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7" autoAdjust="0"/>
    <p:restoredTop sz="94660"/>
  </p:normalViewPr>
  <p:slideViewPr>
    <p:cSldViewPr snapToGrid="0">
      <p:cViewPr varScale="1">
        <p:scale>
          <a:sx n="93" d="100"/>
          <a:sy n="93" d="100"/>
        </p:scale>
        <p:origin x="5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9041-1228-4819-AD7D-4C9F40B47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992978-E9F0-4867-B9DF-181D18D67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F3343D-5EAC-416C-B448-3EA5BA579F1A}"/>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60243BB9-DB59-45B0-ACB2-705033F0F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6691A-AA48-4DFB-869A-9000A62E6538}"/>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161049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62D5-1125-4215-B9B9-87983CBFC0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4BD65-599F-4576-B595-7ED8400CE8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10374-2FD7-472A-BEF2-41E52600FBDA}"/>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73DF5793-D3E5-4C62-BAC6-3A279CEF4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8692A-457A-4588-A55E-F8596AA11E06}"/>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138183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2A391-8E5A-454B-9878-3776CE691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52C67D-76C1-4654-8A54-1D161AE94F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4A384-8D38-40E5-912A-38171CEE4E4E}"/>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E95FCE14-F6E9-4869-9815-8FFFE4264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5DA7A-00BF-447A-B1BD-F10AE27082E8}"/>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285630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99A7-E12D-49FF-8D73-F6F952728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C3FEA5-EA44-4C5D-B5E3-40E81CDD5A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879C9-E19A-4B50-BC6E-2AA346F784F4}"/>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B04E9ACE-3E2F-4DD7-9644-2B1249A4D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CAF3E-32CF-492C-A0E8-BB3DC2C777C4}"/>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429074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81F4-4CBE-45DD-8921-9521E648E4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F22D5-398F-40CD-B87F-2E6FEC53A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DA8A41-1DFD-43AA-B180-9E14EACE0EA8}"/>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39B75D96-3BBB-48B2-B526-2C9B60C2C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539B2-5392-410E-A0F7-A6C831C77FD5}"/>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213531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AAFC-66F6-4F64-A8A7-3A326E622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53DB8-C38A-4C9E-AAC2-F400541E58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814766-3C81-41F0-BAD7-936A28CA59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FC337C-5364-4A00-A206-2F61DAB5E9F7}"/>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6" name="Footer Placeholder 5">
            <a:extLst>
              <a:ext uri="{FF2B5EF4-FFF2-40B4-BE49-F238E27FC236}">
                <a16:creationId xmlns:a16="http://schemas.microsoft.com/office/drawing/2014/main" id="{DCF92711-F1D5-4111-8DCD-61D726C8B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44BE0-E101-4F2B-A892-031096EB0F39}"/>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57409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DB24-3664-4434-9FE4-6C5E6259BD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26BFC-BA1E-41A8-AFEC-07D4005EB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976798-D641-4A16-A36E-A1888DE6EF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D6DAB6-0342-4BA5-8001-49E175EEB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2587D0-3511-4DF7-A090-0C1EA057F3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B68AE0-CA91-49DB-A032-165D81700426}"/>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8" name="Footer Placeholder 7">
            <a:extLst>
              <a:ext uri="{FF2B5EF4-FFF2-40B4-BE49-F238E27FC236}">
                <a16:creationId xmlns:a16="http://schemas.microsoft.com/office/drawing/2014/main" id="{A20441A6-2AF5-4AAF-AA59-A3C359F347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7740D7-4550-4EE9-8004-94533DCC7800}"/>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145805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68AC-D583-4DF0-BB94-C92EF33260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852963-78F1-431B-88F9-7144B8D71C0B}"/>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4" name="Footer Placeholder 3">
            <a:extLst>
              <a:ext uri="{FF2B5EF4-FFF2-40B4-BE49-F238E27FC236}">
                <a16:creationId xmlns:a16="http://schemas.microsoft.com/office/drawing/2014/main" id="{EC07ABEA-E1C4-4331-A080-FC69AA09B9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5897A-A6EF-4A30-BBE7-E2091CFB20F5}"/>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21494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C3AF79-8395-46D0-80BE-10FEA8632EBB}"/>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3" name="Footer Placeholder 2">
            <a:extLst>
              <a:ext uri="{FF2B5EF4-FFF2-40B4-BE49-F238E27FC236}">
                <a16:creationId xmlns:a16="http://schemas.microsoft.com/office/drawing/2014/main" id="{E60B19FC-314D-4ED9-98B5-168B9D8055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64FCB5-34C0-43B2-93F1-CDD0A6B2CC96}"/>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122006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328A-BA53-4A42-A269-02F0FCD4B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51EA5F-BCAE-47F6-AEF6-C5B1A1AA0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D9533-86AC-43E6-83F9-2DB60A6A6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2FBE07-F154-4FB1-9EAA-6F328B30A1FA}"/>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6" name="Footer Placeholder 5">
            <a:extLst>
              <a:ext uri="{FF2B5EF4-FFF2-40B4-BE49-F238E27FC236}">
                <a16:creationId xmlns:a16="http://schemas.microsoft.com/office/drawing/2014/main" id="{4D1ED80E-B182-4131-88D3-C19EA0AE3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E365B-5AC9-4024-B0DC-BEB925B1118D}"/>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423699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CDEB-C3AE-4E46-8D80-824BD923E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D391C9-9BFE-495F-9CAA-AC13E2CB8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A7A636-F921-4193-8E86-322B5BDEC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9C41EC-0087-439B-98D2-9A61CC498CF6}"/>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6" name="Footer Placeholder 5">
            <a:extLst>
              <a:ext uri="{FF2B5EF4-FFF2-40B4-BE49-F238E27FC236}">
                <a16:creationId xmlns:a16="http://schemas.microsoft.com/office/drawing/2014/main" id="{A4AD8105-D279-4596-929A-9978A8D88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49A62-0F58-4637-8860-F007CD78A083}"/>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59191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0EE3C-B45E-4B68-B435-74141AE8B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939DFF-C3C9-4C0F-AE7F-0AA561BF4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D7D13-702C-4E00-8E39-8162FF786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42E1C82A-ECEF-4A5D-8747-784699B73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1775D8-244E-45D1-A32F-26242A55AA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BD4C9-0A13-4329-8697-B4D20466047B}" type="slidenum">
              <a:rPr lang="en-US" smtClean="0"/>
              <a:t>‹#›</a:t>
            </a:fld>
            <a:endParaRPr lang="en-US"/>
          </a:p>
        </p:txBody>
      </p:sp>
    </p:spTree>
    <p:extLst>
      <p:ext uri="{BB962C8B-B14F-4D97-AF65-F5344CB8AC3E}">
        <p14:creationId xmlns:p14="http://schemas.microsoft.com/office/powerpoint/2010/main" val="3837778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2">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posing for the camera&#10;&#10;Description automatically generated">
            <a:extLst>
              <a:ext uri="{FF2B5EF4-FFF2-40B4-BE49-F238E27FC236}">
                <a16:creationId xmlns:a16="http://schemas.microsoft.com/office/drawing/2014/main" id="{4327B6A5-C8B2-114F-8CF1-335D0B13EE48}"/>
              </a:ext>
            </a:extLst>
          </p:cNvPr>
          <p:cNvPicPr>
            <a:picLocks noChangeAspect="1"/>
          </p:cNvPicPr>
          <p:nvPr/>
        </p:nvPicPr>
        <p:blipFill rotWithShape="1">
          <a:blip r:embed="rId2">
            <a:extLst>
              <a:ext uri="{28A0092B-C50C-407E-A947-70E740481C1C}">
                <a14:useLocalDpi xmlns:a14="http://schemas.microsoft.com/office/drawing/2010/main" val="0"/>
              </a:ext>
            </a:extLst>
          </a:blip>
          <a:srcRect t="4674" r="-2" b="12268"/>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Picture 4" descr="A person wearing glasses and smiling at the camera&#10;&#10;Description automatically generated">
            <a:extLst>
              <a:ext uri="{FF2B5EF4-FFF2-40B4-BE49-F238E27FC236}">
                <a16:creationId xmlns:a16="http://schemas.microsoft.com/office/drawing/2014/main" id="{0B32781C-A72B-0244-954D-8A6F855F5C72}"/>
              </a:ext>
            </a:extLst>
          </p:cNvPr>
          <p:cNvPicPr>
            <a:picLocks noChangeAspect="1"/>
          </p:cNvPicPr>
          <p:nvPr/>
        </p:nvPicPr>
        <p:blipFill rotWithShape="1">
          <a:blip r:embed="rId3">
            <a:extLst>
              <a:ext uri="{28A0092B-C50C-407E-A947-70E740481C1C}">
                <a14:useLocalDpi xmlns:a14="http://schemas.microsoft.com/office/drawing/2010/main" val="0"/>
              </a:ext>
            </a:extLst>
          </a:blip>
          <a:srcRect t="2987" r="1" b="32487"/>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9" name="Picture 8" descr="A person wearing a suit and tie smiling at the camera&#10;&#10;Description automatically generated">
            <a:extLst>
              <a:ext uri="{FF2B5EF4-FFF2-40B4-BE49-F238E27FC236}">
                <a16:creationId xmlns:a16="http://schemas.microsoft.com/office/drawing/2014/main" id="{80B7AAFD-33DE-3645-8A04-95F4B86E61EF}"/>
              </a:ext>
            </a:extLst>
          </p:cNvPr>
          <p:cNvPicPr>
            <a:picLocks noChangeAspect="1"/>
          </p:cNvPicPr>
          <p:nvPr/>
        </p:nvPicPr>
        <p:blipFill rotWithShape="1">
          <a:blip r:embed="rId4">
            <a:extLst>
              <a:ext uri="{28A0092B-C50C-407E-A947-70E740481C1C}">
                <a14:useLocalDpi xmlns:a14="http://schemas.microsoft.com/office/drawing/2010/main" val="0"/>
              </a:ext>
            </a:extLst>
          </a:blip>
          <a:srcRect t="7076" r="-3" b="46825"/>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53" name="Freeform: Shape 44">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46">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F4D6203-B16C-4EB8-9E7B-E68E030E6475}"/>
              </a:ext>
              <a:ext uri="{C183D7F6-B498-43B3-948B-1728B52AA6E4}">
                <adec:decorative xmlns:adec="http://schemas.microsoft.com/office/drawing/2017/decorative" val="0"/>
              </a:ext>
            </a:extLst>
          </p:cNvPr>
          <p:cNvSpPr>
            <a:spLocks noGrp="1"/>
          </p:cNvSpPr>
          <p:nvPr>
            <p:ph type="title"/>
          </p:nvPr>
        </p:nvSpPr>
        <p:spPr>
          <a:xfrm>
            <a:off x="448056" y="685800"/>
            <a:ext cx="2807208" cy="1325563"/>
          </a:xfrm>
          <a:prstGeom prst="ellipse">
            <a:avLst/>
          </a:prstGeom>
        </p:spPr>
        <p:txBody>
          <a:bodyPr vert="horz" lIns="91440" tIns="45720" rIns="91440" bIns="45720" rtlCol="0" anchor="ctr">
            <a:normAutofit/>
          </a:bodyPr>
          <a:lstStyle/>
          <a:p>
            <a:r>
              <a:rPr lang="en-US" sz="1100" b="1" i="1" kern="1200" dirty="0">
                <a:solidFill>
                  <a:schemeClr val="tx1"/>
                </a:solidFill>
                <a:latin typeface="+mj-lt"/>
                <a:ea typeface="+mj-ea"/>
                <a:cs typeface="+mj-cs"/>
              </a:rPr>
              <a:t>Enrique Méndez, </a:t>
            </a:r>
            <a:br>
              <a:rPr lang="en-US" sz="1100" b="1" i="1" kern="1200" dirty="0">
                <a:solidFill>
                  <a:schemeClr val="tx1"/>
                </a:solidFill>
                <a:latin typeface="+mj-lt"/>
                <a:ea typeface="+mj-ea"/>
                <a:cs typeface="+mj-cs"/>
              </a:rPr>
            </a:br>
            <a:r>
              <a:rPr lang="en-US" sz="1100" b="1" i="1" kern="1200" dirty="0">
                <a:solidFill>
                  <a:schemeClr val="tx1"/>
                </a:solidFill>
                <a:latin typeface="+mj-lt"/>
                <a:ea typeface="+mj-ea"/>
                <a:cs typeface="+mj-cs"/>
              </a:rPr>
              <a:t>Juan </a:t>
            </a:r>
            <a:r>
              <a:rPr lang="en-US" sz="1100" b="1" i="1" kern="1200" dirty="0" err="1">
                <a:solidFill>
                  <a:schemeClr val="tx1"/>
                </a:solidFill>
                <a:latin typeface="+mj-lt"/>
                <a:ea typeface="+mj-ea"/>
                <a:cs typeface="+mj-cs"/>
              </a:rPr>
              <a:t>Sepúlveda</a:t>
            </a:r>
            <a:r>
              <a:rPr lang="en-US" sz="1100" b="1" i="1" kern="1200" dirty="0">
                <a:solidFill>
                  <a:schemeClr val="tx1"/>
                </a:solidFill>
                <a:latin typeface="+mj-lt"/>
                <a:ea typeface="+mj-ea"/>
                <a:cs typeface="+mj-cs"/>
              </a:rPr>
              <a:t>, </a:t>
            </a:r>
            <a:r>
              <a:rPr lang="en-US" sz="1100" b="1" i="1" kern="1200" dirty="0" err="1">
                <a:solidFill>
                  <a:schemeClr val="tx1"/>
                </a:solidFill>
                <a:latin typeface="+mj-lt"/>
                <a:ea typeface="+mj-ea"/>
                <a:cs typeface="+mj-cs"/>
              </a:rPr>
              <a:t>Kervin</a:t>
            </a:r>
            <a:r>
              <a:rPr lang="en-US" sz="1100" b="1" i="1" kern="1200" dirty="0">
                <a:solidFill>
                  <a:schemeClr val="tx1"/>
                </a:solidFill>
                <a:latin typeface="+mj-lt"/>
                <a:ea typeface="+mj-ea"/>
                <a:cs typeface="+mj-cs"/>
              </a:rPr>
              <a:t> </a:t>
            </a:r>
            <a:r>
              <a:rPr lang="en-US" sz="1100" b="1" i="1" kern="1200" dirty="0" err="1">
                <a:solidFill>
                  <a:schemeClr val="tx1"/>
                </a:solidFill>
                <a:latin typeface="+mj-lt"/>
                <a:ea typeface="+mj-ea"/>
                <a:cs typeface="+mj-cs"/>
              </a:rPr>
              <a:t>Freytes</a:t>
            </a:r>
            <a:r>
              <a:rPr lang="en-US" sz="1100" b="1" i="1" kern="1200" dirty="0">
                <a:solidFill>
                  <a:schemeClr val="tx1"/>
                </a:solidFill>
                <a:latin typeface="+mj-lt"/>
                <a:ea typeface="+mj-ea"/>
                <a:cs typeface="+mj-cs"/>
              </a:rPr>
              <a:t>, and Carlos Centeno</a:t>
            </a:r>
            <a:endParaRPr lang="en-US" sz="1100" b="1" kern="1200" dirty="0">
              <a:solidFill>
                <a:schemeClr val="tx1"/>
              </a:solidFill>
              <a:latin typeface="+mj-lt"/>
              <a:ea typeface="+mj-ea"/>
              <a:cs typeface="+mj-cs"/>
            </a:endParaRPr>
          </a:p>
        </p:txBody>
      </p:sp>
      <p:sp>
        <p:nvSpPr>
          <p:cNvPr id="55" name="Rectangle 48">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ontent Placeholder 24">
            <a:extLst>
              <a:ext uri="{FF2B5EF4-FFF2-40B4-BE49-F238E27FC236}">
                <a16:creationId xmlns:a16="http://schemas.microsoft.com/office/drawing/2014/main" id="{8D018C99-8C90-45CC-94FC-48D7828A4B7D}"/>
              </a:ext>
            </a:extLst>
          </p:cNvPr>
          <p:cNvSpPr>
            <a:spLocks noGrp="1"/>
          </p:cNvSpPr>
          <p:nvPr>
            <p:ph idx="1"/>
          </p:nvPr>
        </p:nvSpPr>
        <p:spPr>
          <a:xfrm>
            <a:off x="448056" y="2258568"/>
            <a:ext cx="2807208" cy="3922776"/>
          </a:xfrm>
        </p:spPr>
        <p:txBody>
          <a:bodyPr vert="horz" lIns="91440" tIns="45720" rIns="91440" bIns="45720" rtlCol="0">
            <a:normAutofit/>
          </a:bodyPr>
          <a:lstStyle/>
          <a:p>
            <a:pPr marL="0"/>
            <a:r>
              <a:rPr lang="en-US" sz="1400" i="1" dirty="0"/>
              <a:t>MD companies welcomes and announces the integration of Enrique Méndez (BSCE, MSME), Juan </a:t>
            </a:r>
            <a:r>
              <a:rPr lang="en-US" sz="1400" i="1" dirty="0" err="1"/>
              <a:t>Sepúlveda</a:t>
            </a:r>
            <a:r>
              <a:rPr lang="en-US" sz="1400" i="1" dirty="0"/>
              <a:t> (BSCE, MME), </a:t>
            </a:r>
            <a:r>
              <a:rPr lang="en-US" sz="1400" i="1" dirty="0" err="1"/>
              <a:t>Kervin</a:t>
            </a:r>
            <a:r>
              <a:rPr lang="en-US" sz="1400" i="1" dirty="0"/>
              <a:t> </a:t>
            </a:r>
            <a:r>
              <a:rPr lang="en-US" sz="1400" i="1" dirty="0" err="1"/>
              <a:t>Freytes</a:t>
            </a:r>
            <a:r>
              <a:rPr lang="en-US" sz="1400" i="1" dirty="0"/>
              <a:t>, PE, and Carlos Centeno to our team.  Enrique, Juan and Carlos, will be working as assistant project inspectors at the Puerto Rico Highway and Transportation Authority High Quality Maintenance projects, in the South Region of the Island.  </a:t>
            </a:r>
            <a:r>
              <a:rPr lang="en-US" sz="1400" i="1" dirty="0" err="1"/>
              <a:t>Kervin</a:t>
            </a:r>
            <a:r>
              <a:rPr lang="en-US" sz="1400" i="1" dirty="0"/>
              <a:t>, as Inspection project manager at the Relocation of the Borinquen Potable Water Transmission Pipeline at El </a:t>
            </a:r>
            <a:r>
              <a:rPr lang="en-US" sz="1400" i="1" dirty="0" err="1"/>
              <a:t>Caño</a:t>
            </a:r>
            <a:r>
              <a:rPr lang="en-US" sz="1400" i="1" dirty="0"/>
              <a:t> Martin Peña in San Juan, PR.</a:t>
            </a:r>
            <a:endParaRPr lang="en-US" sz="1400" dirty="0"/>
          </a:p>
        </p:txBody>
      </p:sp>
      <p:pic>
        <p:nvPicPr>
          <p:cNvPr id="7" name="Picture 6" descr="A person wearing a suit and tie&#10;&#10;Description automatically generated">
            <a:extLst>
              <a:ext uri="{FF2B5EF4-FFF2-40B4-BE49-F238E27FC236}">
                <a16:creationId xmlns:a16="http://schemas.microsoft.com/office/drawing/2014/main" id="{F5AABEA4-F736-3341-8788-3F215D94C544}"/>
              </a:ext>
            </a:extLst>
          </p:cNvPr>
          <p:cNvPicPr>
            <a:picLocks noChangeAspect="1"/>
          </p:cNvPicPr>
          <p:nvPr/>
        </p:nvPicPr>
        <p:blipFill rotWithShape="1">
          <a:blip r:embed="rId5">
            <a:extLst>
              <a:ext uri="{28A0092B-C50C-407E-A947-70E740481C1C}">
                <a14:useLocalDpi xmlns:a14="http://schemas.microsoft.com/office/drawing/2010/main" val="0"/>
              </a:ext>
            </a:extLst>
          </a:blip>
          <a:srcRect t="5100" r="-1" b="47474"/>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2234748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108</Words>
  <Application>Microsoft Macintosh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Enrique Méndez,  Juan Sepúlveda, Kervin Freytes, and Carlos Centeno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Enrique Méndez (BSCE, MSME),  Juan Sepúlveda (BSCE, MME), Kervin Freytes, PE, and Carlos Centeno</dc:title>
  <dc:creator>Microsoft Office User</dc:creator>
  <cp:lastModifiedBy>Microsoft Office User</cp:lastModifiedBy>
  <cp:revision>2</cp:revision>
  <cp:lastPrinted>2020-08-27T15:53:55Z</cp:lastPrinted>
  <dcterms:created xsi:type="dcterms:W3CDTF">2020-08-26T13:25:08Z</dcterms:created>
  <dcterms:modified xsi:type="dcterms:W3CDTF">2020-08-27T15:53:57Z</dcterms:modified>
</cp:coreProperties>
</file>