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11A99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381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381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381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381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381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381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 b="def" i="def"/>
      <a:tcStyle>
        <a:tcBdr/>
        <a:fill>
          <a:solidFill>
            <a:srgbClr val="011A9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11A99"/>
              </a:solidFill>
              <a:prstDash val="solid"/>
              <a:round/>
            </a:ln>
          </a:top>
          <a:bottom>
            <a:ln w="254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1A9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11A99"/>
              </a:solidFill>
              <a:prstDash val="solid"/>
              <a:round/>
            </a:ln>
          </a:top>
          <a:bottom>
            <a:ln w="254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CACBDD"/>
          </a:solidFill>
        </a:fill>
      </a:tcStyle>
    </a:wholeTbl>
    <a:band2H>
      <a:tcTxStyle b="def" i="def"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011A9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381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011A9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381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011A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011A99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solidFill>
            <a:srgbClr val="011A99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50800" cap="flat">
              <a:solidFill>
                <a:srgbClr val="011A99"/>
              </a:solidFill>
              <a:prstDash val="solid"/>
              <a:round/>
            </a:ln>
          </a:top>
          <a:bottom>
            <a:ln w="127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11A99"/>
      </a:tcTxStyle>
      <a:tcStyle>
        <a:tcBdr>
          <a:left>
            <a:ln w="12700" cap="flat">
              <a:solidFill>
                <a:srgbClr val="011A99"/>
              </a:solidFill>
              <a:prstDash val="solid"/>
              <a:round/>
            </a:ln>
          </a:left>
          <a:right>
            <a:ln w="12700" cap="flat">
              <a:solidFill>
                <a:srgbClr val="011A99"/>
              </a:solidFill>
              <a:prstDash val="solid"/>
              <a:round/>
            </a:ln>
          </a:right>
          <a:top>
            <a:ln w="12700" cap="flat">
              <a:solidFill>
                <a:srgbClr val="011A99"/>
              </a:solidFill>
              <a:prstDash val="solid"/>
              <a:round/>
            </a:ln>
          </a:top>
          <a:bottom>
            <a:ln w="25400" cap="flat">
              <a:solidFill>
                <a:srgbClr val="011A99"/>
              </a:solidFill>
              <a:prstDash val="solid"/>
              <a:round/>
            </a:ln>
          </a:bottom>
          <a:insideH>
            <a:ln w="12700" cap="flat">
              <a:solidFill>
                <a:srgbClr val="011A99"/>
              </a:solidFill>
              <a:prstDash val="solid"/>
              <a:round/>
            </a:ln>
          </a:insideH>
          <a:insideV>
            <a:ln w="12700" cap="flat">
              <a:solidFill>
                <a:srgbClr val="011A99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j-lt"/>
        <a:ea typeface="+mj-ea"/>
        <a:cs typeface="+mj-cs"/>
        <a:sym typeface="Lucida Grande"/>
      </a:defRPr>
    </a:lvl1pPr>
    <a:lvl2pPr indent="228600" defTabSz="457200" latinLnBrk="0">
      <a:defRPr sz="2200">
        <a:latin typeface="+mj-lt"/>
        <a:ea typeface="+mj-ea"/>
        <a:cs typeface="+mj-cs"/>
        <a:sym typeface="Lucida Grande"/>
      </a:defRPr>
    </a:lvl2pPr>
    <a:lvl3pPr indent="457200" defTabSz="457200" latinLnBrk="0">
      <a:defRPr sz="2200">
        <a:latin typeface="+mj-lt"/>
        <a:ea typeface="+mj-ea"/>
        <a:cs typeface="+mj-cs"/>
        <a:sym typeface="Lucida Grande"/>
      </a:defRPr>
    </a:lvl3pPr>
    <a:lvl4pPr indent="685800" defTabSz="457200" latinLnBrk="0">
      <a:defRPr sz="2200">
        <a:latin typeface="+mj-lt"/>
        <a:ea typeface="+mj-ea"/>
        <a:cs typeface="+mj-cs"/>
        <a:sym typeface="Lucida Grande"/>
      </a:defRPr>
    </a:lvl4pPr>
    <a:lvl5pPr indent="914400" defTabSz="457200" latinLnBrk="0">
      <a:defRPr sz="2200">
        <a:latin typeface="+mj-lt"/>
        <a:ea typeface="+mj-ea"/>
        <a:cs typeface="+mj-cs"/>
        <a:sym typeface="Lucida Grande"/>
      </a:defRPr>
    </a:lvl5pPr>
    <a:lvl6pPr indent="1143000" defTabSz="457200" latinLnBrk="0">
      <a:defRPr sz="2200">
        <a:latin typeface="+mj-lt"/>
        <a:ea typeface="+mj-ea"/>
        <a:cs typeface="+mj-cs"/>
        <a:sym typeface="Lucida Grande"/>
      </a:defRPr>
    </a:lvl6pPr>
    <a:lvl7pPr indent="1371600" defTabSz="457200" latinLnBrk="0">
      <a:defRPr sz="2200">
        <a:latin typeface="+mj-lt"/>
        <a:ea typeface="+mj-ea"/>
        <a:cs typeface="+mj-cs"/>
        <a:sym typeface="Lucida Grande"/>
      </a:defRPr>
    </a:lvl7pPr>
    <a:lvl8pPr indent="1600200" defTabSz="457200" latinLnBrk="0">
      <a:defRPr sz="2200">
        <a:latin typeface="+mj-lt"/>
        <a:ea typeface="+mj-ea"/>
        <a:cs typeface="+mj-cs"/>
        <a:sym typeface="Lucida Grande"/>
      </a:defRPr>
    </a:lvl8pPr>
    <a:lvl9pPr indent="1828800" defTabSz="457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11A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solidFill>
                  <a:srgbClr val="66FD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B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66FD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.jpeg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se of Stocking in the Management of Recreational and Commercial Fisheries: the Good, the Bad, the Ugly  Lou D’Abramo"/>
          <p:cNvSpPr txBox="1"/>
          <p:nvPr>
            <p:ph type="title" idx="4294967295"/>
          </p:nvPr>
        </p:nvSpPr>
        <p:spPr>
          <a:xfrm>
            <a:off x="304800" y="381000"/>
            <a:ext cx="79248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2300"/>
            </a:pPr>
            <a:br/>
            <a:br/>
            <a:r>
              <a:t>Use</a:t>
            </a:r>
            <a:r>
              <a:rPr sz="2500"/>
              <a:t> of Stocking in the Management of Recreational and Commercial Fisheries: the Good, the Bad, the Ugly</a:t>
            </a:r>
            <a:br>
              <a:rPr sz="2500"/>
            </a:br>
            <a:br>
              <a:rPr sz="2500"/>
            </a:br>
            <a:r>
              <a:rPr sz="2500">
                <a:solidFill>
                  <a:srgbClr val="E0FEFF"/>
                </a:solidFill>
              </a:rPr>
              <a:t>Lou D’Abramo</a:t>
            </a:r>
            <a:br>
              <a:rPr sz="2500">
                <a:solidFill>
                  <a:srgbClr val="E0FEFF"/>
                </a:solidFill>
              </a:rPr>
            </a:br>
            <a:br>
              <a:rPr sz="2500">
                <a:solidFill>
                  <a:srgbClr val="E0FEFF"/>
                </a:solidFill>
              </a:rPr>
            </a:br>
          </a:p>
        </p:txBody>
      </p:sp>
      <p:sp>
        <p:nvSpPr>
          <p:cNvPr id="21" name="St. James Fishing Club…"/>
          <p:cNvSpPr txBox="1"/>
          <p:nvPr/>
        </p:nvSpPr>
        <p:spPr>
          <a:xfrm>
            <a:off x="5715000" y="5710238"/>
            <a:ext cx="3505200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66FDFF"/>
                </a:solidFill>
              </a:defRPr>
            </a:pPr>
            <a:r>
              <a:t>St. James Fishing Club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September 6, 2022</a:t>
            </a:r>
          </a:p>
        </p:txBody>
      </p:sp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0" y="3762375"/>
            <a:ext cx="1609725" cy="192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2" y="4981575"/>
            <a:ext cx="3122614" cy="1343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Historical perspective of hatchery produced and released fish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Historical perspective of hatchery produced and released fish</a:t>
            </a:r>
          </a:p>
        </p:txBody>
      </p:sp>
      <p:sp>
        <p:nvSpPr>
          <p:cNvPr id="63" name="1872 – First federal fish hatchery established (CA)…"/>
          <p:cNvSpPr txBox="1"/>
          <p:nvPr>
            <p:ph type="body" idx="4294967295"/>
          </p:nvPr>
        </p:nvSpPr>
        <p:spPr>
          <a:xfrm>
            <a:off x="457200" y="1752600"/>
            <a:ext cx="8229600" cy="48307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80000"/>
              </a:lnSpc>
              <a:buChar char="•"/>
            </a:pPr>
            <a:r>
              <a:t>1872 – First federal fish hatchery established (CA)</a:t>
            </a:r>
          </a:p>
          <a:p>
            <a:pPr>
              <a:lnSpc>
                <a:spcPct val="80000"/>
              </a:lnSpc>
              <a:buChar char="•"/>
            </a:pPr>
          </a:p>
          <a:p>
            <a:pPr>
              <a:lnSpc>
                <a:spcPct val="80000"/>
              </a:lnSpc>
              <a:buChar char="•"/>
            </a:pPr>
            <a:r>
              <a:t>1872-1880  8 million shad fry released into CT River; US Fish Commission</a:t>
            </a:r>
          </a:p>
          <a:p>
            <a:pPr>
              <a:lnSpc>
                <a:spcPct val="80000"/>
              </a:lnSpc>
              <a:buChar char="•"/>
            </a:pPr>
          </a:p>
          <a:p>
            <a:pPr>
              <a:lnSpc>
                <a:spcPct val="80000"/>
              </a:lnSpc>
              <a:buChar char="•"/>
            </a:pPr>
            <a:r>
              <a:t>1879 and 1881, transfer of striped bass from Atlantic coast (NJ) and stocked into San Francisco Bay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150" y="279400"/>
            <a:ext cx="3981450" cy="314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279400"/>
            <a:ext cx="3905250" cy="307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3546475"/>
            <a:ext cx="4048125" cy="318452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Fish Car Era…"/>
          <p:cNvSpPr txBox="1"/>
          <p:nvPr/>
        </p:nvSpPr>
        <p:spPr>
          <a:xfrm>
            <a:off x="609600" y="4343400"/>
            <a:ext cx="2384979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66FDFF"/>
                </a:solidFill>
              </a:defRPr>
            </a:pPr>
            <a:r>
              <a:t>Fish Car Era</a:t>
            </a:r>
          </a:p>
          <a:p>
            <a:pPr>
              <a:defRPr>
                <a:solidFill>
                  <a:srgbClr val="66FDFF"/>
                </a:solidFill>
              </a:defRPr>
            </a:pPr>
            <a:r>
              <a:t>1874-1940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650" y="1749425"/>
            <a:ext cx="2794000" cy="279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Neosho National Fish…"/>
          <p:cNvSpPr txBox="1"/>
          <p:nvPr/>
        </p:nvSpPr>
        <p:spPr>
          <a:xfrm>
            <a:off x="374650" y="4648200"/>
            <a:ext cx="2749550" cy="66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FFFB00"/>
                </a:solidFill>
              </a:defRPr>
            </a:pPr>
            <a:r>
              <a:t>Neosho National Fish </a:t>
            </a:r>
          </a:p>
          <a:p>
            <a:pPr>
              <a:defRPr sz="2000">
                <a:solidFill>
                  <a:srgbClr val="FFFB00"/>
                </a:solidFill>
              </a:defRPr>
            </a:pPr>
            <a:r>
              <a:t>Hatchery, 1888-</a:t>
            </a:r>
          </a:p>
        </p:txBody>
      </p:sp>
      <p:sp>
        <p:nvSpPr>
          <p:cNvPr id="72" name="70 National Fish Hatcheries raise and stock over 100 million fish every year to support recreational fishing, tribal subsistence…"/>
          <p:cNvSpPr txBox="1"/>
          <p:nvPr/>
        </p:nvSpPr>
        <p:spPr>
          <a:xfrm>
            <a:off x="152400" y="381000"/>
            <a:ext cx="8950325" cy="1859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66FDFF"/>
                </a:solidFill>
              </a:defRPr>
            </a:pPr>
            <a:r>
              <a:t>70 National Fish Hatcheries raise and stock over 100 million fish every year to support recreational fishing, tribal subsistence 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fisheries, and the recovery and restoration of imperiled species</a:t>
            </a:r>
          </a:p>
          <a:p>
            <a:pPr>
              <a:defRPr sz="2400">
                <a:solidFill>
                  <a:srgbClr val="66FDFF"/>
                </a:solidFill>
              </a:defRPr>
            </a:pP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 </a:t>
            </a:r>
          </a:p>
        </p:txBody>
      </p:sp>
      <p:pic>
        <p:nvPicPr>
          <p:cNvPr id="73" name="White two-story house with a front porch, nine columns, and a dark roof in the foreground with grey skies behind it.jpg" descr="White two-story house with a front porch, nine columns, and a dark roof in the foreground with grey skies behind i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6575" y="1798636"/>
            <a:ext cx="3352800" cy="253682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Private John Allen National…"/>
          <p:cNvSpPr txBox="1"/>
          <p:nvPr/>
        </p:nvSpPr>
        <p:spPr>
          <a:xfrm>
            <a:off x="5410200" y="4419600"/>
            <a:ext cx="4829175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FFFB00"/>
                </a:solidFill>
              </a:defRPr>
            </a:pPr>
            <a:r>
              <a:t>Private John Allen National </a:t>
            </a:r>
          </a:p>
          <a:p>
            <a:pPr>
              <a:defRPr sz="2000">
                <a:solidFill>
                  <a:srgbClr val="FFFB00"/>
                </a:solidFill>
              </a:defRPr>
            </a:pPr>
            <a:r>
              <a:t>Fish Hatchery, 1901-     </a:t>
            </a:r>
          </a:p>
          <a:p>
            <a:pPr>
              <a:defRPr sz="2000">
                <a:solidFill>
                  <a:srgbClr val="FFFB00"/>
                </a:solidFill>
              </a:defRPr>
            </a:pPr>
            <a:r>
              <a:t>Gulf Coast Walleye Restoration</a:t>
            </a:r>
            <a:r>
              <a:rPr>
                <a:solidFill>
                  <a:srgbClr val="66FDFF"/>
                </a:solidFill>
              </a:rPr>
              <a:t>  </a:t>
            </a:r>
          </a:p>
        </p:txBody>
      </p:sp>
      <p:pic>
        <p:nvPicPr>
          <p:cNvPr id="7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8675" y="2057400"/>
            <a:ext cx="2085975" cy="245268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June 10th, 2022, marked the 150th anniversary of the U.S. Fish and Wildlife National Fish Hatchery System!"/>
          <p:cNvSpPr txBox="1"/>
          <p:nvPr/>
        </p:nvSpPr>
        <p:spPr>
          <a:xfrm>
            <a:off x="198436" y="5667375"/>
            <a:ext cx="8584366" cy="74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>
                <a:solidFill>
                  <a:srgbClr val="66FDFF"/>
                </a:solidFill>
              </a:defRPr>
            </a:lvl1pPr>
          </a:lstStyle>
          <a:p>
            <a:pPr/>
            <a:r>
              <a:t>June 10th, 2022, marked the 150th anniversary of the U.S. Fish and Wildlife National Fish Hatchery System!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Historical perspective of hatchery produced and released fish"/>
          <p:cNvSpPr txBox="1"/>
          <p:nvPr>
            <p:ph type="title" idx="4294967295"/>
          </p:nvPr>
        </p:nvSpPr>
        <p:spPr>
          <a:xfrm>
            <a:off x="304800" y="253998"/>
            <a:ext cx="8229600" cy="114300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80000"/>
              </a:lnSpc>
              <a:defRPr sz="3600"/>
            </a:lvl1pPr>
          </a:lstStyle>
          <a:p>
            <a:pPr/>
            <a:r>
              <a:t>Historical perspective of hatchery produced and released fish</a:t>
            </a:r>
          </a:p>
        </p:txBody>
      </p:sp>
      <p:sp>
        <p:nvSpPr>
          <p:cNvPr id="79" name="1950 - Dingell Johnson Sport Fish Recreation Act - $$$ for recreational fisheries management…"/>
          <p:cNvSpPr txBox="1"/>
          <p:nvPr>
            <p:ph type="body" idx="4294967295"/>
          </p:nvPr>
        </p:nvSpPr>
        <p:spPr>
          <a:xfrm>
            <a:off x="457200" y="1219200"/>
            <a:ext cx="8077200" cy="502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lnSpc>
                <a:spcPct val="80000"/>
              </a:lnSpc>
              <a:buSzTx/>
              <a:buNone/>
              <a:defRPr sz="2400"/>
            </a:pPr>
          </a:p>
          <a:p>
            <a:pPr marL="0" indent="0"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t>1950 - Dingell Johnson Sport Fish Recreation Act - $$$ for recreational fisheries management</a:t>
            </a:r>
          </a:p>
          <a:p>
            <a:pPr marL="0" indent="0">
              <a:lnSpc>
                <a:spcPct val="80000"/>
              </a:lnSpc>
              <a:buSzTx/>
              <a:buNone/>
              <a:defRPr sz="2800"/>
            </a:pPr>
          </a:p>
          <a:p>
            <a:pPr marL="0" indent="0"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t>1970s - Renewed Interest- aquatic resources are part of the public domain; the rise of aquaculture </a:t>
            </a:r>
          </a:p>
        </p:txBody>
      </p:sp>
      <p:pic>
        <p:nvPicPr>
          <p:cNvPr id="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725" y="3962400"/>
            <a:ext cx="3409950" cy="248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An underwater picture of several dozen Brook trout fingerlings swimming in a white bucket.jpg" descr="An underwater picture of several dozen Brook trout fingerlings swimming in a white buck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6400" y="3860800"/>
            <a:ext cx="2019300" cy="269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nd then along comes aquaculture"/>
          <p:cNvSpPr txBox="1"/>
          <p:nvPr>
            <p:ph type="title" idx="4294967295"/>
          </p:nvPr>
        </p:nvSpPr>
        <p:spPr>
          <a:xfrm>
            <a:off x="685800" y="381000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And then along comes aquaculture</a:t>
            </a:r>
          </a:p>
        </p:txBody>
      </p:sp>
      <p:sp>
        <p:nvSpPr>
          <p:cNvPr id="84" name="The knowledge &amp; technology to mass produce juvenile fish!!"/>
          <p:cNvSpPr txBox="1"/>
          <p:nvPr>
            <p:ph type="body" sz="quarter" idx="4294967295"/>
          </p:nvPr>
        </p:nvSpPr>
        <p:spPr>
          <a:xfrm>
            <a:off x="1462086" y="3028950"/>
            <a:ext cx="6400803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Char char="•"/>
            </a:lvl1pPr>
          </a:lstStyle>
          <a:p>
            <a:pPr/>
            <a:r>
              <a:t>The knowledge &amp; technology to mass produce juvenile fish!!</a:t>
            </a:r>
          </a:p>
        </p:txBody>
      </p:sp>
      <p:sp>
        <p:nvSpPr>
          <p:cNvPr id="85" name="Shape"/>
          <p:cNvSpPr/>
          <p:nvPr/>
        </p:nvSpPr>
        <p:spPr>
          <a:xfrm>
            <a:off x="4419600" y="1973261"/>
            <a:ext cx="484188" cy="979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50"/>
                </a:moveTo>
                <a:lnTo>
                  <a:pt x="5400" y="1625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50"/>
                </a:lnTo>
                <a:lnTo>
                  <a:pt x="21600" y="1625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storical perspective of hatchery produced and released fish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Historical perspective of hatchery produced and released fish</a:t>
            </a:r>
          </a:p>
        </p:txBody>
      </p:sp>
      <p:sp>
        <p:nvSpPr>
          <p:cNvPr id="88" name="1990s – experiments to determine whether cultured marine fish actually contribute to fishery landings…"/>
          <p:cNvSpPr txBox="1"/>
          <p:nvPr>
            <p:ph type="body" idx="4294967295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1990s – experiments to determine whether cultured marine fish actually contribute to fishery landings</a:t>
            </a:r>
          </a:p>
          <a:p>
            <a:pPr>
              <a:buSzTx/>
              <a:buNone/>
              <a:defRPr sz="2800"/>
            </a:pPr>
          </a:p>
          <a:p>
            <a:pPr>
              <a:spcBef>
                <a:spcPts val="600"/>
              </a:spcBef>
              <a:buChar char="•"/>
              <a:defRPr sz="2800"/>
            </a:pPr>
            <a:r>
              <a:t>21</a:t>
            </a:r>
            <a:r>
              <a:rPr baseline="30000"/>
              <a:t>st</a:t>
            </a:r>
            <a:r>
              <a:t> century - Globally 35-150 billion fish are raised in captivity to be released into the wild every year</a:t>
            </a:r>
          </a:p>
          <a:p>
            <a:pPr>
              <a:buChar char="•"/>
              <a:defRPr sz="2800"/>
            </a:pPr>
          </a:p>
          <a:p>
            <a:pPr lvl="1" marL="742950" indent="-285750">
              <a:spcBef>
                <a:spcPts val="0"/>
              </a:spcBef>
              <a:defRPr sz="2800"/>
            </a:pPr>
            <a:r>
              <a:t>US - 1700 million stocked (94.1% state hatcheries/5.9% federal hatcheries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nnually, over 20 countries release  26 billion juveniles of 180 marine species into the wild…"/>
          <p:cNvSpPr txBox="1"/>
          <p:nvPr/>
        </p:nvSpPr>
        <p:spPr>
          <a:xfrm>
            <a:off x="990600" y="1885950"/>
            <a:ext cx="7391400" cy="2941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07000"/>
              </a:lnSpc>
              <a:defRPr b="1" sz="2800">
                <a:solidFill>
                  <a:srgbClr val="FFFB00"/>
                </a:solidFill>
              </a:defRPr>
            </a:pPr>
            <a:r>
              <a:t>Annually, over 20 countries release  26 billion juveniles of 180 marine species into the wild</a:t>
            </a:r>
            <a:endParaRPr sz="1800"/>
          </a:p>
          <a:p>
            <a:pPr>
              <a:lnSpc>
                <a:spcPct val="107000"/>
              </a:lnSpc>
              <a:defRPr b="1" sz="1800">
                <a:solidFill>
                  <a:srgbClr val="FFFB00"/>
                </a:solidFill>
              </a:defRPr>
            </a:pPr>
            <a:r>
              <a:t> </a:t>
            </a:r>
          </a:p>
          <a:p>
            <a:pPr>
              <a:lnSpc>
                <a:spcPct val="107000"/>
              </a:lnSpc>
              <a:buSzPct val="100000"/>
              <a:buFont typeface="Arial"/>
              <a:buChar char="•"/>
              <a:defRPr b="1" sz="2800">
                <a:solidFill>
                  <a:srgbClr val="FFFECC"/>
                </a:solidFill>
              </a:defRPr>
            </a:pPr>
            <a:r>
              <a:t>Economically unprofitable</a:t>
            </a:r>
          </a:p>
          <a:p>
            <a:pPr>
              <a:lnSpc>
                <a:spcPct val="107000"/>
              </a:lnSpc>
              <a:buSzPct val="100000"/>
              <a:buFont typeface="Arial"/>
              <a:buChar char="•"/>
              <a:defRPr b="1" sz="2800">
                <a:solidFill>
                  <a:srgbClr val="FFFECC"/>
                </a:solidFill>
              </a:defRPr>
            </a:pPr>
            <a:r>
              <a:t>Hatchery fish fitness reduced</a:t>
            </a:r>
          </a:p>
          <a:p>
            <a:pPr>
              <a:lnSpc>
                <a:spcPct val="107000"/>
              </a:lnSpc>
              <a:buSzPct val="100000"/>
              <a:buFont typeface="Arial"/>
              <a:buChar char="•"/>
              <a:defRPr b="1" sz="2800">
                <a:solidFill>
                  <a:srgbClr val="FFFECC"/>
                </a:solidFill>
              </a:defRPr>
            </a:pPr>
            <a:r>
              <a:t>Fitness of wild population is decreased</a:t>
            </a:r>
          </a:p>
        </p:txBody>
      </p:sp>
      <p:sp>
        <p:nvSpPr>
          <p:cNvPr id="91" name="The Global State of Marine Fishery Enhancement - 2020"/>
          <p:cNvSpPr txBox="1"/>
          <p:nvPr/>
        </p:nvSpPr>
        <p:spPr>
          <a:xfrm>
            <a:off x="1101725" y="457200"/>
            <a:ext cx="6938963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The Global State of Marine Fishery Enhancement - 2020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1951-1984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1951-1984</a:t>
            </a:r>
          </a:p>
        </p:txBody>
      </p:sp>
      <p:pic>
        <p:nvPicPr>
          <p:cNvPr id="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76400"/>
            <a:ext cx="3962400" cy="2581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752600"/>
            <a:ext cx="4448175" cy="260032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80% survival = $13,000 X 30 =~ $ 0.390 million"/>
          <p:cNvSpPr txBox="1"/>
          <p:nvPr/>
        </p:nvSpPr>
        <p:spPr>
          <a:xfrm>
            <a:off x="228598" y="5208588"/>
            <a:ext cx="8763004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80% survival = $13,000 X 30 =~ $ 0.390 million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TRIPED MULLET - HAWAII"/>
          <p:cNvSpPr txBox="1"/>
          <p:nvPr>
            <p:ph type="title" idx="4294967295"/>
          </p:nvPr>
        </p:nvSpPr>
        <p:spPr>
          <a:xfrm>
            <a:off x="533400" y="168275"/>
            <a:ext cx="82296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3200"/>
            </a:pPr>
            <a:r>
              <a:t>STRIPED MULLET - HAWAII</a:t>
            </a:r>
            <a:br/>
          </a:p>
        </p:txBody>
      </p:sp>
      <p:sp>
        <p:nvSpPr>
          <p:cNvPr id="99" name="Stock enhancement in a commercial/recreational fishery"/>
          <p:cNvSpPr txBox="1"/>
          <p:nvPr>
            <p:ph type="body" sz="quarter" idx="4294967295"/>
          </p:nvPr>
        </p:nvSpPr>
        <p:spPr>
          <a:xfrm>
            <a:off x="381000" y="800100"/>
            <a:ext cx="8229600" cy="11731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1600"/>
            </a:pPr>
          </a:p>
          <a:p>
            <a:pPr algn="ctr">
              <a:lnSpc>
                <a:spcPct val="80000"/>
              </a:lnSpc>
              <a:spcBef>
                <a:spcPts val="600"/>
              </a:spcBef>
              <a:buSzTx/>
              <a:buNone/>
              <a:defRPr sz="2800"/>
            </a:pPr>
            <a:r>
              <a:t>Stock enhancement in a commercial/recreational fishery</a:t>
            </a:r>
          </a:p>
        </p:txBody>
      </p:sp>
      <p:sp>
        <p:nvSpPr>
          <p:cNvPr id="100" name="Kaneobe Bay 1990-1993 - by 1994, stocked fish= 13.0 % in commercial catch…"/>
          <p:cNvSpPr txBox="1"/>
          <p:nvPr/>
        </p:nvSpPr>
        <p:spPr>
          <a:xfrm>
            <a:off x="609600" y="2025650"/>
            <a:ext cx="3962400" cy="434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400">
                <a:solidFill>
                  <a:srgbClr val="FFFB00"/>
                </a:solidFill>
              </a:defRPr>
            </a:pPr>
            <a:r>
              <a:t>Kaneobe Bay 1990-1993 </a:t>
            </a:r>
            <a:r>
              <a:rPr b="0"/>
              <a:t>- by 1994, stocked fish= 13.0 % in commercial catch </a:t>
            </a:r>
          </a:p>
          <a:p>
            <a:pPr>
              <a:defRPr sz="2400">
                <a:solidFill>
                  <a:srgbClr val="FFFB00"/>
                </a:solidFill>
              </a:defRPr>
            </a:pPr>
          </a:p>
          <a:p>
            <a:pPr>
              <a:defRPr b="1" sz="2400">
                <a:solidFill>
                  <a:srgbClr val="FFFB00"/>
                </a:solidFill>
              </a:defRPr>
            </a:pPr>
            <a:r>
              <a:t>Hilo Bay 1990-2000 </a:t>
            </a:r>
            <a:r>
              <a:rPr b="0"/>
              <a:t>(20,000 </a:t>
            </a:r>
          </a:p>
          <a:p>
            <a:pPr>
              <a:defRPr sz="2400">
                <a:solidFill>
                  <a:srgbClr val="FFFB00"/>
                </a:solidFill>
              </a:defRPr>
            </a:pPr>
            <a:r>
              <a:t>fingerlings/yr – 21.7 % increase in recreational catch </a:t>
            </a:r>
          </a:p>
          <a:p>
            <a:pPr>
              <a:defRPr sz="2400">
                <a:solidFill>
                  <a:srgbClr val="FFFB00"/>
                </a:solidFill>
              </a:defRPr>
            </a:pP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Is it worth it? ….the cost per fish.</a:t>
            </a:r>
          </a:p>
        </p:txBody>
      </p:sp>
      <p:pic>
        <p:nvPicPr>
          <p:cNvPr id="10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600" y="3124200"/>
            <a:ext cx="3657600" cy="2790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What drives the need?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What drives the need?</a:t>
            </a:r>
          </a:p>
        </p:txBody>
      </p:sp>
      <p:sp>
        <p:nvSpPr>
          <p:cNvPr id="104" name="Overfishing   inadequate recruitment…"/>
          <p:cNvSpPr txBox="1"/>
          <p:nvPr>
            <p:ph type="body" idx="4294967295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buChar char="•"/>
            </a:pPr>
            <a:r>
              <a:t>Overfishing 		inadequate recruitment</a:t>
            </a:r>
          </a:p>
          <a:p>
            <a:pPr>
              <a:lnSpc>
                <a:spcPct val="90000"/>
              </a:lnSpc>
              <a:buChar char="•"/>
            </a:pPr>
          </a:p>
          <a:p>
            <a:pPr>
              <a:lnSpc>
                <a:spcPct val="90000"/>
              </a:lnSpc>
              <a:buChar char="•"/>
            </a:pPr>
            <a:r>
              <a:t>Habitat degradation          loss of resource</a:t>
            </a:r>
          </a:p>
          <a:p>
            <a:pPr>
              <a:lnSpc>
                <a:spcPct val="90000"/>
              </a:lnSpc>
              <a:buChar char="•"/>
            </a:pPr>
          </a:p>
          <a:p>
            <a:pPr>
              <a:lnSpc>
                <a:spcPct val="90000"/>
              </a:lnSpc>
              <a:buChar char="•"/>
            </a:pPr>
            <a:r>
              <a:t>Poor fisheries management  - ineffective policy</a:t>
            </a:r>
          </a:p>
          <a:p>
            <a:pPr>
              <a:lnSpc>
                <a:spcPct val="90000"/>
              </a:lnSpc>
              <a:buSzTx/>
              <a:buNone/>
            </a:pPr>
          </a:p>
          <a:p>
            <a:pPr>
              <a:lnSpc>
                <a:spcPct val="90000"/>
              </a:lnSpc>
              <a:buChar char="•"/>
            </a:pPr>
            <a:r>
              <a:t>Need to provide availability of aquatic resources as part of the public domain</a:t>
            </a:r>
          </a:p>
        </p:txBody>
      </p:sp>
      <p:sp>
        <p:nvSpPr>
          <p:cNvPr id="105" name="Arrow"/>
          <p:cNvSpPr/>
          <p:nvPr/>
        </p:nvSpPr>
        <p:spPr>
          <a:xfrm flipH="1" rot="10800000">
            <a:off x="5105400" y="2422525"/>
            <a:ext cx="46038" cy="460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  <p:sp>
        <p:nvSpPr>
          <p:cNvPr id="106" name="Arrow"/>
          <p:cNvSpPr/>
          <p:nvPr/>
        </p:nvSpPr>
        <p:spPr>
          <a:xfrm>
            <a:off x="3124200" y="16002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  <p:sp>
        <p:nvSpPr>
          <p:cNvPr id="107" name="Arrow"/>
          <p:cNvSpPr/>
          <p:nvPr/>
        </p:nvSpPr>
        <p:spPr>
          <a:xfrm>
            <a:off x="4495800" y="26511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“Descriptors” of fish stocking as a method for fisheries management"/>
          <p:cNvSpPr txBox="1"/>
          <p:nvPr>
            <p:ph type="title" idx="4294967295"/>
          </p:nvPr>
        </p:nvSpPr>
        <p:spPr>
          <a:xfrm>
            <a:off x="457200" y="274636"/>
            <a:ext cx="8229600" cy="14779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“Descriptors” of fish stocking as a method for fisheries management</a:t>
            </a:r>
          </a:p>
        </p:txBody>
      </p:sp>
      <p:sp>
        <p:nvSpPr>
          <p:cNvPr id="26" name="Haphazard"/>
          <p:cNvSpPr txBox="1"/>
          <p:nvPr/>
        </p:nvSpPr>
        <p:spPr>
          <a:xfrm rot="1186924">
            <a:off x="642342" y="2902766"/>
            <a:ext cx="2092284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Haphazard</a:t>
            </a:r>
          </a:p>
        </p:txBody>
      </p:sp>
      <p:sp>
        <p:nvSpPr>
          <p:cNvPr id="27" name="Indiscriminate"/>
          <p:cNvSpPr txBox="1"/>
          <p:nvPr/>
        </p:nvSpPr>
        <p:spPr>
          <a:xfrm rot="896276">
            <a:off x="4719534" y="5539398"/>
            <a:ext cx="2917827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Indiscriminate</a:t>
            </a:r>
          </a:p>
        </p:txBody>
      </p:sp>
      <p:sp>
        <p:nvSpPr>
          <p:cNvPr id="28" name="Successful"/>
          <p:cNvSpPr txBox="1"/>
          <p:nvPr/>
        </p:nvSpPr>
        <p:spPr>
          <a:xfrm rot="1229348">
            <a:off x="4229077" y="2374457"/>
            <a:ext cx="2362202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Successful</a:t>
            </a:r>
          </a:p>
        </p:txBody>
      </p:sp>
      <p:sp>
        <p:nvSpPr>
          <p:cNvPr id="29" name="Not scientific"/>
          <p:cNvSpPr txBox="1"/>
          <p:nvPr/>
        </p:nvSpPr>
        <p:spPr>
          <a:xfrm rot="20349954">
            <a:off x="2522663" y="4570937"/>
            <a:ext cx="2520711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Not scientific </a:t>
            </a:r>
          </a:p>
        </p:txBody>
      </p:sp>
      <p:sp>
        <p:nvSpPr>
          <p:cNvPr id="30" name="Political"/>
          <p:cNvSpPr txBox="1"/>
          <p:nvPr/>
        </p:nvSpPr>
        <p:spPr>
          <a:xfrm rot="2842921">
            <a:off x="6980839" y="3745987"/>
            <a:ext cx="1600202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Political</a:t>
            </a:r>
          </a:p>
        </p:txBody>
      </p:sp>
      <p:sp>
        <p:nvSpPr>
          <p:cNvPr id="31" name="Disruptive"/>
          <p:cNvSpPr txBox="1"/>
          <p:nvPr/>
        </p:nvSpPr>
        <p:spPr>
          <a:xfrm>
            <a:off x="1851025" y="2020887"/>
            <a:ext cx="2085975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79FA79"/>
                </a:solidFill>
              </a:defRPr>
            </a:lvl1pPr>
          </a:lstStyle>
          <a:p>
            <a:pPr/>
            <a:r>
              <a:t>Disruptive</a:t>
            </a:r>
          </a:p>
        </p:txBody>
      </p:sp>
      <p:sp>
        <p:nvSpPr>
          <p:cNvPr id="32" name="Ecological disaster"/>
          <p:cNvSpPr txBox="1"/>
          <p:nvPr/>
        </p:nvSpPr>
        <p:spPr>
          <a:xfrm rot="1893655">
            <a:off x="5455002" y="4650991"/>
            <a:ext cx="3657602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79FA79"/>
                </a:solidFill>
              </a:defRPr>
            </a:lvl1pPr>
          </a:lstStyle>
          <a:p>
            <a:pPr/>
            <a:r>
              <a:t>Ecological disaster</a:t>
            </a:r>
          </a:p>
        </p:txBody>
      </p:sp>
      <p:sp>
        <p:nvSpPr>
          <p:cNvPr id="33" name="Opportunities"/>
          <p:cNvSpPr txBox="1"/>
          <p:nvPr/>
        </p:nvSpPr>
        <p:spPr>
          <a:xfrm>
            <a:off x="609599" y="5715001"/>
            <a:ext cx="2521307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79FA79"/>
                </a:solidFill>
              </a:defRPr>
            </a:lvl1pPr>
          </a:lstStyle>
          <a:p>
            <a:pPr/>
            <a:r>
              <a:t>Opportunities</a:t>
            </a:r>
          </a:p>
        </p:txBody>
      </p:sp>
      <p:sp>
        <p:nvSpPr>
          <p:cNvPr id="34" name="Adaptive"/>
          <p:cNvSpPr txBox="1"/>
          <p:nvPr/>
        </p:nvSpPr>
        <p:spPr>
          <a:xfrm>
            <a:off x="4032250" y="3149601"/>
            <a:ext cx="2120900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79FA79"/>
                </a:solidFill>
              </a:defRPr>
            </a:lvl1pPr>
          </a:lstStyle>
          <a:p>
            <a:pPr/>
            <a:r>
              <a:t>Adaptive</a:t>
            </a:r>
          </a:p>
        </p:txBody>
      </p:sp>
      <p:sp>
        <p:nvSpPr>
          <p:cNvPr id="35" name="Conservation"/>
          <p:cNvSpPr txBox="1"/>
          <p:nvPr/>
        </p:nvSpPr>
        <p:spPr>
          <a:xfrm rot="20273800">
            <a:off x="474711" y="4338153"/>
            <a:ext cx="2498684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Conservation</a:t>
            </a:r>
          </a:p>
        </p:txBody>
      </p:sp>
      <p:sp>
        <p:nvSpPr>
          <p:cNvPr id="36" name="Public Relations…"/>
          <p:cNvSpPr txBox="1"/>
          <p:nvPr/>
        </p:nvSpPr>
        <p:spPr>
          <a:xfrm rot="1154967">
            <a:off x="5830014" y="2093958"/>
            <a:ext cx="3018194" cy="101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92D050"/>
                </a:solidFill>
              </a:defRPr>
            </a:pPr>
            <a:r>
              <a:t>Public Relations</a:t>
            </a:r>
          </a:p>
          <a:p>
            <a:pPr algn="ctr">
              <a:defRPr>
                <a:solidFill>
                  <a:srgbClr val="92D050"/>
                </a:solidFill>
              </a:defRPr>
            </a:pPr>
            <a:r>
              <a:t>Stunt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Hatchery knowledge and technology"/>
          <p:cNvSpPr txBox="1"/>
          <p:nvPr/>
        </p:nvSpPr>
        <p:spPr>
          <a:xfrm>
            <a:off x="674687" y="342901"/>
            <a:ext cx="8305801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       Hatchery knowledge and technology</a:t>
            </a:r>
          </a:p>
        </p:txBody>
      </p:sp>
      <p:sp>
        <p:nvSpPr>
          <p:cNvPr id="110" name="Fisheries Management Tool…"/>
          <p:cNvSpPr txBox="1"/>
          <p:nvPr/>
        </p:nvSpPr>
        <p:spPr>
          <a:xfrm>
            <a:off x="2438400" y="2093912"/>
            <a:ext cx="5334000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66FDFF"/>
                </a:solidFill>
              </a:defRPr>
            </a:pPr>
            <a:r>
              <a:t>Fisheries Management Tool</a:t>
            </a:r>
          </a:p>
          <a:p>
            <a:pPr algn="ctr">
              <a:defRPr>
                <a:solidFill>
                  <a:srgbClr val="66FDFF"/>
                </a:solidFill>
              </a:defRPr>
            </a:pPr>
            <a:r>
              <a:t>Stocking</a:t>
            </a:r>
          </a:p>
        </p:txBody>
      </p:sp>
      <p:sp>
        <p:nvSpPr>
          <p:cNvPr id="111" name="Replenish…"/>
          <p:cNvSpPr txBox="1"/>
          <p:nvPr/>
        </p:nvSpPr>
        <p:spPr>
          <a:xfrm>
            <a:off x="4556125" y="5145088"/>
            <a:ext cx="1883081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 sz="2400">
                <a:solidFill>
                  <a:srgbClr val="FFFB00"/>
                </a:solidFill>
              </a:defRPr>
            </a:pPr>
            <a:r>
              <a:t>     Replenish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     (optimize 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     harvests)</a:t>
            </a:r>
          </a:p>
        </p:txBody>
      </p:sp>
      <p:sp>
        <p:nvSpPr>
          <p:cNvPr id="112" name="Balance…"/>
          <p:cNvSpPr txBox="1"/>
          <p:nvPr/>
        </p:nvSpPr>
        <p:spPr>
          <a:xfrm>
            <a:off x="7146925" y="4992688"/>
            <a:ext cx="1831587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 sz="2400">
                <a:solidFill>
                  <a:srgbClr val="FFFB00"/>
                </a:solidFill>
              </a:defRPr>
            </a:pPr>
            <a:r>
              <a:t>Balance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(Community 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Stability)</a:t>
            </a:r>
          </a:p>
        </p:txBody>
      </p:sp>
      <p:sp>
        <p:nvSpPr>
          <p:cNvPr id="113" name="Re-establishment…"/>
          <p:cNvSpPr txBox="1"/>
          <p:nvPr/>
        </p:nvSpPr>
        <p:spPr>
          <a:xfrm>
            <a:off x="2209800" y="4876801"/>
            <a:ext cx="2560547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 sz="2400">
                <a:solidFill>
                  <a:srgbClr val="FFFB00"/>
                </a:solidFill>
              </a:defRPr>
            </a:pPr>
            <a:r>
              <a:t>Re-establishment 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(Reclaimed </a:t>
            </a:r>
          </a:p>
          <a:p>
            <a:pPr>
              <a:defRPr sz="2400">
                <a:solidFill>
                  <a:srgbClr val="66FDFF"/>
                </a:solidFill>
              </a:defRPr>
            </a:pPr>
            <a:r>
              <a:t>Habitat)</a:t>
            </a:r>
          </a:p>
        </p:txBody>
      </p:sp>
      <p:sp>
        <p:nvSpPr>
          <p:cNvPr id="114" name="Establishment…"/>
          <p:cNvSpPr txBox="1"/>
          <p:nvPr/>
        </p:nvSpPr>
        <p:spPr>
          <a:xfrm>
            <a:off x="0" y="4002088"/>
            <a:ext cx="2209800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i="1" sz="2400">
                <a:solidFill>
                  <a:srgbClr val="FFFB00"/>
                </a:solidFill>
              </a:defRPr>
            </a:pPr>
            <a:r>
              <a:t>Establishment</a:t>
            </a:r>
          </a:p>
          <a:p>
            <a:pPr algn="ctr">
              <a:defRPr sz="2400">
                <a:solidFill>
                  <a:srgbClr val="66FDFF"/>
                </a:solidFill>
              </a:defRPr>
            </a:pPr>
            <a:r>
              <a:t>(New Opportunity)</a:t>
            </a:r>
          </a:p>
        </p:txBody>
      </p:sp>
      <p:sp>
        <p:nvSpPr>
          <p:cNvPr id="115" name="Line"/>
          <p:cNvSpPr/>
          <p:nvPr/>
        </p:nvSpPr>
        <p:spPr>
          <a:xfrm>
            <a:off x="5410200" y="3467100"/>
            <a:ext cx="0" cy="1295401"/>
          </a:xfrm>
          <a:prstGeom prst="line">
            <a:avLst/>
          </a:prstGeom>
          <a:ln>
            <a:solidFill>
              <a:srgbClr val="66FD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6" name="Line"/>
          <p:cNvSpPr/>
          <p:nvPr/>
        </p:nvSpPr>
        <p:spPr>
          <a:xfrm flipH="1">
            <a:off x="3581398" y="3392487"/>
            <a:ext cx="1371602" cy="1219202"/>
          </a:xfrm>
          <a:prstGeom prst="line">
            <a:avLst/>
          </a:prstGeom>
          <a:ln>
            <a:solidFill>
              <a:srgbClr val="66FD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7" name="Line"/>
          <p:cNvSpPr/>
          <p:nvPr/>
        </p:nvSpPr>
        <p:spPr>
          <a:xfrm flipH="1">
            <a:off x="2151061" y="3178175"/>
            <a:ext cx="2643190" cy="973139"/>
          </a:xfrm>
          <a:prstGeom prst="line">
            <a:avLst/>
          </a:prstGeom>
          <a:ln>
            <a:solidFill>
              <a:srgbClr val="66FD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" name="Line"/>
          <p:cNvSpPr/>
          <p:nvPr/>
        </p:nvSpPr>
        <p:spPr>
          <a:xfrm>
            <a:off x="6080123" y="3305175"/>
            <a:ext cx="1066803" cy="1371601"/>
          </a:xfrm>
          <a:prstGeom prst="line">
            <a:avLst/>
          </a:prstGeom>
          <a:ln>
            <a:solidFill>
              <a:srgbClr val="66FD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" name="Shape"/>
          <p:cNvSpPr/>
          <p:nvPr/>
        </p:nvSpPr>
        <p:spPr>
          <a:xfrm>
            <a:off x="4710112" y="1169986"/>
            <a:ext cx="485777" cy="979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50"/>
                </a:moveTo>
                <a:lnTo>
                  <a:pt x="5400" y="1625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50"/>
                </a:lnTo>
                <a:lnTo>
                  <a:pt x="21600" y="1625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reational fishing…"/>
          <p:cNvSpPr txBox="1"/>
          <p:nvPr/>
        </p:nvSpPr>
        <p:spPr>
          <a:xfrm>
            <a:off x="533400" y="304801"/>
            <a:ext cx="8229600" cy="16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600">
                <a:solidFill>
                  <a:srgbClr val="66FDFF"/>
                </a:solidFill>
              </a:defRPr>
            </a:pPr>
            <a:r>
              <a:t>Recreational fishing</a:t>
            </a:r>
          </a:p>
          <a:p>
            <a:pPr algn="ctr">
              <a:defRPr sz="3600">
                <a:solidFill>
                  <a:srgbClr val="66FDFF"/>
                </a:solidFill>
              </a:defRPr>
            </a:pPr>
            <a:r>
              <a:t>pressure on public waters is increasing dramatically</a:t>
            </a:r>
          </a:p>
        </p:txBody>
      </p:sp>
      <p:pic>
        <p:nvPicPr>
          <p:cNvPr id="122" name="hatshadfishing.jpg" descr="hatshadfish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087561"/>
            <a:ext cx="4495800" cy="320357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How is the need for the fishing experience to be satisfied ?"/>
          <p:cNvSpPr txBox="1"/>
          <p:nvPr/>
        </p:nvSpPr>
        <p:spPr>
          <a:xfrm>
            <a:off x="1301750" y="5534025"/>
            <a:ext cx="6781800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How is the need for the fishing experience to be satisfied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ustainable Recreational Fisheries Management"/>
          <p:cNvSpPr txBox="1"/>
          <p:nvPr>
            <p:ph type="title" idx="4294967295"/>
          </p:nvPr>
        </p:nvSpPr>
        <p:spPr>
          <a:xfrm>
            <a:off x="533400" y="687386"/>
            <a:ext cx="7772400" cy="147002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Sustainable Recreational Fisheries Management</a:t>
            </a:r>
          </a:p>
        </p:txBody>
      </p:sp>
      <p:sp>
        <p:nvSpPr>
          <p:cNvPr id="126" name="Control of harvest…"/>
          <p:cNvSpPr txBox="1"/>
          <p:nvPr>
            <p:ph type="body" sz="half" idx="4294967295"/>
          </p:nvPr>
        </p:nvSpPr>
        <p:spPr>
          <a:xfrm>
            <a:off x="1371600" y="2667000"/>
            <a:ext cx="6400800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spcBef>
                <a:spcPts val="800"/>
              </a:spcBef>
              <a:buSzTx/>
              <a:buNone/>
              <a:defRPr sz="3600"/>
            </a:pPr>
            <a:r>
              <a:t>Control of harvest</a:t>
            </a:r>
          </a:p>
          <a:p>
            <a:pPr marL="0" indent="0" algn="ctr">
              <a:spcBef>
                <a:spcPts val="800"/>
              </a:spcBef>
              <a:buSzTx/>
              <a:buNone/>
              <a:defRPr sz="3600"/>
            </a:pPr>
            <a:r>
              <a:t>Maintenance of habitat</a:t>
            </a:r>
          </a:p>
          <a:p>
            <a:pPr marL="0" indent="0" algn="ctr">
              <a:spcBef>
                <a:spcPts val="1200"/>
              </a:spcBef>
              <a:buSzTx/>
              <a:buNone/>
              <a:defRPr sz="5400"/>
            </a:pPr>
            <a:r>
              <a:t>Stocking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evelop a Species Management Plan…"/>
          <p:cNvSpPr txBox="1"/>
          <p:nvPr>
            <p:ph type="body" sz="half" idx="4294967295"/>
          </p:nvPr>
        </p:nvSpPr>
        <p:spPr>
          <a:xfrm>
            <a:off x="266698" y="268286"/>
            <a:ext cx="8763004" cy="184944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3600"/>
            </a:pPr>
            <a:r>
              <a:t>Develop a Species Management Plan </a:t>
            </a:r>
          </a:p>
          <a:p>
            <a:pPr mar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3600"/>
            </a:pPr>
            <a:r>
              <a:t>(Adaptive management)</a:t>
            </a:r>
          </a:p>
        </p:txBody>
      </p:sp>
      <p:grpSp>
        <p:nvGrpSpPr>
          <p:cNvPr id="131" name="Group"/>
          <p:cNvGrpSpPr/>
          <p:nvPr/>
        </p:nvGrpSpPr>
        <p:grpSpPr>
          <a:xfrm>
            <a:off x="1295400" y="3657600"/>
            <a:ext cx="3200400" cy="2057400"/>
            <a:chOff x="0" y="0"/>
            <a:chExt cx="3200400" cy="2057400"/>
          </a:xfrm>
        </p:grpSpPr>
        <p:sp>
          <p:nvSpPr>
            <p:cNvPr id="129" name="Oval"/>
            <p:cNvSpPr/>
            <p:nvPr/>
          </p:nvSpPr>
          <p:spPr>
            <a:xfrm>
              <a:off x="0" y="0"/>
              <a:ext cx="3200400" cy="2057400"/>
            </a:xfrm>
            <a:prstGeom prst="ellipse">
              <a:avLst/>
            </a:prstGeom>
            <a:solidFill>
              <a:srgbClr val="3366CC"/>
            </a:solidFill>
            <a:ln w="9525" cap="flat">
              <a:solidFill>
                <a:srgbClr val="66FD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66FDFF"/>
                  </a:solidFill>
                </a:defRPr>
              </a:pPr>
            </a:p>
          </p:txBody>
        </p:sp>
        <p:sp>
          <p:nvSpPr>
            <p:cNvPr id="130" name="Text"/>
            <p:cNvSpPr txBox="1"/>
            <p:nvPr/>
          </p:nvSpPr>
          <p:spPr>
            <a:xfrm>
              <a:off x="1491673" y="754676"/>
              <a:ext cx="217050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66FD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32" name="Production and Management…"/>
          <p:cNvSpPr txBox="1"/>
          <p:nvPr/>
        </p:nvSpPr>
        <p:spPr>
          <a:xfrm>
            <a:off x="1447800" y="3962400"/>
            <a:ext cx="2819400" cy="15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solidFill>
                  <a:srgbClr val="FFE701"/>
                </a:solidFill>
              </a:defRPr>
            </a:pPr>
            <a:r>
              <a:t>Production and Management</a:t>
            </a:r>
          </a:p>
          <a:p>
            <a:pPr algn="ctr">
              <a:defRPr sz="2400">
                <a:solidFill>
                  <a:srgbClr val="FFE701"/>
                </a:solidFill>
              </a:defRPr>
            </a:pPr>
            <a:r>
              <a:t>Objectives with</a:t>
            </a:r>
          </a:p>
          <a:p>
            <a:pPr algn="ctr">
              <a:defRPr sz="2400">
                <a:solidFill>
                  <a:srgbClr val="FFE701"/>
                </a:solidFill>
              </a:defRPr>
            </a:pPr>
            <a:r>
              <a:t>Targets</a:t>
            </a:r>
          </a:p>
        </p:txBody>
      </p:sp>
      <p:sp>
        <p:nvSpPr>
          <p:cNvPr id="133" name="+"/>
          <p:cNvSpPr txBox="1"/>
          <p:nvPr/>
        </p:nvSpPr>
        <p:spPr>
          <a:xfrm>
            <a:off x="4688305" y="4267200"/>
            <a:ext cx="400803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000">
                <a:solidFill>
                  <a:srgbClr val="66FDFF"/>
                </a:solid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34" name="Oval"/>
          <p:cNvSpPr/>
          <p:nvPr/>
        </p:nvSpPr>
        <p:spPr>
          <a:xfrm>
            <a:off x="5181600" y="3581400"/>
            <a:ext cx="3048000" cy="1981200"/>
          </a:xfrm>
          <a:prstGeom prst="ellipse">
            <a:avLst/>
          </a:prstGeom>
          <a:solidFill>
            <a:srgbClr val="3366CC"/>
          </a:solidFill>
          <a:ln>
            <a:solidFill>
              <a:srgbClr val="FFFB00"/>
            </a:solidFill>
          </a:ln>
        </p:spPr>
        <p:txBody>
          <a:bodyPr lIns="45718" tIns="45718" rIns="45718" bIns="45718" anchor="ctr"/>
          <a:lstStyle/>
          <a:p>
            <a:pPr algn="ctr">
              <a:defRPr sz="4000">
                <a:solidFill>
                  <a:srgbClr val="66FDFF"/>
                </a:solidFill>
              </a:defRPr>
            </a:pPr>
          </a:p>
        </p:txBody>
      </p:sp>
      <p:sp>
        <p:nvSpPr>
          <p:cNvPr id="135" name="Assessment Effects/ Economics"/>
          <p:cNvSpPr txBox="1"/>
          <p:nvPr/>
        </p:nvSpPr>
        <p:spPr>
          <a:xfrm>
            <a:off x="5410200" y="4038601"/>
            <a:ext cx="2667000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solidFill>
                  <a:srgbClr val="FFE701"/>
                </a:solidFill>
              </a:defRPr>
            </a:pPr>
            <a:r>
              <a:t>Assessment Effects/ </a:t>
            </a:r>
            <a:r>
              <a:rPr b="1">
                <a:solidFill>
                  <a:srgbClr val="92D050"/>
                </a:solidFill>
              </a:rPr>
              <a:t>Economics</a:t>
            </a:r>
            <a:r>
              <a:rPr>
                <a:solidFill>
                  <a:srgbClr val="FF2600"/>
                </a:solidFill>
              </a:rPr>
              <a:t> </a:t>
            </a:r>
          </a:p>
        </p:txBody>
      </p:sp>
      <p:sp>
        <p:nvSpPr>
          <p:cNvPr id="136" name="Shape"/>
          <p:cNvSpPr/>
          <p:nvPr/>
        </p:nvSpPr>
        <p:spPr>
          <a:xfrm>
            <a:off x="2667000" y="2209799"/>
            <a:ext cx="485776" cy="1214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  <p:sp>
        <p:nvSpPr>
          <p:cNvPr id="137" name="Shape"/>
          <p:cNvSpPr/>
          <p:nvPr/>
        </p:nvSpPr>
        <p:spPr>
          <a:xfrm>
            <a:off x="6477000" y="2209799"/>
            <a:ext cx="485776" cy="1214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solidFill>
            <a:srgbClr val="3366CC"/>
          </a:solidFill>
          <a:ln>
            <a:solidFill>
              <a:srgbClr val="66FD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66FD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anagement  Factors for consideration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41247">
              <a:defRPr sz="3600"/>
            </a:pPr>
            <a:r>
              <a:t>Management</a:t>
            </a:r>
            <a:br/>
            <a:r>
              <a:t> </a:t>
            </a:r>
            <a:r>
              <a:rPr sz="2900"/>
              <a:t>Factors for consideration</a:t>
            </a:r>
          </a:p>
        </p:txBody>
      </p:sp>
      <p:sp>
        <p:nvSpPr>
          <p:cNvPr id="140" name="Target species…"/>
          <p:cNvSpPr txBox="1"/>
          <p:nvPr>
            <p:ph type="body" idx="4294967295"/>
          </p:nvPr>
        </p:nvSpPr>
        <p:spPr>
          <a:xfrm>
            <a:off x="458787" y="1600200"/>
            <a:ext cx="8229601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t>Target species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>
                <a:solidFill>
                  <a:srgbClr val="FFFB00"/>
                </a:solidFill>
              </a:defRPr>
            </a:pPr>
            <a:r>
              <a:t>Relationship to other members of the fish community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t>Release – when, where, how much, what size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>
                <a:solidFill>
                  <a:srgbClr val="FFFB00"/>
                </a:solidFill>
              </a:defRPr>
            </a:pPr>
            <a:r>
              <a:t>Contribution to the fishery (economic impact)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t>Policy guidelines (fishery managers, scientists, NGOs) - implementation, education, enforcement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>
                <a:solidFill>
                  <a:srgbClr val="FFFB00"/>
                </a:solidFill>
              </a:defRPr>
            </a:pPr>
            <a:r>
              <a:t>Impact on or reaction of society (public perception)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609600"/>
            <a:ext cx="8734425" cy="541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Variables affecting stocking success"/>
          <p:cNvSpPr txBox="1"/>
          <p:nvPr>
            <p:ph type="title" idx="4294967295"/>
          </p:nvPr>
        </p:nvSpPr>
        <p:spPr>
          <a:xfrm>
            <a:off x="533400" y="533400"/>
            <a:ext cx="82296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13816">
              <a:defRPr sz="3900"/>
            </a:pPr>
            <a:br/>
            <a:r>
              <a:t>Variables affecting stocking success</a:t>
            </a:r>
            <a:br/>
          </a:p>
        </p:txBody>
      </p:sp>
      <p:pic>
        <p:nvPicPr>
          <p:cNvPr id="145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550" y="2273300"/>
            <a:ext cx="7816850" cy="3863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 idx="4294967295"/>
          </p:nvPr>
        </p:nvSpPr>
        <p:spPr>
          <a:xfrm>
            <a:off x="228600" y="685800"/>
            <a:ext cx="8229600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/>
            <a:br/>
          </a:p>
        </p:txBody>
      </p:sp>
      <p:sp>
        <p:nvSpPr>
          <p:cNvPr id="148" name="Population levels and structure…"/>
          <p:cNvSpPr txBox="1"/>
          <p:nvPr>
            <p:ph type="body" idx="4294967295"/>
          </p:nvPr>
        </p:nvSpPr>
        <p:spPr>
          <a:xfrm>
            <a:off x="533400" y="1739900"/>
            <a:ext cx="8229600" cy="48133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buChar char="•"/>
              <a:defRPr>
                <a:solidFill>
                  <a:srgbClr val="00B000"/>
                </a:solidFill>
              </a:defRPr>
            </a:pPr>
            <a:r>
              <a:t>Population levels and structure</a:t>
            </a:r>
          </a:p>
          <a:p>
            <a:pPr>
              <a:lnSpc>
                <a:spcPct val="90000"/>
              </a:lnSpc>
              <a:buChar char="•"/>
              <a:defRPr>
                <a:solidFill>
                  <a:srgbClr val="00B000"/>
                </a:solidFill>
              </a:defRPr>
            </a:pPr>
            <a:r>
              <a:t>Genetic status/composition of the stock</a:t>
            </a:r>
          </a:p>
          <a:p>
            <a:pPr>
              <a:lnSpc>
                <a:spcPct val="90000"/>
              </a:lnSpc>
              <a:buChar char="•"/>
              <a:defRPr>
                <a:solidFill>
                  <a:srgbClr val="00B000"/>
                </a:solidFill>
              </a:defRPr>
            </a:pPr>
            <a:r>
              <a:t>Survival, growth, behavior of the stock that originated from the hatchery </a:t>
            </a:r>
          </a:p>
          <a:p>
            <a:pPr>
              <a:lnSpc>
                <a:spcPct val="90000"/>
              </a:lnSpc>
              <a:buChar char="•"/>
              <a:defRPr>
                <a:solidFill>
                  <a:srgbClr val="00B000"/>
                </a:solidFill>
              </a:defRPr>
            </a:pPr>
            <a:r>
              <a:t>Interspecific and intraspecific interactions (ecological balance)</a:t>
            </a:r>
          </a:p>
          <a:p>
            <a:pPr>
              <a:lnSpc>
                <a:spcPct val="90000"/>
              </a:lnSpc>
              <a:buChar char="•"/>
              <a:defRPr>
                <a:solidFill>
                  <a:srgbClr val="E0FEFF"/>
                </a:solidFill>
              </a:defRPr>
            </a:pPr>
            <a:r>
              <a:t>Increased landings</a:t>
            </a:r>
          </a:p>
          <a:p>
            <a:pPr>
              <a:lnSpc>
                <a:spcPct val="90000"/>
              </a:lnSpc>
              <a:buChar char="•"/>
            </a:pPr>
            <a:r>
              <a:t>Economics </a:t>
            </a:r>
          </a:p>
          <a:p>
            <a:pPr>
              <a:lnSpc>
                <a:spcPct val="90000"/>
              </a:lnSpc>
              <a:buChar char="•"/>
            </a:pPr>
            <a:r>
              <a:t>Societal value</a:t>
            </a:r>
          </a:p>
        </p:txBody>
      </p:sp>
      <p:sp>
        <p:nvSpPr>
          <p:cNvPr id="149" name="POST STOCKING ASSESSMENT (Cost vs.  Benefit)"/>
          <p:cNvSpPr txBox="1"/>
          <p:nvPr/>
        </p:nvSpPr>
        <p:spPr>
          <a:xfrm>
            <a:off x="612775" y="455613"/>
            <a:ext cx="7845425" cy="101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B00"/>
                </a:solidFill>
              </a:defRPr>
            </a:pPr>
            <a:r>
              <a:t>POST STOCKING ASSESSMENT (Cost vs.  Benefit)</a:t>
            </a:r>
            <a:r>
              <a:rPr>
                <a:solidFill>
                  <a:srgbClr val="66FDFF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rout- Colorado Division of Wildlife"/>
          <p:cNvSpPr txBox="1"/>
          <p:nvPr>
            <p:ph type="title" idx="4294967295"/>
          </p:nvPr>
        </p:nvSpPr>
        <p:spPr>
          <a:xfrm>
            <a:off x="457200" y="274636"/>
            <a:ext cx="82296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05255">
              <a:defRPr sz="4300"/>
            </a:lvl1pPr>
          </a:lstStyle>
          <a:p>
            <a:pPr/>
            <a:r>
              <a:t>Trout- Colorado Division of Wildlife</a:t>
            </a:r>
          </a:p>
        </p:txBody>
      </p:sp>
      <p:sp>
        <p:nvSpPr>
          <p:cNvPr id="152" name="Policy – “Maintaining habitat productivity for human benefit”…"/>
          <p:cNvSpPr txBox="1"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  <a:defRPr>
                <a:solidFill>
                  <a:srgbClr val="FFFB00"/>
                </a:solidFill>
              </a:defRPr>
            </a:pPr>
            <a:r>
              <a:t>Policy</a:t>
            </a:r>
            <a:r>
              <a:rPr>
                <a:solidFill>
                  <a:srgbClr val="66FDFF"/>
                </a:solidFill>
              </a:rPr>
              <a:t> – “Maintaining habitat productivity for human benefit”</a:t>
            </a:r>
            <a:endParaRPr>
              <a:solidFill>
                <a:srgbClr val="66FDFF"/>
              </a:solidFill>
            </a:endParaRPr>
          </a:p>
          <a:p>
            <a:pPr>
              <a:buChar char="•"/>
              <a:defRPr>
                <a:solidFill>
                  <a:srgbClr val="FFFB00"/>
                </a:solidFill>
              </a:defRPr>
            </a:pPr>
            <a:r>
              <a:t>Justification</a:t>
            </a:r>
            <a:r>
              <a:rPr>
                <a:solidFill>
                  <a:srgbClr val="66FDFF"/>
                </a:solidFill>
              </a:rPr>
              <a:t>-”many of Colorado’s accessible waters cannot sustain natural sport fisheries which are acceptable to the public”</a:t>
            </a:r>
            <a:endParaRPr>
              <a:solidFill>
                <a:srgbClr val="66FDFF"/>
              </a:solidFill>
            </a:endParaRPr>
          </a:p>
          <a:p>
            <a:pPr>
              <a:buChar char="•"/>
              <a:defRPr>
                <a:solidFill>
                  <a:srgbClr val="FFFB00"/>
                </a:solidFill>
              </a:defRPr>
            </a:pPr>
            <a:r>
              <a:t>Anglers</a:t>
            </a:r>
            <a:r>
              <a:rPr>
                <a:solidFill>
                  <a:srgbClr val="66FDFF"/>
                </a:solidFill>
              </a:rPr>
              <a:t> -  one million </a:t>
            </a:r>
            <a:endParaRPr>
              <a:solidFill>
                <a:srgbClr val="66FDFF"/>
              </a:solidFill>
            </a:endParaRPr>
          </a:p>
          <a:p>
            <a:pPr>
              <a:buChar char="•"/>
              <a:defRPr>
                <a:solidFill>
                  <a:srgbClr val="FFFB00"/>
                </a:solidFill>
              </a:defRPr>
            </a:pPr>
            <a:r>
              <a:t>Economic impact</a:t>
            </a:r>
            <a:r>
              <a:rPr>
                <a:solidFill>
                  <a:srgbClr val="66FDFF"/>
                </a:solidFill>
              </a:rPr>
              <a:t> - $932 million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SPONSE…"/>
          <p:cNvSpPr txBox="1"/>
          <p:nvPr>
            <p:ph type="body" idx="4294967295"/>
          </p:nvPr>
        </p:nvSpPr>
        <p:spPr>
          <a:xfrm>
            <a:off x="381000" y="457199"/>
            <a:ext cx="7848600" cy="566896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buSzTx/>
              <a:buNone/>
            </a:pPr>
            <a:r>
              <a:t>   </a:t>
            </a:r>
            <a:r>
              <a:rPr>
                <a:solidFill>
                  <a:srgbClr val="FFFB00"/>
                </a:solidFill>
              </a:rPr>
              <a:t>RESPONSE</a:t>
            </a:r>
            <a:endParaRPr>
              <a:solidFill>
                <a:srgbClr val="FFFB00"/>
              </a:solidFill>
            </a:endParaRPr>
          </a:p>
          <a:p>
            <a:pPr algn="ctr">
              <a:buSzTx/>
              <a:buNone/>
              <a:defRPr>
                <a:solidFill>
                  <a:srgbClr val="FFFB00"/>
                </a:solidFill>
              </a:defRPr>
            </a:pPr>
          </a:p>
          <a:p>
            <a:pPr>
              <a:buChar char="•"/>
            </a:pPr>
            <a:r>
              <a:t>Stocking of trout (rainbow, brook, brown, cutthroat) to meet the angler demand</a:t>
            </a:r>
          </a:p>
          <a:p>
            <a:pPr>
              <a:buSzTx/>
              <a:buNone/>
              <a:defRPr>
                <a:solidFill>
                  <a:srgbClr val="FFFB00"/>
                </a:solidFill>
              </a:defRPr>
            </a:pPr>
          </a:p>
          <a:p>
            <a:pPr>
              <a:buSzTx/>
              <a:buNone/>
              <a:defRPr>
                <a:solidFill>
                  <a:srgbClr val="FFFB00"/>
                </a:solidFill>
              </a:defRPr>
            </a:pPr>
            <a:r>
              <a:t>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eas of Focus"/>
          <p:cNvSpPr txBox="1"/>
          <p:nvPr>
            <p:ph type="title" idx="4294967295"/>
          </p:nvPr>
        </p:nvSpPr>
        <p:spPr>
          <a:xfrm>
            <a:off x="1524000" y="533400"/>
            <a:ext cx="5943600" cy="7810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Areas of Focus</a:t>
            </a:r>
          </a:p>
        </p:txBody>
      </p:sp>
      <p:sp>
        <p:nvSpPr>
          <p:cNvPr id="39" name="Current status of Recreational/Commercial Fisheries…"/>
          <p:cNvSpPr txBox="1"/>
          <p:nvPr>
            <p:ph type="body" idx="4294967295"/>
          </p:nvPr>
        </p:nvSpPr>
        <p:spPr>
          <a:xfrm>
            <a:off x="304800" y="1600200"/>
            <a:ext cx="8458200" cy="4419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15468" indent="-315468" defTabSz="841247">
              <a:lnSpc>
                <a:spcPct val="90000"/>
              </a:lnSpc>
              <a:spcBef>
                <a:spcPts val="600"/>
              </a:spcBef>
              <a:buChar char="•"/>
              <a:defRPr sz="2500"/>
            </a:pPr>
            <a:r>
              <a:t>Current status of Recreational/Commercial Fisheries</a:t>
            </a:r>
          </a:p>
          <a:p>
            <a:pPr marL="315468" indent="-315468" defTabSz="841247">
              <a:lnSpc>
                <a:spcPct val="90000"/>
              </a:lnSpc>
              <a:buChar char="•"/>
              <a:defRPr sz="2500"/>
            </a:pPr>
          </a:p>
          <a:p>
            <a:pPr marL="315468" indent="-315468" defTabSz="841247">
              <a:lnSpc>
                <a:spcPct val="90000"/>
              </a:lnSpc>
              <a:spcBef>
                <a:spcPts val="600"/>
              </a:spcBef>
              <a:buChar char="•"/>
              <a:defRPr sz="2500">
                <a:solidFill>
                  <a:srgbClr val="FFFB00"/>
                </a:solidFill>
              </a:defRPr>
            </a:pPr>
            <a:r>
              <a:t>Historical Background of Fisheries Management</a:t>
            </a:r>
          </a:p>
          <a:p>
            <a:pPr marL="315468" indent="-315468" defTabSz="841247">
              <a:lnSpc>
                <a:spcPct val="90000"/>
              </a:lnSpc>
              <a:buSzTx/>
              <a:buNone/>
              <a:defRPr sz="2500"/>
            </a:pPr>
          </a:p>
          <a:p>
            <a:pPr marL="315468" indent="-315468" defTabSz="841247">
              <a:lnSpc>
                <a:spcPct val="90000"/>
              </a:lnSpc>
              <a:spcBef>
                <a:spcPts val="600"/>
              </a:spcBef>
              <a:buChar char="•"/>
              <a:defRPr sz="2500"/>
            </a:pPr>
            <a:r>
              <a:t>Stocking as a Management Tool for Recreational and Commercial Fisheries</a:t>
            </a:r>
          </a:p>
          <a:p>
            <a:pPr marL="315468" indent="-315468" defTabSz="841247">
              <a:lnSpc>
                <a:spcPct val="90000"/>
              </a:lnSpc>
              <a:buChar char="•"/>
              <a:defRPr sz="2500"/>
            </a:pPr>
          </a:p>
          <a:p>
            <a:pPr marL="315468" indent="-315468" defTabSz="841247">
              <a:lnSpc>
                <a:spcPct val="90000"/>
              </a:lnSpc>
              <a:spcBef>
                <a:spcPts val="600"/>
              </a:spcBef>
              <a:buChar char="•"/>
              <a:defRPr sz="2500">
                <a:solidFill>
                  <a:srgbClr val="FFFB00"/>
                </a:solidFill>
              </a:defRPr>
            </a:pPr>
            <a:r>
              <a:t>Other Potential Non-Stocking Solutions – Blue Corridors/Marine Protected Areas (MPAs)</a:t>
            </a:r>
          </a:p>
          <a:p>
            <a:pPr marL="315468" indent="-315468" defTabSz="841247">
              <a:lnSpc>
                <a:spcPct val="90000"/>
              </a:lnSpc>
              <a:buSzTx/>
              <a:buNone/>
              <a:defRPr sz="2200"/>
            </a:pPr>
          </a:p>
          <a:p>
            <a:pPr marL="315468" indent="-315468" defTabSz="841247">
              <a:lnSpc>
                <a:spcPct val="90000"/>
              </a:lnSpc>
              <a:spcBef>
                <a:spcPts val="500"/>
              </a:spcBef>
              <a:buSzTx/>
              <a:buNone/>
              <a:defRPr sz="2200"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D DRUM IN TEXAS…"/>
          <p:cNvSpPr txBox="1"/>
          <p:nvPr>
            <p:ph type="body" idx="4294967295"/>
          </p:nvPr>
        </p:nvSpPr>
        <p:spPr>
          <a:xfrm>
            <a:off x="457200" y="838200"/>
            <a:ext cx="8229600" cy="5715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lnSpc>
                <a:spcPct val="80000"/>
              </a:lnSpc>
              <a:spcBef>
                <a:spcPts val="800"/>
              </a:spcBef>
              <a:buSzTx/>
              <a:buNone/>
              <a:defRPr sz="3600"/>
            </a:pPr>
            <a:r>
              <a:t>		    </a:t>
            </a:r>
          </a:p>
          <a:p>
            <a:pPr algn="ctr">
              <a:lnSpc>
                <a:spcPct val="80000"/>
              </a:lnSpc>
              <a:buSzTx/>
              <a:buNone/>
              <a:defRPr sz="3600"/>
            </a:pPr>
          </a:p>
          <a:p>
            <a:pPr algn="ctr">
              <a:lnSpc>
                <a:spcPct val="80000"/>
              </a:lnSpc>
              <a:spcBef>
                <a:spcPts val="800"/>
              </a:spcBef>
              <a:buSzTx/>
              <a:buNone/>
              <a:defRPr sz="3600"/>
            </a:pPr>
            <a:r>
              <a:t>RED DRUM IN TEXAS</a:t>
            </a:r>
          </a:p>
          <a:p>
            <a:pPr>
              <a:lnSpc>
                <a:spcPct val="80000"/>
              </a:lnSpc>
              <a:buSzTx/>
              <a:buNone/>
              <a:defRPr sz="2400"/>
            </a:pPr>
          </a:p>
          <a:p>
            <a:pPr>
              <a:lnSpc>
                <a:spcPct val="80000"/>
              </a:lnSpc>
              <a:spcBef>
                <a:spcPts val="800"/>
              </a:spcBef>
              <a:buChar char="•"/>
              <a:defRPr sz="3600"/>
            </a:pPr>
            <a:r>
              <a:t>1850 – Commercial fishery began</a:t>
            </a:r>
          </a:p>
          <a:p>
            <a:pPr>
              <a:lnSpc>
                <a:spcPct val="80000"/>
              </a:lnSpc>
              <a:spcBef>
                <a:spcPts val="800"/>
              </a:spcBef>
              <a:buChar char="•"/>
              <a:defRPr sz="3600"/>
            </a:pPr>
            <a:r>
              <a:t>1919 – Regulatory controls</a:t>
            </a:r>
          </a:p>
          <a:p>
            <a:pPr lvl="4" marL="0" indent="1828800">
              <a:lnSpc>
                <a:spcPct val="80000"/>
              </a:lnSpc>
              <a:spcBef>
                <a:spcPts val="0"/>
              </a:spcBef>
              <a:buSzTx/>
              <a:buNone/>
              <a:defRPr sz="3600"/>
            </a:pPr>
            <a:r>
              <a:t>Size Limits</a:t>
            </a:r>
          </a:p>
          <a:p>
            <a:pPr lvl="4" marL="0" indent="1828800">
              <a:lnSpc>
                <a:spcPct val="80000"/>
              </a:lnSpc>
              <a:spcBef>
                <a:spcPts val="0"/>
              </a:spcBef>
              <a:buSzTx/>
              <a:buNone/>
              <a:defRPr sz="3600"/>
            </a:pPr>
            <a:r>
              <a:t>Bag Limits</a:t>
            </a:r>
          </a:p>
          <a:p>
            <a:pPr lvl="4" marL="0" indent="1828800">
              <a:lnSpc>
                <a:spcPct val="80000"/>
              </a:lnSpc>
              <a:spcBef>
                <a:spcPts val="0"/>
              </a:spcBef>
              <a:buSzTx/>
              <a:buNone/>
              <a:defRPr sz="3600"/>
            </a:pPr>
            <a:r>
              <a:t>Net Restrictions</a:t>
            </a:r>
          </a:p>
        </p:txBody>
      </p:sp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76200"/>
            <a:ext cx="3533775" cy="129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d Drum in Texas"/>
          <p:cNvSpPr txBox="1"/>
          <p:nvPr>
            <p:ph type="title" idx="4294967295"/>
          </p:nvPr>
        </p:nvSpPr>
        <p:spPr>
          <a:xfrm>
            <a:off x="457200" y="274636"/>
            <a:ext cx="8229600" cy="71596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Red Drum in Texas</a:t>
            </a:r>
          </a:p>
        </p:txBody>
      </p:sp>
      <p:sp>
        <p:nvSpPr>
          <p:cNvPr id="160" name="1976-1979 – Commercial harvest decreased by 65%…"/>
          <p:cNvSpPr txBox="1"/>
          <p:nvPr/>
        </p:nvSpPr>
        <p:spPr>
          <a:xfrm>
            <a:off x="190498" y="1081087"/>
            <a:ext cx="8763004" cy="534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 algn="ctr">
              <a:lnSpc>
                <a:spcPct val="80000"/>
              </a:lnSpc>
              <a:defRPr>
                <a:solidFill>
                  <a:srgbClr val="66FDFF"/>
                </a:solidFill>
              </a:defRPr>
            </a:pPr>
            <a:r>
              <a:t>1976-1979 – Commercial harvest decreased by 65%</a:t>
            </a: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  <a:r>
              <a:t>		</a:t>
            </a:r>
            <a:r>
              <a:rPr>
                <a:solidFill>
                  <a:srgbClr val="FFFB00"/>
                </a:solidFill>
              </a:rPr>
              <a:t>Blackened redfish craze (1980)</a:t>
            </a:r>
            <a:endParaRPr>
              <a:solidFill>
                <a:srgbClr val="FFFB00"/>
              </a:solidFill>
            </a:endParaRPr>
          </a:p>
          <a:p>
            <a:pPr>
              <a:lnSpc>
                <a:spcPct val="80000"/>
              </a:lnSpc>
              <a:defRPr sz="1600">
                <a:solidFill>
                  <a:srgbClr val="FFFB00"/>
                </a:solidFill>
              </a:defRPr>
            </a:pPr>
          </a:p>
          <a:p>
            <a:pPr>
              <a:lnSpc>
                <a:spcPct val="80000"/>
              </a:lnSpc>
              <a:defRPr sz="1800">
                <a:solidFill>
                  <a:srgbClr val="FFFB00"/>
                </a:solidFill>
              </a:defRPr>
            </a:pPr>
          </a:p>
          <a:p>
            <a:pPr>
              <a:lnSpc>
                <a:spcPct val="80000"/>
              </a:lnSpc>
              <a:defRPr sz="2000">
                <a:solidFill>
                  <a:srgbClr val="FFFB00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  <a:r>
              <a:t>		</a:t>
            </a:r>
          </a:p>
          <a:p>
            <a:pPr>
              <a:lnSpc>
                <a:spcPct val="80000"/>
              </a:lnSpc>
              <a:defRPr>
                <a:solidFill>
                  <a:srgbClr val="66FDFF"/>
                </a:solidFill>
              </a:defRPr>
            </a:pPr>
            <a:r>
              <a:t>		</a:t>
            </a:r>
          </a:p>
          <a:p>
            <a:pPr algn="ctr">
              <a:lnSpc>
                <a:spcPct val="80000"/>
              </a:lnSpc>
              <a:defRPr>
                <a:solidFill>
                  <a:srgbClr val="66FDFF"/>
                </a:solidFill>
              </a:defRPr>
            </a:pPr>
            <a:r>
              <a:t>Chef Paul Prudhomme</a:t>
            </a:r>
          </a:p>
        </p:txBody>
      </p:sp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887" y="3124200"/>
            <a:ext cx="3657602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9200" y="3124200"/>
            <a:ext cx="3429000" cy="22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800" y="2057400"/>
            <a:ext cx="5400675" cy="31543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hy?  Poor Fisheries Management"/>
          <p:cNvSpPr txBox="1"/>
          <p:nvPr/>
        </p:nvSpPr>
        <p:spPr>
          <a:xfrm>
            <a:off x="863600" y="838201"/>
            <a:ext cx="7269990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>
                <a:solidFill>
                  <a:srgbClr val="66FDFF"/>
                </a:solidFill>
              </a:defRPr>
            </a:lvl1pPr>
          </a:lstStyle>
          <a:p>
            <a:pPr/>
            <a:r>
              <a:t>Why?  Poor Fisheries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1981 - Texas Legislature banned the sale of red     drum from Texas waters…"/>
          <p:cNvSpPr txBox="1"/>
          <p:nvPr>
            <p:ph type="title" idx="4294967295"/>
          </p:nvPr>
        </p:nvSpPr>
        <p:spPr>
          <a:xfrm>
            <a:off x="609600" y="2057399"/>
            <a:ext cx="7772400" cy="4572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1" indent="228600" algn="l">
              <a:lnSpc>
                <a:spcPct val="80000"/>
              </a:lnSpc>
              <a:defRPr sz="2400"/>
            </a:pPr>
            <a:r>
              <a:t>1981 - Texas Legislature banned the sale of red 	  	drum from Texas waters</a:t>
            </a:r>
            <a:br/>
          </a:p>
          <a:p>
            <a:pPr lvl="1" indent="228600" algn="l">
              <a:lnSpc>
                <a:spcPct val="80000"/>
              </a:lnSpc>
              <a:defRPr sz="2400"/>
            </a:pPr>
            <a:r>
              <a:t>      Eliminated commercial harvest; limited 	recreational harvest</a:t>
            </a:r>
            <a:br/>
          </a:p>
          <a:p>
            <a:pPr lvl="1" indent="228600" algn="l">
              <a:lnSpc>
                <a:spcPct val="80000"/>
              </a:lnSpc>
              <a:defRPr sz="2400"/>
            </a:pPr>
            <a:r>
              <a:t>      Designated as a gamefish</a:t>
            </a:r>
            <a:br/>
          </a:p>
          <a:p>
            <a:pPr lvl="1" indent="228600" algn="l">
              <a:lnSpc>
                <a:spcPct val="80000"/>
              </a:lnSpc>
              <a:defRPr sz="2400"/>
            </a:pPr>
            <a:r>
              <a:t>1983 – Large scale restocking of juveniles into 	bays; 25-30 million juveniles released annually </a:t>
            </a:r>
          </a:p>
          <a:p>
            <a:pPr lvl="1" indent="228600" algn="l">
              <a:lnSpc>
                <a:spcPct val="80000"/>
              </a:lnSpc>
              <a:defRPr sz="2400"/>
            </a:pPr>
            <a:r>
              <a:t>(1993 – 2004)</a:t>
            </a:r>
            <a:br/>
            <a:br/>
            <a:br/>
            <a:r>
              <a:t>1990 – 100 % increase over historic mean</a:t>
            </a:r>
            <a:br/>
          </a:p>
        </p:txBody>
      </p:sp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8200" y="171450"/>
            <a:ext cx="2260600" cy="169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issing Redfish.jpg" descr="Missing Redfi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609600"/>
            <a:ext cx="4300538" cy="553243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2017"/>
          <p:cNvSpPr txBox="1"/>
          <p:nvPr/>
        </p:nvSpPr>
        <p:spPr>
          <a:xfrm>
            <a:off x="6629399" y="3581400"/>
            <a:ext cx="1347251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400">
                <a:solidFill>
                  <a:srgbClr val="66FDFF"/>
                </a:solidFill>
              </a:defRPr>
            </a:lvl1pPr>
          </a:lstStyle>
          <a:p>
            <a:pPr/>
            <a:r>
              <a:t>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 VALUE OF HATCHERY PRODUCED FISH"/>
          <p:cNvSpPr txBox="1"/>
          <p:nvPr/>
        </p:nvSpPr>
        <p:spPr>
          <a:xfrm>
            <a:off x="1066800" y="2971800"/>
            <a:ext cx="7239000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THE VALUE OF HATCHERY PRODUCED FISH </a:t>
            </a:r>
          </a:p>
        </p:txBody>
      </p:sp>
      <p:sp>
        <p:nvSpPr>
          <p:cNvPr id="174" name="VERSUS"/>
          <p:cNvSpPr txBox="1"/>
          <p:nvPr/>
        </p:nvSpPr>
        <p:spPr>
          <a:xfrm rot="791">
            <a:off x="3725814" y="4186238"/>
            <a:ext cx="2055815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66FDFF"/>
                </a:solidFill>
              </a:defRPr>
            </a:lvl1pPr>
          </a:lstStyle>
          <a:p>
            <a:pPr/>
            <a:r>
              <a:t>    VERSUS</a:t>
            </a:r>
          </a:p>
        </p:txBody>
      </p:sp>
      <p:sp>
        <p:nvSpPr>
          <p:cNvPr id="175" name="THE VALUE OF WILD STOCKS"/>
          <p:cNvSpPr txBox="1"/>
          <p:nvPr/>
        </p:nvSpPr>
        <p:spPr>
          <a:xfrm>
            <a:off x="1981200" y="4953000"/>
            <a:ext cx="5638800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THE VALUE OF WILD STOCKS</a:t>
            </a:r>
          </a:p>
        </p:txBody>
      </p:sp>
      <p:sp>
        <p:nvSpPr>
          <p:cNvPr id="176" name="A Fisheries  Management Program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41247">
              <a:defRPr sz="3600"/>
            </a:pPr>
            <a:r>
              <a:t>A Fisheries </a:t>
            </a:r>
            <a:br/>
            <a:r>
              <a:t>Management Program</a:t>
            </a:r>
          </a:p>
        </p:txBody>
      </p:sp>
      <p:sp>
        <p:nvSpPr>
          <p:cNvPr id="177" name="Joint recognition of"/>
          <p:cNvSpPr txBox="1"/>
          <p:nvPr/>
        </p:nvSpPr>
        <p:spPr>
          <a:xfrm>
            <a:off x="3200400" y="1752600"/>
            <a:ext cx="3200400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Joint recognition of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381000"/>
            <a:ext cx="4191000" cy="542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412" y="1524000"/>
            <a:ext cx="3887788" cy="503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ould hatchery produced fish be used for natural resource management?"/>
          <p:cNvSpPr txBox="1"/>
          <p:nvPr>
            <p:ph type="title" idx="4294967295"/>
          </p:nvPr>
        </p:nvSpPr>
        <p:spPr>
          <a:xfrm>
            <a:off x="373062" y="380999"/>
            <a:ext cx="8305801" cy="11935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504748">
              <a:defRPr sz="2576"/>
            </a:pPr>
            <a:r>
              <a:t>Should hatchery produced fish be used for natural resource management? </a:t>
            </a:r>
            <a:br/>
          </a:p>
        </p:txBody>
      </p:sp>
      <p:sp>
        <p:nvSpPr>
          <p:cNvPr id="183" name="“To be a wild fish or not to be a wild fish”…"/>
          <p:cNvSpPr txBox="1"/>
          <p:nvPr>
            <p:ph type="body" sz="half" idx="4294967295"/>
          </p:nvPr>
        </p:nvSpPr>
        <p:spPr>
          <a:xfrm>
            <a:off x="541337" y="1447800"/>
            <a:ext cx="8229601" cy="2625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buSzTx/>
              <a:buNone/>
              <a:defRPr sz="3000">
                <a:solidFill>
                  <a:srgbClr val="66CCFF"/>
                </a:solidFill>
              </a:defRPr>
            </a:pPr>
            <a:r>
              <a:t>“To be a wild fish or not to be a wild fish”</a:t>
            </a:r>
          </a:p>
          <a:p>
            <a:pPr algn="ctr">
              <a:buSzTx/>
              <a:buNone/>
              <a:defRPr>
                <a:solidFill>
                  <a:srgbClr val="66CCFF"/>
                </a:solidFill>
              </a:defRPr>
            </a:pPr>
          </a:p>
          <a:p>
            <a:pPr algn="ctr">
              <a:spcBef>
                <a:spcPts val="600"/>
              </a:spcBef>
              <a:buSzTx/>
              <a:buNone/>
              <a:defRPr sz="2800"/>
            </a:pPr>
            <a:r>
              <a:t>Is a fish produced in a hatchery a wild fish? </a:t>
            </a:r>
          </a:p>
          <a:p>
            <a:pPr algn="ctr">
              <a:spcBef>
                <a:spcPts val="600"/>
              </a:spcBef>
              <a:buSzTx/>
              <a:buNone/>
              <a:defRPr sz="2800"/>
            </a:pPr>
            <a:r>
              <a:t>When does a hatchery produced fish cease to be a wild fish?</a:t>
            </a:r>
          </a:p>
        </p:txBody>
      </p:sp>
      <p:pic>
        <p:nvPicPr>
          <p:cNvPr id="184" name="pict0004.jpg" descr="pict0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4436" y="4217987"/>
            <a:ext cx="4343403" cy="228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oncerns relative to the impact/fate of hatchery fish"/>
          <p:cNvSpPr txBox="1"/>
          <p:nvPr>
            <p:ph type="title" idx="4294967295"/>
          </p:nvPr>
        </p:nvSpPr>
        <p:spPr>
          <a:xfrm>
            <a:off x="107800" y="393698"/>
            <a:ext cx="8928401" cy="152023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12648">
              <a:defRPr sz="3000"/>
            </a:pPr>
            <a:br/>
            <a:r>
              <a:t>Concerns relative to the impact/fate of hatchery fish </a:t>
            </a:r>
            <a:br/>
          </a:p>
        </p:txBody>
      </p:sp>
      <p:sp>
        <p:nvSpPr>
          <p:cNvPr id="187" name="Reduction in genetic diversity…"/>
          <p:cNvSpPr txBox="1"/>
          <p:nvPr>
            <p:ph type="body" idx="4294967295"/>
          </p:nvPr>
        </p:nvSpPr>
        <p:spPr>
          <a:xfrm>
            <a:off x="152400" y="2133600"/>
            <a:ext cx="8839200" cy="4495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800"/>
              </a:spcBef>
              <a:buChar char="•"/>
            </a:pPr>
            <a:r>
              <a:t>Reduction in genetic diversity</a:t>
            </a:r>
          </a:p>
          <a:p>
            <a:pPr>
              <a:spcBef>
                <a:spcPts val="800"/>
              </a:spcBef>
              <a:buChar char="•"/>
            </a:pPr>
            <a:r>
              <a:t>Introduction of parasites or pathogens from infected hatchery fish</a:t>
            </a:r>
          </a:p>
          <a:p>
            <a:pPr>
              <a:spcBef>
                <a:spcPts val="800"/>
              </a:spcBef>
              <a:buChar char="•"/>
            </a:pPr>
            <a:r>
              <a:t>Loss of adaptive behavior</a:t>
            </a:r>
          </a:p>
          <a:p>
            <a:pPr>
              <a:spcBef>
                <a:spcPts val="800"/>
              </a:spcBef>
              <a:buSzTx/>
              <a:buNone/>
            </a:pPr>
            <a:r>
              <a:t>			- Reduced competitiveness</a:t>
            </a:r>
          </a:p>
          <a:p>
            <a:pPr>
              <a:spcBef>
                <a:spcPts val="800"/>
              </a:spcBef>
              <a:buSzTx/>
              <a:buNone/>
            </a:pPr>
            <a:r>
              <a:t>			- More susceptible to predation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sponsible Use of Hatchery Stock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41247">
              <a:defRPr sz="3600"/>
            </a:pPr>
            <a:r>
              <a:t>Responsible Use of Hatchery</a:t>
            </a:r>
            <a:br/>
            <a:r>
              <a:t>Stock</a:t>
            </a:r>
          </a:p>
        </p:txBody>
      </p:sp>
      <p:sp>
        <p:nvSpPr>
          <p:cNvPr id="190" name="Maintain genetic integrity (avoid outbreeding depression)…"/>
          <p:cNvSpPr txBox="1"/>
          <p:nvPr/>
        </p:nvSpPr>
        <p:spPr>
          <a:xfrm>
            <a:off x="533400" y="1828801"/>
            <a:ext cx="8229600" cy="274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buSzPct val="100000"/>
              <a:buChar char="•"/>
              <a:defRPr sz="3600">
                <a:solidFill>
                  <a:srgbClr val="66FDFF"/>
                </a:solidFill>
              </a:defRPr>
            </a:pPr>
            <a:r>
              <a:t> Maintain genetic integrity (avoid outbreeding depression)</a:t>
            </a:r>
          </a:p>
          <a:p>
            <a:pPr>
              <a:defRPr sz="3600">
                <a:solidFill>
                  <a:srgbClr val="66FDFF"/>
                </a:solidFill>
              </a:defRPr>
            </a:pPr>
          </a:p>
          <a:p>
            <a:pPr>
              <a:buSzPct val="100000"/>
              <a:buChar char="•"/>
              <a:defRPr sz="3600">
                <a:solidFill>
                  <a:srgbClr val="66FDFF"/>
                </a:solidFill>
              </a:defRPr>
            </a:pPr>
            <a:r>
              <a:t> Health management (certified inspections)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he Status of Capture Fisheries (lb) -2020"/>
          <p:cNvSpPr txBox="1"/>
          <p:nvPr>
            <p:ph type="title" idx="4294967295"/>
          </p:nvPr>
        </p:nvSpPr>
        <p:spPr>
          <a:xfrm>
            <a:off x="685800" y="457200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The Status of Capture Fisheries (lb) -2020</a:t>
            </a:r>
          </a:p>
        </p:txBody>
      </p:sp>
      <p:sp>
        <p:nvSpPr>
          <p:cNvPr id="42" name="Global      US   NC…"/>
          <p:cNvSpPr txBox="1"/>
          <p:nvPr>
            <p:ph type="body" idx="4294967295"/>
          </p:nvPr>
        </p:nvSpPr>
        <p:spPr>
          <a:xfrm>
            <a:off x="76200" y="2362200"/>
            <a:ext cx="8991600" cy="3200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buSzTx/>
              <a:buNone/>
            </a:pPr>
            <a:r>
              <a:t>		    Global      US			NC      		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Commercial 	199 bil	8.4 bil		42.3 mil</a:t>
            </a:r>
          </a:p>
          <a:p>
            <a:pPr marL="0" indent="0">
              <a:buSzTx/>
              <a:buNone/>
              <a:defRPr sz="2800"/>
            </a:pP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Recreational	1.9 bil	353 mil		24.9 mil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otables – Stock Enhancement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Notables – Stock Enhancement</a:t>
            </a:r>
          </a:p>
        </p:txBody>
      </p:sp>
      <p:sp>
        <p:nvSpPr>
          <p:cNvPr id="193" name="A TOOL…..but effects remain inconclusive, still difficult to assess…"/>
          <p:cNvSpPr txBox="1"/>
          <p:nvPr>
            <p:ph type="body" idx="4294967295"/>
          </p:nvPr>
        </p:nvSpPr>
        <p:spPr>
          <a:xfrm>
            <a:off x="457200" y="1523999"/>
            <a:ext cx="8382000" cy="498316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t>A </a:t>
            </a:r>
            <a:r>
              <a:rPr>
                <a:solidFill>
                  <a:srgbClr val="FFFB00"/>
                </a:solidFill>
              </a:rPr>
              <a:t>TOOL</a:t>
            </a:r>
            <a:r>
              <a:t>…..but effects remain inconclusive, still difficult to assess</a:t>
            </a:r>
          </a:p>
          <a:p>
            <a:pPr>
              <a:lnSpc>
                <a:spcPct val="90000"/>
              </a:lnSpc>
              <a:buSzTx/>
              <a:buNone/>
              <a:defRPr sz="2800"/>
            </a:pP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>
                <a:solidFill>
                  <a:srgbClr val="FFFB00"/>
                </a:solidFill>
              </a:defRPr>
            </a:pPr>
            <a:r>
              <a:t>NOT ALWAYS APPROPRIATE </a:t>
            </a:r>
            <a:r>
              <a:rPr>
                <a:solidFill>
                  <a:srgbClr val="66FDFF"/>
                </a:solidFill>
              </a:rPr>
              <a:t>for all management situations </a:t>
            </a:r>
          </a:p>
          <a:p>
            <a:pPr>
              <a:lnSpc>
                <a:spcPct val="90000"/>
              </a:lnSpc>
              <a:buSzTx/>
              <a:buNone/>
              <a:defRPr sz="2800"/>
            </a:pP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>
                <a:solidFill>
                  <a:srgbClr val="FFFB00"/>
                </a:solidFill>
              </a:defRPr>
            </a:pPr>
            <a:r>
              <a:t>SCIENCE</a:t>
            </a:r>
            <a:r>
              <a:rPr>
                <a:solidFill>
                  <a:srgbClr val="66FDFF"/>
                </a:solidFill>
              </a:rPr>
              <a:t> </a:t>
            </a:r>
            <a:r>
              <a:t>BASED</a:t>
            </a:r>
            <a:r>
              <a:rPr>
                <a:solidFill>
                  <a:srgbClr val="66FDFF"/>
                </a:solidFill>
              </a:rPr>
              <a:t> – NOT  political/public pressure based (maintain integrity)</a:t>
            </a:r>
          </a:p>
          <a:p>
            <a:pPr>
              <a:lnSpc>
                <a:spcPct val="90000"/>
              </a:lnSpc>
              <a:buChar char="•"/>
              <a:defRPr sz="2800"/>
            </a:pP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t>Clear </a:t>
            </a:r>
            <a:r>
              <a:rPr>
                <a:solidFill>
                  <a:srgbClr val="FFFB00"/>
                </a:solidFill>
              </a:rPr>
              <a:t>MEASURABLE</a:t>
            </a:r>
            <a:r>
              <a:t> </a:t>
            </a:r>
            <a:r>
              <a:rPr>
                <a:solidFill>
                  <a:srgbClr val="FFFB00"/>
                </a:solidFill>
              </a:rPr>
              <a:t>RESPONSES</a:t>
            </a:r>
            <a:r>
              <a:t> to assess cost benefit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ut, what about marine commercial and recreational fisheries?"/>
          <p:cNvSpPr txBox="1"/>
          <p:nvPr>
            <p:ph type="title" idx="4294967295"/>
          </p:nvPr>
        </p:nvSpPr>
        <p:spPr>
          <a:xfrm>
            <a:off x="647700" y="127000"/>
            <a:ext cx="7620000" cy="1295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But, what about marine commercial and recreational fisheries?</a:t>
            </a:r>
          </a:p>
        </p:txBody>
      </p:sp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1524000"/>
            <a:ext cx="5105400" cy="41179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hilopatry-Fish return to their natal site to…"/>
          <p:cNvSpPr txBox="1"/>
          <p:nvPr/>
        </p:nvSpPr>
        <p:spPr>
          <a:xfrm>
            <a:off x="609600" y="5780088"/>
            <a:ext cx="7828517" cy="101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rgbClr val="66FDFF"/>
                </a:solidFill>
              </a:defRPr>
            </a:pPr>
            <a:r>
              <a:t>Philopatry</a:t>
            </a:r>
            <a:r>
              <a:rPr b="0"/>
              <a:t>-Fish return to their natal site to </a:t>
            </a:r>
          </a:p>
          <a:p>
            <a:pPr>
              <a:defRPr>
                <a:solidFill>
                  <a:srgbClr val="66FDFF"/>
                </a:solidFill>
              </a:defRPr>
            </a:pPr>
            <a:r>
              <a:t>produce offspring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arine Protected Areas (MPAs)"/>
          <p:cNvSpPr txBox="1"/>
          <p:nvPr>
            <p:ph type="title" idx="4294967295"/>
          </p:nvPr>
        </p:nvSpPr>
        <p:spPr>
          <a:xfrm>
            <a:off x="457200" y="274636"/>
            <a:ext cx="8229600" cy="109696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Marine Protected Areas (MPAs)</a:t>
            </a:r>
          </a:p>
        </p:txBody>
      </p:sp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1431925"/>
            <a:ext cx="7086600" cy="4972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he value of wild stock…"/>
          <p:cNvSpPr txBox="1"/>
          <p:nvPr/>
        </p:nvSpPr>
        <p:spPr>
          <a:xfrm>
            <a:off x="1143000" y="4946650"/>
            <a:ext cx="7010400" cy="15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algn="ctr">
              <a:buSzPct val="100000"/>
              <a:buChar char="•"/>
              <a:defRPr sz="2400">
                <a:solidFill>
                  <a:srgbClr val="FFFB00"/>
                </a:solidFill>
              </a:defRPr>
            </a:pPr>
            <a:r>
              <a:t>The value of wild stock</a:t>
            </a:r>
          </a:p>
          <a:p>
            <a:pPr marL="342900" indent="-342900" algn="ctr">
              <a:buSzPct val="100000"/>
              <a:buChar char="•"/>
              <a:defRPr sz="2400">
                <a:solidFill>
                  <a:srgbClr val="FFFB00"/>
                </a:solidFill>
              </a:defRPr>
            </a:pPr>
            <a:r>
              <a:t>Biological feasibility</a:t>
            </a:r>
            <a:r>
              <a:rPr>
                <a:solidFill>
                  <a:srgbClr val="66FDFF"/>
                </a:solidFill>
              </a:rPr>
              <a:t> </a:t>
            </a:r>
            <a:r>
              <a:t>- Ecosystem approach </a:t>
            </a:r>
          </a:p>
          <a:p>
            <a:pPr marL="342900" indent="-342900" algn="ctr">
              <a:buSzPct val="100000"/>
              <a:buChar char="•"/>
              <a:defRPr sz="2400">
                <a:solidFill>
                  <a:srgbClr val="FFFB00"/>
                </a:solidFill>
              </a:defRPr>
            </a:pPr>
            <a:r>
              <a:t>Adaptive Management approach</a:t>
            </a:r>
          </a:p>
          <a:p>
            <a:pPr marL="342900" indent="-342900" algn="ctr">
              <a:buSzPct val="100000"/>
              <a:buChar char="•"/>
              <a:defRPr sz="2400">
                <a:solidFill>
                  <a:srgbClr val="FFFB00"/>
                </a:solidFill>
              </a:defRPr>
            </a:pPr>
            <a:r>
              <a:t>Accountability (Benefit vs. Risk) </a:t>
            </a:r>
          </a:p>
        </p:txBody>
      </p:sp>
      <p:pic>
        <p:nvPicPr>
          <p:cNvPr id="203" name="FHC_4Hs.jpg" descr="FHC_4H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9875" y="931862"/>
            <a:ext cx="3676650" cy="389890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“Ecological Conscience”"/>
          <p:cNvSpPr txBox="1"/>
          <p:nvPr/>
        </p:nvSpPr>
        <p:spPr>
          <a:xfrm>
            <a:off x="228599" y="228601"/>
            <a:ext cx="4572002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“Ecological Conscience”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81000"/>
            <a:ext cx="6816725" cy="4954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QUESTIONS/COMMENTS"/>
          <p:cNvSpPr txBox="1"/>
          <p:nvPr/>
        </p:nvSpPr>
        <p:spPr>
          <a:xfrm>
            <a:off x="1523999" y="5486401"/>
            <a:ext cx="5590763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600">
                <a:solidFill>
                  <a:srgbClr val="FFFB00"/>
                </a:solidFill>
              </a:defRPr>
            </a:lvl1pPr>
          </a:lstStyle>
          <a:p>
            <a:pPr/>
            <a:r>
              <a:t>QUESTIONS/COMMENTS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NORTH CAROLINA DIVISION OF MARINE FISHERIES  Annual Fisheries Bulletin, 2021"/>
          <p:cNvSpPr txBox="1"/>
          <p:nvPr>
            <p:ph type="title" idx="4294967295"/>
          </p:nvPr>
        </p:nvSpPr>
        <p:spPr>
          <a:xfrm>
            <a:off x="457200" y="152400"/>
            <a:ext cx="8229600" cy="13255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800"/>
            </a:pPr>
            <a:r>
              <a:t>NORTH CAROLINA DIVISION OF MARINE FISHERIES </a:t>
            </a:r>
            <a:br/>
            <a:r>
              <a:t>Annual Fisheries Bulletin, 2021</a:t>
            </a:r>
          </a:p>
        </p:txBody>
      </p:sp>
      <p:sp>
        <p:nvSpPr>
          <p:cNvPr id="45" name="Commercial…"/>
          <p:cNvSpPr txBox="1"/>
          <p:nvPr>
            <p:ph type="body" sz="half" idx="4294967295"/>
          </p:nvPr>
        </p:nvSpPr>
        <p:spPr>
          <a:xfrm>
            <a:off x="457200" y="18288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	</a:t>
            </a:r>
            <a:r>
              <a:rPr>
                <a:solidFill>
                  <a:srgbClr val="FFFB00"/>
                </a:solidFill>
              </a:rPr>
              <a:t>Commercial </a:t>
            </a:r>
            <a:endParaRPr>
              <a:solidFill>
                <a:srgbClr val="FFFB00"/>
              </a:solidFill>
            </a:endParaRPr>
          </a:p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rgbClr val="FFFB00"/>
                </a:solidFill>
              </a:defRPr>
            </a:pPr>
            <a:r>
              <a:t>	</a:t>
            </a:r>
            <a:r>
              <a:rPr>
                <a:solidFill>
                  <a:srgbClr val="66FDFF"/>
                </a:solidFill>
              </a:rPr>
              <a:t>42.3 mil lb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Hard blue crabs 	12.0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Shrimp (heads on) 9.2 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Striped mullet	  2.1  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Summer flounder	  2.1</a:t>
            </a: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Catfishes		  2.0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FB00"/>
                </a:solidFill>
              </a:defRPr>
            </a:pPr>
            <a:r>
              <a:t>64.8%</a:t>
            </a:r>
          </a:p>
        </p:txBody>
      </p:sp>
      <p:sp>
        <p:nvSpPr>
          <p:cNvPr id="46" name="Recreational…"/>
          <p:cNvSpPr txBox="1"/>
          <p:nvPr/>
        </p:nvSpPr>
        <p:spPr>
          <a:xfrm>
            <a:off x="4648200" y="1828800"/>
            <a:ext cx="4038600" cy="3864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	</a:t>
            </a:r>
            <a:r>
              <a:rPr>
                <a:solidFill>
                  <a:srgbClr val="FFFB00"/>
                </a:solidFill>
              </a:rPr>
              <a:t>Recreational</a:t>
            </a:r>
            <a:r>
              <a:t> 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	24.9 mil lb	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Spotted seatrout  3.6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Yellowfin tuna	 2.4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Dolphin 		 2.2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Bluefish		  2.1</a:t>
            </a:r>
          </a:p>
          <a:p>
            <a:pPr>
              <a:spcBef>
                <a:spcPts val="600"/>
              </a:spcBef>
              <a:defRPr sz="2800">
                <a:solidFill>
                  <a:srgbClr val="66FDFF"/>
                </a:solidFill>
              </a:defRPr>
            </a:pPr>
            <a:r>
              <a:t>Spanish mackerel 1.8</a:t>
            </a:r>
          </a:p>
          <a:p>
            <a:pPr algn="ctr">
              <a:spcBef>
                <a:spcPts val="600"/>
              </a:spcBef>
              <a:defRPr sz="2800">
                <a:solidFill>
                  <a:srgbClr val="FFFB00"/>
                </a:solidFill>
              </a:defRPr>
            </a:pPr>
            <a:r>
              <a:t>48.6%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reational Fishing (freshwater and marine) in North Carolina and the US -2018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Recreational Fishing (freshwater and marine) in North Carolina and the US -2018</a:t>
            </a:r>
          </a:p>
        </p:txBody>
      </p:sp>
      <p:sp>
        <p:nvSpPr>
          <p:cNvPr id="49" name="Economic Output  $2.5 billion  $129 billion…"/>
          <p:cNvSpPr txBox="1"/>
          <p:nvPr>
            <p:ph type="body" idx="4294967295"/>
          </p:nvPr>
        </p:nvSpPr>
        <p:spPr>
          <a:xfrm>
            <a:off x="477836" y="2133600"/>
            <a:ext cx="8361365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t>Economic Output		$2.5 billion		$129 billion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License Sales		$752 million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Excise taxes		$650 million		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Anglers			2.26 million		52.4 million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Hatchery produced trout stocked from March through June annually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2022 – 964,000 (96% at least 10 inches in length)</a:t>
            </a:r>
          </a:p>
          <a:p>
            <a:pPr lvl="1" marL="742950" indent="-285750">
              <a:spcBef>
                <a:spcPts val="0"/>
              </a:spcBef>
              <a:defRPr sz="2400">
                <a:solidFill>
                  <a:srgbClr val="FFFB00"/>
                </a:solidFill>
              </a:defRPr>
            </a:pPr>
            <a:r>
              <a:t>Brook, Brown, and Rainbow </a:t>
            </a:r>
          </a:p>
        </p:txBody>
      </p:sp>
      <p:sp>
        <p:nvSpPr>
          <p:cNvPr id="50" name="North Carolina"/>
          <p:cNvSpPr txBox="1"/>
          <p:nvPr/>
        </p:nvSpPr>
        <p:spPr>
          <a:xfrm>
            <a:off x="2286000" y="1417638"/>
            <a:ext cx="2724307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North Carolina</a:t>
            </a:r>
          </a:p>
        </p:txBody>
      </p:sp>
      <p:sp>
        <p:nvSpPr>
          <p:cNvPr id="51" name="US"/>
          <p:cNvSpPr txBox="1"/>
          <p:nvPr/>
        </p:nvSpPr>
        <p:spPr>
          <a:xfrm>
            <a:off x="7315199" y="1417638"/>
            <a:ext cx="781605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66FDFF"/>
                </a:solidFill>
              </a:defRPr>
            </a:lvl1pPr>
          </a:lstStyle>
          <a:p>
            <a:pPr/>
            <a:r>
              <a:t>US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lorida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Florida</a:t>
            </a:r>
          </a:p>
        </p:txBody>
      </p:sp>
      <p:sp>
        <p:nvSpPr>
          <p:cNvPr id="54" name="1980  2006  2019…"/>
          <p:cNvSpPr txBox="1"/>
          <p:nvPr>
            <p:ph type="body" idx="4294967295"/>
          </p:nvPr>
        </p:nvSpPr>
        <p:spPr>
          <a:xfrm>
            <a:off x="533400" y="1417636"/>
            <a:ext cx="8229600" cy="502920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609600" indent="-609600">
              <a:lnSpc>
                <a:spcPct val="80000"/>
              </a:lnSpc>
              <a:buSzTx/>
              <a:buNone/>
            </a:pPr>
            <a:r>
              <a:t>		</a:t>
            </a:r>
            <a:r>
              <a:rPr sz="2400"/>
              <a:t>			1980		2006		2019</a:t>
            </a:r>
            <a:endParaRPr sz="2400"/>
          </a:p>
          <a:p>
            <a:pPr marL="609600" indent="-609600"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t>Population of FL (mil)	10   		18 		20.9</a:t>
            </a:r>
          </a:p>
          <a:p>
            <a:pPr marL="609600" indent="-609600"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t>Recreational fishing	15		47.5		72.0</a:t>
            </a:r>
          </a:p>
          <a:p>
            <a:pPr marL="609600" indent="-609600">
              <a:lnSpc>
                <a:spcPct val="80000"/>
              </a:lnSpc>
              <a:spcBef>
                <a:spcPts val="500"/>
              </a:spcBef>
              <a:buSzTx/>
              <a:buNone/>
              <a:defRPr sz="2400"/>
            </a:pPr>
            <a:r>
              <a:t>      	trips (million)</a:t>
            </a:r>
          </a:p>
          <a:p>
            <a:pPr marL="609600" indent="-609600"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t>  Catch (million lb)				          127.6</a:t>
            </a:r>
          </a:p>
          <a:p>
            <a:pPr marL="609600" indent="-609600">
              <a:lnSpc>
                <a:spcPct val="80000"/>
              </a:lnSpc>
              <a:buSzTx/>
              <a:buNone/>
              <a:defRPr sz="2400"/>
            </a:pP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SzTx/>
              <a:buNone/>
              <a:defRPr sz="2800"/>
            </a:pPr>
            <a:r>
              <a:t>Economic Impact -  $ 13.2 billion annually ($ 9.2 billion marine)</a:t>
            </a:r>
          </a:p>
          <a:p>
            <a:pPr marL="609600" indent="-609600">
              <a:lnSpc>
                <a:spcPct val="80000"/>
              </a:lnSpc>
              <a:buSzTx/>
              <a:buNone/>
              <a:defRPr sz="2400">
                <a:solidFill>
                  <a:srgbClr val="FFFB00"/>
                </a:solidFill>
              </a:defRPr>
            </a:pP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SzTx/>
              <a:buNone/>
              <a:defRPr sz="2800">
                <a:solidFill>
                  <a:srgbClr val="FFFB00"/>
                </a:solidFill>
              </a:defRPr>
            </a:pPr>
            <a:r>
              <a:t>Past stock enhancement endeavors:</a:t>
            </a:r>
          </a:p>
          <a:p>
            <a:pPr marL="609600" indent="-609600" algn="ctr">
              <a:lnSpc>
                <a:spcPct val="80000"/>
              </a:lnSpc>
              <a:spcBef>
                <a:spcPts val="600"/>
              </a:spcBef>
              <a:buSzTx/>
              <a:buNone/>
              <a:defRPr sz="2800"/>
            </a:pPr>
            <a:r>
              <a:t>Red drum, snook, sea urchin</a:t>
            </a:r>
          </a:p>
          <a:p>
            <a:pPr marL="609600" indent="-609600" algn="ctr">
              <a:lnSpc>
                <a:spcPct val="80000"/>
              </a:lnSpc>
              <a:spcBef>
                <a:spcPts val="600"/>
              </a:spcBef>
              <a:buSzTx/>
              <a:buNone/>
              <a:defRPr sz="2800"/>
            </a:pPr>
            <a:r>
              <a:t>Limited assessment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reational Fishing Catch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Recreational Fishing Catch</a:t>
            </a:r>
          </a:p>
        </p:txBody>
      </p:sp>
      <p:pic>
        <p:nvPicPr>
          <p:cNvPr id="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037" y="1676400"/>
            <a:ext cx="7094539" cy="3829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storical perspective of hatchery produced and released fish"/>
          <p:cNvSpPr txBox="1"/>
          <p:nvPr>
            <p:ph type="title" idx="4294967295"/>
          </p:nvPr>
        </p:nvSpPr>
        <p:spPr>
          <a:xfrm>
            <a:off x="533400" y="228600"/>
            <a:ext cx="7772400" cy="1116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05255">
              <a:defRPr sz="3500"/>
            </a:lvl1pPr>
          </a:lstStyle>
          <a:p>
            <a:pPr/>
            <a:r>
              <a:t>Historical perspective of hatchery produced and released fish</a:t>
            </a:r>
          </a:p>
        </p:txBody>
      </p:sp>
      <p:sp>
        <p:nvSpPr>
          <p:cNvPr id="60" name="Mid 1800s – brook trout –east to west; rainbow trout –west to east…"/>
          <p:cNvSpPr txBox="1"/>
          <p:nvPr>
            <p:ph type="body" idx="4294967295"/>
          </p:nvPr>
        </p:nvSpPr>
        <p:spPr>
          <a:xfrm>
            <a:off x="304800" y="1447800"/>
            <a:ext cx="8458200" cy="53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57200" indent="-457200">
              <a:spcBef>
                <a:spcPts val="600"/>
              </a:spcBef>
              <a:buChar char="•"/>
              <a:defRPr sz="2800"/>
            </a:pPr>
            <a:r>
              <a:t>Mid 1800s – brook trout –east to west; rainbow trout –west to east</a:t>
            </a:r>
          </a:p>
          <a:p>
            <a:pPr marL="457200" indent="-457200">
              <a:buChar char="•"/>
              <a:defRPr sz="2800"/>
            </a:pPr>
          </a:p>
          <a:p>
            <a:pPr marL="457200" indent="-457200">
              <a:spcBef>
                <a:spcPts val="600"/>
              </a:spcBef>
              <a:buChar char="•"/>
              <a:defRPr sz="2800"/>
            </a:pPr>
            <a:r>
              <a:t>1831- common carp introduced into US</a:t>
            </a:r>
          </a:p>
          <a:p>
            <a:pPr marL="457200" indent="-457200">
              <a:buChar char="•"/>
              <a:defRPr sz="2800"/>
            </a:pPr>
          </a:p>
          <a:p>
            <a:pPr marL="457200" indent="-457200">
              <a:spcBef>
                <a:spcPts val="600"/>
              </a:spcBef>
              <a:buChar char="•"/>
              <a:defRPr sz="2800"/>
            </a:pPr>
            <a:r>
              <a:t>1871 – US Fish Commission established</a:t>
            </a:r>
          </a:p>
          <a:p>
            <a:pPr marL="457200" indent="-457200">
              <a:buChar char="•"/>
              <a:defRPr sz="2800"/>
            </a:pPr>
          </a:p>
          <a:p>
            <a:pPr marL="457200" indent="-457200">
              <a:spcBef>
                <a:spcPts val="600"/>
              </a:spcBef>
              <a:buChar char="•"/>
              <a:defRPr sz="2800"/>
            </a:pPr>
            <a:r>
              <a:t>1872 - First federal fish hatchery (provide fish for the food market) augment wild populations San Francisco Bay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999998"/>
      </a:dk1>
      <a:lt1>
        <a:srgbClr val="011A99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11A9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11A9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11A9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11A9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11A9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11A9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