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omfortaa Light"/>
      <p:regular r:id="rId22"/>
      <p:bold r:id="rId23"/>
    </p:embeddedFont>
    <p:embeddedFont>
      <p:font typeface="Roboto"/>
      <p:regular r:id="rId24"/>
      <p:bold r:id="rId25"/>
      <p:italic r:id="rId26"/>
      <p:boldItalic r:id="rId27"/>
    </p:embeddedFont>
    <p:embeddedFont>
      <p:font typeface="Comfortaa Medium"/>
      <p:regular r:id="rId28"/>
      <p:bold r:id="rId29"/>
    </p:embeddedFont>
    <p:embeddedFont>
      <p:font typeface="Comforta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omfortaaLight-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Comfortaa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ComfortaaMedium-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6d63481b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6d63481b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6d63481b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6d63481b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7094ceb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7094ceb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6d63481b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26d63481b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7094ceb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7094ceb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71031e9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71031e9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71031e9b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271031e9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6d63481b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6d63481b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6d63481b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6d63481b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8065f077b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8065f077b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6d63481b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6d63481b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6d63481b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6d63481b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6d63481b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6d63481b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6d63481ba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6d63481ba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7bf5e4c8f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7bf5e4c8f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image" Target="../media/image28.jp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figma.com/proto/qKey4R0FSQzmhTnAuxHudu/TRANSFER-APP?node-id=265%3A56&amp;scaling=scale-down&amp;page-id=0%3A1&amp;starting-point-node-id=265%3A5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8.png"/><Relationship Id="rId15" Type="http://schemas.openxmlformats.org/officeDocument/2006/relationships/image" Target="../media/image3.jpg"/><Relationship Id="rId14" Type="http://schemas.openxmlformats.org/officeDocument/2006/relationships/image" Target="../media/image13.png"/><Relationship Id="rId17" Type="http://schemas.openxmlformats.org/officeDocument/2006/relationships/image" Target="../media/image1.png"/><Relationship Id="rId16" Type="http://schemas.openxmlformats.org/officeDocument/2006/relationships/hyperlink" Target="http://drive.google.com/file/d/1qPFHZ2mLzHpFt0bFqNViEBOzYrBuifvx/view" TargetMode="External"/><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hyperlink" Target="http://drive.google.com/file/d/1W07OBhuvcRjNHRZ6RR4PuvMKrJUSIj_7/view" TargetMode="External"/><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Comfortaa Medium"/>
                <a:ea typeface="Comfortaa Medium"/>
                <a:cs typeface="Comfortaa Medium"/>
                <a:sym typeface="Comfortaa Medium"/>
              </a:rPr>
              <a:t>School-</a:t>
            </a:r>
            <a:r>
              <a:rPr lang="en">
                <a:solidFill>
                  <a:schemeClr val="accent4"/>
                </a:solidFill>
                <a:latin typeface="Comfortaa Medium"/>
                <a:ea typeface="Comfortaa Medium"/>
                <a:cs typeface="Comfortaa Medium"/>
                <a:sym typeface="Comfortaa Medium"/>
              </a:rPr>
              <a:t>Ness</a:t>
            </a:r>
            <a:endParaRPr>
              <a:solidFill>
                <a:schemeClr val="accent4"/>
              </a:solidFill>
              <a:latin typeface="Comfortaa Medium"/>
              <a:ea typeface="Comfortaa Medium"/>
              <a:cs typeface="Comfortaa Medium"/>
              <a:sym typeface="Comfortaa Medium"/>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a:latin typeface="Comfortaa Medium"/>
                <a:ea typeface="Comfortaa Medium"/>
                <a:cs typeface="Comfortaa Medium"/>
                <a:sym typeface="Comfortaa Medium"/>
              </a:rPr>
              <a:t>Wince Glory, Philemon Kim, Cromwell Nzouakeu, Besufikad Tasissa, Chen Wang</a:t>
            </a:r>
            <a:endParaRPr>
              <a:latin typeface="Comfortaa Medium"/>
              <a:ea typeface="Comfortaa Medium"/>
              <a:cs typeface="Comfortaa Medium"/>
              <a:sym typeface="Comfortaa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11700" y="2329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Sketches</a:t>
            </a:r>
            <a:endParaRPr>
              <a:latin typeface="Comfortaa Medium"/>
              <a:ea typeface="Comfortaa Medium"/>
              <a:cs typeface="Comfortaa Medium"/>
              <a:sym typeface="Comfortaa Medium"/>
            </a:endParaRPr>
          </a:p>
        </p:txBody>
      </p:sp>
      <p:pic>
        <p:nvPicPr>
          <p:cNvPr id="175" name="Google Shape;175;p22"/>
          <p:cNvPicPr preferRelativeResize="0"/>
          <p:nvPr/>
        </p:nvPicPr>
        <p:blipFill>
          <a:blip r:embed="rId3">
            <a:alphaModFix/>
          </a:blip>
          <a:stretch>
            <a:fillRect/>
          </a:stretch>
        </p:blipFill>
        <p:spPr>
          <a:xfrm>
            <a:off x="232225" y="923875"/>
            <a:ext cx="2742063" cy="3820900"/>
          </a:xfrm>
          <a:prstGeom prst="rect">
            <a:avLst/>
          </a:prstGeom>
          <a:noFill/>
          <a:ln>
            <a:noFill/>
          </a:ln>
        </p:spPr>
      </p:pic>
      <p:pic>
        <p:nvPicPr>
          <p:cNvPr id="176" name="Google Shape;176;p22"/>
          <p:cNvPicPr preferRelativeResize="0"/>
          <p:nvPr/>
        </p:nvPicPr>
        <p:blipFill>
          <a:blip r:embed="rId4">
            <a:alphaModFix/>
          </a:blip>
          <a:stretch>
            <a:fillRect/>
          </a:stretch>
        </p:blipFill>
        <p:spPr>
          <a:xfrm>
            <a:off x="3122075" y="763713"/>
            <a:ext cx="2761800" cy="3616075"/>
          </a:xfrm>
          <a:prstGeom prst="rect">
            <a:avLst/>
          </a:prstGeom>
          <a:noFill/>
          <a:ln>
            <a:noFill/>
          </a:ln>
        </p:spPr>
      </p:pic>
      <p:pic>
        <p:nvPicPr>
          <p:cNvPr id="177" name="Google Shape;177;p22"/>
          <p:cNvPicPr preferRelativeResize="0"/>
          <p:nvPr/>
        </p:nvPicPr>
        <p:blipFill>
          <a:blip r:embed="rId5">
            <a:alphaModFix/>
          </a:blip>
          <a:stretch>
            <a:fillRect/>
          </a:stretch>
        </p:blipFill>
        <p:spPr>
          <a:xfrm>
            <a:off x="6031650" y="185150"/>
            <a:ext cx="2921250" cy="330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Paper Prototype</a:t>
            </a:r>
            <a:endParaRPr>
              <a:latin typeface="Comfortaa Medium"/>
              <a:ea typeface="Comfortaa Medium"/>
              <a:cs typeface="Comfortaa Medium"/>
              <a:sym typeface="Comfortaa Medium"/>
            </a:endParaRPr>
          </a:p>
        </p:txBody>
      </p:sp>
      <p:pic>
        <p:nvPicPr>
          <p:cNvPr id="183" name="Google Shape;183;p23"/>
          <p:cNvPicPr preferRelativeResize="0"/>
          <p:nvPr/>
        </p:nvPicPr>
        <p:blipFill>
          <a:blip r:embed="rId3">
            <a:alphaModFix/>
          </a:blip>
          <a:stretch>
            <a:fillRect/>
          </a:stretch>
        </p:blipFill>
        <p:spPr>
          <a:xfrm>
            <a:off x="0" y="1320058"/>
            <a:ext cx="9143999" cy="35901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Paper Prototype</a:t>
            </a:r>
            <a:endParaRPr/>
          </a:p>
        </p:txBody>
      </p:sp>
      <p:pic>
        <p:nvPicPr>
          <p:cNvPr id="189" name="Google Shape;189;p24"/>
          <p:cNvPicPr preferRelativeResize="0"/>
          <p:nvPr/>
        </p:nvPicPr>
        <p:blipFill rotWithShape="1">
          <a:blip r:embed="rId3">
            <a:alphaModFix/>
          </a:blip>
          <a:srcRect b="0" l="0" r="39261" t="0"/>
          <a:stretch/>
        </p:blipFill>
        <p:spPr>
          <a:xfrm>
            <a:off x="3733900" y="60150"/>
            <a:ext cx="5346426" cy="3456100"/>
          </a:xfrm>
          <a:prstGeom prst="rect">
            <a:avLst/>
          </a:prstGeom>
          <a:noFill/>
          <a:ln>
            <a:noFill/>
          </a:ln>
        </p:spPr>
      </p:pic>
      <p:sp>
        <p:nvSpPr>
          <p:cNvPr id="190" name="Google Shape;190;p24"/>
          <p:cNvSpPr txBox="1"/>
          <p:nvPr/>
        </p:nvSpPr>
        <p:spPr>
          <a:xfrm>
            <a:off x="311700" y="1017800"/>
            <a:ext cx="3275400" cy="279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Comfortaa"/>
                <a:ea typeface="Comfortaa"/>
                <a:cs typeface="Comfortaa"/>
                <a:sym typeface="Comfortaa"/>
              </a:rPr>
              <a:t>Main </a:t>
            </a:r>
            <a:r>
              <a:rPr lang="en" sz="1600">
                <a:latin typeface="Comfortaa"/>
                <a:ea typeface="Comfortaa"/>
                <a:cs typeface="Comfortaa"/>
                <a:sym typeface="Comfortaa"/>
              </a:rPr>
              <a:t>components:</a:t>
            </a:r>
            <a:endParaRPr sz="1600">
              <a:latin typeface="Comfortaa"/>
              <a:ea typeface="Comfortaa"/>
              <a:cs typeface="Comfortaa"/>
              <a:sym typeface="Comfortaa"/>
            </a:endParaRPr>
          </a:p>
          <a:p>
            <a:pPr indent="-330200" lvl="0" marL="457200" rtl="0" algn="l">
              <a:lnSpc>
                <a:spcPct val="115000"/>
              </a:lnSpc>
              <a:spcBef>
                <a:spcPts val="1000"/>
              </a:spcBef>
              <a:spcAft>
                <a:spcPts val="0"/>
              </a:spcAft>
              <a:buSzPts val="1600"/>
              <a:buFont typeface="Comfortaa"/>
              <a:buChar char="-"/>
            </a:pPr>
            <a:r>
              <a:rPr lang="en" sz="1600">
                <a:latin typeface="Comfortaa"/>
                <a:ea typeface="Comfortaa"/>
                <a:cs typeface="Comfortaa"/>
                <a:sym typeface="Comfortaa"/>
              </a:rPr>
              <a:t>Calendar/To-do</a:t>
            </a:r>
            <a:endParaRPr sz="1600">
              <a:latin typeface="Comfortaa"/>
              <a:ea typeface="Comfortaa"/>
              <a:cs typeface="Comfortaa"/>
              <a:sym typeface="Comfortaa"/>
            </a:endParaRPr>
          </a:p>
          <a:p>
            <a:pPr indent="-330200" lvl="0" marL="457200" rtl="0" algn="l">
              <a:lnSpc>
                <a:spcPct val="115000"/>
              </a:lnSpc>
              <a:spcBef>
                <a:spcPts val="0"/>
              </a:spcBef>
              <a:spcAft>
                <a:spcPts val="0"/>
              </a:spcAft>
              <a:buSzPts val="1600"/>
              <a:buFont typeface="Comfortaa"/>
              <a:buChar char="-"/>
            </a:pPr>
            <a:r>
              <a:rPr lang="en" sz="1600">
                <a:latin typeface="Comfortaa"/>
                <a:ea typeface="Comfortaa"/>
                <a:cs typeface="Comfortaa"/>
                <a:sym typeface="Comfortaa"/>
              </a:rPr>
              <a:t>Transfer requirements</a:t>
            </a:r>
            <a:endParaRPr sz="1600">
              <a:latin typeface="Comfortaa"/>
              <a:ea typeface="Comfortaa"/>
              <a:cs typeface="Comfortaa"/>
              <a:sym typeface="Comfortaa"/>
            </a:endParaRPr>
          </a:p>
          <a:p>
            <a:pPr indent="-330200" lvl="0" marL="457200" rtl="0" algn="l">
              <a:lnSpc>
                <a:spcPct val="115000"/>
              </a:lnSpc>
              <a:spcBef>
                <a:spcPts val="0"/>
              </a:spcBef>
              <a:spcAft>
                <a:spcPts val="0"/>
              </a:spcAft>
              <a:buSzPts val="1600"/>
              <a:buFont typeface="Comfortaa"/>
              <a:buChar char="-"/>
            </a:pPr>
            <a:r>
              <a:rPr lang="en" sz="1600">
                <a:latin typeface="Comfortaa"/>
                <a:ea typeface="Comfortaa"/>
                <a:cs typeface="Comfortaa"/>
                <a:sym typeface="Comfortaa"/>
              </a:rPr>
              <a:t>Financial Aid help</a:t>
            </a:r>
            <a:endParaRPr sz="1600">
              <a:latin typeface="Comfortaa"/>
              <a:ea typeface="Comfortaa"/>
              <a:cs typeface="Comfortaa"/>
              <a:sym typeface="Comfortaa"/>
            </a:endParaRPr>
          </a:p>
          <a:p>
            <a:pPr indent="0" lvl="0" marL="0" rtl="0" algn="l">
              <a:lnSpc>
                <a:spcPct val="115000"/>
              </a:lnSpc>
              <a:spcBef>
                <a:spcPts val="1000"/>
              </a:spcBef>
              <a:spcAft>
                <a:spcPts val="0"/>
              </a:spcAft>
              <a:buNone/>
            </a:pPr>
            <a:r>
              <a:rPr lang="en" sz="1600">
                <a:latin typeface="Comfortaa"/>
                <a:ea typeface="Comfortaa"/>
                <a:cs typeface="Comfortaa"/>
                <a:sym typeface="Comfortaa"/>
              </a:rPr>
              <a:t>Some </a:t>
            </a:r>
            <a:r>
              <a:rPr lang="en" sz="1600">
                <a:latin typeface="Comfortaa"/>
                <a:ea typeface="Comfortaa"/>
                <a:cs typeface="Comfortaa"/>
                <a:sym typeface="Comfortaa"/>
              </a:rPr>
              <a:t>feedback:</a:t>
            </a:r>
            <a:endParaRPr sz="1600">
              <a:latin typeface="Comfortaa"/>
              <a:ea typeface="Comfortaa"/>
              <a:cs typeface="Comfortaa"/>
              <a:sym typeface="Comfortaa"/>
            </a:endParaRPr>
          </a:p>
          <a:p>
            <a:pPr indent="0" lvl="0" marL="0" rtl="0" algn="l">
              <a:lnSpc>
                <a:spcPct val="115000"/>
              </a:lnSpc>
              <a:spcBef>
                <a:spcPts val="1000"/>
              </a:spcBef>
              <a:spcAft>
                <a:spcPts val="1000"/>
              </a:spcAft>
              <a:buNone/>
            </a:pPr>
            <a:r>
              <a:rPr lang="en" sz="1600">
                <a:latin typeface="Comfortaa"/>
                <a:ea typeface="Comfortaa"/>
                <a:cs typeface="Comfortaa"/>
                <a:sym typeface="Comfortaa"/>
              </a:rPr>
              <a:t>“</a:t>
            </a:r>
            <a:r>
              <a:rPr i="1" lang="en" sz="1600">
                <a:latin typeface="Comfortaa"/>
                <a:ea typeface="Comfortaa"/>
                <a:cs typeface="Comfortaa"/>
                <a:sym typeface="Comfortaa"/>
              </a:rPr>
              <a:t>not to clutter the page</a:t>
            </a:r>
            <a:r>
              <a:rPr lang="en" sz="1600">
                <a:latin typeface="Comfortaa"/>
                <a:ea typeface="Comfortaa"/>
                <a:cs typeface="Comfortaa"/>
                <a:sym typeface="Comfortaa"/>
              </a:rPr>
              <a:t>”, “</a:t>
            </a:r>
            <a:r>
              <a:rPr i="1" lang="en" sz="1600">
                <a:latin typeface="Comfortaa"/>
                <a:ea typeface="Comfortaa"/>
                <a:cs typeface="Comfortaa"/>
                <a:sym typeface="Comfortaa"/>
              </a:rPr>
              <a:t>keep it simple</a:t>
            </a:r>
            <a:r>
              <a:rPr lang="en" sz="1600">
                <a:latin typeface="Comfortaa"/>
                <a:ea typeface="Comfortaa"/>
                <a:cs typeface="Comfortaa"/>
                <a:sym typeface="Comfortaa"/>
              </a:rPr>
              <a:t>” and “</a:t>
            </a:r>
            <a:r>
              <a:rPr i="1" lang="en" sz="1600">
                <a:latin typeface="Comfortaa"/>
                <a:ea typeface="Comfortaa"/>
                <a:cs typeface="Comfortaa"/>
                <a:sym typeface="Comfortaa"/>
              </a:rPr>
              <a:t>having links would be nice</a:t>
            </a:r>
            <a:r>
              <a:rPr lang="en" sz="1600">
                <a:latin typeface="Comfortaa"/>
                <a:ea typeface="Comfortaa"/>
                <a:cs typeface="Comfortaa"/>
                <a:sym typeface="Comfortaa"/>
              </a:rPr>
              <a:t>”. </a:t>
            </a:r>
            <a:endParaRPr sz="1600">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Digital </a:t>
            </a:r>
            <a:r>
              <a:rPr lang="en">
                <a:latin typeface="Comfortaa Medium"/>
                <a:ea typeface="Comfortaa Medium"/>
                <a:cs typeface="Comfortaa Medium"/>
                <a:sym typeface="Comfortaa Medium"/>
              </a:rPr>
              <a:t>Prototype</a:t>
            </a:r>
            <a:endParaRPr>
              <a:latin typeface="Comfortaa Medium"/>
              <a:ea typeface="Comfortaa Medium"/>
              <a:cs typeface="Comfortaa Medium"/>
              <a:sym typeface="Comfortaa Medium"/>
            </a:endParaRPr>
          </a:p>
        </p:txBody>
      </p:sp>
      <p:pic>
        <p:nvPicPr>
          <p:cNvPr id="196" name="Google Shape;196;p25"/>
          <p:cNvPicPr preferRelativeResize="0"/>
          <p:nvPr/>
        </p:nvPicPr>
        <p:blipFill rotWithShape="1">
          <a:blip r:embed="rId3">
            <a:alphaModFix/>
          </a:blip>
          <a:srcRect b="0" l="0" r="0" t="18732"/>
          <a:stretch/>
        </p:blipFill>
        <p:spPr>
          <a:xfrm>
            <a:off x="0" y="965925"/>
            <a:ext cx="9144000" cy="3948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Digital Prototype</a:t>
            </a:r>
            <a:endParaRPr/>
          </a:p>
        </p:txBody>
      </p:sp>
      <p:pic>
        <p:nvPicPr>
          <p:cNvPr id="202" name="Google Shape;202;p26"/>
          <p:cNvPicPr preferRelativeResize="0"/>
          <p:nvPr/>
        </p:nvPicPr>
        <p:blipFill rotWithShape="1">
          <a:blip r:embed="rId3">
            <a:alphaModFix/>
          </a:blip>
          <a:srcRect b="0" l="19884" r="20076" t="18732"/>
          <a:stretch/>
        </p:blipFill>
        <p:spPr>
          <a:xfrm>
            <a:off x="3820475" y="35375"/>
            <a:ext cx="5323525" cy="3829100"/>
          </a:xfrm>
          <a:prstGeom prst="rect">
            <a:avLst/>
          </a:prstGeom>
          <a:noFill/>
          <a:ln>
            <a:noFill/>
          </a:ln>
        </p:spPr>
      </p:pic>
      <p:sp>
        <p:nvSpPr>
          <p:cNvPr id="203" name="Google Shape;203;p26"/>
          <p:cNvSpPr txBox="1"/>
          <p:nvPr/>
        </p:nvSpPr>
        <p:spPr>
          <a:xfrm>
            <a:off x="311700" y="1017800"/>
            <a:ext cx="3275400" cy="140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Comfortaa"/>
                <a:ea typeface="Comfortaa"/>
                <a:cs typeface="Comfortaa"/>
                <a:sym typeface="Comfortaa"/>
              </a:rPr>
              <a:t>Main components:</a:t>
            </a:r>
            <a:endParaRPr sz="1600">
              <a:latin typeface="Comfortaa"/>
              <a:ea typeface="Comfortaa"/>
              <a:cs typeface="Comfortaa"/>
              <a:sym typeface="Comfortaa"/>
            </a:endParaRPr>
          </a:p>
          <a:p>
            <a:pPr indent="-330200" lvl="0" marL="457200" rtl="0" algn="l">
              <a:lnSpc>
                <a:spcPct val="115000"/>
              </a:lnSpc>
              <a:spcBef>
                <a:spcPts val="1000"/>
              </a:spcBef>
              <a:spcAft>
                <a:spcPts val="0"/>
              </a:spcAft>
              <a:buSzPts val="1600"/>
              <a:buFont typeface="Comfortaa"/>
              <a:buChar char="-"/>
            </a:pPr>
            <a:r>
              <a:rPr lang="en" sz="1600">
                <a:latin typeface="Comfortaa"/>
                <a:ea typeface="Comfortaa"/>
                <a:cs typeface="Comfortaa"/>
                <a:sym typeface="Comfortaa"/>
              </a:rPr>
              <a:t>Calendar/To-do</a:t>
            </a:r>
            <a:endParaRPr sz="1600">
              <a:latin typeface="Comfortaa"/>
              <a:ea typeface="Comfortaa"/>
              <a:cs typeface="Comfortaa"/>
              <a:sym typeface="Comfortaa"/>
            </a:endParaRPr>
          </a:p>
          <a:p>
            <a:pPr indent="-330200" lvl="0" marL="457200" rtl="0" algn="l">
              <a:lnSpc>
                <a:spcPct val="115000"/>
              </a:lnSpc>
              <a:spcBef>
                <a:spcPts val="0"/>
              </a:spcBef>
              <a:spcAft>
                <a:spcPts val="0"/>
              </a:spcAft>
              <a:buSzPts val="1600"/>
              <a:buFont typeface="Comfortaa"/>
              <a:buChar char="-"/>
            </a:pPr>
            <a:r>
              <a:rPr lang="en" sz="1600">
                <a:latin typeface="Comfortaa"/>
                <a:ea typeface="Comfortaa"/>
                <a:cs typeface="Comfortaa"/>
                <a:sym typeface="Comfortaa"/>
              </a:rPr>
              <a:t>Transfer requirements</a:t>
            </a:r>
            <a:endParaRPr sz="1600">
              <a:latin typeface="Comfortaa"/>
              <a:ea typeface="Comfortaa"/>
              <a:cs typeface="Comfortaa"/>
              <a:sym typeface="Comfortaa"/>
            </a:endParaRPr>
          </a:p>
          <a:p>
            <a:pPr indent="-330200" lvl="0" marL="457200" rtl="0" algn="l">
              <a:lnSpc>
                <a:spcPct val="115000"/>
              </a:lnSpc>
              <a:spcBef>
                <a:spcPts val="0"/>
              </a:spcBef>
              <a:spcAft>
                <a:spcPts val="0"/>
              </a:spcAft>
              <a:buSzPts val="1600"/>
              <a:buFont typeface="Comfortaa"/>
              <a:buChar char="-"/>
            </a:pPr>
            <a:r>
              <a:rPr lang="en" sz="1600">
                <a:latin typeface="Comfortaa"/>
                <a:ea typeface="Comfortaa"/>
                <a:cs typeface="Comfortaa"/>
                <a:sym typeface="Comfortaa"/>
              </a:rPr>
              <a:t>Financial Aid help</a:t>
            </a:r>
            <a:endParaRPr sz="1600">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700">
                <a:latin typeface="Comfortaa Medium"/>
                <a:ea typeface="Comfortaa Medium"/>
                <a:cs typeface="Comfortaa Medium"/>
                <a:sym typeface="Comfortaa Medium"/>
              </a:rPr>
              <a:t>Evaluations</a:t>
            </a:r>
            <a:endParaRPr sz="2700">
              <a:latin typeface="Comfortaa Medium"/>
              <a:ea typeface="Comfortaa Medium"/>
              <a:cs typeface="Comfortaa Medium"/>
              <a:sym typeface="Comfortaa Medium"/>
            </a:endParaRPr>
          </a:p>
        </p:txBody>
      </p:sp>
      <p:sp>
        <p:nvSpPr>
          <p:cNvPr id="209" name="Google Shape;209;p27"/>
          <p:cNvSpPr txBox="1"/>
          <p:nvPr>
            <p:ph idx="1" type="body"/>
          </p:nvPr>
        </p:nvSpPr>
        <p:spPr>
          <a:xfrm>
            <a:off x="311700" y="1229875"/>
            <a:ext cx="5650500" cy="3339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Font typeface="Comfortaa Medium"/>
              <a:buChar char="●"/>
            </a:pPr>
            <a:r>
              <a:rPr lang="en" sz="1900">
                <a:latin typeface="Comfortaa Medium"/>
                <a:ea typeface="Comfortaa Medium"/>
                <a:cs typeface="Comfortaa Medium"/>
                <a:sym typeface="Comfortaa Medium"/>
              </a:rPr>
              <a:t>Colors didn’t represent </a:t>
            </a:r>
            <a:r>
              <a:rPr lang="en" sz="1900">
                <a:solidFill>
                  <a:srgbClr val="FF0000"/>
                </a:solidFill>
                <a:latin typeface="Comfortaa Medium"/>
                <a:ea typeface="Comfortaa Medium"/>
                <a:cs typeface="Comfortaa Medium"/>
                <a:sym typeface="Comfortaa Medium"/>
              </a:rPr>
              <a:t>UMD</a:t>
            </a:r>
            <a:endParaRPr sz="1900">
              <a:solidFill>
                <a:srgbClr val="FF0000"/>
              </a:solidFill>
              <a:latin typeface="Comfortaa Medium"/>
              <a:ea typeface="Comfortaa Medium"/>
              <a:cs typeface="Comfortaa Medium"/>
              <a:sym typeface="Comfortaa Medium"/>
            </a:endParaRPr>
          </a:p>
          <a:p>
            <a:pPr indent="-349250" lvl="0" marL="457200" rtl="0" algn="l">
              <a:spcBef>
                <a:spcPts val="0"/>
              </a:spcBef>
              <a:spcAft>
                <a:spcPts val="0"/>
              </a:spcAft>
              <a:buSzPts val="1900"/>
              <a:buFont typeface="Comfortaa Medium"/>
              <a:buChar char="●"/>
            </a:pPr>
            <a:r>
              <a:rPr lang="en" sz="1900">
                <a:latin typeface="Comfortaa Medium"/>
                <a:ea typeface="Comfortaa Medium"/>
                <a:cs typeface="Comfortaa Medium"/>
                <a:sym typeface="Comfortaa Medium"/>
              </a:rPr>
              <a:t>Consistency of design </a:t>
            </a:r>
            <a:r>
              <a:rPr lang="en" sz="1900">
                <a:solidFill>
                  <a:schemeClr val="accent4"/>
                </a:solidFill>
                <a:latin typeface="Comfortaa Medium"/>
                <a:ea typeface="Comfortaa Medium"/>
                <a:cs typeface="Comfortaa Medium"/>
                <a:sym typeface="Comfortaa Medium"/>
              </a:rPr>
              <a:t>(buttons </a:t>
            </a:r>
            <a:r>
              <a:rPr lang="en" sz="1900">
                <a:solidFill>
                  <a:schemeClr val="accent4"/>
                </a:solidFill>
                <a:latin typeface="Comfortaa Medium"/>
                <a:ea typeface="Comfortaa Medium"/>
                <a:cs typeface="Comfortaa Medium"/>
                <a:sym typeface="Comfortaa Medium"/>
              </a:rPr>
              <a:t>especially</a:t>
            </a:r>
            <a:r>
              <a:rPr lang="en" sz="1900">
                <a:solidFill>
                  <a:schemeClr val="accent4"/>
                </a:solidFill>
                <a:latin typeface="Comfortaa Medium"/>
                <a:ea typeface="Comfortaa Medium"/>
                <a:cs typeface="Comfortaa Medium"/>
                <a:sym typeface="Comfortaa Medium"/>
              </a:rPr>
              <a:t>)</a:t>
            </a:r>
            <a:endParaRPr sz="1900">
              <a:solidFill>
                <a:schemeClr val="accent4"/>
              </a:solidFill>
              <a:latin typeface="Comfortaa Medium"/>
              <a:ea typeface="Comfortaa Medium"/>
              <a:cs typeface="Comfortaa Medium"/>
              <a:sym typeface="Comfortaa Medium"/>
            </a:endParaRPr>
          </a:p>
          <a:p>
            <a:pPr indent="-349250" lvl="0" marL="457200" rtl="0" algn="l">
              <a:spcBef>
                <a:spcPts val="0"/>
              </a:spcBef>
              <a:spcAft>
                <a:spcPts val="0"/>
              </a:spcAft>
              <a:buSzPts val="1900"/>
              <a:buFont typeface="Comfortaa Medium"/>
              <a:buChar char="●"/>
            </a:pPr>
            <a:r>
              <a:rPr lang="en" sz="1900">
                <a:latin typeface="Comfortaa Medium"/>
                <a:ea typeface="Comfortaa Medium"/>
                <a:cs typeface="Comfortaa Medium"/>
                <a:sym typeface="Comfortaa Medium"/>
              </a:rPr>
              <a:t>Homepage </a:t>
            </a:r>
            <a:r>
              <a:rPr lang="en" sz="1900">
                <a:solidFill>
                  <a:schemeClr val="dk1"/>
                </a:solidFill>
                <a:latin typeface="Comfortaa Medium"/>
                <a:ea typeface="Comfortaa Medium"/>
                <a:cs typeface="Comfortaa Medium"/>
                <a:sym typeface="Comfortaa Medium"/>
              </a:rPr>
              <a:t>wasn’t relevant</a:t>
            </a:r>
            <a:endParaRPr sz="1900">
              <a:solidFill>
                <a:schemeClr val="dk1"/>
              </a:solidFill>
              <a:latin typeface="Comfortaa Medium"/>
              <a:ea typeface="Comfortaa Medium"/>
              <a:cs typeface="Comfortaa Medium"/>
              <a:sym typeface="Comfortaa Medium"/>
            </a:endParaRPr>
          </a:p>
          <a:p>
            <a:pPr indent="-349250" lvl="0" marL="457200" rtl="0" algn="l">
              <a:spcBef>
                <a:spcPts val="0"/>
              </a:spcBef>
              <a:spcAft>
                <a:spcPts val="0"/>
              </a:spcAft>
              <a:buSzPts val="1900"/>
              <a:buFont typeface="Comfortaa Medium"/>
              <a:buChar char="●"/>
            </a:pPr>
            <a:r>
              <a:rPr lang="en" sz="1900">
                <a:latin typeface="Comfortaa Medium"/>
                <a:ea typeface="Comfortaa Medium"/>
                <a:cs typeface="Comfortaa Medium"/>
                <a:sym typeface="Comfortaa Medium"/>
              </a:rPr>
              <a:t>More whitespace</a:t>
            </a:r>
            <a:endParaRPr sz="1900">
              <a:latin typeface="Comfortaa Medium"/>
              <a:ea typeface="Comfortaa Medium"/>
              <a:cs typeface="Comfortaa Medium"/>
              <a:sym typeface="Comfortaa Medium"/>
            </a:endParaRPr>
          </a:p>
          <a:p>
            <a:pPr indent="-349250" lvl="0" marL="457200" rtl="0" algn="l">
              <a:spcBef>
                <a:spcPts val="0"/>
              </a:spcBef>
              <a:spcAft>
                <a:spcPts val="0"/>
              </a:spcAft>
              <a:buSzPts val="1900"/>
              <a:buFont typeface="Comfortaa Medium"/>
              <a:buChar char="●"/>
            </a:pPr>
            <a:r>
              <a:rPr lang="en" sz="1900">
                <a:latin typeface="Comfortaa Medium"/>
                <a:ea typeface="Comfortaa Medium"/>
                <a:cs typeface="Comfortaa Medium"/>
                <a:sym typeface="Comfortaa Medium"/>
              </a:rPr>
              <a:t>Change </a:t>
            </a:r>
            <a:r>
              <a:rPr lang="en" sz="1900">
                <a:solidFill>
                  <a:schemeClr val="accent4"/>
                </a:solidFill>
                <a:latin typeface="Comfortaa Medium"/>
                <a:ea typeface="Comfortaa Medium"/>
                <a:cs typeface="Comfortaa Medium"/>
                <a:sym typeface="Comfortaa Medium"/>
              </a:rPr>
              <a:t>font/size</a:t>
            </a:r>
            <a:endParaRPr sz="1900">
              <a:solidFill>
                <a:schemeClr val="accent4"/>
              </a:solidFill>
              <a:latin typeface="Comfortaa Medium"/>
              <a:ea typeface="Comfortaa Medium"/>
              <a:cs typeface="Comfortaa Medium"/>
              <a:sym typeface="Comfortaa Medium"/>
            </a:endParaRPr>
          </a:p>
          <a:p>
            <a:pPr indent="-349250" lvl="0" marL="457200" rtl="0" algn="l">
              <a:spcBef>
                <a:spcPts val="0"/>
              </a:spcBef>
              <a:spcAft>
                <a:spcPts val="0"/>
              </a:spcAft>
              <a:buSzPts val="1900"/>
              <a:buFont typeface="Comfortaa Medium"/>
              <a:buChar char="●"/>
            </a:pPr>
            <a:r>
              <a:rPr lang="en" sz="1900">
                <a:latin typeface="Comfortaa Medium"/>
                <a:ea typeface="Comfortaa Medium"/>
                <a:cs typeface="Comfortaa Medium"/>
                <a:sym typeface="Comfortaa Medium"/>
              </a:rPr>
              <a:t>Less </a:t>
            </a:r>
            <a:r>
              <a:rPr lang="en" sz="1900">
                <a:solidFill>
                  <a:schemeClr val="dk1"/>
                </a:solidFill>
                <a:latin typeface="Comfortaa Medium"/>
                <a:ea typeface="Comfortaa Medium"/>
                <a:cs typeface="Comfortaa Medium"/>
                <a:sym typeface="Comfortaa Medium"/>
              </a:rPr>
              <a:t>clutter</a:t>
            </a:r>
            <a:endParaRPr sz="1900">
              <a:solidFill>
                <a:schemeClr val="dk1"/>
              </a:solidFill>
              <a:latin typeface="Comfortaa Medium"/>
              <a:ea typeface="Comfortaa Medium"/>
              <a:cs typeface="Comfortaa Medium"/>
              <a:sym typeface="Comfortaa Medium"/>
            </a:endParaRPr>
          </a:p>
          <a:p>
            <a:pPr indent="-349250" lvl="0" marL="457200" rtl="0" algn="l">
              <a:spcBef>
                <a:spcPts val="0"/>
              </a:spcBef>
              <a:spcAft>
                <a:spcPts val="0"/>
              </a:spcAft>
              <a:buSzPts val="1900"/>
              <a:buFont typeface="Comfortaa Medium"/>
              <a:buChar char="●"/>
            </a:pPr>
            <a:r>
              <a:rPr lang="en" sz="1900">
                <a:solidFill>
                  <a:schemeClr val="accent4"/>
                </a:solidFill>
                <a:latin typeface="Comfortaa Medium"/>
                <a:ea typeface="Comfortaa Medium"/>
                <a:cs typeface="Comfortaa Medium"/>
                <a:sym typeface="Comfortaa Medium"/>
              </a:rPr>
              <a:t>Redesign</a:t>
            </a:r>
            <a:r>
              <a:rPr lang="en" sz="1900">
                <a:latin typeface="Comfortaa Medium"/>
                <a:ea typeface="Comfortaa Medium"/>
                <a:cs typeface="Comfortaa Medium"/>
                <a:sym typeface="Comfortaa Medium"/>
              </a:rPr>
              <a:t> of profile page</a:t>
            </a:r>
            <a:endParaRPr sz="1900">
              <a:latin typeface="Comfortaa Medium"/>
              <a:ea typeface="Comfortaa Medium"/>
              <a:cs typeface="Comfortaa Medium"/>
              <a:sym typeface="Comfortaa Medium"/>
            </a:endParaRPr>
          </a:p>
        </p:txBody>
      </p:sp>
      <p:pic>
        <p:nvPicPr>
          <p:cNvPr id="210" name="Google Shape;210;p27"/>
          <p:cNvPicPr preferRelativeResize="0"/>
          <p:nvPr/>
        </p:nvPicPr>
        <p:blipFill rotWithShape="1">
          <a:blip r:embed="rId3">
            <a:alphaModFix/>
          </a:blip>
          <a:srcRect b="0" l="0" r="0" t="2477"/>
          <a:stretch/>
        </p:blipFill>
        <p:spPr>
          <a:xfrm>
            <a:off x="7285850" y="60800"/>
            <a:ext cx="1754925" cy="3725675"/>
          </a:xfrm>
          <a:prstGeom prst="rect">
            <a:avLst/>
          </a:prstGeom>
          <a:noFill/>
          <a:ln>
            <a:noFill/>
          </a:ln>
        </p:spPr>
      </p:pic>
      <p:pic>
        <p:nvPicPr>
          <p:cNvPr id="211" name="Google Shape;211;p27"/>
          <p:cNvPicPr preferRelativeResize="0"/>
          <p:nvPr/>
        </p:nvPicPr>
        <p:blipFill rotWithShape="1">
          <a:blip r:embed="rId4">
            <a:alphaModFix/>
          </a:blip>
          <a:srcRect b="1788" l="0" r="80105" t="18733"/>
          <a:stretch/>
        </p:blipFill>
        <p:spPr>
          <a:xfrm>
            <a:off x="5462525" y="60800"/>
            <a:ext cx="1754925" cy="3725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Final Design</a:t>
            </a:r>
            <a:endParaRPr>
              <a:latin typeface="Comfortaa Medium"/>
              <a:ea typeface="Comfortaa Medium"/>
              <a:cs typeface="Comfortaa Medium"/>
              <a:sym typeface="Comfortaa Medium"/>
            </a:endParaRPr>
          </a:p>
        </p:txBody>
      </p:sp>
      <p:sp>
        <p:nvSpPr>
          <p:cNvPr id="217" name="Google Shape;217;p28"/>
          <p:cNvSpPr txBox="1"/>
          <p:nvPr>
            <p:ph idx="1" type="body"/>
          </p:nvPr>
        </p:nvSpPr>
        <p:spPr>
          <a:xfrm>
            <a:off x="311700" y="-107810"/>
            <a:ext cx="8520600" cy="33390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u="sng">
                <a:solidFill>
                  <a:schemeClr val="hlink"/>
                </a:solidFill>
                <a:latin typeface="Comfortaa Medium"/>
                <a:ea typeface="Comfortaa Medium"/>
                <a:cs typeface="Comfortaa Medium"/>
                <a:sym typeface="Comfortaa Medium"/>
                <a:hlinkClick r:id="rId3"/>
              </a:rPr>
              <a:t>Link to our Final Figma Design</a:t>
            </a:r>
            <a:endParaRPr>
              <a:latin typeface="Comfortaa Medium"/>
              <a:ea typeface="Comfortaa Medium"/>
              <a:cs typeface="Comfortaa Medium"/>
              <a:sym typeface="Comfortaa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Our Goal</a:t>
            </a:r>
            <a:endParaRPr>
              <a:latin typeface="Comfortaa Medium"/>
              <a:ea typeface="Comfortaa Medium"/>
              <a:cs typeface="Comfortaa Medium"/>
              <a:sym typeface="Comfortaa Medium"/>
            </a:endParaRPr>
          </a:p>
        </p:txBody>
      </p:sp>
      <p:sp>
        <p:nvSpPr>
          <p:cNvPr id="92" name="Google Shape;92;p14"/>
          <p:cNvSpPr txBox="1"/>
          <p:nvPr>
            <p:ph idx="1" type="body"/>
          </p:nvPr>
        </p:nvSpPr>
        <p:spPr>
          <a:xfrm>
            <a:off x="175100" y="1404425"/>
            <a:ext cx="35748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Comfortaa"/>
                <a:ea typeface="Comfortaa"/>
                <a:cs typeface="Comfortaa"/>
                <a:sym typeface="Comfortaa"/>
              </a:rPr>
              <a:t>While the University of Maryland provides all of the information students need to transfer, most students have had at least one bad experience during this process. Our goal was to come up with a solution to help </a:t>
            </a:r>
            <a:r>
              <a:rPr lang="en">
                <a:latin typeface="Comfortaa"/>
                <a:ea typeface="Comfortaa"/>
                <a:cs typeface="Comfortaa"/>
                <a:sym typeface="Comfortaa"/>
              </a:rPr>
              <a:t>alleviate</a:t>
            </a:r>
            <a:r>
              <a:rPr lang="en">
                <a:latin typeface="Comfortaa"/>
                <a:ea typeface="Comfortaa"/>
                <a:cs typeface="Comfortaa"/>
                <a:sym typeface="Comfortaa"/>
              </a:rPr>
              <a:t> this problem. </a:t>
            </a:r>
            <a:endParaRPr>
              <a:latin typeface="Comfortaa"/>
              <a:ea typeface="Comfortaa"/>
              <a:cs typeface="Comfortaa"/>
              <a:sym typeface="Comfortaa"/>
            </a:endParaRPr>
          </a:p>
        </p:txBody>
      </p:sp>
      <p:pic>
        <p:nvPicPr>
          <p:cNvPr id="93" name="Google Shape;93;p14"/>
          <p:cNvPicPr preferRelativeResize="0"/>
          <p:nvPr/>
        </p:nvPicPr>
        <p:blipFill>
          <a:blip r:embed="rId3">
            <a:alphaModFix/>
          </a:blip>
          <a:stretch>
            <a:fillRect/>
          </a:stretch>
        </p:blipFill>
        <p:spPr>
          <a:xfrm>
            <a:off x="3749900" y="524150"/>
            <a:ext cx="5073976" cy="316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Final Concept Statement</a:t>
            </a:r>
            <a:endParaRPr>
              <a:latin typeface="Comfortaa Medium"/>
              <a:ea typeface="Comfortaa Medium"/>
              <a:cs typeface="Comfortaa Medium"/>
              <a:sym typeface="Comfortaa Medium"/>
            </a:endParaRPr>
          </a:p>
        </p:txBody>
      </p:sp>
      <p:sp>
        <p:nvSpPr>
          <p:cNvPr id="99" name="Google Shape;99;p15"/>
          <p:cNvSpPr txBox="1"/>
          <p:nvPr>
            <p:ph idx="1" type="body"/>
          </p:nvPr>
        </p:nvSpPr>
        <p:spPr>
          <a:xfrm>
            <a:off x="311700" y="1229875"/>
            <a:ext cx="8520600" cy="2470500"/>
          </a:xfrm>
          <a:prstGeom prst="rect">
            <a:avLst/>
          </a:prstGeom>
        </p:spPr>
        <p:txBody>
          <a:bodyPr anchorCtr="0" anchor="t" bIns="91425" lIns="91425" spcFirstLastPara="1" rIns="91425" wrap="square" tIns="91425">
            <a:spAutoFit/>
          </a:bodyPr>
          <a:lstStyle/>
          <a:p>
            <a:pPr indent="0" lvl="0" marL="0" rtl="0" algn="ctr">
              <a:spcBef>
                <a:spcPts val="0"/>
              </a:spcBef>
              <a:spcAft>
                <a:spcPts val="1200"/>
              </a:spcAft>
              <a:buNone/>
            </a:pPr>
            <a:r>
              <a:rPr lang="en" sz="2200">
                <a:latin typeface="Comfortaa Light"/>
                <a:ea typeface="Comfortaa Light"/>
                <a:cs typeface="Comfortaa Light"/>
                <a:sym typeface="Comfortaa Light"/>
              </a:rPr>
              <a:t>Our </a:t>
            </a:r>
            <a:r>
              <a:rPr b="1" lang="en" sz="2200">
                <a:solidFill>
                  <a:schemeClr val="accent4"/>
                </a:solidFill>
                <a:latin typeface="Comfortaa"/>
                <a:ea typeface="Comfortaa"/>
                <a:cs typeface="Comfortaa"/>
                <a:sym typeface="Comfortaa"/>
              </a:rPr>
              <a:t>concept statement</a:t>
            </a:r>
            <a:r>
              <a:rPr lang="en" sz="2200">
                <a:latin typeface="Comfortaa Light"/>
                <a:ea typeface="Comfortaa Light"/>
                <a:cs typeface="Comfortaa Light"/>
                <a:sym typeface="Comfortaa Light"/>
              </a:rPr>
              <a:t> is to propose a </a:t>
            </a:r>
            <a:r>
              <a:rPr b="1" lang="en" sz="2200">
                <a:solidFill>
                  <a:schemeClr val="accent4"/>
                </a:solidFill>
                <a:latin typeface="Comfortaa"/>
                <a:ea typeface="Comfortaa"/>
                <a:cs typeface="Comfortaa"/>
                <a:sym typeface="Comfortaa"/>
              </a:rPr>
              <a:t>transfer mobile app</a:t>
            </a:r>
            <a:r>
              <a:rPr lang="en" sz="2200">
                <a:latin typeface="Comfortaa Light"/>
                <a:ea typeface="Comfortaa Light"/>
                <a:cs typeface="Comfortaa Light"/>
                <a:sym typeface="Comfortaa Light"/>
              </a:rPr>
              <a:t> specifically tailored to </a:t>
            </a:r>
            <a:r>
              <a:rPr b="1" lang="en" sz="2200">
                <a:solidFill>
                  <a:schemeClr val="accent4"/>
                </a:solidFill>
                <a:latin typeface="Comfortaa"/>
                <a:ea typeface="Comfortaa"/>
                <a:cs typeface="Comfortaa"/>
                <a:sym typeface="Comfortaa"/>
              </a:rPr>
              <a:t>UMD</a:t>
            </a:r>
            <a:r>
              <a:rPr lang="en" sz="2200">
                <a:latin typeface="Comfortaa Light"/>
                <a:ea typeface="Comfortaa Light"/>
                <a:cs typeface="Comfortaa Light"/>
                <a:sym typeface="Comfortaa Light"/>
              </a:rPr>
              <a:t>. This </a:t>
            </a:r>
            <a:r>
              <a:rPr lang="en" sz="2200">
                <a:latin typeface="Comfortaa Light"/>
                <a:ea typeface="Comfortaa Light"/>
                <a:cs typeface="Comfortaa Light"/>
                <a:sym typeface="Comfortaa Light"/>
              </a:rPr>
              <a:t>proposed app will let any intended user have </a:t>
            </a:r>
            <a:r>
              <a:rPr b="1" lang="en" sz="2200">
                <a:solidFill>
                  <a:schemeClr val="accent4"/>
                </a:solidFill>
                <a:latin typeface="Comfortaa"/>
                <a:ea typeface="Comfortaa"/>
                <a:cs typeface="Comfortaa"/>
                <a:sym typeface="Comfortaa"/>
              </a:rPr>
              <a:t>everything</a:t>
            </a:r>
            <a:r>
              <a:rPr lang="en" sz="2200">
                <a:latin typeface="Comfortaa Light"/>
                <a:ea typeface="Comfortaa Light"/>
                <a:cs typeface="Comfortaa Light"/>
                <a:sym typeface="Comfortaa Light"/>
              </a:rPr>
              <a:t> they need when it comes to the </a:t>
            </a:r>
            <a:r>
              <a:rPr b="1" lang="en" sz="2200">
                <a:solidFill>
                  <a:schemeClr val="accent4"/>
                </a:solidFill>
                <a:latin typeface="Comfortaa"/>
                <a:ea typeface="Comfortaa"/>
                <a:cs typeface="Comfortaa"/>
                <a:sym typeface="Comfortaa"/>
              </a:rPr>
              <a:t>transferring to UMD</a:t>
            </a:r>
            <a:r>
              <a:rPr lang="en" sz="2200">
                <a:latin typeface="Comfortaa Light"/>
                <a:ea typeface="Comfortaa Light"/>
                <a:cs typeface="Comfortaa Light"/>
                <a:sym typeface="Comfortaa Light"/>
              </a:rPr>
              <a:t>. Our app will allow </a:t>
            </a:r>
            <a:r>
              <a:rPr b="1" lang="en" sz="2200">
                <a:solidFill>
                  <a:schemeClr val="accent4"/>
                </a:solidFill>
                <a:latin typeface="Comfortaa"/>
                <a:ea typeface="Comfortaa"/>
                <a:cs typeface="Comfortaa"/>
                <a:sym typeface="Comfortaa"/>
              </a:rPr>
              <a:t>students</a:t>
            </a:r>
            <a:r>
              <a:rPr lang="en" sz="2200">
                <a:latin typeface="Comfortaa Light"/>
                <a:ea typeface="Comfortaa Light"/>
                <a:cs typeface="Comfortaa Light"/>
                <a:sym typeface="Comfortaa Light"/>
              </a:rPr>
              <a:t>, </a:t>
            </a:r>
            <a:r>
              <a:rPr b="1" lang="en" sz="2200">
                <a:solidFill>
                  <a:schemeClr val="accent4"/>
                </a:solidFill>
                <a:latin typeface="Comfortaa"/>
                <a:ea typeface="Comfortaa"/>
                <a:cs typeface="Comfortaa"/>
                <a:sym typeface="Comfortaa"/>
              </a:rPr>
              <a:t>parents</a:t>
            </a:r>
            <a:r>
              <a:rPr lang="en" sz="2200">
                <a:latin typeface="Comfortaa Light"/>
                <a:ea typeface="Comfortaa Light"/>
                <a:cs typeface="Comfortaa Light"/>
                <a:sym typeface="Comfortaa Light"/>
              </a:rPr>
              <a:t> and </a:t>
            </a:r>
            <a:r>
              <a:rPr b="1" lang="en" sz="2200">
                <a:solidFill>
                  <a:schemeClr val="accent4"/>
                </a:solidFill>
                <a:latin typeface="Comfortaa"/>
                <a:ea typeface="Comfortaa"/>
                <a:cs typeface="Comfortaa"/>
                <a:sym typeface="Comfortaa"/>
              </a:rPr>
              <a:t>educators</a:t>
            </a:r>
            <a:r>
              <a:rPr lang="en" sz="2200">
                <a:latin typeface="Comfortaa Light"/>
                <a:ea typeface="Comfortaa Light"/>
                <a:cs typeface="Comfortaa Light"/>
                <a:sym typeface="Comfortaa Light"/>
              </a:rPr>
              <a:t> to have </a:t>
            </a:r>
            <a:r>
              <a:rPr b="1" lang="en" sz="2200">
                <a:solidFill>
                  <a:schemeClr val="accent4"/>
                </a:solidFill>
                <a:latin typeface="Comfortaa"/>
                <a:ea typeface="Comfortaa"/>
                <a:cs typeface="Comfortaa"/>
                <a:sym typeface="Comfortaa"/>
              </a:rPr>
              <a:t>access</a:t>
            </a:r>
            <a:r>
              <a:rPr lang="en" sz="2200">
                <a:latin typeface="Comfortaa Light"/>
                <a:ea typeface="Comfortaa Light"/>
                <a:cs typeface="Comfortaa Light"/>
                <a:sym typeface="Comfortaa Light"/>
              </a:rPr>
              <a:t> to the information, </a:t>
            </a:r>
            <a:r>
              <a:rPr b="1" lang="en" sz="2200">
                <a:solidFill>
                  <a:schemeClr val="accent4"/>
                </a:solidFill>
                <a:latin typeface="Comfortaa"/>
                <a:ea typeface="Comfortaa"/>
                <a:cs typeface="Comfortaa"/>
                <a:sym typeface="Comfortaa"/>
              </a:rPr>
              <a:t>anywhere and anytime</a:t>
            </a:r>
            <a:r>
              <a:rPr lang="en" sz="2200">
                <a:latin typeface="Comfortaa Light"/>
                <a:ea typeface="Comfortaa Light"/>
                <a:cs typeface="Comfortaa Light"/>
                <a:sym typeface="Comfortaa Light"/>
              </a:rPr>
              <a:t>. </a:t>
            </a:r>
            <a:endParaRPr sz="2200">
              <a:latin typeface="Comfortaa Light"/>
              <a:ea typeface="Comfortaa Light"/>
              <a:cs typeface="Comfortaa Light"/>
              <a:sym typeface="Comforta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Data Collection Methods</a:t>
            </a:r>
            <a:endParaRPr>
              <a:latin typeface="Comfortaa Medium"/>
              <a:ea typeface="Comfortaa Medium"/>
              <a:cs typeface="Comfortaa Medium"/>
              <a:sym typeface="Comfortaa Medium"/>
            </a:endParaRPr>
          </a:p>
        </p:txBody>
      </p:sp>
      <p:sp>
        <p:nvSpPr>
          <p:cNvPr id="105" name="Google Shape;105;p16"/>
          <p:cNvSpPr txBox="1"/>
          <p:nvPr>
            <p:ph idx="1" type="body"/>
          </p:nvPr>
        </p:nvSpPr>
        <p:spPr>
          <a:xfrm>
            <a:off x="141925" y="1144600"/>
            <a:ext cx="3283800" cy="946500"/>
          </a:xfrm>
          <a:prstGeom prst="rect">
            <a:avLst/>
          </a:prstGeom>
        </p:spPr>
        <p:txBody>
          <a:bodyPr anchorCtr="0" anchor="t" bIns="91425" lIns="91425" spcFirstLastPara="1" rIns="91425" wrap="square" tIns="91425">
            <a:spAutoFit/>
          </a:bodyPr>
          <a:lstStyle/>
          <a:p>
            <a:pPr indent="-323850" lvl="0" marL="457200" rtl="0" algn="l">
              <a:spcBef>
                <a:spcPts val="0"/>
              </a:spcBef>
              <a:spcAft>
                <a:spcPts val="0"/>
              </a:spcAft>
              <a:buClr>
                <a:srgbClr val="000000"/>
              </a:buClr>
              <a:buSzPts val="1500"/>
              <a:buFont typeface="Comfortaa"/>
              <a:buChar char="●"/>
            </a:pPr>
            <a:r>
              <a:rPr lang="en" sz="1500">
                <a:solidFill>
                  <a:srgbClr val="000000"/>
                </a:solidFill>
                <a:latin typeface="Comfortaa"/>
                <a:ea typeface="Comfortaa"/>
                <a:cs typeface="Comfortaa"/>
                <a:sym typeface="Comfortaa"/>
              </a:rPr>
              <a:t>Interviews</a:t>
            </a:r>
            <a:endParaRPr sz="1500">
              <a:solidFill>
                <a:srgbClr val="000000"/>
              </a:solidFill>
              <a:latin typeface="Comfortaa"/>
              <a:ea typeface="Comfortaa"/>
              <a:cs typeface="Comfortaa"/>
              <a:sym typeface="Comfortaa"/>
            </a:endParaRPr>
          </a:p>
          <a:p>
            <a:pPr indent="-323850" lvl="0" marL="457200" rtl="0" algn="l">
              <a:spcBef>
                <a:spcPts val="0"/>
              </a:spcBef>
              <a:spcAft>
                <a:spcPts val="0"/>
              </a:spcAft>
              <a:buClr>
                <a:schemeClr val="dk1"/>
              </a:buClr>
              <a:buSzPts val="1500"/>
              <a:buFont typeface="Comfortaa"/>
              <a:buChar char="●"/>
            </a:pPr>
            <a:r>
              <a:rPr lang="en" sz="1500">
                <a:solidFill>
                  <a:schemeClr val="dk1"/>
                </a:solidFill>
                <a:latin typeface="Comfortaa"/>
                <a:ea typeface="Comfortaa"/>
                <a:cs typeface="Comfortaa"/>
                <a:sym typeface="Comfortaa"/>
              </a:rPr>
              <a:t>Survey for students</a:t>
            </a:r>
            <a:endParaRPr sz="1500">
              <a:solidFill>
                <a:schemeClr val="dk1"/>
              </a:solidFill>
              <a:latin typeface="Comfortaa"/>
              <a:ea typeface="Comfortaa"/>
              <a:cs typeface="Comfortaa"/>
              <a:sym typeface="Comfortaa"/>
            </a:endParaRPr>
          </a:p>
          <a:p>
            <a:pPr indent="-323850" lvl="0" marL="457200" rtl="0" algn="l">
              <a:spcBef>
                <a:spcPts val="0"/>
              </a:spcBef>
              <a:spcAft>
                <a:spcPts val="0"/>
              </a:spcAft>
              <a:buClr>
                <a:schemeClr val="accent4"/>
              </a:buClr>
              <a:buSzPts val="1500"/>
              <a:buFont typeface="Comfortaa"/>
              <a:buChar char="●"/>
            </a:pPr>
            <a:r>
              <a:rPr lang="en" sz="1500">
                <a:solidFill>
                  <a:schemeClr val="accent4"/>
                </a:solidFill>
                <a:latin typeface="Comfortaa"/>
                <a:ea typeface="Comfortaa"/>
                <a:cs typeface="Comfortaa"/>
                <a:sym typeface="Comfortaa"/>
              </a:rPr>
              <a:t>Survey for educators</a:t>
            </a:r>
            <a:endParaRPr sz="1500">
              <a:solidFill>
                <a:schemeClr val="accent4"/>
              </a:solidFill>
              <a:latin typeface="Comfortaa"/>
              <a:ea typeface="Comfortaa"/>
              <a:cs typeface="Comfortaa"/>
              <a:sym typeface="Comfortaa"/>
            </a:endParaRPr>
          </a:p>
        </p:txBody>
      </p:sp>
      <p:pic>
        <p:nvPicPr>
          <p:cNvPr id="106" name="Google Shape;106;p16"/>
          <p:cNvPicPr preferRelativeResize="0"/>
          <p:nvPr/>
        </p:nvPicPr>
        <p:blipFill>
          <a:blip r:embed="rId3">
            <a:alphaModFix/>
          </a:blip>
          <a:stretch>
            <a:fillRect/>
          </a:stretch>
        </p:blipFill>
        <p:spPr>
          <a:xfrm>
            <a:off x="141925" y="3024350"/>
            <a:ext cx="2143200" cy="1786000"/>
          </a:xfrm>
          <a:prstGeom prst="rect">
            <a:avLst/>
          </a:prstGeom>
          <a:noFill/>
          <a:ln>
            <a:noFill/>
          </a:ln>
        </p:spPr>
      </p:pic>
      <p:pic>
        <p:nvPicPr>
          <p:cNvPr id="107" name="Google Shape;107;p16"/>
          <p:cNvPicPr preferRelativeResize="0"/>
          <p:nvPr/>
        </p:nvPicPr>
        <p:blipFill>
          <a:blip r:embed="rId4">
            <a:alphaModFix/>
          </a:blip>
          <a:stretch>
            <a:fillRect/>
          </a:stretch>
        </p:blipFill>
        <p:spPr>
          <a:xfrm>
            <a:off x="5789075" y="1017800"/>
            <a:ext cx="3215399" cy="2794725"/>
          </a:xfrm>
          <a:prstGeom prst="rect">
            <a:avLst/>
          </a:prstGeom>
          <a:noFill/>
          <a:ln>
            <a:noFill/>
          </a:ln>
        </p:spPr>
      </p:pic>
      <p:pic>
        <p:nvPicPr>
          <p:cNvPr id="108" name="Google Shape;108;p16"/>
          <p:cNvPicPr preferRelativeResize="0"/>
          <p:nvPr/>
        </p:nvPicPr>
        <p:blipFill>
          <a:blip r:embed="rId5">
            <a:alphaModFix/>
          </a:blip>
          <a:stretch>
            <a:fillRect/>
          </a:stretch>
        </p:blipFill>
        <p:spPr>
          <a:xfrm>
            <a:off x="2359700" y="2091100"/>
            <a:ext cx="3354800" cy="2719249"/>
          </a:xfrm>
          <a:prstGeom prst="rect">
            <a:avLst/>
          </a:prstGeom>
          <a:noFill/>
          <a:ln>
            <a:noFill/>
          </a:ln>
        </p:spPr>
      </p:pic>
      <p:sp>
        <p:nvSpPr>
          <p:cNvPr id="109" name="Google Shape;109;p16"/>
          <p:cNvSpPr/>
          <p:nvPr/>
        </p:nvSpPr>
        <p:spPr>
          <a:xfrm>
            <a:off x="2687525" y="2750675"/>
            <a:ext cx="800100" cy="98400"/>
          </a:xfrm>
          <a:prstGeom prst="flowChartAlternateProcess">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6074775" y="1992700"/>
            <a:ext cx="800100" cy="98400"/>
          </a:xfrm>
          <a:prstGeom prst="flowChartAlternateProcess">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Interviews/Surveys </a:t>
            </a:r>
            <a:endParaRPr>
              <a:latin typeface="Comfortaa Medium"/>
              <a:ea typeface="Comfortaa Medium"/>
              <a:cs typeface="Comfortaa Medium"/>
              <a:sym typeface="Comfortaa Medium"/>
            </a:endParaRPr>
          </a:p>
        </p:txBody>
      </p:sp>
      <p:pic>
        <p:nvPicPr>
          <p:cNvPr id="116" name="Google Shape;116;p17"/>
          <p:cNvPicPr preferRelativeResize="0"/>
          <p:nvPr/>
        </p:nvPicPr>
        <p:blipFill>
          <a:blip r:embed="rId3">
            <a:alphaModFix/>
          </a:blip>
          <a:stretch>
            <a:fillRect/>
          </a:stretch>
        </p:blipFill>
        <p:spPr>
          <a:xfrm>
            <a:off x="471750" y="1683372"/>
            <a:ext cx="3219999" cy="248603"/>
          </a:xfrm>
          <a:prstGeom prst="rect">
            <a:avLst/>
          </a:prstGeom>
          <a:noFill/>
          <a:ln>
            <a:noFill/>
          </a:ln>
        </p:spPr>
      </p:pic>
      <p:pic>
        <p:nvPicPr>
          <p:cNvPr id="117" name="Google Shape;117;p17"/>
          <p:cNvPicPr preferRelativeResize="0"/>
          <p:nvPr/>
        </p:nvPicPr>
        <p:blipFill>
          <a:blip r:embed="rId4">
            <a:alphaModFix/>
          </a:blip>
          <a:stretch>
            <a:fillRect/>
          </a:stretch>
        </p:blipFill>
        <p:spPr>
          <a:xfrm>
            <a:off x="503100" y="1909702"/>
            <a:ext cx="4539342" cy="344125"/>
          </a:xfrm>
          <a:prstGeom prst="rect">
            <a:avLst/>
          </a:prstGeom>
          <a:noFill/>
          <a:ln>
            <a:noFill/>
          </a:ln>
        </p:spPr>
      </p:pic>
      <p:pic>
        <p:nvPicPr>
          <p:cNvPr id="118" name="Google Shape;118;p17"/>
          <p:cNvPicPr preferRelativeResize="0"/>
          <p:nvPr/>
        </p:nvPicPr>
        <p:blipFill>
          <a:blip r:embed="rId5">
            <a:alphaModFix/>
          </a:blip>
          <a:stretch>
            <a:fillRect/>
          </a:stretch>
        </p:blipFill>
        <p:spPr>
          <a:xfrm>
            <a:off x="501877" y="2233524"/>
            <a:ext cx="3602101" cy="282275"/>
          </a:xfrm>
          <a:prstGeom prst="rect">
            <a:avLst/>
          </a:prstGeom>
          <a:noFill/>
          <a:ln>
            <a:noFill/>
          </a:ln>
        </p:spPr>
      </p:pic>
      <p:pic>
        <p:nvPicPr>
          <p:cNvPr id="119" name="Google Shape;119;p17"/>
          <p:cNvPicPr preferRelativeResize="0"/>
          <p:nvPr/>
        </p:nvPicPr>
        <p:blipFill>
          <a:blip r:embed="rId6">
            <a:alphaModFix/>
          </a:blip>
          <a:stretch>
            <a:fillRect/>
          </a:stretch>
        </p:blipFill>
        <p:spPr>
          <a:xfrm>
            <a:off x="471750" y="992269"/>
            <a:ext cx="3001476" cy="664175"/>
          </a:xfrm>
          <a:prstGeom prst="rect">
            <a:avLst/>
          </a:prstGeom>
          <a:noFill/>
          <a:ln>
            <a:noFill/>
          </a:ln>
        </p:spPr>
      </p:pic>
      <p:sp>
        <p:nvSpPr>
          <p:cNvPr id="120" name="Google Shape;120;p17"/>
          <p:cNvSpPr txBox="1"/>
          <p:nvPr>
            <p:ph idx="1" type="body"/>
          </p:nvPr>
        </p:nvSpPr>
        <p:spPr>
          <a:xfrm>
            <a:off x="257775" y="1068500"/>
            <a:ext cx="405300" cy="369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000000"/>
                </a:solidFill>
                <a:latin typeface="Comfortaa"/>
                <a:ea typeface="Comfortaa"/>
                <a:cs typeface="Comfortaa"/>
                <a:sym typeface="Comfortaa"/>
              </a:rPr>
              <a:t>Q:</a:t>
            </a:r>
            <a:endParaRPr sz="1200">
              <a:solidFill>
                <a:schemeClr val="accent4"/>
              </a:solidFill>
              <a:latin typeface="Comfortaa"/>
              <a:ea typeface="Comfortaa"/>
              <a:cs typeface="Comfortaa"/>
              <a:sym typeface="Comfortaa"/>
            </a:endParaRPr>
          </a:p>
        </p:txBody>
      </p:sp>
      <p:sp>
        <p:nvSpPr>
          <p:cNvPr id="121" name="Google Shape;121;p17"/>
          <p:cNvSpPr txBox="1"/>
          <p:nvPr>
            <p:ph idx="1" type="body"/>
          </p:nvPr>
        </p:nvSpPr>
        <p:spPr>
          <a:xfrm>
            <a:off x="257775" y="1623100"/>
            <a:ext cx="405300" cy="369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000000"/>
                </a:solidFill>
                <a:latin typeface="Comfortaa"/>
                <a:ea typeface="Comfortaa"/>
                <a:cs typeface="Comfortaa"/>
                <a:sym typeface="Comfortaa"/>
              </a:rPr>
              <a:t>A</a:t>
            </a:r>
            <a:r>
              <a:rPr lang="en" sz="1200">
                <a:solidFill>
                  <a:srgbClr val="000000"/>
                </a:solidFill>
                <a:latin typeface="Comfortaa"/>
                <a:ea typeface="Comfortaa"/>
                <a:cs typeface="Comfortaa"/>
                <a:sym typeface="Comfortaa"/>
              </a:rPr>
              <a:t>:</a:t>
            </a:r>
            <a:endParaRPr sz="1200">
              <a:solidFill>
                <a:schemeClr val="accent4"/>
              </a:solidFill>
              <a:latin typeface="Comfortaa"/>
              <a:ea typeface="Comfortaa"/>
              <a:cs typeface="Comfortaa"/>
              <a:sym typeface="Comfortaa"/>
            </a:endParaRPr>
          </a:p>
        </p:txBody>
      </p:sp>
      <p:sp>
        <p:nvSpPr>
          <p:cNvPr id="122" name="Google Shape;122;p17"/>
          <p:cNvSpPr txBox="1"/>
          <p:nvPr>
            <p:ph idx="1" type="body"/>
          </p:nvPr>
        </p:nvSpPr>
        <p:spPr>
          <a:xfrm>
            <a:off x="5202100" y="1102238"/>
            <a:ext cx="405300" cy="369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000000"/>
                </a:solidFill>
                <a:latin typeface="Comfortaa"/>
                <a:ea typeface="Comfortaa"/>
                <a:cs typeface="Comfortaa"/>
                <a:sym typeface="Comfortaa"/>
              </a:rPr>
              <a:t>Q:</a:t>
            </a:r>
            <a:endParaRPr sz="1200">
              <a:solidFill>
                <a:schemeClr val="accent4"/>
              </a:solidFill>
              <a:latin typeface="Comfortaa"/>
              <a:ea typeface="Comfortaa"/>
              <a:cs typeface="Comfortaa"/>
              <a:sym typeface="Comfortaa"/>
            </a:endParaRPr>
          </a:p>
        </p:txBody>
      </p:sp>
      <p:pic>
        <p:nvPicPr>
          <p:cNvPr id="123" name="Google Shape;123;p17"/>
          <p:cNvPicPr preferRelativeResize="0"/>
          <p:nvPr/>
        </p:nvPicPr>
        <p:blipFill>
          <a:blip r:embed="rId7">
            <a:alphaModFix/>
          </a:blip>
          <a:stretch>
            <a:fillRect/>
          </a:stretch>
        </p:blipFill>
        <p:spPr>
          <a:xfrm>
            <a:off x="5563600" y="1017800"/>
            <a:ext cx="2379615" cy="680600"/>
          </a:xfrm>
          <a:prstGeom prst="rect">
            <a:avLst/>
          </a:prstGeom>
          <a:noFill/>
          <a:ln>
            <a:noFill/>
          </a:ln>
        </p:spPr>
      </p:pic>
      <p:pic>
        <p:nvPicPr>
          <p:cNvPr id="124" name="Google Shape;124;p17"/>
          <p:cNvPicPr preferRelativeResize="0"/>
          <p:nvPr/>
        </p:nvPicPr>
        <p:blipFill>
          <a:blip r:embed="rId8">
            <a:alphaModFix/>
          </a:blip>
          <a:stretch>
            <a:fillRect/>
          </a:stretch>
        </p:blipFill>
        <p:spPr>
          <a:xfrm>
            <a:off x="5486899" y="1682199"/>
            <a:ext cx="3093750" cy="282285"/>
          </a:xfrm>
          <a:prstGeom prst="rect">
            <a:avLst/>
          </a:prstGeom>
          <a:noFill/>
          <a:ln>
            <a:noFill/>
          </a:ln>
        </p:spPr>
      </p:pic>
      <p:pic>
        <p:nvPicPr>
          <p:cNvPr id="125" name="Google Shape;125;p17"/>
          <p:cNvPicPr preferRelativeResize="0"/>
          <p:nvPr/>
        </p:nvPicPr>
        <p:blipFill>
          <a:blip r:embed="rId9">
            <a:alphaModFix/>
          </a:blip>
          <a:stretch>
            <a:fillRect/>
          </a:stretch>
        </p:blipFill>
        <p:spPr>
          <a:xfrm>
            <a:off x="5527450" y="1926527"/>
            <a:ext cx="1322341" cy="248600"/>
          </a:xfrm>
          <a:prstGeom prst="rect">
            <a:avLst/>
          </a:prstGeom>
          <a:noFill/>
          <a:ln>
            <a:noFill/>
          </a:ln>
        </p:spPr>
      </p:pic>
      <p:pic>
        <p:nvPicPr>
          <p:cNvPr id="126" name="Google Shape;126;p17"/>
          <p:cNvPicPr preferRelativeResize="0"/>
          <p:nvPr/>
        </p:nvPicPr>
        <p:blipFill>
          <a:blip r:embed="rId10">
            <a:alphaModFix/>
          </a:blip>
          <a:stretch>
            <a:fillRect/>
          </a:stretch>
        </p:blipFill>
        <p:spPr>
          <a:xfrm>
            <a:off x="5519775" y="2131289"/>
            <a:ext cx="1337705" cy="248600"/>
          </a:xfrm>
          <a:prstGeom prst="rect">
            <a:avLst/>
          </a:prstGeom>
          <a:noFill/>
          <a:ln>
            <a:noFill/>
          </a:ln>
        </p:spPr>
      </p:pic>
      <p:sp>
        <p:nvSpPr>
          <p:cNvPr id="127" name="Google Shape;127;p17"/>
          <p:cNvSpPr txBox="1"/>
          <p:nvPr>
            <p:ph idx="1" type="body"/>
          </p:nvPr>
        </p:nvSpPr>
        <p:spPr>
          <a:xfrm>
            <a:off x="5229475" y="1638675"/>
            <a:ext cx="405300" cy="369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000000"/>
                </a:solidFill>
                <a:latin typeface="Comfortaa"/>
                <a:ea typeface="Comfortaa"/>
                <a:cs typeface="Comfortaa"/>
                <a:sym typeface="Comfortaa"/>
              </a:rPr>
              <a:t>A:</a:t>
            </a:r>
            <a:endParaRPr sz="1200">
              <a:solidFill>
                <a:schemeClr val="accent4"/>
              </a:solidFill>
              <a:latin typeface="Comfortaa"/>
              <a:ea typeface="Comfortaa"/>
              <a:cs typeface="Comfortaa"/>
              <a:sym typeface="Comfortaa"/>
            </a:endParaRPr>
          </a:p>
        </p:txBody>
      </p:sp>
      <p:sp>
        <p:nvSpPr>
          <p:cNvPr id="128" name="Google Shape;128;p17"/>
          <p:cNvSpPr txBox="1"/>
          <p:nvPr>
            <p:ph idx="1" type="body"/>
          </p:nvPr>
        </p:nvSpPr>
        <p:spPr>
          <a:xfrm>
            <a:off x="257775" y="2902625"/>
            <a:ext cx="405300" cy="369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000000"/>
                </a:solidFill>
                <a:latin typeface="Comfortaa"/>
                <a:ea typeface="Comfortaa"/>
                <a:cs typeface="Comfortaa"/>
                <a:sym typeface="Comfortaa"/>
              </a:rPr>
              <a:t>Q:</a:t>
            </a:r>
            <a:endParaRPr sz="1200">
              <a:solidFill>
                <a:schemeClr val="accent4"/>
              </a:solidFill>
              <a:latin typeface="Comfortaa"/>
              <a:ea typeface="Comfortaa"/>
              <a:cs typeface="Comfortaa"/>
              <a:sym typeface="Comfortaa"/>
            </a:endParaRPr>
          </a:p>
        </p:txBody>
      </p:sp>
      <p:sp>
        <p:nvSpPr>
          <p:cNvPr id="129" name="Google Shape;129;p17"/>
          <p:cNvSpPr txBox="1"/>
          <p:nvPr>
            <p:ph idx="1" type="body"/>
          </p:nvPr>
        </p:nvSpPr>
        <p:spPr>
          <a:xfrm>
            <a:off x="257775" y="3540275"/>
            <a:ext cx="405300" cy="369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000000"/>
                </a:solidFill>
                <a:latin typeface="Comfortaa"/>
                <a:ea typeface="Comfortaa"/>
                <a:cs typeface="Comfortaa"/>
                <a:sym typeface="Comfortaa"/>
              </a:rPr>
              <a:t>A:</a:t>
            </a:r>
            <a:endParaRPr sz="1200">
              <a:solidFill>
                <a:schemeClr val="accent4"/>
              </a:solidFill>
              <a:latin typeface="Comfortaa"/>
              <a:ea typeface="Comfortaa"/>
              <a:cs typeface="Comfortaa"/>
              <a:sym typeface="Comfortaa"/>
            </a:endParaRPr>
          </a:p>
        </p:txBody>
      </p:sp>
      <p:pic>
        <p:nvPicPr>
          <p:cNvPr id="130" name="Google Shape;130;p17"/>
          <p:cNvPicPr preferRelativeResize="0"/>
          <p:nvPr/>
        </p:nvPicPr>
        <p:blipFill>
          <a:blip r:embed="rId11">
            <a:alphaModFix/>
          </a:blip>
          <a:stretch>
            <a:fillRect/>
          </a:stretch>
        </p:blipFill>
        <p:spPr>
          <a:xfrm>
            <a:off x="503097" y="3522950"/>
            <a:ext cx="4607628" cy="375281"/>
          </a:xfrm>
          <a:prstGeom prst="rect">
            <a:avLst/>
          </a:prstGeom>
          <a:noFill/>
          <a:ln>
            <a:noFill/>
          </a:ln>
        </p:spPr>
      </p:pic>
      <p:pic>
        <p:nvPicPr>
          <p:cNvPr id="131" name="Google Shape;131;p17"/>
          <p:cNvPicPr preferRelativeResize="0"/>
          <p:nvPr/>
        </p:nvPicPr>
        <p:blipFill>
          <a:blip r:embed="rId12">
            <a:alphaModFix/>
          </a:blip>
          <a:stretch>
            <a:fillRect/>
          </a:stretch>
        </p:blipFill>
        <p:spPr>
          <a:xfrm>
            <a:off x="519090" y="2817354"/>
            <a:ext cx="2906790" cy="722775"/>
          </a:xfrm>
          <a:prstGeom prst="rect">
            <a:avLst/>
          </a:prstGeom>
          <a:noFill/>
          <a:ln>
            <a:noFill/>
          </a:ln>
        </p:spPr>
      </p:pic>
      <p:pic>
        <p:nvPicPr>
          <p:cNvPr id="132" name="Google Shape;132;p17"/>
          <p:cNvPicPr preferRelativeResize="0"/>
          <p:nvPr/>
        </p:nvPicPr>
        <p:blipFill>
          <a:blip r:embed="rId13">
            <a:alphaModFix/>
          </a:blip>
          <a:stretch>
            <a:fillRect/>
          </a:stretch>
        </p:blipFill>
        <p:spPr>
          <a:xfrm>
            <a:off x="501875" y="3894306"/>
            <a:ext cx="3056681" cy="250782"/>
          </a:xfrm>
          <a:prstGeom prst="rect">
            <a:avLst/>
          </a:prstGeom>
          <a:noFill/>
          <a:ln>
            <a:noFill/>
          </a:ln>
        </p:spPr>
      </p:pic>
      <p:pic>
        <p:nvPicPr>
          <p:cNvPr id="133" name="Google Shape;133;p17"/>
          <p:cNvPicPr preferRelativeResize="0"/>
          <p:nvPr/>
        </p:nvPicPr>
        <p:blipFill>
          <a:blip r:embed="rId14">
            <a:alphaModFix/>
          </a:blip>
          <a:stretch>
            <a:fillRect/>
          </a:stretch>
        </p:blipFill>
        <p:spPr>
          <a:xfrm>
            <a:off x="503097" y="4100543"/>
            <a:ext cx="4607616" cy="344132"/>
          </a:xfrm>
          <a:prstGeom prst="rect">
            <a:avLst/>
          </a:prstGeom>
          <a:noFill/>
          <a:ln>
            <a:noFill/>
          </a:ln>
        </p:spPr>
      </p:pic>
      <p:pic>
        <p:nvPicPr>
          <p:cNvPr id="134" name="Google Shape;134;p17"/>
          <p:cNvPicPr preferRelativeResize="0"/>
          <p:nvPr/>
        </p:nvPicPr>
        <p:blipFill>
          <a:blip r:embed="rId15">
            <a:alphaModFix/>
          </a:blip>
          <a:stretch>
            <a:fillRect/>
          </a:stretch>
        </p:blipFill>
        <p:spPr>
          <a:xfrm>
            <a:off x="5411713" y="2546725"/>
            <a:ext cx="1553824" cy="1553824"/>
          </a:xfrm>
          <a:prstGeom prst="rect">
            <a:avLst/>
          </a:prstGeom>
          <a:noFill/>
          <a:ln>
            <a:noFill/>
          </a:ln>
        </p:spPr>
      </p:pic>
      <p:pic>
        <p:nvPicPr>
          <p:cNvPr id="135" name="Google Shape;135;p17" title="Interview Audio.mp3">
            <a:hlinkClick r:id="rId16"/>
          </p:cNvPr>
          <p:cNvPicPr preferRelativeResize="0"/>
          <p:nvPr/>
        </p:nvPicPr>
        <p:blipFill>
          <a:blip r:embed="rId17">
            <a:alphaModFix/>
          </a:blip>
          <a:stretch>
            <a:fillRect/>
          </a:stretch>
        </p:blipFill>
        <p:spPr>
          <a:xfrm>
            <a:off x="8656862" y="3424334"/>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Requirements</a:t>
            </a:r>
            <a:endParaRPr>
              <a:latin typeface="Comfortaa Medium"/>
              <a:ea typeface="Comfortaa Medium"/>
              <a:cs typeface="Comfortaa Medium"/>
              <a:sym typeface="Comfortaa Medium"/>
            </a:endParaRPr>
          </a:p>
        </p:txBody>
      </p:sp>
      <p:pic>
        <p:nvPicPr>
          <p:cNvPr id="141" name="Google Shape;141;p18"/>
          <p:cNvPicPr preferRelativeResize="0"/>
          <p:nvPr/>
        </p:nvPicPr>
        <p:blipFill>
          <a:blip r:embed="rId3">
            <a:alphaModFix/>
          </a:blip>
          <a:stretch>
            <a:fillRect/>
          </a:stretch>
        </p:blipFill>
        <p:spPr>
          <a:xfrm>
            <a:off x="6860900" y="229925"/>
            <a:ext cx="1075750" cy="1075750"/>
          </a:xfrm>
          <a:prstGeom prst="rect">
            <a:avLst/>
          </a:prstGeom>
          <a:noFill/>
          <a:ln>
            <a:noFill/>
          </a:ln>
        </p:spPr>
      </p:pic>
      <p:pic>
        <p:nvPicPr>
          <p:cNvPr id="142" name="Google Shape;142;p18"/>
          <p:cNvPicPr preferRelativeResize="0"/>
          <p:nvPr/>
        </p:nvPicPr>
        <p:blipFill>
          <a:blip r:embed="rId4">
            <a:alphaModFix/>
          </a:blip>
          <a:stretch>
            <a:fillRect/>
          </a:stretch>
        </p:blipFill>
        <p:spPr>
          <a:xfrm>
            <a:off x="194250" y="1609275"/>
            <a:ext cx="4226776" cy="1489975"/>
          </a:xfrm>
          <a:prstGeom prst="rect">
            <a:avLst/>
          </a:prstGeom>
          <a:noFill/>
          <a:ln>
            <a:noFill/>
          </a:ln>
        </p:spPr>
      </p:pic>
      <p:pic>
        <p:nvPicPr>
          <p:cNvPr id="143" name="Google Shape;143;p18"/>
          <p:cNvPicPr preferRelativeResize="0"/>
          <p:nvPr/>
        </p:nvPicPr>
        <p:blipFill>
          <a:blip r:embed="rId5">
            <a:alphaModFix/>
          </a:blip>
          <a:stretch>
            <a:fillRect/>
          </a:stretch>
        </p:blipFill>
        <p:spPr>
          <a:xfrm>
            <a:off x="4906675" y="1657300"/>
            <a:ext cx="3925626" cy="1393925"/>
          </a:xfrm>
          <a:prstGeom prst="rect">
            <a:avLst/>
          </a:prstGeom>
          <a:noFill/>
          <a:ln>
            <a:noFill/>
          </a:ln>
        </p:spPr>
      </p:pic>
      <p:pic>
        <p:nvPicPr>
          <p:cNvPr id="144" name="Google Shape;144;p18"/>
          <p:cNvPicPr preferRelativeResize="0"/>
          <p:nvPr/>
        </p:nvPicPr>
        <p:blipFill>
          <a:blip r:embed="rId6">
            <a:alphaModFix/>
          </a:blip>
          <a:stretch>
            <a:fillRect/>
          </a:stretch>
        </p:blipFill>
        <p:spPr>
          <a:xfrm>
            <a:off x="2101050" y="3449075"/>
            <a:ext cx="4226775" cy="1249802"/>
          </a:xfrm>
          <a:prstGeom prst="rect">
            <a:avLst/>
          </a:prstGeom>
          <a:noFill/>
          <a:ln>
            <a:noFill/>
          </a:ln>
        </p:spPr>
      </p:pic>
      <p:pic>
        <p:nvPicPr>
          <p:cNvPr id="145" name="Google Shape;145;p18" title="Requirements Audio.mp3">
            <a:hlinkClick r:id="rId7"/>
          </p:cNvPr>
          <p:cNvPicPr preferRelativeResize="0"/>
          <p:nvPr/>
        </p:nvPicPr>
        <p:blipFill>
          <a:blip r:embed="rId8">
            <a:alphaModFix/>
          </a:blip>
          <a:stretch>
            <a:fillRect/>
          </a:stretch>
        </p:blipFill>
        <p:spPr>
          <a:xfrm>
            <a:off x="8647575" y="34129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311700" y="16335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Diagram</a:t>
            </a:r>
            <a:endParaRPr>
              <a:latin typeface="Comfortaa Medium"/>
              <a:ea typeface="Comfortaa Medium"/>
              <a:cs typeface="Comfortaa Medium"/>
              <a:sym typeface="Comfortaa Medium"/>
            </a:endParaRPr>
          </a:p>
        </p:txBody>
      </p:sp>
      <p:pic>
        <p:nvPicPr>
          <p:cNvPr id="151" name="Google Shape;151;p19"/>
          <p:cNvPicPr preferRelativeResize="0"/>
          <p:nvPr/>
        </p:nvPicPr>
        <p:blipFill>
          <a:blip r:embed="rId3">
            <a:alphaModFix/>
          </a:blip>
          <a:stretch>
            <a:fillRect/>
          </a:stretch>
        </p:blipFill>
        <p:spPr>
          <a:xfrm>
            <a:off x="6350950" y="60000"/>
            <a:ext cx="2744849" cy="2015775"/>
          </a:xfrm>
          <a:prstGeom prst="rect">
            <a:avLst/>
          </a:prstGeom>
          <a:noFill/>
          <a:ln>
            <a:noFill/>
          </a:ln>
        </p:spPr>
      </p:pic>
      <p:pic>
        <p:nvPicPr>
          <p:cNvPr id="152" name="Google Shape;152;p19"/>
          <p:cNvPicPr preferRelativeResize="0"/>
          <p:nvPr/>
        </p:nvPicPr>
        <p:blipFill>
          <a:blip r:embed="rId4">
            <a:alphaModFix/>
          </a:blip>
          <a:stretch>
            <a:fillRect/>
          </a:stretch>
        </p:blipFill>
        <p:spPr>
          <a:xfrm>
            <a:off x="4554818" y="1788550"/>
            <a:ext cx="2559433" cy="2176525"/>
          </a:xfrm>
          <a:prstGeom prst="rect">
            <a:avLst/>
          </a:prstGeom>
          <a:noFill/>
          <a:ln>
            <a:noFill/>
          </a:ln>
        </p:spPr>
      </p:pic>
      <p:pic>
        <p:nvPicPr>
          <p:cNvPr id="153" name="Google Shape;153;p19"/>
          <p:cNvPicPr preferRelativeResize="0"/>
          <p:nvPr/>
        </p:nvPicPr>
        <p:blipFill>
          <a:blip r:embed="rId5">
            <a:alphaModFix/>
          </a:blip>
          <a:stretch>
            <a:fillRect/>
          </a:stretch>
        </p:blipFill>
        <p:spPr>
          <a:xfrm>
            <a:off x="80850" y="1080994"/>
            <a:ext cx="4491150" cy="37600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214375" y="38005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Personas</a:t>
            </a:r>
            <a:endParaRPr>
              <a:latin typeface="Comfortaa Medium"/>
              <a:ea typeface="Comfortaa Medium"/>
              <a:cs typeface="Comfortaa Medium"/>
              <a:sym typeface="Comfortaa Medium"/>
            </a:endParaRPr>
          </a:p>
        </p:txBody>
      </p:sp>
      <p:pic>
        <p:nvPicPr>
          <p:cNvPr id="159" name="Google Shape;159;p20"/>
          <p:cNvPicPr preferRelativeResize="0"/>
          <p:nvPr/>
        </p:nvPicPr>
        <p:blipFill>
          <a:blip r:embed="rId3">
            <a:alphaModFix/>
          </a:blip>
          <a:stretch>
            <a:fillRect/>
          </a:stretch>
        </p:blipFill>
        <p:spPr>
          <a:xfrm>
            <a:off x="176950" y="987850"/>
            <a:ext cx="3484150" cy="3755975"/>
          </a:xfrm>
          <a:prstGeom prst="rect">
            <a:avLst/>
          </a:prstGeom>
          <a:noFill/>
          <a:ln>
            <a:noFill/>
          </a:ln>
        </p:spPr>
      </p:pic>
      <p:sp>
        <p:nvSpPr>
          <p:cNvPr id="160" name="Google Shape;160;p20"/>
          <p:cNvSpPr txBox="1"/>
          <p:nvPr/>
        </p:nvSpPr>
        <p:spPr>
          <a:xfrm>
            <a:off x="3822750" y="1340125"/>
            <a:ext cx="51918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Comfortaa"/>
                <a:ea typeface="Comfortaa"/>
                <a:cs typeface="Comfortaa"/>
                <a:sym typeface="Comfortaa"/>
              </a:rPr>
              <a:t>Key Characteristics</a:t>
            </a:r>
            <a:endParaRPr b="1" u="sng">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Junior with a 4.0 GPA, in the information science major </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Has been working a full-time job to pay for tuition </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Is a full-time student</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Overwhelmed by deadlines </a:t>
            </a:r>
            <a:endParaRPr sz="1200">
              <a:latin typeface="Comfortaa"/>
              <a:ea typeface="Comfortaa"/>
              <a:cs typeface="Comfortaa"/>
              <a:sym typeface="Comfortaa"/>
            </a:endParaRPr>
          </a:p>
          <a:p>
            <a:pPr indent="0" lvl="0" marL="0" rtl="0" algn="l">
              <a:spcBef>
                <a:spcPts val="0"/>
              </a:spcBef>
              <a:spcAft>
                <a:spcPts val="0"/>
              </a:spcAft>
              <a:buNone/>
            </a:pPr>
            <a:r>
              <a:rPr b="1" lang="en" u="sng">
                <a:latin typeface="Comfortaa"/>
                <a:ea typeface="Comfortaa"/>
                <a:cs typeface="Comfortaa"/>
                <a:sym typeface="Comfortaa"/>
              </a:rPr>
              <a:t>Goals</a:t>
            </a:r>
            <a:endParaRPr b="1" u="sng">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Finding scholarships that would help her with paying for college.</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Meet with advisors to talk about available scholarships to be able to work less and focus more on internships. </a:t>
            </a:r>
            <a:endParaRPr>
              <a:latin typeface="Comfortaa"/>
              <a:ea typeface="Comfortaa"/>
              <a:cs typeface="Comfortaa"/>
              <a:sym typeface="Comfortaa"/>
            </a:endParaRPr>
          </a:p>
        </p:txBody>
      </p:sp>
      <p:sp>
        <p:nvSpPr>
          <p:cNvPr id="161" name="Google Shape;161;p20"/>
          <p:cNvSpPr txBox="1"/>
          <p:nvPr/>
        </p:nvSpPr>
        <p:spPr>
          <a:xfrm>
            <a:off x="3771450" y="448700"/>
            <a:ext cx="529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omfortaa"/>
                <a:ea typeface="Comfortaa"/>
                <a:cs typeface="Comfortaa"/>
                <a:sym typeface="Comfortaa"/>
              </a:rPr>
              <a:t>Kelly Austin 20, Junior Information Sciences Major at the University of Maryland at Shady Grove</a:t>
            </a:r>
            <a:endParaRPr b="1">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214375" y="38005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Medium"/>
                <a:ea typeface="Comfortaa Medium"/>
                <a:cs typeface="Comfortaa Medium"/>
                <a:sym typeface="Comfortaa Medium"/>
              </a:rPr>
              <a:t>Personas</a:t>
            </a:r>
            <a:endParaRPr>
              <a:latin typeface="Comfortaa Medium"/>
              <a:ea typeface="Comfortaa Medium"/>
              <a:cs typeface="Comfortaa Medium"/>
              <a:sym typeface="Comfortaa Medium"/>
            </a:endParaRPr>
          </a:p>
        </p:txBody>
      </p:sp>
      <p:sp>
        <p:nvSpPr>
          <p:cNvPr id="167" name="Google Shape;167;p21"/>
          <p:cNvSpPr txBox="1"/>
          <p:nvPr/>
        </p:nvSpPr>
        <p:spPr>
          <a:xfrm>
            <a:off x="3661125" y="1283175"/>
            <a:ext cx="4717200" cy="283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Comfortaa"/>
                <a:ea typeface="Comfortaa"/>
                <a:cs typeface="Comfortaa"/>
                <a:sym typeface="Comfortaa"/>
              </a:rPr>
              <a:t>Key Characteristics</a:t>
            </a:r>
            <a:endParaRPr b="1" u="sng">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Sophomore with a 3.2 GPA, in the computer science major</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Interested in transferring into the information science program offered at the University of Maryland at Shady Grove</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Has been working a part-time job to pay for tuition</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Overwhelmed and Inexperienced</a:t>
            </a:r>
            <a:endParaRPr sz="1200">
              <a:latin typeface="Comfortaa"/>
              <a:ea typeface="Comfortaa"/>
              <a:cs typeface="Comfortaa"/>
              <a:sym typeface="Comfortaa"/>
            </a:endParaRPr>
          </a:p>
          <a:p>
            <a:pPr indent="0" lvl="0" marL="0" rtl="0" algn="l">
              <a:spcBef>
                <a:spcPts val="0"/>
              </a:spcBef>
              <a:spcAft>
                <a:spcPts val="0"/>
              </a:spcAft>
              <a:buNone/>
            </a:pPr>
            <a:r>
              <a:rPr b="1" lang="en" u="sng">
                <a:latin typeface="Comfortaa"/>
                <a:ea typeface="Comfortaa"/>
                <a:cs typeface="Comfortaa"/>
                <a:sym typeface="Comfortaa"/>
              </a:rPr>
              <a:t>Goals</a:t>
            </a:r>
            <a:endParaRPr b="1" u="sng">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Find a scholarship that would help him with paying for college</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Meet with advisors </a:t>
            </a:r>
            <a:endParaRPr sz="1200">
              <a:latin typeface="Comfortaa"/>
              <a:ea typeface="Comfortaa"/>
              <a:cs typeface="Comfortaa"/>
              <a:sym typeface="Comfortaa"/>
            </a:endParaRPr>
          </a:p>
          <a:p>
            <a:pPr indent="-304800" lvl="0" marL="457200" rtl="0" algn="l">
              <a:spcBef>
                <a:spcPts val="0"/>
              </a:spcBef>
              <a:spcAft>
                <a:spcPts val="0"/>
              </a:spcAft>
              <a:buSzPts val="1200"/>
              <a:buFont typeface="Comfortaa"/>
              <a:buChar char="●"/>
            </a:pPr>
            <a:r>
              <a:rPr lang="en" sz="1200">
                <a:latin typeface="Comfortaa"/>
                <a:ea typeface="Comfortaa"/>
                <a:cs typeface="Comfortaa"/>
                <a:sym typeface="Comfortaa"/>
              </a:rPr>
              <a:t>Questions about Pre-requirements for transferring into the Information Sciences Program </a:t>
            </a:r>
            <a:r>
              <a:rPr lang="en" sz="1200">
                <a:latin typeface="Comfortaa"/>
                <a:ea typeface="Comfortaa"/>
                <a:cs typeface="Comfortaa"/>
                <a:sym typeface="Comfortaa"/>
              </a:rPr>
              <a:t> </a:t>
            </a:r>
            <a:endParaRPr>
              <a:latin typeface="Comfortaa"/>
              <a:ea typeface="Comfortaa"/>
              <a:cs typeface="Comfortaa"/>
              <a:sym typeface="Comfortaa"/>
            </a:endParaRPr>
          </a:p>
        </p:txBody>
      </p:sp>
      <p:sp>
        <p:nvSpPr>
          <p:cNvPr id="168" name="Google Shape;168;p21"/>
          <p:cNvSpPr txBox="1"/>
          <p:nvPr/>
        </p:nvSpPr>
        <p:spPr>
          <a:xfrm>
            <a:off x="3735325" y="376150"/>
            <a:ext cx="5117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omfortaa"/>
                <a:ea typeface="Comfortaa"/>
                <a:cs typeface="Comfortaa"/>
                <a:sym typeface="Comfortaa"/>
              </a:rPr>
              <a:t>Ali Carson 22, Sophomore Computer Science Major at Montgomery College</a:t>
            </a:r>
            <a:endParaRPr b="1" sz="1600">
              <a:latin typeface="Comfortaa"/>
              <a:ea typeface="Comfortaa"/>
              <a:cs typeface="Comfortaa"/>
              <a:sym typeface="Comfortaa"/>
            </a:endParaRPr>
          </a:p>
        </p:txBody>
      </p:sp>
      <p:pic>
        <p:nvPicPr>
          <p:cNvPr id="169" name="Google Shape;169;p21"/>
          <p:cNvPicPr preferRelativeResize="0"/>
          <p:nvPr/>
        </p:nvPicPr>
        <p:blipFill>
          <a:blip r:embed="rId3">
            <a:alphaModFix/>
          </a:blip>
          <a:stretch>
            <a:fillRect/>
          </a:stretch>
        </p:blipFill>
        <p:spPr>
          <a:xfrm>
            <a:off x="176925" y="916375"/>
            <a:ext cx="3484200" cy="384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