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472575543441686"/>
          <c:y val="0.11730807086614173"/>
          <c:w val="0.80258057742782152"/>
          <c:h val="0.79914348206474195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Sheet2!$G$5:$G$13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Sheet2!$F$5:$F$13</c:f>
              <c:numCache>
                <c:formatCode>_(* #,##0_);_(* \(#,##0\);_(* "-"_);_(@_)</c:formatCode>
                <c:ptCount val="9"/>
                <c:pt idx="0">
                  <c:v>5000</c:v>
                </c:pt>
                <c:pt idx="1">
                  <c:v>7012.7586535000009</c:v>
                </c:pt>
                <c:pt idx="2">
                  <c:v>9835.7567864478315</c:v>
                </c:pt>
                <c:pt idx="3">
                  <c:v>13795.157703576682</c:v>
                </c:pt>
                <c:pt idx="4">
                  <c:v>19348.422312430917</c:v>
                </c:pt>
                <c:pt idx="5">
                  <c:v>27137.163200614486</c:v>
                </c:pt>
                <c:pt idx="6">
                  <c:v>38061.275213310211</c:v>
                </c:pt>
                <c:pt idx="7">
                  <c:v>53382.907423077253</c:v>
                </c:pt>
                <c:pt idx="8">
                  <c:v>74872.289196034893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6962432"/>
        <c:axId val="549568512"/>
      </c:lineChart>
      <c:catAx>
        <c:axId val="54696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549568512"/>
        <c:crosses val="autoZero"/>
        <c:auto val="1"/>
        <c:lblAlgn val="ctr"/>
        <c:lblOffset val="100"/>
        <c:noMultiLvlLbl val="0"/>
      </c:catAx>
      <c:valAx>
        <c:axId val="549568512"/>
        <c:scaling>
          <c:orientation val="minMax"/>
        </c:scaling>
        <c:delete val="0"/>
        <c:axPos val="l"/>
        <c:majorGridlines/>
        <c:numFmt formatCode="_(* #,##0_);_(* \(#,##0\);_(* &quot;-&quot;_);_(@_)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546962432"/>
        <c:crosses val="autoZero"/>
        <c:crossBetween val="between"/>
      </c:valAx>
    </c:plotArea>
    <c:plotVisOnly val="1"/>
    <c:dispBlanksAs val="gap"/>
    <c:showDLblsOverMax val="0"/>
  </c:chart>
  <c:spPr>
    <a:ln w="0"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01115485564304"/>
          <c:y val="3.9925907699037623E-2"/>
          <c:w val="0.74927702219040804"/>
          <c:h val="0.82517384267024174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Sheet1!$E$5:$E$44</c:f>
              <c:numCache>
                <c:formatCode>General</c:formatCode>
                <c:ptCount val="40"/>
                <c:pt idx="0">
                  <c:v>25</c:v>
                </c:pt>
                <c:pt idx="4">
                  <c:v>30</c:v>
                </c:pt>
                <c:pt idx="9">
                  <c:v>35</c:v>
                </c:pt>
                <c:pt idx="14">
                  <c:v>40</c:v>
                </c:pt>
                <c:pt idx="19">
                  <c:v>45</c:v>
                </c:pt>
                <c:pt idx="24">
                  <c:v>50</c:v>
                </c:pt>
                <c:pt idx="29">
                  <c:v>55</c:v>
                </c:pt>
                <c:pt idx="34">
                  <c:v>60</c:v>
                </c:pt>
                <c:pt idx="39">
                  <c:v>65</c:v>
                </c:pt>
              </c:numCache>
            </c:numRef>
          </c:cat>
          <c:val>
            <c:numRef>
              <c:f>Sheet1!$G$5:$G$44</c:f>
              <c:numCache>
                <c:formatCode>_(* #,##0_);_(* \(#,##0\);_(* "-"_);_(@_)</c:formatCode>
                <c:ptCount val="40"/>
                <c:pt idx="0">
                  <c:v>5350</c:v>
                </c:pt>
                <c:pt idx="1">
                  <c:v>11074.5</c:v>
                </c:pt>
                <c:pt idx="2">
                  <c:v>17199.715</c:v>
                </c:pt>
                <c:pt idx="3">
                  <c:v>23753.695050000002</c:v>
                </c:pt>
                <c:pt idx="4">
                  <c:v>30766.453703500003</c:v>
                </c:pt>
                <c:pt idx="5">
                  <c:v>38270.105462745007</c:v>
                </c:pt>
                <c:pt idx="6">
                  <c:v>46299.012845137157</c:v>
                </c:pt>
                <c:pt idx="7">
                  <c:v>54889.943744296761</c:v>
                </c:pt>
                <c:pt idx="8">
                  <c:v>64082.239806397542</c:v>
                </c:pt>
                <c:pt idx="9">
                  <c:v>73917.996592845375</c:v>
                </c:pt>
                <c:pt idx="10">
                  <c:v>79092.256354344558</c:v>
                </c:pt>
                <c:pt idx="11">
                  <c:v>84628.714299148676</c:v>
                </c:pt>
                <c:pt idx="12">
                  <c:v>90552.724300089089</c:v>
                </c:pt>
                <c:pt idx="13">
                  <c:v>96891.415001095331</c:v>
                </c:pt>
                <c:pt idx="14">
                  <c:v>103673.81405117201</c:v>
                </c:pt>
                <c:pt idx="15">
                  <c:v>110930.98103475406</c:v>
                </c:pt>
                <c:pt idx="16">
                  <c:v>118696.14970718685</c:v>
                </c:pt>
                <c:pt idx="17">
                  <c:v>127004.88018668994</c:v>
                </c:pt>
                <c:pt idx="18">
                  <c:v>135895.22179975826</c:v>
                </c:pt>
                <c:pt idx="19">
                  <c:v>145407.88732574135</c:v>
                </c:pt>
                <c:pt idx="20">
                  <c:v>155586.43943854325</c:v>
                </c:pt>
                <c:pt idx="21">
                  <c:v>166477.49019924129</c:v>
                </c:pt>
                <c:pt idx="22">
                  <c:v>178130.91451318818</c:v>
                </c:pt>
                <c:pt idx="23">
                  <c:v>190600.07852911137</c:v>
                </c:pt>
                <c:pt idx="24">
                  <c:v>203942.08402614918</c:v>
                </c:pt>
                <c:pt idx="25">
                  <c:v>218218.02990797962</c:v>
                </c:pt>
                <c:pt idx="26">
                  <c:v>233493.29200153821</c:v>
                </c:pt>
                <c:pt idx="27">
                  <c:v>249837.8224416459</c:v>
                </c:pt>
                <c:pt idx="28">
                  <c:v>267326.47001256113</c:v>
                </c:pt>
                <c:pt idx="29">
                  <c:v>286039.32291344041</c:v>
                </c:pt>
                <c:pt idx="30">
                  <c:v>306062.07551738125</c:v>
                </c:pt>
                <c:pt idx="31">
                  <c:v>327486.42080359795</c:v>
                </c:pt>
                <c:pt idx="32">
                  <c:v>350410.47025984986</c:v>
                </c:pt>
                <c:pt idx="33">
                  <c:v>374939.20317803934</c:v>
                </c:pt>
                <c:pt idx="34">
                  <c:v>401184.9474005021</c:v>
                </c:pt>
                <c:pt idx="35">
                  <c:v>429267.89371853729</c:v>
                </c:pt>
                <c:pt idx="36">
                  <c:v>459316.6462788349</c:v>
                </c:pt>
                <c:pt idx="37">
                  <c:v>491468.81151835335</c:v>
                </c:pt>
                <c:pt idx="38">
                  <c:v>525871.62832463812</c:v>
                </c:pt>
                <c:pt idx="39">
                  <c:v>562682.64230736287</c:v>
                </c:pt>
              </c:numCache>
            </c:numRef>
          </c:val>
          <c:smooth val="0"/>
        </c:ser>
        <c:ser>
          <c:idx val="1"/>
          <c:order val="1"/>
          <c:marker>
            <c:symbol val="none"/>
          </c:marker>
          <c:cat>
            <c:numRef>
              <c:f>Sheet1!$E$5:$E$44</c:f>
              <c:numCache>
                <c:formatCode>General</c:formatCode>
                <c:ptCount val="40"/>
                <c:pt idx="0">
                  <c:v>25</c:v>
                </c:pt>
                <c:pt idx="4">
                  <c:v>30</c:v>
                </c:pt>
                <c:pt idx="9">
                  <c:v>35</c:v>
                </c:pt>
                <c:pt idx="14">
                  <c:v>40</c:v>
                </c:pt>
                <c:pt idx="19">
                  <c:v>45</c:v>
                </c:pt>
                <c:pt idx="24">
                  <c:v>50</c:v>
                </c:pt>
                <c:pt idx="29">
                  <c:v>55</c:v>
                </c:pt>
                <c:pt idx="34">
                  <c:v>60</c:v>
                </c:pt>
                <c:pt idx="39">
                  <c:v>65</c:v>
                </c:pt>
              </c:numCache>
            </c:numRef>
          </c:cat>
          <c:val>
            <c:numRef>
              <c:f>Sheet1!$K$5:$K$44</c:f>
              <c:numCache>
                <c:formatCode>General</c:formatCode>
                <c:ptCount val="40"/>
                <c:pt idx="10" formatCode="_(* #,##0_);_(* \(#,##0\);_(* &quot;-&quot;_);_(@_)">
                  <c:v>5350</c:v>
                </c:pt>
                <c:pt idx="11" formatCode="_(* #,##0_);_(* \(#,##0\);_(* &quot;-&quot;_);_(@_)">
                  <c:v>11074.5</c:v>
                </c:pt>
                <c:pt idx="12" formatCode="_(* #,##0_);_(* \(#,##0\);_(* &quot;-&quot;_);_(@_)">
                  <c:v>17199.715</c:v>
                </c:pt>
                <c:pt idx="13" formatCode="_(* #,##0_);_(* \(#,##0\);_(* &quot;-&quot;_);_(@_)">
                  <c:v>23753.695050000002</c:v>
                </c:pt>
                <c:pt idx="14" formatCode="_(* #,##0_);_(* \(#,##0\);_(* &quot;-&quot;_);_(@_)">
                  <c:v>30766.453703500003</c:v>
                </c:pt>
                <c:pt idx="15" formatCode="_(* #,##0_);_(* \(#,##0\);_(* &quot;-&quot;_);_(@_)">
                  <c:v>38270.105462745007</c:v>
                </c:pt>
                <c:pt idx="16" formatCode="_(* #,##0_);_(* \(#,##0\);_(* &quot;-&quot;_);_(@_)">
                  <c:v>46299.012845137157</c:v>
                </c:pt>
                <c:pt idx="17" formatCode="_(* #,##0_);_(* \(#,##0\);_(* &quot;-&quot;_);_(@_)">
                  <c:v>54889.943744296761</c:v>
                </c:pt>
                <c:pt idx="18" formatCode="_(* #,##0_);_(* \(#,##0\);_(* &quot;-&quot;_);_(@_)">
                  <c:v>64082.239806397542</c:v>
                </c:pt>
                <c:pt idx="19" formatCode="_(* #,##0_);_(* \(#,##0\);_(* &quot;-&quot;_);_(@_)">
                  <c:v>73917.996592845375</c:v>
                </c:pt>
                <c:pt idx="20" formatCode="_(* #,##0_);_(* \(#,##0\);_(* &quot;-&quot;_);_(@_)">
                  <c:v>84442.256354344558</c:v>
                </c:pt>
                <c:pt idx="21" formatCode="_(* #,##0_);_(* \(#,##0\);_(* &quot;-&quot;_);_(@_)">
                  <c:v>95703.214299148676</c:v>
                </c:pt>
                <c:pt idx="22" formatCode="_(* #,##0_);_(* \(#,##0\);_(* &quot;-&quot;_);_(@_)">
                  <c:v>107752.43930008909</c:v>
                </c:pt>
                <c:pt idx="23" formatCode="_(* #,##0_);_(* \(#,##0\);_(* &quot;-&quot;_);_(@_)">
                  <c:v>120645.11005109533</c:v>
                </c:pt>
                <c:pt idx="24" formatCode="_(* #,##0_);_(* \(#,##0\);_(* &quot;-&quot;_);_(@_)">
                  <c:v>134440.26775467201</c:v>
                </c:pt>
                <c:pt idx="25" formatCode="_(* #,##0_);_(* \(#,##0\);_(* &quot;-&quot;_);_(@_)">
                  <c:v>149201.08649749905</c:v>
                </c:pt>
                <c:pt idx="26" formatCode="_(* #,##0_);_(* \(#,##0\);_(* &quot;-&quot;_);_(@_)">
                  <c:v>164995.16255232401</c:v>
                </c:pt>
                <c:pt idx="27" formatCode="_(* #,##0_);_(* \(#,##0\);_(* &quot;-&quot;_);_(@_)">
                  <c:v>181894.82393098669</c:v>
                </c:pt>
                <c:pt idx="28" formatCode="_(* #,##0_);_(* \(#,##0\);_(* &quot;-&quot;_);_(@_)">
                  <c:v>199977.46160615576</c:v>
                </c:pt>
                <c:pt idx="29" formatCode="_(* #,##0_);_(* \(#,##0\);_(* &quot;-&quot;_);_(@_)">
                  <c:v>219325.88391858668</c:v>
                </c:pt>
                <c:pt idx="30" formatCode="_(* #,##0_);_(* \(#,##0\);_(* &quot;-&quot;_);_(@_)">
                  <c:v>240028.69579288777</c:v>
                </c:pt>
                <c:pt idx="31" formatCode="_(* #,##0_);_(* \(#,##0\);_(* &quot;-&quot;_);_(@_)">
                  <c:v>262180.70449838991</c:v>
                </c:pt>
                <c:pt idx="32" formatCode="_(* #,##0_);_(* \(#,##0\);_(* &quot;-&quot;_);_(@_)">
                  <c:v>285883.35381327721</c:v>
                </c:pt>
                <c:pt idx="33" formatCode="_(* #,##0_);_(* \(#,##0\);_(* &quot;-&quot;_);_(@_)">
                  <c:v>311245.18858020665</c:v>
                </c:pt>
                <c:pt idx="34" formatCode="_(* #,##0_);_(* \(#,##0\);_(* &quot;-&quot;_);_(@_)">
                  <c:v>338382.35178082116</c:v>
                </c:pt>
                <c:pt idx="35" formatCode="_(* #,##0_);_(* \(#,##0\);_(* &quot;-&quot;_);_(@_)">
                  <c:v>367419.11640547868</c:v>
                </c:pt>
                <c:pt idx="36" formatCode="_(* #,##0_);_(* \(#,##0\);_(* &quot;-&quot;_);_(@_)">
                  <c:v>398488.45455386222</c:v>
                </c:pt>
                <c:pt idx="37" formatCode="_(* #,##0_);_(* \(#,##0\);_(* &quot;-&quot;_);_(@_)">
                  <c:v>431732.64637263259</c:v>
                </c:pt>
                <c:pt idx="38" formatCode="_(* #,##0_);_(* \(#,##0\);_(* &quot;-&quot;_);_(@_)">
                  <c:v>467303.93161871692</c:v>
                </c:pt>
                <c:pt idx="39" formatCode="_(* #,##0_);_(* \(#,##0\);_(* &quot;-&quot;_);_(@_)">
                  <c:v>505365.20683202712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89856"/>
        <c:axId val="170112128"/>
      </c:lineChart>
      <c:catAx>
        <c:axId val="170089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0112128"/>
        <c:crosses val="autoZero"/>
        <c:auto val="1"/>
        <c:lblAlgn val="ctr"/>
        <c:lblOffset val="100"/>
        <c:noMultiLvlLbl val="0"/>
      </c:catAx>
      <c:valAx>
        <c:axId val="170112128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170089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613496378855218"/>
          <c:y val="7.4548702245552642E-2"/>
          <c:w val="0.74240371815987183"/>
          <c:h val="0.8326195683872849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'[Chart in Microsoft PowerPoint]Sheet2'!$H$30:$H$38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'[Chart in Microsoft PowerPoint]Sheet2'!$J$30:$J$38</c:f>
              <c:numCache>
                <c:formatCode>#,##0</c:formatCode>
                <c:ptCount val="9"/>
                <c:pt idx="0">
                  <c:v>5000</c:v>
                </c:pt>
                <c:pt idx="1">
                  <c:v>34207.872270700005</c:v>
                </c:pt>
                <c:pt idx="2">
                  <c:v>96471.274531834861</c:v>
                </c:pt>
                <c:pt idx="3">
                  <c:v>198175.76465745986</c:v>
                </c:pt>
                <c:pt idx="4">
                  <c:v>355198.4208281163</c:v>
                </c:pt>
                <c:pt idx="5">
                  <c:v>589807.66652438161</c:v>
                </c:pt>
                <c:pt idx="6">
                  <c:v>933236.11763890006</c:v>
                </c:pt>
                <c:pt idx="7">
                  <c:v>1429289.1336461885</c:v>
                </c:pt>
                <c:pt idx="8">
                  <c:v>2139405.9972911659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7257088"/>
        <c:axId val="537258624"/>
      </c:lineChart>
      <c:catAx>
        <c:axId val="53725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537258624"/>
        <c:crosses val="autoZero"/>
        <c:auto val="1"/>
        <c:lblAlgn val="ctr"/>
        <c:lblOffset val="100"/>
        <c:noMultiLvlLbl val="0"/>
      </c:catAx>
      <c:valAx>
        <c:axId val="53725862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5372570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0.67495</cdr:x>
      <cdr:y>0.95711</cdr:y>
    </cdr:from>
    <cdr:to>
      <cdr:x>0.69839</cdr:x>
      <cdr:y>0.99878</cdr:y>
    </cdr:to>
    <cdr:sp macro="" textlink="">
      <cdr:nvSpPr>
        <cdr:cNvPr id="3" name="Right Arrow 2"/>
        <cdr:cNvSpPr/>
      </cdr:nvSpPr>
      <cdr:spPr>
        <a:xfrm xmlns:a="http://schemas.openxmlformats.org/drawingml/2006/main" rot="16200000">
          <a:off x="3272559" y="3519783"/>
          <a:ext cx="152401" cy="114300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76D2E-3082-42C3-AF1C-558DFD818998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89EFD-92D5-4841-A9F0-901E77F1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3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E50B0-40DF-4ADA-A68F-AF0F2EA7CC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4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E6F3-BA70-49B4-8882-AC4446B82CC2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B4D2-2170-4A3B-97C9-F335BAB91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1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E6F3-BA70-49B4-8882-AC4446B82CC2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B4D2-2170-4A3B-97C9-F335BAB91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82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E6F3-BA70-49B4-8882-AC4446B82CC2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B4D2-2170-4A3B-97C9-F335BAB91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E6F3-BA70-49B4-8882-AC4446B82CC2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B4D2-2170-4A3B-97C9-F335BAB91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E6F3-BA70-49B4-8882-AC4446B82CC2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B4D2-2170-4A3B-97C9-F335BAB91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8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E6F3-BA70-49B4-8882-AC4446B82CC2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B4D2-2170-4A3B-97C9-F335BAB91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3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E6F3-BA70-49B4-8882-AC4446B82CC2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B4D2-2170-4A3B-97C9-F335BAB91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63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E6F3-BA70-49B4-8882-AC4446B82CC2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B4D2-2170-4A3B-97C9-F335BAB91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5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E6F3-BA70-49B4-8882-AC4446B82CC2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B4D2-2170-4A3B-97C9-F335BAB91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55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E6F3-BA70-49B4-8882-AC4446B82CC2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B4D2-2170-4A3B-97C9-F335BAB91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7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E6F3-BA70-49B4-8882-AC4446B82CC2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B4D2-2170-4A3B-97C9-F335BAB91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77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4E6F3-BA70-49B4-8882-AC4446B82CC2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2B4D2-2170-4A3B-97C9-F335BAB91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6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file:///C:\Users\User\Documents\Documents\Data%201-%20Current\Freelance%20Millenium\External%20Talks\P&amp;I%20000119.PRZ!Page%206!Text2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2.xls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336699"/>
                </a:solidFill>
              </a:rPr>
              <a:t>Manage Investments Like a </a:t>
            </a:r>
            <a:r>
              <a:rPr lang="en-US" b="1" i="1" dirty="0" smtClean="0">
                <a:solidFill>
                  <a:srgbClr val="336699"/>
                </a:solidFill>
              </a:rPr>
              <a:t>Pro!</a:t>
            </a:r>
            <a:endParaRPr lang="en-US" b="1" i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7162800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Returns and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risks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– history</a:t>
            </a:r>
          </a:p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Returns and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risks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– outlook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Asset allocation and the power of diversification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Market timing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The Case for Indexing – Theory and Evidence</a:t>
            </a:r>
            <a:endParaRPr lang="en-US" b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Life cycle investing and target-date funds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Goals-driven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investing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(a.k.a., ALM, LDI)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Smart retirement strategies</a:t>
            </a:r>
          </a:p>
          <a:p>
            <a:r>
              <a:rPr lang="en-US" b="1" dirty="0" smtClean="0"/>
              <a:t>(Other) Smart </a:t>
            </a:r>
            <a:r>
              <a:rPr lang="en-US" b="1" dirty="0" smtClean="0"/>
              <a:t>financial strategies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431770"/>
              </p:ext>
            </p:extLst>
          </p:nvPr>
        </p:nvGraphicFramePr>
        <p:xfrm>
          <a:off x="1143000" y="3124200"/>
          <a:ext cx="2514600" cy="25146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"/>
                <a:gridCol w="838200"/>
                <a:gridCol w="838200"/>
              </a:tblGrid>
              <a:tr h="46282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5,000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  5,000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6472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5,000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28,845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6472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5,000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69,211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6472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5,000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125,826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6472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5,000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205,231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6472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5,000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316,600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6472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30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5,000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472,802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6472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35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5,000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691,883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6472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40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5,000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999,155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71600" y="2241635"/>
            <a:ext cx="2514600" cy="60748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defPPr>
              <a:defRPr lang="en-US"/>
            </a:defPPr>
            <a:lvl1pPr algn="ctr" defTabSz="820738" eaLnBrk="0" hangingPunct="0">
              <a:spcBef>
                <a:spcPct val="50000"/>
              </a:spcBef>
              <a:buFontTx/>
              <a:buNone/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b="1" dirty="0" smtClean="0"/>
              <a:t>   </a:t>
            </a:r>
            <a:r>
              <a:rPr lang="en-US" sz="1200" b="1" dirty="0" smtClean="0"/>
              <a:t>Year       Annual       </a:t>
            </a:r>
            <a:r>
              <a:rPr lang="en-US" sz="1200" b="1" dirty="0" err="1"/>
              <a:t>Annual</a:t>
            </a:r>
            <a:r>
              <a:rPr lang="en-US" sz="1200" b="1" dirty="0"/>
              <a:t> </a:t>
            </a:r>
          </a:p>
          <a:p>
            <a:pPr algn="l"/>
            <a:r>
              <a:rPr lang="en-US" sz="1200" b="1" dirty="0"/>
              <a:t>            </a:t>
            </a:r>
            <a:r>
              <a:rPr lang="en-US" sz="1200" b="1" dirty="0" smtClean="0"/>
              <a:t>      Amount    Return  7%</a:t>
            </a:r>
            <a:endParaRPr lang="en-US" sz="1200" b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24400" y="2241635"/>
            <a:ext cx="3505200" cy="54593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bg1"/>
                </a:solidFill>
              </a:rPr>
              <a:t> Annual $5,000 Contributions Invested at 7% Return Grows To:</a:t>
            </a:r>
          </a:p>
        </p:txBody>
      </p:sp>
      <p:pic>
        <p:nvPicPr>
          <p:cNvPr id="2273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3370546" cy="260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1000" y="498580"/>
            <a:ext cx="8763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i="1" dirty="0" smtClean="0"/>
              <a:t>The miracle of compound interest:  </a:t>
            </a:r>
            <a:r>
              <a:rPr lang="en-US" altLang="en-US" sz="2000" b="1" i="1" dirty="0" smtClean="0">
                <a:solidFill>
                  <a:srgbClr val="336699"/>
                </a:solidFill>
              </a:rPr>
              <a:t>What if Jack had invested $5,000 every year until he hit age 65 (40 years of investing)?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5472" y="3962400"/>
            <a:ext cx="1492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Total Investment: $200,000 Grows </a:t>
            </a:r>
            <a:r>
              <a:rPr lang="en-US" sz="1200" b="1" u="heavy" dirty="0">
                <a:solidFill>
                  <a:srgbClr val="00B050"/>
                </a:solidFill>
              </a:rPr>
              <a:t>5X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2300">
            <a:off x="7852216" y="3507437"/>
            <a:ext cx="909926" cy="90992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6010927" y="5257800"/>
            <a:ext cx="466073" cy="152400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467600" y="3886200"/>
            <a:ext cx="233036" cy="381000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62400" y="5410200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BINGO!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5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008313"/>
              </p:ext>
            </p:extLst>
          </p:nvPr>
        </p:nvGraphicFramePr>
        <p:xfrm>
          <a:off x="1143000" y="3124200"/>
          <a:ext cx="2514600" cy="25146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"/>
                <a:gridCol w="838200"/>
                <a:gridCol w="838200"/>
              </a:tblGrid>
              <a:tr h="46282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5,000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  5,000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6472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5,000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28,845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6472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5,000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69,211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6472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5,000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125,826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6472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5,000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205,231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6472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5,000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316,600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6472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30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5,000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472,802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6472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35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5,000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691,883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6472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40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5,000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999,155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71600" y="2241635"/>
            <a:ext cx="2514600" cy="60748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defPPr>
              <a:defRPr lang="en-US"/>
            </a:defPPr>
            <a:lvl1pPr algn="ctr" defTabSz="820738" eaLnBrk="0" hangingPunct="0">
              <a:spcBef>
                <a:spcPct val="50000"/>
              </a:spcBef>
              <a:buFontTx/>
              <a:buNone/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b="1" dirty="0" smtClean="0"/>
              <a:t>   </a:t>
            </a:r>
            <a:r>
              <a:rPr lang="en-US" sz="1200" b="1" dirty="0" smtClean="0"/>
              <a:t>Year       Annual       </a:t>
            </a:r>
            <a:r>
              <a:rPr lang="en-US" sz="1200" b="1" dirty="0" err="1"/>
              <a:t>Annual</a:t>
            </a:r>
            <a:r>
              <a:rPr lang="en-US" sz="1200" b="1" dirty="0"/>
              <a:t> </a:t>
            </a:r>
          </a:p>
          <a:p>
            <a:pPr algn="l"/>
            <a:r>
              <a:rPr lang="en-US" sz="1200" b="1" dirty="0"/>
              <a:t>            </a:t>
            </a:r>
            <a:r>
              <a:rPr lang="en-US" sz="1200" b="1" dirty="0" smtClean="0"/>
              <a:t>      Amount    Return  7%</a:t>
            </a:r>
            <a:endParaRPr lang="en-US" sz="1200" b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24400" y="2241635"/>
            <a:ext cx="3505200" cy="54593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bg1"/>
                </a:solidFill>
              </a:rPr>
              <a:t> Annual $5,000 Contributions Invested at 7% Return Grows To:</a:t>
            </a:r>
          </a:p>
        </p:txBody>
      </p:sp>
      <p:pic>
        <p:nvPicPr>
          <p:cNvPr id="2273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3370546" cy="260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1000" y="498580"/>
            <a:ext cx="8763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i="1" dirty="0" smtClean="0"/>
              <a:t>The miracle of compound interest:  </a:t>
            </a:r>
            <a:r>
              <a:rPr lang="en-US" altLang="en-US" sz="2000" b="1" i="1" dirty="0" smtClean="0">
                <a:solidFill>
                  <a:srgbClr val="336699"/>
                </a:solidFill>
              </a:rPr>
              <a:t>An annual $5,000 contribution at 7% for 40 years results in serious money at retirement.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5472" y="3962400"/>
            <a:ext cx="1492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Total Investment: $200,000 Grows </a:t>
            </a:r>
            <a:r>
              <a:rPr lang="en-US" sz="1200" b="1" u="heavy" dirty="0">
                <a:solidFill>
                  <a:srgbClr val="00B050"/>
                </a:solidFill>
              </a:rPr>
              <a:t>5X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2300">
            <a:off x="7852216" y="3507437"/>
            <a:ext cx="909926" cy="90992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6010927" y="5257800"/>
            <a:ext cx="466073" cy="152400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467600" y="3886200"/>
            <a:ext cx="233036" cy="381000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28600" y="6128266"/>
            <a:ext cx="876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i="1" dirty="0" smtClean="0">
                <a:solidFill>
                  <a:srgbClr val="C00000"/>
                </a:solidFill>
              </a:rPr>
              <a:t>Nice!  But remember, a $3.99 Big Mac will cost $8.81 in 40 years assuming 2% inflation.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2400" y="5410200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BINGO!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75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2537848"/>
              </p:ext>
            </p:extLst>
          </p:nvPr>
        </p:nvGraphicFramePr>
        <p:xfrm>
          <a:off x="4724400" y="3200400"/>
          <a:ext cx="3200401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83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285434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1600" y="2241635"/>
            <a:ext cx="2514600" cy="60748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defPPr>
              <a:defRPr lang="en-US"/>
            </a:defPPr>
            <a:lvl1pPr algn="ctr" defTabSz="820738" eaLnBrk="0" hangingPunct="0">
              <a:spcBef>
                <a:spcPct val="50000"/>
              </a:spcBef>
              <a:buFontTx/>
              <a:buNone/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b="1" dirty="0" smtClean="0"/>
              <a:t>   </a:t>
            </a:r>
            <a:r>
              <a:rPr lang="en-US" sz="1200" b="1" dirty="0" smtClean="0"/>
              <a:t>Year       Annual       </a:t>
            </a:r>
            <a:r>
              <a:rPr lang="en-US" sz="1200" b="1" dirty="0" err="1"/>
              <a:t>Annual</a:t>
            </a:r>
            <a:r>
              <a:rPr lang="en-US" sz="1200" b="1" dirty="0"/>
              <a:t> </a:t>
            </a:r>
          </a:p>
          <a:p>
            <a:pPr algn="l"/>
            <a:r>
              <a:rPr lang="en-US" sz="1200" b="1" dirty="0"/>
              <a:t>            </a:t>
            </a:r>
            <a:r>
              <a:rPr lang="en-US" sz="1200" b="1" dirty="0" smtClean="0"/>
              <a:t>      Amount    Return  7%</a:t>
            </a:r>
            <a:endParaRPr lang="en-US" sz="1200" b="1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24400" y="2241635"/>
            <a:ext cx="3505200" cy="54593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bg1"/>
                </a:solidFill>
              </a:rPr>
              <a:t> Annual $5,000 Contributions Invested at 7% Return Grows To: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81000" y="498580"/>
            <a:ext cx="8763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i="1" dirty="0" smtClean="0"/>
              <a:t>The miracle of compound interest:  </a:t>
            </a:r>
            <a:r>
              <a:rPr lang="en-US" altLang="en-US" sz="2000" b="1" i="1" dirty="0" smtClean="0">
                <a:solidFill>
                  <a:srgbClr val="336699"/>
                </a:solidFill>
              </a:rPr>
              <a:t>An annual $5,000 contribution (increased by $500 each year) at 7% for 40 years results in serious money at retirement.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5472" y="3962400"/>
            <a:ext cx="161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Total Investment: $615,000 Grows </a:t>
            </a:r>
            <a:r>
              <a:rPr lang="en-US" sz="1200" b="1" u="heavy" dirty="0" smtClean="0">
                <a:solidFill>
                  <a:srgbClr val="00B050"/>
                </a:solidFill>
              </a:rPr>
              <a:t>3.5X</a:t>
            </a:r>
            <a:endParaRPr lang="en-US" sz="1200" b="1" u="heavy" dirty="0">
              <a:solidFill>
                <a:srgbClr val="00B05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2300">
            <a:off x="7903883" y="3588259"/>
            <a:ext cx="799310" cy="799310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8600" y="6128266"/>
            <a:ext cx="876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i="1" dirty="0" smtClean="0">
                <a:solidFill>
                  <a:srgbClr val="C00000"/>
                </a:solidFill>
              </a:rPr>
              <a:t>Nice!  But remember, a $3.99 Big Mac will cost $8.81 in 40 years assuming 2% inflation.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2400" y="5410200"/>
            <a:ext cx="1157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REAL BINGO!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D994550-228D-4A3D-87F0-457EBD6B00F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2439988"/>
            <a:ext cx="5486400" cy="416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685799" y="457958"/>
            <a:ext cx="9603203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 smtClean="0">
                <a:solidFill>
                  <a:srgbClr val="336699"/>
                </a:solidFill>
              </a:rPr>
              <a:t>If you can’t save, you can’t invest.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 smtClean="0">
                <a:solidFill>
                  <a:srgbClr val="336699"/>
                </a:solidFill>
              </a:rPr>
              <a:t>                   </a:t>
            </a:r>
            <a:r>
              <a:rPr lang="en-US" altLang="en-US" b="1" i="1" dirty="0" smtClean="0">
                <a:solidFill>
                  <a:srgbClr val="009900"/>
                </a:solidFill>
              </a:rPr>
              <a:t>Save </a:t>
            </a:r>
            <a:r>
              <a:rPr lang="en-US" altLang="en-US" b="1" i="1" dirty="0">
                <a:solidFill>
                  <a:srgbClr val="009900"/>
                </a:solidFill>
              </a:rPr>
              <a:t>smart without </a:t>
            </a:r>
            <a:r>
              <a:rPr lang="en-US" altLang="en-US" b="1" i="1" dirty="0" smtClean="0">
                <a:solidFill>
                  <a:srgbClr val="009900"/>
                </a:solidFill>
              </a:rPr>
              <a:t>skimping.</a:t>
            </a:r>
            <a:endParaRPr lang="en-US" altLang="en-US" b="1" i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58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7195BC1-7596-4BBF-ADEE-6F637320B89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sz="3600" b="1" i="1" dirty="0" smtClean="0">
                <a:solidFill>
                  <a:srgbClr val="336699"/>
                </a:solidFill>
              </a:rPr>
              <a:t>How do you save without skimping?!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336699"/>
              </a:buClr>
              <a:buFont typeface="Wingdings" pitchFamily="2" charset="2"/>
              <a:buChar char="ü"/>
            </a:pPr>
            <a:r>
              <a:rPr lang="en-US" altLang="en-US" sz="2800" smtClean="0"/>
              <a:t> </a:t>
            </a:r>
          </a:p>
          <a:p>
            <a:pPr eaLnBrk="1" hangingPunct="1">
              <a:lnSpc>
                <a:spcPct val="90000"/>
              </a:lnSpc>
              <a:buClr>
                <a:srgbClr val="336699"/>
              </a:buClr>
              <a:buFont typeface="Wingdings" pitchFamily="2" charset="2"/>
              <a:buChar char="ü"/>
            </a:pPr>
            <a:r>
              <a:rPr lang="en-US" altLang="en-US" sz="2800" smtClean="0"/>
              <a:t> </a:t>
            </a:r>
          </a:p>
          <a:p>
            <a:pPr eaLnBrk="1" hangingPunct="1">
              <a:lnSpc>
                <a:spcPct val="90000"/>
              </a:lnSpc>
              <a:buClr>
                <a:srgbClr val="336699"/>
              </a:buClr>
              <a:buFont typeface="Wingdings" pitchFamily="2" charset="2"/>
              <a:buChar char="ü"/>
            </a:pPr>
            <a:r>
              <a:rPr lang="en-US" altLang="en-US" sz="2800" smtClean="0"/>
              <a:t> </a:t>
            </a:r>
          </a:p>
          <a:p>
            <a:pPr eaLnBrk="1" hangingPunct="1">
              <a:lnSpc>
                <a:spcPct val="90000"/>
              </a:lnSpc>
              <a:buClr>
                <a:srgbClr val="336699"/>
              </a:buClr>
              <a:buFont typeface="Wingdings" pitchFamily="2" charset="2"/>
              <a:buChar char="ü"/>
            </a:pPr>
            <a:r>
              <a:rPr lang="en-US" altLang="en-US" sz="2800" smtClean="0"/>
              <a:t> </a:t>
            </a:r>
          </a:p>
          <a:p>
            <a:pPr eaLnBrk="1" hangingPunct="1">
              <a:lnSpc>
                <a:spcPct val="90000"/>
              </a:lnSpc>
              <a:buClr>
                <a:srgbClr val="336699"/>
              </a:buClr>
              <a:buFont typeface="Wingdings" pitchFamily="2" charset="2"/>
              <a:buChar char="ü"/>
            </a:pPr>
            <a:r>
              <a:rPr lang="en-US" altLang="en-US" sz="2800" smtClean="0"/>
              <a:t> </a:t>
            </a:r>
          </a:p>
          <a:p>
            <a:pPr eaLnBrk="1" hangingPunct="1">
              <a:lnSpc>
                <a:spcPct val="90000"/>
              </a:lnSpc>
              <a:buClr>
                <a:srgbClr val="336699"/>
              </a:buClr>
              <a:buFont typeface="Wingdings" pitchFamily="2" charset="2"/>
              <a:buChar char="ü"/>
            </a:pPr>
            <a:r>
              <a:rPr lang="en-US" altLang="en-US" sz="2800" smtClean="0"/>
              <a:t> </a:t>
            </a:r>
          </a:p>
          <a:p>
            <a:pPr eaLnBrk="1" hangingPunct="1">
              <a:lnSpc>
                <a:spcPct val="90000"/>
              </a:lnSpc>
              <a:buClr>
                <a:srgbClr val="336699"/>
              </a:buClr>
              <a:buFont typeface="Wingdings" pitchFamily="2" charset="2"/>
              <a:buChar char="ü"/>
            </a:pPr>
            <a:r>
              <a:rPr lang="en-US" altLang="en-US" sz="2800" smtClean="0"/>
              <a:t> </a:t>
            </a:r>
          </a:p>
          <a:p>
            <a:pPr eaLnBrk="1" hangingPunct="1">
              <a:lnSpc>
                <a:spcPct val="90000"/>
              </a:lnSpc>
              <a:buClr>
                <a:srgbClr val="336699"/>
              </a:buClr>
              <a:buFont typeface="Wingdings" pitchFamily="2" charset="2"/>
              <a:buChar char="ü"/>
            </a:pPr>
            <a:r>
              <a:rPr lang="en-US" altLang="en-US" sz="2800" smtClean="0"/>
              <a:t> </a:t>
            </a:r>
          </a:p>
          <a:p>
            <a:pPr eaLnBrk="1" hangingPunct="1">
              <a:lnSpc>
                <a:spcPct val="90000"/>
              </a:lnSpc>
              <a:buClr>
                <a:srgbClr val="336699"/>
              </a:buClr>
              <a:buFont typeface="Wingdings" pitchFamily="2" charset="2"/>
              <a:buChar char="ü"/>
            </a:pPr>
            <a:r>
              <a:rPr lang="en-US" altLang="en-US" sz="28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611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90600" y="1066800"/>
            <a:ext cx="7674883" cy="208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 dirty="0" smtClean="0">
                <a:solidFill>
                  <a:srgbClr val="336699"/>
                </a:solidFill>
              </a:rPr>
              <a:t>For all long-term investors, there is only one objective – maximum total real return </a:t>
            </a:r>
            <a:r>
              <a:rPr lang="en-US" altLang="en-US" sz="2400" b="1" i="1" dirty="0" smtClean="0">
                <a:solidFill>
                  <a:srgbClr val="C00000"/>
                </a:solidFill>
              </a:rPr>
              <a:t>after taxes</a:t>
            </a:r>
            <a:r>
              <a:rPr lang="en-US" altLang="en-US" sz="2400" b="1" i="1" dirty="0" smtClean="0">
                <a:solidFill>
                  <a:srgbClr val="336699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400" b="1" i="1" dirty="0">
              <a:solidFill>
                <a:srgbClr val="3366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400" b="1" i="1" dirty="0" smtClean="0">
              <a:solidFill>
                <a:srgbClr val="3366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400" b="1" i="1" dirty="0">
              <a:solidFill>
                <a:srgbClr val="3366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 dirty="0" smtClean="0">
                <a:solidFill>
                  <a:srgbClr val="336699"/>
                </a:solidFill>
              </a:rPr>
              <a:t>                                                     </a:t>
            </a:r>
            <a:r>
              <a:rPr lang="en-US" altLang="en-US" sz="2000" b="1" dirty="0" smtClean="0"/>
              <a:t>Sir John Templeton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0" y="3276600"/>
            <a:ext cx="281689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94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951D619-9FE8-4CD9-BC8A-B372F92DB09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2400" b="1" i="1" dirty="0" smtClean="0">
                <a:solidFill>
                  <a:srgbClr val="336699"/>
                </a:solidFill>
              </a:rPr>
              <a:t>Nonretirement (taxable) accounts are a fine place to invest in equity index funds and municipal bonds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23320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336699"/>
              </a:buClr>
              <a:buFont typeface="Wingdings" pitchFamily="2" charset="2"/>
              <a:buChar char="ü"/>
            </a:pPr>
            <a:r>
              <a:rPr lang="en-US" altLang="en-US" sz="1800" dirty="0" smtClean="0"/>
              <a:t>Buy and hold index equity funds throw off very little capital gains – particularly broad “total” equity funds.</a:t>
            </a:r>
          </a:p>
          <a:p>
            <a:pPr lvl="1" eaLnBrk="1" hangingPunct="1">
              <a:lnSpc>
                <a:spcPct val="90000"/>
              </a:lnSpc>
              <a:buClr>
                <a:srgbClr val="336699"/>
              </a:buClr>
              <a:buFont typeface="Wingdings" pitchFamily="2" charset="2"/>
              <a:buChar char="§"/>
            </a:pPr>
            <a:r>
              <a:rPr lang="en-US" altLang="en-US" sz="1600" dirty="0" smtClean="0"/>
              <a:t>ETFs tend to be more tax efficient than traditional index “mutual” funds – especially sector and specialty funds</a:t>
            </a:r>
          </a:p>
          <a:p>
            <a:pPr eaLnBrk="1" hangingPunct="1">
              <a:lnSpc>
                <a:spcPct val="90000"/>
              </a:lnSpc>
              <a:buClr>
                <a:srgbClr val="336699"/>
              </a:buClr>
              <a:buFont typeface="Wingdings" pitchFamily="2" charset="2"/>
              <a:buChar char="ü"/>
            </a:pPr>
            <a:r>
              <a:rPr lang="en-US" altLang="en-US" sz="1800" dirty="0" smtClean="0"/>
              <a:t>They can grow for decades while throwing off virtually no (taxable) capital gains.</a:t>
            </a:r>
          </a:p>
          <a:p>
            <a:pPr eaLnBrk="1" hangingPunct="1">
              <a:lnSpc>
                <a:spcPct val="90000"/>
              </a:lnSpc>
              <a:buClr>
                <a:srgbClr val="336699"/>
              </a:buClr>
              <a:buFont typeface="Wingdings" pitchFamily="2" charset="2"/>
              <a:buChar char="ü"/>
            </a:pPr>
            <a:r>
              <a:rPr lang="en-US" altLang="en-US" sz="1800" dirty="0" smtClean="0"/>
              <a:t>When you finally do pay taxes it is at the lower capital gains tax rate – top rate of 20% - rather than the ordinary income tax rate - up to 37% - that you pay when you withdraw money from a traditional tax-deferred account.  A HUGE TAX RATE DIFFERENCE! (plus state and local taxes)</a:t>
            </a:r>
          </a:p>
          <a:p>
            <a:pPr eaLnBrk="1" hangingPunct="1">
              <a:lnSpc>
                <a:spcPct val="90000"/>
              </a:lnSpc>
              <a:buClr>
                <a:srgbClr val="336699"/>
              </a:buClr>
              <a:buFont typeface="Wingdings" pitchFamily="2" charset="2"/>
              <a:buChar char="ü"/>
            </a:pPr>
            <a:endParaRPr lang="en-US" altLang="en-US" sz="1800" dirty="0" smtClean="0"/>
          </a:p>
          <a:p>
            <a:pPr eaLnBrk="1" hangingPunct="1">
              <a:lnSpc>
                <a:spcPct val="90000"/>
              </a:lnSpc>
              <a:buClr>
                <a:srgbClr val="336699"/>
              </a:buClr>
              <a:buFont typeface="Wingdings" pitchFamily="2" charset="2"/>
              <a:buChar char="ü"/>
            </a:pPr>
            <a:r>
              <a:rPr lang="en-US" altLang="en-US" sz="1800" dirty="0" smtClean="0"/>
              <a:t>Municipal bond income can be free of federal, state, and city income taxes </a:t>
            </a:r>
          </a:p>
        </p:txBody>
      </p:sp>
    </p:spTree>
    <p:extLst>
      <p:ext uri="{BB962C8B-B14F-4D97-AF65-F5344CB8AC3E}">
        <p14:creationId xmlns:p14="http://schemas.microsoft.com/office/powerpoint/2010/main" val="241975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56" y="1573332"/>
            <a:ext cx="8563911" cy="48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56998" y="1639907"/>
            <a:ext cx="3048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38800" y="1556488"/>
            <a:ext cx="32316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336699"/>
                </a:solidFill>
              </a:rPr>
              <a:t>Are investment costs hurting your “net” returns?</a:t>
            </a:r>
          </a:p>
          <a:p>
            <a:endParaRPr lang="en-US" sz="2800" b="1" i="1" dirty="0">
              <a:solidFill>
                <a:srgbClr val="336699"/>
              </a:solidFill>
            </a:endParaRPr>
          </a:p>
          <a:p>
            <a:r>
              <a:rPr lang="en-US" sz="2800" b="1" i="1" dirty="0" smtClean="0">
                <a:solidFill>
                  <a:srgbClr val="336699"/>
                </a:solidFill>
              </a:rPr>
              <a:t>Plug those leaks!</a:t>
            </a:r>
            <a:endParaRPr lang="en-US" sz="2800" b="1" i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31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549182"/>
              </p:ext>
            </p:extLst>
          </p:nvPr>
        </p:nvGraphicFramePr>
        <p:xfrm>
          <a:off x="990600" y="3048000"/>
          <a:ext cx="5562599" cy="2362200"/>
        </p:xfrm>
        <a:graphic>
          <a:graphicData uri="http://schemas.openxmlformats.org/drawingml/2006/table">
            <a:tbl>
              <a:tblPr/>
              <a:tblGrid>
                <a:gridCol w="794657"/>
                <a:gridCol w="794657"/>
                <a:gridCol w="794657"/>
                <a:gridCol w="794657"/>
                <a:gridCol w="794657"/>
                <a:gridCol w="794657"/>
                <a:gridCol w="794657"/>
              </a:tblGrid>
              <a:tr h="3937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0.10%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0.25%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0.50%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1.00%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2.00%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baseline="0" dirty="0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3.00%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0" dirty="0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10 years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-24.8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0" dirty="0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20 years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-31.4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-43.4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0" dirty="0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30 years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-24.5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-43.2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-57.4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0" dirty="0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40 years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-31.3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-53.0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-67.9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057399" y="2410258"/>
            <a:ext cx="4419600" cy="35877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 </a:t>
            </a:r>
            <a:r>
              <a:rPr lang="en-US" altLang="en-US" sz="1600" dirty="0" smtClean="0">
                <a:solidFill>
                  <a:schemeClr val="bg1"/>
                </a:solidFill>
              </a:rPr>
              <a:t>Annual Fee Rate</a:t>
            </a:r>
            <a:endParaRPr lang="en-US" altLang="en-US" sz="900" i="1" dirty="0">
              <a:solidFill>
                <a:srgbClr val="336699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2410258"/>
            <a:ext cx="990600" cy="60748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 </a:t>
            </a:r>
            <a:r>
              <a:rPr lang="en-US" altLang="en-US" sz="1600" dirty="0" smtClean="0">
                <a:solidFill>
                  <a:schemeClr val="bg1"/>
                </a:solidFill>
              </a:rPr>
              <a:t>Time Horizon</a:t>
            </a:r>
            <a:endParaRPr lang="en-US" altLang="en-US" sz="900" i="1" dirty="0">
              <a:solidFill>
                <a:srgbClr val="336699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6629400" y="4038600"/>
            <a:ext cx="457200" cy="1371600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86600" y="4569023"/>
            <a:ext cx="2075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% Effect on Your Portfolio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8600" y="678873"/>
            <a:ext cx="86868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200" b="1" i="1" dirty="0" smtClean="0">
                <a:solidFill>
                  <a:srgbClr val="336699"/>
                </a:solidFill>
              </a:rPr>
              <a:t>Over the long term, fees can significantly reduce the size of your portfolio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6172200"/>
            <a:ext cx="2215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Note: assumes 7% annual return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20337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404812"/>
            <a:ext cx="4495800" cy="6048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271021"/>
            <a:ext cx="54102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Assuming a return of 10%, the long-term average for large-company stocks, you’d have $105,697 more over a 40-year investing lifetime by investing $10,000 at the average expense ratio of 0.09% than by investing $10,000 at 0.78%, charged by the average actively managed U.S. stock fund.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435114"/>
            <a:ext cx="3865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336699"/>
                </a:solidFill>
              </a:rPr>
              <a:t>Expenses matter!</a:t>
            </a:r>
            <a:endParaRPr lang="en-US" sz="4000" b="1" i="1" dirty="0">
              <a:solidFill>
                <a:srgbClr val="3366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762" y="6486525"/>
            <a:ext cx="25186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Source: </a:t>
            </a:r>
            <a:r>
              <a:rPr lang="en-US" sz="900" dirty="0" err="1" smtClean="0"/>
              <a:t>Kipplinger</a:t>
            </a:r>
            <a:r>
              <a:rPr lang="en-US" sz="900" dirty="0" smtClean="0"/>
              <a:t> ‘s Personal Finance, April, 2019</a:t>
            </a:r>
            <a:endParaRPr lang="en-US" sz="900" dirty="0"/>
          </a:p>
        </p:txBody>
      </p:sp>
      <p:sp>
        <p:nvSpPr>
          <p:cNvPr id="9" name="Rectangle 8"/>
          <p:cNvSpPr/>
          <p:nvPr/>
        </p:nvSpPr>
        <p:spPr>
          <a:xfrm>
            <a:off x="1905000" y="3124201"/>
            <a:ext cx="4038600" cy="304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0" y="3413192"/>
            <a:ext cx="3810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33600" y="4419600"/>
            <a:ext cx="689838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24600" y="384054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336699"/>
                </a:solidFill>
              </a:rPr>
              <a:t>“With returns it’s the magic of compounding, with expenses, it’s the tyranny of compounding.”</a:t>
            </a:r>
          </a:p>
          <a:p>
            <a:endParaRPr lang="en-US" sz="1600" b="1" dirty="0">
              <a:solidFill>
                <a:srgbClr val="336699"/>
              </a:solidFill>
            </a:endParaRPr>
          </a:p>
          <a:p>
            <a:r>
              <a:rPr lang="en-US" sz="1600" b="1" dirty="0" smtClean="0">
                <a:solidFill>
                  <a:srgbClr val="336699"/>
                </a:solidFill>
              </a:rPr>
              <a:t>                           </a:t>
            </a:r>
            <a:r>
              <a:rPr lang="en-US" sz="1600" b="1" dirty="0" smtClean="0"/>
              <a:t>Jack Bogle</a:t>
            </a:r>
          </a:p>
        </p:txBody>
      </p:sp>
    </p:spTree>
    <p:extLst>
      <p:ext uri="{BB962C8B-B14F-4D97-AF65-F5344CB8AC3E}">
        <p14:creationId xmlns:p14="http://schemas.microsoft.com/office/powerpoint/2010/main" val="428212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                                          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25487" y="1905000"/>
            <a:ext cx="84185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 i="1" dirty="0" smtClean="0">
                <a:solidFill>
                  <a:srgbClr val="336699"/>
                </a:solidFill>
              </a:rPr>
              <a:t>(Other) smart financial strategies</a:t>
            </a:r>
            <a:endParaRPr lang="en-US" altLang="en-US" sz="4000" b="1" i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7804" y="685800"/>
            <a:ext cx="5181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i="1" dirty="0" smtClean="0">
                <a:solidFill>
                  <a:srgbClr val="336699"/>
                </a:solidFill>
              </a:rPr>
              <a:t>Total Wealth Asset Allocation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676400"/>
            <a:ext cx="6934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 portfolio is an island. </a:t>
            </a:r>
          </a:p>
          <a:p>
            <a:endParaRPr lang="en-US" dirty="0"/>
          </a:p>
          <a:p>
            <a:r>
              <a:rPr lang="en-US" dirty="0" smtClean="0"/>
              <a:t>Your financial assets should be considered in the context of all of your effective “assets” and expected future “liabilities”: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Do you own your home – or do you rent?  If you own, have you paid off your mortgage?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Do you have any other significant debts?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Is your Social Security benefit small or large relative to your future income needs?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Do you have a pension?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Do you have an annuity?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Do you expect to inherit a significant sum of money?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What is your “funded status?”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Do you have strong legacy desires?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b="1" dirty="0" smtClean="0">
                <a:solidFill>
                  <a:srgbClr val="336699"/>
                </a:solidFill>
              </a:rPr>
              <a:t>Manage your financial asset portfolio around your effective other “assets” and expected future “liabilities.”</a:t>
            </a:r>
            <a:endParaRPr lang="en-US" b="1" dirty="0">
              <a:solidFill>
                <a:srgbClr val="336699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E9B8797-FC2A-4737-AD99-115085101664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/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762000" y="692700"/>
            <a:ext cx="7558088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000" b="1" i="1" u="sng" dirty="0" smtClean="0">
                <a:solidFill>
                  <a:srgbClr val="336699"/>
                </a:solidFill>
              </a:rPr>
              <a:t>Asset allocation </a:t>
            </a:r>
            <a:r>
              <a:rPr lang="en-US" altLang="en-US" sz="3000" b="1" i="1" dirty="0" smtClean="0">
                <a:solidFill>
                  <a:srgbClr val="336699"/>
                </a:solidFill>
              </a:rPr>
              <a:t>gets lots of attention.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3000" b="1" i="1" dirty="0">
              <a:solidFill>
                <a:srgbClr val="3366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000" b="1" i="1" dirty="0" smtClean="0">
                <a:solidFill>
                  <a:srgbClr val="336699"/>
                </a:solidFill>
              </a:rPr>
              <a:t>What is </a:t>
            </a:r>
            <a:r>
              <a:rPr lang="en-US" altLang="en-US" sz="3000" b="1" i="1" u="sng" dirty="0" smtClean="0">
                <a:solidFill>
                  <a:srgbClr val="336699"/>
                </a:solidFill>
              </a:rPr>
              <a:t>asset location</a:t>
            </a:r>
            <a:r>
              <a:rPr lang="en-US" altLang="en-US" sz="3000" b="1" i="1" dirty="0" smtClean="0">
                <a:solidFill>
                  <a:srgbClr val="336699"/>
                </a:solidFill>
              </a:rPr>
              <a:t>?</a:t>
            </a:r>
          </a:p>
        </p:txBody>
      </p:sp>
      <p:pic>
        <p:nvPicPr>
          <p:cNvPr id="49156" name="Picture 4" descr="A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0"/>
            <a:ext cx="61674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035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054850" y="4876800"/>
            <a:ext cx="71755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9300" y="3049588"/>
            <a:ext cx="8775700" cy="3625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336699"/>
              </a:buClr>
              <a:buFont typeface="Wingdings" pitchFamily="2" charset="2"/>
              <a:buChar char="ü"/>
            </a:pPr>
            <a:r>
              <a:rPr lang="en-US" altLang="en-US" sz="1700" b="1" dirty="0" smtClean="0"/>
              <a:t>Total Wealth Asset Allocation				$6.00</a:t>
            </a:r>
          </a:p>
          <a:p>
            <a:pPr eaLnBrk="1" hangingPunct="1">
              <a:lnSpc>
                <a:spcPct val="80000"/>
              </a:lnSpc>
              <a:buClr>
                <a:srgbClr val="336699"/>
              </a:buClr>
              <a:buFont typeface="Wingdings" pitchFamily="2" charset="2"/>
              <a:buChar char="ü"/>
            </a:pPr>
            <a:r>
              <a:rPr lang="en-US" altLang="en-US" sz="1700" b="1" dirty="0" smtClean="0"/>
              <a:t>Dynamic Withdrawal Strategy				$9.00</a:t>
            </a:r>
          </a:p>
          <a:p>
            <a:pPr eaLnBrk="1" hangingPunct="1">
              <a:lnSpc>
                <a:spcPct val="80000"/>
              </a:lnSpc>
              <a:buClr>
                <a:srgbClr val="336699"/>
              </a:buClr>
              <a:buFont typeface="Wingdings" pitchFamily="2" charset="2"/>
              <a:buChar char="ü"/>
            </a:pPr>
            <a:r>
              <a:rPr lang="en-US" altLang="en-US" sz="1700" b="1" dirty="0" smtClean="0"/>
              <a:t>Annuity Allocation					$4.00</a:t>
            </a:r>
          </a:p>
          <a:p>
            <a:pPr marL="0" indent="0" eaLnBrk="1" hangingPunct="1">
              <a:lnSpc>
                <a:spcPct val="80000"/>
              </a:lnSpc>
              <a:buClr>
                <a:srgbClr val="336699"/>
              </a:buClr>
              <a:buNone/>
            </a:pPr>
            <a:endParaRPr lang="en-US" altLang="en-US" sz="1700" b="1" dirty="0" smtClean="0"/>
          </a:p>
          <a:p>
            <a:pPr eaLnBrk="1" hangingPunct="1">
              <a:lnSpc>
                <a:spcPct val="80000"/>
              </a:lnSpc>
              <a:buClr>
                <a:srgbClr val="336699"/>
              </a:buClr>
              <a:buFont typeface="Wingdings" pitchFamily="2" charset="2"/>
              <a:buChar char="ü"/>
            </a:pPr>
            <a:r>
              <a:rPr lang="en-US" altLang="en-US" sz="1700" b="1" dirty="0" smtClean="0"/>
              <a:t>Asset Location and Withdrawal Sourcing</a:t>
            </a:r>
          </a:p>
          <a:p>
            <a:pPr eaLnBrk="1" hangingPunct="1">
              <a:lnSpc>
                <a:spcPct val="80000"/>
              </a:lnSpc>
              <a:buClr>
                <a:srgbClr val="336699"/>
              </a:buClr>
              <a:buFont typeface="Wingdings" pitchFamily="2" charset="2"/>
              <a:buNone/>
            </a:pPr>
            <a:r>
              <a:rPr lang="en-US" altLang="en-US" sz="1700" b="1" dirty="0" smtClean="0"/>
              <a:t>                                    “To Roth with love…”			$8.00	             Liability (Goal) - Relative Optimization			$2.00</a:t>
            </a:r>
          </a:p>
          <a:p>
            <a:pPr eaLnBrk="1" hangingPunct="1">
              <a:lnSpc>
                <a:spcPct val="80000"/>
              </a:lnSpc>
              <a:buClr>
                <a:srgbClr val="336699"/>
              </a:buClr>
              <a:buFont typeface="Wingdings" pitchFamily="2" charset="2"/>
              <a:buNone/>
            </a:pPr>
            <a:endParaRPr lang="en-US" altLang="en-US" sz="1700" b="1" dirty="0" smtClean="0"/>
          </a:p>
          <a:p>
            <a:pPr eaLnBrk="1" hangingPunct="1">
              <a:lnSpc>
                <a:spcPct val="80000"/>
              </a:lnSpc>
              <a:buClr>
                <a:srgbClr val="336699"/>
              </a:buClr>
              <a:buFont typeface="Wingdings" pitchFamily="2" charset="2"/>
              <a:buNone/>
            </a:pPr>
            <a:r>
              <a:rPr lang="en-US" altLang="en-US" sz="1700" b="1" dirty="0" smtClean="0"/>
              <a:t>	</a:t>
            </a:r>
            <a:r>
              <a:rPr lang="en-US" altLang="en-US" sz="1700" b="1" dirty="0" smtClean="0">
                <a:solidFill>
                  <a:srgbClr val="336699"/>
                </a:solidFill>
              </a:rPr>
              <a:t>Extra Retirement Income Per $100</a:t>
            </a:r>
            <a:r>
              <a:rPr lang="en-US" altLang="en-US" sz="1700" dirty="0" smtClean="0">
                <a:solidFill>
                  <a:srgbClr val="336699"/>
                </a:solidFill>
              </a:rPr>
              <a:t>			</a:t>
            </a:r>
            <a:r>
              <a:rPr lang="en-US" altLang="en-US" sz="1700" dirty="0">
                <a:solidFill>
                  <a:srgbClr val="336699"/>
                </a:solidFill>
              </a:rPr>
              <a:t> </a:t>
            </a:r>
            <a:r>
              <a:rPr lang="en-US" altLang="en-US" sz="1700" dirty="0" smtClean="0">
                <a:solidFill>
                  <a:srgbClr val="336699"/>
                </a:solidFill>
              </a:rPr>
              <a:t>               </a:t>
            </a:r>
            <a:r>
              <a:rPr lang="en-US" altLang="en-US" sz="1700" b="1" dirty="0" smtClean="0">
                <a:solidFill>
                  <a:srgbClr val="336699"/>
                </a:solidFill>
              </a:rPr>
              <a:t>$29.00</a:t>
            </a:r>
          </a:p>
          <a:p>
            <a:pPr eaLnBrk="1" hangingPunct="1">
              <a:lnSpc>
                <a:spcPct val="80000"/>
              </a:lnSpc>
              <a:buClr>
                <a:srgbClr val="336699"/>
              </a:buClr>
              <a:buFont typeface="Wingdings" pitchFamily="2" charset="2"/>
              <a:buNone/>
            </a:pPr>
            <a:endParaRPr lang="en-US" altLang="en-US" sz="1700" dirty="0" smtClean="0">
              <a:solidFill>
                <a:srgbClr val="336699"/>
              </a:solidFill>
            </a:endParaRPr>
          </a:p>
        </p:txBody>
      </p:sp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0F7EDE1-7CC3-4DFA-8094-FCA40C47BB34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851900" cy="4984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3200" b="1" i="1" dirty="0" smtClean="0">
                <a:solidFill>
                  <a:srgbClr val="336699"/>
                </a:solidFill>
              </a:rPr>
              <a:t>Beyond Alpha and Beta – Now, Gamma</a:t>
            </a:r>
            <a:r>
              <a:rPr lang="en-US" altLang="en-US" sz="3200" b="1" dirty="0" smtClean="0">
                <a:solidFill>
                  <a:srgbClr val="336699"/>
                </a:solidFill>
              </a:rPr>
              <a:t>*</a:t>
            </a:r>
            <a:r>
              <a:rPr lang="en-US" altLang="en-US" sz="3200" b="1" i="1" dirty="0" smtClean="0">
                <a:solidFill>
                  <a:srgbClr val="336699"/>
                </a:solidFill>
              </a:rPr>
              <a:t/>
            </a:r>
            <a:br>
              <a:rPr lang="en-US" altLang="en-US" sz="3200" b="1" i="1" dirty="0" smtClean="0">
                <a:solidFill>
                  <a:srgbClr val="336699"/>
                </a:solidFill>
              </a:rPr>
            </a:br>
            <a:r>
              <a:rPr lang="en-US" altLang="en-US" sz="3200" b="1" i="1" dirty="0" smtClean="0">
                <a:solidFill>
                  <a:srgbClr val="336699"/>
                </a:solidFill>
              </a:rPr>
              <a:t>*</a:t>
            </a:r>
            <a:r>
              <a:rPr lang="en-US" altLang="en-US" sz="1800" dirty="0" smtClean="0">
                <a:solidFill>
                  <a:schemeClr val="tx1"/>
                </a:solidFill>
              </a:rPr>
              <a:t>The “extra” return an investor experiences based on </a:t>
            </a:r>
            <a:r>
              <a:rPr lang="en-US" altLang="en-US" sz="1800" u="sng" dirty="0" smtClean="0">
                <a:solidFill>
                  <a:schemeClr val="tx1"/>
                </a:solidFill>
              </a:rPr>
              <a:t>optimal financial planning decisions</a:t>
            </a: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149225" y="6082218"/>
            <a:ext cx="6436377" cy="21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900" b="0" dirty="0">
                <a:solidFill>
                  <a:schemeClr val="bg1">
                    <a:lumMod val="65000"/>
                  </a:schemeClr>
                </a:solidFill>
              </a:rPr>
              <a:t>* </a:t>
            </a:r>
            <a:r>
              <a:rPr lang="en-US" altLang="en-US" sz="900" u="sng" dirty="0">
                <a:solidFill>
                  <a:schemeClr val="bg1">
                    <a:lumMod val="65000"/>
                  </a:schemeClr>
                </a:solidFill>
              </a:rPr>
              <a:t>Morningstar Retirement Insights, Spring 2013, David Blanchett and Paul Kaplan, “Alpha, Beta, and Now…Gamma,” 2012</a:t>
            </a: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933450" y="2087563"/>
            <a:ext cx="6946900" cy="35877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Potential Enhancements to Every $</a:t>
            </a:r>
            <a:r>
              <a:rPr lang="en-US" altLang="en-US" sz="1600" dirty="0" smtClean="0">
                <a:solidFill>
                  <a:schemeClr val="bg1"/>
                </a:solidFill>
              </a:rPr>
              <a:t>100 </a:t>
            </a:r>
            <a:r>
              <a:rPr lang="en-US" altLang="en-US" sz="1600" dirty="0">
                <a:solidFill>
                  <a:schemeClr val="bg1"/>
                </a:solidFill>
              </a:rPr>
              <a:t>of </a:t>
            </a:r>
            <a:r>
              <a:rPr lang="en-US" altLang="en-US" sz="1600" dirty="0" smtClean="0">
                <a:solidFill>
                  <a:schemeClr val="bg1"/>
                </a:solidFill>
              </a:rPr>
              <a:t>net Retirement </a:t>
            </a:r>
            <a:r>
              <a:rPr lang="en-US" altLang="en-US" sz="1600" dirty="0">
                <a:solidFill>
                  <a:schemeClr val="bg1"/>
                </a:solidFill>
              </a:rPr>
              <a:t>Income</a:t>
            </a:r>
            <a:endParaRPr lang="en-US" altLang="en-US" sz="900" i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08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715" y="1828800"/>
            <a:ext cx="856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336699"/>
                </a:solidFill>
              </a:rPr>
              <a:t>Pick your investment provider (mutual fund company, brokerage house, bank) with care</a:t>
            </a:r>
            <a:endParaRPr lang="en-US" b="1" i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45" y="210742"/>
            <a:ext cx="8309895" cy="603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33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68" y="208955"/>
            <a:ext cx="8137359" cy="603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94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57373E9-ABE5-4D01-BDDD-0C0E12EC94E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smtClean="0"/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1371600" y="1143000"/>
            <a:ext cx="631348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rgbClr val="336699"/>
                </a:solidFill>
              </a:rPr>
              <a:t>Vanguard your </a:t>
            </a:r>
            <a:r>
              <a:rPr lang="en-US" altLang="en-US" sz="3600" b="1" i="1" dirty="0" smtClean="0">
                <a:solidFill>
                  <a:srgbClr val="336699"/>
                </a:solidFill>
              </a:rPr>
              <a:t>assets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b="1" i="1" dirty="0">
              <a:solidFill>
                <a:srgbClr val="3366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336699"/>
                </a:solidFill>
              </a:rPr>
              <a:t>      </a:t>
            </a:r>
            <a:r>
              <a:rPr lang="en-US" altLang="en-US" sz="2000" b="1" i="1" dirty="0" smtClean="0">
                <a:solidFill>
                  <a:srgbClr val="009900"/>
                </a:solidFill>
              </a:rPr>
              <a:t>Minimize </a:t>
            </a:r>
            <a:r>
              <a:rPr lang="en-US" altLang="en-US" sz="2000" b="1" i="1" dirty="0">
                <a:solidFill>
                  <a:srgbClr val="009900"/>
                </a:solidFill>
              </a:rPr>
              <a:t>your </a:t>
            </a:r>
            <a:r>
              <a:rPr lang="en-US" altLang="en-US" sz="2000" b="1" i="1" dirty="0" smtClean="0">
                <a:solidFill>
                  <a:srgbClr val="009900"/>
                </a:solidFill>
              </a:rPr>
              <a:t>costs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i="1" dirty="0">
                <a:solidFill>
                  <a:srgbClr val="009900"/>
                </a:solidFill>
              </a:rPr>
              <a:t> </a:t>
            </a:r>
            <a:r>
              <a:rPr lang="en-US" altLang="en-US" sz="2000" b="1" i="1" dirty="0" smtClean="0">
                <a:solidFill>
                  <a:srgbClr val="009900"/>
                </a:solidFill>
              </a:rPr>
              <a:t>        Maximize your “net” returns</a:t>
            </a:r>
            <a:endParaRPr lang="en-US" altLang="en-US" sz="2000" b="1" i="1" dirty="0">
              <a:solidFill>
                <a:srgbClr val="009900"/>
              </a:solidFill>
            </a:endParaRPr>
          </a:p>
        </p:txBody>
      </p:sp>
      <p:sp>
        <p:nvSpPr>
          <p:cNvPr id="56324" name="Rectangle 3"/>
          <p:cNvSpPr>
            <a:spLocks noChangeArrowheads="1"/>
          </p:cNvSpPr>
          <p:nvPr/>
        </p:nvSpPr>
        <p:spPr bwMode="auto">
          <a:xfrm>
            <a:off x="1295400" y="5105400"/>
            <a:ext cx="462597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900" b="1" dirty="0"/>
              <a:t>“Make the money sweat.”  Voltaire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9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375" y="43434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54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618A2B1-85DA-4B2F-A9D1-AA5837CA10A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smtClean="0"/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2450"/>
            <a:ext cx="9153525" cy="377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5564188"/>
            <a:ext cx="53086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09550" y="1909763"/>
            <a:ext cx="4610100" cy="35877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 Average Expense Ratios</a:t>
            </a:r>
            <a:endParaRPr lang="en-US" altLang="en-US" sz="900" i="1">
              <a:solidFill>
                <a:srgbClr val="336699"/>
              </a:solidFill>
            </a:endParaRPr>
          </a:p>
        </p:txBody>
      </p:sp>
      <p:sp>
        <p:nvSpPr>
          <p:cNvPr id="57350" name="Text Box 4"/>
          <p:cNvSpPr txBox="1">
            <a:spLocks noChangeArrowheads="1"/>
          </p:cNvSpPr>
          <p:nvPr/>
        </p:nvSpPr>
        <p:spPr bwMode="auto">
          <a:xfrm>
            <a:off x="5162550" y="1897063"/>
            <a:ext cx="3822700" cy="35877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 The Active Expense Ratio Advantage</a:t>
            </a:r>
            <a:endParaRPr lang="en-US" altLang="en-US" sz="900" i="1">
              <a:solidFill>
                <a:srgbClr val="336699"/>
              </a:solidFill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276225" y="417513"/>
            <a:ext cx="861218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900" b="1" i="1" dirty="0">
                <a:solidFill>
                  <a:srgbClr val="336699"/>
                </a:solidFill>
              </a:rPr>
              <a:t>Vanguard has focused upon minimizing investors’ costs throughout its existence.  Active management actually has a decent chance of success.</a:t>
            </a:r>
          </a:p>
        </p:txBody>
      </p:sp>
    </p:spTree>
    <p:extLst>
      <p:ext uri="{BB962C8B-B14F-4D97-AF65-F5344CB8AC3E}">
        <p14:creationId xmlns:p14="http://schemas.microsoft.com/office/powerpoint/2010/main" val="2438411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200" b="1" i="1" dirty="0" smtClean="0">
                <a:solidFill>
                  <a:srgbClr val="336699"/>
                </a:solidFill>
              </a:rPr>
              <a:t>Major investment management providers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229600" cy="45259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Clr>
                <a:srgbClr val="336699"/>
              </a:buClr>
              <a:buNone/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  <a:buClr>
                <a:srgbClr val="336699"/>
              </a:buClr>
              <a:buFont typeface="Wingdings" pitchFamily="2" charset="2"/>
              <a:buChar char="§"/>
            </a:pPr>
            <a:r>
              <a:rPr lang="en-US" altLang="en-US" sz="1800" b="1" dirty="0" smtClean="0"/>
              <a:t>Vanguard is the only “not-for-profit” mutual fund group. </a:t>
            </a:r>
            <a:endParaRPr lang="en-US" altLang="en-US" sz="1800" b="1" u="sng" dirty="0" smtClean="0"/>
          </a:p>
          <a:p>
            <a:pPr eaLnBrk="1" hangingPunct="1">
              <a:lnSpc>
                <a:spcPct val="80000"/>
              </a:lnSpc>
              <a:buClr>
                <a:srgbClr val="336699"/>
              </a:buClr>
              <a:buFont typeface="Wingdings" pitchFamily="2" charset="2"/>
              <a:buChar char="§"/>
            </a:pPr>
            <a:endParaRPr lang="en-US" altLang="en-US" sz="1800" b="1" u="sng" dirty="0"/>
          </a:p>
          <a:p>
            <a:pPr lvl="1">
              <a:lnSpc>
                <a:spcPct val="80000"/>
              </a:lnSpc>
              <a:buClr>
                <a:srgbClr val="336699"/>
              </a:buClr>
              <a:buFont typeface="Wingdings" pitchFamily="2" charset="2"/>
              <a:buChar char="§"/>
            </a:pPr>
            <a:r>
              <a:rPr lang="en-US" altLang="en-US" sz="1400" b="1" dirty="0" smtClean="0"/>
              <a:t>A coop-like structure in which </a:t>
            </a:r>
            <a:r>
              <a:rPr lang="en-US" altLang="en-US" sz="1400" b="1" u="sng" dirty="0" smtClean="0"/>
              <a:t>you are the company owner</a:t>
            </a:r>
          </a:p>
          <a:p>
            <a:pPr lvl="1">
              <a:lnSpc>
                <a:spcPct val="80000"/>
              </a:lnSpc>
              <a:buClr>
                <a:srgbClr val="336699"/>
              </a:buClr>
              <a:buFont typeface="Wingdings" pitchFamily="2" charset="2"/>
              <a:buChar char="§"/>
            </a:pPr>
            <a:endParaRPr lang="en-US" altLang="en-US" sz="1400" b="1" u="sng" dirty="0"/>
          </a:p>
          <a:p>
            <a:pPr lvl="1">
              <a:lnSpc>
                <a:spcPct val="80000"/>
              </a:lnSpc>
              <a:buClr>
                <a:srgbClr val="336699"/>
              </a:buClr>
              <a:buFont typeface="Wingdings" pitchFamily="2" charset="2"/>
              <a:buChar char="§"/>
            </a:pPr>
            <a:r>
              <a:rPr lang="en-US" altLang="en-US" sz="1400" b="1" dirty="0" smtClean="0"/>
              <a:t>“At-cost” services</a:t>
            </a:r>
          </a:p>
          <a:p>
            <a:pPr eaLnBrk="1" hangingPunct="1">
              <a:lnSpc>
                <a:spcPct val="80000"/>
              </a:lnSpc>
              <a:buClr>
                <a:srgbClr val="336699"/>
              </a:buClr>
              <a:buFont typeface="Wingdings" pitchFamily="2" charset="2"/>
              <a:buChar char="ü"/>
            </a:pPr>
            <a:endParaRPr lang="en-US" altLang="en-US" sz="1800" b="1" dirty="0" smtClean="0"/>
          </a:p>
          <a:p>
            <a:pPr lvl="1">
              <a:lnSpc>
                <a:spcPct val="80000"/>
              </a:lnSpc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altLang="en-US" sz="1400" b="1" dirty="0" smtClean="0"/>
              <a:t>The low-cost index-fund powerhouse</a:t>
            </a:r>
          </a:p>
          <a:p>
            <a:pPr>
              <a:lnSpc>
                <a:spcPct val="80000"/>
              </a:lnSpc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en-US" altLang="en-US" sz="1800" b="1" dirty="0" smtClean="0"/>
          </a:p>
          <a:p>
            <a:pPr lvl="1">
              <a:lnSpc>
                <a:spcPct val="80000"/>
              </a:lnSpc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altLang="en-US" sz="1400" b="1" dirty="0" smtClean="0"/>
              <a:t> Low-cost active management as well</a:t>
            </a:r>
          </a:p>
          <a:p>
            <a:pPr>
              <a:lnSpc>
                <a:spcPct val="80000"/>
              </a:lnSpc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en-US" altLang="en-US" sz="1800" b="1" dirty="0" smtClean="0"/>
          </a:p>
          <a:p>
            <a:pPr>
              <a:lnSpc>
                <a:spcPct val="80000"/>
              </a:lnSpc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 smtClean="0"/>
              <a:t>There are also a host of other solid “for-profit” investment groups including T. Rowe Price, Fidelity, Blackrock (</a:t>
            </a:r>
            <a:r>
              <a:rPr lang="en-US" altLang="en-US" sz="1800" b="1" dirty="0" err="1" smtClean="0"/>
              <a:t>iShare</a:t>
            </a:r>
            <a:r>
              <a:rPr lang="en-US" altLang="en-US" sz="1800" b="1" dirty="0" smtClean="0"/>
              <a:t> ETFs), Schwab, etc.</a:t>
            </a:r>
            <a:endParaRPr lang="en-US" altLang="en-US" sz="1800" b="1" dirty="0"/>
          </a:p>
          <a:p>
            <a:pPr lvl="1">
              <a:lnSpc>
                <a:spcPct val="80000"/>
              </a:lnSpc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en-US" altLang="en-US" sz="1400" b="1" dirty="0" smtClean="0"/>
          </a:p>
          <a:p>
            <a:pPr lvl="1">
              <a:lnSpc>
                <a:spcPct val="80000"/>
              </a:lnSpc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en-US" altLang="en-US" sz="1400" b="1" dirty="0"/>
          </a:p>
          <a:p>
            <a:pPr lvl="1">
              <a:lnSpc>
                <a:spcPct val="80000"/>
              </a:lnSpc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en-US" altLang="en-US" sz="1400" b="1" dirty="0" smtClean="0"/>
          </a:p>
          <a:p>
            <a:pPr lvl="1">
              <a:lnSpc>
                <a:spcPct val="80000"/>
              </a:lnSpc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en-US" altLang="en-US" sz="1400" b="1" dirty="0"/>
          </a:p>
          <a:p>
            <a:pPr lvl="1">
              <a:lnSpc>
                <a:spcPct val="80000"/>
              </a:lnSpc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en-US" altLang="en-US" sz="1400" b="1" dirty="0" smtClean="0"/>
          </a:p>
          <a:p>
            <a:pPr marL="457200" lvl="1" indent="0">
              <a:lnSpc>
                <a:spcPct val="80000"/>
              </a:lnSpc>
              <a:buClr>
                <a:srgbClr val="336699"/>
              </a:buClr>
              <a:buNone/>
            </a:pPr>
            <a:endParaRPr lang="en-US" altLang="en-US" sz="1400" b="1" dirty="0"/>
          </a:p>
          <a:p>
            <a:pPr lvl="2">
              <a:lnSpc>
                <a:spcPct val="80000"/>
              </a:lnSpc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en-US" altLang="en-US" sz="1000" b="1" dirty="0" smtClean="0"/>
          </a:p>
          <a:p>
            <a:pPr>
              <a:lnSpc>
                <a:spcPct val="80000"/>
              </a:lnSpc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en-US" altLang="en-US" sz="1800" dirty="0" smtClean="0"/>
          </a:p>
          <a:p>
            <a:pPr>
              <a:lnSpc>
                <a:spcPct val="80000"/>
              </a:lnSpc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en-US" altLang="en-US" sz="1800" dirty="0" smtClean="0"/>
          </a:p>
          <a:p>
            <a:pPr>
              <a:lnSpc>
                <a:spcPct val="80000"/>
              </a:lnSpc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en-US" altLang="en-US" sz="1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255" y="2895600"/>
            <a:ext cx="24003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82" y="5257800"/>
            <a:ext cx="876011" cy="8760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418" y="5486400"/>
            <a:ext cx="545592" cy="5455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18" y="5402364"/>
            <a:ext cx="1066800" cy="453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255" y="5334000"/>
            <a:ext cx="1256145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F6D0609-5158-46CF-9291-63EBC570F03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 smtClean="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b="1" i="1" dirty="0" smtClean="0">
                <a:solidFill>
                  <a:srgbClr val="336699"/>
                </a:solidFill>
              </a:rPr>
              <a:t>The case for </a:t>
            </a:r>
            <a:r>
              <a:rPr lang="en-US" altLang="en-US" sz="3200" b="1" i="1" dirty="0" err="1" smtClean="0">
                <a:solidFill>
                  <a:srgbClr val="336699"/>
                </a:solidFill>
              </a:rPr>
              <a:t>Vanguarding</a:t>
            </a:r>
            <a:r>
              <a:rPr lang="en-US" altLang="en-US" sz="3200" b="1" i="1" dirty="0" smtClean="0">
                <a:solidFill>
                  <a:srgbClr val="336699"/>
                </a:solidFill>
              </a:rPr>
              <a:t> your assets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6891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336699"/>
              </a:buClr>
              <a:buFont typeface="Wingdings" pitchFamily="2" charset="2"/>
              <a:buChar char="§"/>
            </a:pPr>
            <a:r>
              <a:rPr lang="en-US" altLang="en-US" sz="1800" dirty="0" smtClean="0"/>
              <a:t>Philosophical congruity</a:t>
            </a:r>
          </a:p>
          <a:p>
            <a:pPr eaLnBrk="1" hangingPunct="1">
              <a:lnSpc>
                <a:spcPct val="80000"/>
              </a:lnSpc>
              <a:buClr>
                <a:srgbClr val="336699"/>
              </a:buClr>
              <a:buFont typeface="Wingdings" pitchFamily="2" charset="2"/>
              <a:buChar char="ü"/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  <a:buClr>
                <a:srgbClr val="336699"/>
              </a:buClr>
              <a:buFont typeface="Wingdings" pitchFamily="2" charset="2"/>
              <a:buChar char="§"/>
            </a:pPr>
            <a:r>
              <a:rPr lang="en-US" altLang="en-US" sz="1800" dirty="0" smtClean="0"/>
              <a:t>A mutual, or coop-like structure. in which </a:t>
            </a:r>
            <a:r>
              <a:rPr lang="en-US" altLang="en-US" sz="1800" i="1" u="sng" dirty="0" smtClean="0"/>
              <a:t>you are a company owner</a:t>
            </a:r>
            <a:r>
              <a:rPr lang="en-US" altLang="en-US" sz="1800" dirty="0" smtClean="0"/>
              <a:t>.  After expenses, all Vanguard fund returns go to the fund stockholders.  </a:t>
            </a:r>
          </a:p>
          <a:p>
            <a:pPr eaLnBrk="1" hangingPunct="1">
              <a:lnSpc>
                <a:spcPct val="80000"/>
              </a:lnSpc>
              <a:buClr>
                <a:srgbClr val="336699"/>
              </a:buClr>
              <a:buFont typeface="Wingdings" pitchFamily="2" charset="2"/>
              <a:buChar char="ü"/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  <a:buClr>
                <a:srgbClr val="336699"/>
              </a:buClr>
              <a:buFont typeface="Wingdings" pitchFamily="2" charset="2"/>
              <a:buChar char="ü"/>
            </a:pPr>
            <a:r>
              <a:rPr lang="en-US" altLang="en-US" sz="1800" dirty="0" smtClean="0"/>
              <a:t>The low-cost index-fund powerhouse</a:t>
            </a:r>
          </a:p>
          <a:p>
            <a:pPr eaLnBrk="1" hangingPunct="1">
              <a:lnSpc>
                <a:spcPct val="80000"/>
              </a:lnSpc>
              <a:buClr>
                <a:srgbClr val="336699"/>
              </a:buClr>
              <a:buFont typeface="Wingdings" pitchFamily="2" charset="2"/>
              <a:buChar char="ü"/>
            </a:pPr>
            <a:r>
              <a:rPr lang="en-US" altLang="en-US" sz="1800" dirty="0" smtClean="0"/>
              <a:t>The low-cost active management fund powerhouse</a:t>
            </a:r>
          </a:p>
          <a:p>
            <a:pPr eaLnBrk="1" hangingPunct="1">
              <a:lnSpc>
                <a:spcPct val="80000"/>
              </a:lnSpc>
              <a:buClr>
                <a:srgbClr val="336699"/>
              </a:buClr>
              <a:buFont typeface="Wingdings" pitchFamily="2" charset="2"/>
              <a:buChar char="ü"/>
            </a:pPr>
            <a:r>
              <a:rPr lang="en-US" altLang="en-US" sz="1800" dirty="0" smtClean="0"/>
              <a:t>Multiple share classes.  Investor class.  Admiral class (even lower expense ratios)</a:t>
            </a:r>
          </a:p>
          <a:p>
            <a:pPr eaLnBrk="1" hangingPunct="1">
              <a:lnSpc>
                <a:spcPct val="80000"/>
              </a:lnSpc>
              <a:buClr>
                <a:srgbClr val="336699"/>
              </a:buClr>
              <a:buFont typeface="Wingdings" pitchFamily="2" charset="2"/>
              <a:buChar char="ü"/>
            </a:pPr>
            <a:r>
              <a:rPr lang="en-US" altLang="en-US" sz="1800" dirty="0" smtClean="0"/>
              <a:t>Access to more than 500 Vanguard and other broad ETFs with no commissions</a:t>
            </a:r>
          </a:p>
          <a:p>
            <a:pPr eaLnBrk="1" hangingPunct="1">
              <a:lnSpc>
                <a:spcPct val="80000"/>
              </a:lnSpc>
              <a:buClr>
                <a:srgbClr val="336699"/>
              </a:buClr>
              <a:buFont typeface="Wingdings" pitchFamily="2" charset="2"/>
              <a:buChar char="ü"/>
            </a:pPr>
            <a:r>
              <a:rPr lang="en-US" altLang="en-US" sz="1800" dirty="0" smtClean="0"/>
              <a:t>Broad other fund families mutual fund window with low cost access to “institutional” class shares.  For example, </a:t>
            </a:r>
            <a:r>
              <a:rPr lang="en-US" altLang="en-US" sz="1800" dirty="0" err="1" smtClean="0"/>
              <a:t>Doubleline</a:t>
            </a:r>
            <a:r>
              <a:rPr lang="en-US" altLang="en-US" sz="1800" dirty="0" smtClean="0"/>
              <a:t> Total Return Fund IRA expense ratio at $5,000 level of 0.47% versus regular 0.72%.</a:t>
            </a:r>
          </a:p>
          <a:p>
            <a:pPr eaLnBrk="1" hangingPunct="1">
              <a:lnSpc>
                <a:spcPct val="80000"/>
              </a:lnSpc>
              <a:buClr>
                <a:srgbClr val="336699"/>
              </a:buClr>
              <a:buFont typeface="Wingdings" pitchFamily="2" charset="2"/>
              <a:buChar char="ü"/>
            </a:pPr>
            <a:r>
              <a:rPr lang="en-US" altLang="en-US" sz="1800" dirty="0" smtClean="0"/>
              <a:t>Easy access to free full CFP financial plan at the $500,000 Voyager level and $1,000,000 Flagship level (along with one-off CFP access, 25 free commission trades and $2 thereafter).  These levels can also be attained through “family” relationships.</a:t>
            </a:r>
          </a:p>
          <a:p>
            <a:pPr eaLnBrk="1" hangingPunct="1">
              <a:lnSpc>
                <a:spcPct val="80000"/>
              </a:lnSpc>
              <a:buClr>
                <a:srgbClr val="336699"/>
              </a:buClr>
              <a:buFont typeface="Wingdings" pitchFamily="2" charset="2"/>
              <a:buNone/>
            </a:pPr>
            <a:endParaRPr lang="en-US" altLang="en-US" sz="1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610225"/>
            <a:ext cx="29337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09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277" y="-152400"/>
            <a:ext cx="9088796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204081"/>
              </p:ext>
            </p:extLst>
          </p:nvPr>
        </p:nvGraphicFramePr>
        <p:xfrm>
          <a:off x="3743325" y="3000374"/>
          <a:ext cx="4948892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rawing" r:id="rId4" imgW="1656000" imgH="856800" progId="FLW3Drawing">
                  <p:link updateAutomatic="1"/>
                </p:oleObj>
              </mc:Choice>
              <mc:Fallback>
                <p:oleObj name="Drawing" r:id="rId4" imgW="1656000" imgH="856800" progId="FLW3Drawing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43325" y="3000374"/>
                        <a:ext cx="4948892" cy="2562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0286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5EFF31B-8E67-49C6-8F1A-F58581B22CA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smtClean="0"/>
          </a:p>
        </p:txBody>
      </p:sp>
      <p:sp>
        <p:nvSpPr>
          <p:cNvPr id="73731" name="Rectangle 6"/>
          <p:cNvSpPr>
            <a:spLocks noChangeArrowheads="1"/>
          </p:cNvSpPr>
          <p:nvPr/>
        </p:nvSpPr>
        <p:spPr bwMode="auto">
          <a:xfrm>
            <a:off x="8153400" y="6045200"/>
            <a:ext cx="609600" cy="58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336699"/>
              </a:solidFill>
            </a:endParaRP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63" y="3208338"/>
            <a:ext cx="3816350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5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1554" y="2210574"/>
            <a:ext cx="7275581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Read “excellent” books – not “trash” books.  Lessons for a lifetime.</a:t>
            </a:r>
          </a:p>
          <a:p>
            <a:endParaRPr lang="en-US" sz="2000" b="1" dirty="0" smtClean="0"/>
          </a:p>
          <a:p>
            <a:r>
              <a:rPr lang="en-US" sz="2000" b="1" dirty="0"/>
              <a:t>	</a:t>
            </a:r>
            <a:r>
              <a:rPr lang="en-US" sz="2000" b="1" u="sng" dirty="0" smtClean="0"/>
              <a:t>Stocks for the Long Run</a:t>
            </a:r>
            <a:r>
              <a:rPr lang="en-US" sz="2000" b="1" dirty="0" smtClean="0"/>
              <a:t>, Jeremy Siegel</a:t>
            </a:r>
          </a:p>
          <a:p>
            <a:r>
              <a:rPr lang="en-US" sz="2000" b="1" dirty="0"/>
              <a:t>	</a:t>
            </a:r>
            <a:r>
              <a:rPr lang="en-US" sz="2000" b="1" u="sng" dirty="0" smtClean="0"/>
              <a:t>Irrational Exuberance</a:t>
            </a:r>
            <a:r>
              <a:rPr lang="en-US" sz="2000" b="1" dirty="0" smtClean="0"/>
              <a:t>, Robert Shiller</a:t>
            </a:r>
          </a:p>
          <a:p>
            <a:r>
              <a:rPr lang="en-US" sz="2000" b="1" dirty="0"/>
              <a:t>	</a:t>
            </a:r>
            <a:r>
              <a:rPr lang="en-US" sz="2000" b="1" u="sng" dirty="0" smtClean="0"/>
              <a:t>A Random Walk Down Wall Street</a:t>
            </a:r>
            <a:r>
              <a:rPr lang="en-US" sz="2000" b="1" dirty="0" smtClean="0"/>
              <a:t>, Burton </a:t>
            </a:r>
            <a:r>
              <a:rPr lang="en-US" sz="2000" b="1" dirty="0" err="1" smtClean="0"/>
              <a:t>Malkiel</a:t>
            </a:r>
            <a:endParaRPr lang="en-US" sz="2000" b="1" dirty="0" smtClean="0"/>
          </a:p>
          <a:p>
            <a:r>
              <a:rPr lang="en-US" sz="2000" b="1" dirty="0"/>
              <a:t>	</a:t>
            </a:r>
            <a:r>
              <a:rPr lang="en-US" sz="2000" b="1" u="sng" dirty="0" smtClean="0"/>
              <a:t>Enough</a:t>
            </a:r>
            <a:r>
              <a:rPr lang="en-US" sz="2000" b="1" dirty="0" smtClean="0"/>
              <a:t>, John Bogle</a:t>
            </a:r>
          </a:p>
          <a:p>
            <a:r>
              <a:rPr lang="en-US" sz="2000" b="1" dirty="0"/>
              <a:t>	</a:t>
            </a:r>
            <a:r>
              <a:rPr lang="en-US" sz="2000" b="1" u="sng" dirty="0" smtClean="0"/>
              <a:t>Capital Ideas</a:t>
            </a:r>
            <a:r>
              <a:rPr lang="en-US" sz="2000" b="1" dirty="0" smtClean="0"/>
              <a:t>, Peter Bernstein</a:t>
            </a:r>
          </a:p>
          <a:p>
            <a:endParaRPr lang="en-US" sz="2000" b="1" dirty="0"/>
          </a:p>
          <a:p>
            <a:r>
              <a:rPr lang="en-US" sz="2000" b="1" dirty="0"/>
              <a:t>Attend college-level investment courses</a:t>
            </a:r>
          </a:p>
          <a:p>
            <a:endParaRPr lang="en-US" sz="2000" b="1" dirty="0"/>
          </a:p>
          <a:p>
            <a:r>
              <a:rPr lang="en-US" sz="2000" b="1" dirty="0" smtClean="0"/>
              <a:t>Avoid cable financial news.  “Financial Pornography” – Jack Bogle</a:t>
            </a:r>
          </a:p>
          <a:p>
            <a:endParaRPr lang="en-US" sz="2000" b="1" dirty="0"/>
          </a:p>
          <a:p>
            <a:r>
              <a:rPr lang="en-US" sz="2000" b="1" dirty="0" smtClean="0"/>
              <a:t>“Skim” through daily/weekly business news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278" y="212558"/>
            <a:ext cx="16002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304800"/>
            <a:ext cx="701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336699"/>
                </a:solidFill>
              </a:rPr>
              <a:t>Knowledge is power</a:t>
            </a:r>
            <a:r>
              <a:rPr lang="en-US" sz="3600" b="1" i="1" dirty="0" smtClean="0">
                <a:solidFill>
                  <a:srgbClr val="336699"/>
                </a:solidFill>
              </a:rPr>
              <a:t>.</a:t>
            </a:r>
            <a:endParaRPr lang="en-US" b="1" dirty="0"/>
          </a:p>
          <a:p>
            <a:pPr algn="ctr"/>
            <a:r>
              <a:rPr lang="en-US" b="1" dirty="0"/>
              <a:t>      </a:t>
            </a:r>
            <a:r>
              <a:rPr lang="en-US" b="1" dirty="0" smtClean="0"/>
              <a:t> </a:t>
            </a:r>
            <a:r>
              <a:rPr lang="en-US" sz="2400" b="1" dirty="0" smtClean="0"/>
              <a:t>Francis </a:t>
            </a:r>
            <a:r>
              <a:rPr lang="en-US" sz="2400" b="1" dirty="0"/>
              <a:t>Bacon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19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Picture 4" descr="Image result for the benefits of investing ear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24" y="2286000"/>
            <a:ext cx="519408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6486525"/>
            <a:ext cx="12426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Source: </a:t>
            </a:r>
            <a:r>
              <a:rPr lang="en-US" sz="900" dirty="0" err="1" smtClean="0"/>
              <a:t>MoneyControl</a:t>
            </a:r>
            <a:endParaRPr lang="en-US" sz="90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715707"/>
            <a:ext cx="8863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 i="1" dirty="0" smtClean="0">
                <a:solidFill>
                  <a:srgbClr val="336699"/>
                </a:solidFill>
              </a:rPr>
              <a:t>How to Become a Millionaire 101</a:t>
            </a:r>
            <a:endParaRPr lang="en-US" altLang="en-US" sz="4000" b="1" i="1" dirty="0">
              <a:solidFill>
                <a:srgbClr val="336699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895600" y="4038600"/>
            <a:ext cx="762000" cy="685800"/>
          </a:xfrm>
          <a:prstGeom prst="ellipse">
            <a:avLst/>
          </a:prstGeom>
          <a:solidFill>
            <a:srgbClr val="FFC0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24200" y="41148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$</a:t>
            </a:r>
          </a:p>
        </p:txBody>
      </p:sp>
      <p:sp>
        <p:nvSpPr>
          <p:cNvPr id="8" name="Oval 7"/>
          <p:cNvSpPr/>
          <p:nvPr/>
        </p:nvSpPr>
        <p:spPr>
          <a:xfrm>
            <a:off x="3505200" y="3962400"/>
            <a:ext cx="533400" cy="533400"/>
          </a:xfrm>
          <a:prstGeom prst="ellipse">
            <a:avLst/>
          </a:prstGeom>
          <a:solidFill>
            <a:srgbClr val="FFC0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81400" y="397258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$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18527" y="353406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$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06536" y="33528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$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9600" y="31242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$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8200" y="32766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$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24400" y="3883223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$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6800" y="31242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267820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05825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336699"/>
                </a:solidFill>
              </a:rPr>
              <a:t>“This above all: Saving is the Key to Wealth”</a:t>
            </a:r>
            <a:endParaRPr lang="en-US" sz="2800" b="1" i="1" u="sng" dirty="0">
              <a:solidFill>
                <a:srgbClr val="3366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6378" y="1731818"/>
            <a:ext cx="792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Pay yourself first </a:t>
            </a:r>
            <a:r>
              <a:rPr lang="en-US" sz="1600" b="1" dirty="0" smtClean="0"/>
              <a:t>each month when you get a paycheck.  Put </a:t>
            </a:r>
            <a:r>
              <a:rPr lang="en-US" sz="1600" b="1" u="sng" dirty="0" smtClean="0"/>
              <a:t>at least </a:t>
            </a:r>
            <a:r>
              <a:rPr lang="en-US" sz="1600" b="1" dirty="0" smtClean="0"/>
              <a:t>10% (including any employer match) of your gross income into your 401(k), 403(b), 457, IRA savings plan each month.</a:t>
            </a:r>
          </a:p>
          <a:p>
            <a:endParaRPr lang="en-US" sz="1600" b="1" dirty="0"/>
          </a:p>
          <a:p>
            <a:r>
              <a:rPr lang="en-US" sz="1600" b="1" dirty="0" smtClean="0"/>
              <a:t>If a strain in your twenties – start with 1% and then increase by 1% each month.  (“Reducing your spending is financially more efficient than earning more money.”)</a:t>
            </a:r>
          </a:p>
          <a:p>
            <a:endParaRPr lang="en-US" sz="1600" b="1" dirty="0"/>
          </a:p>
          <a:p>
            <a:r>
              <a:rPr lang="en-US" sz="1600" b="1" dirty="0"/>
              <a:t>Focus upon </a:t>
            </a:r>
            <a:r>
              <a:rPr lang="en-US" sz="1600" b="1" u="sng" dirty="0"/>
              <a:t>Roth</a:t>
            </a:r>
            <a:r>
              <a:rPr lang="en-US" sz="1600" b="1" dirty="0"/>
              <a:t> accounts in your early years as your tax bracket will likely be on the low </a:t>
            </a:r>
            <a:r>
              <a:rPr lang="en-US" sz="1600" b="1" dirty="0" smtClean="0"/>
              <a:t>side</a:t>
            </a:r>
          </a:p>
          <a:p>
            <a:endParaRPr lang="en-US" sz="1600" b="1" dirty="0"/>
          </a:p>
          <a:p>
            <a:r>
              <a:rPr lang="en-US" sz="1600" b="1" dirty="0" smtClean="0"/>
              <a:t>If you are a higher earner target a 15% contribution (your Social Security checks will replace a “relatively” smaller share of your retirement income.)</a:t>
            </a:r>
          </a:p>
          <a:p>
            <a:endParaRPr lang="en-US" sz="1600" b="1" dirty="0"/>
          </a:p>
          <a:p>
            <a:r>
              <a:rPr lang="en-US" sz="1600" b="1" dirty="0" smtClean="0"/>
              <a:t>If you want to early-retire, consider a 20% contribution </a:t>
            </a:r>
            <a:endParaRPr lang="en-US" sz="1600" b="1" dirty="0"/>
          </a:p>
        </p:txBody>
      </p:sp>
      <p:pic>
        <p:nvPicPr>
          <p:cNvPr id="5" name="Picture 4" descr="Image result for the benefits of investing ear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540" y="5223316"/>
            <a:ext cx="3112476" cy="150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86200" y="6270438"/>
            <a:ext cx="228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$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52077" y="6183868"/>
            <a:ext cx="9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9353" y="5909846"/>
            <a:ext cx="182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$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13153" y="5819001"/>
            <a:ext cx="182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$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8200" y="5681246"/>
            <a:ext cx="182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$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46553" y="6116549"/>
            <a:ext cx="182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$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46553" y="5791200"/>
            <a:ext cx="182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$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63588" y="1143000"/>
            <a:ext cx="4342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</a:t>
            </a:r>
            <a:r>
              <a:rPr lang="en-US" sz="1100" u="sng" dirty="0" smtClean="0"/>
              <a:t>The </a:t>
            </a:r>
            <a:r>
              <a:rPr lang="en-US" sz="1100" u="sng" dirty="0" err="1" smtClean="0"/>
              <a:t>Bogleheads</a:t>
            </a:r>
            <a:r>
              <a:rPr lang="en-US" sz="1100" u="sng" dirty="0" smtClean="0"/>
              <a:t>’ Guide to Investing</a:t>
            </a:r>
            <a:r>
              <a:rPr lang="en-US" sz="1100" dirty="0" smtClean="0"/>
              <a:t>, Larimore, </a:t>
            </a:r>
            <a:r>
              <a:rPr lang="en-US" sz="1100" dirty="0" err="1" smtClean="0"/>
              <a:t>Lindauer</a:t>
            </a:r>
            <a:r>
              <a:rPr lang="en-US" sz="1100" dirty="0" smtClean="0"/>
              <a:t>, </a:t>
            </a:r>
            <a:r>
              <a:rPr lang="en-US" sz="1100" dirty="0" err="1" smtClean="0"/>
              <a:t>LeBoeuf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4066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973"/>
            <a:ext cx="9218587" cy="709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56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586956"/>
              </p:ext>
            </p:extLst>
          </p:nvPr>
        </p:nvGraphicFramePr>
        <p:xfrm>
          <a:off x="4869562" y="3048000"/>
          <a:ext cx="2971800" cy="261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189076"/>
              </p:ext>
            </p:extLst>
          </p:nvPr>
        </p:nvGraphicFramePr>
        <p:xfrm>
          <a:off x="1295400" y="2438400"/>
          <a:ext cx="2362200" cy="3194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4" imgW="1838203" imgH="2486034" progId="Excel.Sheet.12">
                  <p:embed/>
                </p:oleObj>
              </mc:Choice>
              <mc:Fallback>
                <p:oleObj name="Worksheet" r:id="rId4" imgW="1838203" imgH="24860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400" y="2438400"/>
                        <a:ext cx="2362200" cy="3194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066800" y="2514600"/>
            <a:ext cx="261850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371600" y="2241635"/>
            <a:ext cx="2514600" cy="60748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defPPr>
              <a:defRPr lang="en-US"/>
            </a:defPPr>
            <a:lvl1pPr algn="ctr" defTabSz="820738" eaLnBrk="0" hangingPunct="0">
              <a:spcBef>
                <a:spcPct val="50000"/>
              </a:spcBef>
              <a:buFontTx/>
              <a:buNone/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b="1" dirty="0" smtClean="0"/>
              <a:t>   </a:t>
            </a:r>
            <a:r>
              <a:rPr lang="en-US" sz="1200" b="1" dirty="0" smtClean="0"/>
              <a:t>Year       Annual       </a:t>
            </a:r>
            <a:r>
              <a:rPr lang="en-US" sz="1200" b="1" dirty="0" err="1"/>
              <a:t>Annual</a:t>
            </a:r>
            <a:r>
              <a:rPr lang="en-US" sz="1200" b="1" dirty="0"/>
              <a:t> </a:t>
            </a:r>
          </a:p>
          <a:p>
            <a:pPr algn="l"/>
            <a:r>
              <a:rPr lang="en-US" sz="1200" b="1" dirty="0"/>
              <a:t>            </a:t>
            </a:r>
            <a:r>
              <a:rPr lang="en-US" sz="1200" b="1" dirty="0" smtClean="0"/>
              <a:t>      Amount    Return  7%</a:t>
            </a:r>
            <a:endParaRPr lang="en-US" sz="1200" b="1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724400" y="2241635"/>
            <a:ext cx="3505200" cy="54593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bg1"/>
                </a:solidFill>
              </a:rPr>
              <a:t>A Single $5,000 Contribution Invested at 7% Return Grows To: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81000" y="498580"/>
            <a:ext cx="8763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i="1" dirty="0" smtClean="0"/>
              <a:t>The miracle of compound interest:  </a:t>
            </a:r>
            <a:r>
              <a:rPr lang="en-US" altLang="en-US" sz="2000" b="1" i="1" dirty="0" smtClean="0">
                <a:solidFill>
                  <a:srgbClr val="336699"/>
                </a:solidFill>
              </a:rPr>
              <a:t>note how the line slope gets steeper and steeper as you get returns on prior years’ of interest.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45472" y="3962400"/>
            <a:ext cx="1492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Total Investment: $5,000 Grows </a:t>
            </a:r>
            <a:r>
              <a:rPr lang="en-US" sz="1200" b="1" u="heavy" dirty="0">
                <a:solidFill>
                  <a:srgbClr val="00B050"/>
                </a:solidFill>
              </a:rPr>
              <a:t>15X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2300">
            <a:off x="7774637" y="3507437"/>
            <a:ext cx="909926" cy="90992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5959379" y="5181600"/>
            <a:ext cx="466073" cy="152400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416052" y="3810000"/>
            <a:ext cx="233036" cy="381000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98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159624"/>
              </p:ext>
            </p:extLst>
          </p:nvPr>
        </p:nvGraphicFramePr>
        <p:xfrm>
          <a:off x="2743200" y="2819400"/>
          <a:ext cx="4876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352800" y="2416142"/>
            <a:ext cx="3886200" cy="315097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300" b="1" dirty="0" smtClean="0">
                <a:solidFill>
                  <a:schemeClr val="bg1"/>
                </a:solidFill>
              </a:rPr>
              <a:t>Different Start Dates.  Jack and Jill’s Portfolios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8763000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i="1" dirty="0" smtClean="0"/>
              <a:t>The Real Story of Jack and Jill</a:t>
            </a:r>
          </a:p>
          <a:p>
            <a:endParaRPr lang="en-US" altLang="en-US" sz="1400" b="1" i="1" dirty="0"/>
          </a:p>
          <a:p>
            <a:r>
              <a:rPr lang="en-US" altLang="en-US" sz="1900" b="1" i="1" dirty="0" smtClean="0">
                <a:solidFill>
                  <a:schemeClr val="accent1"/>
                </a:solidFill>
              </a:rPr>
              <a:t>Jack invests a total of </a:t>
            </a:r>
            <a:r>
              <a:rPr lang="en-US" altLang="en-US" sz="1900" b="1" i="1" u="sng" dirty="0" smtClean="0">
                <a:solidFill>
                  <a:schemeClr val="accent1"/>
                </a:solidFill>
              </a:rPr>
              <a:t>$5,000 pa starting at age 25 for 10 years ($50,000) </a:t>
            </a:r>
            <a:r>
              <a:rPr lang="en-US" altLang="en-US" sz="1900" b="1" i="1" dirty="0" smtClean="0">
                <a:solidFill>
                  <a:schemeClr val="accent1"/>
                </a:solidFill>
              </a:rPr>
              <a:t>  Jill invests </a:t>
            </a:r>
            <a:r>
              <a:rPr lang="en-US" altLang="en-US" sz="1900" b="1" i="1" u="sng" dirty="0" smtClean="0">
                <a:solidFill>
                  <a:schemeClr val="accent1"/>
                </a:solidFill>
              </a:rPr>
              <a:t>$5,000 pa starting at age 35 for 30 years ($150,000)</a:t>
            </a:r>
            <a:r>
              <a:rPr lang="en-US" altLang="en-US" sz="1900" b="1" i="1" dirty="0" smtClean="0">
                <a:solidFill>
                  <a:schemeClr val="accent1"/>
                </a:solidFill>
              </a:rPr>
              <a:t>…but never catches up to Jack!</a:t>
            </a:r>
          </a:p>
          <a:p>
            <a:endParaRPr lang="en-US" altLang="en-US" sz="1400" b="1" i="1" dirty="0">
              <a:solidFill>
                <a:schemeClr val="accent1"/>
              </a:solidFill>
            </a:endParaRPr>
          </a:p>
          <a:p>
            <a:r>
              <a:rPr lang="en-US" altLang="en-US" sz="2000" b="1" i="1" dirty="0" smtClean="0">
                <a:solidFill>
                  <a:srgbClr val="00B050"/>
                </a:solidFill>
              </a:rPr>
              <a:t>START SAVING AND INVESTING </a:t>
            </a:r>
            <a:r>
              <a:rPr lang="en-US" altLang="en-US" sz="2000" b="1" i="1" u="sng" dirty="0" smtClean="0">
                <a:solidFill>
                  <a:srgbClr val="00B050"/>
                </a:solidFill>
              </a:rPr>
              <a:t>EARLY!</a:t>
            </a:r>
            <a:r>
              <a:rPr lang="en-US" altLang="en-US" sz="2000" b="1" i="1" dirty="0" smtClean="0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0" y="4645223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Jack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7754" y="4645223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Jill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5909" y="63978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Jack invests 10 years.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6200000">
            <a:off x="4171950" y="6305549"/>
            <a:ext cx="152401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57800" y="64008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Jill invests 30 years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5978721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Age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39624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7% Annual Return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49724" y="3038764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$563 K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39020" y="3276600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$505 K</a:t>
            </a:r>
            <a:endParaRPr lang="en-U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8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1591</Words>
  <Application>Microsoft Office PowerPoint</Application>
  <PresentationFormat>On-screen Show (4:3)</PresentationFormat>
  <Paragraphs>310</Paragraphs>
  <Slides>30</Slides>
  <Notes>1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C:\Users\User\Documents\Documents\Data 1- Current\Freelance Millenium\External Talks\P&amp;I 000119.PRZ!Page 6!Text2</vt:lpstr>
      <vt:lpstr>Worksheet</vt:lpstr>
      <vt:lpstr>Manage Investments Like a Pro!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you save without skimping?!</vt:lpstr>
      <vt:lpstr>PowerPoint Presentation</vt:lpstr>
      <vt:lpstr>Nonretirement (taxable) accounts are a fine place to invest in equity index funds and municipal bonds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Beyond Alpha and Beta – Now, Gamma* *The “extra” return an investor experiences based on optimal financial planning decisions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Major investment management providers</vt:lpstr>
      <vt:lpstr>The case for Vanguarding your assets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 Investments Like a Pro!</dc:title>
  <dc:creator>Windows User</dc:creator>
  <cp:lastModifiedBy>Windows User</cp:lastModifiedBy>
  <cp:revision>2</cp:revision>
  <dcterms:created xsi:type="dcterms:W3CDTF">2019-07-30T01:25:36Z</dcterms:created>
  <dcterms:modified xsi:type="dcterms:W3CDTF">2019-07-30T01:28:09Z</dcterms:modified>
</cp:coreProperties>
</file>