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059968769726572E-2"/>
          <c:y val="5.0658009854031405E-2"/>
          <c:w val="0.89335775274926077"/>
          <c:h val="0.87984850577888285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23395072"/>
        <c:axId val="124027648"/>
      </c:scatterChart>
      <c:valAx>
        <c:axId val="12339507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 b="1" baseline="0"/>
            </a:pPr>
            <a:endParaRPr lang="en-US"/>
          </a:p>
        </c:txPr>
        <c:crossAx val="124027648"/>
        <c:crosses val="autoZero"/>
        <c:crossBetween val="midCat"/>
      </c:valAx>
      <c:valAx>
        <c:axId val="12402764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 b="1"/>
            </a:pPr>
            <a:endParaRPr lang="en-US"/>
          </a:p>
        </c:txPr>
        <c:crossAx val="123395072"/>
        <c:crosses val="autoZero"/>
        <c:crossBetween val="midCat"/>
      </c:valAx>
      <c:spPr>
        <a:solidFill>
          <a:schemeClr val="bg1">
            <a:lumMod val="75000"/>
          </a:schemeClr>
        </a:solidFill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437291622330999E-2"/>
          <c:y val="2.2141207349081368E-2"/>
          <c:w val="0.88876159230096241"/>
          <c:h val="0.85576771653543304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pPr>
              <a:solidFill>
                <a:srgbClr val="336699"/>
              </a:solidFill>
              <a:ln>
                <a:noFill/>
              </a:ln>
            </c:spPr>
          </c:marker>
          <c:xVal>
            <c:numRef>
              <c:f>Sheet1!$D$4:$D$51</c:f>
              <c:numCache>
                <c:formatCode>0.0</c:formatCode>
                <c:ptCount val="48"/>
                <c:pt idx="0">
                  <c:v>16.899999999999999</c:v>
                </c:pt>
                <c:pt idx="1">
                  <c:v>8.6999999999999993</c:v>
                </c:pt>
                <c:pt idx="2">
                  <c:v>5.2</c:v>
                </c:pt>
                <c:pt idx="3">
                  <c:v>4.5999999999999996</c:v>
                </c:pt>
                <c:pt idx="4">
                  <c:v>5.7</c:v>
                </c:pt>
                <c:pt idx="5">
                  <c:v>7.8</c:v>
                </c:pt>
                <c:pt idx="6">
                  <c:v>12.9</c:v>
                </c:pt>
                <c:pt idx="7">
                  <c:v>1.4</c:v>
                </c:pt>
                <c:pt idx="8">
                  <c:v>3.5</c:v>
                </c:pt>
                <c:pt idx="9">
                  <c:v>4.0999999999999996</c:v>
                </c:pt>
                <c:pt idx="10">
                  <c:v>3.9</c:v>
                </c:pt>
                <c:pt idx="11">
                  <c:v>9.5</c:v>
                </c:pt>
                <c:pt idx="12">
                  <c:v>29.1</c:v>
                </c:pt>
                <c:pt idx="13">
                  <c:v>7.4</c:v>
                </c:pt>
                <c:pt idx="14">
                  <c:v>14</c:v>
                </c:pt>
                <c:pt idx="15">
                  <c:v>20.3</c:v>
                </c:pt>
                <c:pt idx="16">
                  <c:v>15.1</c:v>
                </c:pt>
                <c:pt idx="17">
                  <c:v>2.9</c:v>
                </c:pt>
                <c:pt idx="18">
                  <c:v>6.1</c:v>
                </c:pt>
                <c:pt idx="19">
                  <c:v>13.3</c:v>
                </c:pt>
                <c:pt idx="20">
                  <c:v>9.6999999999999993</c:v>
                </c:pt>
                <c:pt idx="21">
                  <c:v>15.5</c:v>
                </c:pt>
                <c:pt idx="22">
                  <c:v>7.2</c:v>
                </c:pt>
                <c:pt idx="23">
                  <c:v>11.2</c:v>
                </c:pt>
                <c:pt idx="24">
                  <c:v>-5.0999999999999996</c:v>
                </c:pt>
                <c:pt idx="25">
                  <c:v>16.8</c:v>
                </c:pt>
                <c:pt idx="26">
                  <c:v>2.1</c:v>
                </c:pt>
                <c:pt idx="27">
                  <c:v>8.4</c:v>
                </c:pt>
                <c:pt idx="28">
                  <c:v>10.199999999999999</c:v>
                </c:pt>
                <c:pt idx="29">
                  <c:v>-1.8</c:v>
                </c:pt>
                <c:pt idx="30">
                  <c:v>12.6</c:v>
                </c:pt>
                <c:pt idx="31">
                  <c:v>7.6</c:v>
                </c:pt>
                <c:pt idx="32">
                  <c:v>12.9</c:v>
                </c:pt>
                <c:pt idx="33">
                  <c:v>2.4</c:v>
                </c:pt>
                <c:pt idx="34">
                  <c:v>2.2999999999999998</c:v>
                </c:pt>
                <c:pt idx="35">
                  <c:v>1.4</c:v>
                </c:pt>
                <c:pt idx="36">
                  <c:v>3.1</c:v>
                </c:pt>
                <c:pt idx="37">
                  <c:v>10.1</c:v>
                </c:pt>
                <c:pt idx="38">
                  <c:v>13.1</c:v>
                </c:pt>
                <c:pt idx="39">
                  <c:v>-2.4</c:v>
                </c:pt>
                <c:pt idx="40">
                  <c:v>7.1</c:v>
                </c:pt>
                <c:pt idx="41">
                  <c:v>8.8000000000000007</c:v>
                </c:pt>
                <c:pt idx="42">
                  <c:v>1.7</c:v>
                </c:pt>
                <c:pt idx="43">
                  <c:v>-3.9</c:v>
                </c:pt>
                <c:pt idx="44">
                  <c:v>3</c:v>
                </c:pt>
                <c:pt idx="45">
                  <c:v>1.8</c:v>
                </c:pt>
                <c:pt idx="46">
                  <c:v>1.9</c:v>
                </c:pt>
                <c:pt idx="47">
                  <c:v>1.6</c:v>
                </c:pt>
              </c:numCache>
            </c:numRef>
          </c:xVal>
          <c:yVal>
            <c:numRef>
              <c:f>Sheet1!$C$4:$C$51</c:f>
              <c:numCache>
                <c:formatCode>0.0</c:formatCode>
                <c:ptCount val="48"/>
                <c:pt idx="0">
                  <c:v>3.9</c:v>
                </c:pt>
                <c:pt idx="1">
                  <c:v>14.3</c:v>
                </c:pt>
                <c:pt idx="2">
                  <c:v>19</c:v>
                </c:pt>
                <c:pt idx="3">
                  <c:v>-14.7</c:v>
                </c:pt>
                <c:pt idx="4">
                  <c:v>-26.5</c:v>
                </c:pt>
                <c:pt idx="5">
                  <c:v>37.200000000000003</c:v>
                </c:pt>
                <c:pt idx="6">
                  <c:v>23.9</c:v>
                </c:pt>
                <c:pt idx="7">
                  <c:v>-7.2</c:v>
                </c:pt>
                <c:pt idx="8">
                  <c:v>6.6</c:v>
                </c:pt>
                <c:pt idx="9">
                  <c:v>18.600000000000001</c:v>
                </c:pt>
                <c:pt idx="10">
                  <c:v>32.5</c:v>
                </c:pt>
                <c:pt idx="11">
                  <c:v>4.9000000000000004</c:v>
                </c:pt>
                <c:pt idx="12">
                  <c:v>21.6</c:v>
                </c:pt>
                <c:pt idx="13">
                  <c:v>22.6</c:v>
                </c:pt>
                <c:pt idx="14">
                  <c:v>6.3</c:v>
                </c:pt>
                <c:pt idx="15">
                  <c:v>31.7</c:v>
                </c:pt>
                <c:pt idx="16">
                  <c:v>18.7</c:v>
                </c:pt>
                <c:pt idx="17">
                  <c:v>5.3</c:v>
                </c:pt>
                <c:pt idx="18">
                  <c:v>16.600000000000001</c:v>
                </c:pt>
                <c:pt idx="19">
                  <c:v>31.7</c:v>
                </c:pt>
                <c:pt idx="20">
                  <c:v>-3.1</c:v>
                </c:pt>
                <c:pt idx="21">
                  <c:v>30.5</c:v>
                </c:pt>
                <c:pt idx="22">
                  <c:v>7.6</c:v>
                </c:pt>
                <c:pt idx="23">
                  <c:v>10.1</c:v>
                </c:pt>
                <c:pt idx="24">
                  <c:v>1.3</c:v>
                </c:pt>
                <c:pt idx="25">
                  <c:v>37.6</c:v>
                </c:pt>
                <c:pt idx="26">
                  <c:v>23</c:v>
                </c:pt>
                <c:pt idx="27">
                  <c:v>33.4</c:v>
                </c:pt>
                <c:pt idx="28">
                  <c:v>28.6</c:v>
                </c:pt>
                <c:pt idx="29">
                  <c:v>21</c:v>
                </c:pt>
                <c:pt idx="30">
                  <c:v>-9.1</c:v>
                </c:pt>
                <c:pt idx="31">
                  <c:v>-11.9</c:v>
                </c:pt>
                <c:pt idx="32">
                  <c:v>-22.1</c:v>
                </c:pt>
                <c:pt idx="33">
                  <c:v>26.7</c:v>
                </c:pt>
                <c:pt idx="34">
                  <c:v>10.9</c:v>
                </c:pt>
                <c:pt idx="35">
                  <c:v>4.9000000000000004</c:v>
                </c:pt>
                <c:pt idx="36">
                  <c:v>15.8</c:v>
                </c:pt>
                <c:pt idx="37">
                  <c:v>5.5</c:v>
                </c:pt>
                <c:pt idx="38">
                  <c:v>-37</c:v>
                </c:pt>
                <c:pt idx="39">
                  <c:v>26.5</c:v>
                </c:pt>
                <c:pt idx="40">
                  <c:v>15.1</c:v>
                </c:pt>
                <c:pt idx="41">
                  <c:v>2.1</c:v>
                </c:pt>
                <c:pt idx="42">
                  <c:v>16</c:v>
                </c:pt>
                <c:pt idx="43">
                  <c:v>32.4</c:v>
                </c:pt>
                <c:pt idx="44">
                  <c:v>13.7</c:v>
                </c:pt>
                <c:pt idx="45">
                  <c:v>1.4</c:v>
                </c:pt>
                <c:pt idx="46">
                  <c:v>12</c:v>
                </c:pt>
                <c:pt idx="47">
                  <c:v>21.8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104704"/>
        <c:axId val="124107392"/>
      </c:scatterChart>
      <c:valAx>
        <c:axId val="124104704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spPr>
          <a:ln w="34925">
            <a:solidFill>
              <a:sysClr val="windowText" lastClr="000000"/>
            </a:solidFill>
          </a:ln>
        </c:spPr>
        <c:crossAx val="124107392"/>
        <c:crosses val="autoZero"/>
        <c:crossBetween val="midCat"/>
      </c:valAx>
      <c:valAx>
        <c:axId val="124107392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spPr>
          <a:ln w="34925">
            <a:solidFill>
              <a:sysClr val="windowText" lastClr="000000"/>
            </a:solidFill>
          </a:ln>
        </c:spPr>
        <c:crossAx val="124104704"/>
        <c:crosses val="autoZero"/>
        <c:crossBetween val="midCat"/>
      </c:valAx>
      <c:spPr>
        <a:solidFill>
          <a:schemeClr val="bg1">
            <a:lumMod val="75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1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0059968769726572E-2"/>
          <c:y val="5.0658009854031405E-2"/>
          <c:w val="0.89335775274926077"/>
          <c:h val="0.87984850577888285"/>
        </c:manualLayout>
      </c:layout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124439168"/>
        <c:axId val="124440960"/>
      </c:scatterChart>
      <c:valAx>
        <c:axId val="12443916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 b="1" baseline="0"/>
            </a:pPr>
            <a:endParaRPr lang="en-US"/>
          </a:p>
        </c:txPr>
        <c:crossAx val="124440960"/>
        <c:crosses val="autoZero"/>
        <c:crossBetween val="midCat"/>
      </c:valAx>
      <c:valAx>
        <c:axId val="12444096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txPr>
          <a:bodyPr/>
          <a:lstStyle/>
          <a:p>
            <a:pPr>
              <a:defRPr sz="1200" b="1"/>
            </a:pPr>
            <a:endParaRPr lang="en-US"/>
          </a:p>
        </c:txPr>
        <c:crossAx val="124439168"/>
        <c:crosses val="autoZero"/>
        <c:crossBetween val="midCat"/>
      </c:valAx>
      <c:spPr>
        <a:solidFill>
          <a:schemeClr val="bg1">
            <a:lumMod val="75000"/>
          </a:schemeClr>
        </a:solidFill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9437291622330999E-2"/>
          <c:y val="2.2141207349081368E-2"/>
          <c:w val="0.88876159230096241"/>
          <c:h val="0.85576771653543304"/>
        </c:manualLayout>
      </c:layout>
      <c:scatterChart>
        <c:scatterStyle val="lineMarker"/>
        <c:varyColors val="0"/>
        <c:ser>
          <c:idx val="1"/>
          <c:order val="0"/>
          <c:spPr>
            <a:ln w="28575">
              <a:noFill/>
            </a:ln>
          </c:spPr>
          <c:marker>
            <c:spPr>
              <a:solidFill>
                <a:srgbClr val="336699"/>
              </a:solidFill>
              <a:ln>
                <a:noFill/>
              </a:ln>
            </c:spPr>
          </c:marker>
          <c:xVal>
            <c:numRef>
              <c:f>Sheet1!$D$4:$D$51</c:f>
              <c:numCache>
                <c:formatCode>0.0</c:formatCode>
                <c:ptCount val="48"/>
                <c:pt idx="0">
                  <c:v>16.899999999999999</c:v>
                </c:pt>
                <c:pt idx="1">
                  <c:v>8.6999999999999993</c:v>
                </c:pt>
                <c:pt idx="2">
                  <c:v>5.2</c:v>
                </c:pt>
                <c:pt idx="3">
                  <c:v>4.5999999999999996</c:v>
                </c:pt>
                <c:pt idx="4">
                  <c:v>5.7</c:v>
                </c:pt>
                <c:pt idx="5">
                  <c:v>7.8</c:v>
                </c:pt>
                <c:pt idx="6">
                  <c:v>12.9</c:v>
                </c:pt>
                <c:pt idx="7">
                  <c:v>1.4</c:v>
                </c:pt>
                <c:pt idx="8">
                  <c:v>3.5</c:v>
                </c:pt>
                <c:pt idx="9">
                  <c:v>4.0999999999999996</c:v>
                </c:pt>
                <c:pt idx="10">
                  <c:v>3.9</c:v>
                </c:pt>
                <c:pt idx="11">
                  <c:v>9.5</c:v>
                </c:pt>
                <c:pt idx="12">
                  <c:v>29.1</c:v>
                </c:pt>
                <c:pt idx="13">
                  <c:v>7.4</c:v>
                </c:pt>
                <c:pt idx="14">
                  <c:v>14</c:v>
                </c:pt>
                <c:pt idx="15">
                  <c:v>20.3</c:v>
                </c:pt>
                <c:pt idx="16">
                  <c:v>15.1</c:v>
                </c:pt>
                <c:pt idx="17">
                  <c:v>2.9</c:v>
                </c:pt>
                <c:pt idx="18">
                  <c:v>6.1</c:v>
                </c:pt>
                <c:pt idx="19">
                  <c:v>13.3</c:v>
                </c:pt>
                <c:pt idx="20">
                  <c:v>9.6999999999999993</c:v>
                </c:pt>
                <c:pt idx="21">
                  <c:v>15.5</c:v>
                </c:pt>
                <c:pt idx="22">
                  <c:v>7.2</c:v>
                </c:pt>
                <c:pt idx="23">
                  <c:v>11.2</c:v>
                </c:pt>
                <c:pt idx="24">
                  <c:v>-5.0999999999999996</c:v>
                </c:pt>
                <c:pt idx="25">
                  <c:v>16.8</c:v>
                </c:pt>
                <c:pt idx="26">
                  <c:v>2.1</c:v>
                </c:pt>
                <c:pt idx="27">
                  <c:v>8.4</c:v>
                </c:pt>
                <c:pt idx="28">
                  <c:v>10.199999999999999</c:v>
                </c:pt>
                <c:pt idx="29">
                  <c:v>-1.8</c:v>
                </c:pt>
                <c:pt idx="30">
                  <c:v>12.6</c:v>
                </c:pt>
                <c:pt idx="31">
                  <c:v>7.6</c:v>
                </c:pt>
                <c:pt idx="32">
                  <c:v>12.9</c:v>
                </c:pt>
                <c:pt idx="33">
                  <c:v>2.4</c:v>
                </c:pt>
                <c:pt idx="34">
                  <c:v>2.2999999999999998</c:v>
                </c:pt>
                <c:pt idx="35">
                  <c:v>1.4</c:v>
                </c:pt>
                <c:pt idx="36">
                  <c:v>3.1</c:v>
                </c:pt>
                <c:pt idx="37">
                  <c:v>10.1</c:v>
                </c:pt>
                <c:pt idx="38">
                  <c:v>13.1</c:v>
                </c:pt>
                <c:pt idx="39">
                  <c:v>-2.4</c:v>
                </c:pt>
                <c:pt idx="40">
                  <c:v>7.1</c:v>
                </c:pt>
                <c:pt idx="41">
                  <c:v>8.8000000000000007</c:v>
                </c:pt>
                <c:pt idx="42">
                  <c:v>1.7</c:v>
                </c:pt>
                <c:pt idx="43">
                  <c:v>-3.9</c:v>
                </c:pt>
                <c:pt idx="44">
                  <c:v>3</c:v>
                </c:pt>
                <c:pt idx="45">
                  <c:v>1.8</c:v>
                </c:pt>
                <c:pt idx="46">
                  <c:v>1.9</c:v>
                </c:pt>
                <c:pt idx="47">
                  <c:v>1.6</c:v>
                </c:pt>
              </c:numCache>
            </c:numRef>
          </c:xVal>
          <c:yVal>
            <c:numRef>
              <c:f>Sheet1!$C$4:$C$51</c:f>
              <c:numCache>
                <c:formatCode>0.0</c:formatCode>
                <c:ptCount val="48"/>
                <c:pt idx="0">
                  <c:v>3.9</c:v>
                </c:pt>
                <c:pt idx="1">
                  <c:v>14.3</c:v>
                </c:pt>
                <c:pt idx="2">
                  <c:v>19</c:v>
                </c:pt>
                <c:pt idx="3">
                  <c:v>-14.7</c:v>
                </c:pt>
                <c:pt idx="4">
                  <c:v>-26.5</c:v>
                </c:pt>
                <c:pt idx="5">
                  <c:v>37.200000000000003</c:v>
                </c:pt>
                <c:pt idx="6">
                  <c:v>23.9</c:v>
                </c:pt>
                <c:pt idx="7">
                  <c:v>-7.2</c:v>
                </c:pt>
                <c:pt idx="8">
                  <c:v>6.6</c:v>
                </c:pt>
                <c:pt idx="9">
                  <c:v>18.600000000000001</c:v>
                </c:pt>
                <c:pt idx="10">
                  <c:v>32.5</c:v>
                </c:pt>
                <c:pt idx="11">
                  <c:v>4.9000000000000004</c:v>
                </c:pt>
                <c:pt idx="12">
                  <c:v>21.6</c:v>
                </c:pt>
                <c:pt idx="13">
                  <c:v>22.6</c:v>
                </c:pt>
                <c:pt idx="14">
                  <c:v>6.3</c:v>
                </c:pt>
                <c:pt idx="15">
                  <c:v>31.7</c:v>
                </c:pt>
                <c:pt idx="16">
                  <c:v>18.7</c:v>
                </c:pt>
                <c:pt idx="17">
                  <c:v>5.3</c:v>
                </c:pt>
                <c:pt idx="18">
                  <c:v>16.600000000000001</c:v>
                </c:pt>
                <c:pt idx="19">
                  <c:v>31.7</c:v>
                </c:pt>
                <c:pt idx="20">
                  <c:v>-3.1</c:v>
                </c:pt>
                <c:pt idx="21">
                  <c:v>30.5</c:v>
                </c:pt>
                <c:pt idx="22">
                  <c:v>7.6</c:v>
                </c:pt>
                <c:pt idx="23">
                  <c:v>10.1</c:v>
                </c:pt>
                <c:pt idx="24">
                  <c:v>1.3</c:v>
                </c:pt>
                <c:pt idx="25">
                  <c:v>37.6</c:v>
                </c:pt>
                <c:pt idx="26">
                  <c:v>23</c:v>
                </c:pt>
                <c:pt idx="27">
                  <c:v>33.4</c:v>
                </c:pt>
                <c:pt idx="28">
                  <c:v>28.6</c:v>
                </c:pt>
                <c:pt idx="29">
                  <c:v>21</c:v>
                </c:pt>
                <c:pt idx="30">
                  <c:v>-9.1</c:v>
                </c:pt>
                <c:pt idx="31">
                  <c:v>-11.9</c:v>
                </c:pt>
                <c:pt idx="32">
                  <c:v>-22.1</c:v>
                </c:pt>
                <c:pt idx="33">
                  <c:v>26.7</c:v>
                </c:pt>
                <c:pt idx="34">
                  <c:v>10.9</c:v>
                </c:pt>
                <c:pt idx="35">
                  <c:v>4.9000000000000004</c:v>
                </c:pt>
                <c:pt idx="36">
                  <c:v>15.8</c:v>
                </c:pt>
                <c:pt idx="37">
                  <c:v>5.5</c:v>
                </c:pt>
                <c:pt idx="38">
                  <c:v>-37</c:v>
                </c:pt>
                <c:pt idx="39">
                  <c:v>26.5</c:v>
                </c:pt>
                <c:pt idx="40">
                  <c:v>15.1</c:v>
                </c:pt>
                <c:pt idx="41">
                  <c:v>2.1</c:v>
                </c:pt>
                <c:pt idx="42">
                  <c:v>16</c:v>
                </c:pt>
                <c:pt idx="43">
                  <c:v>32.4</c:v>
                </c:pt>
                <c:pt idx="44">
                  <c:v>13.7</c:v>
                </c:pt>
                <c:pt idx="45">
                  <c:v>1.4</c:v>
                </c:pt>
                <c:pt idx="46">
                  <c:v>12</c:v>
                </c:pt>
                <c:pt idx="47">
                  <c:v>21.8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4310272"/>
        <c:axId val="124311808"/>
      </c:scatterChart>
      <c:valAx>
        <c:axId val="124310272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low"/>
        <c:spPr>
          <a:ln w="34925">
            <a:solidFill>
              <a:sysClr val="windowText" lastClr="000000"/>
            </a:solidFill>
          </a:ln>
        </c:spPr>
        <c:crossAx val="124311808"/>
        <c:crosses val="autoZero"/>
        <c:crossBetween val="midCat"/>
      </c:valAx>
      <c:valAx>
        <c:axId val="12431180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spPr>
          <a:ln w="34925">
            <a:solidFill>
              <a:sysClr val="windowText" lastClr="000000"/>
            </a:solidFill>
          </a:ln>
        </c:spPr>
        <c:crossAx val="124310272"/>
        <c:crosses val="autoZero"/>
        <c:crossBetween val="midCat"/>
      </c:valAx>
      <c:spPr>
        <a:solidFill>
          <a:schemeClr val="bg1">
            <a:lumMod val="75000"/>
          </a:schemeClr>
        </a:solidFill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100" b="1"/>
      </a:pPr>
      <a:endParaRPr lang="en-US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0.20192</cdr:x>
      <cdr:y>0.13636</cdr:y>
    </cdr:from>
    <cdr:to>
      <cdr:x>0.80769</cdr:x>
      <cdr:y>0.18106</cdr:y>
    </cdr:to>
    <cdr:sp macro="" textlink="">
      <cdr:nvSpPr>
        <cdr:cNvPr id="4" name="Text Box 4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600200" y="914400"/>
          <a:ext cx="4800600" cy="299709"/>
        </a:xfrm>
        <a:prstGeom xmlns:a="http://schemas.openxmlformats.org/drawingml/2006/main" prst="rect">
          <a:avLst/>
        </a:prstGeom>
        <a:solidFill xmlns:a="http://schemas.openxmlformats.org/drawingml/2006/main">
          <a:srgbClr val="336699"/>
        </a:solidFill>
        <a:ln xmlns:a="http://schemas.openxmlformats.org/drawingml/2006/main">
          <a:noFill/>
        </a:ln>
        <a:extLst xmlns:a="http://schemas.openxmlformats.org/drawingml/2006/main"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tIns="56965" rIns="56965" bIns="56965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spcBef>
              <a:spcPct val="50000"/>
            </a:spcBef>
            <a:buFontTx/>
            <a:buNone/>
          </a:pPr>
          <a:r>
            <a:rPr lang="en-US" altLang="en-US" sz="1200" b="1" dirty="0" smtClean="0">
              <a:solidFill>
                <a:schemeClr val="bg1"/>
              </a:solidFill>
            </a:rPr>
            <a:t>Annual Bond Returns Vs. Annual Stock Returns, 1970-2017</a:t>
          </a:r>
          <a:endParaRPr lang="en-US" altLang="en-US" sz="1200" b="1" i="1" dirty="0">
            <a:solidFill>
              <a:srgbClr val="336699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B6032-8576-4F07-A927-597703247419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3DCD92-41BA-48F1-9670-FCB1B64E6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9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423D-C091-4C89-9629-F4AF27FFAE2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025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2423D-C091-4C89-9629-F4AF27FFAE2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22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5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0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9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6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9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8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8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4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DFFD4-D3D3-42E1-9B85-9D106A0898A5}" type="datetimeFigureOut">
              <a:rPr lang="en-US" smtClean="0"/>
              <a:t>8/11/2019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102FF-790E-4426-BF8B-4B21BEE8A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435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336699"/>
                </a:solidFill>
              </a:rPr>
              <a:t>Manage Investments Like a Pro!</a:t>
            </a:r>
            <a:endParaRPr lang="en-US" b="1" i="1" dirty="0">
              <a:solidFill>
                <a:srgbClr val="3366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7162800" cy="4525963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Returns and risks – history</a:t>
            </a:r>
          </a:p>
          <a:p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Returns and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risks – outlook</a:t>
            </a:r>
          </a:p>
          <a:p>
            <a:r>
              <a:rPr lang="en-US" b="1" dirty="0" smtClean="0"/>
              <a:t>Asset allocation and the power of diversification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Market timing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Passive (index) vs. active investing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Life cycle investing and target-date funds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Goals-driven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</a:rPr>
              <a:t>investing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(a.k.a., ALM, LDI)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retirement strategies</a:t>
            </a:r>
          </a:p>
          <a:p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Smart financial strategies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5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Now imagine a portfolio made up of a constant  50/50 split between Asset A and Asset B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03953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6298"/>
            <a:ext cx="8229599" cy="6151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7239000" y="6172200"/>
            <a:ext cx="533400" cy="533400"/>
          </a:xfrm>
          <a:prstGeom prst="ellipse">
            <a:avLst/>
          </a:prstGeom>
          <a:noFill/>
          <a:ln w="349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924800" y="6214646"/>
            <a:ext cx="827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</a:rPr>
              <a:t>BINGO!</a:t>
            </a:r>
            <a:endParaRPr lang="en-US" sz="1600" b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676400"/>
            <a:ext cx="6781800" cy="0"/>
          </a:xfrm>
          <a:prstGeom prst="line">
            <a:avLst/>
          </a:prstGeom>
          <a:ln w="3492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64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4C68F93-1AAA-42F4-9ED9-2F8E33956214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smtClean="0"/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238125" y="1919288"/>
            <a:ext cx="9245600" cy="153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400" b="1" i="1" dirty="0">
                <a:solidFill>
                  <a:srgbClr val="000099"/>
                </a:solidFill>
              </a:rPr>
              <a:t>di </a:t>
            </a:r>
            <a:r>
              <a:rPr lang="en-US" altLang="en-US" sz="2400" b="1" i="1" dirty="0" err="1">
                <a:solidFill>
                  <a:srgbClr val="000099"/>
                </a:solidFill>
              </a:rPr>
              <a:t>ver</a:t>
            </a:r>
            <a:r>
              <a:rPr lang="en-US" altLang="en-US" sz="2400" b="1" i="1" dirty="0">
                <a:solidFill>
                  <a:srgbClr val="000099"/>
                </a:solidFill>
              </a:rPr>
              <a:t> </a:t>
            </a:r>
            <a:r>
              <a:rPr lang="en-US" altLang="en-US" sz="2400" b="1" i="1" dirty="0" err="1">
                <a:solidFill>
                  <a:srgbClr val="000099"/>
                </a:solidFill>
              </a:rPr>
              <a:t>si</a:t>
            </a:r>
            <a:r>
              <a:rPr lang="en-US" altLang="en-US" sz="2400" b="1" i="1" dirty="0">
                <a:solidFill>
                  <a:srgbClr val="000099"/>
                </a:solidFill>
              </a:rPr>
              <a:t> fi </a:t>
            </a:r>
            <a:r>
              <a:rPr lang="en-US" altLang="en-US" sz="2400" b="1" i="1" dirty="0" err="1">
                <a:solidFill>
                  <a:srgbClr val="000099"/>
                </a:solidFill>
              </a:rPr>
              <a:t>ers</a:t>
            </a:r>
            <a:endParaRPr lang="en-US" altLang="en-US" sz="2400" b="1" i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2400" i="1" dirty="0">
              <a:solidFill>
                <a:srgbClr val="0000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300" i="1" dirty="0">
                <a:solidFill>
                  <a:srgbClr val="000099"/>
                </a:solidFill>
              </a:rPr>
              <a:t>“A group of asset classes that zigs and zags a different times.”</a:t>
            </a:r>
          </a:p>
        </p:txBody>
      </p:sp>
    </p:spTree>
    <p:extLst>
      <p:ext uri="{BB962C8B-B14F-4D97-AF65-F5344CB8AC3E}">
        <p14:creationId xmlns:p14="http://schemas.microsoft.com/office/powerpoint/2010/main" val="36887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89" y="475601"/>
            <a:ext cx="7640211" cy="569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39000" y="2133599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Avoid the lure of individual stocks.</a:t>
            </a:r>
          </a:p>
          <a:p>
            <a:endParaRPr lang="en-US" sz="1200" b="1" dirty="0">
              <a:solidFill>
                <a:srgbClr val="C00000"/>
              </a:solidFill>
            </a:endParaRPr>
          </a:p>
          <a:p>
            <a:r>
              <a:rPr lang="en-US" sz="1200" b="1" dirty="0" smtClean="0"/>
              <a:t>Taylor Larimore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82527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8" name="Picture 4" descr="Image result for diversification and number of stoc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399"/>
            <a:ext cx="68770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889575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 dirty="0" smtClean="0">
                <a:solidFill>
                  <a:srgbClr val="336699"/>
                </a:solidFill>
              </a:rPr>
              <a:t>How many stocks should you own?</a:t>
            </a:r>
            <a:endParaRPr lang="en-US" altLang="en-US" sz="3200" b="1" i="1" dirty="0">
              <a:solidFill>
                <a:srgbClr val="3366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2438399"/>
            <a:ext cx="6553200" cy="533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0600" y="2604100"/>
            <a:ext cx="6953250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Total Portfolio Risk as a Function of Number of Stocks Held</a:t>
            </a:r>
            <a:endParaRPr lang="en-US" altLang="en-US" sz="800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6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 descr="Image result for the power of diversif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0"/>
            <a:ext cx="68770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889575"/>
            <a:ext cx="876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 i="1" dirty="0" smtClean="0">
                <a:solidFill>
                  <a:srgbClr val="336699"/>
                </a:solidFill>
              </a:rPr>
              <a:t>How many stocks should you own?</a:t>
            </a:r>
            <a:endParaRPr lang="en-US" altLang="en-US" sz="3200" b="1" i="1" dirty="0">
              <a:solidFill>
                <a:srgbClr val="336699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990600" y="2604100"/>
            <a:ext cx="6953250" cy="330486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dirty="0" smtClean="0">
                <a:solidFill>
                  <a:schemeClr val="bg1"/>
                </a:solidFill>
              </a:rPr>
              <a:t>Total Portfolio Risk as a Function of Number of Stocks Held</a:t>
            </a:r>
            <a:endParaRPr lang="en-US" altLang="en-US" sz="800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5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2667000"/>
            <a:ext cx="5354498" cy="359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14" y="2339132"/>
            <a:ext cx="8382001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0254" y="704909"/>
            <a:ext cx="847661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i="1" dirty="0" smtClean="0">
                <a:solidFill>
                  <a:srgbClr val="336699"/>
                </a:solidFill>
              </a:rPr>
              <a:t>Minimize your allocation to your </a:t>
            </a:r>
            <a:r>
              <a:rPr lang="en-US" sz="2300" b="1" i="1" u="sng" dirty="0" smtClean="0">
                <a:solidFill>
                  <a:srgbClr val="336699"/>
                </a:solidFill>
              </a:rPr>
              <a:t>company’s stock</a:t>
            </a:r>
            <a:r>
              <a:rPr lang="en-US" sz="2300" b="1" i="1" dirty="0" smtClean="0">
                <a:solidFill>
                  <a:srgbClr val="336699"/>
                </a:solidFill>
              </a:rPr>
              <a:t> in a 401(k)!  Single company risk - AND - your career.  Think Enron.  Think GE.  Think…</a:t>
            </a:r>
          </a:p>
        </p:txBody>
      </p:sp>
    </p:spTree>
    <p:extLst>
      <p:ext uri="{BB962C8B-B14F-4D97-AF65-F5344CB8AC3E}">
        <p14:creationId xmlns:p14="http://schemas.microsoft.com/office/powerpoint/2010/main" val="241464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6667500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381000"/>
            <a:ext cx="84582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300" b="1" i="1" dirty="0" smtClean="0">
                <a:solidFill>
                  <a:srgbClr val="336699"/>
                </a:solidFill>
              </a:rPr>
              <a:t>To what extent does one asset move in line (“</a:t>
            </a:r>
            <a:r>
              <a:rPr lang="en-US" altLang="en-US" sz="2300" b="1" i="1" dirty="0" err="1" smtClean="0">
                <a:solidFill>
                  <a:srgbClr val="336699"/>
                </a:solidFill>
              </a:rPr>
              <a:t>covary</a:t>
            </a:r>
            <a:r>
              <a:rPr lang="en-US" altLang="en-US" sz="2300" b="1" i="1" dirty="0" smtClean="0">
                <a:solidFill>
                  <a:srgbClr val="336699"/>
                </a:solidFill>
              </a:rPr>
              <a:t>”) with another?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300" b="1" i="1" dirty="0" smtClean="0">
                <a:solidFill>
                  <a:srgbClr val="336699"/>
                </a:solidFill>
              </a:rPr>
              <a:t>Correlation statistics measure this and run from -1 to +1.  The lower the score the better the diversification.</a:t>
            </a:r>
          </a:p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300" b="1" i="1" dirty="0" smtClean="0">
                <a:solidFill>
                  <a:srgbClr val="C00000"/>
                </a:solidFill>
              </a:rPr>
              <a:t>Statistics!</a:t>
            </a:r>
            <a:r>
              <a:rPr lang="en-US" altLang="en-US" sz="2300" b="1" i="1" dirty="0" smtClean="0">
                <a:solidFill>
                  <a:srgbClr val="336699"/>
                </a:solidFill>
              </a:rPr>
              <a:t>  </a:t>
            </a:r>
            <a:endParaRPr lang="en-US" altLang="en-US" sz="2300" b="1" i="1" dirty="0">
              <a:solidFill>
                <a:srgbClr val="3366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4853709"/>
            <a:ext cx="663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-0.75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03073" y="48006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-0.25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2805545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+0.25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38564" y="480060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0.00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2805545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0.00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2819400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+0.75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3513" y="3276600"/>
            <a:ext cx="738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Asset A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27863" y="4189511"/>
            <a:ext cx="738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Asset B</a:t>
            </a:r>
            <a:endParaRPr lang="en-US" sz="1400" b="1" dirty="0"/>
          </a:p>
        </p:txBody>
      </p:sp>
      <p:sp>
        <p:nvSpPr>
          <p:cNvPr id="12" name="Freeform 11"/>
          <p:cNvSpPr/>
          <p:nvPr/>
        </p:nvSpPr>
        <p:spPr>
          <a:xfrm>
            <a:off x="665018" y="3588327"/>
            <a:ext cx="665018" cy="55418"/>
          </a:xfrm>
          <a:custGeom>
            <a:avLst/>
            <a:gdLst>
              <a:gd name="connsiteX0" fmla="*/ 0 w 665018"/>
              <a:gd name="connsiteY0" fmla="*/ 18473 h 55418"/>
              <a:gd name="connsiteX1" fmla="*/ 378691 w 665018"/>
              <a:gd name="connsiteY1" fmla="*/ 27709 h 55418"/>
              <a:gd name="connsiteX2" fmla="*/ 461818 w 665018"/>
              <a:gd name="connsiteY2" fmla="*/ 46182 h 55418"/>
              <a:gd name="connsiteX3" fmla="*/ 526473 w 665018"/>
              <a:gd name="connsiteY3" fmla="*/ 55418 h 55418"/>
              <a:gd name="connsiteX4" fmla="*/ 609600 w 665018"/>
              <a:gd name="connsiteY4" fmla="*/ 46182 h 55418"/>
              <a:gd name="connsiteX5" fmla="*/ 637309 w 665018"/>
              <a:gd name="connsiteY5" fmla="*/ 27709 h 55418"/>
              <a:gd name="connsiteX6" fmla="*/ 665018 w 665018"/>
              <a:gd name="connsiteY6" fmla="*/ 0 h 55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5018" h="55418">
                <a:moveTo>
                  <a:pt x="0" y="18473"/>
                </a:moveTo>
                <a:lnTo>
                  <a:pt x="378691" y="27709"/>
                </a:lnTo>
                <a:cubicBezTo>
                  <a:pt x="466529" y="31447"/>
                  <a:pt x="404481" y="34715"/>
                  <a:pt x="461818" y="46182"/>
                </a:cubicBezTo>
                <a:cubicBezTo>
                  <a:pt x="483166" y="50451"/>
                  <a:pt x="504921" y="52339"/>
                  <a:pt x="526473" y="55418"/>
                </a:cubicBezTo>
                <a:cubicBezTo>
                  <a:pt x="554182" y="52339"/>
                  <a:pt x="582553" y="52944"/>
                  <a:pt x="609600" y="46182"/>
                </a:cubicBezTo>
                <a:cubicBezTo>
                  <a:pt x="620369" y="43490"/>
                  <a:pt x="628781" y="34816"/>
                  <a:pt x="637309" y="27709"/>
                </a:cubicBezTo>
                <a:cubicBezTo>
                  <a:pt x="647344" y="19347"/>
                  <a:pt x="665018" y="0"/>
                  <a:pt x="665018" y="0"/>
                </a:cubicBezTo>
              </a:path>
            </a:pathLst>
          </a:custGeom>
          <a:solidFill>
            <a:srgbClr val="C00000"/>
          </a:solidFill>
          <a:ln w="349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4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863" y="4460775"/>
            <a:ext cx="669925" cy="7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396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672183"/>
              </p:ext>
            </p:extLst>
          </p:nvPr>
        </p:nvGraphicFramePr>
        <p:xfrm>
          <a:off x="2885119" y="1600195"/>
          <a:ext cx="3373762" cy="4525973"/>
        </p:xfrm>
        <a:graphic>
          <a:graphicData uri="http://schemas.openxmlformats.org/drawingml/2006/table">
            <a:tbl>
              <a:tblPr/>
              <a:tblGrid>
                <a:gridCol w="481966"/>
                <a:gridCol w="481966"/>
                <a:gridCol w="481966"/>
                <a:gridCol w="481966"/>
                <a:gridCol w="481966"/>
                <a:gridCol w="481966"/>
                <a:gridCol w="481966"/>
              </a:tblGrid>
              <a:tr h="2108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Stocks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Bonds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70C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Year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Stocks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Bonds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58145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-3.1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-14.7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-26.5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-7.2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23.0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33.4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-9.1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-11.9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-22.1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-</a:t>
                      </a:r>
                      <a:r>
                        <a:rPr lang="en-US" sz="1000" b="1" i="0" u="none" strike="noStrike" kern="1200" baseline="0" dirty="0">
                          <a:solidFill>
                            <a:srgbClr val="C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37.0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32.4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09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26.5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1.4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2.1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12.0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1.9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173207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16.0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336699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</a:t>
                      </a:r>
                    </a:p>
                  </a:txBody>
                  <a:tcPr marL="7531" marR="7531" marT="75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34971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336699"/>
                </a:solidFill>
              </a:rPr>
              <a:t>Diversification works!  Stock and bond returns have not been both negative once in the same year since 1970.</a:t>
            </a:r>
            <a:endParaRPr lang="en-US" sz="24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9267140"/>
              </p:ext>
            </p:extLst>
          </p:nvPr>
        </p:nvGraphicFramePr>
        <p:xfrm>
          <a:off x="838200" y="1066800"/>
          <a:ext cx="7924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33800" y="594918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Annual Bond Return %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Annual Stock Return %</a:t>
            </a:r>
            <a:endParaRPr lang="en-US" sz="1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2793886"/>
              </p:ext>
            </p:extLst>
          </p:nvPr>
        </p:nvGraphicFramePr>
        <p:xfrm>
          <a:off x="2044566" y="2306053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4971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336699"/>
                </a:solidFill>
              </a:rPr>
              <a:t>Diversification works!  The annual correlation between stocks and bonds has been practically zero.  (0.024)</a:t>
            </a:r>
            <a:endParaRPr lang="en-US" sz="24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9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0500" y="1655975"/>
            <a:ext cx="876300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800" b="1" i="1" dirty="0" smtClean="0">
                <a:solidFill>
                  <a:srgbClr val="336699"/>
                </a:solidFill>
              </a:rPr>
              <a:t>Asset Allocation and the Power of Diversification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b="1" i="1" dirty="0">
                <a:solidFill>
                  <a:srgbClr val="336699"/>
                </a:solidFill>
              </a:rPr>
              <a:t> </a:t>
            </a:r>
            <a:r>
              <a:rPr lang="en-US" altLang="en-US" b="1" i="1" dirty="0" smtClean="0">
                <a:solidFill>
                  <a:srgbClr val="336699"/>
                </a:solidFill>
              </a:rPr>
              <a:t>    </a:t>
            </a:r>
            <a:r>
              <a:rPr lang="en-US" altLang="en-US" sz="2000" b="1" i="1" dirty="0" smtClean="0"/>
              <a:t>Improving your return per unit of risk (Sharpe Ratios)!</a:t>
            </a:r>
            <a:endParaRPr lang="en-US" alt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98410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0603632"/>
              </p:ext>
            </p:extLst>
          </p:nvPr>
        </p:nvGraphicFramePr>
        <p:xfrm>
          <a:off x="838200" y="1135797"/>
          <a:ext cx="7924800" cy="670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33800" y="5949182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Annual Bond Return %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3657600"/>
            <a:ext cx="121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Annual Stock Return %</a:t>
            </a:r>
            <a:endParaRPr lang="en-US" sz="1600" b="1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441320"/>
              </p:ext>
            </p:extLst>
          </p:nvPr>
        </p:nvGraphicFramePr>
        <p:xfrm>
          <a:off x="2044566" y="2306053"/>
          <a:ext cx="53340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0" y="349718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336699"/>
                </a:solidFill>
              </a:rPr>
              <a:t>Diversification works!  The annual correlation between stocks and bonds is practically zero.  (0.024)</a:t>
            </a:r>
            <a:endParaRPr lang="en-US" sz="2400" b="1" i="1" dirty="0">
              <a:solidFill>
                <a:srgbClr val="336699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514600" y="4073098"/>
            <a:ext cx="914400" cy="956102"/>
          </a:xfrm>
          <a:prstGeom prst="ellipse">
            <a:avLst/>
          </a:prstGeom>
          <a:noFill/>
          <a:ln w="476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88852" y="4230469"/>
            <a:ext cx="335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!</a:t>
            </a:r>
            <a:endParaRPr lang="en-US" sz="3600" b="1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438400" y="1981200"/>
            <a:ext cx="4800600" cy="29970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chemeClr val="bg1"/>
                </a:solidFill>
              </a:rPr>
              <a:t>Annual Bond Returns Vs. Annual Stock Returns, 1970-2017</a:t>
            </a:r>
            <a:endParaRPr lang="en-US" altLang="en-US" sz="12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02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156"/>
            <a:ext cx="8172470" cy="5980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762000"/>
            <a:ext cx="8001000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762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2400" b="1" i="1" dirty="0" smtClean="0">
                <a:solidFill>
                  <a:srgbClr val="336699"/>
                </a:solidFill>
              </a:rPr>
              <a:t>Bonds* have been great diversifiers in stock bear markets</a:t>
            </a:r>
            <a:endParaRPr lang="en-US" altLang="en-US" sz="2400" b="1" i="1" dirty="0">
              <a:solidFill>
                <a:srgbClr val="3366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3399" y="6367046"/>
            <a:ext cx="1913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* US Treasury bonds</a:t>
            </a:r>
            <a:endParaRPr lang="en-US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241998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0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609600"/>
            <a:ext cx="8415314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3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26867"/>
            <a:ext cx="5943600" cy="50397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800" y="1371600"/>
            <a:ext cx="6019800" cy="100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981200" y="2362200"/>
            <a:ext cx="5029200" cy="299709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200" b="1" dirty="0" smtClean="0">
                <a:solidFill>
                  <a:schemeClr val="bg1"/>
                </a:solidFill>
              </a:rPr>
              <a:t>Diversification into Emerging Markets During</a:t>
            </a:r>
            <a:r>
              <a:rPr lang="en-US" altLang="en-US" sz="12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200" b="1" dirty="0" smtClean="0">
                <a:solidFill>
                  <a:schemeClr val="accent6">
                    <a:lumMod val="75000"/>
                  </a:schemeClr>
                </a:solidFill>
              </a:rPr>
              <a:t>“The Lost Decade”</a:t>
            </a:r>
            <a:endParaRPr lang="en-US" altLang="en-US" sz="1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3200400"/>
            <a:ext cx="1440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Cumulative Returns</a:t>
            </a:r>
            <a:endParaRPr lang="en-US" sz="1200" b="1" dirty="0"/>
          </a:p>
        </p:txBody>
      </p:sp>
      <p:sp>
        <p:nvSpPr>
          <p:cNvPr id="2" name="Rectangle 1"/>
          <p:cNvSpPr/>
          <p:nvPr/>
        </p:nvSpPr>
        <p:spPr>
          <a:xfrm>
            <a:off x="457200" y="709136"/>
            <a:ext cx="8534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accent2"/>
              </a:buClr>
            </a:pPr>
            <a:r>
              <a:rPr lang="en-US" altLang="en-US" sz="1900" b="1" i="1" dirty="0" smtClean="0">
                <a:solidFill>
                  <a:srgbClr val="336699"/>
                </a:solidFill>
              </a:rPr>
              <a:t>Even if </a:t>
            </a:r>
            <a:r>
              <a:rPr lang="en-US" altLang="en-US" sz="1900" b="1" i="1" u="sng" dirty="0" smtClean="0">
                <a:solidFill>
                  <a:srgbClr val="336699"/>
                </a:solidFill>
              </a:rPr>
              <a:t>developed international </a:t>
            </a:r>
            <a:r>
              <a:rPr lang="en-US" altLang="en-US" sz="1900" b="1" i="1" dirty="0" smtClean="0">
                <a:solidFill>
                  <a:srgbClr val="336699"/>
                </a:solidFill>
              </a:rPr>
              <a:t>and </a:t>
            </a:r>
            <a:r>
              <a:rPr lang="en-US" altLang="en-US" sz="1900" b="1" i="1" u="sng" dirty="0" smtClean="0">
                <a:solidFill>
                  <a:srgbClr val="336699"/>
                </a:solidFill>
              </a:rPr>
              <a:t>emerging market </a:t>
            </a:r>
            <a:r>
              <a:rPr lang="en-US" altLang="en-US" sz="1900" b="1" i="1" dirty="0" smtClean="0">
                <a:solidFill>
                  <a:srgbClr val="336699"/>
                </a:solidFill>
              </a:rPr>
              <a:t>stocks seem to move similarly to US stocks over the short term, their longer returns can be quite different</a:t>
            </a:r>
            <a:endParaRPr lang="en-US" altLang="en-US" sz="1900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7439"/>
            <a:ext cx="8467061" cy="622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" y="407438"/>
            <a:ext cx="8305800" cy="1116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i="1" dirty="0" smtClean="0">
                <a:solidFill>
                  <a:srgbClr val="336699"/>
                </a:solidFill>
              </a:rPr>
              <a:t>A </a:t>
            </a:r>
            <a:r>
              <a:rPr lang="en-US" b="1" i="1" u="sng" dirty="0" smtClean="0">
                <a:solidFill>
                  <a:srgbClr val="336699"/>
                </a:solidFill>
              </a:rPr>
              <a:t>correlation matrix </a:t>
            </a:r>
            <a:r>
              <a:rPr lang="en-US" b="1" i="1" dirty="0" smtClean="0">
                <a:solidFill>
                  <a:srgbClr val="336699"/>
                </a:solidFill>
              </a:rPr>
              <a:t>shows the degree to which asset classes are correlated with each other and is useful for designing an optimal portfolio</a:t>
            </a:r>
            <a:endParaRPr lang="en-US" b="1" i="1" dirty="0">
              <a:solidFill>
                <a:srgbClr val="33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94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6401"/>
            <a:ext cx="8229600" cy="617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1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71600" y="21336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685800"/>
            <a:ext cx="8153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6172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(Risk)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676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04800" y="435114"/>
            <a:ext cx="87280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000" b="1" i="1" dirty="0" smtClean="0">
                <a:solidFill>
                  <a:srgbClr val="336699"/>
                </a:solidFill>
              </a:rPr>
              <a:t>The “Efficient Frontier” represents different combinations of asset classes with the highest expected return per unit of risk</a:t>
            </a:r>
            <a:endParaRPr lang="en-US" altLang="en-US" sz="2000" b="1" i="1" dirty="0">
              <a:solidFill>
                <a:srgbClr val="3366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675418" y="3186545"/>
            <a:ext cx="1357746" cy="2595419"/>
          </a:xfrm>
          <a:custGeom>
            <a:avLst/>
            <a:gdLst>
              <a:gd name="connsiteX0" fmla="*/ 775855 w 1357746"/>
              <a:gd name="connsiteY0" fmla="*/ 27710 h 2595419"/>
              <a:gd name="connsiteX1" fmla="*/ 18473 w 1357746"/>
              <a:gd name="connsiteY1" fmla="*/ 1052946 h 2595419"/>
              <a:gd name="connsiteX2" fmla="*/ 0 w 1357746"/>
              <a:gd name="connsiteY2" fmla="*/ 1302328 h 2595419"/>
              <a:gd name="connsiteX3" fmla="*/ 267855 w 1357746"/>
              <a:gd name="connsiteY3" fmla="*/ 1653310 h 2595419"/>
              <a:gd name="connsiteX4" fmla="*/ 572655 w 1357746"/>
              <a:gd name="connsiteY4" fmla="*/ 1791855 h 2595419"/>
              <a:gd name="connsiteX5" fmla="*/ 600364 w 1357746"/>
              <a:gd name="connsiteY5" fmla="*/ 2549237 h 2595419"/>
              <a:gd name="connsiteX6" fmla="*/ 1145309 w 1357746"/>
              <a:gd name="connsiteY6" fmla="*/ 2595419 h 2595419"/>
              <a:gd name="connsiteX7" fmla="*/ 1145309 w 1357746"/>
              <a:gd name="connsiteY7" fmla="*/ 2161310 h 2595419"/>
              <a:gd name="connsiteX8" fmla="*/ 1293091 w 1357746"/>
              <a:gd name="connsiteY8" fmla="*/ 1671782 h 2595419"/>
              <a:gd name="connsiteX9" fmla="*/ 1357746 w 1357746"/>
              <a:gd name="connsiteY9" fmla="*/ 1366982 h 2595419"/>
              <a:gd name="connsiteX10" fmla="*/ 1339273 w 1357746"/>
              <a:gd name="connsiteY10" fmla="*/ 997528 h 2595419"/>
              <a:gd name="connsiteX11" fmla="*/ 1052946 w 1357746"/>
              <a:gd name="connsiteY11" fmla="*/ 295564 h 2595419"/>
              <a:gd name="connsiteX12" fmla="*/ 923637 w 1357746"/>
              <a:gd name="connsiteY12" fmla="*/ 0 h 2595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7746" h="2595419">
                <a:moveTo>
                  <a:pt x="775855" y="27710"/>
                </a:moveTo>
                <a:lnTo>
                  <a:pt x="18473" y="1052946"/>
                </a:lnTo>
                <a:lnTo>
                  <a:pt x="0" y="1302328"/>
                </a:lnTo>
                <a:lnTo>
                  <a:pt x="267855" y="1653310"/>
                </a:lnTo>
                <a:lnTo>
                  <a:pt x="572655" y="1791855"/>
                </a:lnTo>
                <a:lnTo>
                  <a:pt x="600364" y="2549237"/>
                </a:lnTo>
                <a:lnTo>
                  <a:pt x="1145309" y="2595419"/>
                </a:lnTo>
                <a:lnTo>
                  <a:pt x="1145309" y="2161310"/>
                </a:lnTo>
                <a:lnTo>
                  <a:pt x="1293091" y="1671782"/>
                </a:lnTo>
                <a:lnTo>
                  <a:pt x="1357746" y="1366982"/>
                </a:lnTo>
                <a:lnTo>
                  <a:pt x="1339273" y="997528"/>
                </a:lnTo>
                <a:lnTo>
                  <a:pt x="1052946" y="295564"/>
                </a:lnTo>
                <a:lnTo>
                  <a:pt x="923637" y="0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371600" y="21336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685800"/>
            <a:ext cx="8153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617220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(Risk)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67600" y="5562600"/>
            <a:ext cx="6096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63525" y="435114"/>
            <a:ext cx="88804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650" b="1" i="1" dirty="0" smtClean="0">
                <a:solidFill>
                  <a:srgbClr val="336699"/>
                </a:solidFill>
              </a:rPr>
              <a:t>During the past several decades, “modern” investors have sought to push the frontier in a </a:t>
            </a:r>
            <a:r>
              <a:rPr lang="en-US" altLang="en-US" sz="1650" b="1" i="1" u="sng" dirty="0" smtClean="0">
                <a:solidFill>
                  <a:srgbClr val="336699"/>
                </a:solidFill>
              </a:rPr>
              <a:t>northwest</a:t>
            </a:r>
            <a:r>
              <a:rPr lang="en-US" altLang="en-US" sz="1650" b="1" i="1" dirty="0" smtClean="0">
                <a:solidFill>
                  <a:srgbClr val="336699"/>
                </a:solidFill>
              </a:rPr>
              <a:t> direction by adding additional asset classes to their portfolios</a:t>
            </a:r>
            <a:endParaRPr lang="en-US" altLang="en-US" sz="1650" b="1" i="1" dirty="0">
              <a:solidFill>
                <a:srgbClr val="33669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5643418" y="2050473"/>
            <a:ext cx="2595418" cy="1930400"/>
          </a:xfrm>
          <a:custGeom>
            <a:avLst/>
            <a:gdLst>
              <a:gd name="connsiteX0" fmla="*/ 0 w 2595418"/>
              <a:gd name="connsiteY0" fmla="*/ 1671782 h 1930400"/>
              <a:gd name="connsiteX1" fmla="*/ 193964 w 2595418"/>
              <a:gd name="connsiteY1" fmla="*/ 1930400 h 1930400"/>
              <a:gd name="connsiteX2" fmla="*/ 2595418 w 2595418"/>
              <a:gd name="connsiteY2" fmla="*/ 655782 h 1930400"/>
              <a:gd name="connsiteX3" fmla="*/ 2521527 w 2595418"/>
              <a:gd name="connsiteY3" fmla="*/ 166254 h 1930400"/>
              <a:gd name="connsiteX4" fmla="*/ 1302327 w 2595418"/>
              <a:gd name="connsiteY4" fmla="*/ 0 h 1930400"/>
              <a:gd name="connsiteX5" fmla="*/ 960582 w 2595418"/>
              <a:gd name="connsiteY5" fmla="*/ 295563 h 1930400"/>
              <a:gd name="connsiteX6" fmla="*/ 822037 w 2595418"/>
              <a:gd name="connsiteY6" fmla="*/ 655782 h 1930400"/>
              <a:gd name="connsiteX7" fmla="*/ 0 w 2595418"/>
              <a:gd name="connsiteY7" fmla="*/ 1671782 h 193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418" h="1930400">
                <a:moveTo>
                  <a:pt x="0" y="1671782"/>
                </a:moveTo>
                <a:lnTo>
                  <a:pt x="193964" y="1930400"/>
                </a:lnTo>
                <a:lnTo>
                  <a:pt x="2595418" y="655782"/>
                </a:lnTo>
                <a:lnTo>
                  <a:pt x="2521527" y="166254"/>
                </a:lnTo>
                <a:lnTo>
                  <a:pt x="1302327" y="0"/>
                </a:lnTo>
                <a:lnTo>
                  <a:pt x="960582" y="295563"/>
                </a:lnTo>
                <a:lnTo>
                  <a:pt x="822037" y="655782"/>
                </a:lnTo>
                <a:lnTo>
                  <a:pt x="0" y="167178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72509" y="4442691"/>
            <a:ext cx="5338618" cy="1237673"/>
          </a:xfrm>
          <a:custGeom>
            <a:avLst/>
            <a:gdLst>
              <a:gd name="connsiteX0" fmla="*/ 2373746 w 5338618"/>
              <a:gd name="connsiteY0" fmla="*/ 323273 h 1237673"/>
              <a:gd name="connsiteX1" fmla="*/ 5135418 w 5338618"/>
              <a:gd name="connsiteY1" fmla="*/ 314036 h 1237673"/>
              <a:gd name="connsiteX2" fmla="*/ 5273964 w 5338618"/>
              <a:gd name="connsiteY2" fmla="*/ 591127 h 1237673"/>
              <a:gd name="connsiteX3" fmla="*/ 5338618 w 5338618"/>
              <a:gd name="connsiteY3" fmla="*/ 1025236 h 1237673"/>
              <a:gd name="connsiteX4" fmla="*/ 4729018 w 5338618"/>
              <a:gd name="connsiteY4" fmla="*/ 1154545 h 1237673"/>
              <a:gd name="connsiteX5" fmla="*/ 3759200 w 5338618"/>
              <a:gd name="connsiteY5" fmla="*/ 1237673 h 1237673"/>
              <a:gd name="connsiteX6" fmla="*/ 2521527 w 5338618"/>
              <a:gd name="connsiteY6" fmla="*/ 1219200 h 1237673"/>
              <a:gd name="connsiteX7" fmla="*/ 2336800 w 5338618"/>
              <a:gd name="connsiteY7" fmla="*/ 1182254 h 1237673"/>
              <a:gd name="connsiteX8" fmla="*/ 1062182 w 5338618"/>
              <a:gd name="connsiteY8" fmla="*/ 581891 h 1237673"/>
              <a:gd name="connsiteX9" fmla="*/ 1551709 w 5338618"/>
              <a:gd name="connsiteY9" fmla="*/ 1052945 h 1237673"/>
              <a:gd name="connsiteX10" fmla="*/ 18473 w 5338618"/>
              <a:gd name="connsiteY10" fmla="*/ 563418 h 1237673"/>
              <a:gd name="connsiteX11" fmla="*/ 0 w 5338618"/>
              <a:gd name="connsiteY11" fmla="*/ 18473 h 1237673"/>
              <a:gd name="connsiteX12" fmla="*/ 258618 w 5338618"/>
              <a:gd name="connsiteY12" fmla="*/ 0 h 1237673"/>
              <a:gd name="connsiteX13" fmla="*/ 2272146 w 5338618"/>
              <a:gd name="connsiteY13" fmla="*/ 461818 h 1237673"/>
              <a:gd name="connsiteX14" fmla="*/ 2318327 w 5338618"/>
              <a:gd name="connsiteY14" fmla="*/ 360218 h 1237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338618" h="1237673">
                <a:moveTo>
                  <a:pt x="2373746" y="323273"/>
                </a:moveTo>
                <a:lnTo>
                  <a:pt x="5135418" y="314036"/>
                </a:lnTo>
                <a:lnTo>
                  <a:pt x="5273964" y="591127"/>
                </a:lnTo>
                <a:lnTo>
                  <a:pt x="5338618" y="1025236"/>
                </a:lnTo>
                <a:lnTo>
                  <a:pt x="4729018" y="1154545"/>
                </a:lnTo>
                <a:lnTo>
                  <a:pt x="3759200" y="1237673"/>
                </a:lnTo>
                <a:lnTo>
                  <a:pt x="2521527" y="1219200"/>
                </a:lnTo>
                <a:lnTo>
                  <a:pt x="2336800" y="1182254"/>
                </a:lnTo>
                <a:lnTo>
                  <a:pt x="1062182" y="581891"/>
                </a:lnTo>
                <a:lnTo>
                  <a:pt x="1551709" y="1052945"/>
                </a:lnTo>
                <a:lnTo>
                  <a:pt x="18473" y="563418"/>
                </a:lnTo>
                <a:lnTo>
                  <a:pt x="0" y="18473"/>
                </a:lnTo>
                <a:lnTo>
                  <a:pt x="258618" y="0"/>
                </a:lnTo>
                <a:lnTo>
                  <a:pt x="2272146" y="461818"/>
                </a:lnTo>
                <a:lnTo>
                  <a:pt x="2318327" y="360218"/>
                </a:lnTo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433455" y="3925455"/>
            <a:ext cx="1699490" cy="766618"/>
          </a:xfrm>
          <a:custGeom>
            <a:avLst/>
            <a:gdLst>
              <a:gd name="connsiteX0" fmla="*/ 193963 w 1699490"/>
              <a:gd name="connsiteY0" fmla="*/ 277090 h 766618"/>
              <a:gd name="connsiteX1" fmla="*/ 369454 w 1699490"/>
              <a:gd name="connsiteY1" fmla="*/ 0 h 766618"/>
              <a:gd name="connsiteX2" fmla="*/ 914400 w 1699490"/>
              <a:gd name="connsiteY2" fmla="*/ 73890 h 766618"/>
              <a:gd name="connsiteX3" fmla="*/ 1597890 w 1699490"/>
              <a:gd name="connsiteY3" fmla="*/ 46181 h 766618"/>
              <a:gd name="connsiteX4" fmla="*/ 1699490 w 1699490"/>
              <a:gd name="connsiteY4" fmla="*/ 535709 h 766618"/>
              <a:gd name="connsiteX5" fmla="*/ 406400 w 1699490"/>
              <a:gd name="connsiteY5" fmla="*/ 766618 h 766618"/>
              <a:gd name="connsiteX6" fmla="*/ 0 w 1699490"/>
              <a:gd name="connsiteY6" fmla="*/ 461818 h 76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9490" h="766618">
                <a:moveTo>
                  <a:pt x="193963" y="277090"/>
                </a:moveTo>
                <a:lnTo>
                  <a:pt x="369454" y="0"/>
                </a:lnTo>
                <a:lnTo>
                  <a:pt x="914400" y="73890"/>
                </a:lnTo>
                <a:lnTo>
                  <a:pt x="1597890" y="46181"/>
                </a:lnTo>
                <a:lnTo>
                  <a:pt x="1699490" y="535709"/>
                </a:lnTo>
                <a:lnTo>
                  <a:pt x="406400" y="766618"/>
                </a:lnTo>
                <a:lnTo>
                  <a:pt x="0" y="461818"/>
                </a:lnTo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325091" y="2743200"/>
            <a:ext cx="3048000" cy="2022764"/>
          </a:xfrm>
          <a:custGeom>
            <a:avLst/>
            <a:gdLst>
              <a:gd name="connsiteX0" fmla="*/ 0 w 3048000"/>
              <a:gd name="connsiteY0" fmla="*/ 1708727 h 2022764"/>
              <a:gd name="connsiteX1" fmla="*/ 166254 w 3048000"/>
              <a:gd name="connsiteY1" fmla="*/ 1062182 h 2022764"/>
              <a:gd name="connsiteX2" fmla="*/ 1357745 w 3048000"/>
              <a:gd name="connsiteY2" fmla="*/ 378691 h 2022764"/>
              <a:gd name="connsiteX3" fmla="*/ 2540000 w 3048000"/>
              <a:gd name="connsiteY3" fmla="*/ 0 h 2022764"/>
              <a:gd name="connsiteX4" fmla="*/ 2927927 w 3048000"/>
              <a:gd name="connsiteY4" fmla="*/ 46182 h 2022764"/>
              <a:gd name="connsiteX5" fmla="*/ 3048000 w 3048000"/>
              <a:gd name="connsiteY5" fmla="*/ 1274618 h 2022764"/>
              <a:gd name="connsiteX6" fmla="*/ 2309091 w 3048000"/>
              <a:gd name="connsiteY6" fmla="*/ 1884218 h 2022764"/>
              <a:gd name="connsiteX7" fmla="*/ 600364 w 3048000"/>
              <a:gd name="connsiteY7" fmla="*/ 2022764 h 2022764"/>
              <a:gd name="connsiteX8" fmla="*/ 157018 w 3048000"/>
              <a:gd name="connsiteY8" fmla="*/ 1828800 h 202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8000" h="2022764">
                <a:moveTo>
                  <a:pt x="0" y="1708727"/>
                </a:moveTo>
                <a:lnTo>
                  <a:pt x="166254" y="1062182"/>
                </a:lnTo>
                <a:lnTo>
                  <a:pt x="1357745" y="378691"/>
                </a:lnTo>
                <a:lnTo>
                  <a:pt x="2540000" y="0"/>
                </a:lnTo>
                <a:lnTo>
                  <a:pt x="2927927" y="46182"/>
                </a:lnTo>
                <a:lnTo>
                  <a:pt x="3048000" y="1274618"/>
                </a:lnTo>
                <a:lnTo>
                  <a:pt x="2309091" y="1884218"/>
                </a:lnTo>
                <a:lnTo>
                  <a:pt x="600364" y="2022764"/>
                </a:lnTo>
                <a:lnTo>
                  <a:pt x="157018" y="1828800"/>
                </a:lnTo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029200" y="32004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435600" y="335972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283200" y="3678382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955145" y="3061855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70218" y="3512127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91000" y="3980873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505200" y="4267200"/>
            <a:ext cx="152400" cy="1524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4849091" y="2438400"/>
            <a:ext cx="115736" cy="3048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412228" y="2286000"/>
            <a:ext cx="115736" cy="3048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364205" y="3096491"/>
            <a:ext cx="115736" cy="3048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3048000" y="3449782"/>
            <a:ext cx="115736" cy="30480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90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523999" y="1470025"/>
            <a:ext cx="6019801" cy="3587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56965" rIns="56965" bIns="56965">
            <a:spAutoFit/>
          </a:bodyPr>
          <a:lstStyle>
            <a:lvl1pPr defTabSz="820738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820738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820738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820738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820738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8207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dirty="0">
                <a:solidFill>
                  <a:schemeClr val="bg1"/>
                </a:solidFill>
              </a:rPr>
              <a:t> </a:t>
            </a:r>
            <a:r>
              <a:rPr lang="en-US" altLang="en-US" sz="1600" dirty="0" smtClean="0">
                <a:solidFill>
                  <a:schemeClr val="bg1"/>
                </a:solidFill>
              </a:rPr>
              <a:t>Distribution of World Equity by Market Capitalization</a:t>
            </a:r>
            <a:endParaRPr lang="en-US" altLang="en-US" sz="900" i="1" dirty="0">
              <a:solidFill>
                <a:srgbClr val="336699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81000" y="304800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2400" b="1" i="1" dirty="0" smtClean="0">
                <a:solidFill>
                  <a:srgbClr val="336699"/>
                </a:solidFill>
              </a:rPr>
              <a:t>Developed international and emerging markets stocks have been particularly important new diversifiers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0" y="1960777"/>
            <a:ext cx="6191250" cy="47448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0" y="1960777"/>
            <a:ext cx="1676400" cy="401423"/>
          </a:xfrm>
          <a:prstGeom prst="rect">
            <a:avLst/>
          </a:prstGeom>
          <a:noFill/>
          <a:ln w="349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67400" y="5465977"/>
            <a:ext cx="1676400" cy="401423"/>
          </a:xfrm>
          <a:prstGeom prst="rect">
            <a:avLst/>
          </a:prstGeom>
          <a:noFill/>
          <a:ln w="349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026708" y="6477000"/>
            <a:ext cx="235994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Source: Stocks for the Long Run, Jeremy Siegel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3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762000"/>
            <a:ext cx="8880475" cy="569386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2800" b="1" i="1" dirty="0" smtClean="0">
                <a:solidFill>
                  <a:srgbClr val="336699"/>
                </a:solidFill>
              </a:rPr>
              <a:t>What are examples of “new” asset classes?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1200" b="1" i="1" dirty="0">
              <a:solidFill>
                <a:srgbClr val="336699"/>
              </a:solidFill>
            </a:endParaRP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2800" b="1" i="1" dirty="0" smtClean="0">
                <a:solidFill>
                  <a:srgbClr val="336699"/>
                </a:solidFill>
              </a:rPr>
              <a:t>	    </a:t>
            </a:r>
            <a:r>
              <a:rPr lang="en-US" altLang="en-US" sz="1600" b="1" dirty="0" smtClean="0"/>
              <a:t>International developed stocks (70s and 80s)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/>
              <a:t> </a:t>
            </a:r>
            <a:r>
              <a:rPr lang="en-US" altLang="en-US" sz="1600" b="1" dirty="0" smtClean="0"/>
              <a:t>                      Gold bullion (70s)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 smtClean="0"/>
              <a:t>                       High yield bonds (80s)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 smtClean="0"/>
              <a:t>                       Emerging markets stocks (90s)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 smtClean="0"/>
              <a:t>                       Treasury Inflation Protected Bonds (TIPS) (90s)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 smtClean="0"/>
              <a:t>                       Real estate investment trusts (90s)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 smtClean="0"/>
              <a:t>                       Emerging markets $ bonds (00s)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/>
              <a:t> </a:t>
            </a:r>
            <a:r>
              <a:rPr lang="en-US" altLang="en-US" sz="1600" b="1" dirty="0" smtClean="0"/>
              <a:t>                      Commodity futures (00s)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 smtClean="0"/>
              <a:t>                       Emerging markets local currency bonds (10s)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 smtClean="0"/>
              <a:t>                       Bank loans (10s)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 smtClean="0"/>
              <a:t>                       Catasphophe (CAT) bonds (10s)</a:t>
            </a:r>
          </a:p>
          <a:p>
            <a:pPr eaLnBrk="1" hangingPunct="1">
              <a:spcBef>
                <a:spcPct val="50000"/>
              </a:spcBef>
              <a:buClr>
                <a:schemeClr val="accent2"/>
              </a:buClr>
              <a:buNone/>
            </a:pPr>
            <a:r>
              <a:rPr lang="en-US" altLang="en-US" sz="1600" b="1" dirty="0" smtClean="0"/>
              <a:t>                       Agricultural land (10s)</a:t>
            </a:r>
          </a:p>
        </p:txBody>
      </p:sp>
    </p:spTree>
    <p:extLst>
      <p:ext uri="{BB962C8B-B14F-4D97-AF65-F5344CB8AC3E}">
        <p14:creationId xmlns:p14="http://schemas.microsoft.com/office/powerpoint/2010/main" val="32614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F0C32FC-DDCC-4C4D-B87E-0A53E032442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 smtClean="0"/>
          </a:p>
        </p:txBody>
      </p:sp>
      <p:sp>
        <p:nvSpPr>
          <p:cNvPr id="81923" name="Rectangle 2"/>
          <p:cNvSpPr>
            <a:spLocks noChangeArrowheads="1"/>
          </p:cNvSpPr>
          <p:nvPr/>
        </p:nvSpPr>
        <p:spPr bwMode="auto">
          <a:xfrm>
            <a:off x="1104900" y="1420813"/>
            <a:ext cx="7029450" cy="4583112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81924" name="Text Box 3"/>
          <p:cNvSpPr txBox="1">
            <a:spLocks noChangeArrowheads="1"/>
          </p:cNvSpPr>
          <p:nvPr/>
        </p:nvSpPr>
        <p:spPr bwMode="auto">
          <a:xfrm>
            <a:off x="4194175" y="6105525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Time</a:t>
            </a:r>
          </a:p>
        </p:txBody>
      </p:sp>
      <p:sp>
        <p:nvSpPr>
          <p:cNvPr id="81925" name="Text Box 4"/>
          <p:cNvSpPr txBox="1">
            <a:spLocks noChangeArrowheads="1"/>
          </p:cNvSpPr>
          <p:nvPr/>
        </p:nvSpPr>
        <p:spPr bwMode="auto">
          <a:xfrm>
            <a:off x="165100" y="3303588"/>
            <a:ext cx="841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$1 Grows To:</a:t>
            </a:r>
          </a:p>
        </p:txBody>
      </p:sp>
      <p:sp>
        <p:nvSpPr>
          <p:cNvPr id="81926" name="Text Box 5"/>
          <p:cNvSpPr txBox="1">
            <a:spLocks noChangeArrowheads="1"/>
          </p:cNvSpPr>
          <p:nvPr/>
        </p:nvSpPr>
        <p:spPr bwMode="auto">
          <a:xfrm>
            <a:off x="168275" y="585788"/>
            <a:ext cx="8926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500" b="1" i="1" dirty="0">
                <a:solidFill>
                  <a:srgbClr val="000099"/>
                </a:solidFill>
              </a:rPr>
              <a:t>Through thoughtful diversification, we seek to design a portfolio which is less volatile than its component parts </a:t>
            </a:r>
            <a:r>
              <a:rPr lang="en-US" altLang="en-US" sz="1500" b="1" i="1" dirty="0">
                <a:solidFill>
                  <a:schemeClr val="bg1"/>
                </a:solidFill>
              </a:rPr>
              <a:t>and </a:t>
            </a:r>
            <a:r>
              <a:rPr lang="en-US" altLang="en-US" sz="1500" i="1" dirty="0">
                <a:solidFill>
                  <a:schemeClr val="bg1"/>
                </a:solidFill>
              </a:rPr>
              <a:t>which also delivers a superior compound annual (geometric) return.</a:t>
            </a:r>
          </a:p>
        </p:txBody>
      </p:sp>
    </p:spTree>
    <p:extLst>
      <p:ext uri="{BB962C8B-B14F-4D97-AF65-F5344CB8AC3E}">
        <p14:creationId xmlns:p14="http://schemas.microsoft.com/office/powerpoint/2010/main" val="32420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2B36E57-BBF9-480A-BEFD-222CAC286C4F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 dirty="0" smtClean="0"/>
          </a:p>
        </p:txBody>
      </p:sp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685800"/>
            <a:ext cx="7267575" cy="49847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b="1" i="1" dirty="0" smtClean="0">
                <a:solidFill>
                  <a:srgbClr val="FF0000"/>
                </a:solidFill>
              </a:rPr>
              <a:t>Diversification is the only free lunch!</a:t>
            </a:r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455863"/>
            <a:ext cx="51292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93193" y="2057400"/>
            <a:ext cx="501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whole is greater than the sum of the parts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094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81000" y="304800"/>
            <a:ext cx="8915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4000" b="1" i="1" dirty="0" smtClean="0">
                <a:solidFill>
                  <a:srgbClr val="336699"/>
                </a:solidFill>
              </a:rPr>
              <a:t>Rebalancing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1" y="1752600"/>
            <a:ext cx="52577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Over time a portfolio that starts out with a strategic allocation of 50% stocks, 50% bonds will naturally get out of balance as either stocks or bonds outperforms.</a:t>
            </a:r>
          </a:p>
          <a:p>
            <a:endParaRPr lang="en-US" b="1" dirty="0"/>
          </a:p>
          <a:p>
            <a:r>
              <a:rPr lang="en-US" b="1" dirty="0" smtClean="0"/>
              <a:t>In order to maintain the portfolio’s strategic risk/return profile it becomes important to restore the targeted stock/bond mix.  That will mean selling the asset that has performed the best and buying the one that has underperformed.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Calendar-based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Range-based strategies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19" y="1905001"/>
            <a:ext cx="2735532" cy="354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1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545403-8FD1-4A09-B819-C7B65B6D6897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smtClean="0"/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1104900" y="1420813"/>
            <a:ext cx="7029450" cy="4583112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82948" name="Text Box 3"/>
          <p:cNvSpPr txBox="1">
            <a:spLocks noChangeArrowheads="1"/>
          </p:cNvSpPr>
          <p:nvPr/>
        </p:nvSpPr>
        <p:spPr bwMode="auto">
          <a:xfrm>
            <a:off x="4194175" y="6105525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Time</a:t>
            </a:r>
          </a:p>
        </p:txBody>
      </p:sp>
      <p:sp>
        <p:nvSpPr>
          <p:cNvPr id="82949" name="Text Box 4"/>
          <p:cNvSpPr txBox="1">
            <a:spLocks noChangeArrowheads="1"/>
          </p:cNvSpPr>
          <p:nvPr/>
        </p:nvSpPr>
        <p:spPr bwMode="auto">
          <a:xfrm>
            <a:off x="165100" y="3303588"/>
            <a:ext cx="841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$1 Grows To:</a:t>
            </a:r>
          </a:p>
        </p:txBody>
      </p:sp>
      <p:sp>
        <p:nvSpPr>
          <p:cNvPr id="82950" name="Freeform 5"/>
          <p:cNvSpPr>
            <a:spLocks/>
          </p:cNvSpPr>
          <p:nvPr/>
        </p:nvSpPr>
        <p:spPr bwMode="auto">
          <a:xfrm>
            <a:off x="1104900" y="1828800"/>
            <a:ext cx="6946900" cy="3698875"/>
          </a:xfrm>
          <a:custGeom>
            <a:avLst/>
            <a:gdLst>
              <a:gd name="T0" fmla="*/ 0 w 4376"/>
              <a:gd name="T1" fmla="*/ 2147483647 h 2330"/>
              <a:gd name="T2" fmla="*/ 2147483647 w 4376"/>
              <a:gd name="T3" fmla="*/ 2147483647 h 2330"/>
              <a:gd name="T4" fmla="*/ 2147483647 w 4376"/>
              <a:gd name="T5" fmla="*/ 2147483647 h 2330"/>
              <a:gd name="T6" fmla="*/ 2147483647 w 4376"/>
              <a:gd name="T7" fmla="*/ 2147483647 h 2330"/>
              <a:gd name="T8" fmla="*/ 2147483647 w 4376"/>
              <a:gd name="T9" fmla="*/ 2147483647 h 2330"/>
              <a:gd name="T10" fmla="*/ 2147483647 w 4376"/>
              <a:gd name="T11" fmla="*/ 2147483647 h 2330"/>
              <a:gd name="T12" fmla="*/ 2147483647 w 4376"/>
              <a:gd name="T13" fmla="*/ 2147483647 h 2330"/>
              <a:gd name="T14" fmla="*/ 2147483647 w 4376"/>
              <a:gd name="T15" fmla="*/ 2147483647 h 2330"/>
              <a:gd name="T16" fmla="*/ 2147483647 w 4376"/>
              <a:gd name="T17" fmla="*/ 2147483647 h 2330"/>
              <a:gd name="T18" fmla="*/ 2147483647 w 4376"/>
              <a:gd name="T19" fmla="*/ 0 h 23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76" h="2330">
                <a:moveTo>
                  <a:pt x="0" y="2330"/>
                </a:moveTo>
                <a:cubicBezTo>
                  <a:pt x="74" y="2125"/>
                  <a:pt x="148" y="1920"/>
                  <a:pt x="293" y="1874"/>
                </a:cubicBezTo>
                <a:cubicBezTo>
                  <a:pt x="438" y="1828"/>
                  <a:pt x="703" y="2121"/>
                  <a:pt x="869" y="2055"/>
                </a:cubicBezTo>
                <a:cubicBezTo>
                  <a:pt x="1035" y="1989"/>
                  <a:pt x="1091" y="1572"/>
                  <a:pt x="1290" y="1479"/>
                </a:cubicBezTo>
                <a:cubicBezTo>
                  <a:pt x="1489" y="1386"/>
                  <a:pt x="1876" y="1591"/>
                  <a:pt x="2064" y="1496"/>
                </a:cubicBezTo>
                <a:cubicBezTo>
                  <a:pt x="2252" y="1401"/>
                  <a:pt x="2237" y="987"/>
                  <a:pt x="2416" y="911"/>
                </a:cubicBezTo>
                <a:cubicBezTo>
                  <a:pt x="2595" y="835"/>
                  <a:pt x="2959" y="1156"/>
                  <a:pt x="3138" y="1040"/>
                </a:cubicBezTo>
                <a:cubicBezTo>
                  <a:pt x="3317" y="924"/>
                  <a:pt x="3333" y="321"/>
                  <a:pt x="3491" y="215"/>
                </a:cubicBezTo>
                <a:cubicBezTo>
                  <a:pt x="3649" y="109"/>
                  <a:pt x="3936" y="440"/>
                  <a:pt x="4084" y="404"/>
                </a:cubicBezTo>
                <a:cubicBezTo>
                  <a:pt x="4232" y="368"/>
                  <a:pt x="4332" y="60"/>
                  <a:pt x="4376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951" name="Text Box 6"/>
          <p:cNvSpPr txBox="1">
            <a:spLocks noChangeArrowheads="1"/>
          </p:cNvSpPr>
          <p:nvPr/>
        </p:nvSpPr>
        <p:spPr bwMode="auto">
          <a:xfrm>
            <a:off x="6438900" y="1460500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>
                <a:solidFill>
                  <a:srgbClr val="0000CC"/>
                </a:solidFill>
              </a:rPr>
              <a:t>Portfolio</a:t>
            </a:r>
          </a:p>
        </p:txBody>
      </p:sp>
      <p:sp>
        <p:nvSpPr>
          <p:cNvPr id="82952" name="Text Box 7"/>
          <p:cNvSpPr txBox="1">
            <a:spLocks noChangeArrowheads="1"/>
          </p:cNvSpPr>
          <p:nvPr/>
        </p:nvSpPr>
        <p:spPr bwMode="auto">
          <a:xfrm>
            <a:off x="1139825" y="4292600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Asset A</a:t>
            </a:r>
          </a:p>
        </p:txBody>
      </p:sp>
      <p:sp>
        <p:nvSpPr>
          <p:cNvPr id="82953" name="Text Box 8"/>
          <p:cNvSpPr txBox="1">
            <a:spLocks noChangeArrowheads="1"/>
          </p:cNvSpPr>
          <p:nvPr/>
        </p:nvSpPr>
        <p:spPr bwMode="auto">
          <a:xfrm>
            <a:off x="168275" y="585788"/>
            <a:ext cx="8926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500" b="1" i="1" dirty="0"/>
              <a:t>Through thoughtful diversification, we seek to design a portfolio which is less volatile than its component part</a:t>
            </a:r>
            <a:r>
              <a:rPr lang="en-US" altLang="en-US" sz="1500" b="1" i="1" dirty="0">
                <a:solidFill>
                  <a:srgbClr val="000099"/>
                </a:solidFill>
              </a:rPr>
              <a:t>s </a:t>
            </a:r>
            <a:r>
              <a:rPr lang="en-US" altLang="en-US" sz="1500" i="1" dirty="0">
                <a:solidFill>
                  <a:schemeClr val="bg1"/>
                </a:solidFill>
              </a:rPr>
              <a:t>and which also delivers a superior compound annual (geometric) return.</a:t>
            </a:r>
          </a:p>
        </p:txBody>
      </p:sp>
    </p:spTree>
    <p:extLst>
      <p:ext uri="{BB962C8B-B14F-4D97-AF65-F5344CB8AC3E}">
        <p14:creationId xmlns:p14="http://schemas.microsoft.com/office/powerpoint/2010/main" val="413262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11D88AC-CB3C-4EF1-84B1-A7A8FE2C2160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 smtClean="0"/>
          </a:p>
        </p:txBody>
      </p:sp>
      <p:sp>
        <p:nvSpPr>
          <p:cNvPr id="83971" name="Rectangle 2"/>
          <p:cNvSpPr>
            <a:spLocks noChangeArrowheads="1"/>
          </p:cNvSpPr>
          <p:nvPr/>
        </p:nvSpPr>
        <p:spPr bwMode="auto">
          <a:xfrm>
            <a:off x="1104900" y="1420813"/>
            <a:ext cx="7029450" cy="4583112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83972" name="Text Box 3"/>
          <p:cNvSpPr txBox="1">
            <a:spLocks noChangeArrowheads="1"/>
          </p:cNvSpPr>
          <p:nvPr/>
        </p:nvSpPr>
        <p:spPr bwMode="auto">
          <a:xfrm>
            <a:off x="4194175" y="6105525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Time</a:t>
            </a:r>
          </a:p>
        </p:txBody>
      </p:sp>
      <p:sp>
        <p:nvSpPr>
          <p:cNvPr id="83973" name="Text Box 4"/>
          <p:cNvSpPr txBox="1">
            <a:spLocks noChangeArrowheads="1"/>
          </p:cNvSpPr>
          <p:nvPr/>
        </p:nvSpPr>
        <p:spPr bwMode="auto">
          <a:xfrm>
            <a:off x="165100" y="3303588"/>
            <a:ext cx="841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$1 Grows To:</a:t>
            </a:r>
          </a:p>
        </p:txBody>
      </p:sp>
      <p:sp>
        <p:nvSpPr>
          <p:cNvPr id="83974" name="Freeform 5"/>
          <p:cNvSpPr>
            <a:spLocks/>
          </p:cNvSpPr>
          <p:nvPr/>
        </p:nvSpPr>
        <p:spPr bwMode="auto">
          <a:xfrm>
            <a:off x="1104900" y="1828800"/>
            <a:ext cx="6946900" cy="3698875"/>
          </a:xfrm>
          <a:custGeom>
            <a:avLst/>
            <a:gdLst>
              <a:gd name="T0" fmla="*/ 0 w 4376"/>
              <a:gd name="T1" fmla="*/ 2147483647 h 2330"/>
              <a:gd name="T2" fmla="*/ 2147483647 w 4376"/>
              <a:gd name="T3" fmla="*/ 2147483647 h 2330"/>
              <a:gd name="T4" fmla="*/ 2147483647 w 4376"/>
              <a:gd name="T5" fmla="*/ 2147483647 h 2330"/>
              <a:gd name="T6" fmla="*/ 2147483647 w 4376"/>
              <a:gd name="T7" fmla="*/ 2147483647 h 2330"/>
              <a:gd name="T8" fmla="*/ 2147483647 w 4376"/>
              <a:gd name="T9" fmla="*/ 2147483647 h 2330"/>
              <a:gd name="T10" fmla="*/ 2147483647 w 4376"/>
              <a:gd name="T11" fmla="*/ 2147483647 h 2330"/>
              <a:gd name="T12" fmla="*/ 2147483647 w 4376"/>
              <a:gd name="T13" fmla="*/ 2147483647 h 2330"/>
              <a:gd name="T14" fmla="*/ 2147483647 w 4376"/>
              <a:gd name="T15" fmla="*/ 2147483647 h 2330"/>
              <a:gd name="T16" fmla="*/ 2147483647 w 4376"/>
              <a:gd name="T17" fmla="*/ 2147483647 h 2330"/>
              <a:gd name="T18" fmla="*/ 2147483647 w 4376"/>
              <a:gd name="T19" fmla="*/ 0 h 23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76" h="2330">
                <a:moveTo>
                  <a:pt x="0" y="2330"/>
                </a:moveTo>
                <a:cubicBezTo>
                  <a:pt x="74" y="2125"/>
                  <a:pt x="148" y="1920"/>
                  <a:pt x="293" y="1874"/>
                </a:cubicBezTo>
                <a:cubicBezTo>
                  <a:pt x="438" y="1828"/>
                  <a:pt x="703" y="2121"/>
                  <a:pt x="869" y="2055"/>
                </a:cubicBezTo>
                <a:cubicBezTo>
                  <a:pt x="1035" y="1989"/>
                  <a:pt x="1091" y="1572"/>
                  <a:pt x="1290" y="1479"/>
                </a:cubicBezTo>
                <a:cubicBezTo>
                  <a:pt x="1489" y="1386"/>
                  <a:pt x="1876" y="1591"/>
                  <a:pt x="2064" y="1496"/>
                </a:cubicBezTo>
                <a:cubicBezTo>
                  <a:pt x="2252" y="1401"/>
                  <a:pt x="2237" y="987"/>
                  <a:pt x="2416" y="911"/>
                </a:cubicBezTo>
                <a:cubicBezTo>
                  <a:pt x="2595" y="835"/>
                  <a:pt x="2959" y="1156"/>
                  <a:pt x="3138" y="1040"/>
                </a:cubicBezTo>
                <a:cubicBezTo>
                  <a:pt x="3317" y="924"/>
                  <a:pt x="3333" y="321"/>
                  <a:pt x="3491" y="215"/>
                </a:cubicBezTo>
                <a:cubicBezTo>
                  <a:pt x="3649" y="109"/>
                  <a:pt x="3936" y="440"/>
                  <a:pt x="4084" y="404"/>
                </a:cubicBezTo>
                <a:cubicBezTo>
                  <a:pt x="4232" y="368"/>
                  <a:pt x="4332" y="60"/>
                  <a:pt x="4376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3975" name="Freeform 6"/>
          <p:cNvSpPr>
            <a:spLocks/>
          </p:cNvSpPr>
          <p:nvPr/>
        </p:nvSpPr>
        <p:spPr bwMode="auto">
          <a:xfrm>
            <a:off x="1092200" y="1928813"/>
            <a:ext cx="6986588" cy="3978275"/>
          </a:xfrm>
          <a:custGeom>
            <a:avLst/>
            <a:gdLst>
              <a:gd name="T0" fmla="*/ 0 w 4401"/>
              <a:gd name="T1" fmla="*/ 2147483647 h 2506"/>
              <a:gd name="T2" fmla="*/ 2147483647 w 4401"/>
              <a:gd name="T3" fmla="*/ 2147483647 h 2506"/>
              <a:gd name="T4" fmla="*/ 2147483647 w 4401"/>
              <a:gd name="T5" fmla="*/ 2147483647 h 2506"/>
              <a:gd name="T6" fmla="*/ 2147483647 w 4401"/>
              <a:gd name="T7" fmla="*/ 2147483647 h 2506"/>
              <a:gd name="T8" fmla="*/ 2147483647 w 4401"/>
              <a:gd name="T9" fmla="*/ 2147483647 h 2506"/>
              <a:gd name="T10" fmla="*/ 2147483647 w 4401"/>
              <a:gd name="T11" fmla="*/ 2147483647 h 2506"/>
              <a:gd name="T12" fmla="*/ 2147483647 w 4401"/>
              <a:gd name="T13" fmla="*/ 2147483647 h 2506"/>
              <a:gd name="T14" fmla="*/ 2147483647 w 4401"/>
              <a:gd name="T15" fmla="*/ 2147483647 h 2506"/>
              <a:gd name="T16" fmla="*/ 2147483647 w 4401"/>
              <a:gd name="T17" fmla="*/ 2147483647 h 2506"/>
              <a:gd name="T18" fmla="*/ 2147483647 w 4401"/>
              <a:gd name="T19" fmla="*/ 2147483647 h 25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01" h="2506">
                <a:moveTo>
                  <a:pt x="0" y="2250"/>
                </a:moveTo>
                <a:cubicBezTo>
                  <a:pt x="174" y="2378"/>
                  <a:pt x="348" y="2506"/>
                  <a:pt x="490" y="2396"/>
                </a:cubicBezTo>
                <a:cubicBezTo>
                  <a:pt x="632" y="2286"/>
                  <a:pt x="676" y="1685"/>
                  <a:pt x="851" y="1588"/>
                </a:cubicBezTo>
                <a:cubicBezTo>
                  <a:pt x="1026" y="1491"/>
                  <a:pt x="1371" y="1913"/>
                  <a:pt x="1539" y="1811"/>
                </a:cubicBezTo>
                <a:cubicBezTo>
                  <a:pt x="1707" y="1709"/>
                  <a:pt x="1666" y="1063"/>
                  <a:pt x="1857" y="977"/>
                </a:cubicBezTo>
                <a:cubicBezTo>
                  <a:pt x="2048" y="891"/>
                  <a:pt x="2482" y="1398"/>
                  <a:pt x="2682" y="1295"/>
                </a:cubicBezTo>
                <a:cubicBezTo>
                  <a:pt x="2882" y="1192"/>
                  <a:pt x="2885" y="475"/>
                  <a:pt x="3060" y="358"/>
                </a:cubicBezTo>
                <a:cubicBezTo>
                  <a:pt x="3235" y="241"/>
                  <a:pt x="3550" y="643"/>
                  <a:pt x="3731" y="590"/>
                </a:cubicBezTo>
                <a:cubicBezTo>
                  <a:pt x="3912" y="537"/>
                  <a:pt x="4032" y="80"/>
                  <a:pt x="4144" y="40"/>
                </a:cubicBezTo>
                <a:cubicBezTo>
                  <a:pt x="4256" y="0"/>
                  <a:pt x="4328" y="175"/>
                  <a:pt x="4401" y="35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3976" name="Text Box 7"/>
          <p:cNvSpPr txBox="1">
            <a:spLocks noChangeArrowheads="1"/>
          </p:cNvSpPr>
          <p:nvPr/>
        </p:nvSpPr>
        <p:spPr bwMode="auto">
          <a:xfrm>
            <a:off x="1139825" y="4292600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Asset A</a:t>
            </a:r>
          </a:p>
        </p:txBody>
      </p:sp>
      <p:sp>
        <p:nvSpPr>
          <p:cNvPr id="83977" name="Text Box 8"/>
          <p:cNvSpPr txBox="1">
            <a:spLocks noChangeArrowheads="1"/>
          </p:cNvSpPr>
          <p:nvPr/>
        </p:nvSpPr>
        <p:spPr bwMode="auto">
          <a:xfrm>
            <a:off x="2001838" y="5578475"/>
            <a:ext cx="1322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Asset B</a:t>
            </a:r>
          </a:p>
        </p:txBody>
      </p:sp>
      <p:sp>
        <p:nvSpPr>
          <p:cNvPr id="83978" name="Text Box 9"/>
          <p:cNvSpPr txBox="1">
            <a:spLocks noChangeArrowheads="1"/>
          </p:cNvSpPr>
          <p:nvPr/>
        </p:nvSpPr>
        <p:spPr bwMode="auto">
          <a:xfrm>
            <a:off x="168275" y="585788"/>
            <a:ext cx="8926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500" b="1" i="1" dirty="0"/>
              <a:t>Through thoughtful diversification, we seek to design a portfolio which is less volatile than its component parts</a:t>
            </a:r>
            <a:r>
              <a:rPr lang="en-US" altLang="en-US" sz="1500" b="1" i="1" dirty="0">
                <a:solidFill>
                  <a:srgbClr val="000099"/>
                </a:solidFill>
              </a:rPr>
              <a:t> </a:t>
            </a:r>
            <a:r>
              <a:rPr lang="en-US" altLang="en-US" sz="1500" i="1" dirty="0">
                <a:solidFill>
                  <a:schemeClr val="bg1"/>
                </a:solidFill>
              </a:rPr>
              <a:t>and which also delivers a superior compound annual (geometric) return.</a:t>
            </a:r>
          </a:p>
        </p:txBody>
      </p:sp>
    </p:spTree>
    <p:extLst>
      <p:ext uri="{BB962C8B-B14F-4D97-AF65-F5344CB8AC3E}">
        <p14:creationId xmlns:p14="http://schemas.microsoft.com/office/powerpoint/2010/main" val="13873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17F566-714E-4F4F-9B4C-2EED75AD4CAD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 smtClean="0"/>
          </a:p>
        </p:txBody>
      </p:sp>
      <p:sp>
        <p:nvSpPr>
          <p:cNvPr id="84995" name="Rectangle 2"/>
          <p:cNvSpPr>
            <a:spLocks noChangeArrowheads="1"/>
          </p:cNvSpPr>
          <p:nvPr/>
        </p:nvSpPr>
        <p:spPr bwMode="auto">
          <a:xfrm>
            <a:off x="1133475" y="1420813"/>
            <a:ext cx="7029450" cy="4583112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en-US" altLang="en-US" sz="2400" i="1">
              <a:solidFill>
                <a:srgbClr val="000099"/>
              </a:solidFill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194175" y="6105525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Time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165100" y="3303588"/>
            <a:ext cx="841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$1 Grows To:</a:t>
            </a:r>
          </a:p>
        </p:txBody>
      </p:sp>
      <p:sp>
        <p:nvSpPr>
          <p:cNvPr id="84998" name="Freeform 5"/>
          <p:cNvSpPr>
            <a:spLocks/>
          </p:cNvSpPr>
          <p:nvPr/>
        </p:nvSpPr>
        <p:spPr bwMode="auto">
          <a:xfrm>
            <a:off x="1104900" y="1828800"/>
            <a:ext cx="6946900" cy="3698875"/>
          </a:xfrm>
          <a:custGeom>
            <a:avLst/>
            <a:gdLst>
              <a:gd name="T0" fmla="*/ 0 w 4376"/>
              <a:gd name="T1" fmla="*/ 2147483647 h 2330"/>
              <a:gd name="T2" fmla="*/ 2147483647 w 4376"/>
              <a:gd name="T3" fmla="*/ 2147483647 h 2330"/>
              <a:gd name="T4" fmla="*/ 2147483647 w 4376"/>
              <a:gd name="T5" fmla="*/ 2147483647 h 2330"/>
              <a:gd name="T6" fmla="*/ 2147483647 w 4376"/>
              <a:gd name="T7" fmla="*/ 2147483647 h 2330"/>
              <a:gd name="T8" fmla="*/ 2147483647 w 4376"/>
              <a:gd name="T9" fmla="*/ 2147483647 h 2330"/>
              <a:gd name="T10" fmla="*/ 2147483647 w 4376"/>
              <a:gd name="T11" fmla="*/ 2147483647 h 2330"/>
              <a:gd name="T12" fmla="*/ 2147483647 w 4376"/>
              <a:gd name="T13" fmla="*/ 2147483647 h 2330"/>
              <a:gd name="T14" fmla="*/ 2147483647 w 4376"/>
              <a:gd name="T15" fmla="*/ 2147483647 h 2330"/>
              <a:gd name="T16" fmla="*/ 2147483647 w 4376"/>
              <a:gd name="T17" fmla="*/ 2147483647 h 2330"/>
              <a:gd name="T18" fmla="*/ 2147483647 w 4376"/>
              <a:gd name="T19" fmla="*/ 0 h 233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376" h="2330">
                <a:moveTo>
                  <a:pt x="0" y="2330"/>
                </a:moveTo>
                <a:cubicBezTo>
                  <a:pt x="74" y="2125"/>
                  <a:pt x="148" y="1920"/>
                  <a:pt x="293" y="1874"/>
                </a:cubicBezTo>
                <a:cubicBezTo>
                  <a:pt x="438" y="1828"/>
                  <a:pt x="703" y="2121"/>
                  <a:pt x="869" y="2055"/>
                </a:cubicBezTo>
                <a:cubicBezTo>
                  <a:pt x="1035" y="1989"/>
                  <a:pt x="1091" y="1572"/>
                  <a:pt x="1290" y="1479"/>
                </a:cubicBezTo>
                <a:cubicBezTo>
                  <a:pt x="1489" y="1386"/>
                  <a:pt x="1876" y="1591"/>
                  <a:pt x="2064" y="1496"/>
                </a:cubicBezTo>
                <a:cubicBezTo>
                  <a:pt x="2252" y="1401"/>
                  <a:pt x="2237" y="987"/>
                  <a:pt x="2416" y="911"/>
                </a:cubicBezTo>
                <a:cubicBezTo>
                  <a:pt x="2595" y="835"/>
                  <a:pt x="2959" y="1156"/>
                  <a:pt x="3138" y="1040"/>
                </a:cubicBezTo>
                <a:cubicBezTo>
                  <a:pt x="3317" y="924"/>
                  <a:pt x="3333" y="321"/>
                  <a:pt x="3491" y="215"/>
                </a:cubicBezTo>
                <a:cubicBezTo>
                  <a:pt x="3649" y="109"/>
                  <a:pt x="3936" y="440"/>
                  <a:pt x="4084" y="404"/>
                </a:cubicBezTo>
                <a:cubicBezTo>
                  <a:pt x="4232" y="368"/>
                  <a:pt x="4332" y="60"/>
                  <a:pt x="4376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4999" name="Freeform 6"/>
          <p:cNvSpPr>
            <a:spLocks/>
          </p:cNvSpPr>
          <p:nvPr/>
        </p:nvSpPr>
        <p:spPr bwMode="auto">
          <a:xfrm>
            <a:off x="1092200" y="1928813"/>
            <a:ext cx="6986588" cy="3978275"/>
          </a:xfrm>
          <a:custGeom>
            <a:avLst/>
            <a:gdLst>
              <a:gd name="T0" fmla="*/ 0 w 4401"/>
              <a:gd name="T1" fmla="*/ 2147483647 h 2506"/>
              <a:gd name="T2" fmla="*/ 2147483647 w 4401"/>
              <a:gd name="T3" fmla="*/ 2147483647 h 2506"/>
              <a:gd name="T4" fmla="*/ 2147483647 w 4401"/>
              <a:gd name="T5" fmla="*/ 2147483647 h 2506"/>
              <a:gd name="T6" fmla="*/ 2147483647 w 4401"/>
              <a:gd name="T7" fmla="*/ 2147483647 h 2506"/>
              <a:gd name="T8" fmla="*/ 2147483647 w 4401"/>
              <a:gd name="T9" fmla="*/ 2147483647 h 2506"/>
              <a:gd name="T10" fmla="*/ 2147483647 w 4401"/>
              <a:gd name="T11" fmla="*/ 2147483647 h 2506"/>
              <a:gd name="T12" fmla="*/ 2147483647 w 4401"/>
              <a:gd name="T13" fmla="*/ 2147483647 h 2506"/>
              <a:gd name="T14" fmla="*/ 2147483647 w 4401"/>
              <a:gd name="T15" fmla="*/ 2147483647 h 2506"/>
              <a:gd name="T16" fmla="*/ 2147483647 w 4401"/>
              <a:gd name="T17" fmla="*/ 2147483647 h 2506"/>
              <a:gd name="T18" fmla="*/ 2147483647 w 4401"/>
              <a:gd name="T19" fmla="*/ 2147483647 h 250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401" h="2506">
                <a:moveTo>
                  <a:pt x="0" y="2250"/>
                </a:moveTo>
                <a:cubicBezTo>
                  <a:pt x="174" y="2378"/>
                  <a:pt x="348" y="2506"/>
                  <a:pt x="490" y="2396"/>
                </a:cubicBezTo>
                <a:cubicBezTo>
                  <a:pt x="632" y="2286"/>
                  <a:pt x="676" y="1685"/>
                  <a:pt x="851" y="1588"/>
                </a:cubicBezTo>
                <a:cubicBezTo>
                  <a:pt x="1026" y="1491"/>
                  <a:pt x="1371" y="1913"/>
                  <a:pt x="1539" y="1811"/>
                </a:cubicBezTo>
                <a:cubicBezTo>
                  <a:pt x="1707" y="1709"/>
                  <a:pt x="1666" y="1063"/>
                  <a:pt x="1857" y="977"/>
                </a:cubicBezTo>
                <a:cubicBezTo>
                  <a:pt x="2048" y="891"/>
                  <a:pt x="2482" y="1398"/>
                  <a:pt x="2682" y="1295"/>
                </a:cubicBezTo>
                <a:cubicBezTo>
                  <a:pt x="2882" y="1192"/>
                  <a:pt x="2885" y="475"/>
                  <a:pt x="3060" y="358"/>
                </a:cubicBezTo>
                <a:cubicBezTo>
                  <a:pt x="3235" y="241"/>
                  <a:pt x="3550" y="643"/>
                  <a:pt x="3731" y="590"/>
                </a:cubicBezTo>
                <a:cubicBezTo>
                  <a:pt x="3912" y="537"/>
                  <a:pt x="4032" y="80"/>
                  <a:pt x="4144" y="40"/>
                </a:cubicBezTo>
                <a:cubicBezTo>
                  <a:pt x="4256" y="0"/>
                  <a:pt x="4328" y="175"/>
                  <a:pt x="4401" y="35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5000" name="Text Box 7"/>
          <p:cNvSpPr txBox="1">
            <a:spLocks noChangeArrowheads="1"/>
          </p:cNvSpPr>
          <p:nvPr/>
        </p:nvSpPr>
        <p:spPr bwMode="auto">
          <a:xfrm>
            <a:off x="1139825" y="4292600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Asset B</a:t>
            </a:r>
          </a:p>
        </p:txBody>
      </p:sp>
      <p:sp>
        <p:nvSpPr>
          <p:cNvPr id="85001" name="Text Box 8"/>
          <p:cNvSpPr txBox="1">
            <a:spLocks noChangeArrowheads="1"/>
          </p:cNvSpPr>
          <p:nvPr/>
        </p:nvSpPr>
        <p:spPr bwMode="auto">
          <a:xfrm>
            <a:off x="2001838" y="5578475"/>
            <a:ext cx="13223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/>
              <a:t>Asset A</a:t>
            </a:r>
          </a:p>
        </p:txBody>
      </p:sp>
      <p:sp>
        <p:nvSpPr>
          <p:cNvPr id="85002" name="Text Box 9"/>
          <p:cNvSpPr txBox="1">
            <a:spLocks noChangeArrowheads="1"/>
          </p:cNvSpPr>
          <p:nvPr/>
        </p:nvSpPr>
        <p:spPr bwMode="auto">
          <a:xfrm>
            <a:off x="6438900" y="1460500"/>
            <a:ext cx="13223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400" dirty="0">
                <a:solidFill>
                  <a:srgbClr val="0000CC"/>
                </a:solidFill>
              </a:rPr>
              <a:t>Portfolio</a:t>
            </a:r>
          </a:p>
        </p:txBody>
      </p:sp>
      <p:sp>
        <p:nvSpPr>
          <p:cNvPr id="85003" name="Freeform 10"/>
          <p:cNvSpPr>
            <a:spLocks/>
          </p:cNvSpPr>
          <p:nvPr/>
        </p:nvSpPr>
        <p:spPr bwMode="auto">
          <a:xfrm>
            <a:off x="1133475" y="1487488"/>
            <a:ext cx="6959600" cy="3998912"/>
          </a:xfrm>
          <a:custGeom>
            <a:avLst/>
            <a:gdLst>
              <a:gd name="T0" fmla="*/ 0 w 4384"/>
              <a:gd name="T1" fmla="*/ 2147483647 h 2519"/>
              <a:gd name="T2" fmla="*/ 2147483647 w 4384"/>
              <a:gd name="T3" fmla="*/ 2147483647 h 2519"/>
              <a:gd name="T4" fmla="*/ 2147483647 w 4384"/>
              <a:gd name="T5" fmla="*/ 2147483647 h 2519"/>
              <a:gd name="T6" fmla="*/ 2147483647 w 4384"/>
              <a:gd name="T7" fmla="*/ 2147483647 h 2519"/>
              <a:gd name="T8" fmla="*/ 2147483647 w 4384"/>
              <a:gd name="T9" fmla="*/ 2147483647 h 2519"/>
              <a:gd name="T10" fmla="*/ 2147483647 w 4384"/>
              <a:gd name="T11" fmla="*/ 2147483647 h 2519"/>
              <a:gd name="T12" fmla="*/ 2147483647 w 4384"/>
              <a:gd name="T13" fmla="*/ 2147483647 h 2519"/>
              <a:gd name="T14" fmla="*/ 2147483647 w 4384"/>
              <a:gd name="T15" fmla="*/ 2147483647 h 2519"/>
              <a:gd name="T16" fmla="*/ 2147483647 w 4384"/>
              <a:gd name="T17" fmla="*/ 2147483647 h 2519"/>
              <a:gd name="T18" fmla="*/ 2147483647 w 4384"/>
              <a:gd name="T19" fmla="*/ 2147483647 h 2519"/>
              <a:gd name="T20" fmla="*/ 2147483647 w 4384"/>
              <a:gd name="T21" fmla="*/ 0 h 251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384" h="2519">
                <a:moveTo>
                  <a:pt x="0" y="2519"/>
                </a:moveTo>
                <a:cubicBezTo>
                  <a:pt x="185" y="2491"/>
                  <a:pt x="370" y="2464"/>
                  <a:pt x="515" y="2364"/>
                </a:cubicBezTo>
                <a:cubicBezTo>
                  <a:pt x="660" y="2264"/>
                  <a:pt x="709" y="2020"/>
                  <a:pt x="868" y="1917"/>
                </a:cubicBezTo>
                <a:cubicBezTo>
                  <a:pt x="1027" y="1814"/>
                  <a:pt x="1302" y="1838"/>
                  <a:pt x="1470" y="1745"/>
                </a:cubicBezTo>
                <a:cubicBezTo>
                  <a:pt x="1638" y="1652"/>
                  <a:pt x="1709" y="1451"/>
                  <a:pt x="1874" y="1358"/>
                </a:cubicBezTo>
                <a:cubicBezTo>
                  <a:pt x="2039" y="1265"/>
                  <a:pt x="2296" y="1282"/>
                  <a:pt x="2458" y="1186"/>
                </a:cubicBezTo>
                <a:cubicBezTo>
                  <a:pt x="2620" y="1090"/>
                  <a:pt x="2712" y="855"/>
                  <a:pt x="2845" y="782"/>
                </a:cubicBezTo>
                <a:cubicBezTo>
                  <a:pt x="2978" y="709"/>
                  <a:pt x="3115" y="828"/>
                  <a:pt x="3258" y="748"/>
                </a:cubicBezTo>
                <a:cubicBezTo>
                  <a:pt x="3401" y="668"/>
                  <a:pt x="3573" y="387"/>
                  <a:pt x="3705" y="301"/>
                </a:cubicBezTo>
                <a:cubicBezTo>
                  <a:pt x="3837" y="215"/>
                  <a:pt x="3936" y="282"/>
                  <a:pt x="4049" y="232"/>
                </a:cubicBezTo>
                <a:cubicBezTo>
                  <a:pt x="4162" y="182"/>
                  <a:pt x="4273" y="91"/>
                  <a:pt x="4384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5004" name="Text Box 11"/>
          <p:cNvSpPr txBox="1">
            <a:spLocks noChangeArrowheads="1"/>
          </p:cNvSpPr>
          <p:nvPr/>
        </p:nvSpPr>
        <p:spPr bwMode="auto">
          <a:xfrm>
            <a:off x="168275" y="585788"/>
            <a:ext cx="89265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500" b="1" i="1" dirty="0"/>
              <a:t>Through thoughtful diversification, we seek to design a portfolio which is less volatile than its component parts</a:t>
            </a:r>
            <a:r>
              <a:rPr lang="en-US" altLang="en-US" sz="1500" b="1" i="1" dirty="0">
                <a:solidFill>
                  <a:srgbClr val="000099"/>
                </a:solidFill>
              </a:rPr>
              <a:t> </a:t>
            </a:r>
            <a:r>
              <a:rPr lang="en-US" altLang="en-US" sz="1500" b="1" i="1" dirty="0">
                <a:solidFill>
                  <a:srgbClr val="009900"/>
                </a:solidFill>
              </a:rPr>
              <a:t>and which also delivers a superior compound annual (geometric) return.</a:t>
            </a:r>
          </a:p>
        </p:txBody>
      </p:sp>
      <p:sp>
        <p:nvSpPr>
          <p:cNvPr id="85005" name="AutoShape 12"/>
          <p:cNvSpPr>
            <a:spLocks noChangeArrowheads="1"/>
          </p:cNvSpPr>
          <p:nvPr/>
        </p:nvSpPr>
        <p:spPr bwMode="auto">
          <a:xfrm>
            <a:off x="8545513" y="973138"/>
            <a:ext cx="354012" cy="590550"/>
          </a:xfrm>
          <a:prstGeom prst="curvedLeftArrow">
            <a:avLst>
              <a:gd name="adj1" fmla="val 33363"/>
              <a:gd name="adj2" fmla="val 66727"/>
              <a:gd name="adj3" fmla="val 33333"/>
            </a:avLst>
          </a:prstGeom>
          <a:gradFill rotWithShape="1">
            <a:gsLst>
              <a:gs pos="0">
                <a:srgbClr val="009900"/>
              </a:gs>
              <a:gs pos="100000">
                <a:srgbClr val="C8DCFF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2200">
              <a:solidFill>
                <a:srgbClr val="336699"/>
              </a:solidFill>
            </a:endParaRPr>
          </a:p>
        </p:txBody>
      </p:sp>
      <p:sp>
        <p:nvSpPr>
          <p:cNvPr id="85006" name="Text Box 13"/>
          <p:cNvSpPr txBox="1">
            <a:spLocks noChangeArrowheads="1"/>
          </p:cNvSpPr>
          <p:nvPr/>
        </p:nvSpPr>
        <p:spPr bwMode="auto">
          <a:xfrm>
            <a:off x="1279525" y="1549400"/>
            <a:ext cx="21717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8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altLang="en-US" sz="1600">
                <a:solidFill>
                  <a:srgbClr val="5F5F5F"/>
                </a:solidFill>
              </a:rPr>
              <a:t>Assumes periodic rebalancing</a:t>
            </a:r>
          </a:p>
        </p:txBody>
      </p:sp>
    </p:spTree>
    <p:extLst>
      <p:ext uri="{BB962C8B-B14F-4D97-AF65-F5344CB8AC3E}">
        <p14:creationId xmlns:p14="http://schemas.microsoft.com/office/powerpoint/2010/main" val="15628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504161"/>
            <a:ext cx="8287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smtClean="0">
                <a:solidFill>
                  <a:srgbClr val="009900"/>
                </a:solidFill>
              </a:rPr>
              <a:t>Can diversification really increase returns?</a:t>
            </a:r>
            <a:endParaRPr lang="en-US" sz="3600" b="1" i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332001" cy="625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9144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24200" y="77218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4269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3471"/>
            <a:ext cx="8229599" cy="6177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29000" y="838200"/>
            <a:ext cx="9906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352800" y="695980"/>
            <a:ext cx="280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7843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933</Words>
  <Application>Microsoft Office PowerPoint</Application>
  <PresentationFormat>On-screen Show (4:3)</PresentationFormat>
  <Paragraphs>266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Manage Investments Like a Pro!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Diversification is the only free lunch!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 Investments Like a Pro!</dc:title>
  <dc:creator>Windows User</dc:creator>
  <cp:lastModifiedBy>Windows User</cp:lastModifiedBy>
  <cp:revision>3</cp:revision>
  <dcterms:created xsi:type="dcterms:W3CDTF">2019-07-30T00:54:51Z</dcterms:created>
  <dcterms:modified xsi:type="dcterms:W3CDTF">2019-08-12T00:52:47Z</dcterms:modified>
</cp:coreProperties>
</file>