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66035-5F8A-4F3E-9F1D-5FB2333B7504}" type="datetimeFigureOut">
              <a:rPr lang="en-US" smtClean="0"/>
              <a:t>7/29/2019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BECE-26BB-4225-8311-3C4766992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398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66035-5F8A-4F3E-9F1D-5FB2333B7504}" type="datetimeFigureOut">
              <a:rPr lang="en-US" smtClean="0"/>
              <a:t>7/29/2019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BECE-26BB-4225-8311-3C4766992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114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66035-5F8A-4F3E-9F1D-5FB2333B7504}" type="datetimeFigureOut">
              <a:rPr lang="en-US" smtClean="0"/>
              <a:t>7/29/2019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BECE-26BB-4225-8311-3C4766992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460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66035-5F8A-4F3E-9F1D-5FB2333B7504}" type="datetimeFigureOut">
              <a:rPr lang="en-US" smtClean="0"/>
              <a:t>7/29/2019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BECE-26BB-4225-8311-3C4766992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0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66035-5F8A-4F3E-9F1D-5FB2333B7504}" type="datetimeFigureOut">
              <a:rPr lang="en-US" smtClean="0"/>
              <a:t>7/29/2019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BECE-26BB-4225-8311-3C4766992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05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66035-5F8A-4F3E-9F1D-5FB2333B7504}" type="datetimeFigureOut">
              <a:rPr lang="en-US" smtClean="0"/>
              <a:t>7/29/2019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BECE-26BB-4225-8311-3C4766992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318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66035-5F8A-4F3E-9F1D-5FB2333B7504}" type="datetimeFigureOut">
              <a:rPr lang="en-US" smtClean="0"/>
              <a:t>7/29/2019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BECE-26BB-4225-8311-3C4766992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845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66035-5F8A-4F3E-9F1D-5FB2333B7504}" type="datetimeFigureOut">
              <a:rPr lang="en-US" smtClean="0"/>
              <a:t>7/29/2019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BECE-26BB-4225-8311-3C4766992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763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66035-5F8A-4F3E-9F1D-5FB2333B7504}" type="datetimeFigureOut">
              <a:rPr lang="en-US" smtClean="0"/>
              <a:t>7/29/2019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BECE-26BB-4225-8311-3C4766992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201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66035-5F8A-4F3E-9F1D-5FB2333B7504}" type="datetimeFigureOut">
              <a:rPr lang="en-US" smtClean="0"/>
              <a:t>7/29/2019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BECE-26BB-4225-8311-3C4766992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128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66035-5F8A-4F3E-9F1D-5FB2333B7504}" type="datetimeFigureOut">
              <a:rPr lang="en-US" smtClean="0"/>
              <a:t>7/29/2019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BECE-26BB-4225-8311-3C4766992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142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66035-5F8A-4F3E-9F1D-5FB2333B7504}" type="datetimeFigureOut">
              <a:rPr lang="en-US" smtClean="0"/>
              <a:t>7/29/2019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6BECE-26BB-4225-8311-3C4766992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222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jpg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336699"/>
                </a:solidFill>
              </a:rPr>
              <a:t>Manage Investments Like a </a:t>
            </a:r>
            <a:r>
              <a:rPr lang="en-US" b="1" i="1" dirty="0" smtClean="0">
                <a:solidFill>
                  <a:srgbClr val="336699"/>
                </a:solidFill>
              </a:rPr>
              <a:t>Pro!</a:t>
            </a:r>
            <a:endParaRPr lang="en-US" b="1" i="1" dirty="0">
              <a:solidFill>
                <a:srgbClr val="3366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676400"/>
            <a:ext cx="7162800" cy="4525963"/>
          </a:xfrm>
        </p:spPr>
        <p:txBody>
          <a:bodyPr>
            <a:normAutofit fontScale="92500"/>
          </a:bodyPr>
          <a:lstStyle/>
          <a:p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Returns and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risks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– history</a:t>
            </a:r>
          </a:p>
          <a:p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Returns and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risks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– outlook</a:t>
            </a:r>
          </a:p>
          <a:p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Asset allocation and the power of diversification</a:t>
            </a:r>
          </a:p>
          <a:p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Market timing</a:t>
            </a:r>
          </a:p>
          <a:p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The Case for Indexing – Theory and Evidence</a:t>
            </a:r>
            <a:endParaRPr lang="en-US" b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Life cycle investing and target-date funds</a:t>
            </a:r>
          </a:p>
          <a:p>
            <a:r>
              <a:rPr lang="en-US" b="1" dirty="0" smtClean="0"/>
              <a:t>Goals-driven </a:t>
            </a:r>
            <a:r>
              <a:rPr lang="en-US" b="1" dirty="0"/>
              <a:t>investing </a:t>
            </a:r>
            <a:r>
              <a:rPr lang="en-US" b="1" dirty="0" smtClean="0"/>
              <a:t>(a.k.a., ALM, LDI)</a:t>
            </a:r>
          </a:p>
          <a:p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Smart retirement strategies</a:t>
            </a:r>
          </a:p>
          <a:p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Smart financial strategies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04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BD7E613-D64F-4DD8-B639-FCC862CF60AE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 smtClean="0"/>
          </a:p>
        </p:txBody>
      </p:sp>
      <p:pic>
        <p:nvPicPr>
          <p:cNvPr id="2662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6338" y="1773238"/>
            <a:ext cx="6677025" cy="324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62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5738" y="4868863"/>
            <a:ext cx="6969125" cy="1893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629" name="Text Box 4"/>
          <p:cNvSpPr txBox="1">
            <a:spLocks noChangeArrowheads="1"/>
          </p:cNvSpPr>
          <p:nvPr/>
        </p:nvSpPr>
        <p:spPr bwMode="auto">
          <a:xfrm>
            <a:off x="1581150" y="1287463"/>
            <a:ext cx="6172200" cy="358775"/>
          </a:xfrm>
          <a:prstGeom prst="rect">
            <a:avLst/>
          </a:prstGeom>
          <a:solidFill>
            <a:srgbClr val="336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56965" rIns="56965" bIns="56965">
            <a:spAutoFit/>
          </a:bodyPr>
          <a:lstStyle>
            <a:lvl1pPr defTabSz="82073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820738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20738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20738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20738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600">
                <a:solidFill>
                  <a:schemeClr val="bg1"/>
                </a:solidFill>
              </a:rPr>
              <a:t> Asset/Liability Management For Retirees</a:t>
            </a:r>
            <a:endParaRPr lang="en-US" altLang="en-US" sz="900" i="1">
              <a:solidFill>
                <a:srgbClr val="336699"/>
              </a:solidFill>
            </a:endParaRPr>
          </a:p>
        </p:txBody>
      </p:sp>
      <p:sp>
        <p:nvSpPr>
          <p:cNvPr id="26630" name="Text Box 7"/>
          <p:cNvSpPr txBox="1">
            <a:spLocks noChangeArrowheads="1"/>
          </p:cNvSpPr>
          <p:nvPr/>
        </p:nvSpPr>
        <p:spPr bwMode="auto">
          <a:xfrm>
            <a:off x="365124" y="370736"/>
            <a:ext cx="8550275" cy="327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700" b="1" i="1" dirty="0" smtClean="0">
                <a:solidFill>
                  <a:srgbClr val="336699"/>
                </a:solidFill>
              </a:rPr>
              <a:t>Goals </a:t>
            </a:r>
            <a:r>
              <a:rPr lang="en-US" altLang="en-US" sz="1700" b="1" i="1" dirty="0">
                <a:solidFill>
                  <a:srgbClr val="336699"/>
                </a:solidFill>
              </a:rPr>
              <a:t>Driven </a:t>
            </a:r>
            <a:r>
              <a:rPr lang="en-US" altLang="en-US" sz="1700" b="1" i="1" dirty="0" smtClean="0">
                <a:solidFill>
                  <a:srgbClr val="336699"/>
                </a:solidFill>
              </a:rPr>
              <a:t>Investing </a:t>
            </a:r>
            <a:r>
              <a:rPr lang="en-US" altLang="en-US" sz="1700" b="1" i="1" dirty="0">
                <a:solidFill>
                  <a:srgbClr val="336699"/>
                </a:solidFill>
              </a:rPr>
              <a:t>in retirement includes large allocations to TIPS and cash </a:t>
            </a:r>
          </a:p>
        </p:txBody>
      </p:sp>
      <p:sp>
        <p:nvSpPr>
          <p:cNvPr id="26631" name="Rectangle 8"/>
          <p:cNvSpPr>
            <a:spLocks noChangeArrowheads="1"/>
          </p:cNvSpPr>
          <p:nvPr/>
        </p:nvSpPr>
        <p:spPr bwMode="auto">
          <a:xfrm>
            <a:off x="4114800" y="4013200"/>
            <a:ext cx="406400" cy="850900"/>
          </a:xfrm>
          <a:prstGeom prst="rect">
            <a:avLst/>
          </a:prstGeom>
          <a:noFill/>
          <a:ln w="952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n-US" sz="2200">
              <a:solidFill>
                <a:srgbClr val="336699"/>
              </a:solidFill>
            </a:endParaRPr>
          </a:p>
        </p:txBody>
      </p:sp>
      <p:sp>
        <p:nvSpPr>
          <p:cNvPr id="26632" name="Rectangle 9"/>
          <p:cNvSpPr>
            <a:spLocks noChangeArrowheads="1"/>
          </p:cNvSpPr>
          <p:nvPr/>
        </p:nvSpPr>
        <p:spPr bwMode="auto">
          <a:xfrm>
            <a:off x="5575300" y="4013200"/>
            <a:ext cx="406400" cy="850900"/>
          </a:xfrm>
          <a:prstGeom prst="rect">
            <a:avLst/>
          </a:prstGeom>
          <a:noFill/>
          <a:ln w="952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n-US" sz="2200">
              <a:solidFill>
                <a:srgbClr val="336699"/>
              </a:solidFill>
            </a:endParaRPr>
          </a:p>
        </p:txBody>
      </p:sp>
      <p:sp>
        <p:nvSpPr>
          <p:cNvPr id="26633" name="Rectangle 10"/>
          <p:cNvSpPr>
            <a:spLocks noChangeArrowheads="1"/>
          </p:cNvSpPr>
          <p:nvPr/>
        </p:nvSpPr>
        <p:spPr bwMode="auto">
          <a:xfrm>
            <a:off x="1630363" y="6643688"/>
            <a:ext cx="494030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900" b="0" u="sng">
                <a:solidFill>
                  <a:srgbClr val="969696"/>
                </a:solidFill>
              </a:rPr>
              <a:t>Source: Alpha, Beta, and Now…Gamma</a:t>
            </a:r>
            <a:r>
              <a:rPr lang="en-US" altLang="en-US" sz="900" b="0">
                <a:solidFill>
                  <a:srgbClr val="969696"/>
                </a:solidFill>
              </a:rPr>
              <a:t>, David Blanchett, CFA, CFP, Paul Kaplan PhD., CFA</a:t>
            </a:r>
          </a:p>
        </p:txBody>
      </p:sp>
      <p:sp>
        <p:nvSpPr>
          <p:cNvPr id="2" name="Rectangle 1"/>
          <p:cNvSpPr/>
          <p:nvPr/>
        </p:nvSpPr>
        <p:spPr>
          <a:xfrm>
            <a:off x="1455738" y="1773238"/>
            <a:ext cx="6697662" cy="5084762"/>
          </a:xfrm>
          <a:prstGeom prst="rect">
            <a:avLst/>
          </a:prstGeom>
          <a:solidFill>
            <a:schemeClr val="bg1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336699"/>
                </a:solidFill>
              </a:rPr>
              <a:t>Vanguard’s retirement income fund</a:t>
            </a:r>
          </a:p>
          <a:p>
            <a:r>
              <a:rPr lang="en-US" b="1" dirty="0" smtClean="0">
                <a:solidFill>
                  <a:srgbClr val="336699"/>
                </a:solidFill>
              </a:rPr>
              <a:t>has 17% in TIPS and T. Rowe Price’s</a:t>
            </a:r>
          </a:p>
          <a:p>
            <a:r>
              <a:rPr lang="en-US" b="1" dirty="0" smtClean="0">
                <a:solidFill>
                  <a:srgbClr val="336699"/>
                </a:solidFill>
              </a:rPr>
              <a:t>similar fund has 16% in TIPS</a:t>
            </a:r>
          </a:p>
          <a:p>
            <a:endParaRPr lang="en-US" b="1" dirty="0">
              <a:solidFill>
                <a:srgbClr val="336699"/>
              </a:solidFill>
            </a:endParaRPr>
          </a:p>
          <a:p>
            <a:r>
              <a:rPr lang="en-US" b="1" dirty="0" smtClean="0">
                <a:solidFill>
                  <a:srgbClr val="C00000"/>
                </a:solidFill>
              </a:rPr>
              <a:t>Very few investors buy similar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allocations to TIPS when they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asset allocate on their own</a:t>
            </a:r>
          </a:p>
        </p:txBody>
      </p:sp>
    </p:spTree>
    <p:extLst>
      <p:ext uri="{BB962C8B-B14F-4D97-AF65-F5344CB8AC3E}">
        <p14:creationId xmlns:p14="http://schemas.microsoft.com/office/powerpoint/2010/main" val="1847179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304800"/>
            <a:ext cx="8153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336699"/>
                </a:solidFill>
              </a:rPr>
              <a:t>Besides inflation, another uncertainty is how long will you live?  Women have an especially big challenge. </a:t>
            </a:r>
            <a:endParaRPr lang="en-US" sz="2400" b="1" dirty="0"/>
          </a:p>
        </p:txBody>
      </p:sp>
      <p:sp>
        <p:nvSpPr>
          <p:cNvPr id="5" name="Rectangle 4"/>
          <p:cNvSpPr/>
          <p:nvPr/>
        </p:nvSpPr>
        <p:spPr>
          <a:xfrm>
            <a:off x="1600200" y="4038600"/>
            <a:ext cx="7391400" cy="1828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1" y="1371600"/>
            <a:ext cx="7010398" cy="4842709"/>
          </a:xfrm>
          <a:prstGeom prst="rect">
            <a:avLst/>
          </a:prstGeom>
        </p:spPr>
      </p:pic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066800" y="1524000"/>
            <a:ext cx="7010399" cy="453597"/>
          </a:xfrm>
          <a:prstGeom prst="rect">
            <a:avLst/>
          </a:prstGeom>
          <a:solidFill>
            <a:srgbClr val="336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56965" rIns="56965" bIns="56965">
            <a:spAutoFit/>
          </a:bodyPr>
          <a:lstStyle>
            <a:lvl1pPr defTabSz="82073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820738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20738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20738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20738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200" dirty="0">
                <a:solidFill>
                  <a:schemeClr val="bg1"/>
                </a:solidFill>
              </a:rPr>
              <a:t> </a:t>
            </a:r>
            <a:r>
              <a:rPr lang="en-US" altLang="en-US" sz="2200" dirty="0" smtClean="0">
                <a:solidFill>
                  <a:schemeClr val="bg1"/>
                </a:solidFill>
              </a:rPr>
              <a:t>Life Expectancies of 65-Year-Old Men and Women</a:t>
            </a:r>
            <a:endParaRPr lang="en-US" altLang="en-US" sz="2200" i="1" dirty="0">
              <a:solidFill>
                <a:srgbClr val="336699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4400" y="1277566"/>
            <a:ext cx="7162799" cy="3226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219200"/>
            <a:ext cx="8001000" cy="51816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096000" y="6370155"/>
            <a:ext cx="201850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solidFill>
                  <a:prstClr val="white">
                    <a:lumMod val="65000"/>
                  </a:prstClr>
                </a:solidFill>
              </a:rPr>
              <a:t>Source: New York Times, April 11, 2016</a:t>
            </a:r>
            <a:endParaRPr lang="en-US" sz="900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457200"/>
            <a:ext cx="838200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00" b="1" i="1" dirty="0" smtClean="0">
                <a:solidFill>
                  <a:srgbClr val="336699"/>
                </a:solidFill>
              </a:rPr>
              <a:t>The richest American men live 15 years longer than the poorest 1%</a:t>
            </a:r>
            <a:endParaRPr lang="en-US" sz="2300" b="1" dirty="0"/>
          </a:p>
        </p:txBody>
      </p:sp>
      <p:sp>
        <p:nvSpPr>
          <p:cNvPr id="6" name="Rectangle 5"/>
          <p:cNvSpPr/>
          <p:nvPr/>
        </p:nvSpPr>
        <p:spPr>
          <a:xfrm>
            <a:off x="609600" y="1219200"/>
            <a:ext cx="70866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104900" y="1445491"/>
            <a:ext cx="7010399" cy="453597"/>
          </a:xfrm>
          <a:prstGeom prst="rect">
            <a:avLst/>
          </a:prstGeom>
          <a:solidFill>
            <a:srgbClr val="336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56965" rIns="56965" bIns="56965">
            <a:spAutoFit/>
          </a:bodyPr>
          <a:lstStyle>
            <a:lvl1pPr defTabSz="82073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820738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20738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20738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20738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200" dirty="0">
                <a:solidFill>
                  <a:schemeClr val="bg1"/>
                </a:solidFill>
              </a:rPr>
              <a:t> </a:t>
            </a:r>
            <a:r>
              <a:rPr lang="en-US" altLang="en-US" sz="2200" dirty="0" smtClean="0">
                <a:solidFill>
                  <a:schemeClr val="bg1"/>
                </a:solidFill>
              </a:rPr>
              <a:t>Life Expectancies Based Upon Income Levels</a:t>
            </a:r>
            <a:endParaRPr lang="en-US" altLang="en-US" sz="2200" i="1" dirty="0">
              <a:solidFill>
                <a:srgbClr val="336699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67200" y="4511964"/>
            <a:ext cx="33528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The Society of Actuaries shows people living 4 to 5 years longer than the Social Security life table</a:t>
            </a:r>
          </a:p>
          <a:p>
            <a:endParaRPr lang="en-US" sz="1400" b="1" dirty="0"/>
          </a:p>
          <a:p>
            <a:r>
              <a:rPr lang="en-US" sz="1400" b="1" dirty="0" smtClean="0"/>
              <a:t>(People who buy annuities live longer.)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96615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" y="2269836"/>
            <a:ext cx="8839200" cy="352709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096000" y="6370155"/>
            <a:ext cx="201850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Source: New York Times, April 11, 2016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104900" y="1445491"/>
            <a:ext cx="7010399" cy="453597"/>
          </a:xfrm>
          <a:prstGeom prst="rect">
            <a:avLst/>
          </a:prstGeom>
          <a:solidFill>
            <a:srgbClr val="336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56965" rIns="56965" bIns="56965">
            <a:spAutoFit/>
          </a:bodyPr>
          <a:lstStyle>
            <a:lvl1pPr defTabSz="82073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820738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20738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20738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20738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200" dirty="0">
                <a:solidFill>
                  <a:schemeClr val="bg1"/>
                </a:solidFill>
              </a:rPr>
              <a:t> </a:t>
            </a:r>
            <a:r>
              <a:rPr lang="en-US" altLang="en-US" sz="2200" dirty="0" smtClean="0">
                <a:solidFill>
                  <a:schemeClr val="bg1"/>
                </a:solidFill>
              </a:rPr>
              <a:t>Life Expectancies Based Geography</a:t>
            </a:r>
            <a:endParaRPr lang="en-US" altLang="en-US" sz="2200" i="1" dirty="0">
              <a:solidFill>
                <a:srgbClr val="336699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457200"/>
            <a:ext cx="838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 smtClean="0">
                <a:solidFill>
                  <a:srgbClr val="336699"/>
                </a:solidFill>
              </a:rPr>
              <a:t>Even your city can influence your life expectancy</a:t>
            </a:r>
            <a:endParaRPr lang="en-US" sz="3200" b="1" dirty="0"/>
          </a:p>
        </p:txBody>
      </p:sp>
      <p:sp>
        <p:nvSpPr>
          <p:cNvPr id="3" name="Oval 2"/>
          <p:cNvSpPr/>
          <p:nvPr/>
        </p:nvSpPr>
        <p:spPr>
          <a:xfrm>
            <a:off x="1371600" y="3048000"/>
            <a:ext cx="381000" cy="381000"/>
          </a:xfrm>
          <a:prstGeom prst="ellipse">
            <a:avLst/>
          </a:prstGeom>
          <a:noFill/>
          <a:ln w="34925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810000" y="3276600"/>
            <a:ext cx="381000" cy="381000"/>
          </a:xfrm>
          <a:prstGeom prst="ellipse">
            <a:avLst/>
          </a:prstGeom>
          <a:noFill/>
          <a:ln w="34925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27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143000" y="1892587"/>
            <a:ext cx="754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rgbClr val="336699"/>
                </a:solidFill>
              </a:rPr>
              <a:t>Goals-driven </a:t>
            </a:r>
            <a:r>
              <a:rPr lang="en-US" sz="3200" b="1" i="1" dirty="0" smtClean="0">
                <a:solidFill>
                  <a:srgbClr val="336699"/>
                </a:solidFill>
              </a:rPr>
              <a:t>investing (a.k.a., ALM, LDI)</a:t>
            </a:r>
            <a:endParaRPr lang="en-US" sz="3200" b="1" i="1" dirty="0">
              <a:solidFill>
                <a:srgbClr val="33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25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A5CB17A-37AC-4F3A-B12B-CEA108F7E350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smtClean="0"/>
          </a:p>
        </p:txBody>
      </p:sp>
      <p:sp>
        <p:nvSpPr>
          <p:cNvPr id="24579" name="Text Box 2"/>
          <p:cNvSpPr txBox="1">
            <a:spLocks noChangeArrowheads="1"/>
          </p:cNvSpPr>
          <p:nvPr/>
        </p:nvSpPr>
        <p:spPr bwMode="auto">
          <a:xfrm>
            <a:off x="434975" y="688533"/>
            <a:ext cx="8204200" cy="840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700" b="1" i="1" dirty="0">
                <a:solidFill>
                  <a:srgbClr val="336699"/>
                </a:solidFill>
              </a:rPr>
              <a:t>Optimize your asset allocation to your </a:t>
            </a:r>
            <a:r>
              <a:rPr lang="en-US" altLang="en-US" sz="2700" b="1" i="1" dirty="0" smtClean="0">
                <a:solidFill>
                  <a:srgbClr val="336699"/>
                </a:solidFill>
              </a:rPr>
              <a:t>“inflation-sensitive liabilities”</a:t>
            </a:r>
            <a:endParaRPr lang="en-US" altLang="en-US" sz="2700" b="1" i="1" dirty="0">
              <a:solidFill>
                <a:srgbClr val="336699"/>
              </a:solidFill>
            </a:endParaRPr>
          </a:p>
        </p:txBody>
      </p:sp>
      <p:graphicFrame>
        <p:nvGraphicFramePr>
          <p:cNvPr id="2458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9557392"/>
              </p:ext>
            </p:extLst>
          </p:nvPr>
        </p:nvGraphicFramePr>
        <p:xfrm>
          <a:off x="2053431" y="2895600"/>
          <a:ext cx="4967288" cy="337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Chart" r:id="rId3" imgW="3686251" imgH="2505151" progId="Excel.Chart.8">
                  <p:embed/>
                </p:oleObj>
              </mc:Choice>
              <mc:Fallback>
                <p:oleObj name="Chart" r:id="rId3" imgW="3686251" imgH="2505151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3431" y="2895600"/>
                        <a:ext cx="4967288" cy="3376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059709" y="4288795"/>
            <a:ext cx="52129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-$75K</a:t>
            </a:r>
            <a:endParaRPr lang="en-US" sz="11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973935" y="4693569"/>
            <a:ext cx="59343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-$100K</a:t>
            </a:r>
            <a:endParaRPr lang="en-US" sz="11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181600" y="5107579"/>
            <a:ext cx="59343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-$125K</a:t>
            </a:r>
            <a:endParaRPr lang="en-US" sz="11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340768" y="5605790"/>
            <a:ext cx="59343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-$150K</a:t>
            </a:r>
            <a:endParaRPr lang="en-US" sz="11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225962" y="2438400"/>
            <a:ext cx="97443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Year 1 in Retirement</a:t>
            </a:r>
            <a:endParaRPr lang="en-US" sz="11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130963" y="2447636"/>
            <a:ext cx="97443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Year 15 in Retirement</a:t>
            </a:r>
            <a:endParaRPr lang="en-US" sz="11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959763" y="2438400"/>
            <a:ext cx="97443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Year 30 in Retirement</a:t>
            </a:r>
            <a:endParaRPr lang="en-US" sz="11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258119" y="5957740"/>
            <a:ext cx="63015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rgbClr val="C00000"/>
                </a:solidFill>
              </a:rPr>
              <a:t>Each year in retirement you will typically need to come up with an increasing and </a:t>
            </a:r>
            <a:r>
              <a:rPr lang="en-US" sz="1100" b="1" u="sng" dirty="0" smtClean="0">
                <a:solidFill>
                  <a:srgbClr val="C00000"/>
                </a:solidFill>
              </a:rPr>
              <a:t>variable</a:t>
            </a:r>
            <a:r>
              <a:rPr lang="en-US" sz="1100" b="1" dirty="0" smtClean="0">
                <a:solidFill>
                  <a:srgbClr val="C00000"/>
                </a:solidFill>
              </a:rPr>
              <a:t> amount of money to maintain your life style.  </a:t>
            </a:r>
            <a:r>
              <a:rPr lang="en-US" sz="1100" b="1" u="sng" dirty="0" smtClean="0">
                <a:solidFill>
                  <a:srgbClr val="C00000"/>
                </a:solidFill>
              </a:rPr>
              <a:t>What will happen to inflation during your retirement</a:t>
            </a:r>
            <a:r>
              <a:rPr lang="en-US" sz="1100" b="1" dirty="0" smtClean="0">
                <a:solidFill>
                  <a:srgbClr val="C00000"/>
                </a:solidFill>
              </a:rPr>
              <a:t>?!</a:t>
            </a:r>
            <a:endParaRPr lang="en-US" sz="1100" b="1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37217" y="3733800"/>
            <a:ext cx="230678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rgbClr val="C00000"/>
                </a:solidFill>
              </a:rPr>
              <a:t>Chart “assumes” approximately 2.4% inflation “each” year</a:t>
            </a:r>
            <a:endParaRPr lang="en-US" sz="11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4317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C291D31-DADE-4412-8E7D-B0EC080AD2B9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 smtClean="0"/>
          </a:p>
        </p:txBody>
      </p:sp>
      <p:graphicFrame>
        <p:nvGraphicFramePr>
          <p:cNvPr id="4403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4252197"/>
              </p:ext>
            </p:extLst>
          </p:nvPr>
        </p:nvGraphicFramePr>
        <p:xfrm>
          <a:off x="1143000" y="2059126"/>
          <a:ext cx="7401161" cy="43416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Drawing" r:id="rId3" imgW="2133516" imgH="1254034" progId="FLW3Drawing">
                  <p:embed/>
                </p:oleObj>
              </mc:Choice>
              <mc:Fallback>
                <p:oleObj name="Drawing" r:id="rId3" imgW="2133516" imgH="1254034" progId="FLW3Drawing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059126"/>
                        <a:ext cx="7401161" cy="43416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1143000" y="1752600"/>
            <a:ext cx="7396118" cy="358775"/>
          </a:xfrm>
          <a:prstGeom prst="rect">
            <a:avLst/>
          </a:prstGeom>
          <a:solidFill>
            <a:srgbClr val="336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56965" rIns="56965" bIns="56965">
            <a:spAutoFit/>
          </a:bodyPr>
          <a:lstStyle>
            <a:lvl1pPr defTabSz="82073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820738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20738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20738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20738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600" dirty="0">
                <a:solidFill>
                  <a:schemeClr val="bg1"/>
                </a:solidFill>
              </a:rPr>
              <a:t>Year-Over-Year Inflation Rate %</a:t>
            </a:r>
          </a:p>
        </p:txBody>
      </p:sp>
      <p:sp>
        <p:nvSpPr>
          <p:cNvPr id="44037" name="Text Box 4"/>
          <p:cNvSpPr txBox="1">
            <a:spLocks noChangeArrowheads="1"/>
          </p:cNvSpPr>
          <p:nvPr/>
        </p:nvSpPr>
        <p:spPr bwMode="auto">
          <a:xfrm>
            <a:off x="559273" y="602361"/>
            <a:ext cx="8158934" cy="341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 b="1" i="1" dirty="0">
                <a:solidFill>
                  <a:srgbClr val="336699"/>
                </a:solidFill>
              </a:rPr>
              <a:t>One of the biggest risks in retirement is </a:t>
            </a:r>
            <a:r>
              <a:rPr lang="en-US" altLang="en-US" sz="1800" b="1" i="1" dirty="0" smtClean="0">
                <a:solidFill>
                  <a:srgbClr val="336699"/>
                </a:solidFill>
              </a:rPr>
              <a:t>unexpected swings in inflation</a:t>
            </a:r>
            <a:endParaRPr lang="en-US" altLang="en-US" sz="1800" b="1" i="1" dirty="0">
              <a:solidFill>
                <a:srgbClr val="336699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345833" y="4876800"/>
            <a:ext cx="7981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Current:</a:t>
            </a:r>
          </a:p>
          <a:p>
            <a:r>
              <a:rPr lang="en-US" sz="1400" b="1" dirty="0" smtClean="0"/>
              <a:t>2.8%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9118" y="52694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*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934277" y="2819400"/>
            <a:ext cx="335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Even a 1% increase in long term inflation can reduce a 30-year retirement plan by 9 years!</a:t>
            </a:r>
            <a:endParaRPr lang="en-US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3489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8620DD3-D6B6-4675-BDA5-7CA9247E7C3A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 smtClean="0"/>
          </a:p>
        </p:txBody>
      </p:sp>
      <p:graphicFrame>
        <p:nvGraphicFramePr>
          <p:cNvPr id="45059" name="Object 2"/>
          <p:cNvGraphicFramePr>
            <a:graphicFrameLocks noChangeAspect="1"/>
          </p:cNvGraphicFramePr>
          <p:nvPr/>
        </p:nvGraphicFramePr>
        <p:xfrm>
          <a:off x="728663" y="2238375"/>
          <a:ext cx="7861300" cy="427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Drawing" r:id="rId3" imgW="2278213" imgH="1239464" progId="FLW3Drawing">
                  <p:embed/>
                </p:oleObj>
              </mc:Choice>
              <mc:Fallback>
                <p:oleObj name="Drawing" r:id="rId3" imgW="2278213" imgH="1239464" progId="FLW3Drawing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663" y="2238375"/>
                        <a:ext cx="7861300" cy="427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717550" y="2227263"/>
            <a:ext cx="7835900" cy="358775"/>
          </a:xfrm>
          <a:prstGeom prst="rect">
            <a:avLst/>
          </a:prstGeom>
          <a:solidFill>
            <a:srgbClr val="336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56965" rIns="56965" bIns="56965">
            <a:spAutoFit/>
          </a:bodyPr>
          <a:lstStyle>
            <a:lvl1pPr defTabSz="82073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820738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20738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20738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20738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600">
                <a:solidFill>
                  <a:schemeClr val="bg1"/>
                </a:solidFill>
              </a:rPr>
              <a:t>Purchasing Power of an Initial $100,000 Traditional Annuity</a:t>
            </a:r>
          </a:p>
        </p:txBody>
      </p:sp>
      <p:sp>
        <p:nvSpPr>
          <p:cNvPr id="45061" name="Text Box 4"/>
          <p:cNvSpPr txBox="1">
            <a:spLocks noChangeArrowheads="1"/>
          </p:cNvSpPr>
          <p:nvPr/>
        </p:nvSpPr>
        <p:spPr bwMode="auto">
          <a:xfrm>
            <a:off x="609601" y="602068"/>
            <a:ext cx="4191000" cy="8125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600" b="1" i="1" dirty="0">
                <a:solidFill>
                  <a:srgbClr val="336699"/>
                </a:solidFill>
              </a:rPr>
              <a:t>One of the biggest risks in retirement is inflation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381000"/>
            <a:ext cx="2895600" cy="1628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4250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74" y="603884"/>
            <a:ext cx="7712326" cy="5720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667364" y="2062884"/>
            <a:ext cx="7638435" cy="358775"/>
          </a:xfrm>
          <a:prstGeom prst="rect">
            <a:avLst/>
          </a:prstGeom>
          <a:solidFill>
            <a:srgbClr val="336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56965" rIns="56965" bIns="56965">
            <a:spAutoFit/>
          </a:bodyPr>
          <a:lstStyle>
            <a:lvl1pPr defTabSz="82073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820738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20738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20738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20738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600" dirty="0">
                <a:solidFill>
                  <a:schemeClr val="bg1"/>
                </a:solidFill>
              </a:rPr>
              <a:t>Year-Over-Year Inflation Rate %</a:t>
            </a:r>
          </a:p>
        </p:txBody>
      </p:sp>
      <p:sp>
        <p:nvSpPr>
          <p:cNvPr id="2" name="Rectangle 1"/>
          <p:cNvSpPr/>
          <p:nvPr/>
        </p:nvSpPr>
        <p:spPr>
          <a:xfrm>
            <a:off x="533400" y="1066800"/>
            <a:ext cx="57150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59273" y="602361"/>
            <a:ext cx="8158934" cy="341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 b="1" i="1" dirty="0" smtClean="0">
                <a:solidFill>
                  <a:srgbClr val="336699"/>
                </a:solidFill>
              </a:rPr>
              <a:t>Now, let’s take a an even longer look at inflation (and deflation)!</a:t>
            </a:r>
            <a:endParaRPr lang="en-US" altLang="en-US" sz="1800" b="1" i="1" dirty="0">
              <a:solidFill>
                <a:srgbClr val="33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362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457200"/>
            <a:ext cx="4240086" cy="6226432"/>
          </a:xfrm>
          <a:prstGeom prst="rect">
            <a:avLst/>
          </a:prstGeom>
        </p:spPr>
      </p:pic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457200" y="1066800"/>
            <a:ext cx="320040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altLang="en-US" sz="3600" b="1" i="1" dirty="0" smtClean="0">
                <a:solidFill>
                  <a:srgbClr val="C00000"/>
                </a:solidFill>
              </a:rPr>
              <a:t>Staying Ahead of Inflation</a:t>
            </a:r>
            <a:endParaRPr lang="en-US" altLang="en-US" sz="3600" b="1" i="1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6370155"/>
            <a:ext cx="378020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solidFill>
                  <a:prstClr val="white">
                    <a:lumMod val="65000"/>
                  </a:prstClr>
                </a:solidFill>
              </a:rPr>
              <a:t>Source: Plan Sponsor Magazine, October-November 2018, Art by Zohar Lazar</a:t>
            </a:r>
            <a:endParaRPr lang="en-US" sz="900" dirty="0">
              <a:solidFill>
                <a:prstClr val="white">
                  <a:lumMod val="6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0180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C8A73D1-E3AE-42A1-A3E1-AC334BD6D9CF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 smtClean="0"/>
          </a:p>
        </p:txBody>
      </p:sp>
      <p:sp>
        <p:nvSpPr>
          <p:cNvPr id="43011" name="Text Box 2"/>
          <p:cNvSpPr txBox="1">
            <a:spLocks noChangeArrowheads="1"/>
          </p:cNvSpPr>
          <p:nvPr/>
        </p:nvSpPr>
        <p:spPr bwMode="auto">
          <a:xfrm>
            <a:off x="166543" y="1198400"/>
            <a:ext cx="8763000" cy="8125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600" b="1" i="1" u="sng" dirty="0" smtClean="0">
                <a:solidFill>
                  <a:srgbClr val="336699"/>
                </a:solidFill>
              </a:rPr>
              <a:t>Treasury Inflation Protected Securities (TIPS) </a:t>
            </a:r>
            <a:r>
              <a:rPr lang="en-US" altLang="en-US" sz="2600" b="1" i="1" dirty="0" smtClean="0">
                <a:solidFill>
                  <a:srgbClr val="336699"/>
                </a:solidFill>
              </a:rPr>
              <a:t>can be very useful to protect against unexpected inflation</a:t>
            </a:r>
            <a:endParaRPr lang="en-US" altLang="en-US" sz="2600" b="1" i="1" dirty="0">
              <a:solidFill>
                <a:srgbClr val="336699"/>
              </a:solidFill>
            </a:endParaRPr>
          </a:p>
        </p:txBody>
      </p:sp>
      <p:pic>
        <p:nvPicPr>
          <p:cNvPr id="43012" name="Picture 3" descr="Uncle-Sam-bon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4513" y="3368675"/>
            <a:ext cx="2466975" cy="291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7298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BD7E613-D64F-4DD8-B639-FCC862CF60AE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 smtClean="0"/>
          </a:p>
        </p:txBody>
      </p:sp>
      <p:pic>
        <p:nvPicPr>
          <p:cNvPr id="2662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6338" y="1773238"/>
            <a:ext cx="6677025" cy="324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62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5738" y="4868863"/>
            <a:ext cx="6969125" cy="1893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629" name="Text Box 4"/>
          <p:cNvSpPr txBox="1">
            <a:spLocks noChangeArrowheads="1"/>
          </p:cNvSpPr>
          <p:nvPr/>
        </p:nvSpPr>
        <p:spPr bwMode="auto">
          <a:xfrm>
            <a:off x="1581150" y="1287463"/>
            <a:ext cx="6172200" cy="358775"/>
          </a:xfrm>
          <a:prstGeom prst="rect">
            <a:avLst/>
          </a:prstGeom>
          <a:solidFill>
            <a:srgbClr val="336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56965" rIns="56965" bIns="56965">
            <a:spAutoFit/>
          </a:bodyPr>
          <a:lstStyle>
            <a:lvl1pPr defTabSz="82073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820738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20738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20738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20738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600">
                <a:solidFill>
                  <a:schemeClr val="bg1"/>
                </a:solidFill>
              </a:rPr>
              <a:t> Asset/Liability Management For Retirees</a:t>
            </a:r>
            <a:endParaRPr lang="en-US" altLang="en-US" sz="900" i="1">
              <a:solidFill>
                <a:srgbClr val="336699"/>
              </a:solidFill>
            </a:endParaRPr>
          </a:p>
        </p:txBody>
      </p:sp>
      <p:sp>
        <p:nvSpPr>
          <p:cNvPr id="26630" name="Text Box 7"/>
          <p:cNvSpPr txBox="1">
            <a:spLocks noChangeArrowheads="1"/>
          </p:cNvSpPr>
          <p:nvPr/>
        </p:nvSpPr>
        <p:spPr bwMode="auto">
          <a:xfrm>
            <a:off x="365124" y="370736"/>
            <a:ext cx="8550275" cy="327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700" b="1" i="1" dirty="0" smtClean="0">
                <a:solidFill>
                  <a:srgbClr val="336699"/>
                </a:solidFill>
              </a:rPr>
              <a:t>Goals </a:t>
            </a:r>
            <a:r>
              <a:rPr lang="en-US" altLang="en-US" sz="1700" b="1" i="1" dirty="0">
                <a:solidFill>
                  <a:srgbClr val="336699"/>
                </a:solidFill>
              </a:rPr>
              <a:t>Driven </a:t>
            </a:r>
            <a:r>
              <a:rPr lang="en-US" altLang="en-US" sz="1700" b="1" i="1" dirty="0" smtClean="0">
                <a:solidFill>
                  <a:srgbClr val="336699"/>
                </a:solidFill>
              </a:rPr>
              <a:t>Investing </a:t>
            </a:r>
            <a:r>
              <a:rPr lang="en-US" altLang="en-US" sz="1700" b="1" i="1" dirty="0">
                <a:solidFill>
                  <a:srgbClr val="336699"/>
                </a:solidFill>
              </a:rPr>
              <a:t>in retirement includes large allocations to TIPS and cash </a:t>
            </a:r>
          </a:p>
        </p:txBody>
      </p:sp>
      <p:sp>
        <p:nvSpPr>
          <p:cNvPr id="26631" name="Rectangle 8"/>
          <p:cNvSpPr>
            <a:spLocks noChangeArrowheads="1"/>
          </p:cNvSpPr>
          <p:nvPr/>
        </p:nvSpPr>
        <p:spPr bwMode="auto">
          <a:xfrm>
            <a:off x="4114800" y="4013200"/>
            <a:ext cx="406400" cy="850900"/>
          </a:xfrm>
          <a:prstGeom prst="rect">
            <a:avLst/>
          </a:prstGeom>
          <a:noFill/>
          <a:ln w="952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n-US" sz="2200">
              <a:solidFill>
                <a:srgbClr val="336699"/>
              </a:solidFill>
            </a:endParaRPr>
          </a:p>
        </p:txBody>
      </p:sp>
      <p:sp>
        <p:nvSpPr>
          <p:cNvPr id="26632" name="Rectangle 9"/>
          <p:cNvSpPr>
            <a:spLocks noChangeArrowheads="1"/>
          </p:cNvSpPr>
          <p:nvPr/>
        </p:nvSpPr>
        <p:spPr bwMode="auto">
          <a:xfrm>
            <a:off x="5575300" y="4013200"/>
            <a:ext cx="406400" cy="850900"/>
          </a:xfrm>
          <a:prstGeom prst="rect">
            <a:avLst/>
          </a:prstGeom>
          <a:noFill/>
          <a:ln w="952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n-US" sz="2200">
              <a:solidFill>
                <a:srgbClr val="336699"/>
              </a:solidFill>
            </a:endParaRPr>
          </a:p>
        </p:txBody>
      </p:sp>
      <p:sp>
        <p:nvSpPr>
          <p:cNvPr id="26633" name="Rectangle 10"/>
          <p:cNvSpPr>
            <a:spLocks noChangeArrowheads="1"/>
          </p:cNvSpPr>
          <p:nvPr/>
        </p:nvSpPr>
        <p:spPr bwMode="auto">
          <a:xfrm>
            <a:off x="1630363" y="6643688"/>
            <a:ext cx="494030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900" b="0" u="sng">
                <a:solidFill>
                  <a:srgbClr val="969696"/>
                </a:solidFill>
              </a:rPr>
              <a:t>Source: Alpha, Beta, and Now…Gamma</a:t>
            </a:r>
            <a:r>
              <a:rPr lang="en-US" altLang="en-US" sz="900" b="0">
                <a:solidFill>
                  <a:srgbClr val="969696"/>
                </a:solidFill>
              </a:rPr>
              <a:t>, David Blanchett, CFA, CFP, Paul Kaplan PhD., CFA</a:t>
            </a:r>
          </a:p>
        </p:txBody>
      </p:sp>
    </p:spTree>
    <p:extLst>
      <p:ext uri="{BB962C8B-B14F-4D97-AF65-F5344CB8AC3E}">
        <p14:creationId xmlns:p14="http://schemas.microsoft.com/office/powerpoint/2010/main" val="161232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473</Words>
  <Application>Microsoft Office PowerPoint</Application>
  <PresentationFormat>On-screen Show (4:3)</PresentationFormat>
  <Paragraphs>64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Office Theme</vt:lpstr>
      <vt:lpstr>Chart</vt:lpstr>
      <vt:lpstr>Drawing</vt:lpstr>
      <vt:lpstr>Manage Investments Like a Pro!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 Investments Like a Pro!</dc:title>
  <dc:creator>Windows User</dc:creator>
  <cp:lastModifiedBy>Windows User</cp:lastModifiedBy>
  <cp:revision>2</cp:revision>
  <dcterms:created xsi:type="dcterms:W3CDTF">2019-07-30T01:17:34Z</dcterms:created>
  <dcterms:modified xsi:type="dcterms:W3CDTF">2019-07-30T01:21:05Z</dcterms:modified>
</cp:coreProperties>
</file>