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00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6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6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73CB-DB8A-4753-9E68-110A982B3EE0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3157-3076-4588-8DA8-C1F16F372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6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Documents\Data%201-%20Current\Freelance%20Millenium\External%20Talks\Nashville%20Print%20Version.PRZ!Page%2015!Text1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Manage Investments Like a </a:t>
            </a:r>
            <a:r>
              <a:rPr lang="en-US" b="1" i="1" dirty="0" smtClean="0">
                <a:solidFill>
                  <a:srgbClr val="336699"/>
                </a:solidFill>
              </a:rPr>
              <a:t>Pro!</a:t>
            </a:r>
            <a:endParaRPr lang="en-US" b="1" i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history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outlook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Asset allocation and the power of diversification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Market timing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Case for Indexing – Theory and Evidence</a:t>
            </a:r>
            <a:endParaRPr 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b="1" dirty="0" smtClean="0"/>
              <a:t>Life cycle investing and target-date funds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Goals-driven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investing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(a.k.a., ALM, LDI)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retirement strategies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financial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1072"/>
            <a:ext cx="7649608" cy="67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76200" y="0"/>
            <a:ext cx="922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76200" y="304800"/>
            <a:ext cx="7033696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 smtClean="0">
                <a:solidFill>
                  <a:schemeClr val="bg1"/>
                </a:solidFill>
              </a:rPr>
              <a:t>Sub-asset Allocation Comparison of Different Target-date Funds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315200" y="1066800"/>
            <a:ext cx="1600201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Various target-date funds’ asset allocations are fairly similar</a:t>
            </a:r>
            <a:endParaRPr lang="en-US" alt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2474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38727" y="685800"/>
            <a:ext cx="83693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It is natural for diversified funds to get “out of balance” as one asset class does particularly well or poorly relative to the other ones.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A 50% stock/ 50% bond portfolio can become a 60% stock / 40% bond portfolio in a stock bull market.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Target-date funds automatically </a:t>
            </a:r>
            <a:r>
              <a:rPr lang="en-US" altLang="en-US" sz="1800" b="1" i="1" dirty="0" smtClean="0">
                <a:solidFill>
                  <a:srgbClr val="00B050"/>
                </a:solidFill>
              </a:rPr>
              <a:t>REBALANCE</a:t>
            </a:r>
            <a:r>
              <a:rPr lang="en-US" altLang="en-US" sz="1800" b="1" i="1" dirty="0" smtClean="0">
                <a:solidFill>
                  <a:srgbClr val="336699"/>
                </a:solidFill>
              </a:rPr>
              <a:t> each month to the targeted asset allocation.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In short, they sell high and buy low.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One less thing that the investor doesn’t have to worry about.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 smtClean="0">
              <a:solidFill>
                <a:srgbClr val="3366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951" y="3962400"/>
            <a:ext cx="3458851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6294736"/>
            <a:ext cx="19720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Source: Chicago Tribune, Terry Savage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01867" y="780821"/>
            <a:ext cx="8915400" cy="10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 dirty="0" smtClean="0">
                <a:solidFill>
                  <a:srgbClr val="C00000"/>
                </a:solidFill>
              </a:rPr>
              <a:t>But is it safe to put all of your investments in one single fund?!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3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 dirty="0" smtClean="0">
                <a:solidFill>
                  <a:srgbClr val="00B050"/>
                </a:solidFill>
              </a:rPr>
              <a:t>Shouldn’t you diversify with many funds?</a:t>
            </a:r>
            <a:endParaRPr lang="en-US" altLang="en-US" sz="2300" b="1" i="1" dirty="0">
              <a:solidFill>
                <a:srgbClr val="00B050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85015" y="6505545"/>
            <a:ext cx="38779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altLang="en-US" sz="700" b="0" dirty="0" smtClean="0">
                <a:solidFill>
                  <a:schemeClr val="bg1">
                    <a:lumMod val="50000"/>
                  </a:schemeClr>
                </a:solidFill>
              </a:rPr>
              <a:t>Vanguard Target Retirement Funds and Trusts, March 31, 2018</a:t>
            </a:r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93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85015" y="6505545"/>
            <a:ext cx="38779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altLang="en-US" sz="700" b="0" dirty="0" smtClean="0">
                <a:solidFill>
                  <a:schemeClr val="bg1">
                    <a:lumMod val="50000"/>
                  </a:schemeClr>
                </a:solidFill>
              </a:rPr>
              <a:t>Vanguard Target Retirement Funds and Trusts, March 31, 2018</a:t>
            </a:r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971800"/>
            <a:ext cx="8107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Vanguard’s target date funds hold more than 28,000 securities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They account for 89% of all available global investments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1867" y="780821"/>
            <a:ext cx="8915400" cy="104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 dirty="0" smtClean="0">
                <a:solidFill>
                  <a:srgbClr val="C00000"/>
                </a:solidFill>
              </a:rPr>
              <a:t>But is it safe to put all of your investments in one single fund?!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3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 dirty="0" smtClean="0">
                <a:solidFill>
                  <a:srgbClr val="00B050"/>
                </a:solidFill>
              </a:rPr>
              <a:t>Shouldn’t you diversify with many funds?</a:t>
            </a:r>
            <a:endParaRPr lang="en-US" altLang="en-US" sz="2300" b="1" i="1" dirty="0">
              <a:solidFill>
                <a:srgbClr val="00B05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3493" y="2695664"/>
            <a:ext cx="8305800" cy="1752600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987"/>
            <a:ext cx="8229600" cy="635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4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43715"/>
            <a:ext cx="94011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543715"/>
            <a:ext cx="7239000" cy="666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43116" y="1826445"/>
            <a:ext cx="7767484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Vanguard Modeled Different Glide Paths and Their Different Outcomes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46471" y="381000"/>
            <a:ext cx="836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Simulations of different glide paths results in different  median “expected outcomes – and “expected worst-case” results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4901"/>
            <a:ext cx="625775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6471" y="381000"/>
            <a:ext cx="836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Simulations of different glide paths results in different  median “expected outcomes – and “expected worst-case” results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520" y="1905000"/>
            <a:ext cx="637027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9134" y="1982257"/>
            <a:ext cx="7767484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Average Wealth Accumulation at Retirement Under Different 40-Year TDF Glide Paths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4114800"/>
            <a:ext cx="5257800" cy="1066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42" y="1600200"/>
            <a:ext cx="6388358" cy="49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0" y="1470025"/>
            <a:ext cx="6035546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Growth of Industry Target-Date Assets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46471" y="381000"/>
            <a:ext cx="8369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Investors – particularly millennials – love target-date funds.  They account for about 50% of all money flowing into 401(k)s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559546" y="2590800"/>
            <a:ext cx="136654" cy="16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96200" y="3221623"/>
            <a:ext cx="997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Vanguard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112131" cy="424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5818" y="6397543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Mercer</a:t>
            </a:r>
            <a:endParaRPr lang="en-US" sz="9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8062" y="457200"/>
            <a:ext cx="85978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Most of the growth in target-date fund assets has been from passive (index) programs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>
            <a:off x="8347069" y="3429000"/>
            <a:ext cx="492131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5818" y="2286000"/>
            <a:ext cx="7742382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4265" y="2286000"/>
            <a:ext cx="7162800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400" b="1" dirty="0" smtClean="0">
                <a:solidFill>
                  <a:schemeClr val="bg1"/>
                </a:solidFill>
              </a:rPr>
              <a:t>Total Target Date Program Assets of Managers Surveyed</a:t>
            </a:r>
            <a:endParaRPr lang="en-US" altLang="en-US" sz="8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24125"/>
            <a:ext cx="76200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72390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Target-Date Weighted Expense Ratios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28600" y="648968"/>
            <a:ext cx="8915400" cy="341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Target-date expense ratios are strongly driven by the active/passive decision</a:t>
            </a:r>
            <a:endParaRPr lang="en-US" altLang="en-US" sz="1800" b="1" i="1" dirty="0">
              <a:solidFill>
                <a:srgbClr val="336699"/>
              </a:solidFill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85015" y="6505545"/>
            <a:ext cx="38779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altLang="en-US" sz="700" b="0" dirty="0" smtClean="0">
                <a:solidFill>
                  <a:schemeClr val="bg1">
                    <a:lumMod val="50000"/>
                  </a:schemeClr>
                </a:solidFill>
              </a:rPr>
              <a:t>Vanguard Target Retirement Funds and Trusts, March 31, 2018</a:t>
            </a:r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306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38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635111"/>
            <a:ext cx="7167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336699"/>
                </a:solidFill>
              </a:rPr>
              <a:t>Life cycle investing and </a:t>
            </a:r>
            <a:r>
              <a:rPr lang="en-US" sz="3200" b="1" i="1" u="sng" dirty="0" smtClean="0">
                <a:solidFill>
                  <a:srgbClr val="336699"/>
                </a:solidFill>
              </a:rPr>
              <a:t>target-date funds</a:t>
            </a:r>
          </a:p>
          <a:p>
            <a:endParaRPr lang="en-US" sz="3200" b="1" i="1" dirty="0">
              <a:solidFill>
                <a:srgbClr val="336699"/>
              </a:solidFill>
            </a:endParaRPr>
          </a:p>
          <a:p>
            <a:r>
              <a:rPr lang="en-US" sz="3200" b="1" dirty="0" smtClean="0"/>
              <a:t>Asset allocation in action</a:t>
            </a:r>
            <a:endParaRPr lang="en-US" sz="32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1" y="4724400"/>
            <a:ext cx="6781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600" b="1" dirty="0"/>
              <a:t>“Give me a lever long enough…, and I could move the earth itself.”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600" b="1" dirty="0"/>
              <a:t>                                                                        </a:t>
            </a:r>
            <a:r>
              <a:rPr lang="en-US" altLang="en-US" sz="1600" b="1" dirty="0" smtClean="0"/>
              <a:t>           </a:t>
            </a:r>
            <a:r>
              <a:rPr lang="en-US" altLang="en-US" sz="1600" b="1" dirty="0"/>
              <a:t>-  Archimedes</a:t>
            </a:r>
          </a:p>
        </p:txBody>
      </p:sp>
      <p:sp>
        <p:nvSpPr>
          <p:cNvPr id="5" name="TextBox 4"/>
          <p:cNvSpPr txBox="1"/>
          <p:nvPr/>
        </p:nvSpPr>
        <p:spPr>
          <a:xfrm rot="20050330">
            <a:off x="5921312" y="1145951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K.I.S.S.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74073" y="685800"/>
            <a:ext cx="8369300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An alternative to </a:t>
            </a:r>
            <a:r>
              <a:rPr lang="en-US" altLang="en-US" sz="2000" b="1" i="1" u="sng" dirty="0" smtClean="0">
                <a:solidFill>
                  <a:srgbClr val="336699"/>
                </a:solidFill>
              </a:rPr>
              <a:t>target-date funds 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is </a:t>
            </a:r>
            <a:r>
              <a:rPr lang="en-US" altLang="en-US" sz="2000" b="1" i="1" u="sng" dirty="0" smtClean="0">
                <a:solidFill>
                  <a:srgbClr val="336699"/>
                </a:solidFill>
              </a:rPr>
              <a:t>target-risk funds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.  At Vanguard these come in four flavors: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Life Strategy Funds: (indexed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)</a:t>
            </a: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 i="1" dirty="0" smtClean="0">
                <a:solidFill>
                  <a:srgbClr val="336699"/>
                </a:solidFill>
              </a:rPr>
              <a:t>	</a:t>
            </a:r>
            <a:r>
              <a:rPr lang="en-US" altLang="en-US" sz="1600" b="1" dirty="0" smtClean="0"/>
              <a:t>Income 		      (20% stocks, 80% bonds)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6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 dirty="0" smtClean="0"/>
              <a:t>	Conservative Growth   (40% stocks, 60% bonds)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6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 dirty="0" smtClean="0"/>
              <a:t>	Moderate Growth          (60% stocks, 40% bonds)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600" b="1" dirty="0"/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1600" b="1" dirty="0" smtClean="0"/>
              <a:t>	Growth 		       (80% stocks, 20% bonds)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/>
              <a:t>These weights are fixed and do not vary over time.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 smtClean="0"/>
              <a:t>Vanguard and others also offer classic actively managed “</a:t>
            </a:r>
            <a:r>
              <a:rPr lang="en-US" altLang="en-US" sz="1600" b="1" u="sng" dirty="0" smtClean="0"/>
              <a:t>balanced</a:t>
            </a:r>
            <a:r>
              <a:rPr lang="en-US" altLang="en-US" sz="1600" b="1" dirty="0" smtClean="0"/>
              <a:t>” funds.  Such funds are typically 60% stocks and 40% bonds – with that ratio fluctuating based upon the manager’s market views.</a:t>
            </a:r>
            <a:endParaRPr lang="en-US" alt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667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39500"/>
              </p:ext>
            </p:extLst>
          </p:nvPr>
        </p:nvGraphicFramePr>
        <p:xfrm>
          <a:off x="457199" y="1595002"/>
          <a:ext cx="8229601" cy="180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rawing" r:id="rId3" imgW="2502000" imgH="547200" progId="FLW3Drawing">
                  <p:link updateAutomatic="1"/>
                </p:oleObj>
              </mc:Choice>
              <mc:Fallback>
                <p:oleObj name="Drawing" r:id="rId3" imgW="2502000" imgH="547200" progId="FLW3Drawing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1595002"/>
                        <a:ext cx="8229601" cy="1801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4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83693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In the investment world that lever is asset allocation</a:t>
            </a:r>
            <a:endParaRPr lang="en-US" altLang="en-US" sz="24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33400" y="2286000"/>
          <a:ext cx="8001000" cy="409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4667354" imgH="2390851" progId="Excel.Chart.8">
                  <p:embed/>
                </p:oleObj>
              </mc:Choice>
              <mc:Fallback>
                <p:oleObj name="Chart" r:id="rId3" imgW="4667354" imgH="23908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001000" cy="409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1775" y="6156325"/>
            <a:ext cx="6792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00" b="0" i="0"/>
              <a:t>Source: The Vanguard Group.  Staring salary of $25 K.  Social Security replacement of 32% of lifetime average salary.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b="1" i="1" dirty="0">
                <a:solidFill>
                  <a:srgbClr val="336699"/>
                </a:solidFill>
              </a:rPr>
              <a:t>The value of future earnings and Social Security can be thought of as an asset with </a:t>
            </a:r>
            <a:r>
              <a:rPr lang="en-US" altLang="en-US" b="1" i="1" u="sng" dirty="0">
                <a:solidFill>
                  <a:srgbClr val="336699"/>
                </a:solidFill>
              </a:rPr>
              <a:t>TIPS-like</a:t>
            </a:r>
            <a:r>
              <a:rPr lang="en-US" altLang="en-US" b="1" i="1" dirty="0">
                <a:solidFill>
                  <a:srgbClr val="336699"/>
                </a:solidFill>
              </a:rPr>
              <a:t> characteristics.  It should be balanced with a significant exposure to </a:t>
            </a:r>
            <a:r>
              <a:rPr lang="en-US" altLang="en-US" b="1" i="1" dirty="0" smtClean="0">
                <a:solidFill>
                  <a:srgbClr val="336699"/>
                </a:solidFill>
              </a:rPr>
              <a:t>stocks early on.</a:t>
            </a:r>
            <a:endParaRPr lang="en-US" altLang="en-US" b="1" i="1" dirty="0">
              <a:solidFill>
                <a:srgbClr val="336699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1290" y="2133600"/>
            <a:ext cx="7449128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u="sng" dirty="0" smtClean="0">
                <a:solidFill>
                  <a:schemeClr val="bg1"/>
                </a:solidFill>
              </a:rPr>
              <a:t>Human Capital</a:t>
            </a:r>
            <a:r>
              <a:rPr lang="en-US" altLang="en-US" sz="1600" dirty="0" smtClean="0">
                <a:solidFill>
                  <a:schemeClr val="bg1"/>
                </a:solidFill>
              </a:rPr>
              <a:t>: Present Value of Future Earnings and Social Security Payments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40429" y="385043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Thousands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2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" y="2028124"/>
            <a:ext cx="8039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2390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Glide Path Comparisons – Strategic Equity Allocation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74700" y="565868"/>
            <a:ext cx="83693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That is exactly what takes place with Target-date funds</a:t>
            </a:r>
            <a:endParaRPr lang="en-US" altLang="en-US" sz="2400" b="1" i="1" dirty="0">
              <a:solidFill>
                <a:srgbClr val="336699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885015" y="6505545"/>
            <a:ext cx="38779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altLang="en-US" sz="700" b="0" dirty="0" smtClean="0">
                <a:solidFill>
                  <a:schemeClr val="bg1">
                    <a:lumMod val="50000"/>
                  </a:schemeClr>
                </a:solidFill>
              </a:rPr>
              <a:t>Vanguard Target Retirement Funds and Trusts, March 31, 2018</a:t>
            </a:r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171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36" y="2028124"/>
            <a:ext cx="80391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2390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Glide Path Comparisons – Strategic Equity Allocation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885015" y="6505545"/>
            <a:ext cx="387798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altLang="en-US" sz="700" b="0" dirty="0" smtClean="0">
                <a:solidFill>
                  <a:schemeClr val="bg1">
                    <a:lumMod val="50000"/>
                  </a:schemeClr>
                </a:solidFill>
              </a:rPr>
              <a:t>Vanguard Target Retirement Funds and Trusts, March 31, 2018</a:t>
            </a:r>
            <a:r>
              <a:rPr lang="en-US" altLang="en-US" sz="700" b="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399" y="4343400"/>
            <a:ext cx="2611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</a:rPr>
              <a:t>High Human Capital * – TIPS-Like</a:t>
            </a:r>
          </a:p>
          <a:p>
            <a:r>
              <a:rPr lang="en-US" sz="1400" b="1" dirty="0" smtClean="0"/>
              <a:t>Low Financial Capital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895600"/>
            <a:ext cx="2575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9900"/>
                </a:solidFill>
              </a:rPr>
              <a:t>Low Human Capital * – TIPS-Like</a:t>
            </a:r>
          </a:p>
          <a:p>
            <a:r>
              <a:rPr lang="en-US" sz="1400" b="1" dirty="0" smtClean="0"/>
              <a:t>High Financial Capital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905381"/>
            <a:ext cx="23910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009900"/>
                </a:solidFill>
              </a:rPr>
              <a:t>* Life expectancy; built up by EDUCATION, work and life experiences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74700" y="565868"/>
            <a:ext cx="8369300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That is exactly what takes place with Target-date funds</a:t>
            </a:r>
            <a:endParaRPr lang="en-US" altLang="en-US" sz="24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" y="1606416"/>
            <a:ext cx="90201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52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5438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Glide Path for Vanguard Target-Date Funds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615" y="134826"/>
            <a:ext cx="8369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Target-date funds gradually change shareholders’ asset allocation as they move through their life cycle.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/>
              <a:t>They start aggressive (risky) and then gradually become conservative (low risk)</a:t>
            </a:r>
            <a:endParaRPr lang="en-US" altLang="en-US" sz="20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4953000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4953000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1989" y="5257800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50% Stock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00189" y="5257800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30% Stock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953000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5257800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90% Stock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5742801"/>
            <a:ext cx="2961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International stocks are 40% of total stocks.</a:t>
            </a:r>
            <a:endParaRPr lang="en-US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84005" y="5527981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5867400"/>
            <a:ext cx="303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International bonds are 30% of total traditional bonds.</a:t>
            </a:r>
            <a:endParaRPr lang="en-US" sz="1200" b="1" dirty="0">
              <a:solidFill>
                <a:srgbClr val="336699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64125" y="5642281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37494" y="2667000"/>
            <a:ext cx="768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17% Max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-17646" y="2590800"/>
            <a:ext cx="9020175" cy="4254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" y="1606416"/>
            <a:ext cx="90201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52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5438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Glide Path for Vanguard Target-Date Funds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615" y="134826"/>
            <a:ext cx="8369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Target-date funds gradually change shareholders’ asset allocation as they move through their life cycle.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/>
              <a:t>They start aggressive (risky) and then gradually become conservative (low risk)</a:t>
            </a:r>
            <a:endParaRPr lang="en-US" altLang="en-US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37494" y="2667000"/>
            <a:ext cx="768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17% Max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019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6" y="1606416"/>
            <a:ext cx="90201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7526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75438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Glide Path for Vanguard Target-Date Funds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6615" y="134826"/>
            <a:ext cx="8369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Target-date funds gradually change shareholders’ asset allocation as they move through their life cycle.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/>
              <a:t>They start aggressive (risky) and then gradually become conservative (low risk)</a:t>
            </a:r>
            <a:endParaRPr lang="en-US" altLang="en-US" sz="2000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6400" y="4953000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72200" y="4953000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61989" y="5257800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50% Stock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00189" y="5257800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30% Stock</a:t>
            </a:r>
            <a:endParaRPr lang="en-US" sz="1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953000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5257800"/>
            <a:ext cx="834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90% Stock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5742801"/>
            <a:ext cx="2961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International stocks are 40% of total stocks.</a:t>
            </a:r>
            <a:endParaRPr lang="en-US" sz="1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084005" y="5527981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3200" y="5867400"/>
            <a:ext cx="3031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International bonds are 30% of total traditional bonds.</a:t>
            </a:r>
            <a:endParaRPr lang="en-US" sz="1200" b="1" dirty="0">
              <a:solidFill>
                <a:srgbClr val="336699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464125" y="5642281"/>
            <a:ext cx="228600" cy="228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37494" y="2667000"/>
            <a:ext cx="768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17% Max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86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802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C:\Users\User\Documents\Documents\Data 1- Current\Freelance Millenium\External Talks\Nashville Print Version.PRZ!Page 15!Text1</vt:lpstr>
      <vt:lpstr>Chart</vt:lpstr>
      <vt:lpstr>Manage Investments Like a Pro!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Investments Like a Pro!</dc:title>
  <dc:creator>Windows User</dc:creator>
  <cp:lastModifiedBy>Windows User</cp:lastModifiedBy>
  <cp:revision>2</cp:revision>
  <dcterms:created xsi:type="dcterms:W3CDTF">2019-07-30T01:13:37Z</dcterms:created>
  <dcterms:modified xsi:type="dcterms:W3CDTF">2019-07-30T01:15:53Z</dcterms:modified>
</cp:coreProperties>
</file>