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54400185270959"/>
          <c:y val="6.1817311898512688E-2"/>
          <c:w val="0.89745603674540686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Sheet2!$D$3:$F$3</c:f>
              <c:strCache>
                <c:ptCount val="3"/>
                <c:pt idx="0">
                  <c:v>T-Bills</c:v>
                </c:pt>
                <c:pt idx="1">
                  <c:v>Bonds</c:v>
                </c:pt>
                <c:pt idx="2">
                  <c:v>Stocks</c:v>
                </c:pt>
              </c:strCache>
            </c:strRef>
          </c:cat>
          <c:val>
            <c:numRef>
              <c:f>Sheet2!$D$5:$F$5</c:f>
              <c:numCache>
                <c:formatCode>0.0%</c:formatCode>
                <c:ptCount val="3"/>
                <c:pt idx="0">
                  <c:v>3.4000000000000002E-2</c:v>
                </c:pt>
                <c:pt idx="1">
                  <c:v>5.5E-2</c:v>
                </c:pt>
                <c:pt idx="2">
                  <c:v>0.10199999999999999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201536"/>
        <c:axId val="331203328"/>
      </c:barChart>
      <c:catAx>
        <c:axId val="331201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31203328"/>
        <c:crosses val="autoZero"/>
        <c:auto val="1"/>
        <c:lblAlgn val="ctr"/>
        <c:lblOffset val="100"/>
        <c:tickLblSkip val="1"/>
        <c:noMultiLvlLbl val="0"/>
      </c:catAx>
      <c:valAx>
        <c:axId val="3312033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3312015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47321488660071"/>
          <c:y val="2.6870945377110881E-2"/>
          <c:w val="0.88822989038134936"/>
          <c:h val="0.89786956715156363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Ref>
              <c:f>'1926 data'!$F$5:$F$97</c:f>
              <c:numCache>
                <c:formatCode>0.00</c:formatCode>
                <c:ptCount val="93"/>
                <c:pt idx="0">
                  <c:v>1</c:v>
                </c:pt>
                <c:pt idx="1">
                  <c:v>1.0326746941199896</c:v>
                </c:pt>
                <c:pt idx="2">
                  <c:v>1.0650395270293531</c:v>
                </c:pt>
                <c:pt idx="3">
                  <c:v>1.1026950427502564</c:v>
                </c:pt>
                <c:pt idx="4">
                  <c:v>1.1549602269542707</c:v>
                </c:pt>
                <c:pt idx="5">
                  <c:v>1.182981640939788</c:v>
                </c:pt>
                <c:pt idx="6">
                  <c:v>1.1958198784694893</c:v>
                </c:pt>
                <c:pt idx="7">
                  <c:v>1.2072251914368939</c:v>
                </c:pt>
                <c:pt idx="8">
                  <c:v>1.210851264100528</c:v>
                </c:pt>
                <c:pt idx="9">
                  <c:v>1.2130325044562122</c:v>
                </c:pt>
                <c:pt idx="10">
                  <c:v>1.2147318299739163</c:v>
                </c:pt>
                <c:pt idx="11">
                  <c:v>1.2169201094674493</c:v>
                </c:pt>
                <c:pt idx="12">
                  <c:v>1.220453708124575</c:v>
                </c:pt>
                <c:pt idx="13">
                  <c:v>1.2199653557875727</c:v>
                </c:pt>
                <c:pt idx="14">
                  <c:v>1.220087315720531</c:v>
                </c:pt>
                <c:pt idx="15">
                  <c:v>1.2198432860589539</c:v>
                </c:pt>
                <c:pt idx="16">
                  <c:v>1.2203312233587384</c:v>
                </c:pt>
                <c:pt idx="17">
                  <c:v>1.2237524862467748</c:v>
                </c:pt>
                <c:pt idx="18">
                  <c:v>1.2280424918677817</c:v>
                </c:pt>
                <c:pt idx="19">
                  <c:v>1.2322243388044469</c:v>
                </c:pt>
                <c:pt idx="20">
                  <c:v>1.2361732285980389</c:v>
                </c:pt>
                <c:pt idx="21">
                  <c:v>1.2406308024377968</c:v>
                </c:pt>
                <c:pt idx="22">
                  <c:v>1.2468479696299999</c:v>
                </c:pt>
                <c:pt idx="23">
                  <c:v>1.2569847015418292</c:v>
                </c:pt>
                <c:pt idx="24">
                  <c:v>1.2710084075890513</c:v>
                </c:pt>
                <c:pt idx="25">
                  <c:v>1.2863446111008003</c:v>
                </c:pt>
                <c:pt idx="26">
                  <c:v>1.30551202355276</c:v>
                </c:pt>
                <c:pt idx="27">
                  <c:v>1.3270837953722179</c:v>
                </c:pt>
                <c:pt idx="28">
                  <c:v>1.3513036994397403</c:v>
                </c:pt>
                <c:pt idx="29">
                  <c:v>1.3629705578833975</c:v>
                </c:pt>
                <c:pt idx="30">
                  <c:v>1.3843844666224996</c:v>
                </c:pt>
                <c:pt idx="31">
                  <c:v>1.4185430984858869</c:v>
                </c:pt>
                <c:pt idx="32">
                  <c:v>1.4632937147176239</c:v>
                </c:pt>
                <c:pt idx="33">
                  <c:v>1.4856867019398348</c:v>
                </c:pt>
                <c:pt idx="34">
                  <c:v>1.5299572387970846</c:v>
                </c:pt>
                <c:pt idx="35">
                  <c:v>1.5708354689220971</c:v>
                </c:pt>
                <c:pt idx="36">
                  <c:v>1.6041419706547309</c:v>
                </c:pt>
                <c:pt idx="37">
                  <c:v>1.6478289229846419</c:v>
                </c:pt>
                <c:pt idx="38">
                  <c:v>1.6991347492092173</c:v>
                </c:pt>
                <c:pt idx="39">
                  <c:v>1.7590412614739785</c:v>
                </c:pt>
                <c:pt idx="40">
                  <c:v>1.8279717000946485</c:v>
                </c:pt>
                <c:pt idx="41">
                  <c:v>1.9148065566843804</c:v>
                </c:pt>
                <c:pt idx="42">
                  <c:v>1.995201348202513</c:v>
                </c:pt>
                <c:pt idx="43">
                  <c:v>2.0993683443978002</c:v>
                </c:pt>
                <c:pt idx="44">
                  <c:v>2.23729062361901</c:v>
                </c:pt>
                <c:pt idx="45">
                  <c:v>2.3830882756555409</c:v>
                </c:pt>
                <c:pt idx="46">
                  <c:v>2.4876012080439427</c:v>
                </c:pt>
                <c:pt idx="47">
                  <c:v>2.5830184113134802</c:v>
                </c:pt>
                <c:pt idx="48">
                  <c:v>2.7620297376166962</c:v>
                </c:pt>
                <c:pt idx="49">
                  <c:v>2.987114532024937</c:v>
                </c:pt>
                <c:pt idx="50">
                  <c:v>3.159066272253729</c:v>
                </c:pt>
                <c:pt idx="51">
                  <c:v>3.3180442843377511</c:v>
                </c:pt>
                <c:pt idx="52">
                  <c:v>3.4985790565126917</c:v>
                </c:pt>
                <c:pt idx="53">
                  <c:v>3.7518491374264933</c:v>
                </c:pt>
                <c:pt idx="54">
                  <c:v>4.1409605135730807</c:v>
                </c:pt>
                <c:pt idx="55">
                  <c:v>4.6496005814515566</c:v>
                </c:pt>
                <c:pt idx="56">
                  <c:v>5.4144668023249993</c:v>
                </c:pt>
                <c:pt idx="57">
                  <c:v>6.1226434819446967</c:v>
                </c:pt>
                <c:pt idx="58">
                  <c:v>6.689637418209859</c:v>
                </c:pt>
                <c:pt idx="59">
                  <c:v>7.4334396971082599</c:v>
                </c:pt>
                <c:pt idx="60">
                  <c:v>8.0623775646277043</c:v>
                </c:pt>
                <c:pt idx="61">
                  <c:v>8.6074318477385976</c:v>
                </c:pt>
                <c:pt idx="62">
                  <c:v>9.1874994043107918</c:v>
                </c:pt>
                <c:pt idx="63">
                  <c:v>9.8252188855511129</c:v>
                </c:pt>
                <c:pt idx="64">
                  <c:v>10.70959513247031</c:v>
                </c:pt>
                <c:pt idx="65">
                  <c:v>11.612304994329795</c:v>
                </c:pt>
                <c:pt idx="66">
                  <c:v>12.355523521482404</c:v>
                </c:pt>
                <c:pt idx="67">
                  <c:v>12.842233113055542</c:v>
                </c:pt>
                <c:pt idx="68">
                  <c:v>13.251328415208024</c:v>
                </c:pt>
                <c:pt idx="69">
                  <c:v>13.815913528185865</c:v>
                </c:pt>
                <c:pt idx="70">
                  <c:v>14.650536647999992</c:v>
                </c:pt>
                <c:pt idx="71">
                  <c:v>15.427707332676254</c:v>
                </c:pt>
                <c:pt idx="72">
                  <c:v>16.252568960278197</c:v>
                </c:pt>
                <c:pt idx="73">
                  <c:v>17.104484109429112</c:v>
                </c:pt>
                <c:pt idx="74">
                  <c:v>17.9312796597371</c:v>
                </c:pt>
                <c:pt idx="75">
                  <c:v>19.035311129055142</c:v>
                </c:pt>
                <c:pt idx="76">
                  <c:v>19.877889564856293</c:v>
                </c:pt>
                <c:pt idx="77">
                  <c:v>20.234613557635527</c:v>
                </c:pt>
                <c:pt idx="78">
                  <c:v>20.46956027817032</c:v>
                </c:pt>
                <c:pt idx="79">
                  <c:v>20.741380354174975</c:v>
                </c:pt>
                <c:pt idx="80">
                  <c:v>21.376479254707448</c:v>
                </c:pt>
                <c:pt idx="81">
                  <c:v>22.405312826697557</c:v>
                </c:pt>
                <c:pt idx="82">
                  <c:v>23.53278230430664</c:v>
                </c:pt>
                <c:pt idx="83">
                  <c:v>24.014735896516349</c:v>
                </c:pt>
                <c:pt idx="84">
                  <c:v>24.061364159082029</c:v>
                </c:pt>
                <c:pt idx="85">
                  <c:v>24.091554008797662</c:v>
                </c:pt>
                <c:pt idx="86">
                  <c:v>24.116137454180489</c:v>
                </c:pt>
                <c:pt idx="87">
                  <c:v>24.142919598283548</c:v>
                </c:pt>
                <c:pt idx="88">
                  <c:v>24.160549401312188</c:v>
                </c:pt>
                <c:pt idx="89">
                  <c:v>24.160549401312188</c:v>
                </c:pt>
                <c:pt idx="90">
                  <c:v>24.160549401312188</c:v>
                </c:pt>
                <c:pt idx="91">
                  <c:v>24.208870500114813</c:v>
                </c:pt>
                <c:pt idx="92">
                  <c:v>24.402541464115732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'1926 data'!$H$5:$H$97</c:f>
              <c:strCache>
                <c:ptCount val="1"/>
                <c:pt idx="0">
                  <c:v>1.00 1.07 1.15 1.19 1.23 1.32 1.30 1.44 1.59 1.81 1.98 2.12 2.17 2.31 2.40 2.48 2.55 2.61 2.69 2.82 2.93 2.98 2.91 3.03 3.13 3.20 3.11 3.22 3.33 3.51 3.53 3.29 3.57 3.49 3.46 3.77 3.96 4.27 4.36 4.57 4.55 4.56 4.33 4.45 4.09 4.84 5.37 5.76 5.89 5.90 6.63 </c:v>
                </c:pt>
              </c:strCache>
            </c:strRef>
          </c:tx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</c:ser>
        <c:ser>
          <c:idx val="2"/>
          <c:order val="2"/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Ref>
              <c:f>'1926 data'!$H$5:$H$97</c:f>
              <c:numCache>
                <c:formatCode>0.00</c:formatCode>
                <c:ptCount val="93"/>
                <c:pt idx="0">
                  <c:v>1</c:v>
                </c:pt>
                <c:pt idx="1">
                  <c:v>1.0737444051490779</c:v>
                </c:pt>
                <c:pt idx="2">
                  <c:v>1.153670040324851</c:v>
                </c:pt>
                <c:pt idx="3">
                  <c:v>1.1864476082938551</c:v>
                </c:pt>
                <c:pt idx="4">
                  <c:v>1.2252800867460871</c:v>
                </c:pt>
                <c:pt idx="5">
                  <c:v>1.3229968164288621</c:v>
                </c:pt>
                <c:pt idx="6">
                  <c:v>1.2985083836926221</c:v>
                </c:pt>
                <c:pt idx="7">
                  <c:v>1.4390099004913346</c:v>
                </c:pt>
                <c:pt idx="8">
                  <c:v>1.5883223774503499</c:v>
                </c:pt>
                <c:pt idx="9">
                  <c:v>1.8082009291548067</c:v>
                </c:pt>
                <c:pt idx="10">
                  <c:v>1.9820568458777839</c:v>
                </c:pt>
                <c:pt idx="11">
                  <c:v>2.1157323823258865</c:v>
                </c:pt>
                <c:pt idx="12">
                  <c:v>2.1738458696511525</c:v>
                </c:pt>
                <c:pt idx="13">
                  <c:v>2.3071603448195979</c:v>
                </c:pt>
                <c:pt idx="14">
                  <c:v>2.3986686920264249</c:v>
                </c:pt>
                <c:pt idx="15">
                  <c:v>2.4800815500448703</c:v>
                </c:pt>
                <c:pt idx="16">
                  <c:v>2.5478229531757131</c:v>
                </c:pt>
                <c:pt idx="17">
                  <c:v>2.6140182926428821</c:v>
                </c:pt>
                <c:pt idx="18">
                  <c:v>2.6880628036650553</c:v>
                </c:pt>
                <c:pt idx="19">
                  <c:v>2.8152670193444713</c:v>
                </c:pt>
                <c:pt idx="20">
                  <c:v>2.9300081332913885</c:v>
                </c:pt>
                <c:pt idx="21">
                  <c:v>2.9804908737027622</c:v>
                </c:pt>
                <c:pt idx="22">
                  <c:v>2.9108551775622873</c:v>
                </c:pt>
                <c:pt idx="23">
                  <c:v>3.0312446170638978</c:v>
                </c:pt>
                <c:pt idx="24">
                  <c:v>3.1315413001590886</c:v>
                </c:pt>
                <c:pt idx="25">
                  <c:v>3.1977790731844746</c:v>
                </c:pt>
                <c:pt idx="26">
                  <c:v>3.1117489335560098</c:v>
                </c:pt>
                <c:pt idx="27">
                  <c:v>3.2213111975714326</c:v>
                </c:pt>
                <c:pt idx="28">
                  <c:v>3.3312043758103567</c:v>
                </c:pt>
                <c:pt idx="29">
                  <c:v>3.5106179976877048</c:v>
                </c:pt>
                <c:pt idx="30">
                  <c:v>3.5274597303332444</c:v>
                </c:pt>
                <c:pt idx="31">
                  <c:v>3.2870765150114249</c:v>
                </c:pt>
                <c:pt idx="32">
                  <c:v>3.5734974311785601</c:v>
                </c:pt>
                <c:pt idx="33">
                  <c:v>3.494273308969432</c:v>
                </c:pt>
                <c:pt idx="34">
                  <c:v>3.4604910386121261</c:v>
                </c:pt>
                <c:pt idx="35">
                  <c:v>3.7742361661151644</c:v>
                </c:pt>
                <c:pt idx="36">
                  <c:v>3.9560908998869135</c:v>
                </c:pt>
                <c:pt idx="37">
                  <c:v>4.2704037593073885</c:v>
                </c:pt>
                <c:pt idx="38">
                  <c:v>4.3641337734259151</c:v>
                </c:pt>
                <c:pt idx="39">
                  <c:v>4.5724039046628988</c:v>
                </c:pt>
                <c:pt idx="40">
                  <c:v>4.5515174426917273</c:v>
                </c:pt>
                <c:pt idx="41">
                  <c:v>4.5604061918479699</c:v>
                </c:pt>
                <c:pt idx="42">
                  <c:v>4.3346393240725414</c:v>
                </c:pt>
                <c:pt idx="43">
                  <c:v>4.4462091784439606</c:v>
                </c:pt>
                <c:pt idx="44">
                  <c:v>4.086491675423269</c:v>
                </c:pt>
                <c:pt idx="45">
                  <c:v>4.8372365498480727</c:v>
                </c:pt>
                <c:pt idx="46">
                  <c:v>5.3699413844245507</c:v>
                </c:pt>
                <c:pt idx="47">
                  <c:v>5.759785797966944</c:v>
                </c:pt>
                <c:pt idx="48">
                  <c:v>5.8921780688349559</c:v>
                </c:pt>
                <c:pt idx="49">
                  <c:v>5.9024249569514966</c:v>
                </c:pt>
                <c:pt idx="50">
                  <c:v>6.6279083981337807</c:v>
                </c:pt>
                <c:pt idx="51">
                  <c:v>7.661563748306996</c:v>
                </c:pt>
                <c:pt idx="52">
                  <c:v>7.8933551541822133</c:v>
                </c:pt>
                <c:pt idx="53">
                  <c:v>8.0037678017413665</c:v>
                </c:pt>
                <c:pt idx="54">
                  <c:v>8.1577958940542121</c:v>
                </c:pt>
                <c:pt idx="55">
                  <c:v>8.378676145429079</c:v>
                </c:pt>
                <c:pt idx="56">
                  <c:v>8.9032733322225823</c:v>
                </c:pt>
                <c:pt idx="57">
                  <c:v>11.808857970067649</c:v>
                </c:pt>
                <c:pt idx="58">
                  <c:v>12.79761470600023</c:v>
                </c:pt>
                <c:pt idx="59">
                  <c:v>14.736939121486476</c:v>
                </c:pt>
                <c:pt idx="60">
                  <c:v>17.997586566936061</c:v>
                </c:pt>
                <c:pt idx="61">
                  <c:v>20.746167915332673</c:v>
                </c:pt>
                <c:pt idx="62">
                  <c:v>21.318128524684518</c:v>
                </c:pt>
                <c:pt idx="63">
                  <c:v>23.000070326457802</c:v>
                </c:pt>
                <c:pt idx="64">
                  <c:v>26.341816266045246</c:v>
                </c:pt>
                <c:pt idx="65">
                  <c:v>28.6981605119751</c:v>
                </c:pt>
                <c:pt idx="66">
                  <c:v>33.290020464825865</c:v>
                </c:pt>
                <c:pt idx="67">
                  <c:v>35.755013183004088</c:v>
                </c:pt>
                <c:pt idx="68">
                  <c:v>39.241402711340328</c:v>
                </c:pt>
                <c:pt idx="69">
                  <c:v>38.096117298996646</c:v>
                </c:pt>
                <c:pt idx="70">
                  <c:v>45.134812330185184</c:v>
                </c:pt>
                <c:pt idx="71">
                  <c:v>46.766260613408157</c:v>
                </c:pt>
                <c:pt idx="72">
                  <c:v>51.295210047431112</c:v>
                </c:pt>
                <c:pt idx="73">
                  <c:v>55.744449946441918</c:v>
                </c:pt>
                <c:pt idx="74">
                  <c:v>55.281562742199696</c:v>
                </c:pt>
                <c:pt idx="75">
                  <c:v>61.711277416012081</c:v>
                </c:pt>
                <c:pt idx="76">
                  <c:v>66.912099243347086</c:v>
                </c:pt>
                <c:pt idx="77">
                  <c:v>73.780037490197088</c:v>
                </c:pt>
                <c:pt idx="78">
                  <c:v>76.809786587119063</c:v>
                </c:pt>
                <c:pt idx="79">
                  <c:v>80.141672936974189</c:v>
                </c:pt>
                <c:pt idx="80">
                  <c:v>82.090331762972397</c:v>
                </c:pt>
                <c:pt idx="81">
                  <c:v>85.645102105894537</c:v>
                </c:pt>
                <c:pt idx="82">
                  <c:v>91.608299910378193</c:v>
                </c:pt>
                <c:pt idx="83">
                  <c:v>96.412109065361363</c:v>
                </c:pt>
                <c:pt idx="84">
                  <c:v>102.13358510427445</c:v>
                </c:pt>
                <c:pt idx="85">
                  <c:v>108.81625453974632</c:v>
                </c:pt>
                <c:pt idx="86">
                  <c:v>117.3494193461319</c:v>
                </c:pt>
                <c:pt idx="87">
                  <c:v>122.29893399565135</c:v>
                </c:pt>
                <c:pt idx="88">
                  <c:v>119.82397273477478</c:v>
                </c:pt>
                <c:pt idx="89">
                  <c:v>126.97746390704084</c:v>
                </c:pt>
                <c:pt idx="90">
                  <c:v>127.67583995852958</c:v>
                </c:pt>
                <c:pt idx="91">
                  <c:v>131.05924971743062</c:v>
                </c:pt>
                <c:pt idx="92">
                  <c:v>135.69874715742768</c:v>
                </c:pt>
              </c:numCache>
            </c:numRef>
          </c:val>
          <c:smooth val="0"/>
        </c:ser>
        <c:ser>
          <c:idx val="3"/>
          <c:order val="3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Ref>
              <c:f>'1926 data'!$J$5:$J$97</c:f>
              <c:numCache>
                <c:formatCode>0.00</c:formatCode>
                <c:ptCount val="93"/>
                <c:pt idx="0">
                  <c:v>1</c:v>
                </c:pt>
                <c:pt idx="1">
                  <c:v>1.1160744442824095</c:v>
                </c:pt>
                <c:pt idx="2">
                  <c:v>1.5343781525599836</c:v>
                </c:pt>
                <c:pt idx="3">
                  <c:v>2.2034469363084725</c:v>
                </c:pt>
                <c:pt idx="4">
                  <c:v>2.0181567800567488</c:v>
                </c:pt>
                <c:pt idx="5">
                  <c:v>1.5157365259957918</c:v>
                </c:pt>
                <c:pt idx="6">
                  <c:v>0.85868621330976913</c:v>
                </c:pt>
                <c:pt idx="7">
                  <c:v>0.78828346369388003</c:v>
                </c:pt>
                <c:pt idx="8">
                  <c:v>1.2137206872956339</c:v>
                </c:pt>
                <c:pt idx="9">
                  <c:v>1.1962206906396453</c:v>
                </c:pt>
                <c:pt idx="10">
                  <c:v>1.7662958962855417</c:v>
                </c:pt>
                <c:pt idx="11">
                  <c:v>2.3654658924586114</c:v>
                </c:pt>
                <c:pt idx="12">
                  <c:v>1.5370144472171667</c:v>
                </c:pt>
                <c:pt idx="13">
                  <c:v>2.0155917242723511</c:v>
                </c:pt>
                <c:pt idx="14">
                  <c:v>2.0070784072961807</c:v>
                </c:pt>
                <c:pt idx="15">
                  <c:v>1.8108095189659594</c:v>
                </c:pt>
                <c:pt idx="16">
                  <c:v>1.6011780361578334</c:v>
                </c:pt>
                <c:pt idx="17">
                  <c:v>1.9269459088158096</c:v>
                </c:pt>
                <c:pt idx="18">
                  <c:v>2.4261711970822968</c:v>
                </c:pt>
                <c:pt idx="19">
                  <c:v>2.9048524105130329</c:v>
                </c:pt>
                <c:pt idx="20">
                  <c:v>3.9625744516500165</c:v>
                </c:pt>
                <c:pt idx="21">
                  <c:v>3.6426233113460738</c:v>
                </c:pt>
                <c:pt idx="22">
                  <c:v>3.8501274664683707</c:v>
                </c:pt>
                <c:pt idx="23">
                  <c:v>4.0623011569879761</c:v>
                </c:pt>
                <c:pt idx="24">
                  <c:v>4.8254537456990985</c:v>
                </c:pt>
                <c:pt idx="25">
                  <c:v>6.3570939246346114</c:v>
                </c:pt>
                <c:pt idx="26">
                  <c:v>7.8838099085162217</c:v>
                </c:pt>
                <c:pt idx="27">
                  <c:v>9.3305686059440891</c:v>
                </c:pt>
                <c:pt idx="28">
                  <c:v>9.2386640655984547</c:v>
                </c:pt>
                <c:pt idx="29">
                  <c:v>14.100252375308356</c:v>
                </c:pt>
                <c:pt idx="30">
                  <c:v>18.549096623989595</c:v>
                </c:pt>
                <c:pt idx="31">
                  <c:v>19.765059380721826</c:v>
                </c:pt>
                <c:pt idx="32">
                  <c:v>17.632127497259596</c:v>
                </c:pt>
                <c:pt idx="33">
                  <c:v>25.279471119323944</c:v>
                </c:pt>
                <c:pt idx="34">
                  <c:v>28.307154505103519</c:v>
                </c:pt>
                <c:pt idx="35">
                  <c:v>28.438584096503924</c:v>
                </c:pt>
                <c:pt idx="36">
                  <c:v>36.084611143283041</c:v>
                </c:pt>
                <c:pt idx="37">
                  <c:v>32.935228223128398</c:v>
                </c:pt>
                <c:pt idx="38">
                  <c:v>40.43259974312906</c:v>
                </c:pt>
                <c:pt idx="39">
                  <c:v>47.107103791779409</c:v>
                </c:pt>
                <c:pt idx="40">
                  <c:v>52.973029215492772</c:v>
                </c:pt>
                <c:pt idx="41">
                  <c:v>47.650400107885424</c:v>
                </c:pt>
                <c:pt idx="42">
                  <c:v>59.074278545967829</c:v>
                </c:pt>
                <c:pt idx="43">
                  <c:v>65.620548117710783</c:v>
                </c:pt>
                <c:pt idx="44">
                  <c:v>60.051888966979803</c:v>
                </c:pt>
                <c:pt idx="45">
                  <c:v>62.469586800727782</c:v>
                </c:pt>
                <c:pt idx="46">
                  <c:v>71.413948386456084</c:v>
                </c:pt>
                <c:pt idx="47">
                  <c:v>84.945655724911887</c:v>
                </c:pt>
                <c:pt idx="48">
                  <c:v>72.401324979475049</c:v>
                </c:pt>
                <c:pt idx="49">
                  <c:v>53.289439978102365</c:v>
                </c:pt>
                <c:pt idx="50">
                  <c:v>73.114158471388762</c:v>
                </c:pt>
                <c:pt idx="51">
                  <c:v>90.732549455343459</c:v>
                </c:pt>
                <c:pt idx="52">
                  <c:v>84.142544089237731</c:v>
                </c:pt>
                <c:pt idx="53">
                  <c:v>89.542737322880697</c:v>
                </c:pt>
                <c:pt idx="54">
                  <c:v>106.14346913087931</c:v>
                </c:pt>
                <c:pt idx="55">
                  <c:v>140.26451530538347</c:v>
                </c:pt>
                <c:pt idx="56">
                  <c:v>133.38992890145099</c:v>
                </c:pt>
                <c:pt idx="57">
                  <c:v>161.50198691633375</c:v>
                </c:pt>
                <c:pt idx="58">
                  <c:v>197.66266719913241</c:v>
                </c:pt>
                <c:pt idx="59">
                  <c:v>209.75390930972131</c:v>
                </c:pt>
                <c:pt idx="60">
                  <c:v>276.98779286512331</c:v>
                </c:pt>
                <c:pt idx="61">
                  <c:v>328.36740453417906</c:v>
                </c:pt>
                <c:pt idx="62">
                  <c:v>345.54154416333876</c:v>
                </c:pt>
                <c:pt idx="63">
                  <c:v>403.70004245933131</c:v>
                </c:pt>
                <c:pt idx="64">
                  <c:v>530.92599099778272</c:v>
                </c:pt>
                <c:pt idx="65">
                  <c:v>514.08145307049131</c:v>
                </c:pt>
                <c:pt idx="66">
                  <c:v>671.13065625020124</c:v>
                </c:pt>
                <c:pt idx="67">
                  <c:v>722.67766114011397</c:v>
                </c:pt>
                <c:pt idx="68">
                  <c:v>795.02608422796493</c:v>
                </c:pt>
                <c:pt idx="69">
                  <c:v>805.49867489688825</c:v>
                </c:pt>
                <c:pt idx="70">
                  <c:v>1107.3144765094885</c:v>
                </c:pt>
                <c:pt idx="71">
                  <c:v>1362.8182091903418</c:v>
                </c:pt>
                <c:pt idx="72">
                  <c:v>1815.8916126138788</c:v>
                </c:pt>
                <c:pt idx="73">
                  <c:v>2337.9286533362301</c:v>
                </c:pt>
                <c:pt idx="74">
                  <c:v>2828.5939172603466</c:v>
                </c:pt>
                <c:pt idx="75">
                  <c:v>2570.4534479861045</c:v>
                </c:pt>
                <c:pt idx="76">
                  <c:v>2264.9759656030178</c:v>
                </c:pt>
                <c:pt idx="77">
                  <c:v>1764.0607018249698</c:v>
                </c:pt>
                <c:pt idx="78">
                  <c:v>2270.1797517360569</c:v>
                </c:pt>
                <c:pt idx="79">
                  <c:v>2517.0096455760904</c:v>
                </c:pt>
                <c:pt idx="80">
                  <c:v>2640.1350428232063</c:v>
                </c:pt>
                <c:pt idx="81">
                  <c:v>3057.4299471507566</c:v>
                </c:pt>
                <c:pt idx="82">
                  <c:v>3226.7917198036489</c:v>
                </c:pt>
                <c:pt idx="83">
                  <c:v>2033.2574695034045</c:v>
                </c:pt>
                <c:pt idx="84">
                  <c:v>2571.0013678546879</c:v>
                </c:pt>
                <c:pt idx="85">
                  <c:v>2957.9482724838349</c:v>
                </c:pt>
                <c:pt idx="86">
                  <c:v>3020.5303957872406</c:v>
                </c:pt>
                <c:pt idx="87">
                  <c:v>3505.6872025731691</c:v>
                </c:pt>
                <c:pt idx="88">
                  <c:v>4641.8165432232681</c:v>
                </c:pt>
                <c:pt idx="89">
                  <c:v>5277.7454096448555</c:v>
                </c:pt>
                <c:pt idx="90">
                  <c:v>5351.6338453798835</c:v>
                </c:pt>
                <c:pt idx="91">
                  <c:v>5993.8299068254701</c:v>
                </c:pt>
                <c:pt idx="92">
                  <c:v>7300.4848265134224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675712"/>
        <c:axId val="330677248"/>
      </c:lineChart>
      <c:catAx>
        <c:axId val="330675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30677248"/>
        <c:crosses val="autoZero"/>
        <c:auto val="1"/>
        <c:lblAlgn val="ctr"/>
        <c:lblOffset val="100"/>
        <c:noMultiLvlLbl val="0"/>
      </c:catAx>
      <c:valAx>
        <c:axId val="330677248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33067571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47321488660071"/>
          <c:y val="2.6870945377110881E-2"/>
          <c:w val="0.88822989038134936"/>
          <c:h val="0.89786956715156363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Ref>
              <c:f>'1926 data'!$F$5:$F$97</c:f>
              <c:numCache>
                <c:formatCode>0.00</c:formatCode>
                <c:ptCount val="93"/>
                <c:pt idx="0">
                  <c:v>1</c:v>
                </c:pt>
                <c:pt idx="1">
                  <c:v>1.0326746941199896</c:v>
                </c:pt>
                <c:pt idx="2">
                  <c:v>1.0650395270293531</c:v>
                </c:pt>
                <c:pt idx="3">
                  <c:v>1.1026950427502564</c:v>
                </c:pt>
                <c:pt idx="4">
                  <c:v>1.1549602269542707</c:v>
                </c:pt>
                <c:pt idx="5">
                  <c:v>1.182981640939788</c:v>
                </c:pt>
                <c:pt idx="6">
                  <c:v>1.1958198784694893</c:v>
                </c:pt>
                <c:pt idx="7">
                  <c:v>1.2072251914368939</c:v>
                </c:pt>
                <c:pt idx="8">
                  <c:v>1.210851264100528</c:v>
                </c:pt>
                <c:pt idx="9">
                  <c:v>1.2130325044562122</c:v>
                </c:pt>
                <c:pt idx="10">
                  <c:v>1.2147318299739163</c:v>
                </c:pt>
                <c:pt idx="11">
                  <c:v>1.2169201094674493</c:v>
                </c:pt>
                <c:pt idx="12">
                  <c:v>1.220453708124575</c:v>
                </c:pt>
                <c:pt idx="13">
                  <c:v>1.2199653557875727</c:v>
                </c:pt>
                <c:pt idx="14">
                  <c:v>1.220087315720531</c:v>
                </c:pt>
                <c:pt idx="15">
                  <c:v>1.2198432860589539</c:v>
                </c:pt>
                <c:pt idx="16">
                  <c:v>1.2203312233587384</c:v>
                </c:pt>
                <c:pt idx="17">
                  <c:v>1.2237524862467748</c:v>
                </c:pt>
                <c:pt idx="18">
                  <c:v>1.2280424918677817</c:v>
                </c:pt>
                <c:pt idx="19">
                  <c:v>1.2322243388044469</c:v>
                </c:pt>
                <c:pt idx="20">
                  <c:v>1.2361732285980389</c:v>
                </c:pt>
                <c:pt idx="21">
                  <c:v>1.2406308024377968</c:v>
                </c:pt>
                <c:pt idx="22">
                  <c:v>1.2468479696299999</c:v>
                </c:pt>
                <c:pt idx="23">
                  <c:v>1.2569847015418292</c:v>
                </c:pt>
                <c:pt idx="24">
                  <c:v>1.2710084075890513</c:v>
                </c:pt>
                <c:pt idx="25">
                  <c:v>1.2863446111008003</c:v>
                </c:pt>
                <c:pt idx="26">
                  <c:v>1.30551202355276</c:v>
                </c:pt>
                <c:pt idx="27">
                  <c:v>1.3270837953722179</c:v>
                </c:pt>
                <c:pt idx="28">
                  <c:v>1.3513036994397403</c:v>
                </c:pt>
                <c:pt idx="29">
                  <c:v>1.3629705578833975</c:v>
                </c:pt>
                <c:pt idx="30">
                  <c:v>1.3843844666224996</c:v>
                </c:pt>
                <c:pt idx="31">
                  <c:v>1.4185430984858869</c:v>
                </c:pt>
                <c:pt idx="32">
                  <c:v>1.4632937147176239</c:v>
                </c:pt>
                <c:pt idx="33">
                  <c:v>1.4856867019398348</c:v>
                </c:pt>
                <c:pt idx="34">
                  <c:v>1.5299572387970846</c:v>
                </c:pt>
                <c:pt idx="35">
                  <c:v>1.5708354689220971</c:v>
                </c:pt>
                <c:pt idx="36">
                  <c:v>1.6041419706547309</c:v>
                </c:pt>
                <c:pt idx="37">
                  <c:v>1.6478289229846419</c:v>
                </c:pt>
                <c:pt idx="38">
                  <c:v>1.6991347492092173</c:v>
                </c:pt>
                <c:pt idx="39">
                  <c:v>1.7590412614739785</c:v>
                </c:pt>
                <c:pt idx="40">
                  <c:v>1.8279717000946485</c:v>
                </c:pt>
                <c:pt idx="41">
                  <c:v>1.9148065566843804</c:v>
                </c:pt>
                <c:pt idx="42">
                  <c:v>1.995201348202513</c:v>
                </c:pt>
                <c:pt idx="43">
                  <c:v>2.0993683443978002</c:v>
                </c:pt>
                <c:pt idx="44">
                  <c:v>2.23729062361901</c:v>
                </c:pt>
                <c:pt idx="45">
                  <c:v>2.3830882756555409</c:v>
                </c:pt>
                <c:pt idx="46">
                  <c:v>2.4876012080439427</c:v>
                </c:pt>
                <c:pt idx="47">
                  <c:v>2.5830184113134802</c:v>
                </c:pt>
                <c:pt idx="48">
                  <c:v>2.7620297376166962</c:v>
                </c:pt>
                <c:pt idx="49">
                  <c:v>2.987114532024937</c:v>
                </c:pt>
                <c:pt idx="50">
                  <c:v>3.159066272253729</c:v>
                </c:pt>
                <c:pt idx="51">
                  <c:v>3.3180442843377511</c:v>
                </c:pt>
                <c:pt idx="52">
                  <c:v>3.4985790565126917</c:v>
                </c:pt>
                <c:pt idx="53">
                  <c:v>3.7518491374264933</c:v>
                </c:pt>
                <c:pt idx="54">
                  <c:v>4.1409605135730807</c:v>
                </c:pt>
                <c:pt idx="55">
                  <c:v>4.6496005814515566</c:v>
                </c:pt>
                <c:pt idx="56">
                  <c:v>5.4144668023249993</c:v>
                </c:pt>
                <c:pt idx="57">
                  <c:v>6.1226434819446967</c:v>
                </c:pt>
                <c:pt idx="58">
                  <c:v>6.689637418209859</c:v>
                </c:pt>
                <c:pt idx="59">
                  <c:v>7.4334396971082599</c:v>
                </c:pt>
                <c:pt idx="60">
                  <c:v>8.0623775646277043</c:v>
                </c:pt>
                <c:pt idx="61">
                  <c:v>8.6074318477385976</c:v>
                </c:pt>
                <c:pt idx="62">
                  <c:v>9.1874994043107918</c:v>
                </c:pt>
                <c:pt idx="63">
                  <c:v>9.8252188855511129</c:v>
                </c:pt>
                <c:pt idx="64">
                  <c:v>10.70959513247031</c:v>
                </c:pt>
                <c:pt idx="65">
                  <c:v>11.612304994329795</c:v>
                </c:pt>
                <c:pt idx="66">
                  <c:v>12.355523521482404</c:v>
                </c:pt>
                <c:pt idx="67">
                  <c:v>12.842233113055542</c:v>
                </c:pt>
                <c:pt idx="68">
                  <c:v>13.251328415208024</c:v>
                </c:pt>
                <c:pt idx="69">
                  <c:v>13.815913528185865</c:v>
                </c:pt>
                <c:pt idx="70">
                  <c:v>14.650536647999992</c:v>
                </c:pt>
                <c:pt idx="71">
                  <c:v>15.427707332676254</c:v>
                </c:pt>
                <c:pt idx="72">
                  <c:v>16.252568960278197</c:v>
                </c:pt>
                <c:pt idx="73">
                  <c:v>17.104484109429112</c:v>
                </c:pt>
                <c:pt idx="74">
                  <c:v>17.9312796597371</c:v>
                </c:pt>
                <c:pt idx="75">
                  <c:v>19.035311129055142</c:v>
                </c:pt>
                <c:pt idx="76">
                  <c:v>19.877889564856293</c:v>
                </c:pt>
                <c:pt idx="77">
                  <c:v>20.234613557635527</c:v>
                </c:pt>
                <c:pt idx="78">
                  <c:v>20.46956027817032</c:v>
                </c:pt>
                <c:pt idx="79">
                  <c:v>20.741380354174975</c:v>
                </c:pt>
                <c:pt idx="80">
                  <c:v>21.376479254707448</c:v>
                </c:pt>
                <c:pt idx="81">
                  <c:v>22.405312826697557</c:v>
                </c:pt>
                <c:pt idx="82">
                  <c:v>23.53278230430664</c:v>
                </c:pt>
                <c:pt idx="83">
                  <c:v>24.014735896516349</c:v>
                </c:pt>
                <c:pt idx="84">
                  <c:v>24.061364159082029</c:v>
                </c:pt>
                <c:pt idx="85">
                  <c:v>24.091554008797662</c:v>
                </c:pt>
                <c:pt idx="86">
                  <c:v>24.116137454180489</c:v>
                </c:pt>
                <c:pt idx="87">
                  <c:v>24.142919598283548</c:v>
                </c:pt>
                <c:pt idx="88">
                  <c:v>24.160549401312188</c:v>
                </c:pt>
                <c:pt idx="89">
                  <c:v>24.160549401312188</c:v>
                </c:pt>
                <c:pt idx="90">
                  <c:v>24.160549401312188</c:v>
                </c:pt>
                <c:pt idx="91">
                  <c:v>24.208870500114813</c:v>
                </c:pt>
                <c:pt idx="92">
                  <c:v>24.402541464115732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'1926 data'!$H$5:$H$97</c:f>
              <c:strCache>
                <c:ptCount val="1"/>
                <c:pt idx="0">
                  <c:v>1.00 1.07 1.15 1.19 1.23 1.32 1.30 1.44 1.59 1.81 1.98 2.12 2.17 2.31 2.40 2.48 2.55 2.61 2.69 2.82 2.93 2.98 2.91 3.03 3.13 3.20 3.11 3.22 3.33 3.51 3.53 3.29 3.57 3.49 3.46 3.77 3.96 4.27 4.36 4.57 4.55 4.56 4.33 4.45 4.09 4.84 5.37 5.76 5.89 5.90 6.63 </c:v>
                </c:pt>
              </c:strCache>
            </c:strRef>
          </c:tx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</c:ser>
        <c:ser>
          <c:idx val="2"/>
          <c:order val="2"/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Ref>
              <c:f>'1926 data'!$H$5:$H$97</c:f>
              <c:numCache>
                <c:formatCode>0.00</c:formatCode>
                <c:ptCount val="93"/>
                <c:pt idx="0">
                  <c:v>1</c:v>
                </c:pt>
                <c:pt idx="1">
                  <c:v>1.0737444051490779</c:v>
                </c:pt>
                <c:pt idx="2">
                  <c:v>1.153670040324851</c:v>
                </c:pt>
                <c:pt idx="3">
                  <c:v>1.1864476082938551</c:v>
                </c:pt>
                <c:pt idx="4">
                  <c:v>1.2252800867460871</c:v>
                </c:pt>
                <c:pt idx="5">
                  <c:v>1.3229968164288621</c:v>
                </c:pt>
                <c:pt idx="6">
                  <c:v>1.2985083836926221</c:v>
                </c:pt>
                <c:pt idx="7">
                  <c:v>1.4390099004913346</c:v>
                </c:pt>
                <c:pt idx="8">
                  <c:v>1.5883223774503499</c:v>
                </c:pt>
                <c:pt idx="9">
                  <c:v>1.8082009291548067</c:v>
                </c:pt>
                <c:pt idx="10">
                  <c:v>1.9820568458777839</c:v>
                </c:pt>
                <c:pt idx="11">
                  <c:v>2.1157323823258865</c:v>
                </c:pt>
                <c:pt idx="12">
                  <c:v>2.1738458696511525</c:v>
                </c:pt>
                <c:pt idx="13">
                  <c:v>2.3071603448195979</c:v>
                </c:pt>
                <c:pt idx="14">
                  <c:v>2.3986686920264249</c:v>
                </c:pt>
                <c:pt idx="15">
                  <c:v>2.4800815500448703</c:v>
                </c:pt>
                <c:pt idx="16">
                  <c:v>2.5478229531757131</c:v>
                </c:pt>
                <c:pt idx="17">
                  <c:v>2.6140182926428821</c:v>
                </c:pt>
                <c:pt idx="18">
                  <c:v>2.6880628036650553</c:v>
                </c:pt>
                <c:pt idx="19">
                  <c:v>2.8152670193444713</c:v>
                </c:pt>
                <c:pt idx="20">
                  <c:v>2.9300081332913885</c:v>
                </c:pt>
                <c:pt idx="21">
                  <c:v>2.9804908737027622</c:v>
                </c:pt>
                <c:pt idx="22">
                  <c:v>2.9108551775622873</c:v>
                </c:pt>
                <c:pt idx="23">
                  <c:v>3.0312446170638978</c:v>
                </c:pt>
                <c:pt idx="24">
                  <c:v>3.1315413001590886</c:v>
                </c:pt>
                <c:pt idx="25">
                  <c:v>3.1977790731844746</c:v>
                </c:pt>
                <c:pt idx="26">
                  <c:v>3.1117489335560098</c:v>
                </c:pt>
                <c:pt idx="27">
                  <c:v>3.2213111975714326</c:v>
                </c:pt>
                <c:pt idx="28">
                  <c:v>3.3312043758103567</c:v>
                </c:pt>
                <c:pt idx="29">
                  <c:v>3.5106179976877048</c:v>
                </c:pt>
                <c:pt idx="30">
                  <c:v>3.5274597303332444</c:v>
                </c:pt>
                <c:pt idx="31">
                  <c:v>3.2870765150114249</c:v>
                </c:pt>
                <c:pt idx="32">
                  <c:v>3.5734974311785601</c:v>
                </c:pt>
                <c:pt idx="33">
                  <c:v>3.494273308969432</c:v>
                </c:pt>
                <c:pt idx="34">
                  <c:v>3.4604910386121261</c:v>
                </c:pt>
                <c:pt idx="35">
                  <c:v>3.7742361661151644</c:v>
                </c:pt>
                <c:pt idx="36">
                  <c:v>3.9560908998869135</c:v>
                </c:pt>
                <c:pt idx="37">
                  <c:v>4.2704037593073885</c:v>
                </c:pt>
                <c:pt idx="38">
                  <c:v>4.3641337734259151</c:v>
                </c:pt>
                <c:pt idx="39">
                  <c:v>4.5724039046628988</c:v>
                </c:pt>
                <c:pt idx="40">
                  <c:v>4.5515174426917273</c:v>
                </c:pt>
                <c:pt idx="41">
                  <c:v>4.5604061918479699</c:v>
                </c:pt>
                <c:pt idx="42">
                  <c:v>4.3346393240725414</c:v>
                </c:pt>
                <c:pt idx="43">
                  <c:v>4.4462091784439606</c:v>
                </c:pt>
                <c:pt idx="44">
                  <c:v>4.086491675423269</c:v>
                </c:pt>
                <c:pt idx="45">
                  <c:v>4.8372365498480727</c:v>
                </c:pt>
                <c:pt idx="46">
                  <c:v>5.3699413844245507</c:v>
                </c:pt>
                <c:pt idx="47">
                  <c:v>5.759785797966944</c:v>
                </c:pt>
                <c:pt idx="48">
                  <c:v>5.8921780688349559</c:v>
                </c:pt>
                <c:pt idx="49">
                  <c:v>5.9024249569514966</c:v>
                </c:pt>
                <c:pt idx="50">
                  <c:v>6.6279083981337807</c:v>
                </c:pt>
                <c:pt idx="51">
                  <c:v>7.661563748306996</c:v>
                </c:pt>
                <c:pt idx="52">
                  <c:v>7.8933551541822133</c:v>
                </c:pt>
                <c:pt idx="53">
                  <c:v>8.0037678017413665</c:v>
                </c:pt>
                <c:pt idx="54">
                  <c:v>8.1577958940542121</c:v>
                </c:pt>
                <c:pt idx="55">
                  <c:v>8.378676145429079</c:v>
                </c:pt>
                <c:pt idx="56">
                  <c:v>8.9032733322225823</c:v>
                </c:pt>
                <c:pt idx="57">
                  <c:v>11.808857970067649</c:v>
                </c:pt>
                <c:pt idx="58">
                  <c:v>12.79761470600023</c:v>
                </c:pt>
                <c:pt idx="59">
                  <c:v>14.736939121486476</c:v>
                </c:pt>
                <c:pt idx="60">
                  <c:v>17.997586566936061</c:v>
                </c:pt>
                <c:pt idx="61">
                  <c:v>20.746167915332673</c:v>
                </c:pt>
                <c:pt idx="62">
                  <c:v>21.318128524684518</c:v>
                </c:pt>
                <c:pt idx="63">
                  <c:v>23.000070326457802</c:v>
                </c:pt>
                <c:pt idx="64">
                  <c:v>26.341816266045246</c:v>
                </c:pt>
                <c:pt idx="65">
                  <c:v>28.6981605119751</c:v>
                </c:pt>
                <c:pt idx="66">
                  <c:v>33.290020464825865</c:v>
                </c:pt>
                <c:pt idx="67">
                  <c:v>35.755013183004088</c:v>
                </c:pt>
                <c:pt idx="68">
                  <c:v>39.241402711340328</c:v>
                </c:pt>
                <c:pt idx="69">
                  <c:v>38.096117298996646</c:v>
                </c:pt>
                <c:pt idx="70">
                  <c:v>45.134812330185184</c:v>
                </c:pt>
                <c:pt idx="71">
                  <c:v>46.766260613408157</c:v>
                </c:pt>
                <c:pt idx="72">
                  <c:v>51.295210047431112</c:v>
                </c:pt>
                <c:pt idx="73">
                  <c:v>55.744449946441918</c:v>
                </c:pt>
                <c:pt idx="74">
                  <c:v>55.281562742199696</c:v>
                </c:pt>
                <c:pt idx="75">
                  <c:v>61.711277416012081</c:v>
                </c:pt>
                <c:pt idx="76">
                  <c:v>66.912099243347086</c:v>
                </c:pt>
                <c:pt idx="77">
                  <c:v>73.780037490197088</c:v>
                </c:pt>
                <c:pt idx="78">
                  <c:v>76.809786587119063</c:v>
                </c:pt>
                <c:pt idx="79">
                  <c:v>80.141672936974189</c:v>
                </c:pt>
                <c:pt idx="80">
                  <c:v>82.090331762972397</c:v>
                </c:pt>
                <c:pt idx="81">
                  <c:v>85.645102105894537</c:v>
                </c:pt>
                <c:pt idx="82">
                  <c:v>91.608299910378193</c:v>
                </c:pt>
                <c:pt idx="83">
                  <c:v>96.412109065361363</c:v>
                </c:pt>
                <c:pt idx="84">
                  <c:v>102.13358510427445</c:v>
                </c:pt>
                <c:pt idx="85">
                  <c:v>108.81625453974632</c:v>
                </c:pt>
                <c:pt idx="86">
                  <c:v>117.3494193461319</c:v>
                </c:pt>
                <c:pt idx="87">
                  <c:v>122.29893399565135</c:v>
                </c:pt>
                <c:pt idx="88">
                  <c:v>119.82397273477478</c:v>
                </c:pt>
                <c:pt idx="89">
                  <c:v>126.97746390704084</c:v>
                </c:pt>
                <c:pt idx="90">
                  <c:v>127.67583995852958</c:v>
                </c:pt>
                <c:pt idx="91">
                  <c:v>131.05924971743062</c:v>
                </c:pt>
                <c:pt idx="92">
                  <c:v>135.69874715742768</c:v>
                </c:pt>
              </c:numCache>
            </c:numRef>
          </c:val>
          <c:smooth val="0"/>
        </c:ser>
        <c:ser>
          <c:idx val="3"/>
          <c:order val="3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Ref>
              <c:f>'1926 data'!$J$5:$J$97</c:f>
              <c:numCache>
                <c:formatCode>0.00</c:formatCode>
                <c:ptCount val="93"/>
                <c:pt idx="0">
                  <c:v>1</c:v>
                </c:pt>
                <c:pt idx="1">
                  <c:v>1.1160744442824095</c:v>
                </c:pt>
                <c:pt idx="2">
                  <c:v>1.5343781525599836</c:v>
                </c:pt>
                <c:pt idx="3">
                  <c:v>2.2034469363084725</c:v>
                </c:pt>
                <c:pt idx="4">
                  <c:v>2.0181567800567488</c:v>
                </c:pt>
                <c:pt idx="5">
                  <c:v>1.5157365259957918</c:v>
                </c:pt>
                <c:pt idx="6">
                  <c:v>0.85868621330976913</c:v>
                </c:pt>
                <c:pt idx="7">
                  <c:v>0.78828346369388003</c:v>
                </c:pt>
                <c:pt idx="8">
                  <c:v>1.2137206872956339</c:v>
                </c:pt>
                <c:pt idx="9">
                  <c:v>1.1962206906396453</c:v>
                </c:pt>
                <c:pt idx="10">
                  <c:v>1.7662958962855417</c:v>
                </c:pt>
                <c:pt idx="11">
                  <c:v>2.3654658924586114</c:v>
                </c:pt>
                <c:pt idx="12">
                  <c:v>1.5370144472171667</c:v>
                </c:pt>
                <c:pt idx="13">
                  <c:v>2.0155917242723511</c:v>
                </c:pt>
                <c:pt idx="14">
                  <c:v>2.0070784072961807</c:v>
                </c:pt>
                <c:pt idx="15">
                  <c:v>1.8108095189659594</c:v>
                </c:pt>
                <c:pt idx="16">
                  <c:v>1.6011780361578334</c:v>
                </c:pt>
                <c:pt idx="17">
                  <c:v>1.9269459088158096</c:v>
                </c:pt>
                <c:pt idx="18">
                  <c:v>2.4261711970822968</c:v>
                </c:pt>
                <c:pt idx="19">
                  <c:v>2.9048524105130329</c:v>
                </c:pt>
                <c:pt idx="20">
                  <c:v>3.9625744516500165</c:v>
                </c:pt>
                <c:pt idx="21">
                  <c:v>3.6426233113460738</c:v>
                </c:pt>
                <c:pt idx="22">
                  <c:v>3.8501274664683707</c:v>
                </c:pt>
                <c:pt idx="23">
                  <c:v>4.0623011569879761</c:v>
                </c:pt>
                <c:pt idx="24">
                  <c:v>4.8254537456990985</c:v>
                </c:pt>
                <c:pt idx="25">
                  <c:v>6.3570939246346114</c:v>
                </c:pt>
                <c:pt idx="26">
                  <c:v>7.8838099085162217</c:v>
                </c:pt>
                <c:pt idx="27">
                  <c:v>9.3305686059440891</c:v>
                </c:pt>
                <c:pt idx="28">
                  <c:v>9.2386640655984547</c:v>
                </c:pt>
                <c:pt idx="29">
                  <c:v>14.100252375308356</c:v>
                </c:pt>
                <c:pt idx="30">
                  <c:v>18.549096623989595</c:v>
                </c:pt>
                <c:pt idx="31">
                  <c:v>19.765059380721826</c:v>
                </c:pt>
                <c:pt idx="32">
                  <c:v>17.632127497259596</c:v>
                </c:pt>
                <c:pt idx="33">
                  <c:v>25.279471119323944</c:v>
                </c:pt>
                <c:pt idx="34">
                  <c:v>28.307154505103519</c:v>
                </c:pt>
                <c:pt idx="35">
                  <c:v>28.438584096503924</c:v>
                </c:pt>
                <c:pt idx="36">
                  <c:v>36.084611143283041</c:v>
                </c:pt>
                <c:pt idx="37">
                  <c:v>32.935228223128398</c:v>
                </c:pt>
                <c:pt idx="38">
                  <c:v>40.43259974312906</c:v>
                </c:pt>
                <c:pt idx="39">
                  <c:v>47.107103791779409</c:v>
                </c:pt>
                <c:pt idx="40">
                  <c:v>52.973029215492772</c:v>
                </c:pt>
                <c:pt idx="41">
                  <c:v>47.650400107885424</c:v>
                </c:pt>
                <c:pt idx="42">
                  <c:v>59.074278545967829</c:v>
                </c:pt>
                <c:pt idx="43">
                  <c:v>65.620548117710783</c:v>
                </c:pt>
                <c:pt idx="44">
                  <c:v>60.051888966979803</c:v>
                </c:pt>
                <c:pt idx="45">
                  <c:v>62.469586800727782</c:v>
                </c:pt>
                <c:pt idx="46">
                  <c:v>71.413948386456084</c:v>
                </c:pt>
                <c:pt idx="47">
                  <c:v>84.945655724911887</c:v>
                </c:pt>
                <c:pt idx="48">
                  <c:v>72.401324979475049</c:v>
                </c:pt>
                <c:pt idx="49">
                  <c:v>53.289439978102365</c:v>
                </c:pt>
                <c:pt idx="50">
                  <c:v>73.114158471388762</c:v>
                </c:pt>
                <c:pt idx="51">
                  <c:v>90.732549455343459</c:v>
                </c:pt>
                <c:pt idx="52">
                  <c:v>84.142544089237731</c:v>
                </c:pt>
                <c:pt idx="53">
                  <c:v>89.542737322880697</c:v>
                </c:pt>
                <c:pt idx="54">
                  <c:v>106.14346913087931</c:v>
                </c:pt>
                <c:pt idx="55">
                  <c:v>140.26451530538347</c:v>
                </c:pt>
                <c:pt idx="56">
                  <c:v>133.38992890145099</c:v>
                </c:pt>
                <c:pt idx="57">
                  <c:v>161.50198691633375</c:v>
                </c:pt>
                <c:pt idx="58">
                  <c:v>197.66266719913241</c:v>
                </c:pt>
                <c:pt idx="59">
                  <c:v>209.75390930972131</c:v>
                </c:pt>
                <c:pt idx="60">
                  <c:v>276.98779286512331</c:v>
                </c:pt>
                <c:pt idx="61">
                  <c:v>328.36740453417906</c:v>
                </c:pt>
                <c:pt idx="62">
                  <c:v>345.54154416333876</c:v>
                </c:pt>
                <c:pt idx="63">
                  <c:v>403.70004245933131</c:v>
                </c:pt>
                <c:pt idx="64">
                  <c:v>530.92599099778272</c:v>
                </c:pt>
                <c:pt idx="65">
                  <c:v>514.08145307049131</c:v>
                </c:pt>
                <c:pt idx="66">
                  <c:v>671.13065625020124</c:v>
                </c:pt>
                <c:pt idx="67">
                  <c:v>722.67766114011397</c:v>
                </c:pt>
                <c:pt idx="68">
                  <c:v>795.02608422796493</c:v>
                </c:pt>
                <c:pt idx="69">
                  <c:v>805.49867489688825</c:v>
                </c:pt>
                <c:pt idx="70">
                  <c:v>1107.3144765094885</c:v>
                </c:pt>
                <c:pt idx="71">
                  <c:v>1362.8182091903418</c:v>
                </c:pt>
                <c:pt idx="72">
                  <c:v>1815.8916126138788</c:v>
                </c:pt>
                <c:pt idx="73">
                  <c:v>2337.9286533362301</c:v>
                </c:pt>
                <c:pt idx="74">
                  <c:v>2828.5939172603466</c:v>
                </c:pt>
                <c:pt idx="75">
                  <c:v>2570.4534479861045</c:v>
                </c:pt>
                <c:pt idx="76">
                  <c:v>2264.9759656030178</c:v>
                </c:pt>
                <c:pt idx="77">
                  <c:v>1764.0607018249698</c:v>
                </c:pt>
                <c:pt idx="78">
                  <c:v>2270.1797517360569</c:v>
                </c:pt>
                <c:pt idx="79">
                  <c:v>2517.0096455760904</c:v>
                </c:pt>
                <c:pt idx="80">
                  <c:v>2640.1350428232063</c:v>
                </c:pt>
                <c:pt idx="81">
                  <c:v>3057.4299471507566</c:v>
                </c:pt>
                <c:pt idx="82">
                  <c:v>3226.7917198036489</c:v>
                </c:pt>
                <c:pt idx="83">
                  <c:v>2033.2574695034045</c:v>
                </c:pt>
                <c:pt idx="84">
                  <c:v>2571.0013678546879</c:v>
                </c:pt>
                <c:pt idx="85">
                  <c:v>2957.9482724838349</c:v>
                </c:pt>
                <c:pt idx="86">
                  <c:v>3020.5303957872406</c:v>
                </c:pt>
                <c:pt idx="87">
                  <c:v>3505.6872025731691</c:v>
                </c:pt>
                <c:pt idx="88">
                  <c:v>4641.8165432232681</c:v>
                </c:pt>
                <c:pt idx="89">
                  <c:v>5277.7454096448555</c:v>
                </c:pt>
                <c:pt idx="90">
                  <c:v>5351.6338453798835</c:v>
                </c:pt>
                <c:pt idx="91">
                  <c:v>5993.8299068254701</c:v>
                </c:pt>
                <c:pt idx="92">
                  <c:v>7300.4848265134224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102848"/>
        <c:axId val="331116928"/>
      </c:lineChart>
      <c:catAx>
        <c:axId val="331102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31116928"/>
        <c:crosses val="autoZero"/>
        <c:auto val="1"/>
        <c:lblAlgn val="ctr"/>
        <c:lblOffset val="100"/>
        <c:noMultiLvlLbl val="0"/>
      </c:catAx>
      <c:valAx>
        <c:axId val="331116928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33110284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47321488660071"/>
          <c:y val="2.6870945377110881E-2"/>
          <c:w val="0.88822989038134936"/>
          <c:h val="0.89786956715156363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Ref>
              <c:f>'1926 data'!$F$5:$F$97</c:f>
              <c:numCache>
                <c:formatCode>0.00</c:formatCode>
                <c:ptCount val="93"/>
                <c:pt idx="0">
                  <c:v>1</c:v>
                </c:pt>
                <c:pt idx="1">
                  <c:v>1.0326746941199896</c:v>
                </c:pt>
                <c:pt idx="2">
                  <c:v>1.0650395270293531</c:v>
                </c:pt>
                <c:pt idx="3">
                  <c:v>1.1026950427502564</c:v>
                </c:pt>
                <c:pt idx="4">
                  <c:v>1.1549602269542707</c:v>
                </c:pt>
                <c:pt idx="5">
                  <c:v>1.182981640939788</c:v>
                </c:pt>
                <c:pt idx="6">
                  <c:v>1.1958198784694893</c:v>
                </c:pt>
                <c:pt idx="7">
                  <c:v>1.2072251914368939</c:v>
                </c:pt>
                <c:pt idx="8">
                  <c:v>1.210851264100528</c:v>
                </c:pt>
                <c:pt idx="9">
                  <c:v>1.2130325044562122</c:v>
                </c:pt>
                <c:pt idx="10">
                  <c:v>1.2147318299739163</c:v>
                </c:pt>
                <c:pt idx="11">
                  <c:v>1.2169201094674493</c:v>
                </c:pt>
                <c:pt idx="12">
                  <c:v>1.220453708124575</c:v>
                </c:pt>
                <c:pt idx="13">
                  <c:v>1.2199653557875727</c:v>
                </c:pt>
                <c:pt idx="14">
                  <c:v>1.220087315720531</c:v>
                </c:pt>
                <c:pt idx="15">
                  <c:v>1.2198432860589539</c:v>
                </c:pt>
                <c:pt idx="16">
                  <c:v>1.2203312233587384</c:v>
                </c:pt>
                <c:pt idx="17">
                  <c:v>1.2237524862467748</c:v>
                </c:pt>
                <c:pt idx="18">
                  <c:v>1.2280424918677817</c:v>
                </c:pt>
                <c:pt idx="19">
                  <c:v>1.2322243388044469</c:v>
                </c:pt>
                <c:pt idx="20">
                  <c:v>1.2361732285980389</c:v>
                </c:pt>
                <c:pt idx="21">
                  <c:v>1.2406308024377968</c:v>
                </c:pt>
                <c:pt idx="22">
                  <c:v>1.2468479696299999</c:v>
                </c:pt>
                <c:pt idx="23">
                  <c:v>1.2569847015418292</c:v>
                </c:pt>
                <c:pt idx="24">
                  <c:v>1.2710084075890513</c:v>
                </c:pt>
                <c:pt idx="25">
                  <c:v>1.2863446111008003</c:v>
                </c:pt>
                <c:pt idx="26">
                  <c:v>1.30551202355276</c:v>
                </c:pt>
                <c:pt idx="27">
                  <c:v>1.3270837953722179</c:v>
                </c:pt>
                <c:pt idx="28">
                  <c:v>1.3513036994397403</c:v>
                </c:pt>
                <c:pt idx="29">
                  <c:v>1.3629705578833975</c:v>
                </c:pt>
                <c:pt idx="30">
                  <c:v>1.3843844666224996</c:v>
                </c:pt>
                <c:pt idx="31">
                  <c:v>1.4185430984858869</c:v>
                </c:pt>
                <c:pt idx="32">
                  <c:v>1.4632937147176239</c:v>
                </c:pt>
                <c:pt idx="33">
                  <c:v>1.4856867019398348</c:v>
                </c:pt>
                <c:pt idx="34">
                  <c:v>1.5299572387970846</c:v>
                </c:pt>
                <c:pt idx="35">
                  <c:v>1.5708354689220971</c:v>
                </c:pt>
                <c:pt idx="36">
                  <c:v>1.6041419706547309</c:v>
                </c:pt>
                <c:pt idx="37">
                  <c:v>1.6478289229846419</c:v>
                </c:pt>
                <c:pt idx="38">
                  <c:v>1.6991347492092173</c:v>
                </c:pt>
                <c:pt idx="39">
                  <c:v>1.7590412614739785</c:v>
                </c:pt>
                <c:pt idx="40">
                  <c:v>1.8279717000946485</c:v>
                </c:pt>
                <c:pt idx="41">
                  <c:v>1.9148065566843804</c:v>
                </c:pt>
                <c:pt idx="42">
                  <c:v>1.995201348202513</c:v>
                </c:pt>
                <c:pt idx="43">
                  <c:v>2.0993683443978002</c:v>
                </c:pt>
                <c:pt idx="44">
                  <c:v>2.23729062361901</c:v>
                </c:pt>
                <c:pt idx="45">
                  <c:v>2.3830882756555409</c:v>
                </c:pt>
                <c:pt idx="46">
                  <c:v>2.4876012080439427</c:v>
                </c:pt>
                <c:pt idx="47">
                  <c:v>2.5830184113134802</c:v>
                </c:pt>
                <c:pt idx="48">
                  <c:v>2.7620297376166962</c:v>
                </c:pt>
                <c:pt idx="49">
                  <c:v>2.987114532024937</c:v>
                </c:pt>
                <c:pt idx="50">
                  <c:v>3.159066272253729</c:v>
                </c:pt>
                <c:pt idx="51">
                  <c:v>3.3180442843377511</c:v>
                </c:pt>
                <c:pt idx="52">
                  <c:v>3.4985790565126917</c:v>
                </c:pt>
                <c:pt idx="53">
                  <c:v>3.7518491374264933</c:v>
                </c:pt>
                <c:pt idx="54">
                  <c:v>4.1409605135730807</c:v>
                </c:pt>
                <c:pt idx="55">
                  <c:v>4.6496005814515566</c:v>
                </c:pt>
                <c:pt idx="56">
                  <c:v>5.4144668023249993</c:v>
                </c:pt>
                <c:pt idx="57">
                  <c:v>6.1226434819446967</c:v>
                </c:pt>
                <c:pt idx="58">
                  <c:v>6.689637418209859</c:v>
                </c:pt>
                <c:pt idx="59">
                  <c:v>7.4334396971082599</c:v>
                </c:pt>
                <c:pt idx="60">
                  <c:v>8.0623775646277043</c:v>
                </c:pt>
                <c:pt idx="61">
                  <c:v>8.6074318477385976</c:v>
                </c:pt>
                <c:pt idx="62">
                  <c:v>9.1874994043107918</c:v>
                </c:pt>
                <c:pt idx="63">
                  <c:v>9.8252188855511129</c:v>
                </c:pt>
                <c:pt idx="64">
                  <c:v>10.70959513247031</c:v>
                </c:pt>
                <c:pt idx="65">
                  <c:v>11.612304994329795</c:v>
                </c:pt>
                <c:pt idx="66">
                  <c:v>12.355523521482404</c:v>
                </c:pt>
                <c:pt idx="67">
                  <c:v>12.842233113055542</c:v>
                </c:pt>
                <c:pt idx="68">
                  <c:v>13.251328415208024</c:v>
                </c:pt>
                <c:pt idx="69">
                  <c:v>13.815913528185865</c:v>
                </c:pt>
                <c:pt idx="70">
                  <c:v>14.650536647999992</c:v>
                </c:pt>
                <c:pt idx="71">
                  <c:v>15.427707332676254</c:v>
                </c:pt>
                <c:pt idx="72">
                  <c:v>16.252568960278197</c:v>
                </c:pt>
                <c:pt idx="73">
                  <c:v>17.104484109429112</c:v>
                </c:pt>
                <c:pt idx="74">
                  <c:v>17.9312796597371</c:v>
                </c:pt>
                <c:pt idx="75">
                  <c:v>19.035311129055142</c:v>
                </c:pt>
                <c:pt idx="76">
                  <c:v>19.877889564856293</c:v>
                </c:pt>
                <c:pt idx="77">
                  <c:v>20.234613557635527</c:v>
                </c:pt>
                <c:pt idx="78">
                  <c:v>20.46956027817032</c:v>
                </c:pt>
                <c:pt idx="79">
                  <c:v>20.741380354174975</c:v>
                </c:pt>
                <c:pt idx="80">
                  <c:v>21.376479254707448</c:v>
                </c:pt>
                <c:pt idx="81">
                  <c:v>22.405312826697557</c:v>
                </c:pt>
                <c:pt idx="82">
                  <c:v>23.53278230430664</c:v>
                </c:pt>
                <c:pt idx="83">
                  <c:v>24.014735896516349</c:v>
                </c:pt>
                <c:pt idx="84">
                  <c:v>24.061364159082029</c:v>
                </c:pt>
                <c:pt idx="85">
                  <c:v>24.091554008797662</c:v>
                </c:pt>
                <c:pt idx="86">
                  <c:v>24.116137454180489</c:v>
                </c:pt>
                <c:pt idx="87">
                  <c:v>24.142919598283548</c:v>
                </c:pt>
                <c:pt idx="88">
                  <c:v>24.160549401312188</c:v>
                </c:pt>
                <c:pt idx="89">
                  <c:v>24.160549401312188</c:v>
                </c:pt>
                <c:pt idx="90">
                  <c:v>24.160549401312188</c:v>
                </c:pt>
                <c:pt idx="91">
                  <c:v>24.208870500114813</c:v>
                </c:pt>
                <c:pt idx="92">
                  <c:v>24.402541464115732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'1926 data'!$H$5:$H$97</c:f>
              <c:strCache>
                <c:ptCount val="1"/>
                <c:pt idx="0">
                  <c:v>1.00 1.07 1.15 1.19 1.23 1.32 1.30 1.44 1.59 1.81 1.98 2.12 2.17 2.31 2.40 2.48 2.55 2.61 2.69 2.82 2.93 2.98 2.91 3.03 3.13 3.20 3.11 3.22 3.33 3.51 3.53 3.29 3.57 3.49 3.46 3.77 3.96 4.27 4.36 4.57 4.55 4.56 4.33 4.45 4.09 4.84 5.37 5.76 5.89 5.90 6.63 </c:v>
                </c:pt>
              </c:strCache>
            </c:strRef>
          </c:tx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</c:ser>
        <c:ser>
          <c:idx val="2"/>
          <c:order val="2"/>
          <c:spPr>
            <a:ln>
              <a:solidFill>
                <a:srgbClr val="336699"/>
              </a:solidFill>
            </a:ln>
          </c:spPr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Ref>
              <c:f>'1926 data'!$H$5:$H$97</c:f>
              <c:numCache>
                <c:formatCode>0.00</c:formatCode>
                <c:ptCount val="93"/>
                <c:pt idx="0">
                  <c:v>1</c:v>
                </c:pt>
                <c:pt idx="1">
                  <c:v>1.0737444051490779</c:v>
                </c:pt>
                <c:pt idx="2">
                  <c:v>1.153670040324851</c:v>
                </c:pt>
                <c:pt idx="3">
                  <c:v>1.1864476082938551</c:v>
                </c:pt>
                <c:pt idx="4">
                  <c:v>1.2252800867460871</c:v>
                </c:pt>
                <c:pt idx="5">
                  <c:v>1.3229968164288621</c:v>
                </c:pt>
                <c:pt idx="6">
                  <c:v>1.2985083836926221</c:v>
                </c:pt>
                <c:pt idx="7">
                  <c:v>1.4390099004913346</c:v>
                </c:pt>
                <c:pt idx="8">
                  <c:v>1.5883223774503499</c:v>
                </c:pt>
                <c:pt idx="9">
                  <c:v>1.8082009291548067</c:v>
                </c:pt>
                <c:pt idx="10">
                  <c:v>1.9820568458777839</c:v>
                </c:pt>
                <c:pt idx="11">
                  <c:v>2.1157323823258865</c:v>
                </c:pt>
                <c:pt idx="12">
                  <c:v>2.1738458696511525</c:v>
                </c:pt>
                <c:pt idx="13">
                  <c:v>2.3071603448195979</c:v>
                </c:pt>
                <c:pt idx="14">
                  <c:v>2.3986686920264249</c:v>
                </c:pt>
                <c:pt idx="15">
                  <c:v>2.4800815500448703</c:v>
                </c:pt>
                <c:pt idx="16">
                  <c:v>2.5478229531757131</c:v>
                </c:pt>
                <c:pt idx="17">
                  <c:v>2.6140182926428821</c:v>
                </c:pt>
                <c:pt idx="18">
                  <c:v>2.6880628036650553</c:v>
                </c:pt>
                <c:pt idx="19">
                  <c:v>2.8152670193444713</c:v>
                </c:pt>
                <c:pt idx="20">
                  <c:v>2.9300081332913885</c:v>
                </c:pt>
                <c:pt idx="21">
                  <c:v>2.9804908737027622</c:v>
                </c:pt>
                <c:pt idx="22">
                  <c:v>2.9108551775622873</c:v>
                </c:pt>
                <c:pt idx="23">
                  <c:v>3.0312446170638978</c:v>
                </c:pt>
                <c:pt idx="24">
                  <c:v>3.1315413001590886</c:v>
                </c:pt>
                <c:pt idx="25">
                  <c:v>3.1977790731844746</c:v>
                </c:pt>
                <c:pt idx="26">
                  <c:v>3.1117489335560098</c:v>
                </c:pt>
                <c:pt idx="27">
                  <c:v>3.2213111975714326</c:v>
                </c:pt>
                <c:pt idx="28">
                  <c:v>3.3312043758103567</c:v>
                </c:pt>
                <c:pt idx="29">
                  <c:v>3.5106179976877048</c:v>
                </c:pt>
                <c:pt idx="30">
                  <c:v>3.5274597303332444</c:v>
                </c:pt>
                <c:pt idx="31">
                  <c:v>3.2870765150114249</c:v>
                </c:pt>
                <c:pt idx="32">
                  <c:v>3.5734974311785601</c:v>
                </c:pt>
                <c:pt idx="33">
                  <c:v>3.494273308969432</c:v>
                </c:pt>
                <c:pt idx="34">
                  <c:v>3.4604910386121261</c:v>
                </c:pt>
                <c:pt idx="35">
                  <c:v>3.7742361661151644</c:v>
                </c:pt>
                <c:pt idx="36">
                  <c:v>3.9560908998869135</c:v>
                </c:pt>
                <c:pt idx="37">
                  <c:v>4.2704037593073885</c:v>
                </c:pt>
                <c:pt idx="38">
                  <c:v>4.3641337734259151</c:v>
                </c:pt>
                <c:pt idx="39">
                  <c:v>4.5724039046628988</c:v>
                </c:pt>
                <c:pt idx="40">
                  <c:v>4.5515174426917273</c:v>
                </c:pt>
                <c:pt idx="41">
                  <c:v>4.5604061918479699</c:v>
                </c:pt>
                <c:pt idx="42">
                  <c:v>4.3346393240725414</c:v>
                </c:pt>
                <c:pt idx="43">
                  <c:v>4.4462091784439606</c:v>
                </c:pt>
                <c:pt idx="44">
                  <c:v>4.086491675423269</c:v>
                </c:pt>
                <c:pt idx="45">
                  <c:v>4.8372365498480727</c:v>
                </c:pt>
                <c:pt idx="46">
                  <c:v>5.3699413844245507</c:v>
                </c:pt>
                <c:pt idx="47">
                  <c:v>5.759785797966944</c:v>
                </c:pt>
                <c:pt idx="48">
                  <c:v>5.8921780688349559</c:v>
                </c:pt>
                <c:pt idx="49">
                  <c:v>5.9024249569514966</c:v>
                </c:pt>
                <c:pt idx="50">
                  <c:v>6.6279083981337807</c:v>
                </c:pt>
                <c:pt idx="51">
                  <c:v>7.661563748306996</c:v>
                </c:pt>
                <c:pt idx="52">
                  <c:v>7.8933551541822133</c:v>
                </c:pt>
                <c:pt idx="53">
                  <c:v>8.0037678017413665</c:v>
                </c:pt>
                <c:pt idx="54">
                  <c:v>8.1577958940542121</c:v>
                </c:pt>
                <c:pt idx="55">
                  <c:v>8.378676145429079</c:v>
                </c:pt>
                <c:pt idx="56">
                  <c:v>8.9032733322225823</c:v>
                </c:pt>
                <c:pt idx="57">
                  <c:v>11.808857970067649</c:v>
                </c:pt>
                <c:pt idx="58">
                  <c:v>12.79761470600023</c:v>
                </c:pt>
                <c:pt idx="59">
                  <c:v>14.736939121486476</c:v>
                </c:pt>
                <c:pt idx="60">
                  <c:v>17.997586566936061</c:v>
                </c:pt>
                <c:pt idx="61">
                  <c:v>20.746167915332673</c:v>
                </c:pt>
                <c:pt idx="62">
                  <c:v>21.318128524684518</c:v>
                </c:pt>
                <c:pt idx="63">
                  <c:v>23.000070326457802</c:v>
                </c:pt>
                <c:pt idx="64">
                  <c:v>26.341816266045246</c:v>
                </c:pt>
                <c:pt idx="65">
                  <c:v>28.6981605119751</c:v>
                </c:pt>
                <c:pt idx="66">
                  <c:v>33.290020464825865</c:v>
                </c:pt>
                <c:pt idx="67">
                  <c:v>35.755013183004088</c:v>
                </c:pt>
                <c:pt idx="68">
                  <c:v>39.241402711340328</c:v>
                </c:pt>
                <c:pt idx="69">
                  <c:v>38.096117298996646</c:v>
                </c:pt>
                <c:pt idx="70">
                  <c:v>45.134812330185184</c:v>
                </c:pt>
                <c:pt idx="71">
                  <c:v>46.766260613408157</c:v>
                </c:pt>
                <c:pt idx="72">
                  <c:v>51.295210047431112</c:v>
                </c:pt>
                <c:pt idx="73">
                  <c:v>55.744449946441918</c:v>
                </c:pt>
                <c:pt idx="74">
                  <c:v>55.281562742199696</c:v>
                </c:pt>
                <c:pt idx="75">
                  <c:v>61.711277416012081</c:v>
                </c:pt>
                <c:pt idx="76">
                  <c:v>66.912099243347086</c:v>
                </c:pt>
                <c:pt idx="77">
                  <c:v>73.780037490197088</c:v>
                </c:pt>
                <c:pt idx="78">
                  <c:v>76.809786587119063</c:v>
                </c:pt>
                <c:pt idx="79">
                  <c:v>80.141672936974189</c:v>
                </c:pt>
                <c:pt idx="80">
                  <c:v>82.090331762972397</c:v>
                </c:pt>
                <c:pt idx="81">
                  <c:v>85.645102105894537</c:v>
                </c:pt>
                <c:pt idx="82">
                  <c:v>91.608299910378193</c:v>
                </c:pt>
                <c:pt idx="83">
                  <c:v>96.412109065361363</c:v>
                </c:pt>
                <c:pt idx="84">
                  <c:v>102.13358510427445</c:v>
                </c:pt>
                <c:pt idx="85">
                  <c:v>108.81625453974632</c:v>
                </c:pt>
                <c:pt idx="86">
                  <c:v>117.3494193461319</c:v>
                </c:pt>
                <c:pt idx="87">
                  <c:v>122.29893399565135</c:v>
                </c:pt>
                <c:pt idx="88">
                  <c:v>119.82397273477478</c:v>
                </c:pt>
                <c:pt idx="89">
                  <c:v>126.97746390704084</c:v>
                </c:pt>
                <c:pt idx="90">
                  <c:v>127.67583995852958</c:v>
                </c:pt>
                <c:pt idx="91">
                  <c:v>131.05924971743062</c:v>
                </c:pt>
                <c:pt idx="92">
                  <c:v>135.69874715742768</c:v>
                </c:pt>
              </c:numCache>
            </c:numRef>
          </c:val>
          <c:smooth val="0"/>
        </c:ser>
        <c:ser>
          <c:idx val="3"/>
          <c:order val="3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Ref>
              <c:f>'1926 data'!$J$5:$J$97</c:f>
              <c:numCache>
                <c:formatCode>0.00</c:formatCode>
                <c:ptCount val="93"/>
                <c:pt idx="0">
                  <c:v>1</c:v>
                </c:pt>
                <c:pt idx="1">
                  <c:v>1.1160744442824095</c:v>
                </c:pt>
                <c:pt idx="2">
                  <c:v>1.5343781525599836</c:v>
                </c:pt>
                <c:pt idx="3">
                  <c:v>2.2034469363084725</c:v>
                </c:pt>
                <c:pt idx="4">
                  <c:v>2.0181567800567488</c:v>
                </c:pt>
                <c:pt idx="5">
                  <c:v>1.5157365259957918</c:v>
                </c:pt>
                <c:pt idx="6">
                  <c:v>0.85868621330976913</c:v>
                </c:pt>
                <c:pt idx="7">
                  <c:v>0.78828346369388003</c:v>
                </c:pt>
                <c:pt idx="8">
                  <c:v>1.2137206872956339</c:v>
                </c:pt>
                <c:pt idx="9">
                  <c:v>1.1962206906396453</c:v>
                </c:pt>
                <c:pt idx="10">
                  <c:v>1.7662958962855417</c:v>
                </c:pt>
                <c:pt idx="11">
                  <c:v>2.3654658924586114</c:v>
                </c:pt>
                <c:pt idx="12">
                  <c:v>1.5370144472171667</c:v>
                </c:pt>
                <c:pt idx="13">
                  <c:v>2.0155917242723511</c:v>
                </c:pt>
                <c:pt idx="14">
                  <c:v>2.0070784072961807</c:v>
                </c:pt>
                <c:pt idx="15">
                  <c:v>1.8108095189659594</c:v>
                </c:pt>
                <c:pt idx="16">
                  <c:v>1.6011780361578334</c:v>
                </c:pt>
                <c:pt idx="17">
                  <c:v>1.9269459088158096</c:v>
                </c:pt>
                <c:pt idx="18">
                  <c:v>2.4261711970822968</c:v>
                </c:pt>
                <c:pt idx="19">
                  <c:v>2.9048524105130329</c:v>
                </c:pt>
                <c:pt idx="20">
                  <c:v>3.9625744516500165</c:v>
                </c:pt>
                <c:pt idx="21">
                  <c:v>3.6426233113460738</c:v>
                </c:pt>
                <c:pt idx="22">
                  <c:v>3.8501274664683707</c:v>
                </c:pt>
                <c:pt idx="23">
                  <c:v>4.0623011569879761</c:v>
                </c:pt>
                <c:pt idx="24">
                  <c:v>4.8254537456990985</c:v>
                </c:pt>
                <c:pt idx="25">
                  <c:v>6.3570939246346114</c:v>
                </c:pt>
                <c:pt idx="26">
                  <c:v>7.8838099085162217</c:v>
                </c:pt>
                <c:pt idx="27">
                  <c:v>9.3305686059440891</c:v>
                </c:pt>
                <c:pt idx="28">
                  <c:v>9.2386640655984547</c:v>
                </c:pt>
                <c:pt idx="29">
                  <c:v>14.100252375308356</c:v>
                </c:pt>
                <c:pt idx="30">
                  <c:v>18.549096623989595</c:v>
                </c:pt>
                <c:pt idx="31">
                  <c:v>19.765059380721826</c:v>
                </c:pt>
                <c:pt idx="32">
                  <c:v>17.632127497259596</c:v>
                </c:pt>
                <c:pt idx="33">
                  <c:v>25.279471119323944</c:v>
                </c:pt>
                <c:pt idx="34">
                  <c:v>28.307154505103519</c:v>
                </c:pt>
                <c:pt idx="35">
                  <c:v>28.438584096503924</c:v>
                </c:pt>
                <c:pt idx="36">
                  <c:v>36.084611143283041</c:v>
                </c:pt>
                <c:pt idx="37">
                  <c:v>32.935228223128398</c:v>
                </c:pt>
                <c:pt idx="38">
                  <c:v>40.43259974312906</c:v>
                </c:pt>
                <c:pt idx="39">
                  <c:v>47.107103791779409</c:v>
                </c:pt>
                <c:pt idx="40">
                  <c:v>52.973029215492772</c:v>
                </c:pt>
                <c:pt idx="41">
                  <c:v>47.650400107885424</c:v>
                </c:pt>
                <c:pt idx="42">
                  <c:v>59.074278545967829</c:v>
                </c:pt>
                <c:pt idx="43">
                  <c:v>65.620548117710783</c:v>
                </c:pt>
                <c:pt idx="44">
                  <c:v>60.051888966979803</c:v>
                </c:pt>
                <c:pt idx="45">
                  <c:v>62.469586800727782</c:v>
                </c:pt>
                <c:pt idx="46">
                  <c:v>71.413948386456084</c:v>
                </c:pt>
                <c:pt idx="47">
                  <c:v>84.945655724911887</c:v>
                </c:pt>
                <c:pt idx="48">
                  <c:v>72.401324979475049</c:v>
                </c:pt>
                <c:pt idx="49">
                  <c:v>53.289439978102365</c:v>
                </c:pt>
                <c:pt idx="50">
                  <c:v>73.114158471388762</c:v>
                </c:pt>
                <c:pt idx="51">
                  <c:v>90.732549455343459</c:v>
                </c:pt>
                <c:pt idx="52">
                  <c:v>84.142544089237731</c:v>
                </c:pt>
                <c:pt idx="53">
                  <c:v>89.542737322880697</c:v>
                </c:pt>
                <c:pt idx="54">
                  <c:v>106.14346913087931</c:v>
                </c:pt>
                <c:pt idx="55">
                  <c:v>140.26451530538347</c:v>
                </c:pt>
                <c:pt idx="56">
                  <c:v>133.38992890145099</c:v>
                </c:pt>
                <c:pt idx="57">
                  <c:v>161.50198691633375</c:v>
                </c:pt>
                <c:pt idx="58">
                  <c:v>197.66266719913241</c:v>
                </c:pt>
                <c:pt idx="59">
                  <c:v>209.75390930972131</c:v>
                </c:pt>
                <c:pt idx="60">
                  <c:v>276.98779286512331</c:v>
                </c:pt>
                <c:pt idx="61">
                  <c:v>328.36740453417906</c:v>
                </c:pt>
                <c:pt idx="62">
                  <c:v>345.54154416333876</c:v>
                </c:pt>
                <c:pt idx="63">
                  <c:v>403.70004245933131</c:v>
                </c:pt>
                <c:pt idx="64">
                  <c:v>530.92599099778272</c:v>
                </c:pt>
                <c:pt idx="65">
                  <c:v>514.08145307049131</c:v>
                </c:pt>
                <c:pt idx="66">
                  <c:v>671.13065625020124</c:v>
                </c:pt>
                <c:pt idx="67">
                  <c:v>722.67766114011397</c:v>
                </c:pt>
                <c:pt idx="68">
                  <c:v>795.02608422796493</c:v>
                </c:pt>
                <c:pt idx="69">
                  <c:v>805.49867489688825</c:v>
                </c:pt>
                <c:pt idx="70">
                  <c:v>1107.3144765094885</c:v>
                </c:pt>
                <c:pt idx="71">
                  <c:v>1362.8182091903418</c:v>
                </c:pt>
                <c:pt idx="72">
                  <c:v>1815.8916126138788</c:v>
                </c:pt>
                <c:pt idx="73">
                  <c:v>2337.9286533362301</c:v>
                </c:pt>
                <c:pt idx="74">
                  <c:v>2828.5939172603466</c:v>
                </c:pt>
                <c:pt idx="75">
                  <c:v>2570.4534479861045</c:v>
                </c:pt>
                <c:pt idx="76">
                  <c:v>2264.9759656030178</c:v>
                </c:pt>
                <c:pt idx="77">
                  <c:v>1764.0607018249698</c:v>
                </c:pt>
                <c:pt idx="78">
                  <c:v>2270.1797517360569</c:v>
                </c:pt>
                <c:pt idx="79">
                  <c:v>2517.0096455760904</c:v>
                </c:pt>
                <c:pt idx="80">
                  <c:v>2640.1350428232063</c:v>
                </c:pt>
                <c:pt idx="81">
                  <c:v>3057.4299471507566</c:v>
                </c:pt>
                <c:pt idx="82">
                  <c:v>3226.7917198036489</c:v>
                </c:pt>
                <c:pt idx="83">
                  <c:v>2033.2574695034045</c:v>
                </c:pt>
                <c:pt idx="84">
                  <c:v>2571.0013678546879</c:v>
                </c:pt>
                <c:pt idx="85">
                  <c:v>2957.9482724838349</c:v>
                </c:pt>
                <c:pt idx="86">
                  <c:v>3020.5303957872406</c:v>
                </c:pt>
                <c:pt idx="87">
                  <c:v>3505.6872025731691</c:v>
                </c:pt>
                <c:pt idx="88">
                  <c:v>4641.8165432232681</c:v>
                </c:pt>
                <c:pt idx="89">
                  <c:v>5277.7454096448555</c:v>
                </c:pt>
                <c:pt idx="90">
                  <c:v>5351.6338453798835</c:v>
                </c:pt>
                <c:pt idx="91">
                  <c:v>5993.8299068254701</c:v>
                </c:pt>
                <c:pt idx="92">
                  <c:v>7300.4848265134224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356032"/>
        <c:axId val="331357568"/>
      </c:lineChart>
      <c:catAx>
        <c:axId val="331356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31357568"/>
        <c:crosses val="autoZero"/>
        <c:auto val="1"/>
        <c:lblAlgn val="ctr"/>
        <c:lblOffset val="100"/>
        <c:noMultiLvlLbl val="0"/>
      </c:catAx>
      <c:valAx>
        <c:axId val="3313575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33135603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47321488660071"/>
          <c:y val="2.6870945377110881E-2"/>
          <c:w val="0.88822989038134936"/>
          <c:h val="0.89786956715156363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Ref>
              <c:f>'1926 data'!$F$5:$F$97</c:f>
              <c:numCache>
                <c:formatCode>0.00</c:formatCode>
                <c:ptCount val="93"/>
                <c:pt idx="0">
                  <c:v>1</c:v>
                </c:pt>
                <c:pt idx="1">
                  <c:v>1.0326746941199896</c:v>
                </c:pt>
                <c:pt idx="2">
                  <c:v>1.0650395270293531</c:v>
                </c:pt>
                <c:pt idx="3">
                  <c:v>1.1026950427502564</c:v>
                </c:pt>
                <c:pt idx="4">
                  <c:v>1.1549602269542707</c:v>
                </c:pt>
                <c:pt idx="5">
                  <c:v>1.182981640939788</c:v>
                </c:pt>
                <c:pt idx="6">
                  <c:v>1.1958198784694893</c:v>
                </c:pt>
                <c:pt idx="7">
                  <c:v>1.2072251914368939</c:v>
                </c:pt>
                <c:pt idx="8">
                  <c:v>1.210851264100528</c:v>
                </c:pt>
                <c:pt idx="9">
                  <c:v>1.2130325044562122</c:v>
                </c:pt>
                <c:pt idx="10">
                  <c:v>1.2147318299739163</c:v>
                </c:pt>
                <c:pt idx="11">
                  <c:v>1.2169201094674493</c:v>
                </c:pt>
                <c:pt idx="12">
                  <c:v>1.220453708124575</c:v>
                </c:pt>
                <c:pt idx="13">
                  <c:v>1.2199653557875727</c:v>
                </c:pt>
                <c:pt idx="14">
                  <c:v>1.220087315720531</c:v>
                </c:pt>
                <c:pt idx="15">
                  <c:v>1.2198432860589539</c:v>
                </c:pt>
                <c:pt idx="16">
                  <c:v>1.2203312233587384</c:v>
                </c:pt>
                <c:pt idx="17">
                  <c:v>1.2237524862467748</c:v>
                </c:pt>
                <c:pt idx="18">
                  <c:v>1.2280424918677817</c:v>
                </c:pt>
                <c:pt idx="19">
                  <c:v>1.2322243388044469</c:v>
                </c:pt>
                <c:pt idx="20">
                  <c:v>1.2361732285980389</c:v>
                </c:pt>
                <c:pt idx="21">
                  <c:v>1.2406308024377968</c:v>
                </c:pt>
                <c:pt idx="22">
                  <c:v>1.2468479696299999</c:v>
                </c:pt>
                <c:pt idx="23">
                  <c:v>1.2569847015418292</c:v>
                </c:pt>
                <c:pt idx="24">
                  <c:v>1.2710084075890513</c:v>
                </c:pt>
                <c:pt idx="25">
                  <c:v>1.2863446111008003</c:v>
                </c:pt>
                <c:pt idx="26">
                  <c:v>1.30551202355276</c:v>
                </c:pt>
                <c:pt idx="27">
                  <c:v>1.3270837953722179</c:v>
                </c:pt>
                <c:pt idx="28">
                  <c:v>1.3513036994397403</c:v>
                </c:pt>
                <c:pt idx="29">
                  <c:v>1.3629705578833975</c:v>
                </c:pt>
                <c:pt idx="30">
                  <c:v>1.3843844666224996</c:v>
                </c:pt>
                <c:pt idx="31">
                  <c:v>1.4185430984858869</c:v>
                </c:pt>
                <c:pt idx="32">
                  <c:v>1.4632937147176239</c:v>
                </c:pt>
                <c:pt idx="33">
                  <c:v>1.4856867019398348</c:v>
                </c:pt>
                <c:pt idx="34">
                  <c:v>1.5299572387970846</c:v>
                </c:pt>
                <c:pt idx="35">
                  <c:v>1.5708354689220971</c:v>
                </c:pt>
                <c:pt idx="36">
                  <c:v>1.6041419706547309</c:v>
                </c:pt>
                <c:pt idx="37">
                  <c:v>1.6478289229846419</c:v>
                </c:pt>
                <c:pt idx="38">
                  <c:v>1.6991347492092173</c:v>
                </c:pt>
                <c:pt idx="39">
                  <c:v>1.7590412614739785</c:v>
                </c:pt>
                <c:pt idx="40">
                  <c:v>1.8279717000946485</c:v>
                </c:pt>
                <c:pt idx="41">
                  <c:v>1.9148065566843804</c:v>
                </c:pt>
                <c:pt idx="42">
                  <c:v>1.995201348202513</c:v>
                </c:pt>
                <c:pt idx="43">
                  <c:v>2.0993683443978002</c:v>
                </c:pt>
                <c:pt idx="44">
                  <c:v>2.23729062361901</c:v>
                </c:pt>
                <c:pt idx="45">
                  <c:v>2.3830882756555409</c:v>
                </c:pt>
                <c:pt idx="46">
                  <c:v>2.4876012080439427</c:v>
                </c:pt>
                <c:pt idx="47">
                  <c:v>2.5830184113134802</c:v>
                </c:pt>
                <c:pt idx="48">
                  <c:v>2.7620297376166962</c:v>
                </c:pt>
                <c:pt idx="49">
                  <c:v>2.987114532024937</c:v>
                </c:pt>
                <c:pt idx="50">
                  <c:v>3.159066272253729</c:v>
                </c:pt>
                <c:pt idx="51">
                  <c:v>3.3180442843377511</c:v>
                </c:pt>
                <c:pt idx="52">
                  <c:v>3.4985790565126917</c:v>
                </c:pt>
                <c:pt idx="53">
                  <c:v>3.7518491374264933</c:v>
                </c:pt>
                <c:pt idx="54">
                  <c:v>4.1409605135730807</c:v>
                </c:pt>
                <c:pt idx="55">
                  <c:v>4.6496005814515566</c:v>
                </c:pt>
                <c:pt idx="56">
                  <c:v>5.4144668023249993</c:v>
                </c:pt>
                <c:pt idx="57">
                  <c:v>6.1226434819446967</c:v>
                </c:pt>
                <c:pt idx="58">
                  <c:v>6.689637418209859</c:v>
                </c:pt>
                <c:pt idx="59">
                  <c:v>7.4334396971082599</c:v>
                </c:pt>
                <c:pt idx="60">
                  <c:v>8.0623775646277043</c:v>
                </c:pt>
                <c:pt idx="61">
                  <c:v>8.6074318477385976</c:v>
                </c:pt>
                <c:pt idx="62">
                  <c:v>9.1874994043107918</c:v>
                </c:pt>
                <c:pt idx="63">
                  <c:v>9.8252188855511129</c:v>
                </c:pt>
                <c:pt idx="64">
                  <c:v>10.70959513247031</c:v>
                </c:pt>
                <c:pt idx="65">
                  <c:v>11.612304994329795</c:v>
                </c:pt>
                <c:pt idx="66">
                  <c:v>12.355523521482404</c:v>
                </c:pt>
                <c:pt idx="67">
                  <c:v>12.842233113055542</c:v>
                </c:pt>
                <c:pt idx="68">
                  <c:v>13.251328415208024</c:v>
                </c:pt>
                <c:pt idx="69">
                  <c:v>13.815913528185865</c:v>
                </c:pt>
                <c:pt idx="70">
                  <c:v>14.650536647999992</c:v>
                </c:pt>
                <c:pt idx="71">
                  <c:v>15.427707332676254</c:v>
                </c:pt>
                <c:pt idx="72">
                  <c:v>16.252568960278197</c:v>
                </c:pt>
                <c:pt idx="73">
                  <c:v>17.104484109429112</c:v>
                </c:pt>
                <c:pt idx="74">
                  <c:v>17.9312796597371</c:v>
                </c:pt>
                <c:pt idx="75">
                  <c:v>19.035311129055142</c:v>
                </c:pt>
                <c:pt idx="76">
                  <c:v>19.877889564856293</c:v>
                </c:pt>
                <c:pt idx="77">
                  <c:v>20.234613557635527</c:v>
                </c:pt>
                <c:pt idx="78">
                  <c:v>20.46956027817032</c:v>
                </c:pt>
                <c:pt idx="79">
                  <c:v>20.741380354174975</c:v>
                </c:pt>
                <c:pt idx="80">
                  <c:v>21.376479254707448</c:v>
                </c:pt>
                <c:pt idx="81">
                  <c:v>22.405312826697557</c:v>
                </c:pt>
                <c:pt idx="82">
                  <c:v>23.53278230430664</c:v>
                </c:pt>
                <c:pt idx="83">
                  <c:v>24.014735896516349</c:v>
                </c:pt>
                <c:pt idx="84">
                  <c:v>24.061364159082029</c:v>
                </c:pt>
                <c:pt idx="85">
                  <c:v>24.091554008797662</c:v>
                </c:pt>
                <c:pt idx="86">
                  <c:v>24.116137454180489</c:v>
                </c:pt>
                <c:pt idx="87">
                  <c:v>24.142919598283548</c:v>
                </c:pt>
                <c:pt idx="88">
                  <c:v>24.160549401312188</c:v>
                </c:pt>
                <c:pt idx="89">
                  <c:v>24.160549401312188</c:v>
                </c:pt>
                <c:pt idx="90">
                  <c:v>24.160549401312188</c:v>
                </c:pt>
                <c:pt idx="91">
                  <c:v>24.208870500114813</c:v>
                </c:pt>
                <c:pt idx="92">
                  <c:v>24.402541464115732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'1926 data'!$H$5:$H$97</c:f>
              <c:strCache>
                <c:ptCount val="1"/>
                <c:pt idx="0">
                  <c:v>1.00 1.07 1.15 1.19 1.23 1.32 1.30 1.44 1.59 1.81 1.98 2.12 2.17 2.31 2.40 2.48 2.55 2.61 2.69 2.82 2.93 2.98 2.91 3.03 3.13 3.20 3.11 3.22 3.33 3.51 3.53 3.29 3.57 3.49 3.46 3.77 3.96 4.27 4.36 4.57 4.55 4.56 4.33 4.45 4.09 4.84 5.37 5.76 5.89 5.90 6.63 </c:v>
                </c:pt>
              </c:strCache>
            </c:strRef>
          </c:tx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</c:ser>
        <c:ser>
          <c:idx val="2"/>
          <c:order val="2"/>
          <c:spPr>
            <a:ln>
              <a:solidFill>
                <a:srgbClr val="336699"/>
              </a:solidFill>
            </a:ln>
          </c:spPr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Ref>
              <c:f>'1926 data'!$H$5:$H$97</c:f>
              <c:numCache>
                <c:formatCode>0.00</c:formatCode>
                <c:ptCount val="93"/>
                <c:pt idx="0">
                  <c:v>1</c:v>
                </c:pt>
                <c:pt idx="1">
                  <c:v>1.0737444051490779</c:v>
                </c:pt>
                <c:pt idx="2">
                  <c:v>1.153670040324851</c:v>
                </c:pt>
                <c:pt idx="3">
                  <c:v>1.1864476082938551</c:v>
                </c:pt>
                <c:pt idx="4">
                  <c:v>1.2252800867460871</c:v>
                </c:pt>
                <c:pt idx="5">
                  <c:v>1.3229968164288621</c:v>
                </c:pt>
                <c:pt idx="6">
                  <c:v>1.2985083836926221</c:v>
                </c:pt>
                <c:pt idx="7">
                  <c:v>1.4390099004913346</c:v>
                </c:pt>
                <c:pt idx="8">
                  <c:v>1.5883223774503499</c:v>
                </c:pt>
                <c:pt idx="9">
                  <c:v>1.8082009291548067</c:v>
                </c:pt>
                <c:pt idx="10">
                  <c:v>1.9820568458777839</c:v>
                </c:pt>
                <c:pt idx="11">
                  <c:v>2.1157323823258865</c:v>
                </c:pt>
                <c:pt idx="12">
                  <c:v>2.1738458696511525</c:v>
                </c:pt>
                <c:pt idx="13">
                  <c:v>2.3071603448195979</c:v>
                </c:pt>
                <c:pt idx="14">
                  <c:v>2.3986686920264249</c:v>
                </c:pt>
                <c:pt idx="15">
                  <c:v>2.4800815500448703</c:v>
                </c:pt>
                <c:pt idx="16">
                  <c:v>2.5478229531757131</c:v>
                </c:pt>
                <c:pt idx="17">
                  <c:v>2.6140182926428821</c:v>
                </c:pt>
                <c:pt idx="18">
                  <c:v>2.6880628036650553</c:v>
                </c:pt>
                <c:pt idx="19">
                  <c:v>2.8152670193444713</c:v>
                </c:pt>
                <c:pt idx="20">
                  <c:v>2.9300081332913885</c:v>
                </c:pt>
                <c:pt idx="21">
                  <c:v>2.9804908737027622</c:v>
                </c:pt>
                <c:pt idx="22">
                  <c:v>2.9108551775622873</c:v>
                </c:pt>
                <c:pt idx="23">
                  <c:v>3.0312446170638978</c:v>
                </c:pt>
                <c:pt idx="24">
                  <c:v>3.1315413001590886</c:v>
                </c:pt>
                <c:pt idx="25">
                  <c:v>3.1977790731844746</c:v>
                </c:pt>
                <c:pt idx="26">
                  <c:v>3.1117489335560098</c:v>
                </c:pt>
                <c:pt idx="27">
                  <c:v>3.2213111975714326</c:v>
                </c:pt>
                <c:pt idx="28">
                  <c:v>3.3312043758103567</c:v>
                </c:pt>
                <c:pt idx="29">
                  <c:v>3.5106179976877048</c:v>
                </c:pt>
                <c:pt idx="30">
                  <c:v>3.5274597303332444</c:v>
                </c:pt>
                <c:pt idx="31">
                  <c:v>3.2870765150114249</c:v>
                </c:pt>
                <c:pt idx="32">
                  <c:v>3.5734974311785601</c:v>
                </c:pt>
                <c:pt idx="33">
                  <c:v>3.494273308969432</c:v>
                </c:pt>
                <c:pt idx="34">
                  <c:v>3.4604910386121261</c:v>
                </c:pt>
                <c:pt idx="35">
                  <c:v>3.7742361661151644</c:v>
                </c:pt>
                <c:pt idx="36">
                  <c:v>3.9560908998869135</c:v>
                </c:pt>
                <c:pt idx="37">
                  <c:v>4.2704037593073885</c:v>
                </c:pt>
                <c:pt idx="38">
                  <c:v>4.3641337734259151</c:v>
                </c:pt>
                <c:pt idx="39">
                  <c:v>4.5724039046628988</c:v>
                </c:pt>
                <c:pt idx="40">
                  <c:v>4.5515174426917273</c:v>
                </c:pt>
                <c:pt idx="41">
                  <c:v>4.5604061918479699</c:v>
                </c:pt>
                <c:pt idx="42">
                  <c:v>4.3346393240725414</c:v>
                </c:pt>
                <c:pt idx="43">
                  <c:v>4.4462091784439606</c:v>
                </c:pt>
                <c:pt idx="44">
                  <c:v>4.086491675423269</c:v>
                </c:pt>
                <c:pt idx="45">
                  <c:v>4.8372365498480727</c:v>
                </c:pt>
                <c:pt idx="46">
                  <c:v>5.3699413844245507</c:v>
                </c:pt>
                <c:pt idx="47">
                  <c:v>5.759785797966944</c:v>
                </c:pt>
                <c:pt idx="48">
                  <c:v>5.8921780688349559</c:v>
                </c:pt>
                <c:pt idx="49">
                  <c:v>5.9024249569514966</c:v>
                </c:pt>
                <c:pt idx="50">
                  <c:v>6.6279083981337807</c:v>
                </c:pt>
                <c:pt idx="51">
                  <c:v>7.661563748306996</c:v>
                </c:pt>
                <c:pt idx="52">
                  <c:v>7.8933551541822133</c:v>
                </c:pt>
                <c:pt idx="53">
                  <c:v>8.0037678017413665</c:v>
                </c:pt>
                <c:pt idx="54">
                  <c:v>8.1577958940542121</c:v>
                </c:pt>
                <c:pt idx="55">
                  <c:v>8.378676145429079</c:v>
                </c:pt>
                <c:pt idx="56">
                  <c:v>8.9032733322225823</c:v>
                </c:pt>
                <c:pt idx="57">
                  <c:v>11.808857970067649</c:v>
                </c:pt>
                <c:pt idx="58">
                  <c:v>12.79761470600023</c:v>
                </c:pt>
                <c:pt idx="59">
                  <c:v>14.736939121486476</c:v>
                </c:pt>
                <c:pt idx="60">
                  <c:v>17.997586566936061</c:v>
                </c:pt>
                <c:pt idx="61">
                  <c:v>20.746167915332673</c:v>
                </c:pt>
                <c:pt idx="62">
                  <c:v>21.318128524684518</c:v>
                </c:pt>
                <c:pt idx="63">
                  <c:v>23.000070326457802</c:v>
                </c:pt>
                <c:pt idx="64">
                  <c:v>26.341816266045246</c:v>
                </c:pt>
                <c:pt idx="65">
                  <c:v>28.6981605119751</c:v>
                </c:pt>
                <c:pt idx="66">
                  <c:v>33.290020464825865</c:v>
                </c:pt>
                <c:pt idx="67">
                  <c:v>35.755013183004088</c:v>
                </c:pt>
                <c:pt idx="68">
                  <c:v>39.241402711340328</c:v>
                </c:pt>
                <c:pt idx="69">
                  <c:v>38.096117298996646</c:v>
                </c:pt>
                <c:pt idx="70">
                  <c:v>45.134812330185184</c:v>
                </c:pt>
                <c:pt idx="71">
                  <c:v>46.766260613408157</c:v>
                </c:pt>
                <c:pt idx="72">
                  <c:v>51.295210047431112</c:v>
                </c:pt>
                <c:pt idx="73">
                  <c:v>55.744449946441918</c:v>
                </c:pt>
                <c:pt idx="74">
                  <c:v>55.281562742199696</c:v>
                </c:pt>
                <c:pt idx="75">
                  <c:v>61.711277416012081</c:v>
                </c:pt>
                <c:pt idx="76">
                  <c:v>66.912099243347086</c:v>
                </c:pt>
                <c:pt idx="77">
                  <c:v>73.780037490197088</c:v>
                </c:pt>
                <c:pt idx="78">
                  <c:v>76.809786587119063</c:v>
                </c:pt>
                <c:pt idx="79">
                  <c:v>80.141672936974189</c:v>
                </c:pt>
                <c:pt idx="80">
                  <c:v>82.090331762972397</c:v>
                </c:pt>
                <c:pt idx="81">
                  <c:v>85.645102105894537</c:v>
                </c:pt>
                <c:pt idx="82">
                  <c:v>91.608299910378193</c:v>
                </c:pt>
                <c:pt idx="83">
                  <c:v>96.412109065361363</c:v>
                </c:pt>
                <c:pt idx="84">
                  <c:v>102.13358510427445</c:v>
                </c:pt>
                <c:pt idx="85">
                  <c:v>108.81625453974632</c:v>
                </c:pt>
                <c:pt idx="86">
                  <c:v>117.3494193461319</c:v>
                </c:pt>
                <c:pt idx="87">
                  <c:v>122.29893399565135</c:v>
                </c:pt>
                <c:pt idx="88">
                  <c:v>119.82397273477478</c:v>
                </c:pt>
                <c:pt idx="89">
                  <c:v>126.97746390704084</c:v>
                </c:pt>
                <c:pt idx="90">
                  <c:v>127.67583995852958</c:v>
                </c:pt>
                <c:pt idx="91">
                  <c:v>131.05924971743062</c:v>
                </c:pt>
                <c:pt idx="92">
                  <c:v>135.69874715742768</c:v>
                </c:pt>
              </c:numCache>
            </c:numRef>
          </c:val>
          <c:smooth val="0"/>
        </c:ser>
        <c:ser>
          <c:idx val="3"/>
          <c:order val="3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'1926 data'!$C$5:$C$97</c:f>
              <c:strCache>
                <c:ptCount val="91"/>
                <c:pt idx="0">
                  <c:v>25</c:v>
                </c:pt>
                <c:pt idx="10">
                  <c:v>35</c:v>
                </c:pt>
                <c:pt idx="20">
                  <c:v>45</c:v>
                </c:pt>
                <c:pt idx="30">
                  <c:v>55</c:v>
                </c:pt>
                <c:pt idx="40">
                  <c:v>65</c:v>
                </c:pt>
                <c:pt idx="50">
                  <c:v>75</c:v>
                </c:pt>
                <c:pt idx="60">
                  <c:v>85</c:v>
                </c:pt>
                <c:pt idx="70">
                  <c:v>95</c:v>
                </c:pt>
                <c:pt idx="80">
                  <c:v>05</c:v>
                </c:pt>
                <c:pt idx="90">
                  <c:v>15</c:v>
                </c:pt>
              </c:strCache>
            </c:strRef>
          </c:cat>
          <c:val>
            <c:numRef>
              <c:f>'1926 data'!$J$5:$J$97</c:f>
              <c:numCache>
                <c:formatCode>0.00</c:formatCode>
                <c:ptCount val="93"/>
                <c:pt idx="0">
                  <c:v>1</c:v>
                </c:pt>
                <c:pt idx="1">
                  <c:v>1.1160744442824095</c:v>
                </c:pt>
                <c:pt idx="2">
                  <c:v>1.5343781525599836</c:v>
                </c:pt>
                <c:pt idx="3">
                  <c:v>2.2034469363084725</c:v>
                </c:pt>
                <c:pt idx="4">
                  <c:v>2.0181567800567488</c:v>
                </c:pt>
                <c:pt idx="5">
                  <c:v>1.5157365259957918</c:v>
                </c:pt>
                <c:pt idx="6">
                  <c:v>0.85868621330976913</c:v>
                </c:pt>
                <c:pt idx="7">
                  <c:v>0.78828346369388003</c:v>
                </c:pt>
                <c:pt idx="8">
                  <c:v>1.2137206872956339</c:v>
                </c:pt>
                <c:pt idx="9">
                  <c:v>1.1962206906396453</c:v>
                </c:pt>
                <c:pt idx="10">
                  <c:v>1.7662958962855417</c:v>
                </c:pt>
                <c:pt idx="11">
                  <c:v>2.3654658924586114</c:v>
                </c:pt>
                <c:pt idx="12">
                  <c:v>1.5370144472171667</c:v>
                </c:pt>
                <c:pt idx="13">
                  <c:v>2.0155917242723511</c:v>
                </c:pt>
                <c:pt idx="14">
                  <c:v>2.0070784072961807</c:v>
                </c:pt>
                <c:pt idx="15">
                  <c:v>1.8108095189659594</c:v>
                </c:pt>
                <c:pt idx="16">
                  <c:v>1.6011780361578334</c:v>
                </c:pt>
                <c:pt idx="17">
                  <c:v>1.9269459088158096</c:v>
                </c:pt>
                <c:pt idx="18">
                  <c:v>2.4261711970822968</c:v>
                </c:pt>
                <c:pt idx="19">
                  <c:v>2.9048524105130329</c:v>
                </c:pt>
                <c:pt idx="20">
                  <c:v>3.9625744516500165</c:v>
                </c:pt>
                <c:pt idx="21">
                  <c:v>3.6426233113460738</c:v>
                </c:pt>
                <c:pt idx="22">
                  <c:v>3.8501274664683707</c:v>
                </c:pt>
                <c:pt idx="23">
                  <c:v>4.0623011569879761</c:v>
                </c:pt>
                <c:pt idx="24">
                  <c:v>4.8254537456990985</c:v>
                </c:pt>
                <c:pt idx="25">
                  <c:v>6.3570939246346114</c:v>
                </c:pt>
                <c:pt idx="26">
                  <c:v>7.8838099085162217</c:v>
                </c:pt>
                <c:pt idx="27">
                  <c:v>9.3305686059440891</c:v>
                </c:pt>
                <c:pt idx="28">
                  <c:v>9.2386640655984547</c:v>
                </c:pt>
                <c:pt idx="29">
                  <c:v>14.100252375308356</c:v>
                </c:pt>
                <c:pt idx="30">
                  <c:v>18.549096623989595</c:v>
                </c:pt>
                <c:pt idx="31">
                  <c:v>19.765059380721826</c:v>
                </c:pt>
                <c:pt idx="32">
                  <c:v>17.632127497259596</c:v>
                </c:pt>
                <c:pt idx="33">
                  <c:v>25.279471119323944</c:v>
                </c:pt>
                <c:pt idx="34">
                  <c:v>28.307154505103519</c:v>
                </c:pt>
                <c:pt idx="35">
                  <c:v>28.438584096503924</c:v>
                </c:pt>
                <c:pt idx="36">
                  <c:v>36.084611143283041</c:v>
                </c:pt>
                <c:pt idx="37">
                  <c:v>32.935228223128398</c:v>
                </c:pt>
                <c:pt idx="38">
                  <c:v>40.43259974312906</c:v>
                </c:pt>
                <c:pt idx="39">
                  <c:v>47.107103791779409</c:v>
                </c:pt>
                <c:pt idx="40">
                  <c:v>52.973029215492772</c:v>
                </c:pt>
                <c:pt idx="41">
                  <c:v>47.650400107885424</c:v>
                </c:pt>
                <c:pt idx="42">
                  <c:v>59.074278545967829</c:v>
                </c:pt>
                <c:pt idx="43">
                  <c:v>65.620548117710783</c:v>
                </c:pt>
                <c:pt idx="44">
                  <c:v>60.051888966979803</c:v>
                </c:pt>
                <c:pt idx="45">
                  <c:v>62.469586800727782</c:v>
                </c:pt>
                <c:pt idx="46">
                  <c:v>71.413948386456084</c:v>
                </c:pt>
                <c:pt idx="47">
                  <c:v>84.945655724911887</c:v>
                </c:pt>
                <c:pt idx="48">
                  <c:v>72.401324979475049</c:v>
                </c:pt>
                <c:pt idx="49">
                  <c:v>53.289439978102365</c:v>
                </c:pt>
                <c:pt idx="50">
                  <c:v>73.114158471388762</c:v>
                </c:pt>
                <c:pt idx="51">
                  <c:v>90.732549455343459</c:v>
                </c:pt>
                <c:pt idx="52">
                  <c:v>84.142544089237731</c:v>
                </c:pt>
                <c:pt idx="53">
                  <c:v>89.542737322880697</c:v>
                </c:pt>
                <c:pt idx="54">
                  <c:v>106.14346913087931</c:v>
                </c:pt>
                <c:pt idx="55">
                  <c:v>140.26451530538347</c:v>
                </c:pt>
                <c:pt idx="56">
                  <c:v>133.38992890145099</c:v>
                </c:pt>
                <c:pt idx="57">
                  <c:v>161.50198691633375</c:v>
                </c:pt>
                <c:pt idx="58">
                  <c:v>197.66266719913241</c:v>
                </c:pt>
                <c:pt idx="59">
                  <c:v>209.75390930972131</c:v>
                </c:pt>
                <c:pt idx="60">
                  <c:v>276.98779286512331</c:v>
                </c:pt>
                <c:pt idx="61">
                  <c:v>328.36740453417906</c:v>
                </c:pt>
                <c:pt idx="62">
                  <c:v>345.54154416333876</c:v>
                </c:pt>
                <c:pt idx="63">
                  <c:v>403.70004245933131</c:v>
                </c:pt>
                <c:pt idx="64">
                  <c:v>530.92599099778272</c:v>
                </c:pt>
                <c:pt idx="65">
                  <c:v>514.08145307049131</c:v>
                </c:pt>
                <c:pt idx="66">
                  <c:v>671.13065625020124</c:v>
                </c:pt>
                <c:pt idx="67">
                  <c:v>722.67766114011397</c:v>
                </c:pt>
                <c:pt idx="68">
                  <c:v>795.02608422796493</c:v>
                </c:pt>
                <c:pt idx="69">
                  <c:v>805.49867489688825</c:v>
                </c:pt>
                <c:pt idx="70">
                  <c:v>1107.3144765094885</c:v>
                </c:pt>
                <c:pt idx="71">
                  <c:v>1362.8182091903418</c:v>
                </c:pt>
                <c:pt idx="72">
                  <c:v>1815.8916126138788</c:v>
                </c:pt>
                <c:pt idx="73">
                  <c:v>2337.9286533362301</c:v>
                </c:pt>
                <c:pt idx="74">
                  <c:v>2828.5939172603466</c:v>
                </c:pt>
                <c:pt idx="75">
                  <c:v>2570.4534479861045</c:v>
                </c:pt>
                <c:pt idx="76">
                  <c:v>2264.9759656030178</c:v>
                </c:pt>
                <c:pt idx="77">
                  <c:v>1764.0607018249698</c:v>
                </c:pt>
                <c:pt idx="78">
                  <c:v>2270.1797517360569</c:v>
                </c:pt>
                <c:pt idx="79">
                  <c:v>2517.0096455760904</c:v>
                </c:pt>
                <c:pt idx="80">
                  <c:v>2640.1350428232063</c:v>
                </c:pt>
                <c:pt idx="81">
                  <c:v>3057.4299471507566</c:v>
                </c:pt>
                <c:pt idx="82">
                  <c:v>3226.7917198036489</c:v>
                </c:pt>
                <c:pt idx="83">
                  <c:v>2033.2574695034045</c:v>
                </c:pt>
                <c:pt idx="84">
                  <c:v>2571.0013678546879</c:v>
                </c:pt>
                <c:pt idx="85">
                  <c:v>2957.9482724838349</c:v>
                </c:pt>
                <c:pt idx="86">
                  <c:v>3020.5303957872406</c:v>
                </c:pt>
                <c:pt idx="87">
                  <c:v>3505.6872025731691</c:v>
                </c:pt>
                <c:pt idx="88">
                  <c:v>4641.8165432232681</c:v>
                </c:pt>
                <c:pt idx="89">
                  <c:v>5277.7454096448555</c:v>
                </c:pt>
                <c:pt idx="90">
                  <c:v>5351.6338453798835</c:v>
                </c:pt>
                <c:pt idx="91">
                  <c:v>5993.8299068254701</c:v>
                </c:pt>
                <c:pt idx="92">
                  <c:v>7300.4848265134224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320704"/>
        <c:axId val="331400320"/>
      </c:lineChart>
      <c:catAx>
        <c:axId val="331320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31400320"/>
        <c:crosses val="autoZero"/>
        <c:auto val="1"/>
        <c:lblAlgn val="ctr"/>
        <c:lblOffset val="100"/>
        <c:noMultiLvlLbl val="0"/>
      </c:catAx>
      <c:valAx>
        <c:axId val="3314003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331320704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Sheet1!$D$7:$D$9</c:f>
              <c:numCache>
                <c:formatCode>General</c:formatCode>
                <c:ptCount val="3"/>
                <c:pt idx="0">
                  <c:v>15.37</c:v>
                </c:pt>
                <c:pt idx="1">
                  <c:v>19.64</c:v>
                </c:pt>
                <c:pt idx="2">
                  <c:v>1.05</c:v>
                </c:pt>
              </c:numCache>
            </c:numRef>
          </c:xVal>
          <c:yVal>
            <c:numRef>
              <c:f>Sheet1!$E$7:$E$9</c:f>
              <c:numCache>
                <c:formatCode>General</c:formatCode>
                <c:ptCount val="3"/>
                <c:pt idx="0">
                  <c:v>12.06</c:v>
                </c:pt>
                <c:pt idx="1">
                  <c:v>12</c:v>
                </c:pt>
                <c:pt idx="2">
                  <c:v>5.01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200448"/>
        <c:axId val="318235008"/>
      </c:scatterChart>
      <c:valAx>
        <c:axId val="31820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18235008"/>
        <c:crosses val="autoZero"/>
        <c:crossBetween val="midCat"/>
      </c:valAx>
      <c:valAx>
        <c:axId val="31823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18200448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2">
        <a:lumMod val="90000"/>
      </a:schemeClr>
    </a:solidFill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'1926 data'!$G$111:$G$113</c:f>
              <c:numCache>
                <c:formatCode>0.0%</c:formatCode>
                <c:ptCount val="3"/>
                <c:pt idx="0">
                  <c:v>3.3955111000703253E-2</c:v>
                </c:pt>
                <c:pt idx="1">
                  <c:v>6.1910259565941511E-2</c:v>
                </c:pt>
                <c:pt idx="2">
                  <c:v>0.19793021160157637</c:v>
                </c:pt>
              </c:numCache>
            </c:numRef>
          </c:xVal>
          <c:yVal>
            <c:numRef>
              <c:f>'1926 data'!$F$111:$F$113</c:f>
              <c:numCache>
                <c:formatCode>0.0%</c:formatCode>
                <c:ptCount val="3"/>
                <c:pt idx="0">
                  <c:v>3.5334809448157367E-2</c:v>
                </c:pt>
                <c:pt idx="1">
                  <c:v>5.4824411893010128E-2</c:v>
                </c:pt>
                <c:pt idx="2">
                  <c:v>0.10152143649503476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397440"/>
        <c:axId val="330781440"/>
      </c:scatterChart>
      <c:valAx>
        <c:axId val="31839744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330781440"/>
        <c:crosses val="autoZero"/>
        <c:crossBetween val="midCat"/>
      </c:valAx>
      <c:valAx>
        <c:axId val="3307814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18397440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'1926 data'!$G$111:$G$113</c:f>
              <c:numCache>
                <c:formatCode>0.0%</c:formatCode>
                <c:ptCount val="3"/>
                <c:pt idx="0">
                  <c:v>3.3955111000703253E-2</c:v>
                </c:pt>
                <c:pt idx="1">
                  <c:v>6.1910259565941511E-2</c:v>
                </c:pt>
                <c:pt idx="2">
                  <c:v>0.19793021160157637</c:v>
                </c:pt>
              </c:numCache>
            </c:numRef>
          </c:xVal>
          <c:yVal>
            <c:numRef>
              <c:f>'1926 data'!$F$111:$F$113</c:f>
              <c:numCache>
                <c:formatCode>0.0%</c:formatCode>
                <c:ptCount val="3"/>
                <c:pt idx="0">
                  <c:v>3.5334809448157367E-2</c:v>
                </c:pt>
                <c:pt idx="1">
                  <c:v>5.4824411893010128E-2</c:v>
                </c:pt>
                <c:pt idx="2">
                  <c:v>0.10152143649503476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409728"/>
        <c:axId val="331072256"/>
      </c:scatterChart>
      <c:valAx>
        <c:axId val="31840972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331072256"/>
        <c:crosses val="autoZero"/>
        <c:crossBetween val="midCat"/>
      </c:valAx>
      <c:valAx>
        <c:axId val="3310722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18409728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00829859502856"/>
          <c:y val="4.0996603365755752E-2"/>
          <c:w val="0.83558611239771496"/>
          <c:h val="0.8496026967217332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'1926 data'!$G$111:$G$113</c:f>
              <c:numCache>
                <c:formatCode>0.0%</c:formatCode>
                <c:ptCount val="3"/>
                <c:pt idx="0">
                  <c:v>3.3955111000703253E-2</c:v>
                </c:pt>
                <c:pt idx="1">
                  <c:v>6.1910259565941511E-2</c:v>
                </c:pt>
                <c:pt idx="2">
                  <c:v>0.19793021160157637</c:v>
                </c:pt>
              </c:numCache>
            </c:numRef>
          </c:xVal>
          <c:yVal>
            <c:numRef>
              <c:f>'1926 data'!$F$111:$F$113</c:f>
              <c:numCache>
                <c:formatCode>0.0%</c:formatCode>
                <c:ptCount val="3"/>
                <c:pt idx="0">
                  <c:v>3.5334809448157367E-2</c:v>
                </c:pt>
                <c:pt idx="1">
                  <c:v>5.4824411893010128E-2</c:v>
                </c:pt>
                <c:pt idx="2">
                  <c:v>0.10152143649503476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641216"/>
        <c:axId val="331642752"/>
      </c:scatterChart>
      <c:valAx>
        <c:axId val="33164121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331642752"/>
        <c:crosses val="autoZero"/>
        <c:crossBetween val="midCat"/>
      </c:valAx>
      <c:valAx>
        <c:axId val="331642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31641216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4EEE5-40DC-4A15-9E64-A1977F72292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6E6A1-3DF4-40E2-B6CE-3ED0C0D9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423D-C091-4C89-9629-F4AF27FFAE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4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423D-C091-4C89-9629-F4AF27FFAE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4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423D-C091-4C89-9629-F4AF27FFAE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5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423D-C091-4C89-9629-F4AF27FFAE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57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423D-C091-4C89-9629-F4AF27FFAE2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4EC6-0E04-461E-A06E-46423E2373E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083B-6FC7-4E07-A108-DB47CC4F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9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4EC6-0E04-461E-A06E-46423E2373E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083B-6FC7-4E07-A108-DB47CC4F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4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4EC6-0E04-461E-A06E-46423E2373E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083B-6FC7-4E07-A108-DB47CC4F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0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4EC6-0E04-461E-A06E-46423E2373E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083B-6FC7-4E07-A108-DB47CC4F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0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4EC6-0E04-461E-A06E-46423E2373E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083B-6FC7-4E07-A108-DB47CC4F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7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4EC6-0E04-461E-A06E-46423E2373E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083B-6FC7-4E07-A108-DB47CC4F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9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4EC6-0E04-461E-A06E-46423E2373E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083B-6FC7-4E07-A108-DB47CC4F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4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4EC6-0E04-461E-A06E-46423E2373E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083B-6FC7-4E07-A108-DB47CC4F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6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4EC6-0E04-461E-A06E-46423E2373E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083B-6FC7-4E07-A108-DB47CC4F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3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4EC6-0E04-461E-A06E-46423E2373E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083B-6FC7-4E07-A108-DB47CC4F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0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4EC6-0E04-461E-A06E-46423E2373E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083B-6FC7-4E07-A108-DB47CC4F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4EC6-0E04-461E-A06E-46423E2373E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2083B-6FC7-4E07-A108-DB47CC4F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6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Documents\Data%201-%20Current\Freelance%20Millenium\External%20Talks\P&amp;I010313P.PRZ!Page%2054!Text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Documents\Data%201-%20Current\Freelance%20Millenium\External%20Talks\P&amp;I010313P.PRZ!Page%2054!Text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336699"/>
                </a:solidFill>
              </a:rPr>
              <a:t>Manage Investments Like a </a:t>
            </a:r>
            <a:r>
              <a:rPr lang="en-US" b="1" i="1" dirty="0" smtClean="0">
                <a:solidFill>
                  <a:srgbClr val="336699"/>
                </a:solidFill>
              </a:rPr>
              <a:t>Pro!</a:t>
            </a:r>
            <a:endParaRPr lang="en-US" b="1" i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71628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Returns and risk – history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Returns and risk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– outlook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Asset allocation and the power of diversification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Market timing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Passive (index) vs. active investing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Life cycle investing and target-date funds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Goals-driven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investing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(a.k.a., ALM, LDI)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Smart retirement strategies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Smart financial strategies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40"/>
            <a:ext cx="8229600" cy="61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0733"/>
            <a:ext cx="8229600" cy="604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728" y="6502126"/>
            <a:ext cx="13949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Wilshire Compass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953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0733"/>
            <a:ext cx="8229600" cy="604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9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0733"/>
            <a:ext cx="8229600" cy="604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728" y="6502126"/>
            <a:ext cx="13949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Wilshire Compass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175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143000" y="1633538"/>
            <a:ext cx="68580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1573967"/>
            <a:ext cx="1066800" cy="254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0"/>
            <a:ext cx="58674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Treasury Bills Histogram  (1927-2015)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882776"/>
            <a:ext cx="5791200" cy="8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i="1" dirty="0" smtClean="0">
                <a:solidFill>
                  <a:srgbClr val="336699"/>
                </a:solidFill>
              </a:rPr>
              <a:t>Treasury bill returns are tightly distributed around the median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9621" y="6474768"/>
            <a:ext cx="35076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Investments, Eleventh Edition, 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Bodie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, Kane, Marcus, Page  125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3485" y="914400"/>
            <a:ext cx="273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Introducing the histogram!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9725"/>
            <a:ext cx="6858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1573967"/>
            <a:ext cx="1066800" cy="254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1524000"/>
            <a:ext cx="58674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Treasury Bonds Histogram (1927-2015)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882775"/>
            <a:ext cx="4495800" cy="32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38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i="1" dirty="0" smtClean="0">
                <a:solidFill>
                  <a:srgbClr val="336699"/>
                </a:solidFill>
              </a:rPr>
              <a:t>Treasury bond returns less tightly distributed around the median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9621" y="6474768"/>
            <a:ext cx="35076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Investments, Eleventh Edition, 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Bodie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, Kane, Marcus, Page  125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671638"/>
            <a:ext cx="66960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3963" y="1650167"/>
            <a:ext cx="1671637" cy="254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1524000"/>
            <a:ext cx="58674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S&amp;P US Stocks Histogram (1927-2015)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1882775"/>
            <a:ext cx="4495800" cy="32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38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i="1" dirty="0" smtClean="0">
                <a:solidFill>
                  <a:srgbClr val="336699"/>
                </a:solidFill>
              </a:rPr>
              <a:t>US stock returns very broadly distributed around the median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9621" y="6474768"/>
            <a:ext cx="35076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Investments, Eleventh Edition, 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Bodie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, Kane, Marcus, Page  125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905000"/>
            <a:ext cx="8496300" cy="4295775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57251" y="2121100"/>
            <a:ext cx="7543800" cy="3458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altLang="en-US" sz="1500" i="0" dirty="0" smtClean="0">
                <a:solidFill>
                  <a:schemeClr val="bg1"/>
                </a:solidFill>
              </a:rPr>
              <a:t>The Normal Distribution With Mean 10% and Standard Deviation 20%</a:t>
            </a:r>
            <a:endParaRPr lang="en-US" altLang="en-US" sz="1500" i="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9621" y="6474768"/>
            <a:ext cx="35076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Investments, Eleventh Edition, 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Bodie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, Kane, Marcus, Page  135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7644" y="381000"/>
            <a:ext cx="8863013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50" b="1" i="1" dirty="0" smtClean="0">
                <a:solidFill>
                  <a:srgbClr val="336699"/>
                </a:solidFill>
              </a:rPr>
              <a:t>We typically measure asset class risk in terms of volatility – standard deviation – how far annual returns are typically (~68% of time) away from their long term average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65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50" b="1" i="1" dirty="0" smtClean="0">
                <a:solidFill>
                  <a:srgbClr val="C00000"/>
                </a:solidFill>
              </a:rPr>
              <a:t>Statistics!</a:t>
            </a:r>
            <a:endParaRPr lang="en-US" altLang="en-US" sz="1650" b="1" i="1" dirty="0">
              <a:solidFill>
                <a:srgbClr val="C0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3208645">
            <a:off x="4870640" y="3047768"/>
            <a:ext cx="244948" cy="48735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3208645">
            <a:off x="5019012" y="4542079"/>
            <a:ext cx="244948" cy="48735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208645">
            <a:off x="5023040" y="4846879"/>
            <a:ext cx="244948" cy="48735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5E8283-47B2-4D37-82D8-D3471CDD9BF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 smtClean="0"/>
          </a:p>
        </p:txBody>
      </p:sp>
      <p:sp>
        <p:nvSpPr>
          <p:cNvPr id="78988" name="Text Box 2"/>
          <p:cNvSpPr txBox="1">
            <a:spLocks noChangeArrowheads="1"/>
          </p:cNvSpPr>
          <p:nvPr/>
        </p:nvSpPr>
        <p:spPr bwMode="auto">
          <a:xfrm>
            <a:off x="190500" y="495300"/>
            <a:ext cx="8863013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100" b="1" i="1" dirty="0">
                <a:solidFill>
                  <a:srgbClr val="336699"/>
                </a:solidFill>
              </a:rPr>
              <a:t>Stocks can be very risky.  And you can lose money in bonds </a:t>
            </a:r>
            <a:r>
              <a:rPr lang="en-US" altLang="en-US" sz="2100" b="1" i="1" dirty="0" smtClean="0">
                <a:solidFill>
                  <a:srgbClr val="336699"/>
                </a:solidFill>
              </a:rPr>
              <a:t>also.</a:t>
            </a:r>
            <a:endParaRPr lang="en-US" altLang="en-US" sz="2100" b="1" i="1" dirty="0">
              <a:solidFill>
                <a:srgbClr val="336699"/>
              </a:solidFill>
            </a:endParaRPr>
          </a:p>
        </p:txBody>
      </p:sp>
      <p:sp>
        <p:nvSpPr>
          <p:cNvPr id="78989" name="Right Brace 3"/>
          <p:cNvSpPr>
            <a:spLocks/>
          </p:cNvSpPr>
          <p:nvPr/>
        </p:nvSpPr>
        <p:spPr bwMode="auto">
          <a:xfrm>
            <a:off x="5950527" y="3187700"/>
            <a:ext cx="127000" cy="558800"/>
          </a:xfrm>
          <a:prstGeom prst="rightBrace">
            <a:avLst>
              <a:gd name="adj1" fmla="val 8331"/>
              <a:gd name="adj2" fmla="val 50000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336699"/>
              </a:solidFill>
            </a:endParaRPr>
          </a:p>
        </p:txBody>
      </p:sp>
      <p:sp>
        <p:nvSpPr>
          <p:cNvPr id="78990" name="TextBox 7"/>
          <p:cNvSpPr txBox="1">
            <a:spLocks noChangeArrowheads="1"/>
          </p:cNvSpPr>
          <p:nvPr/>
        </p:nvSpPr>
        <p:spPr bwMode="auto">
          <a:xfrm>
            <a:off x="6246091" y="3176877"/>
            <a:ext cx="15081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Three consecutive loosing years!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352396"/>
              </p:ext>
            </p:extLst>
          </p:nvPr>
        </p:nvGraphicFramePr>
        <p:xfrm>
          <a:off x="3048000" y="968448"/>
          <a:ext cx="2514604" cy="588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651"/>
                <a:gridCol w="628651"/>
                <a:gridCol w="628651"/>
                <a:gridCol w="628651"/>
              </a:tblGrid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Year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T-Bills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Bonds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Stocks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230027"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u="none" strike="noStrike" dirty="0">
                          <a:effectLst/>
                        </a:rPr>
                        <a:t> 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u="none" strike="noStrike" dirty="0">
                          <a:effectLst/>
                        </a:rPr>
                        <a:t> 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u="none" strike="noStrike" dirty="0">
                          <a:effectLst/>
                        </a:rPr>
                        <a:t> 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u="none" strike="noStrike" dirty="0">
                          <a:effectLst/>
                        </a:rPr>
                        <a:t> 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1990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8.4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8.9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-3.2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1991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6.4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16.0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30.5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1992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3.9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7.4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7.7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1993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3.2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9.8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10.0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1994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4.3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-2.9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1.3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1995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6.0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18.5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37.5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1996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5.3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3.6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23.1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1997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5.3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9.7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33.2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1998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5.2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8.7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28.7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1999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4.8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-0.8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21.0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2000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6.2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11.6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-9.1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2001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4.4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8.4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-11.9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2002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1.8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10.3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-22.1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2003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1.2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4.1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28.7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2004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1.3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4.3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10.9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2005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3.1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2.4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4.9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2006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4.8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4.3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15.8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2007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5.0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7.0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5.5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2008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2.0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5.2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-37.0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2009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0.2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5.9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26.4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2010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0.1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6.5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15.1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2011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0.1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7.8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2.1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2012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0.1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4.2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16.1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2013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0.1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-2.0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32.4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2014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0.0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6.0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13.7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2015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0.0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0.6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1.4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2016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0.2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2.7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12.0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57816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2017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0.8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3.5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21.8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6322368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BF8D94"/>
                </a:solidFill>
              </a:rPr>
              <a:t>57.8%</a:t>
            </a:r>
            <a:endParaRPr lang="en-US" sz="900" dirty="0">
              <a:solidFill>
                <a:srgbClr val="BF8D9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816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209146" y="4419599"/>
            <a:ext cx="1508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</a:rPr>
              <a:t>How much of a gain is required to erase a 37% decline?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6437745"/>
            <a:ext cx="2214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S&amp;P 500, Bloomberg Barclays US Aggregate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18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5E8283-47B2-4D37-82D8-D3471CDD9BF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 smtClean="0"/>
          </a:p>
        </p:txBody>
      </p:sp>
      <p:sp>
        <p:nvSpPr>
          <p:cNvPr id="78988" name="Text Box 2"/>
          <p:cNvSpPr txBox="1">
            <a:spLocks noChangeArrowheads="1"/>
          </p:cNvSpPr>
          <p:nvPr/>
        </p:nvSpPr>
        <p:spPr bwMode="auto">
          <a:xfrm>
            <a:off x="190500" y="304800"/>
            <a:ext cx="8863013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50" b="1" i="1" dirty="0" smtClean="0">
                <a:solidFill>
                  <a:srgbClr val="336699"/>
                </a:solidFill>
              </a:rPr>
              <a:t>We typically measure asset class risk in terms of volatility – standard deviation – how far annual returns are typically (~68% of time) away from their long term average</a:t>
            </a:r>
            <a:endParaRPr lang="en-US" altLang="en-US" sz="1650" b="1" i="1" dirty="0">
              <a:solidFill>
                <a:srgbClr val="3366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322368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BF8D94"/>
                </a:solidFill>
              </a:rPr>
              <a:t>57.8%</a:t>
            </a:r>
            <a:endParaRPr lang="en-US" sz="900" dirty="0">
              <a:solidFill>
                <a:srgbClr val="BF8D9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6437745"/>
            <a:ext cx="2214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S&amp;P 500, Bloomberg Barclays US Aggregate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41410"/>
              </p:ext>
            </p:extLst>
          </p:nvPr>
        </p:nvGraphicFramePr>
        <p:xfrm>
          <a:off x="3048000" y="968448"/>
          <a:ext cx="2514604" cy="588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651"/>
                <a:gridCol w="628651"/>
                <a:gridCol w="628651"/>
                <a:gridCol w="628651"/>
              </a:tblGrid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Year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T-Bills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Bonds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effectLst/>
                        </a:rPr>
                        <a:t>Stocks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230027"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u="none" strike="noStrike" dirty="0">
                          <a:effectLst/>
                        </a:rPr>
                        <a:t> 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u="none" strike="noStrike" dirty="0">
                          <a:effectLst/>
                        </a:rPr>
                        <a:t> 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u="none" strike="noStrike" dirty="0">
                          <a:effectLst/>
                        </a:rPr>
                        <a:t> 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u="none" strike="noStrike" dirty="0">
                          <a:effectLst/>
                        </a:rPr>
                        <a:t> </a:t>
                      </a:r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1990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8.4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8.9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-3.2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1991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6.4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16.0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30.5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1992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3.9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7.4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7.7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1993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3.2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9.8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10.0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1994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4.3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-2.9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1.3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1995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6.0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18.5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37.5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1996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5.3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3.6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23.1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1997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5.3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9.7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33.2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1998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5.2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8.7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28.7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1999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4.8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-0.8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21.0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2000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6.2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11.6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-9.1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2001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4.4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8.4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-11.9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2002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1.8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10.3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-22.1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2003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28.7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2004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1.3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4.3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10.9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2005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3.1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2.4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4.9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2006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4.8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4.3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15.8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2007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5.0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7.0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5.5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2008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5.2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-37.0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2009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5.9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26.4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2010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6.5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15.1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2011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7.8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2012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4.2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16.1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2013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0.1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-2.0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32.4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2014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6.0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13.7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2015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0.6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1.4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17252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2016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2.7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12.0</a:t>
                      </a:r>
                      <a:endParaRPr lang="en-US" sz="115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  <a:tr h="578169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2017</a:t>
                      </a:r>
                      <a:endParaRPr lang="en-US" sz="1150" b="0" i="0" u="none" strike="noStrike" baseline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0.8</a:t>
                      </a:r>
                      <a:endParaRPr lang="en-US" sz="1150" b="0" i="0" u="none" strike="noStrike" baseline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3.5</a:t>
                      </a:r>
                      <a:endParaRPr lang="en-US" sz="1150" b="0" i="0" u="none" strike="noStrike" baseline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50" u="none" strike="noStrike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21.8</a:t>
                      </a:r>
                      <a:endParaRPr lang="en-US" sz="1150" b="0" i="0" u="none" strike="noStrike" baseline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217" marR="6217" marT="6217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287505"/>
              </p:ext>
            </p:extLst>
          </p:nvPr>
        </p:nvGraphicFramePr>
        <p:xfrm>
          <a:off x="3733800" y="6546234"/>
          <a:ext cx="1828800" cy="1905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Curved Left Arrow 11"/>
          <p:cNvSpPr/>
          <p:nvPr/>
        </p:nvSpPr>
        <p:spPr>
          <a:xfrm>
            <a:off x="6400800" y="1103823"/>
            <a:ext cx="966355" cy="5677977"/>
          </a:xfrm>
          <a:prstGeom prst="curvedLef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9000">
                <a:srgbClr val="FF0000">
                  <a:lumMod val="94000"/>
                  <a:lumOff val="6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180811"/>
            <a:ext cx="3048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1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BE9C82-835B-458C-8F1C-3FC12DA875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 smtClean="0"/>
          </a:p>
        </p:txBody>
      </p:sp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685800" y="373063"/>
          <a:ext cx="7848600" cy="605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3" imgW="2615650" imgH="2021002" progId="FLW3Presentation">
                  <p:embed/>
                </p:oleObj>
              </mc:Choice>
              <mc:Fallback>
                <p:oleObj name="Presentation" r:id="rId3" imgW="2615650" imgH="2021002" progId="FLW3Present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3063"/>
                        <a:ext cx="7848600" cy="605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8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336800" y="5410200"/>
            <a:ext cx="46101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336699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362200" y="5473700"/>
            <a:ext cx="4635500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30242"/>
            <a:ext cx="5368649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53200" y="6308885"/>
            <a:ext cx="2026517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700" dirty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Source: </a:t>
            </a:r>
            <a:r>
              <a:rPr lang="en-US" altLang="en-US" sz="700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Kiplinger’s Personal Finance, 11/2018</a:t>
            </a:r>
            <a:endParaRPr lang="en-US" altLang="en-US" sz="700" dirty="0">
              <a:uFill>
                <a:solidFill>
                  <a:schemeClr val="bg1">
                    <a:lumMod val="65000"/>
                  </a:schemeClr>
                </a:solidFill>
              </a:u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764145" y="1514764"/>
            <a:ext cx="5772728" cy="3121891"/>
          </a:xfrm>
          <a:custGeom>
            <a:avLst/>
            <a:gdLst>
              <a:gd name="connsiteX0" fmla="*/ 101600 w 5772728"/>
              <a:gd name="connsiteY0" fmla="*/ 267854 h 3121891"/>
              <a:gd name="connsiteX1" fmla="*/ 5772728 w 5772728"/>
              <a:gd name="connsiteY1" fmla="*/ 193963 h 3121891"/>
              <a:gd name="connsiteX2" fmla="*/ 5754255 w 5772728"/>
              <a:gd name="connsiteY2" fmla="*/ 3121891 h 3121891"/>
              <a:gd name="connsiteX3" fmla="*/ 5541819 w 5772728"/>
              <a:gd name="connsiteY3" fmla="*/ 2927927 h 3121891"/>
              <a:gd name="connsiteX4" fmla="*/ 5458691 w 5772728"/>
              <a:gd name="connsiteY4" fmla="*/ 397163 h 3121891"/>
              <a:gd name="connsiteX5" fmla="*/ 3565237 w 5772728"/>
              <a:gd name="connsiteY5" fmla="*/ 378691 h 3121891"/>
              <a:gd name="connsiteX6" fmla="*/ 2096655 w 5772728"/>
              <a:gd name="connsiteY6" fmla="*/ 369454 h 3121891"/>
              <a:gd name="connsiteX7" fmla="*/ 1662546 w 5772728"/>
              <a:gd name="connsiteY7" fmla="*/ 369454 h 3121891"/>
              <a:gd name="connsiteX8" fmla="*/ 942110 w 5772728"/>
              <a:gd name="connsiteY8" fmla="*/ 397163 h 3121891"/>
              <a:gd name="connsiteX9" fmla="*/ 332510 w 5772728"/>
              <a:gd name="connsiteY9" fmla="*/ 406400 h 3121891"/>
              <a:gd name="connsiteX10" fmla="*/ 27710 w 5772728"/>
              <a:gd name="connsiteY10" fmla="*/ 434109 h 3121891"/>
              <a:gd name="connsiteX11" fmla="*/ 0 w 5772728"/>
              <a:gd name="connsiteY11" fmla="*/ 0 h 3121891"/>
              <a:gd name="connsiteX12" fmla="*/ 166255 w 5772728"/>
              <a:gd name="connsiteY12" fmla="*/ 166254 h 312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2728" h="3121891">
                <a:moveTo>
                  <a:pt x="101600" y="267854"/>
                </a:moveTo>
                <a:lnTo>
                  <a:pt x="5772728" y="193963"/>
                </a:lnTo>
                <a:lnTo>
                  <a:pt x="5754255" y="3121891"/>
                </a:lnTo>
                <a:lnTo>
                  <a:pt x="5541819" y="2927927"/>
                </a:lnTo>
                <a:lnTo>
                  <a:pt x="5458691" y="397163"/>
                </a:lnTo>
                <a:lnTo>
                  <a:pt x="3565237" y="378691"/>
                </a:lnTo>
                <a:lnTo>
                  <a:pt x="2096655" y="369454"/>
                </a:lnTo>
                <a:lnTo>
                  <a:pt x="1662546" y="369454"/>
                </a:lnTo>
                <a:lnTo>
                  <a:pt x="942110" y="397163"/>
                </a:lnTo>
                <a:lnTo>
                  <a:pt x="332510" y="406400"/>
                </a:lnTo>
                <a:lnTo>
                  <a:pt x="27710" y="434109"/>
                </a:lnTo>
                <a:lnTo>
                  <a:pt x="0" y="0"/>
                </a:lnTo>
                <a:lnTo>
                  <a:pt x="166255" y="16625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4145" y="1752600"/>
            <a:ext cx="410325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33599" y="1955514"/>
            <a:ext cx="5216249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Bear Markets Since 1929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0987" y="426158"/>
            <a:ext cx="8863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The average bear market (at least -20%) for the S&amp;P 500 index is 39.9%.  Losses vary widely, as does the duration of the downturn.</a:t>
            </a:r>
            <a:endParaRPr lang="en-US" altLang="en-US" sz="20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2282" y="1318498"/>
            <a:ext cx="638315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336699"/>
                </a:solidFill>
              </a:rPr>
              <a:t>Financial disaster is quickly forgotten. There can be few fields of human endeavor in which history counts for so little as in the world of finance</a:t>
            </a:r>
            <a:r>
              <a:rPr lang="en-US" sz="2400" b="1" i="1" dirty="0" smtClean="0">
                <a:solidFill>
                  <a:srgbClr val="336699"/>
                </a:solidFill>
              </a:rPr>
              <a:t>.</a:t>
            </a:r>
          </a:p>
          <a:p>
            <a:endParaRPr lang="en-US" dirty="0"/>
          </a:p>
          <a:p>
            <a:r>
              <a:rPr lang="en-US" b="1" dirty="0" smtClean="0"/>
              <a:t>                                                             </a:t>
            </a:r>
          </a:p>
          <a:p>
            <a:endParaRPr lang="en-US" b="1" dirty="0"/>
          </a:p>
          <a:p>
            <a:r>
              <a:rPr lang="en-US" b="1" dirty="0" smtClean="0"/>
              <a:t>                                                                      </a:t>
            </a:r>
            <a:r>
              <a:rPr lang="en-US" sz="2000" b="1" dirty="0" smtClean="0"/>
              <a:t>John Kenneth Galbraith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29000"/>
            <a:ext cx="1779358" cy="23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03" y="2116220"/>
            <a:ext cx="6808747" cy="4436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8660" y="2133600"/>
            <a:ext cx="6522998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47800" y="1960662"/>
            <a:ext cx="6324600" cy="3458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altLang="en-US" sz="1500" i="0" dirty="0" smtClean="0">
                <a:solidFill>
                  <a:schemeClr val="bg1"/>
                </a:solidFill>
              </a:rPr>
              <a:t>A History of S&amp;P 500 Drawdowns Since 1969</a:t>
            </a:r>
            <a:endParaRPr lang="en-US" altLang="en-US" sz="1500" i="0" dirty="0">
              <a:solidFill>
                <a:schemeClr val="bg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0987" y="457200"/>
            <a:ext cx="8863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Another measure of risk is “drawdowns” which show declines from market tops to bottoms – and how long it took to recover</a:t>
            </a:r>
            <a:endParaRPr lang="en-US" altLang="en-US" sz="2000" b="1" i="1" dirty="0">
              <a:solidFill>
                <a:srgbClr val="336699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5852095" y="2124429"/>
            <a:ext cx="176876" cy="755866"/>
          </a:xfrm>
          <a:prstGeom prst="leftBrace">
            <a:avLst>
              <a:gd name="adj1" fmla="val 8333"/>
              <a:gd name="adj2" fmla="val 51939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6582129" y="2162529"/>
            <a:ext cx="176876" cy="679666"/>
          </a:xfrm>
          <a:prstGeom prst="leftBrace">
            <a:avLst>
              <a:gd name="adj1" fmla="val 8333"/>
              <a:gd name="adj2" fmla="val 51939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3477754" y="4587305"/>
            <a:ext cx="176876" cy="755866"/>
          </a:xfrm>
          <a:prstGeom prst="leftBrace">
            <a:avLst>
              <a:gd name="adj1" fmla="val 8333"/>
              <a:gd name="adj2" fmla="val 51939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2685538" y="2115062"/>
            <a:ext cx="176876" cy="823552"/>
          </a:xfrm>
          <a:prstGeom prst="leftBrace">
            <a:avLst>
              <a:gd name="adj1" fmla="val 8333"/>
              <a:gd name="adj2" fmla="val 51939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06006" y="4876800"/>
            <a:ext cx="1504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= Years to Breakeven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051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User\AppData\Local\Temp\nikkei-225-index-historical-chart-data-2018-09-30-macrotre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11" y="2240379"/>
            <a:ext cx="6172200" cy="389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32012" y="1803114"/>
            <a:ext cx="6011788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Nikkei 225 (Japanese Stock Index)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14387" y="684212"/>
            <a:ext cx="8863013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100" b="1" i="1" dirty="0">
                <a:solidFill>
                  <a:srgbClr val="336699"/>
                </a:solidFill>
              </a:rPr>
              <a:t>Stocks can be very </a:t>
            </a:r>
            <a:r>
              <a:rPr lang="en-US" altLang="en-US" sz="2100" b="1" i="1" dirty="0" smtClean="0">
                <a:solidFill>
                  <a:srgbClr val="336699"/>
                </a:solidFill>
              </a:rPr>
              <a:t>risky – even for long term investors</a:t>
            </a:r>
            <a:endParaRPr lang="en-US" altLang="en-US" sz="2100" b="1" i="1" dirty="0">
              <a:solidFill>
                <a:srgbClr val="3366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498" y="2438400"/>
            <a:ext cx="7377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12/29/89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38,915.87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8498" y="2632502"/>
            <a:ext cx="7377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9/28/18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24,120.04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10200" y="2667000"/>
            <a:ext cx="1447800" cy="22860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55963" y="3527412"/>
            <a:ext cx="158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-38% over 29 years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6213902"/>
            <a:ext cx="23102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12/29/89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The largest stock market in the world!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4218" y="3708484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7699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456801"/>
            <a:ext cx="1195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NB: Ratio Scale!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User\AppData\Local\Temp\nikkei-225-index-historical-chart-data-2018-09-30-macrotre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11" y="2240379"/>
            <a:ext cx="6172200" cy="389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32012" y="1803114"/>
            <a:ext cx="6011788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Nikkei 225 (Japanese Stock Index)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14387" y="684212"/>
            <a:ext cx="8863013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100" b="1" i="1" dirty="0">
                <a:solidFill>
                  <a:srgbClr val="336699"/>
                </a:solidFill>
              </a:rPr>
              <a:t>Stocks can be very </a:t>
            </a:r>
            <a:r>
              <a:rPr lang="en-US" altLang="en-US" sz="2100" b="1" i="1" dirty="0" smtClean="0">
                <a:solidFill>
                  <a:srgbClr val="336699"/>
                </a:solidFill>
              </a:rPr>
              <a:t>risky – even for long term investors</a:t>
            </a:r>
            <a:endParaRPr lang="en-US" altLang="en-US" sz="2100" b="1" i="1" dirty="0">
              <a:solidFill>
                <a:srgbClr val="3366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498" y="2438400"/>
            <a:ext cx="7377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12/29/89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38,915.87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8498" y="2632502"/>
            <a:ext cx="7377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9/28/18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24,120.04</a:t>
            </a:r>
            <a:endParaRPr lang="en-US" sz="105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10200" y="2667000"/>
            <a:ext cx="1447800" cy="22860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55963" y="3527412"/>
            <a:ext cx="1584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-38% over 29 years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6213902"/>
            <a:ext cx="23102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12/29/89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The largest stock market in the world!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4218" y="3708484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7699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456801"/>
            <a:ext cx="1195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NB: Ratio Scale!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800600"/>
            <a:ext cx="523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Sad is the Japanese investor who failed to diversify outside of Japan!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614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124"/>
            <a:ext cx="8229600" cy="604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6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960026"/>
              </p:ext>
            </p:extLst>
          </p:nvPr>
        </p:nvGraphicFramePr>
        <p:xfrm>
          <a:off x="609600" y="1066800"/>
          <a:ext cx="8076546" cy="481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rawing" r:id="rId3" imgW="2408400" imgH="1436400" progId="FLW3Drawing">
                  <p:link updateAutomatic="1"/>
                </p:oleObj>
              </mc:Choice>
              <mc:Fallback>
                <p:oleObj name="Drawing" r:id="rId3" imgW="2408400" imgH="1436400" progId="FLW3Drawing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066800"/>
                        <a:ext cx="8076546" cy="481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962400" y="37338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666349"/>
              </p:ext>
            </p:extLst>
          </p:nvPr>
        </p:nvGraphicFramePr>
        <p:xfrm>
          <a:off x="609600" y="1066800"/>
          <a:ext cx="8076546" cy="481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rawing" r:id="rId3" imgW="2408400" imgH="1436400" progId="FLW3Drawing">
                  <p:link updateAutomatic="1"/>
                </p:oleObj>
              </mc:Choice>
              <mc:Fallback>
                <p:oleObj name="Drawing" r:id="rId3" imgW="2408400" imgH="1436400" progId="FLW3Drawing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066800"/>
                        <a:ext cx="8076546" cy="481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0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7815678" cy="459508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00200" y="1650714"/>
            <a:ext cx="6096000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Annualized – 1926 to </a:t>
            </a:r>
            <a:r>
              <a:rPr lang="en-US" altLang="en-US" sz="1400" dirty="0" smtClean="0">
                <a:solidFill>
                  <a:schemeClr val="bg1"/>
                </a:solidFill>
              </a:rPr>
              <a:t>2017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0500" y="508556"/>
            <a:ext cx="8863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Even T-bills (unlike TIPS) have their risks in terms of purchasing power</a:t>
            </a:r>
            <a:endParaRPr lang="en-US" altLang="en-US" sz="2000" b="1" i="1" dirty="0">
              <a:solidFill>
                <a:srgbClr val="3366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621" y="6474768"/>
            <a:ext cx="35076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Investments, Eleventh Edition, 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Bodie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, Kane, Marcus, Page  125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70" y="562866"/>
            <a:ext cx="4591730" cy="62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53200" y="6308885"/>
            <a:ext cx="214353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700" dirty="0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Source: </a:t>
            </a:r>
            <a:r>
              <a:rPr lang="en-US" altLang="en-US" sz="700" u="sng" dirty="0" smtClean="0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2018 SBBI Yearbook</a:t>
            </a:r>
            <a:r>
              <a:rPr lang="en-US" altLang="en-US" sz="700" dirty="0" smtClean="0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, Roger G. Ibbotson</a:t>
            </a:r>
            <a:endParaRPr lang="en-US" altLang="en-US" sz="700" dirty="0">
              <a:solidFill>
                <a:schemeClr val="bg1">
                  <a:lumMod val="65000"/>
                </a:schemeClr>
              </a:solidFill>
              <a:uFill>
                <a:solidFill>
                  <a:schemeClr val="bg1">
                    <a:lumMod val="65000"/>
                  </a:schemeClr>
                </a:solidFill>
              </a:u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779197" y="3048000"/>
            <a:ext cx="216852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/>
              <a:t>Over the long term</a:t>
            </a:r>
            <a:r>
              <a:rPr lang="en-US" altLang="en-US" sz="2000" b="1" dirty="0" smtClean="0"/>
              <a:t>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</a:rPr>
              <a:t>higher </a:t>
            </a:r>
            <a:r>
              <a:rPr lang="en-US" altLang="en-US" sz="2000" b="1" dirty="0">
                <a:solidFill>
                  <a:srgbClr val="FF0000"/>
                </a:solidFill>
              </a:rPr>
              <a:t>risk </a:t>
            </a:r>
            <a:r>
              <a:rPr lang="en-US" altLang="en-US" sz="2000" b="1" dirty="0" smtClean="0"/>
              <a:t>---&gt;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B050"/>
                </a:solidFill>
              </a:rPr>
              <a:t>higher </a:t>
            </a:r>
            <a:r>
              <a:rPr lang="en-US" altLang="en-US" sz="2000" b="1" dirty="0">
                <a:solidFill>
                  <a:srgbClr val="00B050"/>
                </a:solidFill>
              </a:rPr>
              <a:t>return</a:t>
            </a:r>
          </a:p>
        </p:txBody>
      </p:sp>
      <p:sp>
        <p:nvSpPr>
          <p:cNvPr id="12" name="Freeform 11"/>
          <p:cNvSpPr/>
          <p:nvPr/>
        </p:nvSpPr>
        <p:spPr>
          <a:xfrm>
            <a:off x="1432874" y="395926"/>
            <a:ext cx="5373279" cy="6287678"/>
          </a:xfrm>
          <a:custGeom>
            <a:avLst/>
            <a:gdLst>
              <a:gd name="connsiteX0" fmla="*/ 386499 w 5373279"/>
              <a:gd name="connsiteY0" fmla="*/ 75414 h 6287678"/>
              <a:gd name="connsiteX1" fmla="*/ 5373279 w 5373279"/>
              <a:gd name="connsiteY1" fmla="*/ 0 h 6287678"/>
              <a:gd name="connsiteX2" fmla="*/ 5222450 w 5373279"/>
              <a:gd name="connsiteY2" fmla="*/ 952107 h 6287678"/>
              <a:gd name="connsiteX3" fmla="*/ 3431357 w 5373279"/>
              <a:gd name="connsiteY3" fmla="*/ 961534 h 6287678"/>
              <a:gd name="connsiteX4" fmla="*/ 3403077 w 5373279"/>
              <a:gd name="connsiteY4" fmla="*/ 1065229 h 6287678"/>
              <a:gd name="connsiteX5" fmla="*/ 3506771 w 5373279"/>
              <a:gd name="connsiteY5" fmla="*/ 1461154 h 6287678"/>
              <a:gd name="connsiteX6" fmla="*/ 3544479 w 5373279"/>
              <a:gd name="connsiteY6" fmla="*/ 6287678 h 6287678"/>
              <a:gd name="connsiteX7" fmla="*/ 801279 w 5373279"/>
              <a:gd name="connsiteY7" fmla="*/ 6259398 h 6287678"/>
              <a:gd name="connsiteX8" fmla="*/ 0 w 5373279"/>
              <a:gd name="connsiteY8" fmla="*/ 216816 h 62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3279" h="6287678">
                <a:moveTo>
                  <a:pt x="386499" y="75414"/>
                </a:moveTo>
                <a:lnTo>
                  <a:pt x="5373279" y="0"/>
                </a:lnTo>
                <a:lnTo>
                  <a:pt x="5222450" y="952107"/>
                </a:lnTo>
                <a:lnTo>
                  <a:pt x="3431357" y="961534"/>
                </a:lnTo>
                <a:lnTo>
                  <a:pt x="3403077" y="1065229"/>
                </a:lnTo>
                <a:lnTo>
                  <a:pt x="3506771" y="1461154"/>
                </a:lnTo>
                <a:lnTo>
                  <a:pt x="3544479" y="6287678"/>
                </a:lnTo>
                <a:lnTo>
                  <a:pt x="801279" y="6259398"/>
                </a:lnTo>
                <a:lnTo>
                  <a:pt x="0" y="21681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70881"/>
              </p:ext>
            </p:extLst>
          </p:nvPr>
        </p:nvGraphicFramePr>
        <p:xfrm>
          <a:off x="1828800" y="838200"/>
          <a:ext cx="4648200" cy="5714382"/>
        </p:xfrm>
        <a:graphic>
          <a:graphicData uri="http://schemas.openxmlformats.org/drawingml/2006/table">
            <a:tbl>
              <a:tblPr/>
              <a:tblGrid>
                <a:gridCol w="818415"/>
                <a:gridCol w="758598"/>
                <a:gridCol w="758598"/>
                <a:gridCol w="758598"/>
                <a:gridCol w="1553991"/>
              </a:tblGrid>
              <a:tr h="470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Series</a:t>
                      </a: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Geometric Mean (%)</a:t>
                      </a: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Arithmetic Mean (%)</a:t>
                      </a: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Standard Deviation (%)</a:t>
                      </a: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Distribution (%)</a:t>
                      </a: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</a:tr>
              <a:tr h="156718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718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718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Large-Cap Stocks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Small-Cap Stocks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Long-term Corp Bonds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Long-term Gov't Bonds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Inter-term Gov't Bonds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Treasury Bills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Inflation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Freeform 15"/>
          <p:cNvSpPr/>
          <p:nvPr/>
        </p:nvSpPr>
        <p:spPr>
          <a:xfrm>
            <a:off x="1979629" y="6627043"/>
            <a:ext cx="4732256" cy="216817"/>
          </a:xfrm>
          <a:custGeom>
            <a:avLst/>
            <a:gdLst>
              <a:gd name="connsiteX0" fmla="*/ 75414 w 4732256"/>
              <a:gd name="connsiteY0" fmla="*/ 9427 h 216817"/>
              <a:gd name="connsiteX1" fmla="*/ 1517715 w 4732256"/>
              <a:gd name="connsiteY1" fmla="*/ 0 h 216817"/>
              <a:gd name="connsiteX2" fmla="*/ 3026004 w 4732256"/>
              <a:gd name="connsiteY2" fmla="*/ 28281 h 216817"/>
              <a:gd name="connsiteX3" fmla="*/ 4553146 w 4732256"/>
              <a:gd name="connsiteY3" fmla="*/ 9427 h 216817"/>
              <a:gd name="connsiteX4" fmla="*/ 4732256 w 4732256"/>
              <a:gd name="connsiteY4" fmla="*/ 197963 h 216817"/>
              <a:gd name="connsiteX5" fmla="*/ 2083324 w 4732256"/>
              <a:gd name="connsiteY5" fmla="*/ 216817 h 216817"/>
              <a:gd name="connsiteX6" fmla="*/ 0 w 4732256"/>
              <a:gd name="connsiteY6" fmla="*/ 188536 h 21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2256" h="216817">
                <a:moveTo>
                  <a:pt x="75414" y="9427"/>
                </a:moveTo>
                <a:lnTo>
                  <a:pt x="1517715" y="0"/>
                </a:lnTo>
                <a:lnTo>
                  <a:pt x="3026004" y="28281"/>
                </a:lnTo>
                <a:lnTo>
                  <a:pt x="4553146" y="9427"/>
                </a:lnTo>
                <a:lnTo>
                  <a:pt x="4732256" y="197963"/>
                </a:lnTo>
                <a:lnTo>
                  <a:pt x="2083324" y="216817"/>
                </a:lnTo>
                <a:lnTo>
                  <a:pt x="0" y="18853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2466201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+142.9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145226" y="17526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05600" y="2750150"/>
            <a:ext cx="0" cy="6925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6581001"/>
            <a:ext cx="1778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-90%          0%           +90%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914400" y="211260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Risk and Return Summary of Key Asset Classes (1926-2017)</a:t>
            </a:r>
            <a:endParaRPr lang="en-US" altLang="en-US" sz="2000" b="1" i="1" dirty="0">
              <a:solidFill>
                <a:srgbClr val="336699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333535" y="2590800"/>
            <a:ext cx="390865" cy="367100"/>
          </a:xfrm>
          <a:prstGeom prst="ellipse">
            <a:avLst/>
          </a:prstGeom>
          <a:noFill/>
          <a:ln w="349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7E723D-101C-4DE4-A72D-A19BFC0E487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 smtClean="0"/>
          </a:p>
        </p:txBody>
      </p:sp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685800" y="373063"/>
          <a:ext cx="7848600" cy="605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esentation" r:id="rId3" imgW="2615650" imgH="2021002" progId="FLW3Presentation">
                  <p:embed/>
                </p:oleObj>
              </mc:Choice>
              <mc:Fallback>
                <p:oleObj name="Presentation" r:id="rId3" imgW="2615650" imgH="2021002" progId="FLW3Present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3063"/>
                        <a:ext cx="7848600" cy="605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8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0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70" y="562866"/>
            <a:ext cx="4591730" cy="62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53200" y="6308885"/>
            <a:ext cx="214353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700" dirty="0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Source: </a:t>
            </a:r>
            <a:r>
              <a:rPr lang="en-US" altLang="en-US" sz="700" u="sng" dirty="0" smtClean="0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2018 SBBI Yearbook</a:t>
            </a:r>
            <a:r>
              <a:rPr lang="en-US" altLang="en-US" sz="700" dirty="0" smtClean="0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, Roger G. Ibbotson</a:t>
            </a:r>
            <a:endParaRPr lang="en-US" altLang="en-US" sz="700" dirty="0">
              <a:solidFill>
                <a:schemeClr val="bg1">
                  <a:lumMod val="65000"/>
                </a:schemeClr>
              </a:solidFill>
              <a:uFill>
                <a:solidFill>
                  <a:schemeClr val="bg1">
                    <a:lumMod val="65000"/>
                  </a:schemeClr>
                </a:solidFill>
              </a:u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779197" y="3048000"/>
            <a:ext cx="216852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/>
              <a:t>Over the long term</a:t>
            </a:r>
            <a:r>
              <a:rPr lang="en-US" altLang="en-US" sz="2000" b="1" dirty="0" smtClean="0"/>
              <a:t>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</a:rPr>
              <a:t>higher </a:t>
            </a:r>
            <a:r>
              <a:rPr lang="en-US" altLang="en-US" sz="2000" b="1" dirty="0">
                <a:solidFill>
                  <a:srgbClr val="FF0000"/>
                </a:solidFill>
              </a:rPr>
              <a:t>risk </a:t>
            </a:r>
            <a:r>
              <a:rPr lang="en-US" altLang="en-US" sz="2000" b="1" dirty="0" smtClean="0"/>
              <a:t>---&gt;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B050"/>
                </a:solidFill>
              </a:rPr>
              <a:t>higher </a:t>
            </a:r>
            <a:r>
              <a:rPr lang="en-US" altLang="en-US" sz="2000" b="1" dirty="0">
                <a:solidFill>
                  <a:srgbClr val="00B050"/>
                </a:solidFill>
              </a:rPr>
              <a:t>return</a:t>
            </a:r>
          </a:p>
        </p:txBody>
      </p:sp>
      <p:sp>
        <p:nvSpPr>
          <p:cNvPr id="12" name="Freeform 11"/>
          <p:cNvSpPr/>
          <p:nvPr/>
        </p:nvSpPr>
        <p:spPr>
          <a:xfrm>
            <a:off x="1432874" y="395926"/>
            <a:ext cx="5373279" cy="6287678"/>
          </a:xfrm>
          <a:custGeom>
            <a:avLst/>
            <a:gdLst>
              <a:gd name="connsiteX0" fmla="*/ 386499 w 5373279"/>
              <a:gd name="connsiteY0" fmla="*/ 75414 h 6287678"/>
              <a:gd name="connsiteX1" fmla="*/ 5373279 w 5373279"/>
              <a:gd name="connsiteY1" fmla="*/ 0 h 6287678"/>
              <a:gd name="connsiteX2" fmla="*/ 5222450 w 5373279"/>
              <a:gd name="connsiteY2" fmla="*/ 952107 h 6287678"/>
              <a:gd name="connsiteX3" fmla="*/ 3431357 w 5373279"/>
              <a:gd name="connsiteY3" fmla="*/ 961534 h 6287678"/>
              <a:gd name="connsiteX4" fmla="*/ 3403077 w 5373279"/>
              <a:gd name="connsiteY4" fmla="*/ 1065229 h 6287678"/>
              <a:gd name="connsiteX5" fmla="*/ 3506771 w 5373279"/>
              <a:gd name="connsiteY5" fmla="*/ 1461154 h 6287678"/>
              <a:gd name="connsiteX6" fmla="*/ 3544479 w 5373279"/>
              <a:gd name="connsiteY6" fmla="*/ 6287678 h 6287678"/>
              <a:gd name="connsiteX7" fmla="*/ 801279 w 5373279"/>
              <a:gd name="connsiteY7" fmla="*/ 6259398 h 6287678"/>
              <a:gd name="connsiteX8" fmla="*/ 0 w 5373279"/>
              <a:gd name="connsiteY8" fmla="*/ 216816 h 62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3279" h="6287678">
                <a:moveTo>
                  <a:pt x="386499" y="75414"/>
                </a:moveTo>
                <a:lnTo>
                  <a:pt x="5373279" y="0"/>
                </a:lnTo>
                <a:lnTo>
                  <a:pt x="5222450" y="952107"/>
                </a:lnTo>
                <a:lnTo>
                  <a:pt x="3431357" y="961534"/>
                </a:lnTo>
                <a:lnTo>
                  <a:pt x="3403077" y="1065229"/>
                </a:lnTo>
                <a:lnTo>
                  <a:pt x="3506771" y="1461154"/>
                </a:lnTo>
                <a:lnTo>
                  <a:pt x="3544479" y="6287678"/>
                </a:lnTo>
                <a:lnTo>
                  <a:pt x="801279" y="6259398"/>
                </a:lnTo>
                <a:lnTo>
                  <a:pt x="0" y="21681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17297"/>
              </p:ext>
            </p:extLst>
          </p:nvPr>
        </p:nvGraphicFramePr>
        <p:xfrm>
          <a:off x="1828800" y="838200"/>
          <a:ext cx="4648200" cy="5714382"/>
        </p:xfrm>
        <a:graphic>
          <a:graphicData uri="http://schemas.openxmlformats.org/drawingml/2006/table">
            <a:tbl>
              <a:tblPr/>
              <a:tblGrid>
                <a:gridCol w="818415"/>
                <a:gridCol w="758598"/>
                <a:gridCol w="758598"/>
                <a:gridCol w="758598"/>
                <a:gridCol w="1553991"/>
              </a:tblGrid>
              <a:tr h="470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Series</a:t>
                      </a: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Geometric Mean (%)</a:t>
                      </a: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Arithmetic Mean (%)</a:t>
                      </a: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Standard Deviation (%)</a:t>
                      </a: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Distribution (%)</a:t>
                      </a: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6699"/>
                    </a:solidFill>
                  </a:tcPr>
                </a:tc>
              </a:tr>
              <a:tr h="156718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718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718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Large-Cap Stocks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Small-Cap Stocks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Long-term Corp Bonds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Long-term Gov't Bonds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Inter-term Gov't Bonds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 Treasury Bills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Inflation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</a:p>
                  </a:txBody>
                  <a:tcPr marL="6596" marR="6596" marT="65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96" marR="6596" marT="65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Freeform 15"/>
          <p:cNvSpPr/>
          <p:nvPr/>
        </p:nvSpPr>
        <p:spPr>
          <a:xfrm>
            <a:off x="1979629" y="6627043"/>
            <a:ext cx="4732256" cy="216817"/>
          </a:xfrm>
          <a:custGeom>
            <a:avLst/>
            <a:gdLst>
              <a:gd name="connsiteX0" fmla="*/ 75414 w 4732256"/>
              <a:gd name="connsiteY0" fmla="*/ 9427 h 216817"/>
              <a:gd name="connsiteX1" fmla="*/ 1517715 w 4732256"/>
              <a:gd name="connsiteY1" fmla="*/ 0 h 216817"/>
              <a:gd name="connsiteX2" fmla="*/ 3026004 w 4732256"/>
              <a:gd name="connsiteY2" fmla="*/ 28281 h 216817"/>
              <a:gd name="connsiteX3" fmla="*/ 4553146 w 4732256"/>
              <a:gd name="connsiteY3" fmla="*/ 9427 h 216817"/>
              <a:gd name="connsiteX4" fmla="*/ 4732256 w 4732256"/>
              <a:gd name="connsiteY4" fmla="*/ 197963 h 216817"/>
              <a:gd name="connsiteX5" fmla="*/ 2083324 w 4732256"/>
              <a:gd name="connsiteY5" fmla="*/ 216817 h 216817"/>
              <a:gd name="connsiteX6" fmla="*/ 0 w 4732256"/>
              <a:gd name="connsiteY6" fmla="*/ 188536 h 21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2256" h="216817">
                <a:moveTo>
                  <a:pt x="75414" y="9427"/>
                </a:moveTo>
                <a:lnTo>
                  <a:pt x="1517715" y="0"/>
                </a:lnTo>
                <a:lnTo>
                  <a:pt x="3026004" y="28281"/>
                </a:lnTo>
                <a:lnTo>
                  <a:pt x="4553146" y="9427"/>
                </a:lnTo>
                <a:lnTo>
                  <a:pt x="4732256" y="197963"/>
                </a:lnTo>
                <a:lnTo>
                  <a:pt x="2083324" y="216817"/>
                </a:lnTo>
                <a:lnTo>
                  <a:pt x="0" y="18853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2466201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+142.9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145226" y="17526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05600" y="2750150"/>
            <a:ext cx="0" cy="6925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6581001"/>
            <a:ext cx="1778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-90%          0%           +90%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914400" y="211260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Risk and Return Summary of Key Asset Classes (1926-2017)</a:t>
            </a:r>
            <a:endParaRPr lang="en-US" altLang="en-US" sz="2000" b="1" i="1" dirty="0">
              <a:solidFill>
                <a:srgbClr val="3366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130" y="17526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</a:rPr>
              <a:t>0.34</a:t>
            </a:r>
            <a:endParaRPr lang="en-US" sz="1400" b="1" dirty="0">
              <a:solidFill>
                <a:srgbClr val="3366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130" y="25116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</a:rPr>
              <a:t>0.27</a:t>
            </a:r>
            <a:endParaRPr lang="en-US" sz="1400" b="1" dirty="0">
              <a:solidFill>
                <a:srgbClr val="3366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130" y="32736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</a:rPr>
              <a:t>0.33</a:t>
            </a:r>
            <a:endParaRPr lang="en-US" sz="1400" b="1" dirty="0">
              <a:solidFill>
                <a:srgbClr val="3366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130" y="40386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</a:rPr>
              <a:t>0.21</a:t>
            </a:r>
            <a:endParaRPr lang="en-US" sz="1400" b="1" dirty="0">
              <a:solidFill>
                <a:srgbClr val="3366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130" y="48738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</a:rPr>
              <a:t>0.30</a:t>
            </a:r>
            <a:endParaRPr lang="en-US" sz="1400" b="1" dirty="0">
              <a:solidFill>
                <a:srgbClr val="3366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00200"/>
            <a:ext cx="1066800" cy="490874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93056" y="834318"/>
            <a:ext cx="1136559" cy="45359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100" b="1" dirty="0" smtClean="0">
                <a:solidFill>
                  <a:schemeClr val="bg1"/>
                </a:solidFill>
              </a:rPr>
              <a:t>Modified* Sharpe Ratios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28432" y="5894599"/>
            <a:ext cx="107176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700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* Geometric means are used rather than arithmetic means</a:t>
            </a:r>
            <a:endParaRPr lang="en-US" altLang="en-US" sz="700" dirty="0">
              <a:uFill>
                <a:solidFill>
                  <a:schemeClr val="bg1">
                    <a:lumMod val="65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54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06" y="2714624"/>
            <a:ext cx="7229094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66800" y="2362200"/>
            <a:ext cx="67056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Annualized Asset Class Returns by Decade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i="1" dirty="0" smtClean="0">
                <a:solidFill>
                  <a:srgbClr val="336699"/>
                </a:solidFill>
              </a:rPr>
              <a:t>Even within an asset class (small and large-company stocks) returns can be quite different decade by decade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1255" y="5867400"/>
            <a:ext cx="35076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Investments, Eleventh Edition, 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Bodie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, Kane, Marcus, Page  125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666999"/>
            <a:ext cx="457200" cy="1752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62000" y="3505200"/>
            <a:ext cx="701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1255" y="3048000"/>
            <a:ext cx="6751145" cy="495298"/>
          </a:xfrm>
          <a:prstGeom prst="rect">
            <a:avLst/>
          </a:prstGeom>
          <a:noFill/>
          <a:ln w="349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848547"/>
              </p:ext>
            </p:extLst>
          </p:nvPr>
        </p:nvGraphicFramePr>
        <p:xfrm>
          <a:off x="1524000" y="2438400"/>
          <a:ext cx="5562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0" y="2123303"/>
            <a:ext cx="5562600" cy="31509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altLang="en-US" sz="1300" i="0" dirty="0" smtClean="0">
                <a:solidFill>
                  <a:schemeClr val="bg1"/>
                </a:solidFill>
              </a:rPr>
              <a:t>Risk/Reward for Russell Indexes Since Inception in 1979 to 6/30/14</a:t>
            </a:r>
            <a:endParaRPr lang="en-US" altLang="en-US" sz="1300" i="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2887" y="3083309"/>
            <a:ext cx="13430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Russell 1000</a:t>
            </a:r>
          </a:p>
          <a:p>
            <a:r>
              <a:rPr lang="en-US" sz="1050" b="1" dirty="0" smtClean="0"/>
              <a:t>Sharpe Ratio: 0.46	</a:t>
            </a:r>
            <a:endParaRPr lang="en-US" sz="10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10201" y="3164101"/>
            <a:ext cx="1219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Russell 2000</a:t>
            </a:r>
          </a:p>
          <a:p>
            <a:r>
              <a:rPr lang="en-US" sz="1050" b="1" dirty="0" smtClean="0"/>
              <a:t>Sharpe Ratio: 0.36	</a:t>
            </a:r>
            <a:endParaRPr lang="en-US" sz="10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876800"/>
            <a:ext cx="5245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T-Bills</a:t>
            </a:r>
            <a:endParaRPr lang="en-US" sz="105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0338" y="633552"/>
            <a:ext cx="89265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/>
              <a:t>Dirty little secrets…small cap can underperform for very long periods of time and often has an inferior Sharpe ratio (risk/return efficiency)</a:t>
            </a:r>
            <a:endParaRPr lang="en-US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59621" y="6474768"/>
            <a:ext cx="3340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Raw data from Mutual of America Capital Management LLC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660390"/>
            <a:ext cx="107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Annualized Return %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61692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Annualized Risk %</a:t>
            </a:r>
            <a:endParaRPr lang="en-US" sz="14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5455-6BDA-4EE2-B689-8DE1E0BB53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895600" y="1219200"/>
            <a:ext cx="3569066" cy="4572000"/>
          </a:xfrm>
          <a:prstGeom prst="rect">
            <a:avLst/>
          </a:prstGeom>
          <a:solidFill>
            <a:schemeClr val="tx2">
              <a:lumMod val="60000"/>
              <a:lumOff val="4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95600" y="1219200"/>
            <a:ext cx="35814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895600" y="4648200"/>
            <a:ext cx="35814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5867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Russell 2000</a:t>
            </a:r>
          </a:p>
          <a:p>
            <a:r>
              <a:rPr lang="en-US" sz="1400" b="1" dirty="0" smtClean="0"/>
              <a:t>(~10% of R3000)</a:t>
            </a:r>
            <a:endParaRPr lang="en-US" sz="1400" b="1" dirty="0"/>
          </a:p>
        </p:txBody>
      </p:sp>
      <p:sp>
        <p:nvSpPr>
          <p:cNvPr id="12" name="Right Brace 11"/>
          <p:cNvSpPr/>
          <p:nvPr/>
        </p:nvSpPr>
        <p:spPr>
          <a:xfrm>
            <a:off x="6629400" y="1219200"/>
            <a:ext cx="533400" cy="449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39000" y="3313211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Russell 1000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5029200"/>
            <a:ext cx="33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Russell Mid Cap – A Subset of Russell 1000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           (~31% of R1000)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5950683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2000 Companies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2435423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Russell Top 200 – A Subset of Russell 1000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        (~69% of R1000)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5029199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800 Companies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96602" y="2439888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200 Companies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2895600" y="5791200"/>
            <a:ext cx="3569066" cy="533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" y="27179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chemeClr val="accent1"/>
                </a:solidFill>
              </a:rPr>
              <a:t>Don’t allocate between large and small – buy the total stock market! *</a:t>
            </a:r>
            <a:endParaRPr lang="en-US" sz="2200" b="1" i="1" dirty="0">
              <a:solidFill>
                <a:schemeClr val="accent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2133600" cy="365125"/>
          </a:xfrm>
        </p:spPr>
        <p:txBody>
          <a:bodyPr/>
          <a:lstStyle/>
          <a:p>
            <a:fld id="{6F245455-6BDA-4EE2-B689-8DE1E0BB53DD}" type="slidenum">
              <a:rPr lang="en-US" smtClean="0"/>
              <a:t>33</a:t>
            </a:fld>
            <a:endParaRPr 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895600" y="904103"/>
            <a:ext cx="3569066" cy="315097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altLang="en-US" sz="1300" i="0" dirty="0" smtClean="0">
                <a:solidFill>
                  <a:schemeClr val="bg1"/>
                </a:solidFill>
              </a:rPr>
              <a:t> Anatomy of the Russell 3000</a:t>
            </a:r>
            <a:endParaRPr lang="en-US" altLang="en-US" sz="1300" i="0" dirty="0">
              <a:solidFill>
                <a:schemeClr val="bg1"/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 rot="10800000">
            <a:off x="1295398" y="1219200"/>
            <a:ext cx="533401" cy="43332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600" y="3200400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~ S&amp;P</a:t>
            </a:r>
          </a:p>
          <a:p>
            <a:r>
              <a:rPr lang="en-US" sz="1400" b="1" dirty="0" smtClean="0"/>
              <a:t>   500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6287" y="6470168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* Vanguard Total Stock Market Index Fund (VTSMX) or Vanguard Total Stock Market ETF (VTI)</a:t>
            </a:r>
            <a:endParaRPr lang="en-US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99883"/>
              </p:ext>
            </p:extLst>
          </p:nvPr>
        </p:nvGraphicFramePr>
        <p:xfrm>
          <a:off x="1676400" y="2057400"/>
          <a:ext cx="5181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09800" y="1879600"/>
            <a:ext cx="4419600" cy="3302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Annualized Returns and Risks – 1926 to </a:t>
            </a:r>
            <a:r>
              <a:rPr lang="en-US" altLang="en-US" sz="1400" dirty="0" smtClean="0">
                <a:solidFill>
                  <a:schemeClr val="bg1"/>
                </a:solidFill>
              </a:rPr>
              <a:t>2017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 rot="16200000">
            <a:off x="759620" y="3961606"/>
            <a:ext cx="188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Return (Annualized)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02000" y="6161088"/>
            <a:ext cx="2362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Risk (Standard Deviation)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278437" y="2415382"/>
            <a:ext cx="771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336699"/>
                </a:solidFill>
              </a:rPr>
              <a:t>Stocks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438400" y="3883025"/>
            <a:ext cx="74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336699"/>
                </a:solidFill>
              </a:rPr>
              <a:t>Bonds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01887" y="4648200"/>
            <a:ext cx="2081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336699"/>
                </a:solidFill>
              </a:rPr>
              <a:t>Money Market (T-Bills)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6075" y="398463"/>
            <a:ext cx="87074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336699"/>
                </a:solidFill>
              </a:rPr>
              <a:t>Over the long term, higher risk ---&gt; higher return</a:t>
            </a:r>
          </a:p>
        </p:txBody>
      </p:sp>
    </p:spTree>
    <p:extLst>
      <p:ext uri="{BB962C8B-B14F-4D97-AF65-F5344CB8AC3E}">
        <p14:creationId xmlns:p14="http://schemas.microsoft.com/office/powerpoint/2010/main" val="41812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486047"/>
              </p:ext>
            </p:extLst>
          </p:nvPr>
        </p:nvGraphicFramePr>
        <p:xfrm>
          <a:off x="1676400" y="2057400"/>
          <a:ext cx="5181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09800" y="1879600"/>
            <a:ext cx="4419600" cy="3302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prstClr val="white"/>
                </a:solidFill>
              </a:rPr>
              <a:t>Annualized Returns and Risks – 1926 to </a:t>
            </a:r>
            <a:r>
              <a:rPr lang="en-US" altLang="en-US" sz="1400" dirty="0" smtClean="0">
                <a:solidFill>
                  <a:prstClr val="white"/>
                </a:solidFill>
              </a:rPr>
              <a:t>2017</a:t>
            </a:r>
            <a:endParaRPr lang="en-US" altLang="en-US" sz="1400" dirty="0">
              <a:solidFill>
                <a:prstClr val="white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 rot="16200000">
            <a:off x="759620" y="3961606"/>
            <a:ext cx="188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</a:rPr>
              <a:t>Return (Annualized)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02000" y="6161088"/>
            <a:ext cx="2362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</a:rPr>
              <a:t>Risk (Standard Deviation)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278437" y="2415382"/>
            <a:ext cx="771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336699"/>
                </a:solidFill>
              </a:rPr>
              <a:t>Stocks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438400" y="3883025"/>
            <a:ext cx="74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336699"/>
                </a:solidFill>
              </a:rPr>
              <a:t>Bonds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01887" y="4648200"/>
            <a:ext cx="2081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336699"/>
                </a:solidFill>
              </a:rPr>
              <a:t>Money Market (T-Bills)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6075" y="398463"/>
            <a:ext cx="87074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336699"/>
                </a:solidFill>
              </a:rPr>
              <a:t>Over the long term, higher risk ---&gt; higher return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378200" y="2743200"/>
            <a:ext cx="2260600" cy="124063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3505200"/>
            <a:ext cx="2438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2800" y="313140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You would think…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997743"/>
              </p:ext>
            </p:extLst>
          </p:nvPr>
        </p:nvGraphicFramePr>
        <p:xfrm>
          <a:off x="1676400" y="2057400"/>
          <a:ext cx="5181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09800" y="1879600"/>
            <a:ext cx="4419600" cy="3302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prstClr val="white"/>
                </a:solidFill>
              </a:rPr>
              <a:t>Annualized Returns and Risks – 1926 to </a:t>
            </a:r>
            <a:r>
              <a:rPr lang="en-US" altLang="en-US" sz="1400" dirty="0" smtClean="0">
                <a:solidFill>
                  <a:prstClr val="white"/>
                </a:solidFill>
              </a:rPr>
              <a:t>2017</a:t>
            </a:r>
            <a:endParaRPr lang="en-US" altLang="en-US" sz="1400" dirty="0">
              <a:solidFill>
                <a:prstClr val="white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 rot="16200000">
            <a:off x="759620" y="3961606"/>
            <a:ext cx="188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</a:rPr>
              <a:t>Return (Annualized)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02000" y="6161088"/>
            <a:ext cx="2362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</a:rPr>
              <a:t>Risk (Standard Deviation)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278437" y="2415382"/>
            <a:ext cx="771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336699"/>
                </a:solidFill>
              </a:rPr>
              <a:t>Stocks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438400" y="3883025"/>
            <a:ext cx="74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336699"/>
                </a:solidFill>
              </a:rPr>
              <a:t>Bonds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01887" y="4648200"/>
            <a:ext cx="2081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336699"/>
                </a:solidFill>
              </a:rPr>
              <a:t>Money Market (T-Bills)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6075" y="398463"/>
            <a:ext cx="87074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336699"/>
                </a:solidFill>
              </a:rPr>
              <a:t>Over the long term, higher risk ---&gt; higher return</a:t>
            </a:r>
          </a:p>
        </p:txBody>
      </p:sp>
      <p:sp>
        <p:nvSpPr>
          <p:cNvPr id="10" name="Freeform 9"/>
          <p:cNvSpPr/>
          <p:nvPr/>
        </p:nvSpPr>
        <p:spPr>
          <a:xfrm>
            <a:off x="3378201" y="2778599"/>
            <a:ext cx="2257136" cy="1163782"/>
          </a:xfrm>
          <a:custGeom>
            <a:avLst/>
            <a:gdLst>
              <a:gd name="connsiteX0" fmla="*/ 0 w 2253673"/>
              <a:gd name="connsiteY0" fmla="*/ 1163782 h 1163782"/>
              <a:gd name="connsiteX1" fmla="*/ 36945 w 2253673"/>
              <a:gd name="connsiteY1" fmla="*/ 1034472 h 1163782"/>
              <a:gd name="connsiteX2" fmla="*/ 110836 w 2253673"/>
              <a:gd name="connsiteY2" fmla="*/ 905163 h 1163782"/>
              <a:gd name="connsiteX3" fmla="*/ 157018 w 2253673"/>
              <a:gd name="connsiteY3" fmla="*/ 840509 h 1163782"/>
              <a:gd name="connsiteX4" fmla="*/ 230909 w 2253673"/>
              <a:gd name="connsiteY4" fmla="*/ 766618 h 1163782"/>
              <a:gd name="connsiteX5" fmla="*/ 323273 w 2253673"/>
              <a:gd name="connsiteY5" fmla="*/ 692727 h 1163782"/>
              <a:gd name="connsiteX6" fmla="*/ 434109 w 2253673"/>
              <a:gd name="connsiteY6" fmla="*/ 581891 h 1163782"/>
              <a:gd name="connsiteX7" fmla="*/ 600364 w 2253673"/>
              <a:gd name="connsiteY7" fmla="*/ 424872 h 1163782"/>
              <a:gd name="connsiteX8" fmla="*/ 720436 w 2253673"/>
              <a:gd name="connsiteY8" fmla="*/ 341745 h 1163782"/>
              <a:gd name="connsiteX9" fmla="*/ 785091 w 2253673"/>
              <a:gd name="connsiteY9" fmla="*/ 323272 h 1163782"/>
              <a:gd name="connsiteX10" fmla="*/ 886691 w 2253673"/>
              <a:gd name="connsiteY10" fmla="*/ 267854 h 1163782"/>
              <a:gd name="connsiteX11" fmla="*/ 960582 w 2253673"/>
              <a:gd name="connsiteY11" fmla="*/ 240145 h 1163782"/>
              <a:gd name="connsiteX12" fmla="*/ 1173018 w 2253673"/>
              <a:gd name="connsiteY12" fmla="*/ 175491 h 1163782"/>
              <a:gd name="connsiteX13" fmla="*/ 1339273 w 2253673"/>
              <a:gd name="connsiteY13" fmla="*/ 101600 h 1163782"/>
              <a:gd name="connsiteX14" fmla="*/ 1422400 w 2253673"/>
              <a:gd name="connsiteY14" fmla="*/ 92363 h 1163782"/>
              <a:gd name="connsiteX15" fmla="*/ 1588655 w 2253673"/>
              <a:gd name="connsiteY15" fmla="*/ 46182 h 1163782"/>
              <a:gd name="connsiteX16" fmla="*/ 1791855 w 2253673"/>
              <a:gd name="connsiteY16" fmla="*/ 27709 h 1163782"/>
              <a:gd name="connsiteX17" fmla="*/ 1921164 w 2253673"/>
              <a:gd name="connsiteY17" fmla="*/ 18472 h 1163782"/>
              <a:gd name="connsiteX18" fmla="*/ 2078182 w 2253673"/>
              <a:gd name="connsiteY18" fmla="*/ 9236 h 1163782"/>
              <a:gd name="connsiteX19" fmla="*/ 2216727 w 2253673"/>
              <a:gd name="connsiteY19" fmla="*/ 0 h 1163782"/>
              <a:gd name="connsiteX20" fmla="*/ 2253673 w 2253673"/>
              <a:gd name="connsiteY20" fmla="*/ 0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53673" h="1163782">
                <a:moveTo>
                  <a:pt x="0" y="1163782"/>
                </a:moveTo>
                <a:lnTo>
                  <a:pt x="36945" y="1034472"/>
                </a:lnTo>
                <a:lnTo>
                  <a:pt x="110836" y="905163"/>
                </a:lnTo>
                <a:lnTo>
                  <a:pt x="157018" y="840509"/>
                </a:lnTo>
                <a:lnTo>
                  <a:pt x="230909" y="766618"/>
                </a:lnTo>
                <a:lnTo>
                  <a:pt x="323273" y="692727"/>
                </a:lnTo>
                <a:lnTo>
                  <a:pt x="434109" y="581891"/>
                </a:lnTo>
                <a:lnTo>
                  <a:pt x="600364" y="424872"/>
                </a:lnTo>
                <a:lnTo>
                  <a:pt x="720436" y="341745"/>
                </a:lnTo>
                <a:lnTo>
                  <a:pt x="785091" y="323272"/>
                </a:lnTo>
                <a:lnTo>
                  <a:pt x="886691" y="267854"/>
                </a:lnTo>
                <a:lnTo>
                  <a:pt x="960582" y="240145"/>
                </a:lnTo>
                <a:lnTo>
                  <a:pt x="1173018" y="175491"/>
                </a:lnTo>
                <a:lnTo>
                  <a:pt x="1339273" y="101600"/>
                </a:lnTo>
                <a:lnTo>
                  <a:pt x="1422400" y="92363"/>
                </a:lnTo>
                <a:lnTo>
                  <a:pt x="1588655" y="46182"/>
                </a:lnTo>
                <a:lnTo>
                  <a:pt x="1791855" y="27709"/>
                </a:lnTo>
                <a:lnTo>
                  <a:pt x="1921164" y="18472"/>
                </a:lnTo>
                <a:lnTo>
                  <a:pt x="2078182" y="9236"/>
                </a:lnTo>
                <a:lnTo>
                  <a:pt x="2216727" y="0"/>
                </a:lnTo>
                <a:lnTo>
                  <a:pt x="2253673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3505200"/>
            <a:ext cx="2438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2800" y="31314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power of diversification!  (Lesson #3)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378200" y="2743200"/>
            <a:ext cx="2260600" cy="1240631"/>
          </a:xfrm>
          <a:prstGeom prst="line">
            <a:avLst/>
          </a:prstGeom>
          <a:ln w="38100">
            <a:solidFill>
              <a:srgbClr val="FF0000">
                <a:alpha val="1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48" y="1851891"/>
            <a:ext cx="7148513" cy="4750736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95400" y="1543736"/>
            <a:ext cx="6673056" cy="3612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% of Time Stocks Outperform Bonds and Bills over Various Holding Periods</a:t>
            </a:r>
            <a:endParaRPr lang="en-US" altLang="en-US" sz="1400" b="1" i="1" dirty="0">
              <a:solidFill>
                <a:srgbClr val="3366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2819400"/>
            <a:ext cx="457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7400" y="2819400"/>
            <a:ext cx="457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2743200"/>
            <a:ext cx="457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3537" y="228600"/>
            <a:ext cx="8707438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336699"/>
                </a:solidFill>
              </a:rPr>
              <a:t>The probability of stocks outperforming bonds or T-bills increases with longer time horizons</a:t>
            </a:r>
            <a:endParaRPr lang="en-US" altLang="en-US" sz="2400" b="1" i="1" dirty="0">
              <a:solidFill>
                <a:srgbClr val="336699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49339" y="6479508"/>
            <a:ext cx="210346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700" dirty="0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Source: </a:t>
            </a:r>
            <a:r>
              <a:rPr lang="en-US" altLang="en-US" sz="700" u="sng" dirty="0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Stocks for the Long Run</a:t>
            </a:r>
            <a:r>
              <a:rPr lang="en-US" altLang="en-US" sz="700" dirty="0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, Jeremy </a:t>
            </a:r>
            <a:r>
              <a:rPr lang="en-US" altLang="en-US" sz="700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Seigel</a:t>
            </a:r>
            <a:endParaRPr lang="en-US" altLang="en-US" sz="700" dirty="0">
              <a:solidFill>
                <a:schemeClr val="bg1">
                  <a:lumMod val="65000"/>
                </a:schemeClr>
              </a:solidFill>
              <a:uFill>
                <a:solidFill>
                  <a:schemeClr val="bg1">
                    <a:lumMod val="65000"/>
                  </a:schemeClr>
                </a:solidFill>
              </a:u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2590800"/>
            <a:ext cx="464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5600" y="3657600"/>
            <a:ext cx="480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95600" y="3124200"/>
            <a:ext cx="480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4191000"/>
            <a:ext cx="464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95600" y="4724400"/>
            <a:ext cx="487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0" y="5181600"/>
            <a:ext cx="472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95600" y="5715000"/>
            <a:ext cx="480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7800" y="2667000"/>
            <a:ext cx="6520656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47800" y="2590800"/>
            <a:ext cx="1447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67600" y="2590800"/>
            <a:ext cx="48974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0BE3F7-21AC-4003-9BB3-498FEC09F98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dirty="0" smtClean="0"/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850900" y="2128838"/>
          <a:ext cx="7340600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hart" r:id="rId3" imgW="4581449" imgH="2676449" progId="Excel.Chart.8">
                  <p:embed/>
                </p:oleObj>
              </mc:Choice>
              <mc:Fallback>
                <p:oleObj name="Chart" r:id="rId3" imgW="4581449" imgH="26764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128838"/>
                        <a:ext cx="7340600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8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438525" y="6142038"/>
            <a:ext cx="2068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200" dirty="0"/>
              <a:t>Holding Period (Years)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249339" y="6180138"/>
            <a:ext cx="210346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700" dirty="0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Source: </a:t>
            </a:r>
            <a:r>
              <a:rPr lang="en-US" altLang="en-US" sz="700" u="sng" dirty="0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Stocks for the Long Run</a:t>
            </a:r>
            <a:r>
              <a:rPr lang="en-US" altLang="en-US" sz="700" dirty="0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, Jeremy </a:t>
            </a:r>
            <a:r>
              <a:rPr lang="en-US" altLang="en-US" sz="700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Seigel</a:t>
            </a:r>
            <a:endParaRPr lang="en-US" altLang="en-US" sz="700" dirty="0">
              <a:solidFill>
                <a:schemeClr val="bg1">
                  <a:lumMod val="65000"/>
                </a:schemeClr>
              </a:solidFill>
              <a:uFill>
                <a:solidFill>
                  <a:schemeClr val="bg1">
                    <a:lumMod val="65000"/>
                  </a:schemeClr>
                </a:solidFill>
              </a:uFill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63525" y="750888"/>
            <a:ext cx="8664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i="1" dirty="0">
                <a:solidFill>
                  <a:srgbClr val="336699"/>
                </a:solidFill>
              </a:rPr>
              <a:t>Stocks for the Long Run.  The volatility of asset class outcomes has narrowed as the investment horizon has increased.</a:t>
            </a:r>
            <a:r>
              <a:rPr lang="en-US" altLang="en-US" sz="1800" b="1" i="1" dirty="0">
                <a:solidFill>
                  <a:schemeClr val="bg1"/>
                </a:solidFill>
              </a:rPr>
              <a:t>  However, the dec</a:t>
            </a:r>
            <a:r>
              <a:rPr lang="en-US" altLang="en-US" sz="1800" i="1" dirty="0">
                <a:solidFill>
                  <a:schemeClr val="bg1"/>
                </a:solidFill>
              </a:rPr>
              <a:t>line has not been in line with what would be expected if annual returns were independent of each other (Random Walk).</a:t>
            </a: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1454150" y="2036763"/>
            <a:ext cx="6502400" cy="3612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Risk % for Average </a:t>
            </a:r>
            <a:r>
              <a:rPr lang="en-US" altLang="en-US" sz="1600" u="sng" dirty="0">
                <a:solidFill>
                  <a:schemeClr val="bg1"/>
                </a:solidFill>
              </a:rPr>
              <a:t>Rea</a:t>
            </a:r>
            <a:r>
              <a:rPr lang="en-US" altLang="en-US" sz="1600" dirty="0">
                <a:solidFill>
                  <a:schemeClr val="bg1"/>
                </a:solidFill>
              </a:rPr>
              <a:t>l Return Over Various Holding Periods, </a:t>
            </a:r>
            <a:r>
              <a:rPr lang="en-US" altLang="en-US" sz="900" dirty="0">
                <a:solidFill>
                  <a:schemeClr val="bg1"/>
                </a:solidFill>
              </a:rPr>
              <a:t>1802-2001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470025" y="2549525"/>
            <a:ext cx="682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336699"/>
                </a:solidFill>
              </a:rPr>
              <a:t>Stocks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1800225" y="4048125"/>
            <a:ext cx="658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FF"/>
                </a:solidFill>
              </a:rPr>
              <a:t>Bonds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2079625" y="4530725"/>
            <a:ext cx="722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66"/>
                </a:solidFill>
              </a:rPr>
              <a:t>Cash</a:t>
            </a:r>
          </a:p>
        </p:txBody>
      </p:sp>
    </p:spTree>
    <p:extLst>
      <p:ext uri="{BB962C8B-B14F-4D97-AF65-F5344CB8AC3E}">
        <p14:creationId xmlns:p14="http://schemas.microsoft.com/office/powerpoint/2010/main" val="17626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3320FC-B997-4EE8-82B6-17B63EF921B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/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850900" y="2128838"/>
          <a:ext cx="7340600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3" imgW="4581449" imgH="2676449" progId="Excel.Chart.8">
                  <p:embed/>
                </p:oleObj>
              </mc:Choice>
              <mc:Fallback>
                <p:oleObj name="Chart" r:id="rId3" imgW="4581449" imgH="26764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128838"/>
                        <a:ext cx="7340600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8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438525" y="6142038"/>
            <a:ext cx="2068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200"/>
              <a:t>Holding Period (Years)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11125" y="6180138"/>
            <a:ext cx="3081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000"/>
              <a:t>Source: </a:t>
            </a:r>
            <a:r>
              <a:rPr lang="en-US" altLang="en-US" sz="1000" u="sng"/>
              <a:t>Stocks for the Long Run</a:t>
            </a:r>
            <a:r>
              <a:rPr lang="en-US" altLang="en-US" sz="1000"/>
              <a:t>, Jeremy Seigel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263525" y="457200"/>
            <a:ext cx="8664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i="1" u="sng" dirty="0">
                <a:solidFill>
                  <a:srgbClr val="336699"/>
                </a:solidFill>
              </a:rPr>
              <a:t>Stocks for the Long Run</a:t>
            </a:r>
            <a:r>
              <a:rPr lang="en-US" altLang="en-US" sz="1800" b="1" i="1" dirty="0">
                <a:solidFill>
                  <a:srgbClr val="336699"/>
                </a:solidFill>
              </a:rPr>
              <a:t>.  The volatility of asset class outcomes has narrowed as the investment horizon has increased.</a:t>
            </a:r>
            <a:r>
              <a:rPr lang="en-US" altLang="en-US" sz="1800" b="1" i="1" dirty="0">
                <a:solidFill>
                  <a:srgbClr val="009900"/>
                </a:solidFill>
              </a:rPr>
              <a:t>  However, the decline has not been in line with what would be expected if annual returns were independent of each other (Random Walk).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6156325" y="4710113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dirty="0" smtClean="0">
                <a:solidFill>
                  <a:srgbClr val="FF0000"/>
                </a:solidFill>
              </a:rPr>
              <a:t>?!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7286625" y="4710113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dirty="0" smtClean="0">
                <a:solidFill>
                  <a:srgbClr val="FF0000"/>
                </a:solidFill>
              </a:rPr>
              <a:t>?!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29705" name="Text Box 4"/>
          <p:cNvSpPr txBox="1">
            <a:spLocks noChangeArrowheads="1"/>
          </p:cNvSpPr>
          <p:nvPr/>
        </p:nvSpPr>
        <p:spPr bwMode="auto">
          <a:xfrm>
            <a:off x="1454150" y="2036763"/>
            <a:ext cx="6502400" cy="3612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Risk % for Average </a:t>
            </a:r>
            <a:r>
              <a:rPr lang="en-US" altLang="en-US" sz="1600" u="sng" dirty="0">
                <a:solidFill>
                  <a:schemeClr val="bg1"/>
                </a:solidFill>
              </a:rPr>
              <a:t>Real</a:t>
            </a:r>
            <a:r>
              <a:rPr lang="en-US" altLang="en-US" sz="1600" dirty="0">
                <a:solidFill>
                  <a:schemeClr val="bg1"/>
                </a:solidFill>
              </a:rPr>
              <a:t> Return Over Various Holding Periods, </a:t>
            </a:r>
            <a:r>
              <a:rPr lang="en-US" altLang="en-US" sz="900" dirty="0">
                <a:solidFill>
                  <a:schemeClr val="bg1"/>
                </a:solidFill>
              </a:rPr>
              <a:t>1802-2001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1470025" y="2549525"/>
            <a:ext cx="682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336699"/>
                </a:solidFill>
              </a:rPr>
              <a:t>Stocks</a:t>
            </a: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1800225" y="4048125"/>
            <a:ext cx="6588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FF"/>
                </a:solidFill>
              </a:rPr>
              <a:t>Bonds</a:t>
            </a:r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2079625" y="4530725"/>
            <a:ext cx="722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66"/>
                </a:solidFill>
              </a:rPr>
              <a:t>Cash</a:t>
            </a:r>
          </a:p>
        </p:txBody>
      </p:sp>
    </p:spTree>
    <p:extLst>
      <p:ext uri="{BB962C8B-B14F-4D97-AF65-F5344CB8AC3E}">
        <p14:creationId xmlns:p14="http://schemas.microsoft.com/office/powerpoint/2010/main" val="6212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1447800"/>
            <a:ext cx="546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336699"/>
                </a:solidFill>
              </a:rPr>
              <a:t>Returns and risk - history</a:t>
            </a:r>
            <a:endParaRPr lang="en-US" sz="40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8C8BE5-E5E4-450C-8849-FB3B2CC9E9B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1447800" y="2971800"/>
          <a:ext cx="6172200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Worksheet" r:id="rId3" imgW="2736991" imgH="1424905" progId="Excel.Sheet.8">
                  <p:embed/>
                </p:oleObj>
              </mc:Choice>
              <mc:Fallback>
                <p:oleObj name="Worksheet" r:id="rId3" imgW="2736991" imgH="14249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71800"/>
                        <a:ext cx="6172200" cy="321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397875" cy="105410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100" b="1" i="1" dirty="0">
                <a:solidFill>
                  <a:srgbClr val="336699"/>
                </a:solidFill>
              </a:rPr>
              <a:t>Stocks, by contrast, have had a tendency to actually mean revert over longer time periods.  Thus, their long term risk has declined more rapidly than with the square root of time.</a:t>
            </a:r>
          </a:p>
        </p:txBody>
      </p:sp>
    </p:spTree>
    <p:extLst>
      <p:ext uri="{BB962C8B-B14F-4D97-AF65-F5344CB8AC3E}">
        <p14:creationId xmlns:p14="http://schemas.microsoft.com/office/powerpoint/2010/main" val="15776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AC0EED-375C-4303-A266-A0DD191AF63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635125"/>
            <a:ext cx="686276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070100" y="1917700"/>
            <a:ext cx="2133600" cy="276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0" y="5595938"/>
            <a:ext cx="14573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200" u="sng"/>
              <a:t>Stocks for the Long Run</a:t>
            </a:r>
            <a:r>
              <a:rPr lang="en-US" altLang="en-US" sz="1200"/>
              <a:t>, Jeremy J. Siegel</a:t>
            </a: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1866900" y="1778000"/>
            <a:ext cx="5626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1879600" y="5854700"/>
            <a:ext cx="5626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>
            <a:off x="1879600" y="1752600"/>
            <a:ext cx="12700" cy="415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7467600" y="1765300"/>
            <a:ext cx="12700" cy="415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4" name="Rectangle 9"/>
          <p:cNvSpPr>
            <a:spLocks noChangeArrowheads="1"/>
          </p:cNvSpPr>
          <p:nvPr/>
        </p:nvSpPr>
        <p:spPr bwMode="auto">
          <a:xfrm>
            <a:off x="3886200" y="1917700"/>
            <a:ext cx="2032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  <p:sp>
        <p:nvSpPr>
          <p:cNvPr id="31755" name="Freeform 10"/>
          <p:cNvSpPr>
            <a:spLocks/>
          </p:cNvSpPr>
          <p:nvPr/>
        </p:nvSpPr>
        <p:spPr bwMode="auto">
          <a:xfrm>
            <a:off x="3821113" y="2247900"/>
            <a:ext cx="1741487" cy="1384300"/>
          </a:xfrm>
          <a:custGeom>
            <a:avLst/>
            <a:gdLst>
              <a:gd name="T0" fmla="*/ 2147483647 w 1097"/>
              <a:gd name="T1" fmla="*/ 0 h 872"/>
              <a:gd name="T2" fmla="*/ 2147483647 w 1097"/>
              <a:gd name="T3" fmla="*/ 2147483647 h 872"/>
              <a:gd name="T4" fmla="*/ 2147483647 w 1097"/>
              <a:gd name="T5" fmla="*/ 2147483647 h 872"/>
              <a:gd name="T6" fmla="*/ 2147483647 w 1097"/>
              <a:gd name="T7" fmla="*/ 2147483647 h 872"/>
              <a:gd name="T8" fmla="*/ 2147483647 w 1097"/>
              <a:gd name="T9" fmla="*/ 2147483647 h 872"/>
              <a:gd name="T10" fmla="*/ 2147483647 w 1097"/>
              <a:gd name="T11" fmla="*/ 2147483647 h 872"/>
              <a:gd name="T12" fmla="*/ 2147483647 w 1097"/>
              <a:gd name="T13" fmla="*/ 2147483647 h 872"/>
              <a:gd name="T14" fmla="*/ 2147483647 w 1097"/>
              <a:gd name="T15" fmla="*/ 2147483647 h 872"/>
              <a:gd name="T16" fmla="*/ 2147483647 w 1097"/>
              <a:gd name="T17" fmla="*/ 2147483647 h 872"/>
              <a:gd name="T18" fmla="*/ 2147483647 w 1097"/>
              <a:gd name="T19" fmla="*/ 2147483647 h 872"/>
              <a:gd name="T20" fmla="*/ 2147483647 w 1097"/>
              <a:gd name="T21" fmla="*/ 2147483647 h 872"/>
              <a:gd name="T22" fmla="*/ 2147483647 w 1097"/>
              <a:gd name="T23" fmla="*/ 2147483647 h 872"/>
              <a:gd name="T24" fmla="*/ 2147483647 w 1097"/>
              <a:gd name="T25" fmla="*/ 2147483647 h 872"/>
              <a:gd name="T26" fmla="*/ 2147483647 w 1097"/>
              <a:gd name="T27" fmla="*/ 2147483647 h 872"/>
              <a:gd name="T28" fmla="*/ 2147483647 w 1097"/>
              <a:gd name="T29" fmla="*/ 2147483647 h 872"/>
              <a:gd name="T30" fmla="*/ 2147483647 w 1097"/>
              <a:gd name="T31" fmla="*/ 2147483647 h 872"/>
              <a:gd name="T32" fmla="*/ 2147483647 w 1097"/>
              <a:gd name="T33" fmla="*/ 2147483647 h 872"/>
              <a:gd name="T34" fmla="*/ 2147483647 w 1097"/>
              <a:gd name="T35" fmla="*/ 2147483647 h 872"/>
              <a:gd name="T36" fmla="*/ 2147483647 w 1097"/>
              <a:gd name="T37" fmla="*/ 2147483647 h 872"/>
              <a:gd name="T38" fmla="*/ 2147483647 w 1097"/>
              <a:gd name="T39" fmla="*/ 2147483647 h 872"/>
              <a:gd name="T40" fmla="*/ 2147483647 w 1097"/>
              <a:gd name="T41" fmla="*/ 2147483647 h 872"/>
              <a:gd name="T42" fmla="*/ 2147483647 w 1097"/>
              <a:gd name="T43" fmla="*/ 2147483647 h 872"/>
              <a:gd name="T44" fmla="*/ 2147483647 w 1097"/>
              <a:gd name="T45" fmla="*/ 0 h 8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97" h="872">
                <a:moveTo>
                  <a:pt x="1017" y="0"/>
                </a:moveTo>
                <a:cubicBezTo>
                  <a:pt x="969" y="16"/>
                  <a:pt x="916" y="17"/>
                  <a:pt x="865" y="24"/>
                </a:cubicBezTo>
                <a:cubicBezTo>
                  <a:pt x="783" y="86"/>
                  <a:pt x="721" y="168"/>
                  <a:pt x="649" y="240"/>
                </a:cubicBezTo>
                <a:cubicBezTo>
                  <a:pt x="619" y="270"/>
                  <a:pt x="592" y="305"/>
                  <a:pt x="561" y="336"/>
                </a:cubicBezTo>
                <a:cubicBezTo>
                  <a:pt x="553" y="344"/>
                  <a:pt x="548" y="356"/>
                  <a:pt x="537" y="360"/>
                </a:cubicBezTo>
                <a:cubicBezTo>
                  <a:pt x="479" y="379"/>
                  <a:pt x="430" y="429"/>
                  <a:pt x="369" y="440"/>
                </a:cubicBezTo>
                <a:cubicBezTo>
                  <a:pt x="332" y="447"/>
                  <a:pt x="257" y="456"/>
                  <a:pt x="257" y="456"/>
                </a:cubicBezTo>
                <a:cubicBezTo>
                  <a:pt x="165" y="487"/>
                  <a:pt x="118" y="545"/>
                  <a:pt x="65" y="624"/>
                </a:cubicBezTo>
                <a:cubicBezTo>
                  <a:pt x="0" y="721"/>
                  <a:pt x="80" y="570"/>
                  <a:pt x="25" y="680"/>
                </a:cubicBezTo>
                <a:cubicBezTo>
                  <a:pt x="33" y="775"/>
                  <a:pt x="40" y="840"/>
                  <a:pt x="137" y="872"/>
                </a:cubicBezTo>
                <a:cubicBezTo>
                  <a:pt x="165" y="869"/>
                  <a:pt x="229" y="867"/>
                  <a:pt x="257" y="848"/>
                </a:cubicBezTo>
                <a:cubicBezTo>
                  <a:pt x="306" y="815"/>
                  <a:pt x="294" y="805"/>
                  <a:pt x="329" y="760"/>
                </a:cubicBezTo>
                <a:cubicBezTo>
                  <a:pt x="334" y="753"/>
                  <a:pt x="375" y="727"/>
                  <a:pt x="385" y="720"/>
                </a:cubicBezTo>
                <a:cubicBezTo>
                  <a:pt x="428" y="656"/>
                  <a:pt x="372" y="733"/>
                  <a:pt x="425" y="680"/>
                </a:cubicBezTo>
                <a:cubicBezTo>
                  <a:pt x="453" y="652"/>
                  <a:pt x="475" y="613"/>
                  <a:pt x="513" y="600"/>
                </a:cubicBezTo>
                <a:cubicBezTo>
                  <a:pt x="557" y="556"/>
                  <a:pt x="645" y="492"/>
                  <a:pt x="705" y="472"/>
                </a:cubicBezTo>
                <a:cubicBezTo>
                  <a:pt x="733" y="430"/>
                  <a:pt x="795" y="407"/>
                  <a:pt x="841" y="384"/>
                </a:cubicBezTo>
                <a:cubicBezTo>
                  <a:pt x="870" y="370"/>
                  <a:pt x="882" y="346"/>
                  <a:pt x="913" y="336"/>
                </a:cubicBezTo>
                <a:cubicBezTo>
                  <a:pt x="942" y="307"/>
                  <a:pt x="974" y="295"/>
                  <a:pt x="1009" y="272"/>
                </a:cubicBezTo>
                <a:cubicBezTo>
                  <a:pt x="1017" y="267"/>
                  <a:pt x="1033" y="256"/>
                  <a:pt x="1033" y="256"/>
                </a:cubicBezTo>
                <a:cubicBezTo>
                  <a:pt x="1056" y="222"/>
                  <a:pt x="1084" y="200"/>
                  <a:pt x="1097" y="160"/>
                </a:cubicBezTo>
                <a:cubicBezTo>
                  <a:pt x="1089" y="101"/>
                  <a:pt x="1075" y="73"/>
                  <a:pt x="1025" y="40"/>
                </a:cubicBezTo>
                <a:cubicBezTo>
                  <a:pt x="1006" y="11"/>
                  <a:pt x="1005" y="25"/>
                  <a:pt x="1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800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1879600" y="1778000"/>
            <a:ext cx="5600700" cy="4025900"/>
          </a:xfrm>
          <a:prstGeom prst="rect">
            <a:avLst/>
          </a:prstGeom>
          <a:solidFill>
            <a:srgbClr val="00008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  <p:sp>
        <p:nvSpPr>
          <p:cNvPr id="31757" name="Rectangle 12"/>
          <p:cNvSpPr>
            <a:spLocks noChangeArrowheads="1"/>
          </p:cNvSpPr>
          <p:nvPr/>
        </p:nvSpPr>
        <p:spPr bwMode="auto">
          <a:xfrm>
            <a:off x="4394200" y="2692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  <p:sp>
        <p:nvSpPr>
          <p:cNvPr id="31758" name="Text Box 13"/>
          <p:cNvSpPr txBox="1">
            <a:spLocks noChangeArrowheads="1"/>
          </p:cNvSpPr>
          <p:nvPr/>
        </p:nvSpPr>
        <p:spPr bwMode="auto">
          <a:xfrm>
            <a:off x="415925" y="395288"/>
            <a:ext cx="712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336699"/>
                </a:solidFill>
              </a:rPr>
              <a:t>The efficient frontier.  Higher risk, higher return.</a:t>
            </a:r>
          </a:p>
        </p:txBody>
      </p:sp>
      <p:sp>
        <p:nvSpPr>
          <p:cNvPr id="31759" name="Text Box 4"/>
          <p:cNvSpPr txBox="1">
            <a:spLocks noChangeArrowheads="1"/>
          </p:cNvSpPr>
          <p:nvPr/>
        </p:nvSpPr>
        <p:spPr bwMode="auto">
          <a:xfrm>
            <a:off x="1860550" y="1274763"/>
            <a:ext cx="5613400" cy="4953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Risk-Return Trade-Offs for Various Holding Periods,   </a:t>
            </a:r>
            <a:r>
              <a:rPr lang="en-US" altLang="en-US" sz="900" dirty="0">
                <a:solidFill>
                  <a:schemeClr val="bg1"/>
                </a:solidFill>
              </a:rPr>
              <a:t>1802 through 2006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5334000" y="6159500"/>
            <a:ext cx="342900" cy="2667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D007D4-695C-471C-8E6A-08E59063BAD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635125"/>
            <a:ext cx="686276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0" y="5595938"/>
            <a:ext cx="14573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200" u="sng"/>
              <a:t>Stocks for the Long Run</a:t>
            </a:r>
            <a:r>
              <a:rPr lang="en-US" altLang="en-US" sz="1200"/>
              <a:t>, Jeremy J. Siegel</a:t>
            </a:r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>
            <a:off x="1866900" y="1778000"/>
            <a:ext cx="5626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879600" y="5854700"/>
            <a:ext cx="5626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5" name="Line 6"/>
          <p:cNvSpPr>
            <a:spLocks noChangeShapeType="1"/>
          </p:cNvSpPr>
          <p:nvPr/>
        </p:nvSpPr>
        <p:spPr bwMode="auto">
          <a:xfrm>
            <a:off x="1879600" y="1752600"/>
            <a:ext cx="12700" cy="415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>
            <a:off x="7467600" y="1765300"/>
            <a:ext cx="12700" cy="415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7" name="Freeform 8"/>
          <p:cNvSpPr>
            <a:spLocks/>
          </p:cNvSpPr>
          <p:nvPr/>
        </p:nvSpPr>
        <p:spPr bwMode="auto">
          <a:xfrm>
            <a:off x="1992313" y="2092325"/>
            <a:ext cx="1651000" cy="2720975"/>
          </a:xfrm>
          <a:custGeom>
            <a:avLst/>
            <a:gdLst>
              <a:gd name="T0" fmla="*/ 2147483647 w 1040"/>
              <a:gd name="T1" fmla="*/ 2147483647 h 1714"/>
              <a:gd name="T2" fmla="*/ 2147483647 w 1040"/>
              <a:gd name="T3" fmla="*/ 2147483647 h 1714"/>
              <a:gd name="T4" fmla="*/ 2147483647 w 1040"/>
              <a:gd name="T5" fmla="*/ 2147483647 h 1714"/>
              <a:gd name="T6" fmla="*/ 2147483647 w 1040"/>
              <a:gd name="T7" fmla="*/ 2147483647 h 1714"/>
              <a:gd name="T8" fmla="*/ 2147483647 w 1040"/>
              <a:gd name="T9" fmla="*/ 2147483647 h 1714"/>
              <a:gd name="T10" fmla="*/ 2147483647 w 1040"/>
              <a:gd name="T11" fmla="*/ 2147483647 h 1714"/>
              <a:gd name="T12" fmla="*/ 2147483647 w 1040"/>
              <a:gd name="T13" fmla="*/ 2147483647 h 1714"/>
              <a:gd name="T14" fmla="*/ 2147483647 w 1040"/>
              <a:gd name="T15" fmla="*/ 2147483647 h 1714"/>
              <a:gd name="T16" fmla="*/ 2147483647 w 1040"/>
              <a:gd name="T17" fmla="*/ 2147483647 h 1714"/>
              <a:gd name="T18" fmla="*/ 2147483647 w 1040"/>
              <a:gd name="T19" fmla="*/ 2147483647 h 1714"/>
              <a:gd name="T20" fmla="*/ 2147483647 w 1040"/>
              <a:gd name="T21" fmla="*/ 2147483647 h 1714"/>
              <a:gd name="T22" fmla="*/ 2147483647 w 1040"/>
              <a:gd name="T23" fmla="*/ 2147483647 h 1714"/>
              <a:gd name="T24" fmla="*/ 2147483647 w 1040"/>
              <a:gd name="T25" fmla="*/ 2147483647 h 1714"/>
              <a:gd name="T26" fmla="*/ 2147483647 w 1040"/>
              <a:gd name="T27" fmla="*/ 2147483647 h 1714"/>
              <a:gd name="T28" fmla="*/ 2147483647 w 1040"/>
              <a:gd name="T29" fmla="*/ 2147483647 h 1714"/>
              <a:gd name="T30" fmla="*/ 2147483647 w 1040"/>
              <a:gd name="T31" fmla="*/ 2147483647 h 1714"/>
              <a:gd name="T32" fmla="*/ 2147483647 w 1040"/>
              <a:gd name="T33" fmla="*/ 2147483647 h 1714"/>
              <a:gd name="T34" fmla="*/ 2147483647 w 1040"/>
              <a:gd name="T35" fmla="*/ 2147483647 h 1714"/>
              <a:gd name="T36" fmla="*/ 2147483647 w 1040"/>
              <a:gd name="T37" fmla="*/ 2147483647 h 1714"/>
              <a:gd name="T38" fmla="*/ 2147483647 w 1040"/>
              <a:gd name="T39" fmla="*/ 2147483647 h 1714"/>
              <a:gd name="T40" fmla="*/ 2147483647 w 1040"/>
              <a:gd name="T41" fmla="*/ 2147483647 h 1714"/>
              <a:gd name="T42" fmla="*/ 2147483647 w 1040"/>
              <a:gd name="T43" fmla="*/ 2147483647 h 1714"/>
              <a:gd name="T44" fmla="*/ 2147483647 w 1040"/>
              <a:gd name="T45" fmla="*/ 2147483647 h 1714"/>
              <a:gd name="T46" fmla="*/ 2147483647 w 1040"/>
              <a:gd name="T47" fmla="*/ 2147483647 h 1714"/>
              <a:gd name="T48" fmla="*/ 2147483647 w 1040"/>
              <a:gd name="T49" fmla="*/ 2147483647 h 1714"/>
              <a:gd name="T50" fmla="*/ 2147483647 w 1040"/>
              <a:gd name="T51" fmla="*/ 2147483647 h 1714"/>
              <a:gd name="T52" fmla="*/ 2147483647 w 1040"/>
              <a:gd name="T53" fmla="*/ 2147483647 h 1714"/>
              <a:gd name="T54" fmla="*/ 2147483647 w 1040"/>
              <a:gd name="T55" fmla="*/ 2147483647 h 171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040" h="1714">
                <a:moveTo>
                  <a:pt x="49" y="1714"/>
                </a:moveTo>
                <a:cubicBezTo>
                  <a:pt x="41" y="708"/>
                  <a:pt x="93" y="965"/>
                  <a:pt x="1" y="506"/>
                </a:cubicBezTo>
                <a:cubicBezTo>
                  <a:pt x="4" y="445"/>
                  <a:pt x="0" y="383"/>
                  <a:pt x="9" y="322"/>
                </a:cubicBezTo>
                <a:cubicBezTo>
                  <a:pt x="13" y="299"/>
                  <a:pt x="60" y="267"/>
                  <a:pt x="81" y="266"/>
                </a:cubicBezTo>
                <a:cubicBezTo>
                  <a:pt x="153" y="261"/>
                  <a:pt x="225" y="261"/>
                  <a:pt x="297" y="258"/>
                </a:cubicBezTo>
                <a:cubicBezTo>
                  <a:pt x="365" y="244"/>
                  <a:pt x="430" y="219"/>
                  <a:pt x="497" y="202"/>
                </a:cubicBezTo>
                <a:cubicBezTo>
                  <a:pt x="542" y="191"/>
                  <a:pt x="588" y="187"/>
                  <a:pt x="633" y="178"/>
                </a:cubicBezTo>
                <a:cubicBezTo>
                  <a:pt x="651" y="169"/>
                  <a:pt x="673" y="167"/>
                  <a:pt x="689" y="154"/>
                </a:cubicBezTo>
                <a:cubicBezTo>
                  <a:pt x="697" y="148"/>
                  <a:pt x="698" y="137"/>
                  <a:pt x="705" y="130"/>
                </a:cubicBezTo>
                <a:cubicBezTo>
                  <a:pt x="712" y="123"/>
                  <a:pt x="722" y="120"/>
                  <a:pt x="729" y="114"/>
                </a:cubicBezTo>
                <a:cubicBezTo>
                  <a:pt x="746" y="99"/>
                  <a:pt x="756" y="73"/>
                  <a:pt x="777" y="66"/>
                </a:cubicBezTo>
                <a:cubicBezTo>
                  <a:pt x="846" y="43"/>
                  <a:pt x="736" y="78"/>
                  <a:pt x="849" y="50"/>
                </a:cubicBezTo>
                <a:cubicBezTo>
                  <a:pt x="865" y="46"/>
                  <a:pt x="897" y="34"/>
                  <a:pt x="897" y="34"/>
                </a:cubicBezTo>
                <a:cubicBezTo>
                  <a:pt x="908" y="23"/>
                  <a:pt x="924" y="0"/>
                  <a:pt x="945" y="2"/>
                </a:cubicBezTo>
                <a:cubicBezTo>
                  <a:pt x="962" y="4"/>
                  <a:pt x="993" y="18"/>
                  <a:pt x="993" y="18"/>
                </a:cubicBezTo>
                <a:cubicBezTo>
                  <a:pt x="1037" y="84"/>
                  <a:pt x="1020" y="121"/>
                  <a:pt x="1025" y="218"/>
                </a:cubicBezTo>
                <a:cubicBezTo>
                  <a:pt x="1020" y="289"/>
                  <a:pt x="1040" y="341"/>
                  <a:pt x="985" y="378"/>
                </a:cubicBezTo>
                <a:cubicBezTo>
                  <a:pt x="952" y="428"/>
                  <a:pt x="899" y="456"/>
                  <a:pt x="857" y="498"/>
                </a:cubicBezTo>
                <a:cubicBezTo>
                  <a:pt x="803" y="552"/>
                  <a:pt x="752" y="611"/>
                  <a:pt x="697" y="666"/>
                </a:cubicBezTo>
                <a:cubicBezTo>
                  <a:pt x="657" y="787"/>
                  <a:pt x="682" y="697"/>
                  <a:pt x="673" y="946"/>
                </a:cubicBezTo>
                <a:cubicBezTo>
                  <a:pt x="678" y="1181"/>
                  <a:pt x="624" y="1236"/>
                  <a:pt x="713" y="1370"/>
                </a:cubicBezTo>
                <a:cubicBezTo>
                  <a:pt x="722" y="1422"/>
                  <a:pt x="740" y="1477"/>
                  <a:pt x="721" y="1530"/>
                </a:cubicBezTo>
                <a:cubicBezTo>
                  <a:pt x="712" y="1555"/>
                  <a:pt x="653" y="1598"/>
                  <a:pt x="633" y="1618"/>
                </a:cubicBezTo>
                <a:cubicBezTo>
                  <a:pt x="619" y="1659"/>
                  <a:pt x="593" y="1685"/>
                  <a:pt x="553" y="1698"/>
                </a:cubicBezTo>
                <a:cubicBezTo>
                  <a:pt x="477" y="1690"/>
                  <a:pt x="409" y="1677"/>
                  <a:pt x="345" y="1634"/>
                </a:cubicBezTo>
                <a:cubicBezTo>
                  <a:pt x="326" y="1635"/>
                  <a:pt x="164" y="1642"/>
                  <a:pt x="121" y="1650"/>
                </a:cubicBezTo>
                <a:cubicBezTo>
                  <a:pt x="118" y="1651"/>
                  <a:pt x="56" y="1667"/>
                  <a:pt x="49" y="1682"/>
                </a:cubicBezTo>
                <a:cubicBezTo>
                  <a:pt x="44" y="1692"/>
                  <a:pt x="49" y="1703"/>
                  <a:pt x="49" y="1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800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1879600" y="1778000"/>
            <a:ext cx="5600700" cy="4025900"/>
          </a:xfrm>
          <a:prstGeom prst="rect">
            <a:avLst/>
          </a:prstGeom>
          <a:solidFill>
            <a:srgbClr val="00008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1981200" y="2273300"/>
            <a:ext cx="1117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415925" y="306388"/>
            <a:ext cx="85804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336699"/>
                </a:solidFill>
              </a:rPr>
              <a:t>Time diversification.  The efficient frontier gets steeper as the investment horizon is increased…</a:t>
            </a:r>
            <a:r>
              <a:rPr lang="en-US" altLang="en-US" sz="2400" b="1" i="1" dirty="0">
                <a:solidFill>
                  <a:schemeClr val="bg1"/>
                </a:solidFill>
              </a:rPr>
              <a:t>until </a:t>
            </a:r>
            <a:r>
              <a:rPr lang="en-US" altLang="en-US" sz="2400" i="1" dirty="0">
                <a:solidFill>
                  <a:schemeClr val="bg1"/>
                </a:solidFill>
              </a:rPr>
              <a:t>it flips!</a:t>
            </a:r>
          </a:p>
        </p:txBody>
      </p:sp>
      <p:sp>
        <p:nvSpPr>
          <p:cNvPr id="32781" name="Text Box 4"/>
          <p:cNvSpPr txBox="1">
            <a:spLocks noChangeArrowheads="1"/>
          </p:cNvSpPr>
          <p:nvPr/>
        </p:nvSpPr>
        <p:spPr bwMode="auto">
          <a:xfrm>
            <a:off x="1860550" y="1274763"/>
            <a:ext cx="5613400" cy="4953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 Risk-Return Trade-Offs for Various Holding Periods,   </a:t>
            </a:r>
            <a:r>
              <a:rPr lang="en-US" altLang="en-US" sz="900">
                <a:solidFill>
                  <a:schemeClr val="bg1"/>
                </a:solidFill>
              </a:rPr>
              <a:t>1802 through 2006</a:t>
            </a:r>
            <a:endParaRPr lang="en-US" altLang="en-US" sz="900" i="1">
              <a:solidFill>
                <a:srgbClr val="336699"/>
              </a:solidFill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334000" y="6159500"/>
            <a:ext cx="342900" cy="2667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5D00A5-6DBC-4534-9C72-A3E0684005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635125"/>
            <a:ext cx="686276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0" y="5595938"/>
            <a:ext cx="14573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200" u="sng"/>
              <a:t>Stocks for the Long Run</a:t>
            </a:r>
            <a:r>
              <a:rPr lang="en-US" altLang="en-US" sz="1200"/>
              <a:t>, Jeremy J. Siegel</a:t>
            </a:r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1866900" y="1778000"/>
            <a:ext cx="5626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1879600" y="5854700"/>
            <a:ext cx="5626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1879600" y="1752600"/>
            <a:ext cx="12700" cy="415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>
            <a:off x="7467600" y="1765300"/>
            <a:ext cx="12700" cy="415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1879600" y="1778000"/>
            <a:ext cx="5600700" cy="4025900"/>
          </a:xfrm>
          <a:prstGeom prst="rect">
            <a:avLst/>
          </a:prstGeom>
          <a:solidFill>
            <a:srgbClr val="000080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415925" y="242888"/>
            <a:ext cx="85804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336699"/>
                </a:solidFill>
              </a:rPr>
              <a:t>Time diversification.  The efficient frontier gets steeper as the investment horizon is increased…</a:t>
            </a:r>
            <a:r>
              <a:rPr lang="en-US" altLang="en-US" sz="2400" b="1" i="1" dirty="0">
                <a:solidFill>
                  <a:srgbClr val="009900"/>
                </a:solidFill>
              </a:rPr>
              <a:t>until it flips!</a:t>
            </a:r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5334000" y="6159500"/>
            <a:ext cx="342900" cy="2667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  <p:sp>
        <p:nvSpPr>
          <p:cNvPr id="33804" name="Text Box 4"/>
          <p:cNvSpPr txBox="1">
            <a:spLocks noChangeArrowheads="1"/>
          </p:cNvSpPr>
          <p:nvPr/>
        </p:nvSpPr>
        <p:spPr bwMode="auto">
          <a:xfrm>
            <a:off x="1860550" y="1274763"/>
            <a:ext cx="5613400" cy="4953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 Risk-Return Trade-Offs for Various Holding Periods,   </a:t>
            </a:r>
            <a:r>
              <a:rPr lang="en-US" altLang="en-US" sz="900">
                <a:solidFill>
                  <a:schemeClr val="bg1"/>
                </a:solidFill>
              </a:rPr>
              <a:t>1802 through 2006</a:t>
            </a:r>
            <a:endParaRPr lang="en-US" altLang="en-US" sz="900" i="1">
              <a:solidFill>
                <a:srgbClr val="336699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143000" y="3124200"/>
            <a:ext cx="5334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6732420" cy="5348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1028700"/>
            <a:ext cx="6629400" cy="61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i="1" dirty="0" smtClean="0">
                <a:solidFill>
                  <a:srgbClr val="336699"/>
                </a:solidFill>
              </a:rPr>
              <a:t>What about gold?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4600" y="1447800"/>
            <a:ext cx="5029200" cy="3612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</a:rPr>
              <a:t>$1 “Real” Grows To: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16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15925" y="914400"/>
            <a:ext cx="858043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400" b="1" i="1" dirty="0" smtClean="0"/>
              <a:t>No discussion about investment returns would be complete without at least a brief discussion of most people’s biggest single investment – their homes.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en-US" sz="2400" b="1" i="1" dirty="0">
              <a:solidFill>
                <a:srgbClr val="336699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altLang="en-US" sz="2400" b="1" i="1" dirty="0" smtClean="0">
                <a:solidFill>
                  <a:srgbClr val="336699"/>
                </a:solidFill>
              </a:rPr>
              <a:t>Actually, the </a:t>
            </a:r>
            <a:r>
              <a:rPr lang="en-US" altLang="en-US" sz="2400" b="1" i="1" dirty="0">
                <a:solidFill>
                  <a:srgbClr val="336699"/>
                </a:solidFill>
              </a:rPr>
              <a:t>largest asset class, by value, of </a:t>
            </a:r>
            <a:r>
              <a:rPr lang="en-US" altLang="en-US" sz="2400" b="1" i="1" dirty="0" smtClean="0">
                <a:solidFill>
                  <a:srgbClr val="336699"/>
                </a:solidFill>
              </a:rPr>
              <a:t>all.  Bigger than both stocks or bonds.</a:t>
            </a:r>
            <a:endParaRPr lang="en-US" altLang="en-US" sz="2400" b="1" i="1" dirty="0">
              <a:solidFill>
                <a:srgbClr val="3366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0822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3" y="1371600"/>
            <a:ext cx="6453187" cy="4953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1471060"/>
            <a:ext cx="6400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1763017"/>
            <a:ext cx="5486399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prstClr val="white"/>
                </a:solidFill>
              </a:rPr>
              <a:t>Nominal and Real US Home Prices 1950-2012</a:t>
            </a:r>
            <a:endParaRPr lang="en-US" altLang="en-US" sz="1400" b="1" dirty="0">
              <a:solidFill>
                <a:srgbClr val="FF33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545265"/>
            <a:ext cx="86868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Homes have been great investments!</a:t>
            </a:r>
            <a:endParaRPr lang="en-US" altLang="en-US" sz="1800" b="1" i="1" dirty="0">
              <a:solidFill>
                <a:srgbClr val="336699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0" y="6412418"/>
            <a:ext cx="7848600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969696"/>
                </a:solidFill>
              </a:rPr>
              <a:t>Source: </a:t>
            </a:r>
            <a:r>
              <a:rPr lang="en-US" altLang="en-US" sz="900" u="sng" dirty="0" smtClean="0">
                <a:solidFill>
                  <a:srgbClr val="969696"/>
                </a:solidFill>
              </a:rPr>
              <a:t>Stocks for the Long Run</a:t>
            </a:r>
            <a:r>
              <a:rPr lang="en-US" altLang="en-US" sz="900" dirty="0" smtClean="0">
                <a:solidFill>
                  <a:srgbClr val="969696"/>
                </a:solidFill>
              </a:rPr>
              <a:t>, Jeremy Siegel</a:t>
            </a:r>
            <a:endParaRPr lang="en-US" altLang="en-US" sz="900" dirty="0"/>
          </a:p>
        </p:txBody>
      </p:sp>
      <p:sp>
        <p:nvSpPr>
          <p:cNvPr id="2" name="Freeform 1"/>
          <p:cNvSpPr/>
          <p:nvPr/>
        </p:nvSpPr>
        <p:spPr>
          <a:xfrm>
            <a:off x="2198255" y="4899891"/>
            <a:ext cx="5449454" cy="1043709"/>
          </a:xfrm>
          <a:custGeom>
            <a:avLst/>
            <a:gdLst>
              <a:gd name="connsiteX0" fmla="*/ 0 w 5449454"/>
              <a:gd name="connsiteY0" fmla="*/ 1016000 h 1043709"/>
              <a:gd name="connsiteX1" fmla="*/ 9236 w 5449454"/>
              <a:gd name="connsiteY1" fmla="*/ 895928 h 1043709"/>
              <a:gd name="connsiteX2" fmla="*/ 55418 w 5449454"/>
              <a:gd name="connsiteY2" fmla="*/ 868219 h 1043709"/>
              <a:gd name="connsiteX3" fmla="*/ 212436 w 5449454"/>
              <a:gd name="connsiteY3" fmla="*/ 858982 h 1043709"/>
              <a:gd name="connsiteX4" fmla="*/ 554181 w 5449454"/>
              <a:gd name="connsiteY4" fmla="*/ 840509 h 1043709"/>
              <a:gd name="connsiteX5" fmla="*/ 2447636 w 5449454"/>
              <a:gd name="connsiteY5" fmla="*/ 683491 h 1043709"/>
              <a:gd name="connsiteX6" fmla="*/ 4747490 w 5449454"/>
              <a:gd name="connsiteY6" fmla="*/ 0 h 1043709"/>
              <a:gd name="connsiteX7" fmla="*/ 5449454 w 5449454"/>
              <a:gd name="connsiteY7" fmla="*/ 286328 h 1043709"/>
              <a:gd name="connsiteX8" fmla="*/ 5273963 w 5449454"/>
              <a:gd name="connsiteY8" fmla="*/ 988291 h 1043709"/>
              <a:gd name="connsiteX9" fmla="*/ 4036290 w 5449454"/>
              <a:gd name="connsiteY9" fmla="*/ 1034473 h 1043709"/>
              <a:gd name="connsiteX10" fmla="*/ 3223490 w 5449454"/>
              <a:gd name="connsiteY10" fmla="*/ 1006764 h 1043709"/>
              <a:gd name="connsiteX11" fmla="*/ 2318327 w 5449454"/>
              <a:gd name="connsiteY11" fmla="*/ 1034473 h 1043709"/>
              <a:gd name="connsiteX12" fmla="*/ 1662545 w 5449454"/>
              <a:gd name="connsiteY12" fmla="*/ 1043709 h 1043709"/>
              <a:gd name="connsiteX13" fmla="*/ 554181 w 5449454"/>
              <a:gd name="connsiteY13" fmla="*/ 1006764 h 1043709"/>
              <a:gd name="connsiteX14" fmla="*/ 0 w 5449454"/>
              <a:gd name="connsiteY14" fmla="*/ 1016000 h 104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49454" h="1043709">
                <a:moveTo>
                  <a:pt x="0" y="1016000"/>
                </a:moveTo>
                <a:lnTo>
                  <a:pt x="9236" y="895928"/>
                </a:lnTo>
                <a:lnTo>
                  <a:pt x="55418" y="868219"/>
                </a:lnTo>
                <a:lnTo>
                  <a:pt x="212436" y="858982"/>
                </a:lnTo>
                <a:lnTo>
                  <a:pt x="554181" y="840509"/>
                </a:lnTo>
                <a:lnTo>
                  <a:pt x="2447636" y="683491"/>
                </a:lnTo>
                <a:lnTo>
                  <a:pt x="4747490" y="0"/>
                </a:lnTo>
                <a:lnTo>
                  <a:pt x="5449454" y="286328"/>
                </a:lnTo>
                <a:lnTo>
                  <a:pt x="5273963" y="988291"/>
                </a:lnTo>
                <a:lnTo>
                  <a:pt x="4036290" y="1034473"/>
                </a:lnTo>
                <a:lnTo>
                  <a:pt x="3223490" y="1006764"/>
                </a:lnTo>
                <a:lnTo>
                  <a:pt x="2318327" y="1034473"/>
                </a:lnTo>
                <a:lnTo>
                  <a:pt x="1662545" y="1043709"/>
                </a:lnTo>
                <a:lnTo>
                  <a:pt x="554181" y="1006764"/>
                </a:lnTo>
                <a:lnTo>
                  <a:pt x="0" y="101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3820180"/>
            <a:ext cx="102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(Geometric</a:t>
            </a:r>
            <a:endParaRPr lang="en-US" sz="1400" b="1" dirty="0"/>
          </a:p>
          <a:p>
            <a:pPr algn="ctr"/>
            <a:r>
              <a:rPr lang="en-US" sz="1400" b="1" dirty="0" smtClean="0"/>
              <a:t>Scale)</a:t>
            </a:r>
            <a:endParaRPr lang="en-US" sz="1400" b="1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8600" y="533400"/>
            <a:ext cx="86868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Homes have been great investments!</a:t>
            </a:r>
            <a:endParaRPr lang="en-US" altLang="en-US" sz="18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3" y="1371600"/>
            <a:ext cx="6453187" cy="4953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1471060"/>
            <a:ext cx="6400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1763017"/>
            <a:ext cx="5486399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prstClr val="white"/>
                </a:solidFill>
              </a:rPr>
              <a:t>Nominal and Real US Home Prices 1950-2012</a:t>
            </a:r>
            <a:endParaRPr lang="en-US" altLang="en-US" sz="1400" b="1" dirty="0">
              <a:solidFill>
                <a:srgbClr val="FF33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0" y="6412418"/>
            <a:ext cx="7848600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969696"/>
                </a:solidFill>
              </a:rPr>
              <a:t>Source: </a:t>
            </a:r>
            <a:r>
              <a:rPr lang="en-US" altLang="en-US" sz="900" u="sng" dirty="0" smtClean="0">
                <a:solidFill>
                  <a:srgbClr val="969696"/>
                </a:solidFill>
              </a:rPr>
              <a:t>Stocks for the Long Run</a:t>
            </a:r>
            <a:r>
              <a:rPr lang="en-US" altLang="en-US" sz="900" dirty="0" smtClean="0">
                <a:solidFill>
                  <a:srgbClr val="969696"/>
                </a:solidFill>
              </a:rPr>
              <a:t>, Jeremy Siegel</a:t>
            </a:r>
            <a:endParaRPr lang="en-US" alt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820180"/>
            <a:ext cx="102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(Geometric</a:t>
            </a:r>
            <a:endParaRPr lang="en-US" sz="1400" b="1" dirty="0"/>
          </a:p>
          <a:p>
            <a:pPr algn="ctr"/>
            <a:r>
              <a:rPr lang="en-US" sz="1400" b="1" dirty="0" smtClean="0"/>
              <a:t>Scale)</a:t>
            </a:r>
            <a:endParaRPr lang="en-US" sz="1400" b="1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28600" y="533400"/>
            <a:ext cx="86868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Homes have been great investments!  </a:t>
            </a:r>
            <a:r>
              <a:rPr lang="en-US" altLang="en-US" sz="1800" b="1" i="1" dirty="0" smtClean="0">
                <a:solidFill>
                  <a:srgbClr val="C00000"/>
                </a:solidFill>
              </a:rPr>
              <a:t>Or not</a:t>
            </a:r>
            <a:r>
              <a:rPr lang="en-US" altLang="en-US" sz="1800" b="1" i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67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3" y="1371600"/>
            <a:ext cx="6453187" cy="4953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1471060"/>
            <a:ext cx="6400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1763017"/>
            <a:ext cx="5486399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prstClr val="white"/>
                </a:solidFill>
              </a:rPr>
              <a:t>Nominal and Real US Home Prices 1950-2012</a:t>
            </a:r>
            <a:endParaRPr lang="en-US" altLang="en-US" sz="1400" b="1" dirty="0">
              <a:solidFill>
                <a:srgbClr val="FF33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0" y="6412418"/>
            <a:ext cx="7848600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969696"/>
                </a:solidFill>
              </a:rPr>
              <a:t>Source: </a:t>
            </a:r>
            <a:r>
              <a:rPr lang="en-US" altLang="en-US" sz="900" u="sng" dirty="0" smtClean="0">
                <a:solidFill>
                  <a:srgbClr val="969696"/>
                </a:solidFill>
              </a:rPr>
              <a:t>Stocks for the Long Run</a:t>
            </a:r>
            <a:r>
              <a:rPr lang="en-US" altLang="en-US" sz="900" dirty="0" smtClean="0">
                <a:solidFill>
                  <a:srgbClr val="969696"/>
                </a:solidFill>
              </a:rPr>
              <a:t>, Jeremy Siegel</a:t>
            </a:r>
            <a:endParaRPr lang="en-US" alt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820180"/>
            <a:ext cx="102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(Geometric</a:t>
            </a:r>
            <a:endParaRPr lang="en-US" sz="1400" b="1" dirty="0"/>
          </a:p>
          <a:p>
            <a:pPr algn="ctr"/>
            <a:r>
              <a:rPr lang="en-US" sz="1400" b="1" dirty="0" smtClean="0"/>
              <a:t>Scale)</a:t>
            </a:r>
            <a:endParaRPr lang="en-US" sz="1400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533400"/>
            <a:ext cx="86868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Homes have been great investments!  </a:t>
            </a:r>
            <a:r>
              <a:rPr lang="en-US" altLang="en-US" sz="1800" b="1" i="1" dirty="0" smtClean="0"/>
              <a:t>Home prices have pretty much just kept pace with inflation over the long term.  Think of your home as, first and foremost, a place to live and enjoy,… which also frees you from monthly rent (but not maintenance, taxes, and insurance).</a:t>
            </a:r>
            <a:endParaRPr lang="en-US" alt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18850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00" y="6412418"/>
            <a:ext cx="7848600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969696"/>
                </a:solidFill>
              </a:rPr>
              <a:t>Source: </a:t>
            </a:r>
            <a:r>
              <a:rPr lang="en-US" altLang="en-US" sz="900" u="sng" dirty="0" smtClean="0">
                <a:solidFill>
                  <a:srgbClr val="969696"/>
                </a:solidFill>
              </a:rPr>
              <a:t>Stocks for the Long Run</a:t>
            </a:r>
            <a:r>
              <a:rPr lang="en-US" altLang="en-US" sz="900" dirty="0" smtClean="0">
                <a:solidFill>
                  <a:srgbClr val="969696"/>
                </a:solidFill>
              </a:rPr>
              <a:t>, Jeremy Siegel</a:t>
            </a:r>
            <a:endParaRPr lang="en-US" altLang="en-US" sz="9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33" y="1474269"/>
            <a:ext cx="6212201" cy="482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67715" y="1474269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05001" y="1803114"/>
            <a:ext cx="5486399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prstClr val="white"/>
                </a:solidFill>
              </a:rPr>
              <a:t>Ratio of US Home Prices to Median Family Income 1978-2012</a:t>
            </a:r>
            <a:endParaRPr lang="en-US" altLang="en-US" sz="1400" b="1" dirty="0">
              <a:solidFill>
                <a:srgbClr val="FF33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" y="381000"/>
            <a:ext cx="8686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1" i="1" dirty="0" smtClean="0">
                <a:solidFill>
                  <a:srgbClr val="336699"/>
                </a:solidFill>
              </a:rPr>
              <a:t>Home prices got unusually out of whack with family income in the early 2000s.  </a:t>
            </a:r>
            <a:r>
              <a:rPr lang="en-US" altLang="en-US" sz="1600" b="1" i="1" u="sng" dirty="0" smtClean="0">
                <a:solidFill>
                  <a:srgbClr val="336699"/>
                </a:solidFill>
              </a:rPr>
              <a:t>Local real estate markets vary tremendously around the country in terms of affordability, though, with New York being extraordinarily expensive relative to average incomes</a:t>
            </a:r>
            <a:r>
              <a:rPr lang="en-US" altLang="en-US" sz="1600" b="1" i="1" dirty="0" smtClean="0">
                <a:solidFill>
                  <a:srgbClr val="336699"/>
                </a:solidFill>
              </a:rPr>
              <a:t>.</a:t>
            </a:r>
            <a:endParaRPr lang="en-US" altLang="en-US" sz="16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216015"/>
              </p:ext>
            </p:extLst>
          </p:nvPr>
        </p:nvGraphicFramePr>
        <p:xfrm>
          <a:off x="1371600" y="2362201"/>
          <a:ext cx="5943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34F661-06F6-42D4-93F8-ADE16BED09E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 smtClean="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981200" y="2260314"/>
            <a:ext cx="5257800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Annualized – 1926 to </a:t>
            </a:r>
            <a:r>
              <a:rPr lang="en-US" altLang="en-US" sz="1400" dirty="0" smtClean="0">
                <a:solidFill>
                  <a:schemeClr val="bg1"/>
                </a:solidFill>
              </a:rPr>
              <a:t>2017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cxnSp>
        <p:nvCxnSpPr>
          <p:cNvPr id="75781" name="Straight Connector 4"/>
          <p:cNvCxnSpPr>
            <a:cxnSpLocks noChangeShapeType="1"/>
          </p:cNvCxnSpPr>
          <p:nvPr/>
        </p:nvCxnSpPr>
        <p:spPr bwMode="auto">
          <a:xfrm flipH="1">
            <a:off x="5422900" y="4787900"/>
            <a:ext cx="431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2" name="Straight Connector 7"/>
          <p:cNvCxnSpPr>
            <a:cxnSpLocks noChangeShapeType="1"/>
          </p:cNvCxnSpPr>
          <p:nvPr/>
        </p:nvCxnSpPr>
        <p:spPr bwMode="auto">
          <a:xfrm>
            <a:off x="2413000" y="4953000"/>
            <a:ext cx="45974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3" name="TextBox 8"/>
          <p:cNvSpPr txBox="1">
            <a:spLocks noChangeArrowheads="1"/>
          </p:cNvSpPr>
          <p:nvPr/>
        </p:nvSpPr>
        <p:spPr bwMode="auto">
          <a:xfrm>
            <a:off x="7150100" y="4724400"/>
            <a:ext cx="1396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Inflation: </a:t>
            </a:r>
            <a:r>
              <a:rPr lang="en-US" altLang="en-US" sz="1400" b="1" dirty="0" smtClean="0">
                <a:solidFill>
                  <a:srgbClr val="FF0000"/>
                </a:solidFill>
              </a:rPr>
              <a:t>2.9%</a:t>
            </a:r>
            <a:endParaRPr lang="en-US" altLang="en-US" sz="1400" b="1" dirty="0">
              <a:solidFill>
                <a:srgbClr val="FF0000"/>
              </a:solidFill>
            </a:endParaRPr>
          </a:p>
        </p:txBody>
      </p:sp>
      <p:sp>
        <p:nvSpPr>
          <p:cNvPr id="75784" name="Text Box 2"/>
          <p:cNvSpPr txBox="1">
            <a:spLocks noChangeArrowheads="1"/>
          </p:cNvSpPr>
          <p:nvPr/>
        </p:nvSpPr>
        <p:spPr bwMode="auto">
          <a:xfrm>
            <a:off x="190500" y="411163"/>
            <a:ext cx="88630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700" b="1" i="1" dirty="0">
                <a:solidFill>
                  <a:srgbClr val="336699"/>
                </a:solidFill>
              </a:rPr>
              <a:t>Stocks have provided the highest long term returns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6437745"/>
            <a:ext cx="5307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1926-1975 Duff &amp; Phelps Long Term Corporate Bonds,  1976 to 2017 Bloomberg Barclays US Aggregate Bonds</a:t>
            </a:r>
          </a:p>
        </p:txBody>
      </p:sp>
      <p:sp>
        <p:nvSpPr>
          <p:cNvPr id="2" name="Right Brace 1"/>
          <p:cNvSpPr/>
          <p:nvPr/>
        </p:nvSpPr>
        <p:spPr>
          <a:xfrm>
            <a:off x="7010400" y="3048000"/>
            <a:ext cx="152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138608" y="3810000"/>
            <a:ext cx="12009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B050"/>
                </a:solidFill>
              </a:rPr>
              <a:t>Real: 7.1% *</a:t>
            </a:r>
            <a:endParaRPr lang="en-US" altLang="en-US" sz="1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4367" y="640080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9900"/>
                </a:solidFill>
              </a:rPr>
              <a:t>* (1.102/1.029) -1</a:t>
            </a:r>
          </a:p>
          <a:p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75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028246"/>
              </p:ext>
            </p:extLst>
          </p:nvPr>
        </p:nvGraphicFramePr>
        <p:xfrm>
          <a:off x="1341511" y="2049606"/>
          <a:ext cx="6019800" cy="412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6437745"/>
            <a:ext cx="5307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1926-1975 Duff &amp; Phelps Long Term Corporate Bonds,  1976 to 2017 Bloomberg Barclays US Aggregate Bonds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7400" y="1803114"/>
            <a:ext cx="5181600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$1 Grows To – Dec 1926 to Dec </a:t>
            </a:r>
            <a:r>
              <a:rPr lang="en-US" altLang="en-US" sz="1400" dirty="0" smtClean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6075" y="398463"/>
            <a:ext cx="87074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i="1" dirty="0" smtClean="0">
                <a:solidFill>
                  <a:srgbClr val="336699"/>
                </a:solidFill>
              </a:rPr>
              <a:t>Geometric </a:t>
            </a:r>
            <a:r>
              <a:rPr lang="en-US" altLang="en-US" sz="2800" b="1" i="1" dirty="0">
                <a:solidFill>
                  <a:srgbClr val="336699"/>
                </a:solidFill>
              </a:rPr>
              <a:t>Scale: $1 grows to…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1311" y="2057400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Stocks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$7,353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3622" y="3239869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Bonds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$136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3925669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T-bills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 $21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615190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$2.20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181600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$0.79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195780"/>
              </p:ext>
            </p:extLst>
          </p:nvPr>
        </p:nvGraphicFramePr>
        <p:xfrm>
          <a:off x="1341511" y="2049606"/>
          <a:ext cx="6019800" cy="412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6437745"/>
            <a:ext cx="5307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1926-1975 Duff &amp; Phelps Long Term Corporate Bonds,  1976 to 2017 Bloomberg Barclays US Aggregate Bonds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7400" y="1803114"/>
            <a:ext cx="5181600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$1 Grows To – Dec 1926 to Dec </a:t>
            </a:r>
            <a:r>
              <a:rPr lang="en-US" altLang="en-US" sz="1400" dirty="0" smtClean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6075" y="398463"/>
            <a:ext cx="87074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i="1" dirty="0" smtClean="0">
                <a:solidFill>
                  <a:srgbClr val="336699"/>
                </a:solidFill>
              </a:rPr>
              <a:t>Geometric </a:t>
            </a:r>
            <a:r>
              <a:rPr lang="en-US" altLang="en-US" sz="2800" b="1" i="1" dirty="0">
                <a:solidFill>
                  <a:srgbClr val="336699"/>
                </a:solidFill>
              </a:rPr>
              <a:t>Scale: $1 grows to…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1311" y="2057400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Stocks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$7,353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3622" y="3239869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Bonds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$136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3925669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T-bills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 $21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615190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$2.20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181600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$0.79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0527" y="600670"/>
            <a:ext cx="1514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Small-Cap Stocks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$36,929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394872"/>
              </p:ext>
            </p:extLst>
          </p:nvPr>
        </p:nvGraphicFramePr>
        <p:xfrm>
          <a:off x="1341511" y="2001837"/>
          <a:ext cx="5943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6437745"/>
            <a:ext cx="5307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1926-1975 Duff &amp; Phelps Long Term Corporate Bonds,  1976 to 2017 Bloomberg Barclays US Aggregate Bonds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51111" y="1752600"/>
            <a:ext cx="5181600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$1 Grows To – Dec 1926 to Dec </a:t>
            </a:r>
            <a:r>
              <a:rPr lang="en-US" altLang="en-US" sz="1400" dirty="0" smtClean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6075" y="398463"/>
            <a:ext cx="87074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336699"/>
                </a:solidFill>
              </a:rPr>
              <a:t>Arithmetic Scale: $1 grows to…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1311" y="2382837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Stocks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$7,353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3622" y="4784506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Bonds</a:t>
            </a:r>
          </a:p>
          <a:p>
            <a:r>
              <a:rPr lang="en-US" b="1" dirty="0" smtClean="0">
                <a:solidFill>
                  <a:srgbClr val="336699"/>
                </a:solidFill>
              </a:rPr>
              <a:t>$136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3711" y="5430836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T-bills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 $21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0527" y="76200"/>
            <a:ext cx="1514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Small-Cap Stocks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$36,929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6944779" y="437691"/>
            <a:ext cx="808111" cy="2375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596275"/>
              </p:ext>
            </p:extLst>
          </p:nvPr>
        </p:nvGraphicFramePr>
        <p:xfrm>
          <a:off x="1341511" y="2001837"/>
          <a:ext cx="5943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6437745"/>
            <a:ext cx="5307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1926-1975 Duff &amp; Phelps Long Term Corporate Bonds,  1976 to 2017 Bloomberg Barclays US Aggregate Bonds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51111" y="1752600"/>
            <a:ext cx="5181600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$1 Grows To – Dec 1926 to Dec </a:t>
            </a:r>
            <a:r>
              <a:rPr lang="en-US" altLang="en-US" sz="1400" dirty="0" smtClean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6075" y="398463"/>
            <a:ext cx="87074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336699"/>
                </a:solidFill>
              </a:rPr>
              <a:t>Arithmetic Scale: $1 grows to…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1311" y="2382837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Stocks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$7,353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3622" y="4784506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99"/>
                </a:solidFill>
              </a:rPr>
              <a:t>Bonds</a:t>
            </a:r>
          </a:p>
          <a:p>
            <a:r>
              <a:rPr lang="en-US" b="1" dirty="0" smtClean="0">
                <a:solidFill>
                  <a:srgbClr val="336699"/>
                </a:solidFill>
              </a:rPr>
              <a:t>$136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3711" y="5430836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T-bills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 $21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5715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/>
              <a:t>($2 real)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2667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/>
              <a:t>($535 real)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87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2179</Words>
  <Application>Microsoft Office PowerPoint</Application>
  <PresentationFormat>On-screen Show (4:3)</PresentationFormat>
  <Paragraphs>585</Paragraphs>
  <Slides>49</Slides>
  <Notes>5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Office Theme</vt:lpstr>
      <vt:lpstr>C:\Users\User\Documents\Documents\Data 1- Current\Freelance Millenium\External Talks\P&amp;I010313P.PRZ!Page 54!Text1</vt:lpstr>
      <vt:lpstr>C:\Users\User\Documents\Documents\Data 1- Current\Freelance Millenium\External Talks\P&amp;I010313P.PRZ!Page 54!Text1</vt:lpstr>
      <vt:lpstr>Presentation</vt:lpstr>
      <vt:lpstr>Chart</vt:lpstr>
      <vt:lpstr>Worksheet</vt:lpstr>
      <vt:lpstr>Manage Investments Like a Pro!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2019-07-30T00:43:07Z</dcterms:created>
  <dcterms:modified xsi:type="dcterms:W3CDTF">2019-07-30T00:53:15Z</dcterms:modified>
</cp:coreProperties>
</file>