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560DE3-099B-46AF-9ED0-900985F8D31B}" type="datetimeFigureOut">
              <a:rPr lang="en-US" smtClean="0"/>
              <a:t>7/29/2019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C0D515-455F-4886-AD2B-0E39DCC2BEE8}" type="slidenum">
              <a:rPr lang="en-US" smtClean="0"/>
              <a:t>‹#›</a:t>
            </a:fld>
            <a:endParaRPr lang="en-US"/>
          </a:p>
        </p:txBody>
      </p:sp>
    </p:spTree>
    <p:extLst>
      <p:ext uri="{BB962C8B-B14F-4D97-AF65-F5344CB8AC3E}">
        <p14:creationId xmlns:p14="http://schemas.microsoft.com/office/powerpoint/2010/main" val="181461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altLang="en-US" smtClean="0">
                <a:latin typeface="Arial" charset="0"/>
                <a:cs typeface="Arial" charset="0"/>
              </a:rPr>
              <a:t>Boomers: 1946-1964, 18 years, 65+ from 13% last year to 18% in 2030,next 18 years.  On white board.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defTabSz="914314" eaLnBrk="0" hangingPunct="0">
              <a:defRPr sz="2700" b="1" i="1">
                <a:solidFill>
                  <a:srgbClr val="336699"/>
                </a:solidFill>
                <a:latin typeface="Arial" charset="0"/>
                <a:cs typeface="Arial" charset="0"/>
              </a:defRPr>
            </a:lvl1pPr>
            <a:lvl2pPr marL="728958" indent="-280368" defTabSz="914314" eaLnBrk="0" hangingPunct="0">
              <a:defRPr sz="2700" b="1" i="1">
                <a:solidFill>
                  <a:srgbClr val="336699"/>
                </a:solidFill>
                <a:latin typeface="Arial" charset="0"/>
                <a:cs typeface="Arial" charset="0"/>
              </a:defRPr>
            </a:lvl2pPr>
            <a:lvl3pPr marL="1121475" indent="-224295" defTabSz="914314" eaLnBrk="0" hangingPunct="0">
              <a:defRPr sz="2700" b="1" i="1">
                <a:solidFill>
                  <a:srgbClr val="336699"/>
                </a:solidFill>
                <a:latin typeface="Arial" charset="0"/>
                <a:cs typeface="Arial" charset="0"/>
              </a:defRPr>
            </a:lvl3pPr>
            <a:lvl4pPr marL="1570064" indent="-224295" defTabSz="914314" eaLnBrk="0" hangingPunct="0">
              <a:defRPr sz="2700" b="1" i="1">
                <a:solidFill>
                  <a:srgbClr val="336699"/>
                </a:solidFill>
                <a:latin typeface="Arial" charset="0"/>
                <a:cs typeface="Arial" charset="0"/>
              </a:defRPr>
            </a:lvl4pPr>
            <a:lvl5pPr marL="2018654" indent="-224295" defTabSz="914314" eaLnBrk="0" hangingPunct="0">
              <a:defRPr sz="2700" b="1" i="1">
                <a:solidFill>
                  <a:srgbClr val="336699"/>
                </a:solidFill>
                <a:latin typeface="Arial" charset="0"/>
                <a:cs typeface="Arial" charset="0"/>
              </a:defRPr>
            </a:lvl5pPr>
            <a:lvl6pPr marL="2467244" indent="-224295" defTabSz="914314" eaLnBrk="0" fontAlgn="base" hangingPunct="0">
              <a:lnSpc>
                <a:spcPct val="90000"/>
              </a:lnSpc>
              <a:spcBef>
                <a:spcPct val="0"/>
              </a:spcBef>
              <a:spcAft>
                <a:spcPct val="0"/>
              </a:spcAft>
              <a:defRPr sz="2700" b="1" i="1">
                <a:solidFill>
                  <a:srgbClr val="336699"/>
                </a:solidFill>
                <a:latin typeface="Arial" charset="0"/>
                <a:cs typeface="Arial" charset="0"/>
              </a:defRPr>
            </a:lvl6pPr>
            <a:lvl7pPr marL="2915833" indent="-224295" defTabSz="914314" eaLnBrk="0" fontAlgn="base" hangingPunct="0">
              <a:lnSpc>
                <a:spcPct val="90000"/>
              </a:lnSpc>
              <a:spcBef>
                <a:spcPct val="0"/>
              </a:spcBef>
              <a:spcAft>
                <a:spcPct val="0"/>
              </a:spcAft>
              <a:defRPr sz="2700" b="1" i="1">
                <a:solidFill>
                  <a:srgbClr val="336699"/>
                </a:solidFill>
                <a:latin typeface="Arial" charset="0"/>
                <a:cs typeface="Arial" charset="0"/>
              </a:defRPr>
            </a:lvl7pPr>
            <a:lvl8pPr marL="3364423" indent="-224295" defTabSz="914314" eaLnBrk="0" fontAlgn="base" hangingPunct="0">
              <a:lnSpc>
                <a:spcPct val="90000"/>
              </a:lnSpc>
              <a:spcBef>
                <a:spcPct val="0"/>
              </a:spcBef>
              <a:spcAft>
                <a:spcPct val="0"/>
              </a:spcAft>
              <a:defRPr sz="2700" b="1" i="1">
                <a:solidFill>
                  <a:srgbClr val="336699"/>
                </a:solidFill>
                <a:latin typeface="Arial" charset="0"/>
                <a:cs typeface="Arial" charset="0"/>
              </a:defRPr>
            </a:lvl8pPr>
            <a:lvl9pPr marL="3813012" indent="-224295" defTabSz="914314" eaLnBrk="0" fontAlgn="base" hangingPunct="0">
              <a:lnSpc>
                <a:spcPct val="90000"/>
              </a:lnSpc>
              <a:spcBef>
                <a:spcPct val="0"/>
              </a:spcBef>
              <a:spcAft>
                <a:spcPct val="0"/>
              </a:spcAft>
              <a:defRPr sz="2700" b="1" i="1">
                <a:solidFill>
                  <a:srgbClr val="336699"/>
                </a:solidFill>
                <a:latin typeface="Arial" charset="0"/>
                <a:cs typeface="Arial" charset="0"/>
              </a:defRPr>
            </a:lvl9pPr>
          </a:lstStyle>
          <a:p>
            <a:pPr eaLnBrk="1" hangingPunct="1"/>
            <a:fld id="{B05C2F76-EC98-484B-BB92-9B9349982730}" type="slidenum">
              <a:rPr lang="en-US" altLang="en-US" sz="1200" b="0" i="0">
                <a:solidFill>
                  <a:schemeClr val="tx1"/>
                </a:solidFill>
              </a:rPr>
              <a:pPr eaLnBrk="1" hangingPunct="1"/>
              <a:t>12</a:t>
            </a:fld>
            <a:endParaRPr lang="en-US" altLang="en-US" sz="1200" b="0" i="0">
              <a:solidFill>
                <a:schemeClr val="tx1"/>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r>
              <a:rPr lang="en-US" altLang="en-US" smtClean="0">
                <a:latin typeface="Arial" charset="0"/>
                <a:cs typeface="Arial" charset="0"/>
              </a:rPr>
              <a:t>The US population will expand by 150 M while Germany will contract by 12 M and Japan by 35 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50A635-D4F8-41C1-96A6-9DB71832121C}" type="slidenum">
              <a:rPr lang="en-US" altLang="en-US" smtClean="0"/>
              <a:pPr>
                <a:defRPr/>
              </a:pPr>
              <a:t>21</a:t>
            </a:fld>
            <a:endParaRPr lang="en-US" altLang="en-US"/>
          </a:p>
        </p:txBody>
      </p:sp>
    </p:spTree>
    <p:extLst>
      <p:ext uri="{BB962C8B-B14F-4D97-AF65-F5344CB8AC3E}">
        <p14:creationId xmlns:p14="http://schemas.microsoft.com/office/powerpoint/2010/main" val="303806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50A635-D4F8-41C1-96A6-9DB71832121C}" type="slidenum">
              <a:rPr lang="en-US" altLang="en-US" smtClean="0"/>
              <a:pPr>
                <a:defRPr/>
              </a:pPr>
              <a:t>22</a:t>
            </a:fld>
            <a:endParaRPr lang="en-US" altLang="en-US"/>
          </a:p>
        </p:txBody>
      </p:sp>
    </p:spTree>
    <p:extLst>
      <p:ext uri="{BB962C8B-B14F-4D97-AF65-F5344CB8AC3E}">
        <p14:creationId xmlns:p14="http://schemas.microsoft.com/office/powerpoint/2010/main" val="303806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92423D-C091-4C89-9629-F4AF27FFAE25}" type="slidenum">
              <a:rPr lang="en-US" smtClean="0"/>
              <a:t>32</a:t>
            </a:fld>
            <a:endParaRPr lang="en-US"/>
          </a:p>
        </p:txBody>
      </p:sp>
    </p:spTree>
    <p:extLst>
      <p:ext uri="{BB962C8B-B14F-4D97-AF65-F5344CB8AC3E}">
        <p14:creationId xmlns:p14="http://schemas.microsoft.com/office/powerpoint/2010/main" val="126718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147B4-F687-48C2-A1EF-4D6B4C708AE7}"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EF24A-5082-4306-A5DF-7B635F21F689}" type="slidenum">
              <a:rPr lang="en-US" smtClean="0"/>
              <a:t>‹#›</a:t>
            </a:fld>
            <a:endParaRPr lang="en-US"/>
          </a:p>
        </p:txBody>
      </p:sp>
    </p:spTree>
    <p:extLst>
      <p:ext uri="{BB962C8B-B14F-4D97-AF65-F5344CB8AC3E}">
        <p14:creationId xmlns:p14="http://schemas.microsoft.com/office/powerpoint/2010/main" val="1350428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147B4-F687-48C2-A1EF-4D6B4C708AE7}"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EF24A-5082-4306-A5DF-7B635F21F689}" type="slidenum">
              <a:rPr lang="en-US" smtClean="0"/>
              <a:t>‹#›</a:t>
            </a:fld>
            <a:endParaRPr lang="en-US"/>
          </a:p>
        </p:txBody>
      </p:sp>
    </p:spTree>
    <p:extLst>
      <p:ext uri="{BB962C8B-B14F-4D97-AF65-F5344CB8AC3E}">
        <p14:creationId xmlns:p14="http://schemas.microsoft.com/office/powerpoint/2010/main" val="43725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147B4-F687-48C2-A1EF-4D6B4C708AE7}"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EF24A-5082-4306-A5DF-7B635F21F689}" type="slidenum">
              <a:rPr lang="en-US" smtClean="0"/>
              <a:t>‹#›</a:t>
            </a:fld>
            <a:endParaRPr lang="en-US"/>
          </a:p>
        </p:txBody>
      </p:sp>
    </p:spTree>
    <p:extLst>
      <p:ext uri="{BB962C8B-B14F-4D97-AF65-F5344CB8AC3E}">
        <p14:creationId xmlns:p14="http://schemas.microsoft.com/office/powerpoint/2010/main" val="199795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147B4-F687-48C2-A1EF-4D6B4C708AE7}"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EF24A-5082-4306-A5DF-7B635F21F689}" type="slidenum">
              <a:rPr lang="en-US" smtClean="0"/>
              <a:t>‹#›</a:t>
            </a:fld>
            <a:endParaRPr lang="en-US"/>
          </a:p>
        </p:txBody>
      </p:sp>
    </p:spTree>
    <p:extLst>
      <p:ext uri="{BB962C8B-B14F-4D97-AF65-F5344CB8AC3E}">
        <p14:creationId xmlns:p14="http://schemas.microsoft.com/office/powerpoint/2010/main" val="297032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147B4-F687-48C2-A1EF-4D6B4C708AE7}"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EF24A-5082-4306-A5DF-7B635F21F689}" type="slidenum">
              <a:rPr lang="en-US" smtClean="0"/>
              <a:t>‹#›</a:t>
            </a:fld>
            <a:endParaRPr lang="en-US"/>
          </a:p>
        </p:txBody>
      </p:sp>
    </p:spTree>
    <p:extLst>
      <p:ext uri="{BB962C8B-B14F-4D97-AF65-F5344CB8AC3E}">
        <p14:creationId xmlns:p14="http://schemas.microsoft.com/office/powerpoint/2010/main" val="25542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147B4-F687-48C2-A1EF-4D6B4C708AE7}"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EF24A-5082-4306-A5DF-7B635F21F689}" type="slidenum">
              <a:rPr lang="en-US" smtClean="0"/>
              <a:t>‹#›</a:t>
            </a:fld>
            <a:endParaRPr lang="en-US"/>
          </a:p>
        </p:txBody>
      </p:sp>
    </p:spTree>
    <p:extLst>
      <p:ext uri="{BB962C8B-B14F-4D97-AF65-F5344CB8AC3E}">
        <p14:creationId xmlns:p14="http://schemas.microsoft.com/office/powerpoint/2010/main" val="242574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147B4-F687-48C2-A1EF-4D6B4C708AE7}" type="datetimeFigureOut">
              <a:rPr lang="en-US" smtClean="0"/>
              <a:t>7/29/2019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EF24A-5082-4306-A5DF-7B635F21F689}" type="slidenum">
              <a:rPr lang="en-US" smtClean="0"/>
              <a:t>‹#›</a:t>
            </a:fld>
            <a:endParaRPr lang="en-US"/>
          </a:p>
        </p:txBody>
      </p:sp>
    </p:spTree>
    <p:extLst>
      <p:ext uri="{BB962C8B-B14F-4D97-AF65-F5344CB8AC3E}">
        <p14:creationId xmlns:p14="http://schemas.microsoft.com/office/powerpoint/2010/main" val="54710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147B4-F687-48C2-A1EF-4D6B4C708AE7}" type="datetimeFigureOut">
              <a:rPr lang="en-US" smtClean="0"/>
              <a:t>7/29/2019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EF24A-5082-4306-A5DF-7B635F21F689}" type="slidenum">
              <a:rPr lang="en-US" smtClean="0"/>
              <a:t>‹#›</a:t>
            </a:fld>
            <a:endParaRPr lang="en-US"/>
          </a:p>
        </p:txBody>
      </p:sp>
    </p:spTree>
    <p:extLst>
      <p:ext uri="{BB962C8B-B14F-4D97-AF65-F5344CB8AC3E}">
        <p14:creationId xmlns:p14="http://schemas.microsoft.com/office/powerpoint/2010/main" val="46017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147B4-F687-48C2-A1EF-4D6B4C708AE7}" type="datetimeFigureOut">
              <a:rPr lang="en-US" smtClean="0"/>
              <a:t>7/29/2019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EF24A-5082-4306-A5DF-7B635F21F689}" type="slidenum">
              <a:rPr lang="en-US" smtClean="0"/>
              <a:t>‹#›</a:t>
            </a:fld>
            <a:endParaRPr lang="en-US"/>
          </a:p>
        </p:txBody>
      </p:sp>
    </p:spTree>
    <p:extLst>
      <p:ext uri="{BB962C8B-B14F-4D97-AF65-F5344CB8AC3E}">
        <p14:creationId xmlns:p14="http://schemas.microsoft.com/office/powerpoint/2010/main" val="355172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147B4-F687-48C2-A1EF-4D6B4C708AE7}"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EF24A-5082-4306-A5DF-7B635F21F689}" type="slidenum">
              <a:rPr lang="en-US" smtClean="0"/>
              <a:t>‹#›</a:t>
            </a:fld>
            <a:endParaRPr lang="en-US"/>
          </a:p>
        </p:txBody>
      </p:sp>
    </p:spTree>
    <p:extLst>
      <p:ext uri="{BB962C8B-B14F-4D97-AF65-F5344CB8AC3E}">
        <p14:creationId xmlns:p14="http://schemas.microsoft.com/office/powerpoint/2010/main" val="92751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147B4-F687-48C2-A1EF-4D6B4C708AE7}"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EF24A-5082-4306-A5DF-7B635F21F689}" type="slidenum">
              <a:rPr lang="en-US" smtClean="0"/>
              <a:t>‹#›</a:t>
            </a:fld>
            <a:endParaRPr lang="en-US"/>
          </a:p>
        </p:txBody>
      </p:sp>
    </p:spTree>
    <p:extLst>
      <p:ext uri="{BB962C8B-B14F-4D97-AF65-F5344CB8AC3E}">
        <p14:creationId xmlns:p14="http://schemas.microsoft.com/office/powerpoint/2010/main" val="119551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147B4-F687-48C2-A1EF-4D6B4C708AE7}" type="datetimeFigureOut">
              <a:rPr lang="en-US" smtClean="0"/>
              <a:t>7/29/2019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EF24A-5082-4306-A5DF-7B635F21F689}" type="slidenum">
              <a:rPr lang="en-US" smtClean="0"/>
              <a:t>‹#›</a:t>
            </a:fld>
            <a:endParaRPr lang="en-US"/>
          </a:p>
        </p:txBody>
      </p:sp>
    </p:spTree>
    <p:extLst>
      <p:ext uri="{BB962C8B-B14F-4D97-AF65-F5344CB8AC3E}">
        <p14:creationId xmlns:p14="http://schemas.microsoft.com/office/powerpoint/2010/main" val="2096786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multpl.com/"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en.wikipedia.org/wiki/Earnings_growt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multpl.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multpl.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rgbClr val="336699"/>
                </a:solidFill>
              </a:rPr>
              <a:t>Manage Investments Like a </a:t>
            </a:r>
            <a:r>
              <a:rPr lang="en-US" b="1" i="1" dirty="0" smtClean="0">
                <a:solidFill>
                  <a:srgbClr val="336699"/>
                </a:solidFill>
              </a:rPr>
              <a:t>Pro!</a:t>
            </a:r>
            <a:endParaRPr lang="en-US" b="1" i="1" dirty="0">
              <a:solidFill>
                <a:srgbClr val="336699"/>
              </a:solidFill>
            </a:endParaRPr>
          </a:p>
        </p:txBody>
      </p:sp>
      <p:sp>
        <p:nvSpPr>
          <p:cNvPr id="3" name="Content Placeholder 2"/>
          <p:cNvSpPr>
            <a:spLocks noGrp="1"/>
          </p:cNvSpPr>
          <p:nvPr>
            <p:ph sz="half" idx="1"/>
          </p:nvPr>
        </p:nvSpPr>
        <p:spPr>
          <a:xfrm>
            <a:off x="1066800" y="1676400"/>
            <a:ext cx="7162800" cy="4525963"/>
          </a:xfrm>
        </p:spPr>
        <p:txBody>
          <a:bodyPr>
            <a:normAutofit fontScale="92500"/>
          </a:bodyPr>
          <a:lstStyle/>
          <a:p>
            <a:r>
              <a:rPr lang="en-US" b="1" dirty="0" smtClean="0">
                <a:solidFill>
                  <a:schemeClr val="bg1">
                    <a:lumMod val="75000"/>
                  </a:schemeClr>
                </a:solidFill>
              </a:rPr>
              <a:t>Returns and </a:t>
            </a:r>
            <a:r>
              <a:rPr lang="en-US" b="1" dirty="0" smtClean="0">
                <a:solidFill>
                  <a:schemeClr val="bg1">
                    <a:lumMod val="75000"/>
                  </a:schemeClr>
                </a:solidFill>
              </a:rPr>
              <a:t>risks </a:t>
            </a:r>
            <a:r>
              <a:rPr lang="en-US" b="1" dirty="0" smtClean="0">
                <a:solidFill>
                  <a:schemeClr val="bg1">
                    <a:lumMod val="75000"/>
                  </a:schemeClr>
                </a:solidFill>
              </a:rPr>
              <a:t>– history</a:t>
            </a:r>
          </a:p>
          <a:p>
            <a:r>
              <a:rPr lang="en-US" b="1" dirty="0"/>
              <a:t>Returns and </a:t>
            </a:r>
            <a:r>
              <a:rPr lang="en-US" b="1" dirty="0" smtClean="0"/>
              <a:t>risks </a:t>
            </a:r>
            <a:r>
              <a:rPr lang="en-US" b="1" dirty="0" smtClean="0"/>
              <a:t>– outlook</a:t>
            </a:r>
          </a:p>
          <a:p>
            <a:r>
              <a:rPr lang="en-US" b="1" dirty="0" smtClean="0">
                <a:solidFill>
                  <a:schemeClr val="bg1">
                    <a:lumMod val="75000"/>
                  </a:schemeClr>
                </a:solidFill>
              </a:rPr>
              <a:t>Asset allocation and the power of diversification</a:t>
            </a:r>
          </a:p>
          <a:p>
            <a:r>
              <a:rPr lang="en-US" b="1" dirty="0" smtClean="0">
                <a:solidFill>
                  <a:schemeClr val="bg1">
                    <a:lumMod val="75000"/>
                  </a:schemeClr>
                </a:solidFill>
              </a:rPr>
              <a:t>Market timing</a:t>
            </a:r>
          </a:p>
          <a:p>
            <a:r>
              <a:rPr lang="en-US" b="1" dirty="0" smtClean="0">
                <a:solidFill>
                  <a:schemeClr val="bg1">
                    <a:lumMod val="75000"/>
                  </a:schemeClr>
                </a:solidFill>
              </a:rPr>
              <a:t>Passive (index) vs. active investing</a:t>
            </a:r>
          </a:p>
          <a:p>
            <a:r>
              <a:rPr lang="en-US" b="1" dirty="0" smtClean="0">
                <a:solidFill>
                  <a:schemeClr val="bg1">
                    <a:lumMod val="75000"/>
                  </a:schemeClr>
                </a:solidFill>
              </a:rPr>
              <a:t>Life cycle investing and target-date funds</a:t>
            </a:r>
          </a:p>
          <a:p>
            <a:r>
              <a:rPr lang="en-US" b="1" dirty="0" smtClean="0">
                <a:solidFill>
                  <a:schemeClr val="bg1">
                    <a:lumMod val="75000"/>
                  </a:schemeClr>
                </a:solidFill>
              </a:rPr>
              <a:t>Goals-driven </a:t>
            </a:r>
            <a:r>
              <a:rPr lang="en-US" b="1" dirty="0">
                <a:solidFill>
                  <a:schemeClr val="bg1">
                    <a:lumMod val="75000"/>
                  </a:schemeClr>
                </a:solidFill>
              </a:rPr>
              <a:t>investing </a:t>
            </a:r>
            <a:r>
              <a:rPr lang="en-US" b="1" dirty="0" smtClean="0">
                <a:solidFill>
                  <a:schemeClr val="bg1">
                    <a:lumMod val="75000"/>
                  </a:schemeClr>
                </a:solidFill>
              </a:rPr>
              <a:t>(a.k.a., ALM, LDI)</a:t>
            </a:r>
          </a:p>
          <a:p>
            <a:r>
              <a:rPr lang="en-US" b="1" dirty="0" smtClean="0">
                <a:solidFill>
                  <a:schemeClr val="bg1">
                    <a:lumMod val="75000"/>
                  </a:schemeClr>
                </a:solidFill>
              </a:rPr>
              <a:t>Smart retirement strategies</a:t>
            </a:r>
          </a:p>
          <a:p>
            <a:r>
              <a:rPr lang="en-US" b="1" dirty="0" smtClean="0">
                <a:solidFill>
                  <a:schemeClr val="bg1">
                    <a:lumMod val="75000"/>
                  </a:schemeClr>
                </a:solidFill>
              </a:rPr>
              <a:t>Smart financial strategies</a:t>
            </a:r>
          </a:p>
          <a:p>
            <a:endParaRPr lang="en-US" dirty="0" smtClean="0"/>
          </a:p>
          <a:p>
            <a:endParaRPr lang="en-US" dirty="0"/>
          </a:p>
        </p:txBody>
      </p:sp>
    </p:spTree>
    <p:extLst>
      <p:ext uri="{BB962C8B-B14F-4D97-AF65-F5344CB8AC3E}">
        <p14:creationId xmlns:p14="http://schemas.microsoft.com/office/powerpoint/2010/main" val="32361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555EEF2B-29EA-4C7C-A9D1-1034B65C23AD}" type="slidenum">
              <a:rPr lang="en-US" altLang="en-US"/>
              <a:pPr/>
              <a:t>10</a:t>
            </a:fld>
            <a:endParaRPr lang="en-US" altLang="en-US"/>
          </a:p>
        </p:txBody>
      </p:sp>
      <p:sp>
        <p:nvSpPr>
          <p:cNvPr id="5639170" name="Rectangle 2"/>
          <p:cNvSpPr>
            <a:spLocks noChangeArrowheads="1"/>
          </p:cNvSpPr>
          <p:nvPr/>
        </p:nvSpPr>
        <p:spPr bwMode="auto">
          <a:xfrm>
            <a:off x="215900" y="952500"/>
            <a:ext cx="8928100" cy="51689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600">
              <a:solidFill>
                <a:schemeClr val="bg1"/>
              </a:solidFill>
            </a:endParaRPr>
          </a:p>
        </p:txBody>
      </p:sp>
      <p:sp>
        <p:nvSpPr>
          <p:cNvPr id="5639171" name="Rectangle 3"/>
          <p:cNvSpPr>
            <a:spLocks noGrp="1" noChangeArrowheads="1"/>
          </p:cNvSpPr>
          <p:nvPr>
            <p:ph type="title"/>
          </p:nvPr>
        </p:nvSpPr>
        <p:spPr>
          <a:xfrm>
            <a:off x="4492625" y="4224338"/>
            <a:ext cx="4283075" cy="498475"/>
          </a:xfrm>
        </p:spPr>
        <p:txBody>
          <a:bodyPr>
            <a:normAutofit fontScale="90000"/>
          </a:bodyPr>
          <a:lstStyle/>
          <a:p>
            <a:r>
              <a:rPr lang="en-US" altLang="en-US" sz="3200" b="1" i="1" dirty="0">
                <a:solidFill>
                  <a:srgbClr val="336699"/>
                </a:solidFill>
              </a:rPr>
              <a:t>Economic Outlook</a:t>
            </a:r>
            <a:br>
              <a:rPr lang="en-US" altLang="en-US" sz="3200" b="1" i="1" dirty="0">
                <a:solidFill>
                  <a:srgbClr val="336699"/>
                </a:solidFill>
              </a:rPr>
            </a:br>
            <a:r>
              <a:rPr lang="en-US" altLang="en-US" sz="3200" b="1" i="1" dirty="0">
                <a:solidFill>
                  <a:srgbClr val="336699"/>
                </a:solidFill>
              </a:rPr>
              <a:t/>
            </a:r>
            <a:br>
              <a:rPr lang="en-US" altLang="en-US" sz="3200" b="1" i="1" dirty="0">
                <a:solidFill>
                  <a:srgbClr val="336699"/>
                </a:solidFill>
              </a:rPr>
            </a:br>
            <a:r>
              <a:rPr lang="en-US" altLang="en-US" sz="3200" b="1" i="1" dirty="0">
                <a:solidFill>
                  <a:srgbClr val="336699"/>
                </a:solidFill>
              </a:rPr>
              <a:t/>
            </a:r>
            <a:br>
              <a:rPr lang="en-US" altLang="en-US" sz="3200" b="1" i="1" dirty="0">
                <a:solidFill>
                  <a:srgbClr val="336699"/>
                </a:solidFill>
              </a:rPr>
            </a:br>
            <a:r>
              <a:rPr lang="en-US" altLang="en-US" sz="3200" b="1" i="1" dirty="0">
                <a:solidFill>
                  <a:srgbClr val="336699"/>
                </a:solidFill>
              </a:rPr>
              <a:t/>
            </a:r>
            <a:br>
              <a:rPr lang="en-US" altLang="en-US" sz="3200" b="1" i="1" dirty="0">
                <a:solidFill>
                  <a:srgbClr val="336699"/>
                </a:solidFill>
              </a:rPr>
            </a:br>
            <a:r>
              <a:rPr lang="en-US" altLang="en-US" sz="1600" b="1" dirty="0">
                <a:solidFill>
                  <a:schemeClr val="tx1"/>
                </a:solidFill>
              </a:rPr>
              <a:t>We have constantly kicked the can down the road – but now we’re down the road.</a:t>
            </a:r>
            <a:br>
              <a:rPr lang="en-US" altLang="en-US" sz="1600" b="1" dirty="0">
                <a:solidFill>
                  <a:schemeClr val="tx1"/>
                </a:solidFill>
              </a:rPr>
            </a:br>
            <a:r>
              <a:rPr lang="en-US" altLang="en-US" sz="1600" b="1" dirty="0">
                <a:solidFill>
                  <a:schemeClr val="tx1"/>
                </a:solidFill>
              </a:rPr>
              <a:t/>
            </a:r>
            <a:br>
              <a:rPr lang="en-US" altLang="en-US" sz="1600" b="1" dirty="0">
                <a:solidFill>
                  <a:schemeClr val="tx1"/>
                </a:solidFill>
              </a:rPr>
            </a:br>
            <a:r>
              <a:rPr lang="en-US" altLang="en-US" sz="1600" b="1" dirty="0">
                <a:solidFill>
                  <a:schemeClr val="tx1"/>
                </a:solidFill>
              </a:rPr>
              <a:t>                                              </a:t>
            </a:r>
            <a:r>
              <a:rPr lang="en-US" altLang="en-US" sz="1600" b="1" dirty="0" smtClean="0">
                <a:solidFill>
                  <a:schemeClr val="tx1"/>
                </a:solidFill>
              </a:rPr>
              <a:t> </a:t>
            </a:r>
            <a:r>
              <a:rPr lang="en-US" altLang="en-US" sz="1600" b="1" dirty="0">
                <a:solidFill>
                  <a:schemeClr val="tx1"/>
                </a:solidFill>
              </a:rPr>
              <a:t>Mohamed El-</a:t>
            </a:r>
            <a:r>
              <a:rPr lang="en-US" altLang="en-US" sz="1600" b="1" dirty="0" err="1">
                <a:solidFill>
                  <a:schemeClr val="tx1"/>
                </a:solidFill>
              </a:rPr>
              <a:t>Erian</a:t>
            </a:r>
            <a:r>
              <a:rPr lang="en-US" altLang="en-US" sz="1600" b="1" dirty="0">
                <a:solidFill>
                  <a:schemeClr val="tx1"/>
                </a:solidFill>
              </a:rPr>
              <a:t> Paraphrase</a:t>
            </a:r>
          </a:p>
        </p:txBody>
      </p:sp>
      <p:sp>
        <p:nvSpPr>
          <p:cNvPr id="5639172" name="Rectangle 4"/>
          <p:cNvSpPr>
            <a:spLocks noChangeArrowheads="1"/>
          </p:cNvSpPr>
          <p:nvPr/>
        </p:nvSpPr>
        <p:spPr bwMode="auto">
          <a:xfrm>
            <a:off x="0" y="323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100000"/>
              </a:lnSpc>
            </a:pPr>
            <a:endParaRPr lang="en-US" altLang="en-US" sz="1800" b="0" i="0">
              <a:solidFill>
                <a:schemeClr val="tx1"/>
              </a:solidFill>
            </a:endParaRPr>
          </a:p>
        </p:txBody>
      </p:sp>
      <p:pic>
        <p:nvPicPr>
          <p:cNvPr id="5639184" name="Picture 16"/>
          <p:cNvPicPr>
            <a:picLocks noChangeAspect="1" noChangeArrowheads="1"/>
          </p:cNvPicPr>
          <p:nvPr/>
        </p:nvPicPr>
        <p:blipFill>
          <a:blip r:embed="rId2">
            <a:extLst>
              <a:ext uri="{28A0092B-C50C-407E-A947-70E740481C1C}">
                <a14:useLocalDpi xmlns:a14="http://schemas.microsoft.com/office/drawing/2010/main" val="0"/>
              </a:ext>
            </a:extLst>
          </a:blip>
          <a:srcRect l="970"/>
          <a:stretch>
            <a:fillRect/>
          </a:stretch>
        </p:blipFill>
        <p:spPr bwMode="auto">
          <a:xfrm>
            <a:off x="-28575" y="384175"/>
            <a:ext cx="4059238" cy="61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9185" name="Text Box 17"/>
          <p:cNvSpPr txBox="1">
            <a:spLocks noChangeArrowheads="1"/>
          </p:cNvSpPr>
          <p:nvPr/>
        </p:nvSpPr>
        <p:spPr bwMode="auto">
          <a:xfrm>
            <a:off x="250825" y="5380038"/>
            <a:ext cx="36544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r>
              <a:rPr lang="en-US" altLang="en-US" sz="2000">
                <a:solidFill>
                  <a:schemeClr val="bg1"/>
                </a:solidFill>
              </a:rPr>
              <a:t>A Roadmap for the Grey Age</a:t>
            </a:r>
          </a:p>
          <a:p>
            <a:endParaRPr lang="en-US" altLang="en-US" sz="2000">
              <a:solidFill>
                <a:schemeClr val="bg1"/>
              </a:solidFill>
            </a:endParaRPr>
          </a:p>
          <a:p>
            <a:r>
              <a:rPr lang="en-US" altLang="en-US" sz="2000">
                <a:solidFill>
                  <a:schemeClr val="bg1"/>
                </a:solidFill>
              </a:rPr>
              <a:t>Deutsche Bank</a:t>
            </a:r>
          </a:p>
        </p:txBody>
      </p:sp>
    </p:spTree>
    <p:extLst>
      <p:ext uri="{BB962C8B-B14F-4D97-AF65-F5344CB8AC3E}">
        <p14:creationId xmlns:p14="http://schemas.microsoft.com/office/powerpoint/2010/main" val="761634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fld id="{F2086B2D-0E62-405B-A100-3BA7C2090741}" type="slidenum">
              <a:rPr lang="en-US" altLang="en-US"/>
              <a:pPr/>
              <a:t>11</a:t>
            </a:fld>
            <a:endParaRPr lang="en-US" altLang="en-US"/>
          </a:p>
        </p:txBody>
      </p:sp>
      <p:sp>
        <p:nvSpPr>
          <p:cNvPr id="5826567" name="Text Box 4"/>
          <p:cNvSpPr txBox="1">
            <a:spLocks noChangeArrowheads="1"/>
          </p:cNvSpPr>
          <p:nvPr/>
        </p:nvSpPr>
        <p:spPr bwMode="auto">
          <a:xfrm>
            <a:off x="708025" y="3748088"/>
            <a:ext cx="7289800" cy="296862"/>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a:defRPr>
                <a:solidFill>
                  <a:schemeClr val="tx1"/>
                </a:solidFill>
                <a:latin typeface="Arial" charset="0"/>
                <a:cs typeface="Arial" charset="0"/>
              </a:defRPr>
            </a:lvl1pPr>
            <a:lvl2pPr marL="742950" indent="-285750" defTabSz="820738">
              <a:defRPr>
                <a:solidFill>
                  <a:schemeClr val="tx1"/>
                </a:solidFill>
                <a:latin typeface="Arial" charset="0"/>
                <a:cs typeface="Arial" charset="0"/>
              </a:defRPr>
            </a:lvl2pPr>
            <a:lvl3pPr marL="1143000" indent="-228600" defTabSz="820738">
              <a:defRPr>
                <a:solidFill>
                  <a:schemeClr val="tx1"/>
                </a:solidFill>
                <a:latin typeface="Arial" charset="0"/>
                <a:cs typeface="Arial" charset="0"/>
              </a:defRPr>
            </a:lvl3pPr>
            <a:lvl4pPr marL="1600200" indent="-228600" defTabSz="820738">
              <a:defRPr>
                <a:solidFill>
                  <a:schemeClr val="tx1"/>
                </a:solidFill>
                <a:latin typeface="Arial" charset="0"/>
                <a:cs typeface="Arial" charset="0"/>
              </a:defRPr>
            </a:lvl4pPr>
            <a:lvl5pPr marL="2057400" indent="-228600" defTabSz="820738">
              <a:defRPr>
                <a:solidFill>
                  <a:schemeClr val="tx1"/>
                </a:solidFill>
                <a:latin typeface="Arial" charset="0"/>
                <a:cs typeface="Arial" charset="0"/>
              </a:defRPr>
            </a:lvl5pPr>
            <a:lvl6pPr marL="2514600" indent="-228600" defTabSz="820738" fontAlgn="base">
              <a:spcBef>
                <a:spcPct val="0"/>
              </a:spcBef>
              <a:spcAft>
                <a:spcPct val="0"/>
              </a:spcAft>
              <a:defRPr>
                <a:solidFill>
                  <a:schemeClr val="tx1"/>
                </a:solidFill>
                <a:latin typeface="Arial" charset="0"/>
                <a:cs typeface="Arial" charset="0"/>
              </a:defRPr>
            </a:lvl6pPr>
            <a:lvl7pPr marL="2971800" indent="-228600" defTabSz="820738" fontAlgn="base">
              <a:spcBef>
                <a:spcPct val="0"/>
              </a:spcBef>
              <a:spcAft>
                <a:spcPct val="0"/>
              </a:spcAft>
              <a:defRPr>
                <a:solidFill>
                  <a:schemeClr val="tx1"/>
                </a:solidFill>
                <a:latin typeface="Arial" charset="0"/>
                <a:cs typeface="Arial" charset="0"/>
              </a:defRPr>
            </a:lvl7pPr>
            <a:lvl8pPr marL="3429000" indent="-228600" defTabSz="820738" fontAlgn="base">
              <a:spcBef>
                <a:spcPct val="0"/>
              </a:spcBef>
              <a:spcAft>
                <a:spcPct val="0"/>
              </a:spcAft>
              <a:defRPr>
                <a:solidFill>
                  <a:schemeClr val="tx1"/>
                </a:solidFill>
                <a:latin typeface="Arial" charset="0"/>
                <a:cs typeface="Arial" charset="0"/>
              </a:defRPr>
            </a:lvl8pPr>
            <a:lvl9pPr marL="3886200" indent="-228600" defTabSz="820738" fontAlgn="base">
              <a:spcBef>
                <a:spcPct val="0"/>
              </a:spcBef>
              <a:spcAft>
                <a:spcPct val="0"/>
              </a:spcAft>
              <a:defRPr>
                <a:solidFill>
                  <a:schemeClr val="tx1"/>
                </a:solidFill>
                <a:latin typeface="Arial" charset="0"/>
                <a:cs typeface="Arial" charset="0"/>
              </a:defRPr>
            </a:lvl9pPr>
          </a:lstStyle>
          <a:p>
            <a:pPr algn="ctr" eaLnBrk="0" hangingPunct="0">
              <a:lnSpc>
                <a:spcPct val="100000"/>
              </a:lnSpc>
              <a:spcBef>
                <a:spcPct val="50000"/>
              </a:spcBef>
            </a:pPr>
            <a:r>
              <a:rPr lang="en-US" altLang="en-US" sz="1200" i="0">
                <a:solidFill>
                  <a:schemeClr val="bg1"/>
                </a:solidFill>
              </a:rPr>
              <a:t>Developed World 10 Year Average Growth Rate</a:t>
            </a:r>
          </a:p>
        </p:txBody>
      </p:sp>
      <p:pic>
        <p:nvPicPr>
          <p:cNvPr id="58265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1120775"/>
            <a:ext cx="7888287" cy="529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26571" name="Rectangle 11"/>
          <p:cNvSpPr>
            <a:spLocks noChangeArrowheads="1"/>
          </p:cNvSpPr>
          <p:nvPr/>
        </p:nvSpPr>
        <p:spPr bwMode="auto">
          <a:xfrm>
            <a:off x="650875" y="3684588"/>
            <a:ext cx="7929563" cy="27162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6568" name="Text Box 4"/>
          <p:cNvSpPr txBox="1">
            <a:spLocks noChangeArrowheads="1"/>
          </p:cNvSpPr>
          <p:nvPr/>
        </p:nvSpPr>
        <p:spPr bwMode="auto">
          <a:xfrm>
            <a:off x="893763" y="1074738"/>
            <a:ext cx="7289800" cy="296862"/>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a:defRPr>
                <a:solidFill>
                  <a:schemeClr val="tx1"/>
                </a:solidFill>
                <a:latin typeface="Arial" charset="0"/>
                <a:cs typeface="Arial" charset="0"/>
              </a:defRPr>
            </a:lvl1pPr>
            <a:lvl2pPr marL="742950" indent="-285750" defTabSz="820738">
              <a:defRPr>
                <a:solidFill>
                  <a:schemeClr val="tx1"/>
                </a:solidFill>
                <a:latin typeface="Arial" charset="0"/>
                <a:cs typeface="Arial" charset="0"/>
              </a:defRPr>
            </a:lvl2pPr>
            <a:lvl3pPr marL="1143000" indent="-228600" defTabSz="820738">
              <a:defRPr>
                <a:solidFill>
                  <a:schemeClr val="tx1"/>
                </a:solidFill>
                <a:latin typeface="Arial" charset="0"/>
                <a:cs typeface="Arial" charset="0"/>
              </a:defRPr>
            </a:lvl3pPr>
            <a:lvl4pPr marL="1600200" indent="-228600" defTabSz="820738">
              <a:defRPr>
                <a:solidFill>
                  <a:schemeClr val="tx1"/>
                </a:solidFill>
                <a:latin typeface="Arial" charset="0"/>
                <a:cs typeface="Arial" charset="0"/>
              </a:defRPr>
            </a:lvl4pPr>
            <a:lvl5pPr marL="2057400" indent="-228600" defTabSz="820738">
              <a:defRPr>
                <a:solidFill>
                  <a:schemeClr val="tx1"/>
                </a:solidFill>
                <a:latin typeface="Arial" charset="0"/>
                <a:cs typeface="Arial" charset="0"/>
              </a:defRPr>
            </a:lvl5pPr>
            <a:lvl6pPr marL="2514600" indent="-228600" defTabSz="820738" fontAlgn="base">
              <a:spcBef>
                <a:spcPct val="0"/>
              </a:spcBef>
              <a:spcAft>
                <a:spcPct val="0"/>
              </a:spcAft>
              <a:defRPr>
                <a:solidFill>
                  <a:schemeClr val="tx1"/>
                </a:solidFill>
                <a:latin typeface="Arial" charset="0"/>
                <a:cs typeface="Arial" charset="0"/>
              </a:defRPr>
            </a:lvl6pPr>
            <a:lvl7pPr marL="2971800" indent="-228600" defTabSz="820738" fontAlgn="base">
              <a:spcBef>
                <a:spcPct val="0"/>
              </a:spcBef>
              <a:spcAft>
                <a:spcPct val="0"/>
              </a:spcAft>
              <a:defRPr>
                <a:solidFill>
                  <a:schemeClr val="tx1"/>
                </a:solidFill>
                <a:latin typeface="Arial" charset="0"/>
                <a:cs typeface="Arial" charset="0"/>
              </a:defRPr>
            </a:lvl7pPr>
            <a:lvl8pPr marL="3429000" indent="-228600" defTabSz="820738" fontAlgn="base">
              <a:spcBef>
                <a:spcPct val="0"/>
              </a:spcBef>
              <a:spcAft>
                <a:spcPct val="0"/>
              </a:spcAft>
              <a:defRPr>
                <a:solidFill>
                  <a:schemeClr val="tx1"/>
                </a:solidFill>
                <a:latin typeface="Arial" charset="0"/>
                <a:cs typeface="Arial" charset="0"/>
              </a:defRPr>
            </a:lvl8pPr>
            <a:lvl9pPr marL="3886200" indent="-228600" defTabSz="820738" fontAlgn="base">
              <a:spcBef>
                <a:spcPct val="0"/>
              </a:spcBef>
              <a:spcAft>
                <a:spcPct val="0"/>
              </a:spcAft>
              <a:defRPr>
                <a:solidFill>
                  <a:schemeClr val="tx1"/>
                </a:solidFill>
                <a:latin typeface="Arial" charset="0"/>
                <a:cs typeface="Arial" charset="0"/>
              </a:defRPr>
            </a:lvl9pPr>
          </a:lstStyle>
          <a:p>
            <a:pPr algn="ctr" eaLnBrk="0" hangingPunct="0">
              <a:lnSpc>
                <a:spcPct val="100000"/>
              </a:lnSpc>
              <a:spcBef>
                <a:spcPct val="50000"/>
              </a:spcBef>
            </a:pPr>
            <a:r>
              <a:rPr lang="en-US" altLang="en-US" sz="1200" i="0">
                <a:solidFill>
                  <a:schemeClr val="bg1"/>
                </a:solidFill>
              </a:rPr>
              <a:t>Developed World Working Age Population Growth</a:t>
            </a:r>
          </a:p>
        </p:txBody>
      </p:sp>
      <p:sp>
        <p:nvSpPr>
          <p:cNvPr id="5826572" name="Rectangle 12"/>
          <p:cNvSpPr>
            <a:spLocks noChangeArrowheads="1"/>
          </p:cNvSpPr>
          <p:nvPr/>
        </p:nvSpPr>
        <p:spPr bwMode="auto">
          <a:xfrm>
            <a:off x="942975" y="5868988"/>
            <a:ext cx="1077913" cy="300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000" b="0" i="0" dirty="0">
                <a:solidFill>
                  <a:schemeClr val="bg2"/>
                </a:solidFill>
              </a:rPr>
              <a:t>Source: Bridgewater</a:t>
            </a:r>
          </a:p>
        </p:txBody>
      </p:sp>
      <p:pic>
        <p:nvPicPr>
          <p:cNvPr id="582657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063" y="3859213"/>
            <a:ext cx="2857500" cy="2390775"/>
          </a:xfrm>
          <a:prstGeom prst="rect">
            <a:avLst/>
          </a:prstGeom>
          <a:noFill/>
          <a:extLst>
            <a:ext uri="{909E8E84-426E-40DD-AFC4-6F175D3DCCD1}">
              <a14:hiddenFill xmlns:a14="http://schemas.microsoft.com/office/drawing/2010/main">
                <a:solidFill>
                  <a:srgbClr val="FFFFFF"/>
                </a:solidFill>
              </a14:hiddenFill>
            </a:ext>
          </a:extLst>
        </p:spPr>
      </p:pic>
      <p:sp>
        <p:nvSpPr>
          <p:cNvPr id="5826574" name="Freeform 14"/>
          <p:cNvSpPr>
            <a:spLocks/>
          </p:cNvSpPr>
          <p:nvPr/>
        </p:nvSpPr>
        <p:spPr bwMode="auto">
          <a:xfrm>
            <a:off x="4940300" y="3779838"/>
            <a:ext cx="1624013" cy="2389187"/>
          </a:xfrm>
          <a:custGeom>
            <a:avLst/>
            <a:gdLst>
              <a:gd name="T0" fmla="*/ 138 w 1023"/>
              <a:gd name="T1" fmla="*/ 0 h 1505"/>
              <a:gd name="T2" fmla="*/ 1015 w 1023"/>
              <a:gd name="T3" fmla="*/ 9 h 1505"/>
              <a:gd name="T4" fmla="*/ 1023 w 1023"/>
              <a:gd name="T5" fmla="*/ 147 h 1505"/>
              <a:gd name="T6" fmla="*/ 189 w 1023"/>
              <a:gd name="T7" fmla="*/ 1505 h 1505"/>
              <a:gd name="T8" fmla="*/ 0 w 1023"/>
              <a:gd name="T9" fmla="*/ 61 h 1505"/>
            </a:gdLst>
            <a:ahLst/>
            <a:cxnLst>
              <a:cxn ang="0">
                <a:pos x="T0" y="T1"/>
              </a:cxn>
              <a:cxn ang="0">
                <a:pos x="T2" y="T3"/>
              </a:cxn>
              <a:cxn ang="0">
                <a:pos x="T4" y="T5"/>
              </a:cxn>
              <a:cxn ang="0">
                <a:pos x="T6" y="T7"/>
              </a:cxn>
              <a:cxn ang="0">
                <a:pos x="T8" y="T9"/>
              </a:cxn>
            </a:cxnLst>
            <a:rect l="0" t="0" r="r" b="b"/>
            <a:pathLst>
              <a:path w="1023" h="1505">
                <a:moveTo>
                  <a:pt x="138" y="0"/>
                </a:moveTo>
                <a:lnTo>
                  <a:pt x="1015" y="9"/>
                </a:lnTo>
                <a:lnTo>
                  <a:pt x="1023" y="147"/>
                </a:lnTo>
                <a:lnTo>
                  <a:pt x="189" y="1505"/>
                </a:lnTo>
                <a:lnTo>
                  <a:pt x="0" y="61"/>
                </a:lnTo>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5826575" name="Freeform 15"/>
          <p:cNvSpPr>
            <a:spLocks/>
          </p:cNvSpPr>
          <p:nvPr/>
        </p:nvSpPr>
        <p:spPr bwMode="auto">
          <a:xfrm>
            <a:off x="4859338" y="5922963"/>
            <a:ext cx="2257425" cy="376237"/>
          </a:xfrm>
          <a:custGeom>
            <a:avLst/>
            <a:gdLst>
              <a:gd name="T0" fmla="*/ 313 w 1422"/>
              <a:gd name="T1" fmla="*/ 30 h 237"/>
              <a:gd name="T2" fmla="*/ 313 w 1422"/>
              <a:gd name="T3" fmla="*/ 73 h 237"/>
              <a:gd name="T4" fmla="*/ 348 w 1422"/>
              <a:gd name="T5" fmla="*/ 125 h 237"/>
              <a:gd name="T6" fmla="*/ 369 w 1422"/>
              <a:gd name="T7" fmla="*/ 146 h 237"/>
              <a:gd name="T8" fmla="*/ 395 w 1422"/>
              <a:gd name="T9" fmla="*/ 168 h 237"/>
              <a:gd name="T10" fmla="*/ 442 w 1422"/>
              <a:gd name="T11" fmla="*/ 168 h 237"/>
              <a:gd name="T12" fmla="*/ 1401 w 1422"/>
              <a:gd name="T13" fmla="*/ 159 h 237"/>
              <a:gd name="T14" fmla="*/ 1422 w 1422"/>
              <a:gd name="T15" fmla="*/ 237 h 237"/>
              <a:gd name="T16" fmla="*/ 0 w 1422"/>
              <a:gd name="T17" fmla="*/ 228 h 237"/>
              <a:gd name="T18" fmla="*/ 176 w 1422"/>
              <a:gd name="T19"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2" h="237">
                <a:moveTo>
                  <a:pt x="313" y="30"/>
                </a:moveTo>
                <a:lnTo>
                  <a:pt x="313" y="73"/>
                </a:lnTo>
                <a:lnTo>
                  <a:pt x="348" y="125"/>
                </a:lnTo>
                <a:lnTo>
                  <a:pt x="369" y="146"/>
                </a:lnTo>
                <a:lnTo>
                  <a:pt x="395" y="168"/>
                </a:lnTo>
                <a:lnTo>
                  <a:pt x="442" y="168"/>
                </a:lnTo>
                <a:lnTo>
                  <a:pt x="1401" y="159"/>
                </a:lnTo>
                <a:lnTo>
                  <a:pt x="1422" y="237"/>
                </a:lnTo>
                <a:lnTo>
                  <a:pt x="0" y="228"/>
                </a:lnTo>
                <a:lnTo>
                  <a:pt x="176" y="0"/>
                </a:lnTo>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5826576" name="Freeform 16"/>
          <p:cNvSpPr>
            <a:spLocks/>
          </p:cNvSpPr>
          <p:nvPr/>
        </p:nvSpPr>
        <p:spPr bwMode="auto">
          <a:xfrm>
            <a:off x="7151688" y="4141788"/>
            <a:ext cx="641350" cy="717550"/>
          </a:xfrm>
          <a:custGeom>
            <a:avLst/>
            <a:gdLst>
              <a:gd name="T0" fmla="*/ 0 w 404"/>
              <a:gd name="T1" fmla="*/ 121 h 452"/>
              <a:gd name="T2" fmla="*/ 198 w 404"/>
              <a:gd name="T3" fmla="*/ 452 h 452"/>
              <a:gd name="T4" fmla="*/ 404 w 404"/>
              <a:gd name="T5" fmla="*/ 237 h 452"/>
              <a:gd name="T6" fmla="*/ 167 w 404"/>
              <a:gd name="T7" fmla="*/ 0 h 452"/>
            </a:gdLst>
            <a:ahLst/>
            <a:cxnLst>
              <a:cxn ang="0">
                <a:pos x="T0" y="T1"/>
              </a:cxn>
              <a:cxn ang="0">
                <a:pos x="T2" y="T3"/>
              </a:cxn>
              <a:cxn ang="0">
                <a:pos x="T4" y="T5"/>
              </a:cxn>
              <a:cxn ang="0">
                <a:pos x="T6" y="T7"/>
              </a:cxn>
            </a:cxnLst>
            <a:rect l="0" t="0" r="r" b="b"/>
            <a:pathLst>
              <a:path w="404" h="452">
                <a:moveTo>
                  <a:pt x="0" y="121"/>
                </a:moveTo>
                <a:lnTo>
                  <a:pt x="198" y="452"/>
                </a:lnTo>
                <a:lnTo>
                  <a:pt x="404" y="237"/>
                </a:lnTo>
                <a:lnTo>
                  <a:pt x="167" y="0"/>
                </a:lnTo>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5826577" name="Freeform 17"/>
          <p:cNvSpPr>
            <a:spLocks/>
          </p:cNvSpPr>
          <p:nvPr/>
        </p:nvSpPr>
        <p:spPr bwMode="auto">
          <a:xfrm>
            <a:off x="6127750" y="4005263"/>
            <a:ext cx="403225" cy="546100"/>
          </a:xfrm>
          <a:custGeom>
            <a:avLst/>
            <a:gdLst>
              <a:gd name="T0" fmla="*/ 78 w 254"/>
              <a:gd name="T1" fmla="*/ 0 h 344"/>
              <a:gd name="T2" fmla="*/ 254 w 254"/>
              <a:gd name="T3" fmla="*/ 69 h 344"/>
              <a:gd name="T4" fmla="*/ 48 w 254"/>
              <a:gd name="T5" fmla="*/ 344 h 344"/>
              <a:gd name="T6" fmla="*/ 0 w 254"/>
              <a:gd name="T7" fmla="*/ 35 h 344"/>
            </a:gdLst>
            <a:ahLst/>
            <a:cxnLst>
              <a:cxn ang="0">
                <a:pos x="T0" y="T1"/>
              </a:cxn>
              <a:cxn ang="0">
                <a:pos x="T2" y="T3"/>
              </a:cxn>
              <a:cxn ang="0">
                <a:pos x="T4" y="T5"/>
              </a:cxn>
              <a:cxn ang="0">
                <a:pos x="T6" y="T7"/>
              </a:cxn>
            </a:cxnLst>
            <a:rect l="0" t="0" r="r" b="b"/>
            <a:pathLst>
              <a:path w="254" h="344">
                <a:moveTo>
                  <a:pt x="78" y="0"/>
                </a:moveTo>
                <a:lnTo>
                  <a:pt x="254" y="69"/>
                </a:lnTo>
                <a:lnTo>
                  <a:pt x="48" y="344"/>
                </a:lnTo>
                <a:lnTo>
                  <a:pt x="0" y="35"/>
                </a:lnTo>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14" name="Text Box 5"/>
          <p:cNvSpPr txBox="1">
            <a:spLocks noChangeArrowheads="1"/>
          </p:cNvSpPr>
          <p:nvPr/>
        </p:nvSpPr>
        <p:spPr bwMode="auto">
          <a:xfrm>
            <a:off x="322262" y="335578"/>
            <a:ext cx="9050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800" dirty="0" smtClean="0"/>
              <a:t>The entire developed world appears to be headed for a period of slow growth</a:t>
            </a:r>
            <a:endParaRPr lang="en-US" altLang="en-US" sz="1800" dirty="0"/>
          </a:p>
        </p:txBody>
      </p:sp>
    </p:spTree>
    <p:extLst>
      <p:ext uri="{BB962C8B-B14F-4D97-AF65-F5344CB8AC3E}">
        <p14:creationId xmlns:p14="http://schemas.microsoft.com/office/powerpoint/2010/main" val="139678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p:spPr>
        <p:txBody>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fld id="{8D77F92C-BA1B-4254-8D13-063F6D1338AE}" type="slidenum">
              <a:rPr lang="en-US" altLang="en-US" sz="1000" smtClean="0">
                <a:solidFill>
                  <a:srgbClr val="FFFFFF"/>
                </a:solidFill>
              </a:rPr>
              <a:pPr eaLnBrk="1" hangingPunct="1"/>
              <a:t>12</a:t>
            </a:fld>
            <a:endParaRPr lang="en-US" altLang="en-US" sz="1000" smtClean="0">
              <a:solidFill>
                <a:srgbClr val="FFFFFF"/>
              </a:solidFill>
            </a:endParaRP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t="21786"/>
          <a:stretch>
            <a:fillRect/>
          </a:stretch>
        </p:blipFill>
        <p:spPr bwMode="auto">
          <a:xfrm>
            <a:off x="657225" y="1981200"/>
            <a:ext cx="61087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025" y="6111875"/>
            <a:ext cx="4791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4"/>
          <p:cNvSpPr txBox="1">
            <a:spLocks noChangeArrowheads="1"/>
          </p:cNvSpPr>
          <p:nvPr/>
        </p:nvSpPr>
        <p:spPr bwMode="auto">
          <a:xfrm>
            <a:off x="1438275" y="1889125"/>
            <a:ext cx="5033963"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eaLnBrk="0" hangingPunct="0">
              <a:defRPr sz="2800" b="1" i="1">
                <a:solidFill>
                  <a:srgbClr val="336699"/>
                </a:solidFill>
                <a:latin typeface="Arial" charset="0"/>
                <a:cs typeface="Arial" charset="0"/>
              </a:defRPr>
            </a:lvl1pPr>
            <a:lvl2pPr marL="742950" indent="-285750" defTabSz="820738" eaLnBrk="0" hangingPunct="0">
              <a:defRPr sz="2800" b="1" i="1">
                <a:solidFill>
                  <a:srgbClr val="336699"/>
                </a:solidFill>
                <a:latin typeface="Arial" charset="0"/>
                <a:cs typeface="Arial" charset="0"/>
              </a:defRPr>
            </a:lvl2pPr>
            <a:lvl3pPr marL="1143000" indent="-228600" defTabSz="820738" eaLnBrk="0" hangingPunct="0">
              <a:defRPr sz="2800" b="1" i="1">
                <a:solidFill>
                  <a:srgbClr val="336699"/>
                </a:solidFill>
                <a:latin typeface="Arial" charset="0"/>
                <a:cs typeface="Arial" charset="0"/>
              </a:defRPr>
            </a:lvl3pPr>
            <a:lvl4pPr marL="1600200" indent="-228600" defTabSz="820738" eaLnBrk="0" hangingPunct="0">
              <a:defRPr sz="2800" b="1" i="1">
                <a:solidFill>
                  <a:srgbClr val="336699"/>
                </a:solidFill>
                <a:latin typeface="Arial" charset="0"/>
                <a:cs typeface="Arial" charset="0"/>
              </a:defRPr>
            </a:lvl4pPr>
            <a:lvl5pPr marL="2057400" indent="-228600" defTabSz="820738" eaLnBrk="0" hangingPunct="0">
              <a:defRPr sz="2800" b="1" i="1">
                <a:solidFill>
                  <a:srgbClr val="336699"/>
                </a:solidFill>
                <a:latin typeface="Arial" charset="0"/>
                <a:cs typeface="Arial" charset="0"/>
              </a:defRPr>
            </a:lvl5pPr>
            <a:lvl6pPr marL="25146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algn="ctr">
              <a:lnSpc>
                <a:spcPct val="100000"/>
              </a:lnSpc>
              <a:spcBef>
                <a:spcPct val="50000"/>
              </a:spcBef>
            </a:pPr>
            <a:r>
              <a:rPr lang="en-US" altLang="en-US" sz="1600" i="0">
                <a:solidFill>
                  <a:schemeClr val="bg1"/>
                </a:solidFill>
              </a:rPr>
              <a:t>EM and DM Population in Billions</a:t>
            </a:r>
          </a:p>
        </p:txBody>
      </p:sp>
      <p:sp>
        <p:nvSpPr>
          <p:cNvPr id="39942" name="Text Box 6"/>
          <p:cNvSpPr txBox="1">
            <a:spLocks noChangeArrowheads="1"/>
          </p:cNvSpPr>
          <p:nvPr/>
        </p:nvSpPr>
        <p:spPr bwMode="auto">
          <a:xfrm>
            <a:off x="657226" y="560884"/>
            <a:ext cx="7747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2200" dirty="0" smtClean="0"/>
              <a:t>While population growth stalls in the developed world it is expected to continue to swell in emerging markets</a:t>
            </a:r>
            <a:endParaRPr lang="en-US" altLang="en-US" sz="2200" dirty="0"/>
          </a:p>
        </p:txBody>
      </p:sp>
      <p:sp>
        <p:nvSpPr>
          <p:cNvPr id="39943" name="Text Box 7"/>
          <p:cNvSpPr txBox="1">
            <a:spLocks noChangeArrowheads="1"/>
          </p:cNvSpPr>
          <p:nvPr/>
        </p:nvSpPr>
        <p:spPr bwMode="auto">
          <a:xfrm>
            <a:off x="123825" y="3813175"/>
            <a:ext cx="823913"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400" i="0">
                <a:solidFill>
                  <a:schemeClr val="tx1"/>
                </a:solidFill>
              </a:rPr>
              <a:t>Billions</a:t>
            </a:r>
          </a:p>
        </p:txBody>
      </p:sp>
      <p:sp>
        <p:nvSpPr>
          <p:cNvPr id="39944" name="Text Box 8"/>
          <p:cNvSpPr txBox="1">
            <a:spLocks noChangeArrowheads="1"/>
          </p:cNvSpPr>
          <p:nvPr/>
        </p:nvSpPr>
        <p:spPr bwMode="auto">
          <a:xfrm>
            <a:off x="6638925" y="2398713"/>
            <a:ext cx="2244725"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buClr>
                <a:srgbClr val="0066FF"/>
              </a:buClr>
              <a:buFont typeface="Wingdings" pitchFamily="2" charset="2"/>
              <a:buChar char="ü"/>
            </a:pPr>
            <a:r>
              <a:rPr lang="en-US" altLang="en-US" sz="1400" i="0">
                <a:solidFill>
                  <a:schemeClr val="tx1"/>
                </a:solidFill>
              </a:rPr>
              <a:t>By 2099 EM will be 90% of total</a:t>
            </a:r>
          </a:p>
          <a:p>
            <a:pPr eaLnBrk="1" hangingPunct="1">
              <a:buClr>
                <a:srgbClr val="0066FF"/>
              </a:buClr>
              <a:buFont typeface="Wingdings" pitchFamily="2" charset="2"/>
              <a:buChar char="ü"/>
            </a:pPr>
            <a:endParaRPr lang="en-US" altLang="en-US" sz="1400" i="0">
              <a:solidFill>
                <a:schemeClr val="tx1"/>
              </a:solidFill>
            </a:endParaRPr>
          </a:p>
          <a:p>
            <a:pPr eaLnBrk="1" hangingPunct="1">
              <a:buFont typeface="Wingdings" pitchFamily="2" charset="2"/>
              <a:buChar char="ü"/>
            </a:pPr>
            <a:r>
              <a:rPr lang="en-US" altLang="en-US" sz="1400" i="0">
                <a:solidFill>
                  <a:schemeClr val="tx1"/>
                </a:solidFill>
              </a:rPr>
              <a:t>US will be one of the only DM countries to grow: +150 M</a:t>
            </a:r>
          </a:p>
          <a:p>
            <a:pPr eaLnBrk="1" hangingPunct="1">
              <a:buFont typeface="Wingdings" pitchFamily="2" charset="2"/>
              <a:buChar char="ü"/>
            </a:pPr>
            <a:endParaRPr lang="en-US" altLang="en-US" sz="1400" i="0">
              <a:solidFill>
                <a:schemeClr val="tx1"/>
              </a:solidFill>
            </a:endParaRPr>
          </a:p>
          <a:p>
            <a:pPr eaLnBrk="1" hangingPunct="1">
              <a:buFont typeface="Wingdings" pitchFamily="2" charset="2"/>
              <a:buChar char="ü"/>
            </a:pPr>
            <a:r>
              <a:rPr lang="en-US" altLang="en-US" sz="1400" i="0">
                <a:solidFill>
                  <a:schemeClr val="tx1"/>
                </a:solidFill>
              </a:rPr>
              <a:t>Germany will contract by 12 M and Japan by 35 M</a:t>
            </a:r>
          </a:p>
        </p:txBody>
      </p:sp>
      <p:sp>
        <p:nvSpPr>
          <p:cNvPr id="39945" name="Rectangle 11"/>
          <p:cNvSpPr>
            <a:spLocks noChangeArrowheads="1"/>
          </p:cNvSpPr>
          <p:nvPr/>
        </p:nvSpPr>
        <p:spPr bwMode="auto">
          <a:xfrm>
            <a:off x="1035050" y="1787525"/>
            <a:ext cx="285750" cy="4340225"/>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endParaRPr lang="en-US" altLang="en-US"/>
          </a:p>
        </p:txBody>
      </p:sp>
      <p:sp>
        <p:nvSpPr>
          <p:cNvPr id="39946" name="Text Box 12"/>
          <p:cNvSpPr txBox="1">
            <a:spLocks noChangeArrowheads="1"/>
          </p:cNvSpPr>
          <p:nvPr/>
        </p:nvSpPr>
        <p:spPr bwMode="auto">
          <a:xfrm>
            <a:off x="4711700" y="3252788"/>
            <a:ext cx="1071563"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400" i="0">
                <a:solidFill>
                  <a:srgbClr val="AF0000"/>
                </a:solidFill>
              </a:rPr>
              <a:t>+53% +3 B</a:t>
            </a:r>
          </a:p>
        </p:txBody>
      </p:sp>
      <p:sp>
        <p:nvSpPr>
          <p:cNvPr id="39947" name="Text Box 13"/>
          <p:cNvSpPr txBox="1">
            <a:spLocks noChangeArrowheads="1"/>
          </p:cNvSpPr>
          <p:nvPr/>
        </p:nvSpPr>
        <p:spPr bwMode="auto">
          <a:xfrm>
            <a:off x="4878388" y="5329238"/>
            <a:ext cx="1090612"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400" i="0">
                <a:solidFill>
                  <a:srgbClr val="009900"/>
                </a:solidFill>
              </a:rPr>
              <a:t>+8% +90 M</a:t>
            </a:r>
          </a:p>
        </p:txBody>
      </p:sp>
    </p:spTree>
    <p:extLst>
      <p:ext uri="{BB962C8B-B14F-4D97-AF65-F5344CB8AC3E}">
        <p14:creationId xmlns:p14="http://schemas.microsoft.com/office/powerpoint/2010/main" val="261587842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p:spPr>
        <p:txBody>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fld id="{4A1158BB-0E64-4851-97D9-7DAF77C38D66}" type="slidenum">
              <a:rPr lang="en-US" altLang="en-US" sz="1000" smtClean="0">
                <a:solidFill>
                  <a:srgbClr val="FFFFFF"/>
                </a:solidFill>
              </a:rPr>
              <a:pPr eaLnBrk="1" hangingPunct="1"/>
              <a:t>13</a:t>
            </a:fld>
            <a:endParaRPr lang="en-US" altLang="en-US" sz="1000" smtClean="0">
              <a:solidFill>
                <a:srgbClr val="FFFFFF"/>
              </a:solidFill>
            </a:endParaRP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839913"/>
            <a:ext cx="6761163"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Rectangle 4"/>
          <p:cNvSpPr>
            <a:spLocks noChangeArrowheads="1"/>
          </p:cNvSpPr>
          <p:nvPr/>
        </p:nvSpPr>
        <p:spPr bwMode="auto">
          <a:xfrm>
            <a:off x="368300" y="6032500"/>
            <a:ext cx="124142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endParaRPr lang="en-US" altLang="en-US"/>
          </a:p>
        </p:txBody>
      </p:sp>
      <p:sp>
        <p:nvSpPr>
          <p:cNvPr id="34821" name="Rectangle 5"/>
          <p:cNvSpPr>
            <a:spLocks noChangeArrowheads="1"/>
          </p:cNvSpPr>
          <p:nvPr/>
        </p:nvSpPr>
        <p:spPr bwMode="auto">
          <a:xfrm>
            <a:off x="750888" y="6181725"/>
            <a:ext cx="450850" cy="24606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endParaRPr lang="en-US" altLang="en-US"/>
          </a:p>
        </p:txBody>
      </p:sp>
      <p:sp>
        <p:nvSpPr>
          <p:cNvPr id="34822" name="Rectangle 6"/>
          <p:cNvSpPr>
            <a:spLocks noChangeArrowheads="1"/>
          </p:cNvSpPr>
          <p:nvPr/>
        </p:nvSpPr>
        <p:spPr bwMode="auto">
          <a:xfrm>
            <a:off x="1598613" y="6021388"/>
            <a:ext cx="1077912" cy="3000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000" b="0" i="0">
                <a:solidFill>
                  <a:schemeClr val="bg2"/>
                </a:solidFill>
              </a:rPr>
              <a:t>Source: GMO, United Nations</a:t>
            </a:r>
          </a:p>
        </p:txBody>
      </p:sp>
      <p:sp>
        <p:nvSpPr>
          <p:cNvPr id="34823" name="Rectangle 7"/>
          <p:cNvSpPr>
            <a:spLocks noChangeArrowheads="1"/>
          </p:cNvSpPr>
          <p:nvPr/>
        </p:nvSpPr>
        <p:spPr bwMode="auto">
          <a:xfrm>
            <a:off x="6604000" y="6286500"/>
            <a:ext cx="1801813" cy="82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endParaRPr lang="en-US" altLang="en-US"/>
          </a:p>
        </p:txBody>
      </p:sp>
      <p:sp>
        <p:nvSpPr>
          <p:cNvPr id="34824" name="Text Box 8"/>
          <p:cNvSpPr txBox="1">
            <a:spLocks noChangeArrowheads="1"/>
          </p:cNvSpPr>
          <p:nvPr/>
        </p:nvSpPr>
        <p:spPr bwMode="auto">
          <a:xfrm>
            <a:off x="386130" y="432137"/>
            <a:ext cx="830067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2000" dirty="0" smtClean="0"/>
              <a:t>And dependency ratios will climb throughout the developed world.</a:t>
            </a:r>
          </a:p>
          <a:p>
            <a:pPr eaLnBrk="1" hangingPunct="1"/>
            <a:endParaRPr lang="en-US" altLang="en-US" sz="2000" dirty="0"/>
          </a:p>
          <a:p>
            <a:pPr eaLnBrk="1" hangingPunct="1"/>
            <a:r>
              <a:rPr lang="en-US" altLang="en-US" sz="2000" dirty="0" smtClean="0"/>
              <a:t>But another story in the emerging world.</a:t>
            </a:r>
            <a:endParaRPr lang="en-US" altLang="en-US" sz="2000" dirty="0"/>
          </a:p>
        </p:txBody>
      </p:sp>
      <p:sp>
        <p:nvSpPr>
          <p:cNvPr id="34825" name="Freeform 9"/>
          <p:cNvSpPr>
            <a:spLocks/>
          </p:cNvSpPr>
          <p:nvPr/>
        </p:nvSpPr>
        <p:spPr bwMode="auto">
          <a:xfrm>
            <a:off x="1193800" y="1701800"/>
            <a:ext cx="6629400" cy="495300"/>
          </a:xfrm>
          <a:custGeom>
            <a:avLst/>
            <a:gdLst>
              <a:gd name="T0" fmla="*/ 0 w 4176"/>
              <a:gd name="T1" fmla="*/ 463708750 h 312"/>
              <a:gd name="T2" fmla="*/ 322580000 w 4176"/>
              <a:gd name="T3" fmla="*/ 685482500 h 312"/>
              <a:gd name="T4" fmla="*/ 1653222500 w 4176"/>
              <a:gd name="T5" fmla="*/ 665321250 h 312"/>
              <a:gd name="T6" fmla="*/ 2147483647 w 4176"/>
              <a:gd name="T7" fmla="*/ 786288750 h 312"/>
              <a:gd name="T8" fmla="*/ 2147483647 w 4176"/>
              <a:gd name="T9" fmla="*/ 120967500 h 312"/>
              <a:gd name="T10" fmla="*/ 80645000 w 4176"/>
              <a:gd name="T11" fmla="*/ 0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76" h="312">
                <a:moveTo>
                  <a:pt x="0" y="184"/>
                </a:moveTo>
                <a:lnTo>
                  <a:pt x="128" y="272"/>
                </a:lnTo>
                <a:lnTo>
                  <a:pt x="656" y="264"/>
                </a:lnTo>
                <a:lnTo>
                  <a:pt x="4176" y="312"/>
                </a:lnTo>
                <a:lnTo>
                  <a:pt x="4136" y="48"/>
                </a:lnTo>
                <a:lnTo>
                  <a:pt x="32" y="0"/>
                </a:lnTo>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34826" name="Text Box 4"/>
          <p:cNvSpPr txBox="1">
            <a:spLocks noChangeArrowheads="1"/>
          </p:cNvSpPr>
          <p:nvPr/>
        </p:nvSpPr>
        <p:spPr bwMode="auto">
          <a:xfrm>
            <a:off x="1584325" y="1874838"/>
            <a:ext cx="5924550"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eaLnBrk="0" hangingPunct="0">
              <a:defRPr sz="2800" b="1" i="1">
                <a:solidFill>
                  <a:srgbClr val="336699"/>
                </a:solidFill>
                <a:latin typeface="Arial" charset="0"/>
                <a:cs typeface="Arial" charset="0"/>
              </a:defRPr>
            </a:lvl1pPr>
            <a:lvl2pPr marL="742950" indent="-285750" defTabSz="820738" eaLnBrk="0" hangingPunct="0">
              <a:defRPr sz="2800" b="1" i="1">
                <a:solidFill>
                  <a:srgbClr val="336699"/>
                </a:solidFill>
                <a:latin typeface="Arial" charset="0"/>
                <a:cs typeface="Arial" charset="0"/>
              </a:defRPr>
            </a:lvl2pPr>
            <a:lvl3pPr marL="1143000" indent="-228600" defTabSz="820738" eaLnBrk="0" hangingPunct="0">
              <a:defRPr sz="2800" b="1" i="1">
                <a:solidFill>
                  <a:srgbClr val="336699"/>
                </a:solidFill>
                <a:latin typeface="Arial" charset="0"/>
                <a:cs typeface="Arial" charset="0"/>
              </a:defRPr>
            </a:lvl3pPr>
            <a:lvl4pPr marL="1600200" indent="-228600" defTabSz="820738" eaLnBrk="0" hangingPunct="0">
              <a:defRPr sz="2800" b="1" i="1">
                <a:solidFill>
                  <a:srgbClr val="336699"/>
                </a:solidFill>
                <a:latin typeface="Arial" charset="0"/>
                <a:cs typeface="Arial" charset="0"/>
              </a:defRPr>
            </a:lvl4pPr>
            <a:lvl5pPr marL="2057400" indent="-228600" defTabSz="820738" eaLnBrk="0" hangingPunct="0">
              <a:defRPr sz="2800" b="1" i="1">
                <a:solidFill>
                  <a:srgbClr val="336699"/>
                </a:solidFill>
                <a:latin typeface="Arial" charset="0"/>
                <a:cs typeface="Arial" charset="0"/>
              </a:defRPr>
            </a:lvl5pPr>
            <a:lvl6pPr marL="25146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algn="ctr">
              <a:lnSpc>
                <a:spcPct val="100000"/>
              </a:lnSpc>
              <a:spcBef>
                <a:spcPct val="50000"/>
              </a:spcBef>
            </a:pPr>
            <a:r>
              <a:rPr lang="en-US" altLang="en-US" sz="1600" i="0">
                <a:solidFill>
                  <a:schemeClr val="bg1"/>
                </a:solidFill>
              </a:rPr>
              <a:t>Dependency Ratios* </a:t>
            </a:r>
          </a:p>
        </p:txBody>
      </p:sp>
      <p:sp>
        <p:nvSpPr>
          <p:cNvPr id="34827" name="Rectangle 10"/>
          <p:cNvSpPr>
            <a:spLocks noChangeArrowheads="1"/>
          </p:cNvSpPr>
          <p:nvPr/>
        </p:nvSpPr>
        <p:spPr bwMode="auto">
          <a:xfrm>
            <a:off x="901700" y="5981700"/>
            <a:ext cx="368300" cy="304800"/>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229430723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p:spPr>
        <p:txBody>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fld id="{8745DE46-EDCC-445D-843B-23F9C2EE83D7}" type="slidenum">
              <a:rPr lang="en-US" altLang="en-US" sz="1000" smtClean="0">
                <a:solidFill>
                  <a:srgbClr val="FFFFFF"/>
                </a:solidFill>
              </a:rPr>
              <a:pPr eaLnBrk="1" hangingPunct="1"/>
              <a:t>14</a:t>
            </a:fld>
            <a:endParaRPr lang="en-US" altLang="en-US" sz="1000" smtClean="0">
              <a:solidFill>
                <a:srgbClr val="FFFFFF"/>
              </a:solidFill>
            </a:endParaRP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1809750"/>
            <a:ext cx="6988175" cy="452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Text Box 4"/>
          <p:cNvSpPr txBox="1">
            <a:spLocks noChangeArrowheads="1"/>
          </p:cNvSpPr>
          <p:nvPr/>
        </p:nvSpPr>
        <p:spPr bwMode="auto">
          <a:xfrm>
            <a:off x="1562100" y="1830388"/>
            <a:ext cx="6116638"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eaLnBrk="0" hangingPunct="0">
              <a:defRPr sz="2800" b="1" i="1">
                <a:solidFill>
                  <a:srgbClr val="336699"/>
                </a:solidFill>
                <a:latin typeface="Arial" charset="0"/>
                <a:cs typeface="Arial" charset="0"/>
              </a:defRPr>
            </a:lvl1pPr>
            <a:lvl2pPr marL="742950" indent="-285750" defTabSz="820738" eaLnBrk="0" hangingPunct="0">
              <a:defRPr sz="2800" b="1" i="1">
                <a:solidFill>
                  <a:srgbClr val="336699"/>
                </a:solidFill>
                <a:latin typeface="Arial" charset="0"/>
                <a:cs typeface="Arial" charset="0"/>
              </a:defRPr>
            </a:lvl2pPr>
            <a:lvl3pPr marL="1143000" indent="-228600" defTabSz="820738" eaLnBrk="0" hangingPunct="0">
              <a:defRPr sz="2800" b="1" i="1">
                <a:solidFill>
                  <a:srgbClr val="336699"/>
                </a:solidFill>
                <a:latin typeface="Arial" charset="0"/>
                <a:cs typeface="Arial" charset="0"/>
              </a:defRPr>
            </a:lvl3pPr>
            <a:lvl4pPr marL="1600200" indent="-228600" defTabSz="820738" eaLnBrk="0" hangingPunct="0">
              <a:defRPr sz="2800" b="1" i="1">
                <a:solidFill>
                  <a:srgbClr val="336699"/>
                </a:solidFill>
                <a:latin typeface="Arial" charset="0"/>
                <a:cs typeface="Arial" charset="0"/>
              </a:defRPr>
            </a:lvl4pPr>
            <a:lvl5pPr marL="2057400" indent="-228600" defTabSz="820738" eaLnBrk="0" hangingPunct="0">
              <a:defRPr sz="2800" b="1" i="1">
                <a:solidFill>
                  <a:srgbClr val="336699"/>
                </a:solidFill>
                <a:latin typeface="Arial" charset="0"/>
                <a:cs typeface="Arial" charset="0"/>
              </a:defRPr>
            </a:lvl5pPr>
            <a:lvl6pPr marL="25146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algn="ctr">
              <a:lnSpc>
                <a:spcPct val="100000"/>
              </a:lnSpc>
              <a:spcBef>
                <a:spcPct val="50000"/>
              </a:spcBef>
            </a:pPr>
            <a:r>
              <a:rPr lang="en-US" altLang="en-US" sz="1600" i="0">
                <a:solidFill>
                  <a:schemeClr val="bg1"/>
                </a:solidFill>
              </a:rPr>
              <a:t>Dependency Ratios*</a:t>
            </a:r>
          </a:p>
        </p:txBody>
      </p:sp>
      <p:sp>
        <p:nvSpPr>
          <p:cNvPr id="35845" name="Rectangle 6"/>
          <p:cNvSpPr>
            <a:spLocks noChangeArrowheads="1"/>
          </p:cNvSpPr>
          <p:nvPr/>
        </p:nvSpPr>
        <p:spPr bwMode="auto">
          <a:xfrm>
            <a:off x="177800" y="6045200"/>
            <a:ext cx="3365500" cy="3175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endParaRPr lang="en-US" altLang="en-US"/>
          </a:p>
        </p:txBody>
      </p:sp>
      <p:sp>
        <p:nvSpPr>
          <p:cNvPr id="35846" name="Rectangle 7"/>
          <p:cNvSpPr>
            <a:spLocks noChangeArrowheads="1"/>
          </p:cNvSpPr>
          <p:nvPr/>
        </p:nvSpPr>
        <p:spPr bwMode="auto">
          <a:xfrm>
            <a:off x="1560513" y="6042025"/>
            <a:ext cx="1077912" cy="3000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000" b="0" i="0">
                <a:solidFill>
                  <a:schemeClr val="bg2"/>
                </a:solidFill>
              </a:rPr>
              <a:t>Source: GMO, United Nations</a:t>
            </a:r>
          </a:p>
        </p:txBody>
      </p:sp>
      <p:sp>
        <p:nvSpPr>
          <p:cNvPr id="35847" name="Text Box 8"/>
          <p:cNvSpPr txBox="1">
            <a:spLocks noChangeArrowheads="1"/>
          </p:cNvSpPr>
          <p:nvPr/>
        </p:nvSpPr>
        <p:spPr bwMode="auto">
          <a:xfrm>
            <a:off x="334963" y="397664"/>
            <a:ext cx="81232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2000" dirty="0" smtClean="0"/>
              <a:t>There will also be many crosscurrents </a:t>
            </a:r>
            <a:r>
              <a:rPr lang="en-US" altLang="en-US" sz="2000" dirty="0"/>
              <a:t>within the developed and emerging worlds</a:t>
            </a:r>
          </a:p>
        </p:txBody>
      </p:sp>
    </p:spTree>
    <p:extLst>
      <p:ext uri="{BB962C8B-B14F-4D97-AF65-F5344CB8AC3E}">
        <p14:creationId xmlns:p14="http://schemas.microsoft.com/office/powerpoint/2010/main" val="26924706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0"/>
          </p:nvPr>
        </p:nvSpPr>
        <p:spPr/>
        <p:txBody>
          <a:bodyPr/>
          <a:lstStyle/>
          <a:p>
            <a:fld id="{61B4BC97-9826-4060-9B1F-1FBE948575D4}" type="slidenum">
              <a:rPr lang="en-US" altLang="en-US"/>
              <a:pPr/>
              <a:t>15</a:t>
            </a:fld>
            <a:endParaRPr lang="en-US" altLang="en-US"/>
          </a:p>
        </p:txBody>
      </p:sp>
      <p:pic>
        <p:nvPicPr>
          <p:cNvPr id="4242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422525"/>
            <a:ext cx="7773987" cy="3713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008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42435" name="Rectangle 3"/>
          <p:cNvSpPr>
            <a:spLocks noChangeArrowheads="1"/>
          </p:cNvSpPr>
          <p:nvPr/>
        </p:nvSpPr>
        <p:spPr bwMode="auto">
          <a:xfrm>
            <a:off x="700088" y="2359025"/>
            <a:ext cx="7708900" cy="552450"/>
          </a:xfrm>
          <a:prstGeom prst="rect">
            <a:avLst/>
          </a:prstGeom>
          <a:solidFill>
            <a:schemeClr val="bg1"/>
          </a:solidFill>
          <a:ln>
            <a:noFill/>
          </a:ln>
          <a:effectLst/>
          <a:extLst>
            <a:ext uri="{91240B29-F687-4F45-9708-019B960494DF}">
              <a14:hiddenLine xmlns:a14="http://schemas.microsoft.com/office/drawing/2010/main" w="38100" algn="ctr">
                <a:solidFill>
                  <a:srgbClr val="008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242436" name="Text Box 4"/>
          <p:cNvSpPr txBox="1">
            <a:spLocks noChangeArrowheads="1"/>
          </p:cNvSpPr>
          <p:nvPr/>
        </p:nvSpPr>
        <p:spPr bwMode="auto">
          <a:xfrm>
            <a:off x="1057275" y="2427288"/>
            <a:ext cx="6786563" cy="32702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a:spcBef>
                <a:spcPct val="0"/>
              </a:spcBef>
              <a:defRPr>
                <a:solidFill>
                  <a:schemeClr val="tx1"/>
                </a:solidFill>
                <a:latin typeface="Arial" pitchFamily="34" charset="0"/>
                <a:cs typeface="Arial" pitchFamily="34" charset="0"/>
              </a:defRPr>
            </a:lvl1pPr>
            <a:lvl2pPr marL="742950" indent="-285750" defTabSz="820738">
              <a:spcBef>
                <a:spcPct val="0"/>
              </a:spcBef>
              <a:defRPr>
                <a:solidFill>
                  <a:schemeClr val="tx1"/>
                </a:solidFill>
                <a:latin typeface="Arial" pitchFamily="34" charset="0"/>
                <a:cs typeface="Arial" pitchFamily="34" charset="0"/>
              </a:defRPr>
            </a:lvl2pPr>
            <a:lvl3pPr marL="1143000" indent="-228600" defTabSz="820738">
              <a:spcBef>
                <a:spcPct val="0"/>
              </a:spcBef>
              <a:defRPr>
                <a:solidFill>
                  <a:schemeClr val="tx1"/>
                </a:solidFill>
                <a:latin typeface="Arial" pitchFamily="34" charset="0"/>
                <a:cs typeface="Arial" pitchFamily="34" charset="0"/>
              </a:defRPr>
            </a:lvl3pPr>
            <a:lvl4pPr marL="1600200" indent="-228600" defTabSz="820738">
              <a:spcBef>
                <a:spcPct val="0"/>
              </a:spcBef>
              <a:defRPr>
                <a:solidFill>
                  <a:schemeClr val="tx1"/>
                </a:solidFill>
                <a:latin typeface="Arial" pitchFamily="34" charset="0"/>
                <a:cs typeface="Arial" pitchFamily="34" charset="0"/>
              </a:defRPr>
            </a:lvl4pPr>
            <a:lvl5pPr marL="2057400" indent="-228600" defTabSz="820738">
              <a:spcBef>
                <a:spcPct val="0"/>
              </a:spcBef>
              <a:defRPr>
                <a:solidFill>
                  <a:schemeClr val="tx1"/>
                </a:solidFill>
                <a:latin typeface="Arial" pitchFamily="34" charset="0"/>
                <a:cs typeface="Arial" pitchFamily="34" charset="0"/>
              </a:defRPr>
            </a:lvl5pPr>
            <a:lvl6pPr marL="2514600" indent="-228600" defTabSz="820738" fontAlgn="base">
              <a:spcBef>
                <a:spcPct val="0"/>
              </a:spcBef>
              <a:spcAft>
                <a:spcPct val="0"/>
              </a:spcAft>
              <a:defRPr>
                <a:solidFill>
                  <a:schemeClr val="tx1"/>
                </a:solidFill>
                <a:latin typeface="Arial" pitchFamily="34" charset="0"/>
                <a:cs typeface="Arial" pitchFamily="34" charset="0"/>
              </a:defRPr>
            </a:lvl6pPr>
            <a:lvl7pPr marL="2971800" indent="-228600" defTabSz="820738" fontAlgn="base">
              <a:spcBef>
                <a:spcPct val="0"/>
              </a:spcBef>
              <a:spcAft>
                <a:spcPct val="0"/>
              </a:spcAft>
              <a:defRPr>
                <a:solidFill>
                  <a:schemeClr val="tx1"/>
                </a:solidFill>
                <a:latin typeface="Arial" pitchFamily="34" charset="0"/>
                <a:cs typeface="Arial" pitchFamily="34" charset="0"/>
              </a:defRPr>
            </a:lvl7pPr>
            <a:lvl8pPr marL="3429000" indent="-228600" defTabSz="820738" fontAlgn="base">
              <a:spcBef>
                <a:spcPct val="0"/>
              </a:spcBef>
              <a:spcAft>
                <a:spcPct val="0"/>
              </a:spcAft>
              <a:defRPr>
                <a:solidFill>
                  <a:schemeClr val="tx1"/>
                </a:solidFill>
                <a:latin typeface="Arial" pitchFamily="34" charset="0"/>
                <a:cs typeface="Arial" pitchFamily="34" charset="0"/>
              </a:defRPr>
            </a:lvl8pPr>
            <a:lvl9pPr marL="3886200" indent="-228600" defTabSz="820738"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buClrTx/>
              <a:buFontTx/>
              <a:buNone/>
            </a:pPr>
            <a:r>
              <a:rPr lang="en-US" altLang="en-US" sz="1400" i="0">
                <a:solidFill>
                  <a:schemeClr val="bg1"/>
                </a:solidFill>
              </a:rPr>
              <a:t>35-54 yr productivity ratios for different global regions</a:t>
            </a:r>
          </a:p>
        </p:txBody>
      </p:sp>
      <p:sp>
        <p:nvSpPr>
          <p:cNvPr id="4242437" name="Text Box 5"/>
          <p:cNvSpPr txBox="1">
            <a:spLocks noChangeArrowheads="1"/>
          </p:cNvSpPr>
          <p:nvPr/>
        </p:nvSpPr>
        <p:spPr bwMode="auto">
          <a:xfrm>
            <a:off x="1233488" y="6205538"/>
            <a:ext cx="3211512"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008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0" i="0">
                <a:solidFill>
                  <a:schemeClr val="tx1"/>
                </a:solidFill>
              </a:rPr>
              <a:t>Source: Deutsche Bank, GFD, UN Population Division</a:t>
            </a:r>
          </a:p>
        </p:txBody>
      </p:sp>
      <p:sp>
        <p:nvSpPr>
          <p:cNvPr id="4242438" name="Rectangle 6"/>
          <p:cNvSpPr>
            <a:spLocks noChangeArrowheads="1"/>
          </p:cNvSpPr>
          <p:nvPr/>
        </p:nvSpPr>
        <p:spPr bwMode="auto">
          <a:xfrm>
            <a:off x="915988" y="5851525"/>
            <a:ext cx="2663825" cy="300038"/>
          </a:xfrm>
          <a:prstGeom prst="rect">
            <a:avLst/>
          </a:prstGeom>
          <a:solidFill>
            <a:schemeClr val="bg1"/>
          </a:solidFill>
          <a:ln>
            <a:noFill/>
          </a:ln>
          <a:effectLst/>
          <a:extLst>
            <a:ext uri="{91240B29-F687-4F45-9708-019B960494DF}">
              <a14:hiddenLine xmlns:a14="http://schemas.microsoft.com/office/drawing/2010/main" w="38100" algn="ctr">
                <a:solidFill>
                  <a:srgbClr val="008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242439" name="Text Box 7"/>
          <p:cNvSpPr txBox="1">
            <a:spLocks noChangeArrowheads="1"/>
          </p:cNvSpPr>
          <p:nvPr/>
        </p:nvSpPr>
        <p:spPr bwMode="auto">
          <a:xfrm>
            <a:off x="327025" y="696913"/>
            <a:ext cx="881697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008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i="1" u="sng" dirty="0">
                <a:solidFill>
                  <a:srgbClr val="CC0000"/>
                </a:solidFill>
              </a:rPr>
              <a:t>China’s</a:t>
            </a:r>
            <a:r>
              <a:rPr lang="en-US" altLang="en-US" sz="1800" dirty="0"/>
              <a:t> </a:t>
            </a:r>
            <a:r>
              <a:rPr lang="en-US" altLang="en-US" sz="1800" b="1" i="1" dirty="0">
                <a:solidFill>
                  <a:srgbClr val="336699"/>
                </a:solidFill>
              </a:rPr>
              <a:t>productivity ratio peaks in about five years at a lofty level before starting a long </a:t>
            </a:r>
            <a:r>
              <a:rPr lang="en-US" altLang="en-US" b="1" i="1" dirty="0">
                <a:solidFill>
                  <a:srgbClr val="336699"/>
                </a:solidFill>
              </a:rPr>
              <a:t>decline.</a:t>
            </a:r>
            <a:r>
              <a:rPr lang="en-US" altLang="en-US" sz="1800" dirty="0"/>
              <a:t>  </a:t>
            </a:r>
            <a:r>
              <a:rPr lang="en-US" altLang="en-US" sz="1800" b="1" i="1" u="sng" dirty="0">
                <a:solidFill>
                  <a:srgbClr val="33CC33"/>
                </a:solidFill>
              </a:rPr>
              <a:t>India</a:t>
            </a:r>
            <a:r>
              <a:rPr lang="en-US" altLang="en-US" sz="1800" dirty="0"/>
              <a:t> </a:t>
            </a:r>
            <a:r>
              <a:rPr lang="en-US" altLang="en-US" b="1" i="1" dirty="0">
                <a:solidFill>
                  <a:srgbClr val="336699"/>
                </a:solidFill>
              </a:rPr>
              <a:t>has a very long climb from low levels ahead of it.</a:t>
            </a:r>
          </a:p>
        </p:txBody>
      </p:sp>
      <p:sp>
        <p:nvSpPr>
          <p:cNvPr id="4242440" name="Line 8"/>
          <p:cNvSpPr>
            <a:spLocks noChangeShapeType="1"/>
          </p:cNvSpPr>
          <p:nvPr/>
        </p:nvSpPr>
        <p:spPr bwMode="auto">
          <a:xfrm flipH="1">
            <a:off x="5930900" y="2978150"/>
            <a:ext cx="354013" cy="428625"/>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242441" name="Line 9"/>
          <p:cNvSpPr>
            <a:spLocks noChangeShapeType="1"/>
          </p:cNvSpPr>
          <p:nvPr/>
        </p:nvSpPr>
        <p:spPr bwMode="auto">
          <a:xfrm flipH="1">
            <a:off x="7307263" y="3071813"/>
            <a:ext cx="354012" cy="428625"/>
          </a:xfrm>
          <a:prstGeom prst="line">
            <a:avLst/>
          </a:prstGeom>
          <a:noFill/>
          <a:ln w="38100">
            <a:solidFill>
              <a:srgbClr val="33CC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611358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4922D55-63F7-4074-8170-67C3201C8FED}" type="slidenum">
              <a:rPr lang="en-US" altLang="en-US" smtClean="0"/>
              <a:pPr>
                <a:defRPr/>
              </a:pPr>
              <a:t>16</a:t>
            </a:fld>
            <a:endParaRPr lang="en-US" altLang="en-US"/>
          </a:p>
        </p:txBody>
      </p:sp>
      <p:sp>
        <p:nvSpPr>
          <p:cNvPr id="3" name="Text Box 4"/>
          <p:cNvSpPr txBox="1">
            <a:spLocks noChangeArrowheads="1"/>
          </p:cNvSpPr>
          <p:nvPr/>
        </p:nvSpPr>
        <p:spPr bwMode="auto">
          <a:xfrm>
            <a:off x="228599" y="907365"/>
            <a:ext cx="8550275"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3600" b="1" i="1" dirty="0" smtClean="0">
                <a:solidFill>
                  <a:srgbClr val="336699"/>
                </a:solidFill>
              </a:rPr>
              <a:t>Where do stock returns come from?</a:t>
            </a:r>
            <a:endParaRPr lang="en-US" altLang="en-US" sz="3600" b="1" i="1" dirty="0">
              <a:solidFill>
                <a:srgbClr val="336699"/>
              </a:solidFill>
            </a:endParaRPr>
          </a:p>
        </p:txBody>
      </p:sp>
      <p:sp>
        <p:nvSpPr>
          <p:cNvPr id="4" name="TextBox 3"/>
          <p:cNvSpPr txBox="1"/>
          <p:nvPr/>
        </p:nvSpPr>
        <p:spPr>
          <a:xfrm>
            <a:off x="2273300" y="2895600"/>
            <a:ext cx="5275803" cy="1754326"/>
          </a:xfrm>
          <a:prstGeom prst="rect">
            <a:avLst/>
          </a:prstGeom>
          <a:noFill/>
        </p:spPr>
        <p:txBody>
          <a:bodyPr wrap="none" rtlCol="0">
            <a:spAutoFit/>
          </a:bodyPr>
          <a:lstStyle/>
          <a:p>
            <a:pPr marL="571500" indent="-571500">
              <a:buFont typeface="Arial" panose="020B0604020202020204" pitchFamily="34" charset="0"/>
              <a:buChar char="+"/>
            </a:pPr>
            <a:r>
              <a:rPr lang="en-US" sz="3600" dirty="0" smtClean="0">
                <a:solidFill>
                  <a:schemeClr val="tx1"/>
                </a:solidFill>
              </a:rPr>
              <a:t>Dividend Income</a:t>
            </a:r>
          </a:p>
          <a:p>
            <a:pPr marL="571500" indent="-571500">
              <a:buFont typeface="Arial" panose="020B0604020202020204" pitchFamily="34" charset="0"/>
              <a:buChar char="+"/>
            </a:pPr>
            <a:r>
              <a:rPr lang="en-US" sz="3600" dirty="0" smtClean="0">
                <a:solidFill>
                  <a:schemeClr val="tx1"/>
                </a:solidFill>
              </a:rPr>
              <a:t>Earnings Growth</a:t>
            </a:r>
          </a:p>
          <a:p>
            <a:pPr marL="571500" indent="-571500">
              <a:buFont typeface="Arial" panose="020B0604020202020204" pitchFamily="34" charset="0"/>
              <a:buChar char="+"/>
            </a:pPr>
            <a:r>
              <a:rPr lang="en-US" sz="3600" dirty="0">
                <a:solidFill>
                  <a:schemeClr val="tx1"/>
                </a:solidFill>
              </a:rPr>
              <a:t>Change in PE Ratios</a:t>
            </a:r>
          </a:p>
        </p:txBody>
      </p:sp>
      <p:sp>
        <p:nvSpPr>
          <p:cNvPr id="5" name="Rectangle 4"/>
          <p:cNvSpPr/>
          <p:nvPr/>
        </p:nvSpPr>
        <p:spPr bwMode="auto">
          <a:xfrm>
            <a:off x="1117600" y="51943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1" i="0" u="none" strike="noStrike" cap="none" normalizeH="0" baseline="0" smtClean="0">
              <a:ln>
                <a:noFill/>
              </a:ln>
              <a:solidFill>
                <a:srgbClr val="336699"/>
              </a:solidFill>
              <a:effectLst/>
              <a:latin typeface="Arial" charset="0"/>
              <a:cs typeface="Arial" charset="0"/>
            </a:endParaRPr>
          </a:p>
        </p:txBody>
      </p:sp>
      <p:sp>
        <p:nvSpPr>
          <p:cNvPr id="6" name="Rectangle 5"/>
          <p:cNvSpPr/>
          <p:nvPr/>
        </p:nvSpPr>
        <p:spPr bwMode="auto">
          <a:xfrm>
            <a:off x="1917700" y="51943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1" i="0" u="none" strike="noStrike" cap="none" normalizeH="0" baseline="0" smtClean="0">
              <a:ln>
                <a:noFill/>
              </a:ln>
              <a:solidFill>
                <a:srgbClr val="336699"/>
              </a:solidFill>
              <a:effectLst/>
              <a:latin typeface="Arial" charset="0"/>
              <a:cs typeface="Arial" charset="0"/>
            </a:endParaRPr>
          </a:p>
        </p:txBody>
      </p:sp>
      <p:sp>
        <p:nvSpPr>
          <p:cNvPr id="7" name="TextBox 6"/>
          <p:cNvSpPr txBox="1"/>
          <p:nvPr/>
        </p:nvSpPr>
        <p:spPr>
          <a:xfrm>
            <a:off x="1295136" y="5436056"/>
            <a:ext cx="6417200" cy="430887"/>
          </a:xfrm>
          <a:prstGeom prst="rect">
            <a:avLst/>
          </a:prstGeom>
          <a:noFill/>
        </p:spPr>
        <p:txBody>
          <a:bodyPr wrap="square" rtlCol="0">
            <a:spAutoFit/>
          </a:bodyPr>
          <a:lstStyle/>
          <a:p>
            <a:r>
              <a:rPr lang="en-US" dirty="0" smtClean="0">
                <a:solidFill>
                  <a:srgbClr val="FF0000"/>
                </a:solidFill>
              </a:rPr>
              <a:t>The Three Building Blocks of Stock Returns</a:t>
            </a:r>
            <a:endParaRPr lang="en-US" dirty="0">
              <a:solidFill>
                <a:srgbClr val="FF0000"/>
              </a:solidFill>
            </a:endParaRPr>
          </a:p>
        </p:txBody>
      </p:sp>
    </p:spTree>
    <p:extLst>
      <p:ext uri="{BB962C8B-B14F-4D97-AF65-F5344CB8AC3E}">
        <p14:creationId xmlns:p14="http://schemas.microsoft.com/office/powerpoint/2010/main" val="1546759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742C7251-0692-43B3-A904-C84FEDA0CC28}" type="slidenum">
              <a:rPr lang="en-US" altLang="en-US" sz="1400" smtClean="0"/>
              <a:pPr eaLnBrk="1" hangingPunct="1">
                <a:spcBef>
                  <a:spcPct val="0"/>
                </a:spcBef>
                <a:buFontTx/>
                <a:buNone/>
              </a:pPr>
              <a:t>17</a:t>
            </a:fld>
            <a:endParaRPr lang="en-US" altLang="en-US" sz="1400" smtClean="0"/>
          </a:p>
        </p:txBody>
      </p:sp>
      <p:graphicFrame>
        <p:nvGraphicFramePr>
          <p:cNvPr id="3" name="Table 2"/>
          <p:cNvGraphicFramePr>
            <a:graphicFrameLocks noGrp="1"/>
          </p:cNvGraphicFramePr>
          <p:nvPr>
            <p:extLst>
              <p:ext uri="{D42A27DB-BD31-4B8C-83A1-F6EECF244321}">
                <p14:modId xmlns:p14="http://schemas.microsoft.com/office/powerpoint/2010/main" val="1291059816"/>
              </p:ext>
            </p:extLst>
          </p:nvPr>
        </p:nvGraphicFramePr>
        <p:xfrm>
          <a:off x="571500" y="2534444"/>
          <a:ext cx="7962900" cy="2657475"/>
        </p:xfrm>
        <a:graphic>
          <a:graphicData uri="http://schemas.openxmlformats.org/drawingml/2006/table">
            <a:tbl>
              <a:tblPr/>
              <a:tblGrid>
                <a:gridCol w="647700"/>
                <a:gridCol w="609600"/>
                <a:gridCol w="609600"/>
                <a:gridCol w="609600"/>
                <a:gridCol w="609600"/>
                <a:gridCol w="609600"/>
                <a:gridCol w="609600"/>
                <a:gridCol w="609600"/>
                <a:gridCol w="609600"/>
                <a:gridCol w="609600"/>
                <a:gridCol w="609600"/>
                <a:gridCol w="609600"/>
                <a:gridCol w="609600"/>
              </a:tblGrid>
              <a:tr h="190500">
                <a:tc>
                  <a:txBody>
                    <a:bodyPr/>
                    <a:lstStyle/>
                    <a:p>
                      <a:pPr algn="l" fontAlgn="b"/>
                      <a:endParaRPr lang="en-US" sz="1000" b="0" i="0" u="none" strike="noStrike" dirty="0">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1900s</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1910s</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1920s</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1930s</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1940s</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1950s</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1960s</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1970s</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1980s</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1990s</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2000s</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2010-2017</a:t>
                      </a:r>
                    </a:p>
                  </a:txBody>
                  <a:tcPr marL="9525" marR="9525" marT="9525" marB="0" anchor="b">
                    <a:lnL>
                      <a:noFill/>
                    </a:lnL>
                    <a:lnR>
                      <a:noFill/>
                    </a:lnR>
                    <a:lnT>
                      <a:noFill/>
                    </a:lnT>
                    <a:lnB>
                      <a:noFill/>
                    </a:lnB>
                  </a:tcPr>
                </a:tc>
              </a:tr>
              <a:tr h="190500">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r>
              <a:tr h="495300">
                <a:tc>
                  <a:txBody>
                    <a:bodyPr/>
                    <a:lstStyle/>
                    <a:p>
                      <a:pPr algn="l" fontAlgn="b"/>
                      <a:r>
                        <a:rPr lang="en-US" sz="1000" b="1" i="0" u="none" strike="noStrike" dirty="0">
                          <a:solidFill>
                            <a:srgbClr val="000000"/>
                          </a:solidFill>
                          <a:effectLst/>
                          <a:latin typeface="Arial"/>
                        </a:rPr>
                        <a:t>Initial Dividend Yield</a:t>
                      </a:r>
                    </a:p>
                  </a:txBody>
                  <a:tcPr marL="9525" marR="9525" marT="9525" marB="0" anchor="b">
                    <a:lnL>
                      <a:noFill/>
                    </a:lnL>
                    <a:lnR w="6350" cap="flat" cmpd="sng" algn="ctr">
                      <a:solidFill>
                        <a:srgbClr val="000000"/>
                      </a:solidFill>
                      <a:prstDash val="dot"/>
                      <a:round/>
                      <a:headEnd type="none" w="med" len="med"/>
                      <a:tailEnd type="none" w="med" len="med"/>
                    </a:lnR>
                    <a:lnT>
                      <a:noFill/>
                    </a:lnT>
                    <a:lnB>
                      <a:noFill/>
                    </a:lnB>
                    <a:solidFill>
                      <a:srgbClr val="CCFFCC"/>
                    </a:solidFill>
                  </a:tcPr>
                </a:tc>
                <a:tc>
                  <a:txBody>
                    <a:bodyPr/>
                    <a:lstStyle/>
                    <a:p>
                      <a:pPr algn="r" fontAlgn="b"/>
                      <a:r>
                        <a:rPr lang="en-US" sz="1400" b="1" i="0" u="none" strike="noStrike">
                          <a:solidFill>
                            <a:srgbClr val="000000"/>
                          </a:solidFill>
                          <a:effectLst/>
                          <a:latin typeface="Arial"/>
                        </a:rPr>
                        <a:t>3.7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4.7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7.9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4.5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5.0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6.8</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3.1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3.4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5.2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3.1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1.1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2.5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r>
              <a:tr h="495300">
                <a:tc>
                  <a:txBody>
                    <a:bodyPr/>
                    <a:lstStyle/>
                    <a:p>
                      <a:pPr algn="l" fontAlgn="b"/>
                      <a:r>
                        <a:rPr lang="en-US" sz="1000" b="1" i="0" u="none" strike="noStrike" dirty="0">
                          <a:solidFill>
                            <a:srgbClr val="000000"/>
                          </a:solidFill>
                          <a:effectLst/>
                          <a:latin typeface="Arial"/>
                        </a:rPr>
                        <a:t>Earnings Growth Rate</a:t>
                      </a:r>
                    </a:p>
                  </a:txBody>
                  <a:tcPr marL="9525" marR="9525" marT="9525" marB="0" anchor="b">
                    <a:lnL>
                      <a:noFill/>
                    </a:lnL>
                    <a:lnR w="6350" cap="flat" cmpd="sng" algn="ctr">
                      <a:solidFill>
                        <a:srgbClr val="000000"/>
                      </a:solidFill>
                      <a:prstDash val="dot"/>
                      <a:round/>
                      <a:headEnd type="none" w="med" len="med"/>
                      <a:tailEnd type="none" w="med" len="med"/>
                    </a:lnR>
                    <a:lnT>
                      <a:noFill/>
                    </a:lnT>
                    <a:lnB>
                      <a:noFill/>
                    </a:lnB>
                    <a:solidFill>
                      <a:srgbClr val="CCFFCC"/>
                    </a:solidFill>
                  </a:tcPr>
                </a:tc>
                <a:tc>
                  <a:txBody>
                    <a:bodyPr/>
                    <a:lstStyle/>
                    <a:p>
                      <a:pPr algn="r" fontAlgn="b"/>
                      <a:r>
                        <a:rPr lang="en-US" sz="1400" b="1" i="0" u="none" strike="noStrike">
                          <a:solidFill>
                            <a:srgbClr val="000000"/>
                          </a:solidFill>
                          <a:effectLst/>
                          <a:latin typeface="Arial"/>
                        </a:rPr>
                        <a:t>5.4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2.7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6.1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-5.7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9.9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3.9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5.5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9.9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4.4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7.7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1.1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10.7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r>
              <a:tr h="495300">
                <a:tc>
                  <a:txBody>
                    <a:bodyPr/>
                    <a:lstStyle/>
                    <a:p>
                      <a:pPr algn="l" fontAlgn="b"/>
                      <a:r>
                        <a:rPr lang="en-US" sz="1000" b="1" i="0" u="none" strike="noStrike" dirty="0">
                          <a:solidFill>
                            <a:srgbClr val="000000"/>
                          </a:solidFill>
                          <a:effectLst/>
                          <a:latin typeface="Arial"/>
                        </a:rPr>
                        <a:t>Change in PE Ratio</a:t>
                      </a:r>
                    </a:p>
                  </a:txBody>
                  <a:tcPr marL="9525" marR="9525" marT="9525" marB="0" anchor="b">
                    <a:lnL>
                      <a:noFill/>
                    </a:lnL>
                    <a:lnR w="6350" cap="flat" cmpd="sng" algn="ctr">
                      <a:solidFill>
                        <a:srgbClr val="000000"/>
                      </a:solidFill>
                      <a:prstDash val="dot"/>
                      <a:round/>
                      <a:headEnd type="none" w="med" len="med"/>
                      <a:tailEnd type="none" w="med" len="med"/>
                    </a:lnR>
                    <a:lnT>
                      <a:noFill/>
                    </a:lnT>
                    <a:lnB>
                      <a:noFill/>
                    </a:lnB>
                    <a:solidFill>
                      <a:srgbClr val="CCFFCC"/>
                    </a:solidFill>
                  </a:tcPr>
                </a:tc>
                <a:tc>
                  <a:txBody>
                    <a:bodyPr/>
                    <a:lstStyle/>
                    <a:p>
                      <a:pPr algn="r" fontAlgn="b"/>
                      <a:r>
                        <a:rPr lang="en-US" sz="1400" b="1" i="0" u="none" strike="noStrike">
                          <a:solidFill>
                            <a:srgbClr val="000000"/>
                          </a:solidFill>
                          <a:effectLst/>
                          <a:latin typeface="Arial"/>
                        </a:rPr>
                        <a:t>-0.2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-3.7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3.0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0.4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-6.3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9.4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1.0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-7.6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7.8</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7.0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-3.4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a:rPr>
                        <a:t>2.8</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r>
              <a:tr h="333375">
                <a:tc>
                  <a:txBody>
                    <a:bodyPr/>
                    <a:lstStyle/>
                    <a:p>
                      <a:pPr algn="l" fontAlgn="b"/>
                      <a:r>
                        <a:rPr lang="en-US" sz="900" b="1" i="0" u="none" strike="noStrike" baseline="0" dirty="0">
                          <a:solidFill>
                            <a:srgbClr val="000000"/>
                          </a:solidFill>
                          <a:effectLst/>
                          <a:latin typeface="Arial"/>
                        </a:rPr>
                        <a:t>Calculated</a:t>
                      </a:r>
                      <a:r>
                        <a:rPr lang="en-US" sz="1000" b="1" i="0" u="none" strike="noStrike" dirty="0">
                          <a:solidFill>
                            <a:srgbClr val="000000"/>
                          </a:solidFill>
                          <a:effectLst/>
                          <a:latin typeface="Arial"/>
                        </a:rPr>
                        <a:t> Total      </a:t>
                      </a:r>
                    </a:p>
                  </a:txBody>
                  <a:tcPr marL="9525" marR="9525" marT="9525" marB="0" anchor="b">
                    <a:lnL>
                      <a:noFill/>
                    </a:lnL>
                    <a:lnR w="6350" cap="flat" cmpd="sng" algn="ctr">
                      <a:solidFill>
                        <a:srgbClr val="000000"/>
                      </a:solidFill>
                      <a:prstDash val="dot"/>
                      <a:round/>
                      <a:headEnd type="none" w="med" len="med"/>
                      <a:tailEnd type="none" w="med" len="med"/>
                    </a:lnR>
                    <a:lnT>
                      <a:noFill/>
                    </a:lnT>
                    <a:lnB>
                      <a:noFill/>
                    </a:lnB>
                    <a:solidFill>
                      <a:srgbClr val="CCFFFF"/>
                    </a:solidFill>
                  </a:tcPr>
                </a:tc>
                <a:tc>
                  <a:txBody>
                    <a:bodyPr/>
                    <a:lstStyle/>
                    <a:p>
                      <a:pPr algn="r" fontAlgn="b"/>
                      <a:r>
                        <a:rPr lang="en-US" sz="1400" b="1" i="0" u="none" strike="noStrike">
                          <a:solidFill>
                            <a:srgbClr val="000000"/>
                          </a:solidFill>
                          <a:effectLst/>
                          <a:latin typeface="Arial"/>
                        </a:rPr>
                        <a:t>9.0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400" b="1" i="0" u="none" strike="noStrike">
                          <a:solidFill>
                            <a:srgbClr val="000000"/>
                          </a:solidFill>
                          <a:effectLst/>
                          <a:latin typeface="Arial"/>
                        </a:rPr>
                        <a:t>4.3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400" b="1" i="0" u="none" strike="noStrike">
                          <a:solidFill>
                            <a:srgbClr val="000000"/>
                          </a:solidFill>
                          <a:effectLst/>
                          <a:latin typeface="Arial"/>
                        </a:rPr>
                        <a:t>17.0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400" b="1" i="0" u="none" strike="noStrike">
                          <a:solidFill>
                            <a:srgbClr val="000000"/>
                          </a:solidFill>
                          <a:effectLst/>
                          <a:latin typeface="Arial"/>
                        </a:rPr>
                        <a:t>-0.8</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400" b="1" i="0" u="none" strike="noStrike">
                          <a:solidFill>
                            <a:srgbClr val="000000"/>
                          </a:solidFill>
                          <a:effectLst/>
                          <a:latin typeface="Arial"/>
                        </a:rPr>
                        <a:t>8.6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400" b="1" i="0" u="none" strike="noStrike">
                          <a:solidFill>
                            <a:srgbClr val="000000"/>
                          </a:solidFill>
                          <a:effectLst/>
                          <a:latin typeface="Arial"/>
                        </a:rPr>
                        <a:t>20.1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400" b="1" i="0" u="none" strike="noStrike">
                          <a:solidFill>
                            <a:srgbClr val="000000"/>
                          </a:solidFill>
                          <a:effectLst/>
                          <a:latin typeface="Arial"/>
                        </a:rPr>
                        <a:t>9.6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400" b="1" i="0" u="none" strike="noStrike">
                          <a:solidFill>
                            <a:srgbClr val="000000"/>
                          </a:solidFill>
                          <a:effectLst/>
                          <a:latin typeface="Arial"/>
                        </a:rPr>
                        <a:t>5.7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400" b="1" i="0" u="none" strike="noStrike">
                          <a:solidFill>
                            <a:srgbClr val="000000"/>
                          </a:solidFill>
                          <a:effectLst/>
                          <a:latin typeface="Arial"/>
                        </a:rPr>
                        <a:t>17.4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400" b="1" i="0" u="none" strike="noStrike">
                          <a:solidFill>
                            <a:srgbClr val="000000"/>
                          </a:solidFill>
                          <a:effectLst/>
                          <a:latin typeface="Arial"/>
                        </a:rPr>
                        <a:t>17.9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400" b="1" i="0" u="none" strike="noStrike">
                          <a:solidFill>
                            <a:srgbClr val="000000"/>
                          </a:solidFill>
                          <a:effectLst/>
                          <a:latin typeface="Arial"/>
                        </a:rPr>
                        <a:t>-1.2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400" b="1" i="0" u="none" strike="noStrike">
                          <a:solidFill>
                            <a:srgbClr val="000000"/>
                          </a:solidFill>
                          <a:effectLst/>
                          <a:latin typeface="Arial"/>
                        </a:rPr>
                        <a:t>16.0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r>
              <a:tr h="333375">
                <a:tc>
                  <a:txBody>
                    <a:bodyPr/>
                    <a:lstStyle/>
                    <a:p>
                      <a:pPr algn="l" fontAlgn="b"/>
                      <a:r>
                        <a:rPr lang="en-US" sz="1000" b="1" i="0" u="none" strike="noStrike" dirty="0">
                          <a:solidFill>
                            <a:srgbClr val="000000"/>
                          </a:solidFill>
                          <a:effectLst/>
                          <a:latin typeface="Arial"/>
                        </a:rPr>
                        <a:t>Actual Total</a:t>
                      </a:r>
                    </a:p>
                  </a:txBody>
                  <a:tcPr marL="9525" marR="9525" marT="9525" marB="0" anchor="b">
                    <a:lnL>
                      <a:noFill/>
                    </a:lnL>
                    <a:lnR w="6350" cap="flat" cmpd="sng" algn="ctr">
                      <a:solidFill>
                        <a:srgbClr val="000000"/>
                      </a:solidFill>
                      <a:prstDash val="dot"/>
                      <a:round/>
                      <a:headEnd type="none" w="med" len="med"/>
                      <a:tailEnd type="none" w="med" len="med"/>
                    </a:lnR>
                    <a:lnT>
                      <a:noFill/>
                    </a:lnT>
                    <a:lnB>
                      <a:noFill/>
                    </a:lnB>
                    <a:solidFill>
                      <a:srgbClr val="CCFFFF"/>
                    </a:solidFill>
                  </a:tcPr>
                </a:tc>
                <a:tc>
                  <a:txBody>
                    <a:bodyPr/>
                    <a:lstStyle/>
                    <a:p>
                      <a:pPr algn="r" fontAlgn="b"/>
                      <a:r>
                        <a:rPr lang="en-US" sz="1400" b="1" i="0" u="none" strike="noStrike">
                          <a:solidFill>
                            <a:srgbClr val="000000"/>
                          </a:solidFill>
                          <a:effectLst/>
                          <a:latin typeface="Arial"/>
                        </a:rPr>
                        <a:t>10.9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400" b="1" i="0" u="none" strike="noStrike">
                          <a:solidFill>
                            <a:srgbClr val="000000"/>
                          </a:solidFill>
                          <a:effectLst/>
                          <a:latin typeface="Arial"/>
                        </a:rPr>
                        <a:t>2.2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400" b="1" i="0" u="none" strike="noStrike">
                          <a:solidFill>
                            <a:srgbClr val="000000"/>
                          </a:solidFill>
                          <a:effectLst/>
                          <a:latin typeface="Arial"/>
                        </a:rPr>
                        <a:t>15.6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400" b="1" i="0" u="none" strike="noStrike">
                          <a:solidFill>
                            <a:srgbClr val="000000"/>
                          </a:solidFill>
                          <a:effectLst/>
                          <a:latin typeface="Arial"/>
                        </a:rPr>
                        <a:t>-0.1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400" b="1" i="0" u="none" strike="noStrike">
                          <a:solidFill>
                            <a:srgbClr val="000000"/>
                          </a:solidFill>
                          <a:effectLst/>
                          <a:latin typeface="Arial"/>
                        </a:rPr>
                        <a:t>9.2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400" b="1" i="0" u="none" strike="noStrike">
                          <a:solidFill>
                            <a:srgbClr val="000000"/>
                          </a:solidFill>
                          <a:effectLst/>
                          <a:latin typeface="Arial"/>
                        </a:rPr>
                        <a:t>19.4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400" b="1" i="0" u="none" strike="noStrike">
                          <a:solidFill>
                            <a:srgbClr val="000000"/>
                          </a:solidFill>
                          <a:effectLst/>
                          <a:latin typeface="Arial"/>
                        </a:rPr>
                        <a:t>7.8</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400" b="1" i="0" u="none" strike="noStrike">
                          <a:solidFill>
                            <a:srgbClr val="000000"/>
                          </a:solidFill>
                          <a:effectLst/>
                          <a:latin typeface="Arial"/>
                        </a:rPr>
                        <a:t>5.9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400" b="1" i="0" u="none" strike="noStrike">
                          <a:solidFill>
                            <a:srgbClr val="000000"/>
                          </a:solidFill>
                          <a:effectLst/>
                          <a:latin typeface="Arial"/>
                        </a:rPr>
                        <a:t>17.5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400" b="1" i="0" u="none" strike="noStrike">
                          <a:solidFill>
                            <a:srgbClr val="000000"/>
                          </a:solidFill>
                          <a:effectLst/>
                          <a:latin typeface="Arial"/>
                        </a:rPr>
                        <a:t>18.2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400" b="1" i="0" u="none" strike="noStrike">
                          <a:solidFill>
                            <a:srgbClr val="000000"/>
                          </a:solidFill>
                          <a:effectLst/>
                          <a:latin typeface="Arial"/>
                        </a:rPr>
                        <a:t>-0.9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400" b="1" i="0" u="none" strike="noStrike" dirty="0">
                          <a:solidFill>
                            <a:srgbClr val="000000"/>
                          </a:solidFill>
                          <a:effectLst/>
                          <a:latin typeface="Arial"/>
                        </a:rPr>
                        <a:t>13.9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r>
            </a:tbl>
          </a:graphicData>
        </a:graphic>
      </p:graphicFrame>
      <p:sp>
        <p:nvSpPr>
          <p:cNvPr id="5" name="Text Box 4"/>
          <p:cNvSpPr txBox="1">
            <a:spLocks noChangeArrowheads="1"/>
          </p:cNvSpPr>
          <p:nvPr/>
        </p:nvSpPr>
        <p:spPr bwMode="auto">
          <a:xfrm>
            <a:off x="228600" y="533400"/>
            <a:ext cx="8550275"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2400" b="1" i="1" dirty="0" smtClean="0">
                <a:solidFill>
                  <a:srgbClr val="336699"/>
                </a:solidFill>
              </a:rPr>
              <a:t>That simple formula has closely accounted for US stocks’ performance, decade-by-decade</a:t>
            </a:r>
            <a:endParaRPr lang="en-US" altLang="en-US" sz="2400" b="1" i="1" dirty="0">
              <a:solidFill>
                <a:srgbClr val="336699"/>
              </a:solidFill>
            </a:endParaRPr>
          </a:p>
        </p:txBody>
      </p:sp>
      <p:sp>
        <p:nvSpPr>
          <p:cNvPr id="7" name="Text Box 4"/>
          <p:cNvSpPr txBox="1">
            <a:spLocks noChangeArrowheads="1"/>
          </p:cNvSpPr>
          <p:nvPr/>
        </p:nvSpPr>
        <p:spPr bwMode="auto">
          <a:xfrm>
            <a:off x="1231900" y="2158658"/>
            <a:ext cx="7232650" cy="36126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The Three Components of Stock Returns</a:t>
            </a:r>
            <a:endParaRPr lang="en-US" altLang="en-US" sz="900" i="1" dirty="0">
              <a:solidFill>
                <a:srgbClr val="336699"/>
              </a:solidFill>
            </a:endParaRPr>
          </a:p>
        </p:txBody>
      </p:sp>
    </p:spTree>
    <p:extLst>
      <p:ext uri="{BB962C8B-B14F-4D97-AF65-F5344CB8AC3E}">
        <p14:creationId xmlns:p14="http://schemas.microsoft.com/office/powerpoint/2010/main" val="3896690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2DDBED60-5F54-470F-B899-51FF42F690F0}" type="slidenum">
              <a:rPr lang="en-US" altLang="en-US" sz="1400" smtClean="0"/>
              <a:pPr eaLnBrk="1" hangingPunct="1">
                <a:spcBef>
                  <a:spcPct val="0"/>
                </a:spcBef>
                <a:buFontTx/>
                <a:buNone/>
              </a:pPr>
              <a:t>18</a:t>
            </a:fld>
            <a:endParaRPr lang="en-US" altLang="en-US" sz="1400" smtClean="0"/>
          </a:p>
        </p:txBody>
      </p:sp>
      <p:graphicFrame>
        <p:nvGraphicFramePr>
          <p:cNvPr id="2" name="Table 1"/>
          <p:cNvGraphicFramePr>
            <a:graphicFrameLocks noGrp="1"/>
          </p:cNvGraphicFramePr>
          <p:nvPr>
            <p:extLst>
              <p:ext uri="{D42A27DB-BD31-4B8C-83A1-F6EECF244321}">
                <p14:modId xmlns:p14="http://schemas.microsoft.com/office/powerpoint/2010/main" val="2184225560"/>
              </p:ext>
            </p:extLst>
          </p:nvPr>
        </p:nvGraphicFramePr>
        <p:xfrm>
          <a:off x="584197" y="2652655"/>
          <a:ext cx="8229606" cy="2573452"/>
        </p:xfrm>
        <a:graphic>
          <a:graphicData uri="http://schemas.openxmlformats.org/drawingml/2006/table">
            <a:tbl>
              <a:tblPr/>
              <a:tblGrid>
                <a:gridCol w="587829"/>
                <a:gridCol w="587829"/>
                <a:gridCol w="587829"/>
                <a:gridCol w="587829"/>
                <a:gridCol w="587829"/>
                <a:gridCol w="587829"/>
                <a:gridCol w="587829"/>
                <a:gridCol w="587829"/>
                <a:gridCol w="587829"/>
                <a:gridCol w="587829"/>
                <a:gridCol w="587829"/>
                <a:gridCol w="587829"/>
                <a:gridCol w="587829"/>
                <a:gridCol w="587829"/>
              </a:tblGrid>
              <a:tr h="303099">
                <a:tc>
                  <a:txBody>
                    <a:bodyPr/>
                    <a:lstStyle/>
                    <a:p>
                      <a:pPr algn="l" fontAlgn="b"/>
                      <a:endParaRPr lang="en-US" sz="1000" b="0" i="0" u="none" strike="noStrike" dirty="0">
                        <a:solidFill>
                          <a:srgbClr val="000000"/>
                        </a:solidFill>
                        <a:effectLst/>
                        <a:latin typeface="Arial"/>
                      </a:endParaRP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1900s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1910s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1920s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1930s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1940s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1950s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1960s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1970s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1980s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1990s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2000s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2010-2017</a:t>
                      </a:r>
                    </a:p>
                  </a:txBody>
                  <a:tcPr marL="9185" marR="9185" marT="9185" marB="0" anchor="b">
                    <a:lnL>
                      <a:noFill/>
                    </a:lnL>
                    <a:lnR>
                      <a:noFill/>
                    </a:lnR>
                    <a:lnT>
                      <a:noFill/>
                    </a:lnT>
                    <a:lnB>
                      <a:noFill/>
                    </a:lnB>
                  </a:tcPr>
                </a:tc>
                <a:tc>
                  <a:txBody>
                    <a:bodyPr/>
                    <a:lstStyle/>
                    <a:p>
                      <a:pPr algn="ctr" fontAlgn="b"/>
                      <a:r>
                        <a:rPr lang="en-US" sz="700" b="1" i="0" u="none" strike="noStrike" dirty="0" smtClean="0">
                          <a:solidFill>
                            <a:srgbClr val="000000"/>
                          </a:solidFill>
                          <a:effectLst/>
                          <a:latin typeface="Arial"/>
                        </a:rPr>
                        <a:t>Average</a:t>
                      </a:r>
                      <a:endParaRPr lang="en-US" sz="700" b="1" i="0" u="none" strike="noStrike" dirty="0">
                        <a:solidFill>
                          <a:srgbClr val="000000"/>
                        </a:solidFill>
                        <a:effectLst/>
                        <a:latin typeface="Arial"/>
                      </a:endParaRPr>
                    </a:p>
                  </a:txBody>
                  <a:tcPr marL="9185" marR="9185" marT="9185" marB="0" anchor="b">
                    <a:lnL>
                      <a:noFill/>
                    </a:lnL>
                    <a:lnR>
                      <a:noFill/>
                    </a:lnR>
                    <a:lnT>
                      <a:noFill/>
                    </a:lnT>
                    <a:lnB>
                      <a:noFill/>
                    </a:lnB>
                  </a:tcPr>
                </a:tc>
              </a:tr>
              <a:tr h="183696">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b"/>
                      <a:endParaRPr lang="en-US" sz="800" b="1" i="0" u="none" strike="noStrike" dirty="0">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r>
              <a:tr h="477611">
                <a:tc>
                  <a:txBody>
                    <a:bodyPr/>
                    <a:lstStyle/>
                    <a:p>
                      <a:pPr algn="l" fontAlgn="b"/>
                      <a:r>
                        <a:rPr lang="en-US" sz="1000" b="1" i="0" u="none" strike="noStrike" dirty="0">
                          <a:solidFill>
                            <a:srgbClr val="000000"/>
                          </a:solidFill>
                          <a:effectLst/>
                          <a:latin typeface="Arial"/>
                        </a:rPr>
                        <a:t>Initial Dividend Yield</a:t>
                      </a:r>
                    </a:p>
                  </a:txBody>
                  <a:tcPr marL="9185" marR="9185" marT="9185" marB="0" anchor="b">
                    <a:lnL>
                      <a:noFill/>
                    </a:lnL>
                    <a:lnR w="6350" cap="flat" cmpd="sng" algn="ctr">
                      <a:solidFill>
                        <a:srgbClr val="000000"/>
                      </a:solidFill>
                      <a:prstDash val="dot"/>
                      <a:round/>
                      <a:headEnd type="none" w="med" len="med"/>
                      <a:tailEnd type="none" w="med" len="med"/>
                    </a:lnR>
                    <a:lnT>
                      <a:noFill/>
                    </a:lnT>
                    <a:lnB>
                      <a:noFill/>
                    </a:lnB>
                    <a:solidFill>
                      <a:srgbClr val="CCFFCC"/>
                    </a:solidFill>
                  </a:tcPr>
                </a:tc>
                <a:tc>
                  <a:txBody>
                    <a:bodyPr/>
                    <a:lstStyle/>
                    <a:p>
                      <a:pPr algn="r" fontAlgn="b"/>
                      <a:r>
                        <a:rPr lang="en-US" sz="1300" b="1" i="0" u="none" strike="noStrike">
                          <a:solidFill>
                            <a:srgbClr val="000000"/>
                          </a:solidFill>
                          <a:effectLst/>
                          <a:latin typeface="Arial"/>
                        </a:rPr>
                        <a:t>3.7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4.7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7.9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4.5</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5.0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6.8</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5.2</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1.1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2.5</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dirty="0" smtClean="0">
                          <a:solidFill>
                            <a:srgbClr val="0000FF"/>
                          </a:solidFill>
                          <a:effectLst/>
                          <a:latin typeface="Arial"/>
                        </a:rPr>
                        <a:t>4.3</a:t>
                      </a:r>
                      <a:endParaRPr lang="en-US" sz="1300" b="1" i="0" u="none" strike="noStrike" dirty="0">
                        <a:solidFill>
                          <a:srgbClr val="0000FF"/>
                        </a:solidFill>
                        <a:effectLst/>
                        <a:latin typeface="Arial"/>
                      </a:endParaRP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r>
              <a:tr h="477611">
                <a:tc>
                  <a:txBody>
                    <a:bodyPr/>
                    <a:lstStyle/>
                    <a:p>
                      <a:pPr algn="l" fontAlgn="b"/>
                      <a:r>
                        <a:rPr lang="en-US" sz="1000" b="1" i="0" u="none" strike="noStrike">
                          <a:solidFill>
                            <a:srgbClr val="000000"/>
                          </a:solidFill>
                          <a:effectLst/>
                          <a:latin typeface="Arial"/>
                        </a:rPr>
                        <a:t>Earnings Growth Rate</a:t>
                      </a:r>
                    </a:p>
                  </a:txBody>
                  <a:tcPr marL="9185" marR="9185" marT="9185" marB="0" anchor="b">
                    <a:lnL>
                      <a:noFill/>
                    </a:lnL>
                    <a:lnR w="6350" cap="flat" cmpd="sng" algn="ctr">
                      <a:solidFill>
                        <a:srgbClr val="000000"/>
                      </a:solidFill>
                      <a:prstDash val="dot"/>
                      <a:round/>
                      <a:headEnd type="none" w="med" len="med"/>
                      <a:tailEnd type="none" w="med" len="med"/>
                    </a:lnR>
                    <a:lnT>
                      <a:noFill/>
                    </a:lnT>
                    <a:lnB>
                      <a:noFill/>
                    </a:lnB>
                    <a:solidFill>
                      <a:srgbClr val="CCFFCC"/>
                    </a:solidFill>
                  </a:tcPr>
                </a:tc>
                <a:tc>
                  <a:txBody>
                    <a:bodyPr/>
                    <a:lstStyle/>
                    <a:p>
                      <a:pPr algn="r" fontAlgn="b"/>
                      <a:r>
                        <a:rPr lang="en-US" sz="1300" b="1" i="0" u="none" strike="noStrike">
                          <a:solidFill>
                            <a:srgbClr val="000000"/>
                          </a:solidFill>
                          <a:effectLst/>
                          <a:latin typeface="Arial"/>
                        </a:rPr>
                        <a:t>5.4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2.7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6.1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-5.7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9.9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5.5</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9.9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4.4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7.7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1.1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10.7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dirty="0" smtClean="0">
                          <a:solidFill>
                            <a:srgbClr val="0000FF"/>
                          </a:solidFill>
                          <a:effectLst/>
                          <a:latin typeface="Arial"/>
                        </a:rPr>
                        <a:t>5.1</a:t>
                      </a:r>
                      <a:endParaRPr lang="en-US" sz="1300" b="1" i="0" u="none" strike="noStrike" dirty="0">
                        <a:solidFill>
                          <a:srgbClr val="0000FF"/>
                        </a:solidFill>
                        <a:effectLst/>
                        <a:latin typeface="Arial"/>
                      </a:endParaRP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r>
              <a:tr h="477611">
                <a:tc>
                  <a:txBody>
                    <a:bodyPr/>
                    <a:lstStyle/>
                    <a:p>
                      <a:pPr algn="l" fontAlgn="b"/>
                      <a:r>
                        <a:rPr lang="en-US" sz="1000" b="1" i="0" u="none" strike="noStrike">
                          <a:solidFill>
                            <a:srgbClr val="000000"/>
                          </a:solidFill>
                          <a:effectLst/>
                          <a:latin typeface="Arial"/>
                        </a:rPr>
                        <a:t>Change in PE Ratio</a:t>
                      </a:r>
                    </a:p>
                  </a:txBody>
                  <a:tcPr marL="9185" marR="9185" marT="9185" marB="0" anchor="b">
                    <a:lnL>
                      <a:noFill/>
                    </a:lnL>
                    <a:lnR w="6350" cap="flat" cmpd="sng" algn="ctr">
                      <a:solidFill>
                        <a:srgbClr val="000000"/>
                      </a:solidFill>
                      <a:prstDash val="dot"/>
                      <a:round/>
                      <a:headEnd type="none" w="med" len="med"/>
                      <a:tailEnd type="none" w="med" len="med"/>
                    </a:lnR>
                    <a:lnT>
                      <a:noFill/>
                    </a:lnT>
                    <a:lnB>
                      <a:noFill/>
                    </a:lnB>
                    <a:solidFill>
                      <a:srgbClr val="CCFFCC"/>
                    </a:solidFill>
                  </a:tcPr>
                </a:tc>
                <a:tc>
                  <a:txBody>
                    <a:bodyPr/>
                    <a:lstStyle/>
                    <a:p>
                      <a:pPr algn="r" fontAlgn="b"/>
                      <a:r>
                        <a:rPr lang="en-US" sz="1300" b="1" i="0" u="none" strike="noStrike">
                          <a:solidFill>
                            <a:srgbClr val="000000"/>
                          </a:solidFill>
                          <a:effectLst/>
                          <a:latin typeface="Arial"/>
                        </a:rPr>
                        <a:t>-0.2</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0.4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-6.3</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9.4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1.0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-7.6</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7.8</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7.0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2.8</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dirty="0" smtClean="0">
                          <a:solidFill>
                            <a:srgbClr val="0000FF"/>
                          </a:solidFill>
                          <a:effectLst/>
                          <a:latin typeface="Arial"/>
                        </a:rPr>
                        <a:t>0.9</a:t>
                      </a:r>
                      <a:endParaRPr lang="en-US" sz="1300" b="1" i="0" u="none" strike="noStrike" dirty="0">
                        <a:solidFill>
                          <a:srgbClr val="0000FF"/>
                        </a:solidFill>
                        <a:effectLst/>
                        <a:latin typeface="Arial"/>
                      </a:endParaRP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r>
              <a:tr h="321469">
                <a:tc>
                  <a:txBody>
                    <a:bodyPr/>
                    <a:lstStyle/>
                    <a:p>
                      <a:pPr algn="l" fontAlgn="b"/>
                      <a:r>
                        <a:rPr lang="en-US" sz="800" b="1" i="0" u="none" strike="noStrike" baseline="0" dirty="0">
                          <a:solidFill>
                            <a:srgbClr val="000000"/>
                          </a:solidFill>
                          <a:effectLst/>
                          <a:latin typeface="Arial"/>
                        </a:rPr>
                        <a:t>Calculated Total </a:t>
                      </a:r>
                      <a:r>
                        <a:rPr lang="en-US" sz="1000" b="1" i="0" u="none" strike="noStrike" dirty="0">
                          <a:solidFill>
                            <a:srgbClr val="000000"/>
                          </a:solidFill>
                          <a:effectLst/>
                          <a:latin typeface="Arial"/>
                        </a:rPr>
                        <a:t>     </a:t>
                      </a:r>
                    </a:p>
                  </a:txBody>
                  <a:tcPr marL="9185" marR="9185" marT="9185" marB="0" anchor="b">
                    <a:lnL>
                      <a:noFill/>
                    </a:lnL>
                    <a:lnR w="6350" cap="flat" cmpd="sng" algn="ctr">
                      <a:solidFill>
                        <a:srgbClr val="000000"/>
                      </a:solidFill>
                      <a:prstDash val="dot"/>
                      <a:round/>
                      <a:headEnd type="none" w="med" len="med"/>
                      <a:tailEnd type="none" w="med" len="med"/>
                    </a:lnR>
                    <a:lnT>
                      <a:noFill/>
                    </a:lnT>
                    <a:lnB>
                      <a:noFill/>
                    </a:lnB>
                    <a:solidFill>
                      <a:srgbClr val="CCFFFF"/>
                    </a:solidFill>
                  </a:tcPr>
                </a:tc>
                <a:tc>
                  <a:txBody>
                    <a:bodyPr/>
                    <a:lstStyle/>
                    <a:p>
                      <a:pPr algn="r" fontAlgn="b"/>
                      <a:r>
                        <a:rPr lang="en-US" sz="1300" b="1" i="0" u="none" strike="noStrike">
                          <a:solidFill>
                            <a:srgbClr val="000000"/>
                          </a:solidFill>
                          <a:effectLst/>
                          <a:latin typeface="Arial"/>
                        </a:rPr>
                        <a:t>9.0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4.3</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17.0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-0.8</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8.6</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20.1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9.6</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5.7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17.4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17.9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-1.2</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16.0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l" fontAlgn="b"/>
                      <a:r>
                        <a:rPr lang="en-US" sz="1300" b="1" i="0" u="none" strike="noStrike" dirty="0">
                          <a:solidFill>
                            <a:srgbClr val="0000FF"/>
                          </a:solidFill>
                          <a:effectLst/>
                          <a:latin typeface="Arial"/>
                        </a:rPr>
                        <a:t> </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r>
              <a:tr h="321469">
                <a:tc>
                  <a:txBody>
                    <a:bodyPr/>
                    <a:lstStyle/>
                    <a:p>
                      <a:pPr algn="l" fontAlgn="b"/>
                      <a:r>
                        <a:rPr lang="en-US" sz="1000" b="1" i="0" u="none" strike="noStrike">
                          <a:solidFill>
                            <a:srgbClr val="000000"/>
                          </a:solidFill>
                          <a:effectLst/>
                          <a:latin typeface="Arial"/>
                        </a:rPr>
                        <a:t>Actual Total</a:t>
                      </a:r>
                    </a:p>
                  </a:txBody>
                  <a:tcPr marL="9185" marR="9185" marT="9185" marB="0" anchor="b">
                    <a:lnL>
                      <a:noFill/>
                    </a:lnL>
                    <a:lnR w="6350" cap="flat" cmpd="sng" algn="ctr">
                      <a:solidFill>
                        <a:srgbClr val="000000"/>
                      </a:solidFill>
                      <a:prstDash val="dot"/>
                      <a:round/>
                      <a:headEnd type="none" w="med" len="med"/>
                      <a:tailEnd type="none" w="med" len="med"/>
                    </a:lnR>
                    <a:lnT>
                      <a:noFill/>
                    </a:lnT>
                    <a:lnB>
                      <a:noFill/>
                    </a:lnB>
                    <a:solidFill>
                      <a:srgbClr val="CCFFFF"/>
                    </a:solidFill>
                  </a:tcPr>
                </a:tc>
                <a:tc>
                  <a:txBody>
                    <a:bodyPr/>
                    <a:lstStyle/>
                    <a:p>
                      <a:pPr algn="r" fontAlgn="b"/>
                      <a:r>
                        <a:rPr lang="en-US" sz="1300" b="1" i="0" u="none" strike="noStrike">
                          <a:solidFill>
                            <a:srgbClr val="000000"/>
                          </a:solidFill>
                          <a:effectLst/>
                          <a:latin typeface="Arial"/>
                        </a:rPr>
                        <a:t>10.9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2.2</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15.6</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-0.1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9.2</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19.4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7.8</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5.9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17.5</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18.2</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-0.9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13.9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dirty="0" smtClean="0">
                          <a:solidFill>
                            <a:srgbClr val="000000"/>
                          </a:solidFill>
                          <a:effectLst/>
                          <a:latin typeface="Arial"/>
                        </a:rPr>
                        <a:t>10.2</a:t>
                      </a:r>
                      <a:endParaRPr lang="en-US" sz="1300" b="1" i="0" u="none" strike="noStrike" dirty="0">
                        <a:solidFill>
                          <a:srgbClr val="000000"/>
                        </a:solidFill>
                        <a:effectLst/>
                        <a:latin typeface="Arial"/>
                      </a:endParaRP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r>
            </a:tbl>
          </a:graphicData>
        </a:graphic>
      </p:graphicFrame>
      <p:sp>
        <p:nvSpPr>
          <p:cNvPr id="4" name="Text Box 4"/>
          <p:cNvSpPr txBox="1">
            <a:spLocks noChangeArrowheads="1"/>
          </p:cNvSpPr>
          <p:nvPr/>
        </p:nvSpPr>
        <p:spPr bwMode="auto">
          <a:xfrm>
            <a:off x="1231900" y="2158658"/>
            <a:ext cx="7543800" cy="36126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The Components of Stock Returns</a:t>
            </a:r>
            <a:endParaRPr lang="en-US" altLang="en-US" sz="900" i="1" dirty="0">
              <a:solidFill>
                <a:srgbClr val="336699"/>
              </a:solidFill>
            </a:endParaRPr>
          </a:p>
        </p:txBody>
      </p:sp>
      <p:sp>
        <p:nvSpPr>
          <p:cNvPr id="5" name="Text Box 4"/>
          <p:cNvSpPr txBox="1">
            <a:spLocks noChangeArrowheads="1"/>
          </p:cNvSpPr>
          <p:nvPr/>
        </p:nvSpPr>
        <p:spPr bwMode="auto">
          <a:xfrm>
            <a:off x="228600" y="533400"/>
            <a:ext cx="8550275"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2400" b="1" i="1" dirty="0" smtClean="0">
                <a:solidFill>
                  <a:srgbClr val="336699"/>
                </a:solidFill>
              </a:rPr>
              <a:t>That simple formula has closely accounted for US stocks’ performance, decade-by-decade</a:t>
            </a:r>
            <a:endParaRPr lang="en-US" altLang="en-US" sz="2400" b="1" i="1" dirty="0">
              <a:solidFill>
                <a:srgbClr val="336699"/>
              </a:solidFill>
            </a:endParaRPr>
          </a:p>
        </p:txBody>
      </p:sp>
    </p:spTree>
    <p:extLst>
      <p:ext uri="{BB962C8B-B14F-4D97-AF65-F5344CB8AC3E}">
        <p14:creationId xmlns:p14="http://schemas.microsoft.com/office/powerpoint/2010/main" val="2964983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556" y="2367062"/>
            <a:ext cx="8477250" cy="3657600"/>
          </a:xfrm>
          <a:prstGeom prst="rect">
            <a:avLst/>
          </a:prstGeom>
        </p:spPr>
      </p:pic>
      <p:sp>
        <p:nvSpPr>
          <p:cNvPr id="2" name="Slide Number Placeholder 1"/>
          <p:cNvSpPr>
            <a:spLocks noGrp="1"/>
          </p:cNvSpPr>
          <p:nvPr>
            <p:ph type="sldNum" sz="quarter" idx="12"/>
          </p:nvPr>
        </p:nvSpPr>
        <p:spPr/>
        <p:txBody>
          <a:bodyPr/>
          <a:lstStyle/>
          <a:p>
            <a:pPr>
              <a:defRPr/>
            </a:pPr>
            <a:fld id="{44922D55-63F7-4074-8170-67C3201C8FED}" type="slidenum">
              <a:rPr lang="en-US" altLang="en-US" smtClean="0"/>
              <a:pPr>
                <a:defRPr/>
              </a:pPr>
              <a:t>19</a:t>
            </a:fld>
            <a:endParaRPr lang="en-US" altLang="en-US" dirty="0"/>
          </a:p>
        </p:txBody>
      </p:sp>
      <p:sp>
        <p:nvSpPr>
          <p:cNvPr id="5" name="Text Box 4"/>
          <p:cNvSpPr txBox="1">
            <a:spLocks noChangeArrowheads="1"/>
          </p:cNvSpPr>
          <p:nvPr/>
        </p:nvSpPr>
        <p:spPr bwMode="auto">
          <a:xfrm>
            <a:off x="228600" y="533400"/>
            <a:ext cx="8550275"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1600" b="1" i="1" dirty="0" smtClean="0">
                <a:solidFill>
                  <a:srgbClr val="336699"/>
                </a:solidFill>
              </a:rPr>
              <a:t>According to Professor Robert Shiller at Yale University, US stock “reported” earnings per shares grew at a 3.8% rate from 1874 to 2004 (and 1.7% inflation adjusted)</a:t>
            </a:r>
            <a:endParaRPr lang="en-US" altLang="en-US" sz="1600" b="1" i="1" dirty="0">
              <a:solidFill>
                <a:srgbClr val="336699"/>
              </a:solidFill>
            </a:endParaRPr>
          </a:p>
        </p:txBody>
      </p:sp>
      <p:sp>
        <p:nvSpPr>
          <p:cNvPr id="6" name="Text Box 4"/>
          <p:cNvSpPr txBox="1">
            <a:spLocks noChangeArrowheads="1"/>
          </p:cNvSpPr>
          <p:nvPr/>
        </p:nvSpPr>
        <p:spPr bwMode="auto">
          <a:xfrm>
            <a:off x="596900" y="1822452"/>
            <a:ext cx="7962900" cy="36126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“Reported” GAAP S&amp;P* Earnings Per Share </a:t>
            </a:r>
            <a:endParaRPr lang="en-US" altLang="en-US" sz="900" i="1" dirty="0">
              <a:solidFill>
                <a:srgbClr val="336699"/>
              </a:solidFill>
            </a:endParaRPr>
          </a:p>
        </p:txBody>
      </p:sp>
      <p:sp>
        <p:nvSpPr>
          <p:cNvPr id="8" name="TextBox 7"/>
          <p:cNvSpPr txBox="1"/>
          <p:nvPr/>
        </p:nvSpPr>
        <p:spPr>
          <a:xfrm>
            <a:off x="685800" y="6350000"/>
            <a:ext cx="7173759" cy="230832"/>
          </a:xfrm>
          <a:prstGeom prst="rect">
            <a:avLst/>
          </a:prstGeom>
          <a:noFill/>
        </p:spPr>
        <p:txBody>
          <a:bodyPr wrap="none" rtlCol="0">
            <a:spAutoFit/>
          </a:bodyPr>
          <a:lstStyle/>
          <a:p>
            <a:r>
              <a:rPr lang="en-US" sz="900" dirty="0" smtClean="0">
                <a:solidFill>
                  <a:schemeClr val="bg1">
                    <a:lumMod val="65000"/>
                  </a:schemeClr>
                </a:solidFill>
              </a:rPr>
              <a:t>Source: </a:t>
            </a:r>
            <a:r>
              <a:rPr lang="en-US" sz="900" dirty="0" smtClean="0">
                <a:solidFill>
                  <a:schemeClr val="bg1">
                    <a:lumMod val="65000"/>
                  </a:schemeClr>
                </a:solidFill>
                <a:hlinkClick r:id="rId3"/>
              </a:rPr>
              <a:t>http://www.multpl.com/</a:t>
            </a:r>
            <a:r>
              <a:rPr lang="en-US" sz="900" dirty="0" smtClean="0">
                <a:solidFill>
                  <a:schemeClr val="bg1">
                    <a:lumMod val="65000"/>
                  </a:schemeClr>
                </a:solidFill>
              </a:rPr>
              <a:t>            * Data from Cowles Commission, 1871-1925, S&amp;P 90, 1926-1956, S&amp;P 500, 1957 - Present </a:t>
            </a:r>
            <a:endParaRPr lang="en-US" sz="900" dirty="0">
              <a:solidFill>
                <a:schemeClr val="bg1">
                  <a:lumMod val="65000"/>
                </a:schemeClr>
              </a:solidFill>
            </a:endParaRPr>
          </a:p>
        </p:txBody>
      </p:sp>
      <p:sp>
        <p:nvSpPr>
          <p:cNvPr id="9" name="Rectangle 8"/>
          <p:cNvSpPr/>
          <p:nvPr/>
        </p:nvSpPr>
        <p:spPr>
          <a:xfrm>
            <a:off x="1473200" y="2690912"/>
            <a:ext cx="4572000" cy="369332"/>
          </a:xfrm>
          <a:prstGeom prst="rect">
            <a:avLst/>
          </a:prstGeom>
        </p:spPr>
        <p:txBody>
          <a:bodyPr>
            <a:spAutoFit/>
          </a:bodyPr>
          <a:lstStyle/>
          <a:p>
            <a:r>
              <a:rPr lang="en-US" sz="900" b="0" dirty="0" smtClean="0">
                <a:solidFill>
                  <a:schemeClr val="bg1">
                    <a:lumMod val="65000"/>
                  </a:schemeClr>
                </a:solidFill>
              </a:rPr>
              <a:t>** </a:t>
            </a:r>
            <a:r>
              <a:rPr lang="en-US" sz="900" b="0" dirty="0" smtClean="0">
                <a:solidFill>
                  <a:schemeClr val="bg1">
                    <a:lumMod val="65000"/>
                  </a:schemeClr>
                </a:solidFill>
                <a:hlinkClick r:id="rId4"/>
              </a:rPr>
              <a:t>https://en.wikipedia.org/wiki/Earnings_growth</a:t>
            </a:r>
            <a:endParaRPr lang="en-US" sz="900" b="0" dirty="0" smtClean="0">
              <a:solidFill>
                <a:schemeClr val="bg1">
                  <a:lumMod val="65000"/>
                </a:schemeClr>
              </a:solidFill>
            </a:endParaRPr>
          </a:p>
          <a:p>
            <a:r>
              <a:rPr lang="en-US" sz="900" b="0" dirty="0" smtClean="0">
                <a:solidFill>
                  <a:schemeClr val="bg1">
                    <a:lumMod val="65000"/>
                  </a:schemeClr>
                </a:solidFill>
              </a:rPr>
              <a:t>(Robert Hiller, 1874-2004)</a:t>
            </a:r>
            <a:endParaRPr lang="en-US" sz="900" b="0" dirty="0">
              <a:solidFill>
                <a:schemeClr val="bg1">
                  <a:lumMod val="65000"/>
                </a:schemeClr>
              </a:solidFill>
            </a:endParaRPr>
          </a:p>
        </p:txBody>
      </p:sp>
      <p:cxnSp>
        <p:nvCxnSpPr>
          <p:cNvPr id="10" name="Straight Connector 9"/>
          <p:cNvCxnSpPr/>
          <p:nvPr/>
        </p:nvCxnSpPr>
        <p:spPr bwMode="auto">
          <a:xfrm flipV="1">
            <a:off x="881779" y="2864580"/>
            <a:ext cx="6781800" cy="2370724"/>
          </a:xfrm>
          <a:prstGeom prst="line">
            <a:avLst/>
          </a:prstGeom>
          <a:noFill/>
          <a:ln w="25400" cap="flat" cmpd="sng" algn="ctr">
            <a:solidFill>
              <a:srgbClr val="FF0000"/>
            </a:solidFill>
            <a:prstDash val="sysDash"/>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4640193" y="4961523"/>
            <a:ext cx="3622915" cy="338554"/>
          </a:xfrm>
          <a:prstGeom prst="rect">
            <a:avLst/>
          </a:prstGeom>
          <a:noFill/>
          <a:ln w="0">
            <a:noFill/>
            <a:prstDash val="sysDash"/>
          </a:ln>
          <a:scene3d>
            <a:camera prst="orthographicFront"/>
            <a:lightRig rig="threePt" dir="t"/>
          </a:scene3d>
          <a:sp3d/>
        </p:spPr>
        <p:txBody>
          <a:bodyPr wrap="none" rtlCol="0">
            <a:spAutoFit/>
          </a:bodyPr>
          <a:lstStyle/>
          <a:p>
            <a:r>
              <a:rPr lang="en-US" sz="1600" b="1" dirty="0" smtClean="0">
                <a:solidFill>
                  <a:srgbClr val="FF0000"/>
                </a:solidFill>
              </a:rPr>
              <a:t>3.8% growth rate, 1.7% after inflation **</a:t>
            </a:r>
            <a:endParaRPr lang="en-US" sz="1600" b="1" dirty="0">
              <a:solidFill>
                <a:srgbClr val="FF0000"/>
              </a:solidFill>
            </a:endParaRPr>
          </a:p>
        </p:txBody>
      </p:sp>
      <p:sp>
        <p:nvSpPr>
          <p:cNvPr id="11" name="Striped Right Arrow 10"/>
          <p:cNvSpPr/>
          <p:nvPr/>
        </p:nvSpPr>
        <p:spPr>
          <a:xfrm rot="19577997">
            <a:off x="5562600" y="5486400"/>
            <a:ext cx="838200" cy="304800"/>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1295400"/>
            <a:ext cx="184731" cy="369332"/>
          </a:xfrm>
          <a:prstGeom prst="rect">
            <a:avLst/>
          </a:prstGeom>
          <a:noFill/>
        </p:spPr>
        <p:txBody>
          <a:bodyPr wrap="none" rtlCol="0">
            <a:spAutoFit/>
          </a:bodyPr>
          <a:lstStyle/>
          <a:p>
            <a:endParaRPr lang="en-US" dirty="0"/>
          </a:p>
        </p:txBody>
      </p:sp>
      <p:sp>
        <p:nvSpPr>
          <p:cNvPr id="15" name="TextBox 14"/>
          <p:cNvSpPr txBox="1"/>
          <p:nvPr/>
        </p:nvSpPr>
        <p:spPr>
          <a:xfrm>
            <a:off x="8223441" y="5758190"/>
            <a:ext cx="723275" cy="261610"/>
          </a:xfrm>
          <a:prstGeom prst="rect">
            <a:avLst/>
          </a:prstGeom>
          <a:noFill/>
        </p:spPr>
        <p:txBody>
          <a:bodyPr wrap="none" rtlCol="0">
            <a:spAutoFit/>
          </a:bodyPr>
          <a:lstStyle/>
          <a:p>
            <a:r>
              <a:rPr lang="en-US" sz="1100" b="1" dirty="0" smtClean="0"/>
              <a:t>Dec 2018</a:t>
            </a:r>
            <a:endParaRPr lang="en-US" sz="1100" b="1" dirty="0"/>
          </a:p>
        </p:txBody>
      </p:sp>
      <p:sp>
        <p:nvSpPr>
          <p:cNvPr id="13" name="Rectangle 12"/>
          <p:cNvSpPr/>
          <p:nvPr/>
        </p:nvSpPr>
        <p:spPr>
          <a:xfrm>
            <a:off x="8382000" y="2362200"/>
            <a:ext cx="3968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8305800" y="2400300"/>
            <a:ext cx="29723" cy="114300"/>
          </a:xfrm>
          <a:prstGeom prst="line">
            <a:avLst/>
          </a:prstGeom>
          <a:ln w="3175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81394" y="2283023"/>
            <a:ext cx="686406" cy="307777"/>
          </a:xfrm>
          <a:prstGeom prst="rect">
            <a:avLst/>
          </a:prstGeom>
          <a:noFill/>
        </p:spPr>
        <p:txBody>
          <a:bodyPr wrap="none" rtlCol="0">
            <a:spAutoFit/>
          </a:bodyPr>
          <a:lstStyle/>
          <a:p>
            <a:r>
              <a:rPr lang="en-US" sz="1400" b="1" dirty="0" smtClean="0"/>
              <a:t>134.63</a:t>
            </a:r>
            <a:endParaRPr lang="en-US" sz="1400" b="1" dirty="0"/>
          </a:p>
        </p:txBody>
      </p:sp>
    </p:spTree>
    <p:extLst>
      <p:ext uri="{BB962C8B-B14F-4D97-AF65-F5344CB8AC3E}">
        <p14:creationId xmlns:p14="http://schemas.microsoft.com/office/powerpoint/2010/main" val="414361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1600200"/>
            <a:ext cx="5935407" cy="2708434"/>
          </a:xfrm>
          <a:prstGeom prst="rect">
            <a:avLst/>
          </a:prstGeom>
          <a:noFill/>
        </p:spPr>
        <p:txBody>
          <a:bodyPr wrap="none" rtlCol="0">
            <a:spAutoFit/>
          </a:bodyPr>
          <a:lstStyle/>
          <a:p>
            <a:r>
              <a:rPr lang="en-US" sz="4000" b="1" i="1" dirty="0" smtClean="0">
                <a:solidFill>
                  <a:srgbClr val="336699"/>
                </a:solidFill>
              </a:rPr>
              <a:t>Returns and risks – outlook</a:t>
            </a:r>
          </a:p>
          <a:p>
            <a:endParaRPr lang="en-US" sz="4000" b="1" i="1" dirty="0">
              <a:solidFill>
                <a:srgbClr val="336699"/>
              </a:solidFill>
            </a:endParaRPr>
          </a:p>
          <a:p>
            <a:r>
              <a:rPr lang="en-US" sz="4000" b="1" i="1" dirty="0" smtClean="0">
                <a:solidFill>
                  <a:srgbClr val="336699"/>
                </a:solidFill>
              </a:rPr>
              <a:t>		</a:t>
            </a:r>
            <a:r>
              <a:rPr lang="en-US" sz="2500" b="1" dirty="0" smtClean="0"/>
              <a:t>Demographics</a:t>
            </a:r>
          </a:p>
          <a:p>
            <a:r>
              <a:rPr lang="en-US" sz="2500" b="1" dirty="0"/>
              <a:t> </a:t>
            </a:r>
            <a:r>
              <a:rPr lang="en-US" sz="2500" b="1" dirty="0" smtClean="0"/>
              <a:t>		Financial Repression</a:t>
            </a:r>
          </a:p>
          <a:p>
            <a:r>
              <a:rPr lang="en-US" sz="2500" b="1" dirty="0"/>
              <a:t>	</a:t>
            </a:r>
            <a:r>
              <a:rPr lang="en-US" sz="2500" b="1" dirty="0" smtClean="0"/>
              <a:t>	Valuations and Returns</a:t>
            </a:r>
            <a:endParaRPr lang="en-US" sz="2500" b="1" dirty="0"/>
          </a:p>
        </p:txBody>
      </p:sp>
      <p:sp>
        <p:nvSpPr>
          <p:cNvPr id="7" name="AutoShape 4" descr="Wade Pfau, Ph.D., CFA"/>
          <p:cNvSpPr>
            <a:spLocks noChangeAspect="1" noChangeArrowheads="1"/>
          </p:cNvSpPr>
          <p:nvPr/>
        </p:nvSpPr>
        <p:spPr bwMode="auto">
          <a:xfrm>
            <a:off x="123825" y="-182563"/>
            <a:ext cx="571500" cy="571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 Box 6"/>
          <p:cNvSpPr txBox="1">
            <a:spLocks noChangeArrowheads="1"/>
          </p:cNvSpPr>
          <p:nvPr/>
        </p:nvSpPr>
        <p:spPr bwMode="auto">
          <a:xfrm>
            <a:off x="2438400" y="5257800"/>
            <a:ext cx="50958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2800" b="1" dirty="0" smtClean="0">
                <a:solidFill>
                  <a:srgbClr val="336699"/>
                </a:solidFill>
              </a:rPr>
              <a:t>Expect the unexpected!</a:t>
            </a:r>
            <a:endParaRPr lang="en-US" altLang="en-US" sz="2800" b="1" dirty="0">
              <a:solidFill>
                <a:srgbClr val="336699"/>
              </a:solidFill>
            </a:endParaRPr>
          </a:p>
        </p:txBody>
      </p:sp>
    </p:spTree>
    <p:extLst>
      <p:ext uri="{BB962C8B-B14F-4D97-AF65-F5344CB8AC3E}">
        <p14:creationId xmlns:p14="http://schemas.microsoft.com/office/powerpoint/2010/main" val="4058433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305800"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9600" y="1371600"/>
            <a:ext cx="800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1447800"/>
            <a:ext cx="800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0" y="6400800"/>
            <a:ext cx="800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6973" y="1560944"/>
            <a:ext cx="114300" cy="4916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20100" y="1713344"/>
            <a:ext cx="114300" cy="4916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4"/>
          <p:cNvSpPr txBox="1">
            <a:spLocks noChangeArrowheads="1"/>
          </p:cNvSpPr>
          <p:nvPr/>
        </p:nvSpPr>
        <p:spPr bwMode="auto">
          <a:xfrm>
            <a:off x="1530927" y="1600200"/>
            <a:ext cx="6705600" cy="36126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S&amp;P 500 Profit Margin on Sales</a:t>
            </a:r>
            <a:endParaRPr lang="en-US" altLang="en-US" sz="900" i="1" dirty="0">
              <a:solidFill>
                <a:srgbClr val="336699"/>
              </a:solidFill>
            </a:endParaRPr>
          </a:p>
        </p:txBody>
      </p:sp>
      <p:sp>
        <p:nvSpPr>
          <p:cNvPr id="10" name="Text Box 4"/>
          <p:cNvSpPr txBox="1">
            <a:spLocks noChangeArrowheads="1"/>
          </p:cNvSpPr>
          <p:nvPr/>
        </p:nvSpPr>
        <p:spPr bwMode="auto">
          <a:xfrm>
            <a:off x="228600" y="533400"/>
            <a:ext cx="8550275"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1600" b="1" i="1" dirty="0" smtClean="0">
                <a:solidFill>
                  <a:srgbClr val="336699"/>
                </a:solidFill>
              </a:rPr>
              <a:t>S&amp;P 500 profit margins remain extremely high.  Rising wages could and competition could put downward pressure on margins.  </a:t>
            </a:r>
            <a:r>
              <a:rPr lang="en-US" altLang="en-US" sz="1600" b="1" i="1" u="sng" dirty="0" smtClean="0">
                <a:solidFill>
                  <a:srgbClr val="336699"/>
                </a:solidFill>
              </a:rPr>
              <a:t>Long history of reversion to the mean</a:t>
            </a:r>
            <a:r>
              <a:rPr lang="en-US" altLang="en-US" sz="1600" b="1" i="1" dirty="0" smtClean="0">
                <a:solidFill>
                  <a:srgbClr val="336699"/>
                </a:solidFill>
              </a:rPr>
              <a:t>.</a:t>
            </a:r>
            <a:endParaRPr lang="en-US" altLang="en-US" sz="1600" b="1" i="1" dirty="0">
              <a:solidFill>
                <a:srgbClr val="336699"/>
              </a:solidFill>
            </a:endParaRPr>
          </a:p>
        </p:txBody>
      </p:sp>
      <p:sp>
        <p:nvSpPr>
          <p:cNvPr id="3" name="Rectangle 2"/>
          <p:cNvSpPr/>
          <p:nvPr/>
        </p:nvSpPr>
        <p:spPr>
          <a:xfrm>
            <a:off x="2667000" y="1961464"/>
            <a:ext cx="2895600" cy="131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590800" y="2514600"/>
            <a:ext cx="3124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67000" y="3124200"/>
            <a:ext cx="3124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551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88E7FA8D-FDC2-4555-85E8-996F1E5D1112}" type="slidenum">
              <a:rPr lang="en-US" altLang="en-US" sz="1400" smtClean="0"/>
              <a:pPr eaLnBrk="1" hangingPunct="1">
                <a:spcBef>
                  <a:spcPct val="0"/>
                </a:spcBef>
                <a:buFontTx/>
                <a:buNone/>
              </a:pPr>
              <a:t>21</a:t>
            </a:fld>
            <a:endParaRPr lang="en-US" altLang="en-US" sz="140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7" y="2339290"/>
            <a:ext cx="8467725" cy="3695700"/>
          </a:xfrm>
          <a:prstGeom prst="rect">
            <a:avLst/>
          </a:prstGeom>
        </p:spPr>
      </p:pic>
      <p:sp>
        <p:nvSpPr>
          <p:cNvPr id="4" name="Text Box 4"/>
          <p:cNvSpPr txBox="1">
            <a:spLocks noChangeArrowheads="1"/>
          </p:cNvSpPr>
          <p:nvPr/>
        </p:nvSpPr>
        <p:spPr bwMode="auto">
          <a:xfrm>
            <a:off x="596900" y="1822452"/>
            <a:ext cx="7962900" cy="36126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S&amp;P* PE Ratio on Trailing Earnings</a:t>
            </a:r>
            <a:endParaRPr lang="en-US" altLang="en-US" sz="900" i="1" dirty="0">
              <a:solidFill>
                <a:srgbClr val="336699"/>
              </a:solidFill>
            </a:endParaRPr>
          </a:p>
        </p:txBody>
      </p:sp>
      <p:sp>
        <p:nvSpPr>
          <p:cNvPr id="5" name="Text Box 4"/>
          <p:cNvSpPr txBox="1">
            <a:spLocks noChangeArrowheads="1"/>
          </p:cNvSpPr>
          <p:nvPr/>
        </p:nvSpPr>
        <p:spPr bwMode="auto">
          <a:xfrm>
            <a:off x="228600" y="533400"/>
            <a:ext cx="8550275"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2000" b="1" i="1" dirty="0" smtClean="0">
                <a:solidFill>
                  <a:srgbClr val="336699"/>
                </a:solidFill>
              </a:rPr>
              <a:t>Price/Earnings ratios are very high by historic measures with plenty of room to revert to more “normal” levels</a:t>
            </a:r>
            <a:endParaRPr lang="en-US" altLang="en-US" sz="2000" b="1" i="1" dirty="0">
              <a:solidFill>
                <a:srgbClr val="336699"/>
              </a:solidFill>
            </a:endParaRPr>
          </a:p>
        </p:txBody>
      </p:sp>
      <p:cxnSp>
        <p:nvCxnSpPr>
          <p:cNvPr id="6" name="Straight Connector 5"/>
          <p:cNvCxnSpPr/>
          <p:nvPr/>
        </p:nvCxnSpPr>
        <p:spPr bwMode="auto">
          <a:xfrm flipV="1">
            <a:off x="825500" y="5003800"/>
            <a:ext cx="7442200" cy="381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8377198" y="4305300"/>
            <a:ext cx="401677" cy="317500"/>
          </a:xfrm>
          <a:prstGeom prst="rect">
            <a:avLst/>
          </a:prstGeom>
          <a:solidFill>
            <a:schemeClr val="bg1"/>
          </a:solidFill>
          <a:ln>
            <a:noFill/>
          </a:ln>
          <a:effectLst/>
          <a:extLst/>
        </p:spPr>
        <p:txBody>
          <a:bodyPr vert="horz" wrap="non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1" i="0" u="none" strike="noStrike" cap="none" normalizeH="0" baseline="0" smtClean="0">
              <a:ln>
                <a:noFill/>
              </a:ln>
              <a:solidFill>
                <a:srgbClr val="336699"/>
              </a:solidFill>
              <a:effectLst/>
              <a:latin typeface="Arial" charset="0"/>
              <a:cs typeface="Arial" charset="0"/>
            </a:endParaRPr>
          </a:p>
        </p:txBody>
      </p:sp>
      <p:sp>
        <p:nvSpPr>
          <p:cNvPr id="12" name="TextBox 11"/>
          <p:cNvSpPr txBox="1"/>
          <p:nvPr/>
        </p:nvSpPr>
        <p:spPr>
          <a:xfrm>
            <a:off x="8052034" y="4232850"/>
            <a:ext cx="976549" cy="261610"/>
          </a:xfrm>
          <a:prstGeom prst="rect">
            <a:avLst/>
          </a:prstGeom>
          <a:noFill/>
        </p:spPr>
        <p:txBody>
          <a:bodyPr wrap="none" rtlCol="0">
            <a:spAutoFit/>
          </a:bodyPr>
          <a:lstStyle/>
          <a:p>
            <a:r>
              <a:rPr lang="en-US" sz="1100" dirty="0" smtClean="0"/>
              <a:t>4/29/19: 22.2</a:t>
            </a:r>
          </a:p>
        </p:txBody>
      </p:sp>
      <p:sp>
        <p:nvSpPr>
          <p:cNvPr id="13" name="TextBox 12"/>
          <p:cNvSpPr txBox="1"/>
          <p:nvPr/>
        </p:nvSpPr>
        <p:spPr>
          <a:xfrm>
            <a:off x="685800" y="6350000"/>
            <a:ext cx="7173759" cy="230832"/>
          </a:xfrm>
          <a:prstGeom prst="rect">
            <a:avLst/>
          </a:prstGeom>
          <a:noFill/>
        </p:spPr>
        <p:txBody>
          <a:bodyPr wrap="none" rtlCol="0">
            <a:spAutoFit/>
          </a:bodyPr>
          <a:lstStyle/>
          <a:p>
            <a:r>
              <a:rPr lang="en-US" sz="900" dirty="0" smtClean="0">
                <a:solidFill>
                  <a:schemeClr val="bg1">
                    <a:lumMod val="65000"/>
                  </a:schemeClr>
                </a:solidFill>
              </a:rPr>
              <a:t>Source: </a:t>
            </a:r>
            <a:r>
              <a:rPr lang="en-US" sz="900" dirty="0" smtClean="0">
                <a:solidFill>
                  <a:schemeClr val="bg1">
                    <a:lumMod val="65000"/>
                  </a:schemeClr>
                </a:solidFill>
                <a:hlinkClick r:id="rId4"/>
              </a:rPr>
              <a:t>http://www.multpl.com/</a:t>
            </a:r>
            <a:r>
              <a:rPr lang="en-US" sz="900" dirty="0" smtClean="0">
                <a:solidFill>
                  <a:schemeClr val="bg1">
                    <a:lumMod val="65000"/>
                  </a:schemeClr>
                </a:solidFill>
              </a:rPr>
              <a:t>            * Data from Cowles Commission, 1871-1925, S&amp;P 90, 1926-1956, S&amp;P 500, 1957 - Present </a:t>
            </a:r>
            <a:endParaRPr lang="en-US" sz="900" dirty="0">
              <a:solidFill>
                <a:schemeClr val="bg1">
                  <a:lumMod val="65000"/>
                </a:schemeClr>
              </a:solidFill>
            </a:endParaRPr>
          </a:p>
        </p:txBody>
      </p:sp>
    </p:spTree>
    <p:extLst>
      <p:ext uri="{BB962C8B-B14F-4D97-AF65-F5344CB8AC3E}">
        <p14:creationId xmlns:p14="http://schemas.microsoft.com/office/powerpoint/2010/main" val="4001354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88E7FA8D-FDC2-4555-85E8-996F1E5D1112}" type="slidenum">
              <a:rPr lang="en-US" altLang="en-US" sz="1400" smtClean="0"/>
              <a:pPr eaLnBrk="1" hangingPunct="1">
                <a:spcBef>
                  <a:spcPct val="0"/>
                </a:spcBef>
                <a:buFontTx/>
                <a:buNone/>
              </a:pPr>
              <a:t>22</a:t>
            </a:fld>
            <a:endParaRPr lang="en-US" altLang="en-US" sz="140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7" y="2339290"/>
            <a:ext cx="8467725" cy="3695700"/>
          </a:xfrm>
          <a:prstGeom prst="rect">
            <a:avLst/>
          </a:prstGeom>
        </p:spPr>
      </p:pic>
      <p:sp>
        <p:nvSpPr>
          <p:cNvPr id="4" name="Text Box 4"/>
          <p:cNvSpPr txBox="1">
            <a:spLocks noChangeArrowheads="1"/>
          </p:cNvSpPr>
          <p:nvPr/>
        </p:nvSpPr>
        <p:spPr bwMode="auto">
          <a:xfrm>
            <a:off x="596900" y="1822452"/>
            <a:ext cx="7962900" cy="36126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S&amp;P* PE Ratio on Trailing Earnings</a:t>
            </a:r>
            <a:endParaRPr lang="en-US" altLang="en-US" sz="900" i="1" dirty="0">
              <a:solidFill>
                <a:srgbClr val="336699"/>
              </a:solidFill>
            </a:endParaRPr>
          </a:p>
        </p:txBody>
      </p:sp>
      <p:sp>
        <p:nvSpPr>
          <p:cNvPr id="5" name="Text Box 4"/>
          <p:cNvSpPr txBox="1">
            <a:spLocks noChangeArrowheads="1"/>
          </p:cNvSpPr>
          <p:nvPr/>
        </p:nvSpPr>
        <p:spPr bwMode="auto">
          <a:xfrm>
            <a:off x="228600" y="533400"/>
            <a:ext cx="8550275"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2000" b="1" i="1" dirty="0" smtClean="0">
                <a:solidFill>
                  <a:srgbClr val="336699"/>
                </a:solidFill>
              </a:rPr>
              <a:t>Price/Earnings ratios are very high by historic measures with plenty of room to revert to more “normal” levels</a:t>
            </a:r>
            <a:endParaRPr lang="en-US" altLang="en-US" sz="2000" b="1" i="1" dirty="0">
              <a:solidFill>
                <a:srgbClr val="336699"/>
              </a:solidFill>
            </a:endParaRPr>
          </a:p>
        </p:txBody>
      </p:sp>
      <p:cxnSp>
        <p:nvCxnSpPr>
          <p:cNvPr id="6" name="Straight Connector 5"/>
          <p:cNvCxnSpPr/>
          <p:nvPr/>
        </p:nvCxnSpPr>
        <p:spPr bwMode="auto">
          <a:xfrm flipV="1">
            <a:off x="825500" y="5003800"/>
            <a:ext cx="7442200" cy="381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825500" y="5003800"/>
            <a:ext cx="7442200" cy="38100"/>
          </a:xfrm>
          <a:prstGeom prst="line">
            <a:avLst/>
          </a:prstGeom>
          <a:noFill/>
          <a:ln w="25400"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8013700" y="5054600"/>
            <a:ext cx="944489" cy="261610"/>
          </a:xfrm>
          <a:prstGeom prst="rect">
            <a:avLst/>
          </a:prstGeom>
          <a:noFill/>
        </p:spPr>
        <p:txBody>
          <a:bodyPr wrap="none" rtlCol="0">
            <a:spAutoFit/>
          </a:bodyPr>
          <a:lstStyle/>
          <a:p>
            <a:r>
              <a:rPr lang="en-US" sz="1100" dirty="0" smtClean="0">
                <a:solidFill>
                  <a:srgbClr val="FF0000"/>
                </a:solidFill>
              </a:rPr>
              <a:t>Median: 14.7</a:t>
            </a:r>
            <a:endParaRPr lang="en-US" sz="1100" dirty="0">
              <a:solidFill>
                <a:srgbClr val="FF0000"/>
              </a:solidFill>
            </a:endParaRPr>
          </a:p>
        </p:txBody>
      </p:sp>
      <p:sp>
        <p:nvSpPr>
          <p:cNvPr id="11" name="Rectangle 10"/>
          <p:cNvSpPr/>
          <p:nvPr/>
        </p:nvSpPr>
        <p:spPr bwMode="auto">
          <a:xfrm>
            <a:off x="8377198" y="4305300"/>
            <a:ext cx="401677" cy="317500"/>
          </a:xfrm>
          <a:prstGeom prst="rect">
            <a:avLst/>
          </a:prstGeom>
          <a:solidFill>
            <a:schemeClr val="bg1"/>
          </a:solidFill>
          <a:ln>
            <a:noFill/>
          </a:ln>
          <a:effectLst/>
          <a:extLst/>
        </p:spPr>
        <p:txBody>
          <a:bodyPr vert="horz" wrap="non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1" i="0" u="none" strike="noStrike" cap="none" normalizeH="0" baseline="0" smtClean="0">
              <a:ln>
                <a:noFill/>
              </a:ln>
              <a:solidFill>
                <a:srgbClr val="336699"/>
              </a:solidFill>
              <a:effectLst/>
              <a:latin typeface="Arial" charset="0"/>
              <a:cs typeface="Arial" charset="0"/>
            </a:endParaRPr>
          </a:p>
        </p:txBody>
      </p:sp>
      <p:sp>
        <p:nvSpPr>
          <p:cNvPr id="12" name="TextBox 11"/>
          <p:cNvSpPr txBox="1"/>
          <p:nvPr/>
        </p:nvSpPr>
        <p:spPr>
          <a:xfrm>
            <a:off x="8024091" y="4197822"/>
            <a:ext cx="976549" cy="261610"/>
          </a:xfrm>
          <a:prstGeom prst="rect">
            <a:avLst/>
          </a:prstGeom>
          <a:noFill/>
        </p:spPr>
        <p:txBody>
          <a:bodyPr wrap="none" rtlCol="0">
            <a:spAutoFit/>
          </a:bodyPr>
          <a:lstStyle/>
          <a:p>
            <a:r>
              <a:rPr lang="en-US" sz="1100" dirty="0" smtClean="0"/>
              <a:t>4/29/19: 22.2</a:t>
            </a:r>
          </a:p>
        </p:txBody>
      </p:sp>
      <p:sp>
        <p:nvSpPr>
          <p:cNvPr id="13" name="TextBox 12"/>
          <p:cNvSpPr txBox="1"/>
          <p:nvPr/>
        </p:nvSpPr>
        <p:spPr>
          <a:xfrm>
            <a:off x="685800" y="6350000"/>
            <a:ext cx="7173759" cy="230832"/>
          </a:xfrm>
          <a:prstGeom prst="rect">
            <a:avLst/>
          </a:prstGeom>
          <a:noFill/>
        </p:spPr>
        <p:txBody>
          <a:bodyPr wrap="none" rtlCol="0">
            <a:spAutoFit/>
          </a:bodyPr>
          <a:lstStyle/>
          <a:p>
            <a:r>
              <a:rPr lang="en-US" sz="900" dirty="0" smtClean="0">
                <a:solidFill>
                  <a:schemeClr val="bg1">
                    <a:lumMod val="65000"/>
                  </a:schemeClr>
                </a:solidFill>
              </a:rPr>
              <a:t>Source: </a:t>
            </a:r>
            <a:r>
              <a:rPr lang="en-US" sz="900" dirty="0" smtClean="0">
                <a:solidFill>
                  <a:schemeClr val="bg1">
                    <a:lumMod val="65000"/>
                  </a:schemeClr>
                </a:solidFill>
                <a:hlinkClick r:id="rId4"/>
              </a:rPr>
              <a:t>http://www.multpl.com/</a:t>
            </a:r>
            <a:r>
              <a:rPr lang="en-US" sz="900" dirty="0" smtClean="0">
                <a:solidFill>
                  <a:schemeClr val="bg1">
                    <a:lumMod val="65000"/>
                  </a:schemeClr>
                </a:solidFill>
              </a:rPr>
              <a:t>            * Data from Cowles Commission, 1871-1925, S&amp;P 90, 1926-1956, S&amp;P 500, 1957 - Present </a:t>
            </a:r>
            <a:endParaRPr lang="en-US" sz="900" dirty="0">
              <a:solidFill>
                <a:schemeClr val="bg1">
                  <a:lumMod val="65000"/>
                </a:schemeClr>
              </a:solidFill>
            </a:endParaRPr>
          </a:p>
        </p:txBody>
      </p:sp>
      <p:sp>
        <p:nvSpPr>
          <p:cNvPr id="3" name="Rectangle 2"/>
          <p:cNvSpPr/>
          <p:nvPr/>
        </p:nvSpPr>
        <p:spPr>
          <a:xfrm>
            <a:off x="8229600" y="4367460"/>
            <a:ext cx="146492" cy="128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273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8600" y="533400"/>
            <a:ext cx="8550275" cy="25930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2400" b="1" i="1" dirty="0" smtClean="0">
                <a:solidFill>
                  <a:srgbClr val="336699"/>
                </a:solidFill>
              </a:rPr>
              <a:t>Most long term forecasters prefer to look at “cyclically-adjusted PE (CAPE)” rather than traditional PEs.</a:t>
            </a:r>
          </a:p>
          <a:p>
            <a:pPr eaLnBrk="1" hangingPunct="1">
              <a:spcBef>
                <a:spcPct val="50000"/>
              </a:spcBef>
              <a:buClr>
                <a:schemeClr val="accent2"/>
              </a:buClr>
              <a:buFont typeface="Wingdings" pitchFamily="2" charset="2"/>
              <a:buNone/>
            </a:pPr>
            <a:endParaRPr lang="en-US" altLang="en-US" sz="2000" b="1" i="1" dirty="0">
              <a:solidFill>
                <a:srgbClr val="336699"/>
              </a:solidFill>
            </a:endParaRPr>
          </a:p>
          <a:p>
            <a:pPr eaLnBrk="1" hangingPunct="1">
              <a:spcBef>
                <a:spcPct val="50000"/>
              </a:spcBef>
              <a:buClr>
                <a:schemeClr val="accent2"/>
              </a:buClr>
              <a:buFont typeface="Wingdings" pitchFamily="2" charset="2"/>
              <a:buNone/>
            </a:pPr>
            <a:r>
              <a:rPr lang="en-US" altLang="en-US" sz="1700" b="1" dirty="0" smtClean="0"/>
              <a:t>Such PEs are typically called Schiller PEs, named after Professor Robert Shiller, Nobel Prize Winner in Economics, at Yale University who popularized them.</a:t>
            </a:r>
          </a:p>
          <a:p>
            <a:pPr eaLnBrk="1" hangingPunct="1">
              <a:spcBef>
                <a:spcPct val="50000"/>
              </a:spcBef>
              <a:buClr>
                <a:schemeClr val="accent2"/>
              </a:buClr>
              <a:buFont typeface="Wingdings" pitchFamily="2" charset="2"/>
              <a:buNone/>
            </a:pPr>
            <a:endParaRPr lang="en-US" altLang="en-US" sz="1400" b="1" dirty="0"/>
          </a:p>
          <a:p>
            <a:pPr eaLnBrk="1" hangingPunct="1">
              <a:spcBef>
                <a:spcPct val="50000"/>
              </a:spcBef>
              <a:buClr>
                <a:schemeClr val="accent2"/>
              </a:buClr>
              <a:buFont typeface="Wingdings" pitchFamily="2" charset="2"/>
              <a:buNone/>
            </a:pPr>
            <a:r>
              <a:rPr lang="en-US" altLang="en-US" sz="1400" b="1" dirty="0" smtClean="0">
                <a:solidFill>
                  <a:srgbClr val="336699"/>
                </a:solidFill>
              </a:rPr>
              <a:t>  </a:t>
            </a:r>
            <a:endParaRPr lang="en-US" altLang="en-US" sz="1400" b="1" dirty="0">
              <a:solidFill>
                <a:srgbClr val="336699"/>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894206"/>
            <a:ext cx="3200400" cy="2121937"/>
          </a:xfrm>
          <a:prstGeom prst="rect">
            <a:avLst/>
          </a:prstGeom>
        </p:spPr>
      </p:pic>
      <p:sp>
        <p:nvSpPr>
          <p:cNvPr id="6" name="TextBox 5"/>
          <p:cNvSpPr txBox="1"/>
          <p:nvPr/>
        </p:nvSpPr>
        <p:spPr>
          <a:xfrm>
            <a:off x="304800" y="2994898"/>
            <a:ext cx="4038599" cy="2339102"/>
          </a:xfrm>
          <a:prstGeom prst="rect">
            <a:avLst/>
          </a:prstGeom>
          <a:noFill/>
        </p:spPr>
        <p:txBody>
          <a:bodyPr wrap="square" rtlCol="0">
            <a:spAutoFit/>
          </a:bodyPr>
          <a:lstStyle/>
          <a:p>
            <a:pPr>
              <a:spcBef>
                <a:spcPct val="50000"/>
              </a:spcBef>
              <a:buClr>
                <a:schemeClr val="accent2"/>
              </a:buClr>
            </a:pPr>
            <a:r>
              <a:rPr lang="en-US" altLang="en-US" sz="1700" b="1" dirty="0"/>
              <a:t>Professor </a:t>
            </a:r>
            <a:r>
              <a:rPr lang="en-US" altLang="en-US" sz="1700" b="1" dirty="0" smtClean="0"/>
              <a:t>Shiller </a:t>
            </a:r>
            <a:r>
              <a:rPr lang="en-US" altLang="en-US" sz="1700" b="1" dirty="0"/>
              <a:t>calculated the average earnings per share of the S&amp;P 500 over the prior 10 years – and adjusted each of those earlier year’s earnings by the subsequent inflation.  The objective was to get a better understanding of the earnings power of companies through booms and recessions.</a:t>
            </a:r>
          </a:p>
          <a:p>
            <a:pPr>
              <a:spcBef>
                <a:spcPct val="50000"/>
              </a:spcBef>
              <a:buClr>
                <a:schemeClr val="accent2"/>
              </a:buClr>
            </a:pPr>
            <a:endParaRPr lang="en-US" altLang="en-US" b="1" dirty="0"/>
          </a:p>
        </p:txBody>
      </p:sp>
      <p:sp>
        <p:nvSpPr>
          <p:cNvPr id="7" name="TextBox 6"/>
          <p:cNvSpPr txBox="1"/>
          <p:nvPr/>
        </p:nvSpPr>
        <p:spPr>
          <a:xfrm>
            <a:off x="381001" y="5334000"/>
            <a:ext cx="7543800" cy="877163"/>
          </a:xfrm>
          <a:prstGeom prst="rect">
            <a:avLst/>
          </a:prstGeom>
          <a:noFill/>
        </p:spPr>
        <p:txBody>
          <a:bodyPr wrap="square" rtlCol="0">
            <a:spAutoFit/>
          </a:bodyPr>
          <a:lstStyle/>
          <a:p>
            <a:pPr>
              <a:spcBef>
                <a:spcPct val="50000"/>
              </a:spcBef>
              <a:buClr>
                <a:schemeClr val="accent2"/>
              </a:buClr>
            </a:pPr>
            <a:r>
              <a:rPr lang="en-US" altLang="en-US" sz="1700" b="1" dirty="0"/>
              <a:t>Although a poor predictor of short and intermediate term returns, it has been a good long term (10+ year</a:t>
            </a:r>
            <a:r>
              <a:rPr lang="en-US" altLang="en-US" sz="1700" b="1" dirty="0" smtClean="0"/>
              <a:t>) predictor.  </a:t>
            </a:r>
            <a:r>
              <a:rPr lang="en-US" altLang="en-US" sz="1700" b="1" dirty="0"/>
              <a:t/>
            </a:r>
            <a:br>
              <a:rPr lang="en-US" altLang="en-US" sz="1700" b="1" dirty="0"/>
            </a:br>
            <a:endParaRPr lang="en-US" sz="1700" dirty="0"/>
          </a:p>
        </p:txBody>
      </p:sp>
    </p:spTree>
    <p:extLst>
      <p:ext uri="{BB962C8B-B14F-4D97-AF65-F5344CB8AC3E}">
        <p14:creationId xmlns:p14="http://schemas.microsoft.com/office/powerpoint/2010/main" val="747617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 y="2362200"/>
            <a:ext cx="8477250" cy="3657600"/>
          </a:xfrm>
          <a:prstGeom prst="rect">
            <a:avLst/>
          </a:prstGeom>
        </p:spPr>
      </p:pic>
      <p:sp>
        <p:nvSpPr>
          <p:cNvPr id="3" name="Text Box 4"/>
          <p:cNvSpPr txBox="1">
            <a:spLocks noChangeArrowheads="1"/>
          </p:cNvSpPr>
          <p:nvPr/>
        </p:nvSpPr>
        <p:spPr bwMode="auto">
          <a:xfrm>
            <a:off x="596900" y="1924736"/>
            <a:ext cx="7962900" cy="36126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Shiller PE Ratio (Price/10-Year Average Inflation-Adjusted Earnings)</a:t>
            </a:r>
            <a:endParaRPr lang="en-US" altLang="en-US" sz="900" i="1" dirty="0">
              <a:solidFill>
                <a:srgbClr val="336699"/>
              </a:solidFill>
            </a:endParaRPr>
          </a:p>
        </p:txBody>
      </p:sp>
      <p:sp>
        <p:nvSpPr>
          <p:cNvPr id="4" name="Text Box 4"/>
          <p:cNvSpPr txBox="1">
            <a:spLocks noChangeArrowheads="1"/>
          </p:cNvSpPr>
          <p:nvPr/>
        </p:nvSpPr>
        <p:spPr bwMode="auto">
          <a:xfrm>
            <a:off x="228600" y="533400"/>
            <a:ext cx="8550275" cy="6771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1900" b="1" i="1" dirty="0" smtClean="0">
                <a:solidFill>
                  <a:srgbClr val="336699"/>
                </a:solidFill>
              </a:rPr>
              <a:t>The Shiller PE climbed to an all-time record of almost 45 in 2000 before thereafter plunging.  It is currently at a quite elevated level again.</a:t>
            </a:r>
            <a:endParaRPr lang="en-US" altLang="en-US" sz="1900" b="1" i="1" dirty="0">
              <a:solidFill>
                <a:srgbClr val="336699"/>
              </a:solidFill>
            </a:endParaRPr>
          </a:p>
        </p:txBody>
      </p:sp>
      <p:sp>
        <p:nvSpPr>
          <p:cNvPr id="6" name="Rectangle 5"/>
          <p:cNvSpPr/>
          <p:nvPr/>
        </p:nvSpPr>
        <p:spPr>
          <a:xfrm>
            <a:off x="8229600" y="3200400"/>
            <a:ext cx="4730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29600" y="3276600"/>
            <a:ext cx="461986" cy="276999"/>
          </a:xfrm>
          <a:prstGeom prst="rect">
            <a:avLst/>
          </a:prstGeom>
          <a:noFill/>
        </p:spPr>
        <p:txBody>
          <a:bodyPr wrap="none" rtlCol="0">
            <a:spAutoFit/>
          </a:bodyPr>
          <a:lstStyle/>
          <a:p>
            <a:r>
              <a:rPr lang="en-US" sz="1200" b="1" dirty="0" smtClean="0"/>
              <a:t>31.0</a:t>
            </a:r>
            <a:endParaRPr lang="en-US" sz="1200" b="1" dirty="0"/>
          </a:p>
        </p:txBody>
      </p:sp>
      <p:sp>
        <p:nvSpPr>
          <p:cNvPr id="8" name="TextBox 7"/>
          <p:cNvSpPr txBox="1"/>
          <p:nvPr/>
        </p:nvSpPr>
        <p:spPr>
          <a:xfrm>
            <a:off x="8061598" y="3014990"/>
            <a:ext cx="654346" cy="261610"/>
          </a:xfrm>
          <a:prstGeom prst="rect">
            <a:avLst/>
          </a:prstGeom>
          <a:noFill/>
        </p:spPr>
        <p:txBody>
          <a:bodyPr wrap="none" rtlCol="0">
            <a:spAutoFit/>
          </a:bodyPr>
          <a:lstStyle/>
          <a:p>
            <a:r>
              <a:rPr lang="en-US" sz="1100" dirty="0" smtClean="0"/>
              <a:t>4/29/19</a:t>
            </a:r>
          </a:p>
        </p:txBody>
      </p:sp>
    </p:spTree>
    <p:extLst>
      <p:ext uri="{BB962C8B-B14F-4D97-AF65-F5344CB8AC3E}">
        <p14:creationId xmlns:p14="http://schemas.microsoft.com/office/powerpoint/2010/main" val="4200756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 y="2362200"/>
            <a:ext cx="8477250" cy="3657600"/>
          </a:xfrm>
          <a:prstGeom prst="rect">
            <a:avLst/>
          </a:prstGeom>
        </p:spPr>
      </p:pic>
      <p:sp>
        <p:nvSpPr>
          <p:cNvPr id="3" name="Text Box 4"/>
          <p:cNvSpPr txBox="1">
            <a:spLocks noChangeArrowheads="1"/>
          </p:cNvSpPr>
          <p:nvPr/>
        </p:nvSpPr>
        <p:spPr bwMode="auto">
          <a:xfrm>
            <a:off x="596900" y="1924736"/>
            <a:ext cx="7962900" cy="36126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Shiller PE</a:t>
            </a:r>
            <a:endParaRPr lang="en-US" altLang="en-US" sz="900" i="1" dirty="0">
              <a:solidFill>
                <a:srgbClr val="336699"/>
              </a:solidFill>
            </a:endParaRPr>
          </a:p>
        </p:txBody>
      </p:sp>
      <p:sp>
        <p:nvSpPr>
          <p:cNvPr id="5" name="Text Box 4"/>
          <p:cNvSpPr txBox="1">
            <a:spLocks noChangeArrowheads="1"/>
          </p:cNvSpPr>
          <p:nvPr/>
        </p:nvSpPr>
        <p:spPr bwMode="auto">
          <a:xfrm>
            <a:off x="228600" y="533400"/>
            <a:ext cx="8550275" cy="6771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1900" b="1" i="1" dirty="0" smtClean="0">
                <a:solidFill>
                  <a:srgbClr val="336699"/>
                </a:solidFill>
              </a:rPr>
              <a:t>The Shiller PE climbed to an all-time record of almost 45 in 2000 before thereafter plunging.  It is currently at a quite elevated level again.</a:t>
            </a:r>
            <a:endParaRPr lang="en-US" altLang="en-US" sz="1900" b="1" i="1" dirty="0">
              <a:solidFill>
                <a:srgbClr val="336699"/>
              </a:solidFill>
            </a:endParaRPr>
          </a:p>
        </p:txBody>
      </p:sp>
      <p:sp>
        <p:nvSpPr>
          <p:cNvPr id="6" name="TextBox 5"/>
          <p:cNvSpPr txBox="1"/>
          <p:nvPr/>
        </p:nvSpPr>
        <p:spPr>
          <a:xfrm>
            <a:off x="8013700" y="4615190"/>
            <a:ext cx="944489" cy="261610"/>
          </a:xfrm>
          <a:prstGeom prst="rect">
            <a:avLst/>
          </a:prstGeom>
          <a:noFill/>
        </p:spPr>
        <p:txBody>
          <a:bodyPr wrap="none" rtlCol="0">
            <a:spAutoFit/>
          </a:bodyPr>
          <a:lstStyle/>
          <a:p>
            <a:r>
              <a:rPr lang="en-US" sz="1100" dirty="0" smtClean="0">
                <a:solidFill>
                  <a:srgbClr val="FF0000"/>
                </a:solidFill>
              </a:rPr>
              <a:t>Median: 15.7</a:t>
            </a:r>
            <a:endParaRPr lang="en-US" sz="1100" dirty="0">
              <a:solidFill>
                <a:srgbClr val="FF0000"/>
              </a:solidFill>
            </a:endParaRPr>
          </a:p>
        </p:txBody>
      </p:sp>
      <p:cxnSp>
        <p:nvCxnSpPr>
          <p:cNvPr id="8" name="Straight Connector 7"/>
          <p:cNvCxnSpPr/>
          <p:nvPr/>
        </p:nvCxnSpPr>
        <p:spPr bwMode="auto">
          <a:xfrm flipV="1">
            <a:off x="825500" y="4572000"/>
            <a:ext cx="7442200" cy="38100"/>
          </a:xfrm>
          <a:prstGeom prst="line">
            <a:avLst/>
          </a:prstGeom>
          <a:noFill/>
          <a:ln w="25400"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8382000" y="3157210"/>
            <a:ext cx="373063" cy="27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229600" y="3276600"/>
            <a:ext cx="461986" cy="276999"/>
          </a:xfrm>
          <a:prstGeom prst="rect">
            <a:avLst/>
          </a:prstGeom>
          <a:noFill/>
        </p:spPr>
        <p:txBody>
          <a:bodyPr wrap="none" rtlCol="0">
            <a:spAutoFit/>
          </a:bodyPr>
          <a:lstStyle/>
          <a:p>
            <a:r>
              <a:rPr lang="en-US" sz="1200" b="1" dirty="0" smtClean="0"/>
              <a:t>31.0</a:t>
            </a:r>
            <a:endParaRPr lang="en-US" sz="1200" b="1" dirty="0"/>
          </a:p>
        </p:txBody>
      </p:sp>
      <p:sp>
        <p:nvSpPr>
          <p:cNvPr id="10" name="TextBox 9"/>
          <p:cNvSpPr txBox="1"/>
          <p:nvPr/>
        </p:nvSpPr>
        <p:spPr>
          <a:xfrm>
            <a:off x="8061598" y="3014990"/>
            <a:ext cx="654346" cy="261610"/>
          </a:xfrm>
          <a:prstGeom prst="rect">
            <a:avLst/>
          </a:prstGeom>
          <a:noFill/>
        </p:spPr>
        <p:txBody>
          <a:bodyPr wrap="none" rtlCol="0">
            <a:spAutoFit/>
          </a:bodyPr>
          <a:lstStyle/>
          <a:p>
            <a:r>
              <a:rPr lang="en-US" sz="1100" dirty="0" smtClean="0"/>
              <a:t>4/29/19</a:t>
            </a:r>
          </a:p>
        </p:txBody>
      </p:sp>
    </p:spTree>
    <p:extLst>
      <p:ext uri="{BB962C8B-B14F-4D97-AF65-F5344CB8AC3E}">
        <p14:creationId xmlns:p14="http://schemas.microsoft.com/office/powerpoint/2010/main" val="426487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40145" y="1529826"/>
            <a:ext cx="8675255" cy="3323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2700" b="1" i="1" dirty="0" smtClean="0">
                <a:solidFill>
                  <a:srgbClr val="336699"/>
                </a:solidFill>
              </a:rPr>
              <a:t>When the sky seems bluest, returns are lowest.</a:t>
            </a:r>
          </a:p>
          <a:p>
            <a:pPr eaLnBrk="1" hangingPunct="1">
              <a:spcBef>
                <a:spcPct val="50000"/>
              </a:spcBef>
              <a:buClr>
                <a:schemeClr val="accent2"/>
              </a:buClr>
              <a:buFont typeface="Wingdings" pitchFamily="2" charset="2"/>
              <a:buNone/>
            </a:pPr>
            <a:r>
              <a:rPr lang="en-US" altLang="en-US" sz="2700" b="1" i="1" dirty="0" smtClean="0">
                <a:solidFill>
                  <a:srgbClr val="336699"/>
                </a:solidFill>
              </a:rPr>
              <a:t>And when things seem darkest, returns are highest.</a:t>
            </a:r>
          </a:p>
          <a:p>
            <a:pPr eaLnBrk="1" hangingPunct="1">
              <a:spcBef>
                <a:spcPct val="50000"/>
              </a:spcBef>
              <a:buClr>
                <a:schemeClr val="accent2"/>
              </a:buClr>
              <a:buFont typeface="Wingdings" pitchFamily="2" charset="2"/>
              <a:buNone/>
            </a:pPr>
            <a:endParaRPr lang="en-US" altLang="en-US" sz="1900" b="1" i="1" dirty="0" smtClean="0">
              <a:solidFill>
                <a:srgbClr val="336699"/>
              </a:solidFill>
            </a:endParaRPr>
          </a:p>
          <a:p>
            <a:pPr eaLnBrk="1" hangingPunct="1">
              <a:spcBef>
                <a:spcPct val="50000"/>
              </a:spcBef>
              <a:buClr>
                <a:schemeClr val="accent2"/>
              </a:buClr>
              <a:buFont typeface="Wingdings" pitchFamily="2" charset="2"/>
              <a:buNone/>
            </a:pPr>
            <a:endParaRPr lang="en-US" altLang="en-US" sz="1900" b="1" i="1" dirty="0">
              <a:solidFill>
                <a:srgbClr val="336699"/>
              </a:solidFill>
            </a:endParaRPr>
          </a:p>
          <a:p>
            <a:pPr eaLnBrk="1" hangingPunct="1">
              <a:spcBef>
                <a:spcPct val="50000"/>
              </a:spcBef>
              <a:buClr>
                <a:schemeClr val="accent2"/>
              </a:buClr>
              <a:buFont typeface="Wingdings" pitchFamily="2" charset="2"/>
              <a:buNone/>
            </a:pPr>
            <a:endParaRPr lang="en-US" altLang="en-US" sz="1900" b="1" i="1" dirty="0">
              <a:solidFill>
                <a:srgbClr val="336699"/>
              </a:solidFill>
            </a:endParaRPr>
          </a:p>
          <a:p>
            <a:pPr eaLnBrk="1" hangingPunct="1">
              <a:spcBef>
                <a:spcPct val="50000"/>
              </a:spcBef>
              <a:buClr>
                <a:schemeClr val="accent2"/>
              </a:buClr>
              <a:buFont typeface="Wingdings" pitchFamily="2" charset="2"/>
              <a:buNone/>
            </a:pPr>
            <a:r>
              <a:rPr lang="en-US" altLang="en-US" sz="1900" b="1" i="1" dirty="0" smtClean="0">
                <a:solidFill>
                  <a:srgbClr val="336699"/>
                </a:solidFill>
              </a:rPr>
              <a:t>                                                                      </a:t>
            </a:r>
            <a:r>
              <a:rPr lang="en-US" altLang="en-US" sz="1900" b="1" i="1" dirty="0" smtClean="0"/>
              <a:t>William Bernstein</a:t>
            </a:r>
          </a:p>
          <a:p>
            <a:pPr eaLnBrk="1" hangingPunct="1">
              <a:spcBef>
                <a:spcPct val="50000"/>
              </a:spcBef>
              <a:buClr>
                <a:schemeClr val="accent2"/>
              </a:buClr>
              <a:buFont typeface="Wingdings" pitchFamily="2" charset="2"/>
              <a:buNone/>
            </a:pPr>
            <a:r>
              <a:rPr lang="en-US" altLang="en-US" sz="1900" b="1" i="1" dirty="0"/>
              <a:t> </a:t>
            </a:r>
            <a:r>
              <a:rPr lang="en-US" altLang="en-US" sz="1900" b="1" i="1" dirty="0" smtClean="0"/>
              <a:t>                                                                     </a:t>
            </a:r>
            <a:r>
              <a:rPr lang="en-US" altLang="en-US" sz="1900" b="1" i="1" u="sng" dirty="0" smtClean="0"/>
              <a:t>The Intelligent Asset Allocator</a:t>
            </a:r>
            <a:endParaRPr lang="en-US" altLang="en-US" sz="1900" b="1" i="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129329"/>
            <a:ext cx="2143125" cy="2143125"/>
          </a:xfrm>
          <a:prstGeom prst="rect">
            <a:avLst/>
          </a:prstGeom>
        </p:spPr>
      </p:pic>
    </p:spTree>
    <p:extLst>
      <p:ext uri="{BB962C8B-B14F-4D97-AF65-F5344CB8AC3E}">
        <p14:creationId xmlns:p14="http://schemas.microsoft.com/office/powerpoint/2010/main" val="2296505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587728" cy="4348162"/>
          </a:xfrm>
          <a:prstGeom prst="rect">
            <a:avLst/>
          </a:prstGeom>
          <a:solidFill>
            <a:schemeClr val="bg1"/>
          </a:solidFill>
          <a:ln w="9525">
            <a:solidFill>
              <a:schemeClr val="tx1"/>
            </a:solidFill>
            <a:miter lim="800000"/>
            <a:headEnd/>
            <a:tailEnd/>
          </a:ln>
          <a:extLst/>
        </p:spPr>
      </p:pic>
      <p:sp>
        <p:nvSpPr>
          <p:cNvPr id="4" name="Text Box 4"/>
          <p:cNvSpPr txBox="1">
            <a:spLocks noChangeArrowheads="1"/>
          </p:cNvSpPr>
          <p:nvPr/>
        </p:nvSpPr>
        <p:spPr bwMode="auto">
          <a:xfrm>
            <a:off x="228600" y="533400"/>
            <a:ext cx="8550275" cy="6771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1900" b="1" i="1" dirty="0" smtClean="0">
                <a:solidFill>
                  <a:srgbClr val="336699"/>
                </a:solidFill>
              </a:rPr>
              <a:t>The Shiller PE climbed to an all-time record of almost 45 in 2000 before thereafter plunging.  It is currently at a quite elevated level again.</a:t>
            </a:r>
            <a:endParaRPr lang="en-US" altLang="en-US" sz="1900" b="1" i="1" dirty="0">
              <a:solidFill>
                <a:srgbClr val="336699"/>
              </a:solidFill>
            </a:endParaRPr>
          </a:p>
        </p:txBody>
      </p:sp>
      <p:sp>
        <p:nvSpPr>
          <p:cNvPr id="2" name="Freeform 1"/>
          <p:cNvSpPr/>
          <p:nvPr/>
        </p:nvSpPr>
        <p:spPr>
          <a:xfrm>
            <a:off x="406400" y="1600200"/>
            <a:ext cx="8044873" cy="1302327"/>
          </a:xfrm>
          <a:custGeom>
            <a:avLst/>
            <a:gdLst>
              <a:gd name="connsiteX0" fmla="*/ 0 w 8044873"/>
              <a:gd name="connsiteY0" fmla="*/ 36945 h 1302327"/>
              <a:gd name="connsiteX1" fmla="*/ 8044873 w 8044873"/>
              <a:gd name="connsiteY1" fmla="*/ 0 h 1302327"/>
              <a:gd name="connsiteX2" fmla="*/ 8026400 w 8044873"/>
              <a:gd name="connsiteY2" fmla="*/ 1016000 h 1302327"/>
              <a:gd name="connsiteX3" fmla="*/ 5163127 w 8044873"/>
              <a:gd name="connsiteY3" fmla="*/ 1043709 h 1302327"/>
              <a:gd name="connsiteX4" fmla="*/ 4470400 w 8044873"/>
              <a:gd name="connsiteY4" fmla="*/ 1265382 h 1302327"/>
              <a:gd name="connsiteX5" fmla="*/ 4350327 w 8044873"/>
              <a:gd name="connsiteY5" fmla="*/ 1302327 h 1302327"/>
              <a:gd name="connsiteX6" fmla="*/ 1930400 w 8044873"/>
              <a:gd name="connsiteY6" fmla="*/ 1265382 h 1302327"/>
              <a:gd name="connsiteX7" fmla="*/ 757382 w 8044873"/>
              <a:gd name="connsiteY7" fmla="*/ 794327 h 1302327"/>
              <a:gd name="connsiteX8" fmla="*/ 166255 w 8044873"/>
              <a:gd name="connsiteY8" fmla="*/ 1080654 h 13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4873" h="1302327">
                <a:moveTo>
                  <a:pt x="0" y="36945"/>
                </a:moveTo>
                <a:lnTo>
                  <a:pt x="8044873" y="0"/>
                </a:lnTo>
                <a:lnTo>
                  <a:pt x="8026400" y="1016000"/>
                </a:lnTo>
                <a:lnTo>
                  <a:pt x="5163127" y="1043709"/>
                </a:lnTo>
                <a:lnTo>
                  <a:pt x="4470400" y="1265382"/>
                </a:lnTo>
                <a:lnTo>
                  <a:pt x="4350327" y="1302327"/>
                </a:lnTo>
                <a:lnTo>
                  <a:pt x="1930400" y="1265382"/>
                </a:lnTo>
                <a:lnTo>
                  <a:pt x="757382" y="794327"/>
                </a:lnTo>
                <a:lnTo>
                  <a:pt x="166255" y="1080654"/>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61818" y="2311400"/>
            <a:ext cx="8192655" cy="3860800"/>
          </a:xfrm>
          <a:custGeom>
            <a:avLst/>
            <a:gdLst>
              <a:gd name="connsiteX0" fmla="*/ 55418 w 8192655"/>
              <a:gd name="connsiteY0" fmla="*/ 73890 h 3860800"/>
              <a:gd name="connsiteX1" fmla="*/ 55418 w 8192655"/>
              <a:gd name="connsiteY1" fmla="*/ 73890 h 3860800"/>
              <a:gd name="connsiteX2" fmla="*/ 184727 w 8192655"/>
              <a:gd name="connsiteY2" fmla="*/ 83127 h 3860800"/>
              <a:gd name="connsiteX3" fmla="*/ 230909 w 8192655"/>
              <a:gd name="connsiteY3" fmla="*/ 129309 h 3860800"/>
              <a:gd name="connsiteX4" fmla="*/ 323273 w 8192655"/>
              <a:gd name="connsiteY4" fmla="*/ 129309 h 3860800"/>
              <a:gd name="connsiteX5" fmla="*/ 406400 w 8192655"/>
              <a:gd name="connsiteY5" fmla="*/ 1052945 h 3860800"/>
              <a:gd name="connsiteX6" fmla="*/ 424873 w 8192655"/>
              <a:gd name="connsiteY6" fmla="*/ 1828800 h 3860800"/>
              <a:gd name="connsiteX7" fmla="*/ 498764 w 8192655"/>
              <a:gd name="connsiteY7" fmla="*/ 3278909 h 3860800"/>
              <a:gd name="connsiteX8" fmla="*/ 443346 w 8192655"/>
              <a:gd name="connsiteY8" fmla="*/ 3777672 h 3860800"/>
              <a:gd name="connsiteX9" fmla="*/ 461818 w 8192655"/>
              <a:gd name="connsiteY9" fmla="*/ 3500581 h 3860800"/>
              <a:gd name="connsiteX10" fmla="*/ 618837 w 8192655"/>
              <a:gd name="connsiteY10" fmla="*/ 3482109 h 3860800"/>
              <a:gd name="connsiteX11" fmla="*/ 5394037 w 8192655"/>
              <a:gd name="connsiteY11" fmla="*/ 3491345 h 3860800"/>
              <a:gd name="connsiteX12" fmla="*/ 7897091 w 8192655"/>
              <a:gd name="connsiteY12" fmla="*/ 3426690 h 3860800"/>
              <a:gd name="connsiteX13" fmla="*/ 7693891 w 8192655"/>
              <a:gd name="connsiteY13" fmla="*/ 3417454 h 3860800"/>
              <a:gd name="connsiteX14" fmla="*/ 7666182 w 8192655"/>
              <a:gd name="connsiteY14" fmla="*/ 18472 h 3860800"/>
              <a:gd name="connsiteX15" fmla="*/ 8072582 w 8192655"/>
              <a:gd name="connsiteY15" fmla="*/ 0 h 3860800"/>
              <a:gd name="connsiteX16" fmla="*/ 8192655 w 8192655"/>
              <a:gd name="connsiteY16" fmla="*/ 3860800 h 3860800"/>
              <a:gd name="connsiteX17" fmla="*/ 0 w 8192655"/>
              <a:gd name="connsiteY17" fmla="*/ 383309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92655" h="3860800">
                <a:moveTo>
                  <a:pt x="55418" y="73890"/>
                </a:moveTo>
                <a:lnTo>
                  <a:pt x="55418" y="73890"/>
                </a:lnTo>
                <a:cubicBezTo>
                  <a:pt x="98521" y="76969"/>
                  <a:pt x="142804" y="72646"/>
                  <a:pt x="184727" y="83127"/>
                </a:cubicBezTo>
                <a:cubicBezTo>
                  <a:pt x="332501" y="120071"/>
                  <a:pt x="70820" y="104680"/>
                  <a:pt x="230909" y="129309"/>
                </a:cubicBezTo>
                <a:cubicBezTo>
                  <a:pt x="261339" y="133991"/>
                  <a:pt x="292485" y="129309"/>
                  <a:pt x="323273" y="129309"/>
                </a:cubicBezTo>
                <a:lnTo>
                  <a:pt x="406400" y="1052945"/>
                </a:lnTo>
                <a:lnTo>
                  <a:pt x="424873" y="1828800"/>
                </a:lnTo>
                <a:lnTo>
                  <a:pt x="498764" y="3278909"/>
                </a:lnTo>
                <a:lnTo>
                  <a:pt x="443346" y="3777672"/>
                </a:lnTo>
                <a:lnTo>
                  <a:pt x="461818" y="3500581"/>
                </a:lnTo>
                <a:lnTo>
                  <a:pt x="618837" y="3482109"/>
                </a:lnTo>
                <a:lnTo>
                  <a:pt x="5394037" y="3491345"/>
                </a:lnTo>
                <a:lnTo>
                  <a:pt x="7897091" y="3426690"/>
                </a:lnTo>
                <a:lnTo>
                  <a:pt x="7693891" y="3417454"/>
                </a:lnTo>
                <a:lnTo>
                  <a:pt x="7666182" y="18472"/>
                </a:lnTo>
                <a:lnTo>
                  <a:pt x="8072582" y="0"/>
                </a:lnTo>
                <a:lnTo>
                  <a:pt x="8192655" y="3860800"/>
                </a:lnTo>
                <a:lnTo>
                  <a:pt x="0" y="383309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329045" y="1863925"/>
            <a:ext cx="8458200" cy="3458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500" dirty="0" smtClean="0">
                <a:solidFill>
                  <a:schemeClr val="bg1"/>
                </a:solidFill>
              </a:rPr>
              <a:t>Median 10-Year Annual Compound Total Return From Historic Shiller P/E Deciles Since 1926 </a:t>
            </a:r>
          </a:p>
        </p:txBody>
      </p:sp>
      <p:sp>
        <p:nvSpPr>
          <p:cNvPr id="7" name="TextBox 6"/>
          <p:cNvSpPr txBox="1"/>
          <p:nvPr/>
        </p:nvSpPr>
        <p:spPr>
          <a:xfrm>
            <a:off x="6934200" y="5925409"/>
            <a:ext cx="710516" cy="646331"/>
          </a:xfrm>
          <a:prstGeom prst="rect">
            <a:avLst/>
          </a:prstGeom>
          <a:noFill/>
        </p:spPr>
        <p:txBody>
          <a:bodyPr wrap="none" rtlCol="0">
            <a:spAutoFit/>
          </a:bodyPr>
          <a:lstStyle/>
          <a:p>
            <a:r>
              <a:rPr lang="en-US" sz="1200" b="1" dirty="0" smtClean="0">
                <a:solidFill>
                  <a:srgbClr val="C00000"/>
                </a:solidFill>
              </a:rPr>
              <a:t>Current:</a:t>
            </a:r>
          </a:p>
          <a:p>
            <a:r>
              <a:rPr lang="en-US" sz="1200" b="1" dirty="0" smtClean="0">
                <a:solidFill>
                  <a:srgbClr val="C00000"/>
                </a:solidFill>
              </a:rPr>
              <a:t>3/30/19</a:t>
            </a:r>
          </a:p>
          <a:p>
            <a:r>
              <a:rPr lang="en-US" sz="1200" b="1" dirty="0" smtClean="0">
                <a:solidFill>
                  <a:srgbClr val="C00000"/>
                </a:solidFill>
              </a:rPr>
              <a:t>30.5</a:t>
            </a:r>
          </a:p>
        </p:txBody>
      </p:sp>
      <p:sp>
        <p:nvSpPr>
          <p:cNvPr id="6" name="Curved Left Arrow 5"/>
          <p:cNvSpPr/>
          <p:nvPr/>
        </p:nvSpPr>
        <p:spPr>
          <a:xfrm rot="8712359">
            <a:off x="6227825" y="5429768"/>
            <a:ext cx="422152" cy="1128449"/>
          </a:xfrm>
          <a:prstGeom prst="curved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2754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2"/>
          </p:nvPr>
        </p:nvSpPr>
        <p:spPr>
          <a:xfrm>
            <a:off x="6594154" y="6271097"/>
            <a:ext cx="2133600" cy="476250"/>
          </a:xfrm>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2DDBED60-5F54-470F-B899-51FF42F690F0}" type="slidenum">
              <a:rPr lang="en-US" altLang="en-US" sz="1400" smtClean="0"/>
              <a:pPr eaLnBrk="1" hangingPunct="1">
                <a:spcBef>
                  <a:spcPct val="0"/>
                </a:spcBef>
                <a:buFontTx/>
                <a:buNone/>
              </a:pPr>
              <a:t>28</a:t>
            </a:fld>
            <a:endParaRPr lang="en-US" altLang="en-US" sz="1400" dirty="0" smtClean="0"/>
          </a:p>
        </p:txBody>
      </p:sp>
      <p:graphicFrame>
        <p:nvGraphicFramePr>
          <p:cNvPr id="2" name="Table 1"/>
          <p:cNvGraphicFramePr>
            <a:graphicFrameLocks noGrp="1"/>
          </p:cNvGraphicFramePr>
          <p:nvPr>
            <p:extLst>
              <p:ext uri="{D42A27DB-BD31-4B8C-83A1-F6EECF244321}">
                <p14:modId xmlns:p14="http://schemas.microsoft.com/office/powerpoint/2010/main" val="4115764344"/>
              </p:ext>
            </p:extLst>
          </p:nvPr>
        </p:nvGraphicFramePr>
        <p:xfrm>
          <a:off x="584197" y="2652655"/>
          <a:ext cx="8229606" cy="2573452"/>
        </p:xfrm>
        <a:graphic>
          <a:graphicData uri="http://schemas.openxmlformats.org/drawingml/2006/table">
            <a:tbl>
              <a:tblPr/>
              <a:tblGrid>
                <a:gridCol w="587829"/>
                <a:gridCol w="587829"/>
                <a:gridCol w="587829"/>
                <a:gridCol w="587829"/>
                <a:gridCol w="587829"/>
                <a:gridCol w="587829"/>
                <a:gridCol w="587829"/>
                <a:gridCol w="587829"/>
                <a:gridCol w="587829"/>
                <a:gridCol w="587829"/>
                <a:gridCol w="587829"/>
                <a:gridCol w="587829"/>
                <a:gridCol w="587829"/>
                <a:gridCol w="587829"/>
              </a:tblGrid>
              <a:tr h="303099">
                <a:tc>
                  <a:txBody>
                    <a:bodyPr/>
                    <a:lstStyle/>
                    <a:p>
                      <a:pPr algn="l" fontAlgn="b"/>
                      <a:endParaRPr lang="en-US" sz="1000" b="0" i="0" u="none" strike="noStrike" dirty="0">
                        <a:solidFill>
                          <a:srgbClr val="000000"/>
                        </a:solidFill>
                        <a:effectLst/>
                        <a:latin typeface="Arial"/>
                      </a:endParaRP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1900s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1910s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1920s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1930s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1940s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1950s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1960s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1970s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1980s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1990s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2000s</a:t>
                      </a:r>
                    </a:p>
                  </a:txBody>
                  <a:tcPr marL="9185" marR="9185" marT="918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2010-2017</a:t>
                      </a:r>
                    </a:p>
                  </a:txBody>
                  <a:tcPr marL="9185" marR="9185" marT="9185" marB="0" anchor="b">
                    <a:lnL>
                      <a:noFill/>
                    </a:lnL>
                    <a:lnR>
                      <a:noFill/>
                    </a:lnR>
                    <a:lnT>
                      <a:noFill/>
                    </a:lnT>
                    <a:lnB>
                      <a:noFill/>
                    </a:lnB>
                  </a:tcPr>
                </a:tc>
                <a:tc>
                  <a:txBody>
                    <a:bodyPr/>
                    <a:lstStyle/>
                    <a:p>
                      <a:pPr algn="ctr" fontAlgn="b"/>
                      <a:r>
                        <a:rPr lang="en-US" sz="700" b="1" i="0" u="none" strike="noStrike">
                          <a:solidFill>
                            <a:srgbClr val="000000"/>
                          </a:solidFill>
                          <a:effectLst/>
                          <a:latin typeface="Arial"/>
                        </a:rPr>
                        <a:t>10-15 Years</a:t>
                      </a:r>
                    </a:p>
                  </a:txBody>
                  <a:tcPr marL="9185" marR="9185" marT="9185" marB="0" anchor="b">
                    <a:lnL>
                      <a:noFill/>
                    </a:lnL>
                    <a:lnR>
                      <a:noFill/>
                    </a:lnR>
                    <a:lnT>
                      <a:noFill/>
                    </a:lnT>
                    <a:lnB>
                      <a:noFill/>
                    </a:lnB>
                  </a:tcPr>
                </a:tc>
              </a:tr>
              <a:tr h="183696">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b"/>
                      <a:r>
                        <a:rPr lang="en-US" sz="800" b="1" i="0" u="none" strike="noStrike">
                          <a:solidFill>
                            <a:srgbClr val="000000"/>
                          </a:solidFill>
                          <a:effectLst/>
                          <a:latin typeface="Arial"/>
                        </a:rPr>
                        <a:t>Expected</a:t>
                      </a:r>
                    </a:p>
                  </a:txBody>
                  <a:tcPr marL="9185" marR="9185" marT="9185" marB="0" anchor="b">
                    <a:lnL>
                      <a:noFill/>
                    </a:lnL>
                    <a:lnR>
                      <a:noFill/>
                    </a:lnR>
                    <a:lnT>
                      <a:noFill/>
                    </a:lnT>
                    <a:lnB w="6350" cap="flat" cmpd="sng" algn="ctr">
                      <a:solidFill>
                        <a:srgbClr val="000000"/>
                      </a:solidFill>
                      <a:prstDash val="dot"/>
                      <a:round/>
                      <a:headEnd type="none" w="med" len="med"/>
                      <a:tailEnd type="none" w="med" len="med"/>
                    </a:lnB>
                  </a:tcPr>
                </a:tc>
              </a:tr>
              <a:tr h="477611">
                <a:tc>
                  <a:txBody>
                    <a:bodyPr/>
                    <a:lstStyle/>
                    <a:p>
                      <a:pPr algn="l" fontAlgn="b"/>
                      <a:r>
                        <a:rPr lang="en-US" sz="1000" b="1" i="0" u="none" strike="noStrike" dirty="0">
                          <a:solidFill>
                            <a:srgbClr val="000000"/>
                          </a:solidFill>
                          <a:effectLst/>
                          <a:latin typeface="Arial"/>
                        </a:rPr>
                        <a:t>Initial Dividend Yield</a:t>
                      </a:r>
                    </a:p>
                  </a:txBody>
                  <a:tcPr marL="9185" marR="9185" marT="9185" marB="0" anchor="b">
                    <a:lnL>
                      <a:noFill/>
                    </a:lnL>
                    <a:lnR w="6350" cap="flat" cmpd="sng" algn="ctr">
                      <a:solidFill>
                        <a:srgbClr val="000000"/>
                      </a:solidFill>
                      <a:prstDash val="dot"/>
                      <a:round/>
                      <a:headEnd type="none" w="med" len="med"/>
                      <a:tailEnd type="none" w="med" len="med"/>
                    </a:lnR>
                    <a:lnT>
                      <a:noFill/>
                    </a:lnT>
                    <a:lnB>
                      <a:noFill/>
                    </a:lnB>
                    <a:solidFill>
                      <a:srgbClr val="CCFFCC"/>
                    </a:solidFill>
                  </a:tcPr>
                </a:tc>
                <a:tc>
                  <a:txBody>
                    <a:bodyPr/>
                    <a:lstStyle/>
                    <a:p>
                      <a:pPr algn="r" fontAlgn="b"/>
                      <a:r>
                        <a:rPr lang="en-US" sz="1300" b="1" i="0" u="none" strike="noStrike">
                          <a:solidFill>
                            <a:srgbClr val="000000"/>
                          </a:solidFill>
                          <a:effectLst/>
                          <a:latin typeface="Arial"/>
                        </a:rPr>
                        <a:t>3.7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4.7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7.9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4.5</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5.0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6.8</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5.2</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1.1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2.5</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FF"/>
                          </a:solidFill>
                          <a:effectLst/>
                          <a:latin typeface="Arial"/>
                        </a:rPr>
                        <a:t>1.8</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r>
              <a:tr h="477611">
                <a:tc>
                  <a:txBody>
                    <a:bodyPr/>
                    <a:lstStyle/>
                    <a:p>
                      <a:pPr algn="l" fontAlgn="b"/>
                      <a:r>
                        <a:rPr lang="en-US" sz="1000" b="1" i="0" u="none" strike="noStrike">
                          <a:solidFill>
                            <a:srgbClr val="000000"/>
                          </a:solidFill>
                          <a:effectLst/>
                          <a:latin typeface="Arial"/>
                        </a:rPr>
                        <a:t>Earnings Growth Rate</a:t>
                      </a:r>
                    </a:p>
                  </a:txBody>
                  <a:tcPr marL="9185" marR="9185" marT="9185" marB="0" anchor="b">
                    <a:lnL>
                      <a:noFill/>
                    </a:lnL>
                    <a:lnR w="6350" cap="flat" cmpd="sng" algn="ctr">
                      <a:solidFill>
                        <a:srgbClr val="000000"/>
                      </a:solidFill>
                      <a:prstDash val="dot"/>
                      <a:round/>
                      <a:headEnd type="none" w="med" len="med"/>
                      <a:tailEnd type="none" w="med" len="med"/>
                    </a:lnR>
                    <a:lnT>
                      <a:noFill/>
                    </a:lnT>
                    <a:lnB>
                      <a:noFill/>
                    </a:lnB>
                    <a:solidFill>
                      <a:srgbClr val="CCFFCC"/>
                    </a:solidFill>
                  </a:tcPr>
                </a:tc>
                <a:tc>
                  <a:txBody>
                    <a:bodyPr/>
                    <a:lstStyle/>
                    <a:p>
                      <a:pPr algn="r" fontAlgn="b"/>
                      <a:r>
                        <a:rPr lang="en-US" sz="1300" b="1" i="0" u="none" strike="noStrike">
                          <a:solidFill>
                            <a:srgbClr val="000000"/>
                          </a:solidFill>
                          <a:effectLst/>
                          <a:latin typeface="Arial"/>
                        </a:rPr>
                        <a:t>5.4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2.7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6.1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-5.7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9.9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5.5</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9.9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4.4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7.7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1.1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10.7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dirty="0" smtClean="0">
                          <a:solidFill>
                            <a:srgbClr val="0000FF"/>
                          </a:solidFill>
                          <a:effectLst/>
                          <a:latin typeface="Arial"/>
                        </a:rPr>
                        <a:t>4.7</a:t>
                      </a:r>
                      <a:endParaRPr lang="en-US" sz="1300" b="1" i="0" u="none" strike="noStrike" dirty="0">
                        <a:solidFill>
                          <a:srgbClr val="0000FF"/>
                        </a:solidFill>
                        <a:effectLst/>
                        <a:latin typeface="Arial"/>
                      </a:endParaRP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r>
              <a:tr h="477611">
                <a:tc>
                  <a:txBody>
                    <a:bodyPr/>
                    <a:lstStyle/>
                    <a:p>
                      <a:pPr algn="l" fontAlgn="b"/>
                      <a:r>
                        <a:rPr lang="en-US" sz="1000" b="1" i="0" u="none" strike="noStrike">
                          <a:solidFill>
                            <a:srgbClr val="000000"/>
                          </a:solidFill>
                          <a:effectLst/>
                          <a:latin typeface="Arial"/>
                        </a:rPr>
                        <a:t>Change in PE Ratio</a:t>
                      </a:r>
                    </a:p>
                  </a:txBody>
                  <a:tcPr marL="9185" marR="9185" marT="9185" marB="0" anchor="b">
                    <a:lnL>
                      <a:noFill/>
                    </a:lnL>
                    <a:lnR w="6350" cap="flat" cmpd="sng" algn="ctr">
                      <a:solidFill>
                        <a:srgbClr val="000000"/>
                      </a:solidFill>
                      <a:prstDash val="dot"/>
                      <a:round/>
                      <a:headEnd type="none" w="med" len="med"/>
                      <a:tailEnd type="none" w="med" len="med"/>
                    </a:lnR>
                    <a:lnT>
                      <a:noFill/>
                    </a:lnT>
                    <a:lnB>
                      <a:noFill/>
                    </a:lnB>
                    <a:solidFill>
                      <a:srgbClr val="CCFFCC"/>
                    </a:solidFill>
                  </a:tcPr>
                </a:tc>
                <a:tc>
                  <a:txBody>
                    <a:bodyPr/>
                    <a:lstStyle/>
                    <a:p>
                      <a:pPr algn="r" fontAlgn="b"/>
                      <a:r>
                        <a:rPr lang="en-US" sz="1300" b="1" i="0" u="none" strike="noStrike">
                          <a:solidFill>
                            <a:srgbClr val="000000"/>
                          </a:solidFill>
                          <a:effectLst/>
                          <a:latin typeface="Arial"/>
                        </a:rPr>
                        <a:t>-0.2</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0.4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-6.3</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9.4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1.0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-7.6</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7.8</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7.0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-3.4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00"/>
                          </a:solidFill>
                          <a:effectLst/>
                          <a:latin typeface="Arial"/>
                        </a:rPr>
                        <a:t>2.8</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r" fontAlgn="b"/>
                      <a:r>
                        <a:rPr lang="en-US" sz="1300" b="1" i="0" u="none" strike="noStrike">
                          <a:solidFill>
                            <a:srgbClr val="0000FF"/>
                          </a:solidFill>
                          <a:effectLst/>
                          <a:latin typeface="Arial"/>
                        </a:rPr>
                        <a:t>-1.0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r>
              <a:tr h="321469">
                <a:tc>
                  <a:txBody>
                    <a:bodyPr/>
                    <a:lstStyle/>
                    <a:p>
                      <a:pPr algn="l" fontAlgn="b"/>
                      <a:r>
                        <a:rPr lang="en-US" sz="800" b="1" i="0" u="none" strike="noStrike" baseline="0" dirty="0">
                          <a:solidFill>
                            <a:srgbClr val="000000"/>
                          </a:solidFill>
                          <a:effectLst/>
                          <a:latin typeface="Arial"/>
                        </a:rPr>
                        <a:t>Calculated Total </a:t>
                      </a:r>
                      <a:r>
                        <a:rPr lang="en-US" sz="1000" b="1" i="0" u="none" strike="noStrike" dirty="0">
                          <a:solidFill>
                            <a:srgbClr val="000000"/>
                          </a:solidFill>
                          <a:effectLst/>
                          <a:latin typeface="Arial"/>
                        </a:rPr>
                        <a:t>     </a:t>
                      </a:r>
                    </a:p>
                  </a:txBody>
                  <a:tcPr marL="9185" marR="9185" marT="9185" marB="0" anchor="b">
                    <a:lnL>
                      <a:noFill/>
                    </a:lnL>
                    <a:lnR w="6350" cap="flat" cmpd="sng" algn="ctr">
                      <a:solidFill>
                        <a:srgbClr val="000000"/>
                      </a:solidFill>
                      <a:prstDash val="dot"/>
                      <a:round/>
                      <a:headEnd type="none" w="med" len="med"/>
                      <a:tailEnd type="none" w="med" len="med"/>
                    </a:lnR>
                    <a:lnT>
                      <a:noFill/>
                    </a:lnT>
                    <a:lnB>
                      <a:noFill/>
                    </a:lnB>
                    <a:solidFill>
                      <a:srgbClr val="CCFFFF"/>
                    </a:solidFill>
                  </a:tcPr>
                </a:tc>
                <a:tc>
                  <a:txBody>
                    <a:bodyPr/>
                    <a:lstStyle/>
                    <a:p>
                      <a:pPr algn="r" fontAlgn="b"/>
                      <a:r>
                        <a:rPr lang="en-US" sz="1300" b="1" i="0" u="none" strike="noStrike">
                          <a:solidFill>
                            <a:srgbClr val="000000"/>
                          </a:solidFill>
                          <a:effectLst/>
                          <a:latin typeface="Arial"/>
                        </a:rPr>
                        <a:t>9.0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4.3</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17.0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-0.8</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8.6</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20.1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9.6</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5.7</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17.4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17.9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-1.2</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US" sz="1300" b="1" i="0" u="none" strike="noStrike">
                          <a:solidFill>
                            <a:srgbClr val="000000"/>
                          </a:solidFill>
                          <a:effectLst/>
                          <a:latin typeface="Arial"/>
                        </a:rPr>
                        <a:t>16.0</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l" fontAlgn="b"/>
                      <a:r>
                        <a:rPr lang="en-US" sz="1300" b="1" i="0" u="none" strike="noStrike">
                          <a:solidFill>
                            <a:srgbClr val="0000FF"/>
                          </a:solidFill>
                          <a:effectLst/>
                          <a:latin typeface="Arial"/>
                        </a:rPr>
                        <a:t> </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r>
              <a:tr h="321469">
                <a:tc>
                  <a:txBody>
                    <a:bodyPr/>
                    <a:lstStyle/>
                    <a:p>
                      <a:pPr algn="l" fontAlgn="b"/>
                      <a:r>
                        <a:rPr lang="en-US" sz="1000" b="1" i="0" u="none" strike="noStrike">
                          <a:solidFill>
                            <a:srgbClr val="000000"/>
                          </a:solidFill>
                          <a:effectLst/>
                          <a:latin typeface="Arial"/>
                        </a:rPr>
                        <a:t>Actual Total</a:t>
                      </a:r>
                    </a:p>
                  </a:txBody>
                  <a:tcPr marL="9185" marR="9185" marT="9185" marB="0" anchor="b">
                    <a:lnL>
                      <a:noFill/>
                    </a:lnL>
                    <a:lnR w="6350" cap="flat" cmpd="sng" algn="ctr">
                      <a:solidFill>
                        <a:srgbClr val="000000"/>
                      </a:solidFill>
                      <a:prstDash val="dot"/>
                      <a:round/>
                      <a:headEnd type="none" w="med" len="med"/>
                      <a:tailEnd type="none" w="med" len="med"/>
                    </a:lnR>
                    <a:lnT>
                      <a:noFill/>
                    </a:lnT>
                    <a:lnB>
                      <a:noFill/>
                    </a:lnB>
                    <a:solidFill>
                      <a:srgbClr val="CCFFFF"/>
                    </a:solidFill>
                  </a:tcPr>
                </a:tc>
                <a:tc>
                  <a:txBody>
                    <a:bodyPr/>
                    <a:lstStyle/>
                    <a:p>
                      <a:pPr algn="r" fontAlgn="b"/>
                      <a:r>
                        <a:rPr lang="en-US" sz="1300" b="1" i="0" u="none" strike="noStrike">
                          <a:solidFill>
                            <a:srgbClr val="000000"/>
                          </a:solidFill>
                          <a:effectLst/>
                          <a:latin typeface="Arial"/>
                        </a:rPr>
                        <a:t>10.9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2.2</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15.6</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-0.1</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9.2</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19.4</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7.8</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5.9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17.5</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18.2</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-0.9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a:solidFill>
                            <a:srgbClr val="000000"/>
                          </a:solidFill>
                          <a:effectLst/>
                          <a:latin typeface="Arial"/>
                        </a:rPr>
                        <a:t>13.9</a:t>
                      </a: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c>
                  <a:txBody>
                    <a:bodyPr/>
                    <a:lstStyle/>
                    <a:p>
                      <a:pPr algn="r" fontAlgn="b"/>
                      <a:r>
                        <a:rPr lang="en-US" sz="1300" b="1" i="0" u="none" strike="noStrike" dirty="0" smtClean="0">
                          <a:solidFill>
                            <a:srgbClr val="000000"/>
                          </a:solidFill>
                          <a:effectLst/>
                          <a:latin typeface="Arial"/>
                        </a:rPr>
                        <a:t>5.5</a:t>
                      </a:r>
                      <a:endParaRPr lang="en-US" sz="1300" b="1" i="0" u="none" strike="noStrike" dirty="0">
                        <a:solidFill>
                          <a:srgbClr val="000000"/>
                        </a:solidFill>
                        <a:effectLst/>
                        <a:latin typeface="Arial"/>
                      </a:endParaRPr>
                    </a:p>
                  </a:txBody>
                  <a:tcPr marL="9185" marR="9185" marT="91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CFF"/>
                    </a:solidFill>
                  </a:tcPr>
                </a:tc>
              </a:tr>
            </a:tbl>
          </a:graphicData>
        </a:graphic>
      </p:graphicFrame>
      <p:sp>
        <p:nvSpPr>
          <p:cNvPr id="4" name="Text Box 4"/>
          <p:cNvSpPr txBox="1">
            <a:spLocks noChangeArrowheads="1"/>
          </p:cNvSpPr>
          <p:nvPr/>
        </p:nvSpPr>
        <p:spPr bwMode="auto">
          <a:xfrm>
            <a:off x="1231900" y="2158658"/>
            <a:ext cx="7543800" cy="36126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The Components of Stock Returns</a:t>
            </a:r>
            <a:endParaRPr lang="en-US" altLang="en-US" sz="900" i="1" dirty="0">
              <a:solidFill>
                <a:srgbClr val="336699"/>
              </a:solidFill>
            </a:endParaRPr>
          </a:p>
        </p:txBody>
      </p:sp>
      <p:sp>
        <p:nvSpPr>
          <p:cNvPr id="5" name="Text Box 4"/>
          <p:cNvSpPr txBox="1">
            <a:spLocks noChangeArrowheads="1"/>
          </p:cNvSpPr>
          <p:nvPr/>
        </p:nvSpPr>
        <p:spPr bwMode="auto">
          <a:xfrm>
            <a:off x="105498" y="533399"/>
            <a:ext cx="8924201" cy="877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1700" b="1" i="1" dirty="0" smtClean="0">
                <a:solidFill>
                  <a:srgbClr val="336699"/>
                </a:solidFill>
              </a:rPr>
              <a:t>Most professional forecasters believe the next 10 years performance will be muted due to low starting dividends yields, mean reverting high Shiller PEs, as well as more modest earnings growth as baby boomers retire and immigration slows</a:t>
            </a:r>
            <a:endParaRPr lang="en-US" altLang="en-US" sz="1700" b="1" i="1" dirty="0">
              <a:solidFill>
                <a:srgbClr val="336699"/>
              </a:solidFill>
            </a:endParaRPr>
          </a:p>
        </p:txBody>
      </p:sp>
      <p:sp>
        <p:nvSpPr>
          <p:cNvPr id="3" name="Rectangle 2"/>
          <p:cNvSpPr/>
          <p:nvPr/>
        </p:nvSpPr>
        <p:spPr bwMode="auto">
          <a:xfrm>
            <a:off x="8229600" y="3149600"/>
            <a:ext cx="647700" cy="2044700"/>
          </a:xfrm>
          <a:prstGeom prst="rect">
            <a:avLst/>
          </a:prstGeom>
          <a:noFill/>
          <a:ln w="25400"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1" i="0" u="none" strike="noStrike" cap="none" normalizeH="0" baseline="0" smtClean="0">
              <a:ln>
                <a:noFill/>
              </a:ln>
              <a:solidFill>
                <a:srgbClr val="336699"/>
              </a:solidFill>
              <a:effectLst/>
              <a:latin typeface="Arial" charset="0"/>
              <a:cs typeface="Arial" charset="0"/>
            </a:endParaRPr>
          </a:p>
        </p:txBody>
      </p:sp>
      <p:sp>
        <p:nvSpPr>
          <p:cNvPr id="6" name="Curved Up Arrow 5"/>
          <p:cNvSpPr/>
          <p:nvPr/>
        </p:nvSpPr>
        <p:spPr bwMode="auto">
          <a:xfrm rot="20649402">
            <a:off x="6832600" y="5727700"/>
            <a:ext cx="2044700" cy="127000"/>
          </a:xfrm>
          <a:prstGeom prst="curvedUp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1" i="0" u="none" strike="noStrike" cap="none" normalizeH="0" baseline="0" smtClean="0">
              <a:ln>
                <a:noFill/>
              </a:ln>
              <a:solidFill>
                <a:srgbClr val="336699"/>
              </a:solidFill>
              <a:effectLst/>
              <a:latin typeface="Arial" charset="0"/>
              <a:cs typeface="Arial" charset="0"/>
            </a:endParaRPr>
          </a:p>
        </p:txBody>
      </p:sp>
      <p:sp>
        <p:nvSpPr>
          <p:cNvPr id="7" name="Curved Up Arrow 6"/>
          <p:cNvSpPr/>
          <p:nvPr/>
        </p:nvSpPr>
        <p:spPr bwMode="auto">
          <a:xfrm>
            <a:off x="4178300" y="5932881"/>
            <a:ext cx="1823031" cy="397032"/>
          </a:xfrm>
          <a:prstGeom prst="curvedUp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1" i="0" u="none" strike="noStrike" cap="none" normalizeH="0" baseline="0" smtClean="0">
              <a:ln>
                <a:noFill/>
              </a:ln>
              <a:solidFill>
                <a:srgbClr val="FF0000"/>
              </a:solidFill>
              <a:effectLst/>
              <a:latin typeface="Arial" charset="0"/>
              <a:cs typeface="Arial" charset="0"/>
            </a:endParaRPr>
          </a:p>
        </p:txBody>
      </p:sp>
      <p:sp>
        <p:nvSpPr>
          <p:cNvPr id="8" name="Curved Up Arrow 7"/>
          <p:cNvSpPr/>
          <p:nvPr/>
        </p:nvSpPr>
        <p:spPr bwMode="auto">
          <a:xfrm rot="21070317">
            <a:off x="6849975" y="5471116"/>
            <a:ext cx="1884465" cy="990359"/>
          </a:xfrm>
          <a:prstGeom prst="curvedUpArrow">
            <a:avLst/>
          </a:prstGeom>
          <a:gradFill flip="none" rotWithShape="1">
            <a:gsLst>
              <a:gs pos="0">
                <a:schemeClr val="bg1">
                  <a:lumMod val="75000"/>
                </a:schemeClr>
              </a:gs>
              <a:gs pos="39000">
                <a:srgbClr val="FF0000">
                  <a:lumMod val="94000"/>
                  <a:lumOff val="6000"/>
                </a:srgbClr>
              </a:gs>
              <a:gs pos="100000">
                <a:schemeClr val="accent1">
                  <a:shade val="100000"/>
                  <a:satMod val="115000"/>
                </a:schemeClr>
              </a:gs>
            </a:gsLst>
            <a:lin ang="13200000" scaled="0"/>
            <a:tileRect/>
          </a:gradFill>
          <a:ln>
            <a:noFill/>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1" i="0" u="none" strike="noStrike" cap="none" normalizeH="0" baseline="0" smtClean="0">
              <a:ln>
                <a:noFill/>
              </a:ln>
              <a:solidFill>
                <a:srgbClr val="336699"/>
              </a:solidFill>
              <a:effectLst/>
              <a:latin typeface="Arial" charset="0"/>
              <a:cs typeface="Arial" charset="0"/>
            </a:endParaRPr>
          </a:p>
        </p:txBody>
      </p:sp>
    </p:spTree>
    <p:extLst>
      <p:ext uri="{BB962C8B-B14F-4D97-AF65-F5344CB8AC3E}">
        <p14:creationId xmlns:p14="http://schemas.microsoft.com/office/powerpoint/2010/main" val="251600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036207-2EA1-4387-8768-58663F4CD99C}" type="slidenum">
              <a:rPr lang="en-US" altLang="en-US"/>
              <a:pPr/>
              <a:t>29</a:t>
            </a:fld>
            <a:endParaRPr lang="en-US" altLang="en-US"/>
          </a:p>
        </p:txBody>
      </p:sp>
      <p:pic>
        <p:nvPicPr>
          <p:cNvPr id="5970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2799"/>
            <a:ext cx="9062114" cy="303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6" name="TextBox 5"/>
          <p:cNvSpPr txBox="1"/>
          <p:nvPr/>
        </p:nvSpPr>
        <p:spPr>
          <a:xfrm>
            <a:off x="457200" y="6178550"/>
            <a:ext cx="954107" cy="189283"/>
          </a:xfrm>
          <a:prstGeom prst="rect">
            <a:avLst/>
          </a:prstGeom>
          <a:noFill/>
        </p:spPr>
        <p:txBody>
          <a:bodyPr wrap="none" rtlCol="0">
            <a:spAutoFit/>
          </a:bodyPr>
          <a:lstStyle/>
          <a:p>
            <a:r>
              <a:rPr lang="en-US" sz="700" b="0" i="0" dirty="0" smtClean="0">
                <a:solidFill>
                  <a:schemeClr val="bg2"/>
                </a:solidFill>
              </a:rPr>
              <a:t>Source: JP Morgan</a:t>
            </a:r>
            <a:endParaRPr lang="en-US" sz="700" b="0" i="0" dirty="0">
              <a:solidFill>
                <a:schemeClr val="bg2"/>
              </a:solidFill>
            </a:endParaRPr>
          </a:p>
        </p:txBody>
      </p:sp>
      <p:sp>
        <p:nvSpPr>
          <p:cNvPr id="5" name="Text Box 4"/>
          <p:cNvSpPr txBox="1">
            <a:spLocks noChangeArrowheads="1"/>
          </p:cNvSpPr>
          <p:nvPr/>
        </p:nvSpPr>
        <p:spPr bwMode="auto">
          <a:xfrm>
            <a:off x="152400" y="2209800"/>
            <a:ext cx="4267200" cy="358775"/>
          </a:xfrm>
          <a:prstGeom prst="rect">
            <a:avLst/>
          </a:prstGeom>
          <a:solidFill>
            <a:srgbClr val="336699"/>
          </a:solidFill>
          <a:ln>
            <a:noFill/>
          </a:ln>
        </p:spPr>
        <p:txBody>
          <a:bodyPr wrap="square" tIns="56965" rIns="56965" bIns="56965">
            <a:spAutoFit/>
          </a:bodyPr>
          <a:lstStyle>
            <a:lvl1pPr defTabSz="820738">
              <a:defRPr>
                <a:solidFill>
                  <a:schemeClr val="tx1"/>
                </a:solidFill>
                <a:latin typeface="Arial" charset="0"/>
                <a:cs typeface="Arial" charset="0"/>
              </a:defRPr>
            </a:lvl1pPr>
            <a:lvl2pPr marL="742950" indent="-285750" defTabSz="820738">
              <a:defRPr>
                <a:solidFill>
                  <a:schemeClr val="tx1"/>
                </a:solidFill>
                <a:latin typeface="Arial" charset="0"/>
                <a:cs typeface="Arial" charset="0"/>
              </a:defRPr>
            </a:lvl2pPr>
            <a:lvl3pPr marL="1143000" indent="-228600" defTabSz="820738">
              <a:defRPr>
                <a:solidFill>
                  <a:schemeClr val="tx1"/>
                </a:solidFill>
                <a:latin typeface="Arial" charset="0"/>
                <a:cs typeface="Arial" charset="0"/>
              </a:defRPr>
            </a:lvl3pPr>
            <a:lvl4pPr marL="1600200" indent="-228600" defTabSz="820738">
              <a:defRPr>
                <a:solidFill>
                  <a:schemeClr val="tx1"/>
                </a:solidFill>
                <a:latin typeface="Arial" charset="0"/>
                <a:cs typeface="Arial" charset="0"/>
              </a:defRPr>
            </a:lvl4pPr>
            <a:lvl5pPr marL="2057400" indent="-228600" defTabSz="820738">
              <a:defRPr>
                <a:solidFill>
                  <a:schemeClr val="tx1"/>
                </a:solidFill>
                <a:latin typeface="Arial" charset="0"/>
                <a:cs typeface="Arial" charset="0"/>
              </a:defRPr>
            </a:lvl5pPr>
            <a:lvl6pPr marL="2514600" indent="-228600" defTabSz="820738" fontAlgn="base">
              <a:spcBef>
                <a:spcPct val="0"/>
              </a:spcBef>
              <a:spcAft>
                <a:spcPct val="0"/>
              </a:spcAft>
              <a:defRPr>
                <a:solidFill>
                  <a:schemeClr val="tx1"/>
                </a:solidFill>
                <a:latin typeface="Arial" charset="0"/>
                <a:cs typeface="Arial" charset="0"/>
              </a:defRPr>
            </a:lvl6pPr>
            <a:lvl7pPr marL="2971800" indent="-228600" defTabSz="820738" fontAlgn="base">
              <a:spcBef>
                <a:spcPct val="0"/>
              </a:spcBef>
              <a:spcAft>
                <a:spcPct val="0"/>
              </a:spcAft>
              <a:defRPr>
                <a:solidFill>
                  <a:schemeClr val="tx1"/>
                </a:solidFill>
                <a:latin typeface="Arial" charset="0"/>
                <a:cs typeface="Arial" charset="0"/>
              </a:defRPr>
            </a:lvl7pPr>
            <a:lvl8pPr marL="3429000" indent="-228600" defTabSz="820738" fontAlgn="base">
              <a:spcBef>
                <a:spcPct val="0"/>
              </a:spcBef>
              <a:spcAft>
                <a:spcPct val="0"/>
              </a:spcAft>
              <a:defRPr>
                <a:solidFill>
                  <a:schemeClr val="tx1"/>
                </a:solidFill>
                <a:latin typeface="Arial" charset="0"/>
                <a:cs typeface="Arial" charset="0"/>
              </a:defRPr>
            </a:lvl8pPr>
            <a:lvl9pPr marL="3886200" indent="-228600" defTabSz="820738" fontAlgn="base">
              <a:spcBef>
                <a:spcPct val="0"/>
              </a:spcBef>
              <a:spcAft>
                <a:spcPct val="0"/>
              </a:spcAft>
              <a:defRPr>
                <a:solidFill>
                  <a:schemeClr val="tx1"/>
                </a:solidFill>
                <a:latin typeface="Arial" charset="0"/>
                <a:cs typeface="Arial" charset="0"/>
              </a:defRPr>
            </a:lvl9pPr>
          </a:lstStyle>
          <a:p>
            <a:pPr algn="ctr" eaLnBrk="0" hangingPunct="0">
              <a:lnSpc>
                <a:spcPct val="100000"/>
              </a:lnSpc>
              <a:spcBef>
                <a:spcPct val="50000"/>
              </a:spcBef>
            </a:pPr>
            <a:r>
              <a:rPr lang="en-US" altLang="en-US" sz="1600" i="0" dirty="0" smtClean="0">
                <a:solidFill>
                  <a:schemeClr val="bg1"/>
                </a:solidFill>
              </a:rPr>
              <a:t>Total National Defense (% of GDP)</a:t>
            </a:r>
            <a:endParaRPr lang="en-US" altLang="en-US" sz="900" dirty="0">
              <a:solidFill>
                <a:srgbClr val="336699"/>
              </a:solidFill>
            </a:endParaRPr>
          </a:p>
        </p:txBody>
      </p:sp>
      <p:sp>
        <p:nvSpPr>
          <p:cNvPr id="7" name="Text Box 4"/>
          <p:cNvSpPr txBox="1">
            <a:spLocks noChangeArrowheads="1"/>
          </p:cNvSpPr>
          <p:nvPr/>
        </p:nvSpPr>
        <p:spPr bwMode="auto">
          <a:xfrm>
            <a:off x="4495800" y="2209800"/>
            <a:ext cx="4267200" cy="358775"/>
          </a:xfrm>
          <a:prstGeom prst="rect">
            <a:avLst/>
          </a:prstGeom>
          <a:solidFill>
            <a:srgbClr val="336699"/>
          </a:solidFill>
          <a:ln>
            <a:noFill/>
          </a:ln>
        </p:spPr>
        <p:txBody>
          <a:bodyPr wrap="square" tIns="56965" rIns="56965" bIns="56965">
            <a:spAutoFit/>
          </a:bodyPr>
          <a:lstStyle>
            <a:lvl1pPr defTabSz="820738">
              <a:defRPr>
                <a:solidFill>
                  <a:schemeClr val="tx1"/>
                </a:solidFill>
                <a:latin typeface="Arial" charset="0"/>
                <a:cs typeface="Arial" charset="0"/>
              </a:defRPr>
            </a:lvl1pPr>
            <a:lvl2pPr marL="742950" indent="-285750" defTabSz="820738">
              <a:defRPr>
                <a:solidFill>
                  <a:schemeClr val="tx1"/>
                </a:solidFill>
                <a:latin typeface="Arial" charset="0"/>
                <a:cs typeface="Arial" charset="0"/>
              </a:defRPr>
            </a:lvl2pPr>
            <a:lvl3pPr marL="1143000" indent="-228600" defTabSz="820738">
              <a:defRPr>
                <a:solidFill>
                  <a:schemeClr val="tx1"/>
                </a:solidFill>
                <a:latin typeface="Arial" charset="0"/>
                <a:cs typeface="Arial" charset="0"/>
              </a:defRPr>
            </a:lvl3pPr>
            <a:lvl4pPr marL="1600200" indent="-228600" defTabSz="820738">
              <a:defRPr>
                <a:solidFill>
                  <a:schemeClr val="tx1"/>
                </a:solidFill>
                <a:latin typeface="Arial" charset="0"/>
                <a:cs typeface="Arial" charset="0"/>
              </a:defRPr>
            </a:lvl4pPr>
            <a:lvl5pPr marL="2057400" indent="-228600" defTabSz="820738">
              <a:defRPr>
                <a:solidFill>
                  <a:schemeClr val="tx1"/>
                </a:solidFill>
                <a:latin typeface="Arial" charset="0"/>
                <a:cs typeface="Arial" charset="0"/>
              </a:defRPr>
            </a:lvl5pPr>
            <a:lvl6pPr marL="2514600" indent="-228600" defTabSz="820738" fontAlgn="base">
              <a:spcBef>
                <a:spcPct val="0"/>
              </a:spcBef>
              <a:spcAft>
                <a:spcPct val="0"/>
              </a:spcAft>
              <a:defRPr>
                <a:solidFill>
                  <a:schemeClr val="tx1"/>
                </a:solidFill>
                <a:latin typeface="Arial" charset="0"/>
                <a:cs typeface="Arial" charset="0"/>
              </a:defRPr>
            </a:lvl6pPr>
            <a:lvl7pPr marL="2971800" indent="-228600" defTabSz="820738" fontAlgn="base">
              <a:spcBef>
                <a:spcPct val="0"/>
              </a:spcBef>
              <a:spcAft>
                <a:spcPct val="0"/>
              </a:spcAft>
              <a:defRPr>
                <a:solidFill>
                  <a:schemeClr val="tx1"/>
                </a:solidFill>
                <a:latin typeface="Arial" charset="0"/>
                <a:cs typeface="Arial" charset="0"/>
              </a:defRPr>
            </a:lvl7pPr>
            <a:lvl8pPr marL="3429000" indent="-228600" defTabSz="820738" fontAlgn="base">
              <a:spcBef>
                <a:spcPct val="0"/>
              </a:spcBef>
              <a:spcAft>
                <a:spcPct val="0"/>
              </a:spcAft>
              <a:defRPr>
                <a:solidFill>
                  <a:schemeClr val="tx1"/>
                </a:solidFill>
                <a:latin typeface="Arial" charset="0"/>
                <a:cs typeface="Arial" charset="0"/>
              </a:defRPr>
            </a:lvl8pPr>
            <a:lvl9pPr marL="3886200" indent="-228600" defTabSz="820738" fontAlgn="base">
              <a:spcBef>
                <a:spcPct val="0"/>
              </a:spcBef>
              <a:spcAft>
                <a:spcPct val="0"/>
              </a:spcAft>
              <a:defRPr>
                <a:solidFill>
                  <a:schemeClr val="tx1"/>
                </a:solidFill>
                <a:latin typeface="Arial" charset="0"/>
                <a:cs typeface="Arial" charset="0"/>
              </a:defRPr>
            </a:lvl9pPr>
          </a:lstStyle>
          <a:p>
            <a:pPr algn="ctr" eaLnBrk="0" hangingPunct="0">
              <a:lnSpc>
                <a:spcPct val="100000"/>
              </a:lnSpc>
              <a:spcBef>
                <a:spcPct val="50000"/>
              </a:spcBef>
            </a:pPr>
            <a:r>
              <a:rPr lang="en-US" altLang="en-US" sz="1600" i="0" dirty="0" smtClean="0">
                <a:solidFill>
                  <a:schemeClr val="bg1"/>
                </a:solidFill>
              </a:rPr>
              <a:t>Entitlement Spending (% of GDP)</a:t>
            </a:r>
            <a:endParaRPr lang="en-US" altLang="en-US" sz="900" dirty="0">
              <a:solidFill>
                <a:srgbClr val="336699"/>
              </a:solidFill>
            </a:endParaRPr>
          </a:p>
        </p:txBody>
      </p:sp>
      <p:sp>
        <p:nvSpPr>
          <p:cNvPr id="9" name="Rectangle 4"/>
          <p:cNvSpPr txBox="1">
            <a:spLocks noChangeArrowheads="1"/>
          </p:cNvSpPr>
          <p:nvPr/>
        </p:nvSpPr>
        <p:spPr>
          <a:xfrm>
            <a:off x="152400" y="533400"/>
            <a:ext cx="8991600" cy="14573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i="1" dirty="0" smtClean="0">
                <a:solidFill>
                  <a:srgbClr val="336699"/>
                </a:solidFill>
                <a:latin typeface="Arial" panose="020B0604020202020204" pitchFamily="34" charset="0"/>
                <a:cs typeface="Arial" panose="020B0604020202020204" pitchFamily="34" charset="0"/>
              </a:rPr>
              <a:t>Recent increases in defense spending come at a time of climbing entitlement spending…and a massive tax cut.</a:t>
            </a:r>
            <a:endParaRPr lang="en-US" altLang="en-US" sz="2400" b="1" i="1" dirty="0">
              <a:solidFill>
                <a:srgbClr val="3366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846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685800"/>
            <a:ext cx="8534400" cy="474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803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582" y="1828800"/>
            <a:ext cx="5343525" cy="4705350"/>
          </a:xfrm>
          <a:prstGeom prst="rect">
            <a:avLst/>
          </a:prstGeom>
        </p:spPr>
      </p:pic>
      <p:sp>
        <p:nvSpPr>
          <p:cNvPr id="4" name="Rectangle 3"/>
          <p:cNvSpPr/>
          <p:nvPr/>
        </p:nvSpPr>
        <p:spPr>
          <a:xfrm>
            <a:off x="2133600" y="1828800"/>
            <a:ext cx="4648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2310244" y="1828799"/>
            <a:ext cx="4648200"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defRPr sz="2800" b="1" i="1">
                <a:solidFill>
                  <a:srgbClr val="336699"/>
                </a:solidFill>
                <a:latin typeface="Arial" charset="0"/>
                <a:cs typeface="Arial" charset="0"/>
              </a:defRPr>
            </a:lvl1pPr>
            <a:lvl2pPr marL="742950" indent="-285750" defTabSz="820738" eaLnBrk="0" hangingPunct="0">
              <a:defRPr sz="2800" b="1" i="1">
                <a:solidFill>
                  <a:srgbClr val="336699"/>
                </a:solidFill>
                <a:latin typeface="Arial" charset="0"/>
                <a:cs typeface="Arial" charset="0"/>
              </a:defRPr>
            </a:lvl2pPr>
            <a:lvl3pPr marL="1143000" indent="-228600" defTabSz="820738" eaLnBrk="0" hangingPunct="0">
              <a:defRPr sz="2800" b="1" i="1">
                <a:solidFill>
                  <a:srgbClr val="336699"/>
                </a:solidFill>
                <a:latin typeface="Arial" charset="0"/>
                <a:cs typeface="Arial" charset="0"/>
              </a:defRPr>
            </a:lvl3pPr>
            <a:lvl4pPr marL="1600200" indent="-228600" defTabSz="820738" eaLnBrk="0" hangingPunct="0">
              <a:defRPr sz="2800" b="1" i="1">
                <a:solidFill>
                  <a:srgbClr val="336699"/>
                </a:solidFill>
                <a:latin typeface="Arial" charset="0"/>
                <a:cs typeface="Arial" charset="0"/>
              </a:defRPr>
            </a:lvl4pPr>
            <a:lvl5pPr marL="2057400" indent="-228600" defTabSz="820738" eaLnBrk="0" hangingPunct="0">
              <a:defRPr sz="2800" b="1" i="1">
                <a:solidFill>
                  <a:srgbClr val="336699"/>
                </a:solidFill>
                <a:latin typeface="Arial" charset="0"/>
                <a:cs typeface="Arial" charset="0"/>
              </a:defRPr>
            </a:lvl5pPr>
            <a:lvl6pPr marL="25146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algn="ctr">
              <a:lnSpc>
                <a:spcPct val="100000"/>
              </a:lnSpc>
              <a:spcBef>
                <a:spcPct val="50000"/>
              </a:spcBef>
            </a:pPr>
            <a:r>
              <a:rPr lang="en-US" altLang="en-US" sz="1600" i="0" dirty="0">
                <a:solidFill>
                  <a:schemeClr val="bg1"/>
                </a:solidFill>
              </a:rPr>
              <a:t>     </a:t>
            </a:r>
            <a:r>
              <a:rPr lang="en-US" altLang="en-US" sz="1600" i="0" dirty="0" smtClean="0">
                <a:solidFill>
                  <a:schemeClr val="bg1"/>
                </a:solidFill>
              </a:rPr>
              <a:t>Federal Debt * to GDP Ratio</a:t>
            </a:r>
            <a:endParaRPr lang="en-US" altLang="en-US" sz="1600" i="0" dirty="0">
              <a:solidFill>
                <a:schemeClr val="bg1"/>
              </a:solidFill>
            </a:endParaRPr>
          </a:p>
        </p:txBody>
      </p:sp>
      <p:sp>
        <p:nvSpPr>
          <p:cNvPr id="5" name="Text Box 6"/>
          <p:cNvSpPr txBox="1">
            <a:spLocks noChangeArrowheads="1"/>
          </p:cNvSpPr>
          <p:nvPr/>
        </p:nvSpPr>
        <p:spPr bwMode="auto">
          <a:xfrm>
            <a:off x="281565" y="457200"/>
            <a:ext cx="87614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2000" dirty="0" smtClean="0"/>
              <a:t>So the US government level of debt to GDP is expected to continue to rise to record levels</a:t>
            </a:r>
            <a:endParaRPr lang="en-US" altLang="en-US" sz="2000" dirty="0"/>
          </a:p>
        </p:txBody>
      </p:sp>
      <p:sp>
        <p:nvSpPr>
          <p:cNvPr id="6" name="TextBox 5"/>
          <p:cNvSpPr txBox="1"/>
          <p:nvPr/>
        </p:nvSpPr>
        <p:spPr>
          <a:xfrm>
            <a:off x="914400" y="6534150"/>
            <a:ext cx="4204997" cy="246221"/>
          </a:xfrm>
          <a:prstGeom prst="rect">
            <a:avLst/>
          </a:prstGeom>
          <a:noFill/>
        </p:spPr>
        <p:txBody>
          <a:bodyPr wrap="none" rtlCol="0">
            <a:spAutoFit/>
          </a:bodyPr>
          <a:lstStyle/>
          <a:p>
            <a:r>
              <a:rPr lang="en-US" sz="1000" dirty="0" smtClean="0">
                <a:solidFill>
                  <a:srgbClr val="336699"/>
                </a:solidFill>
              </a:rPr>
              <a:t>* Publicly held debt – does not include debt held in Social Security Trust Fund</a:t>
            </a:r>
            <a:endParaRPr lang="en-US" sz="1000" dirty="0">
              <a:solidFill>
                <a:srgbClr val="336699"/>
              </a:solidFill>
            </a:endParaRPr>
          </a:p>
        </p:txBody>
      </p:sp>
    </p:spTree>
    <p:extLst>
      <p:ext uri="{BB962C8B-B14F-4D97-AF65-F5344CB8AC3E}">
        <p14:creationId xmlns:p14="http://schemas.microsoft.com/office/powerpoint/2010/main" val="2916752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4098" name="Rectangle 2"/>
          <p:cNvSpPr>
            <a:spLocks noGrp="1" noChangeArrowheads="1"/>
          </p:cNvSpPr>
          <p:nvPr>
            <p:ph type="title" idx="4294967295"/>
          </p:nvPr>
        </p:nvSpPr>
        <p:spPr>
          <a:xfrm>
            <a:off x="381001" y="762000"/>
            <a:ext cx="8404514" cy="498475"/>
          </a:xfrm>
        </p:spPr>
        <p:txBody>
          <a:bodyPr lIns="0" tIns="0" rIns="0" bIns="0">
            <a:normAutofit fontScale="90000"/>
          </a:bodyPr>
          <a:lstStyle/>
          <a:p>
            <a:pPr algn="l"/>
            <a:r>
              <a:rPr lang="en-US" altLang="en-US" sz="2100" b="1" i="1" dirty="0" smtClean="0">
                <a:solidFill>
                  <a:srgbClr val="336699"/>
                </a:solidFill>
              </a:rPr>
              <a:t>Economic growth  </a:t>
            </a:r>
            <a:r>
              <a:rPr lang="en-US" altLang="en-US" sz="2100" b="1" i="1" dirty="0">
                <a:solidFill>
                  <a:srgbClr val="336699"/>
                </a:solidFill>
              </a:rPr>
              <a:t>tends to slow sharply when public debt levels exceed 90% of GDP</a:t>
            </a:r>
          </a:p>
        </p:txBody>
      </p:sp>
      <p:graphicFrame>
        <p:nvGraphicFramePr>
          <p:cNvPr id="5764100" name="Object 5"/>
          <p:cNvGraphicFramePr>
            <a:graphicFrameLocks noChangeAspect="1"/>
          </p:cNvGraphicFramePr>
          <p:nvPr/>
        </p:nvGraphicFramePr>
        <p:xfrm>
          <a:off x="360363" y="2287588"/>
          <a:ext cx="8180387" cy="3563937"/>
        </p:xfrm>
        <a:graphic>
          <a:graphicData uri="http://schemas.openxmlformats.org/presentationml/2006/ole">
            <mc:AlternateContent xmlns:mc="http://schemas.openxmlformats.org/markup-compatibility/2006">
              <mc:Choice xmlns:v="urn:schemas-microsoft-com:vml" Requires="v">
                <p:oleObj spid="_x0000_s1028" r:id="rId3" imgW="8998476" imgH="4035902" progId="Excel.Chart.8">
                  <p:embed/>
                </p:oleObj>
              </mc:Choice>
              <mc:Fallback>
                <p:oleObj r:id="rId3" imgW="8998476" imgH="40359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2287588"/>
                        <a:ext cx="8180387" cy="3563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64101" name="Text Box 24"/>
          <p:cNvSpPr txBox="1">
            <a:spLocks noChangeArrowheads="1"/>
          </p:cNvSpPr>
          <p:nvPr/>
        </p:nvSpPr>
        <p:spPr bwMode="auto">
          <a:xfrm>
            <a:off x="549275" y="6257925"/>
            <a:ext cx="838835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736600">
              <a:tabLst>
                <a:tab pos="92075" algn="l"/>
              </a:tabLst>
              <a:defRPr>
                <a:solidFill>
                  <a:schemeClr val="tx1"/>
                </a:solidFill>
                <a:latin typeface="Arial" pitchFamily="34" charset="0"/>
                <a:cs typeface="Arial" pitchFamily="34" charset="0"/>
              </a:defRPr>
            </a:lvl1pPr>
            <a:lvl2pPr marL="666750" indent="-257175" defTabSz="736600">
              <a:tabLst>
                <a:tab pos="92075" algn="l"/>
              </a:tabLst>
              <a:defRPr>
                <a:solidFill>
                  <a:schemeClr val="tx1"/>
                </a:solidFill>
                <a:latin typeface="Arial" pitchFamily="34" charset="0"/>
                <a:cs typeface="Arial" pitchFamily="34" charset="0"/>
              </a:defRPr>
            </a:lvl2pPr>
            <a:lvl3pPr marL="1025525" indent="-204788" defTabSz="736600">
              <a:tabLst>
                <a:tab pos="92075" algn="l"/>
              </a:tabLst>
              <a:defRPr>
                <a:solidFill>
                  <a:schemeClr val="tx1"/>
                </a:solidFill>
                <a:latin typeface="Arial" pitchFamily="34" charset="0"/>
                <a:cs typeface="Arial" pitchFamily="34" charset="0"/>
              </a:defRPr>
            </a:lvl3pPr>
            <a:lvl4pPr marL="1436688" indent="-206375" defTabSz="736600">
              <a:tabLst>
                <a:tab pos="92075" algn="l"/>
              </a:tabLst>
              <a:defRPr>
                <a:solidFill>
                  <a:schemeClr val="tx1"/>
                </a:solidFill>
                <a:latin typeface="Arial" pitchFamily="34" charset="0"/>
                <a:cs typeface="Arial" pitchFamily="34" charset="0"/>
              </a:defRPr>
            </a:lvl4pPr>
            <a:lvl5pPr marL="1846263" indent="-204788" defTabSz="736600">
              <a:tabLst>
                <a:tab pos="92075" algn="l"/>
              </a:tabLst>
              <a:defRPr>
                <a:solidFill>
                  <a:schemeClr val="tx1"/>
                </a:solidFill>
                <a:latin typeface="Arial" pitchFamily="34" charset="0"/>
                <a:cs typeface="Arial" pitchFamily="34" charset="0"/>
              </a:defRPr>
            </a:lvl5pPr>
            <a:lvl6pPr marL="2303463" indent="-204788" defTabSz="736600" fontAlgn="base">
              <a:spcBef>
                <a:spcPct val="0"/>
              </a:spcBef>
              <a:spcAft>
                <a:spcPct val="0"/>
              </a:spcAft>
              <a:tabLst>
                <a:tab pos="92075" algn="l"/>
              </a:tabLst>
              <a:defRPr>
                <a:solidFill>
                  <a:schemeClr val="tx1"/>
                </a:solidFill>
                <a:latin typeface="Arial" pitchFamily="34" charset="0"/>
                <a:cs typeface="Arial" pitchFamily="34" charset="0"/>
              </a:defRPr>
            </a:lvl6pPr>
            <a:lvl7pPr marL="2760663" indent="-204788" defTabSz="736600" fontAlgn="base">
              <a:spcBef>
                <a:spcPct val="0"/>
              </a:spcBef>
              <a:spcAft>
                <a:spcPct val="0"/>
              </a:spcAft>
              <a:tabLst>
                <a:tab pos="92075" algn="l"/>
              </a:tabLst>
              <a:defRPr>
                <a:solidFill>
                  <a:schemeClr val="tx1"/>
                </a:solidFill>
                <a:latin typeface="Arial" pitchFamily="34" charset="0"/>
                <a:cs typeface="Arial" pitchFamily="34" charset="0"/>
              </a:defRPr>
            </a:lvl7pPr>
            <a:lvl8pPr marL="3217863" indent="-204788" defTabSz="736600" fontAlgn="base">
              <a:spcBef>
                <a:spcPct val="0"/>
              </a:spcBef>
              <a:spcAft>
                <a:spcPct val="0"/>
              </a:spcAft>
              <a:tabLst>
                <a:tab pos="92075" algn="l"/>
              </a:tabLst>
              <a:defRPr>
                <a:solidFill>
                  <a:schemeClr val="tx1"/>
                </a:solidFill>
                <a:latin typeface="Arial" pitchFamily="34" charset="0"/>
                <a:cs typeface="Arial" pitchFamily="34" charset="0"/>
              </a:defRPr>
            </a:lvl8pPr>
            <a:lvl9pPr marL="3675063" indent="-204788" defTabSz="736600" fontAlgn="base">
              <a:spcBef>
                <a:spcPct val="0"/>
              </a:spcBef>
              <a:spcAft>
                <a:spcPct val="0"/>
              </a:spcAft>
              <a:tabLst>
                <a:tab pos="92075" algn="l"/>
              </a:tabLst>
              <a:defRPr>
                <a:solidFill>
                  <a:schemeClr val="tx1"/>
                </a:solidFill>
                <a:latin typeface="Arial" pitchFamily="34" charset="0"/>
                <a:cs typeface="Arial" pitchFamily="34" charset="0"/>
              </a:defRPr>
            </a:lvl9pPr>
          </a:lstStyle>
          <a:p>
            <a:pPr eaLnBrk="0" hangingPunct="0">
              <a:lnSpc>
                <a:spcPct val="85000"/>
              </a:lnSpc>
              <a:spcBef>
                <a:spcPct val="25000"/>
              </a:spcBef>
            </a:pPr>
            <a:r>
              <a:rPr lang="en-US" altLang="en-US" sz="700" b="0" i="0">
                <a:latin typeface="Arial Narrow" pitchFamily="34" charset="0"/>
              </a:rPr>
              <a:t>Source: “Growth in a Time of Debt” – Carmen M. Reinhart and Kenneth S. Rogoff, J.P. Morgan. *Based on median growth rates and debt levels between 1946-2009.</a:t>
            </a:r>
          </a:p>
        </p:txBody>
      </p:sp>
      <p:sp>
        <p:nvSpPr>
          <p:cNvPr id="5764102" name="Rectangle 6"/>
          <p:cNvSpPr>
            <a:spLocks noChangeArrowheads="1"/>
          </p:cNvSpPr>
          <p:nvPr/>
        </p:nvSpPr>
        <p:spPr bwMode="auto">
          <a:xfrm>
            <a:off x="3554413" y="5761038"/>
            <a:ext cx="24939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a:solidFill>
                  <a:schemeClr val="tx1"/>
                </a:solidFill>
                <a:latin typeface="Arial" pitchFamily="34" charset="0"/>
                <a:cs typeface="Arial" pitchFamily="34" charset="0"/>
              </a:defRPr>
            </a:lvl1pPr>
            <a:lvl2pPr marL="666750" indent="-257175" defTabSz="820738">
              <a:defRPr>
                <a:solidFill>
                  <a:schemeClr val="tx1"/>
                </a:solidFill>
                <a:latin typeface="Arial" pitchFamily="34" charset="0"/>
                <a:cs typeface="Arial" pitchFamily="34" charset="0"/>
              </a:defRPr>
            </a:lvl2pPr>
            <a:lvl3pPr marL="1025525" indent="-204788" defTabSz="820738">
              <a:defRPr>
                <a:solidFill>
                  <a:schemeClr val="tx1"/>
                </a:solidFill>
                <a:latin typeface="Arial" pitchFamily="34" charset="0"/>
                <a:cs typeface="Arial" pitchFamily="34" charset="0"/>
              </a:defRPr>
            </a:lvl3pPr>
            <a:lvl4pPr marL="1436688" indent="-206375" defTabSz="820738">
              <a:defRPr>
                <a:solidFill>
                  <a:schemeClr val="tx1"/>
                </a:solidFill>
                <a:latin typeface="Arial" pitchFamily="34" charset="0"/>
                <a:cs typeface="Arial" pitchFamily="34" charset="0"/>
              </a:defRPr>
            </a:lvl4pPr>
            <a:lvl5pPr marL="1846263" indent="-204788" defTabSz="820738">
              <a:defRPr>
                <a:solidFill>
                  <a:schemeClr val="tx1"/>
                </a:solidFill>
                <a:latin typeface="Arial" pitchFamily="34" charset="0"/>
                <a:cs typeface="Arial" pitchFamily="34" charset="0"/>
              </a:defRPr>
            </a:lvl5pPr>
            <a:lvl6pPr marL="2303463" indent="-204788" defTabSz="820738" fontAlgn="base">
              <a:spcBef>
                <a:spcPct val="0"/>
              </a:spcBef>
              <a:spcAft>
                <a:spcPct val="0"/>
              </a:spcAft>
              <a:defRPr>
                <a:solidFill>
                  <a:schemeClr val="tx1"/>
                </a:solidFill>
                <a:latin typeface="Arial" pitchFamily="34" charset="0"/>
                <a:cs typeface="Arial" pitchFamily="34" charset="0"/>
              </a:defRPr>
            </a:lvl6pPr>
            <a:lvl7pPr marL="2760663" indent="-204788" defTabSz="820738" fontAlgn="base">
              <a:spcBef>
                <a:spcPct val="0"/>
              </a:spcBef>
              <a:spcAft>
                <a:spcPct val="0"/>
              </a:spcAft>
              <a:defRPr>
                <a:solidFill>
                  <a:schemeClr val="tx1"/>
                </a:solidFill>
                <a:latin typeface="Arial" pitchFamily="34" charset="0"/>
                <a:cs typeface="Arial" pitchFamily="34" charset="0"/>
              </a:defRPr>
            </a:lvl7pPr>
            <a:lvl8pPr marL="3217863" indent="-204788" defTabSz="820738" fontAlgn="base">
              <a:spcBef>
                <a:spcPct val="0"/>
              </a:spcBef>
              <a:spcAft>
                <a:spcPct val="0"/>
              </a:spcAft>
              <a:defRPr>
                <a:solidFill>
                  <a:schemeClr val="tx1"/>
                </a:solidFill>
                <a:latin typeface="Arial" pitchFamily="34" charset="0"/>
                <a:cs typeface="Arial" pitchFamily="34" charset="0"/>
              </a:defRPr>
            </a:lvl8pPr>
            <a:lvl9pPr marL="3675063" indent="-204788" defTabSz="820738" fontAlgn="base">
              <a:spcBef>
                <a:spcPct val="0"/>
              </a:spcBef>
              <a:spcAft>
                <a:spcPct val="0"/>
              </a:spcAft>
              <a:defRPr>
                <a:solidFill>
                  <a:schemeClr val="tx1"/>
                </a:solidFill>
                <a:latin typeface="Arial" pitchFamily="34" charset="0"/>
                <a:cs typeface="Arial" pitchFamily="34" charset="0"/>
              </a:defRPr>
            </a:lvl9pPr>
          </a:lstStyle>
          <a:p>
            <a:pPr algn="ctr" eaLnBrk="0" hangingPunct="0">
              <a:lnSpc>
                <a:spcPct val="100000"/>
              </a:lnSpc>
              <a:spcBef>
                <a:spcPct val="50000"/>
              </a:spcBef>
            </a:pPr>
            <a:r>
              <a:rPr lang="en-US" altLang="en-US" sz="1500" i="0">
                <a:solidFill>
                  <a:srgbClr val="000000"/>
                </a:solidFill>
              </a:rPr>
              <a:t>Public debt/GDP ratio*</a:t>
            </a:r>
            <a:endParaRPr lang="en-US" altLang="en-US" sz="1500" i="0"/>
          </a:p>
        </p:txBody>
      </p:sp>
      <p:sp>
        <p:nvSpPr>
          <p:cNvPr id="5764103" name="Text Box 4"/>
          <p:cNvSpPr txBox="1">
            <a:spLocks noChangeArrowheads="1"/>
          </p:cNvSpPr>
          <p:nvPr/>
        </p:nvSpPr>
        <p:spPr bwMode="auto">
          <a:xfrm>
            <a:off x="474663" y="1860550"/>
            <a:ext cx="7594600"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a:defRPr>
                <a:solidFill>
                  <a:schemeClr val="tx1"/>
                </a:solidFill>
                <a:latin typeface="Arial" pitchFamily="34" charset="0"/>
                <a:cs typeface="Arial" pitchFamily="34" charset="0"/>
              </a:defRPr>
            </a:lvl1pPr>
            <a:lvl2pPr marL="742950" indent="-285750" defTabSz="820738">
              <a:defRPr>
                <a:solidFill>
                  <a:schemeClr val="tx1"/>
                </a:solidFill>
                <a:latin typeface="Arial" pitchFamily="34" charset="0"/>
                <a:cs typeface="Arial" pitchFamily="34" charset="0"/>
              </a:defRPr>
            </a:lvl2pPr>
            <a:lvl3pPr marL="1143000" indent="-228600" defTabSz="820738">
              <a:defRPr>
                <a:solidFill>
                  <a:schemeClr val="tx1"/>
                </a:solidFill>
                <a:latin typeface="Arial" pitchFamily="34" charset="0"/>
                <a:cs typeface="Arial" pitchFamily="34" charset="0"/>
              </a:defRPr>
            </a:lvl3pPr>
            <a:lvl4pPr marL="1600200" indent="-228600" defTabSz="820738">
              <a:defRPr>
                <a:solidFill>
                  <a:schemeClr val="tx1"/>
                </a:solidFill>
                <a:latin typeface="Arial" pitchFamily="34" charset="0"/>
                <a:cs typeface="Arial" pitchFamily="34" charset="0"/>
              </a:defRPr>
            </a:lvl4pPr>
            <a:lvl5pPr marL="2057400" indent="-228600" defTabSz="820738">
              <a:defRPr>
                <a:solidFill>
                  <a:schemeClr val="tx1"/>
                </a:solidFill>
                <a:latin typeface="Arial" pitchFamily="34" charset="0"/>
                <a:cs typeface="Arial" pitchFamily="34" charset="0"/>
              </a:defRPr>
            </a:lvl5pPr>
            <a:lvl6pPr marL="2514600" indent="-228600" defTabSz="820738" fontAlgn="base">
              <a:spcBef>
                <a:spcPct val="0"/>
              </a:spcBef>
              <a:spcAft>
                <a:spcPct val="0"/>
              </a:spcAft>
              <a:defRPr>
                <a:solidFill>
                  <a:schemeClr val="tx1"/>
                </a:solidFill>
                <a:latin typeface="Arial" pitchFamily="34" charset="0"/>
                <a:cs typeface="Arial" pitchFamily="34" charset="0"/>
              </a:defRPr>
            </a:lvl6pPr>
            <a:lvl7pPr marL="2971800" indent="-228600" defTabSz="820738" fontAlgn="base">
              <a:spcBef>
                <a:spcPct val="0"/>
              </a:spcBef>
              <a:spcAft>
                <a:spcPct val="0"/>
              </a:spcAft>
              <a:defRPr>
                <a:solidFill>
                  <a:schemeClr val="tx1"/>
                </a:solidFill>
                <a:latin typeface="Arial" pitchFamily="34" charset="0"/>
                <a:cs typeface="Arial" pitchFamily="34" charset="0"/>
              </a:defRPr>
            </a:lvl7pPr>
            <a:lvl8pPr marL="3429000" indent="-228600" defTabSz="820738" fontAlgn="base">
              <a:spcBef>
                <a:spcPct val="0"/>
              </a:spcBef>
              <a:spcAft>
                <a:spcPct val="0"/>
              </a:spcAft>
              <a:defRPr>
                <a:solidFill>
                  <a:schemeClr val="tx1"/>
                </a:solidFill>
                <a:latin typeface="Arial" pitchFamily="34" charset="0"/>
                <a:cs typeface="Arial" pitchFamily="34" charset="0"/>
              </a:defRPr>
            </a:lvl8pPr>
            <a:lvl9pPr marL="3886200" indent="-228600" defTabSz="820738" fontAlgn="base">
              <a:spcBef>
                <a:spcPct val="0"/>
              </a:spcBef>
              <a:spcAft>
                <a:spcPct val="0"/>
              </a:spcAft>
              <a:defRPr>
                <a:solidFill>
                  <a:schemeClr val="tx1"/>
                </a:solidFill>
                <a:latin typeface="Arial" pitchFamily="34" charset="0"/>
                <a:cs typeface="Arial" pitchFamily="34" charset="0"/>
              </a:defRPr>
            </a:lvl9pPr>
          </a:lstStyle>
          <a:p>
            <a:pPr algn="ctr" eaLnBrk="0" hangingPunct="0">
              <a:lnSpc>
                <a:spcPct val="100000"/>
              </a:lnSpc>
              <a:spcBef>
                <a:spcPct val="50000"/>
              </a:spcBef>
            </a:pPr>
            <a:r>
              <a:rPr lang="en-US" altLang="en-US" sz="1600" i="0">
                <a:solidFill>
                  <a:schemeClr val="bg1"/>
                </a:solidFill>
              </a:rPr>
              <a:t>Real GDP Growth</a:t>
            </a:r>
          </a:p>
        </p:txBody>
      </p:sp>
      <p:sp>
        <p:nvSpPr>
          <p:cNvPr id="2" name="Slide Number Placeholder 1"/>
          <p:cNvSpPr>
            <a:spLocks noGrp="1"/>
          </p:cNvSpPr>
          <p:nvPr>
            <p:ph type="sldNum" sz="quarter" idx="12"/>
          </p:nvPr>
        </p:nvSpPr>
        <p:spPr/>
        <p:txBody>
          <a:bodyPr/>
          <a:lstStyle/>
          <a:p>
            <a:fld id="{6F245455-6BDA-4EE2-B689-8DE1E0BB53DD}" type="slidenum">
              <a:rPr lang="en-US" smtClean="0"/>
              <a:t>31</a:t>
            </a:fld>
            <a:endParaRPr lang="en-US"/>
          </a:p>
        </p:txBody>
      </p:sp>
    </p:spTree>
    <p:extLst>
      <p:ext uri="{BB962C8B-B14F-4D97-AF65-F5344CB8AC3E}">
        <p14:creationId xmlns:p14="http://schemas.microsoft.com/office/powerpoint/2010/main" val="358122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fld id="{5146ADE5-B590-49B0-9702-1B2A3BB69447}" type="slidenum">
              <a:rPr lang="en-US" altLang="en-US" sz="1000" smtClean="0">
                <a:solidFill>
                  <a:srgbClr val="FFFFFF"/>
                </a:solidFill>
              </a:rPr>
              <a:pPr eaLnBrk="1" hangingPunct="1"/>
              <a:t>32</a:t>
            </a:fld>
            <a:endParaRPr lang="en-US" altLang="en-US" sz="1000" smtClean="0">
              <a:solidFill>
                <a:srgbClr val="FFFFFF"/>
              </a:solidFill>
            </a:endParaRP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154238"/>
            <a:ext cx="812482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 Box 4"/>
          <p:cNvSpPr txBox="1">
            <a:spLocks noChangeArrowheads="1"/>
          </p:cNvSpPr>
          <p:nvPr/>
        </p:nvSpPr>
        <p:spPr bwMode="auto">
          <a:xfrm>
            <a:off x="1071563" y="1884363"/>
            <a:ext cx="7521575" cy="3587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eaLnBrk="0" hangingPunct="0">
              <a:defRPr sz="2800" b="1" i="1">
                <a:solidFill>
                  <a:srgbClr val="336699"/>
                </a:solidFill>
                <a:latin typeface="Arial" charset="0"/>
                <a:cs typeface="Arial" charset="0"/>
              </a:defRPr>
            </a:lvl1pPr>
            <a:lvl2pPr marL="742950" indent="-285750" defTabSz="820738" eaLnBrk="0" hangingPunct="0">
              <a:defRPr sz="2800" b="1" i="1">
                <a:solidFill>
                  <a:srgbClr val="336699"/>
                </a:solidFill>
                <a:latin typeface="Arial" charset="0"/>
                <a:cs typeface="Arial" charset="0"/>
              </a:defRPr>
            </a:lvl2pPr>
            <a:lvl3pPr marL="1143000" indent="-228600" defTabSz="820738" eaLnBrk="0" hangingPunct="0">
              <a:defRPr sz="2800" b="1" i="1">
                <a:solidFill>
                  <a:srgbClr val="336699"/>
                </a:solidFill>
                <a:latin typeface="Arial" charset="0"/>
                <a:cs typeface="Arial" charset="0"/>
              </a:defRPr>
            </a:lvl3pPr>
            <a:lvl4pPr marL="1600200" indent="-228600" defTabSz="820738" eaLnBrk="0" hangingPunct="0">
              <a:defRPr sz="2800" b="1" i="1">
                <a:solidFill>
                  <a:srgbClr val="336699"/>
                </a:solidFill>
                <a:latin typeface="Arial" charset="0"/>
                <a:cs typeface="Arial" charset="0"/>
              </a:defRPr>
            </a:lvl4pPr>
            <a:lvl5pPr marL="2057400" indent="-228600" defTabSz="820738" eaLnBrk="0" hangingPunct="0">
              <a:defRPr sz="2800" b="1" i="1">
                <a:solidFill>
                  <a:srgbClr val="336699"/>
                </a:solidFill>
                <a:latin typeface="Arial" charset="0"/>
                <a:cs typeface="Arial" charset="0"/>
              </a:defRPr>
            </a:lvl5pPr>
            <a:lvl6pPr marL="25146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algn="ctr">
              <a:lnSpc>
                <a:spcPct val="100000"/>
              </a:lnSpc>
              <a:spcBef>
                <a:spcPct val="50000"/>
              </a:spcBef>
            </a:pPr>
            <a:r>
              <a:rPr lang="en-US" altLang="en-US" sz="1600" i="0" dirty="0">
                <a:solidFill>
                  <a:schemeClr val="bg1"/>
                </a:solidFill>
              </a:rPr>
              <a:t>     Dutch 10-Year Yields                                       U.S. 10-Year Yields</a:t>
            </a:r>
          </a:p>
        </p:txBody>
      </p:sp>
      <p:sp>
        <p:nvSpPr>
          <p:cNvPr id="14341" name="Rectangle 4"/>
          <p:cNvSpPr>
            <a:spLocks noChangeArrowheads="1"/>
          </p:cNvSpPr>
          <p:nvPr/>
        </p:nvSpPr>
        <p:spPr bwMode="auto">
          <a:xfrm>
            <a:off x="1555750" y="2279650"/>
            <a:ext cx="2143125" cy="25876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endParaRPr lang="en-US" altLang="en-US"/>
          </a:p>
        </p:txBody>
      </p:sp>
      <p:sp>
        <p:nvSpPr>
          <p:cNvPr id="14342" name="Rectangle 5"/>
          <p:cNvSpPr>
            <a:spLocks noChangeArrowheads="1"/>
          </p:cNvSpPr>
          <p:nvPr/>
        </p:nvSpPr>
        <p:spPr bwMode="auto">
          <a:xfrm>
            <a:off x="5889625" y="2286000"/>
            <a:ext cx="2143125" cy="25876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endParaRPr lang="en-US" altLang="en-US"/>
          </a:p>
        </p:txBody>
      </p:sp>
      <p:sp>
        <p:nvSpPr>
          <p:cNvPr id="14343" name="Text Box 6"/>
          <p:cNvSpPr txBox="1">
            <a:spLocks noChangeArrowheads="1"/>
          </p:cNvSpPr>
          <p:nvPr/>
        </p:nvSpPr>
        <p:spPr bwMode="auto">
          <a:xfrm>
            <a:off x="274638" y="762000"/>
            <a:ext cx="87614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2400" dirty="0" smtClean="0"/>
              <a:t>What about future returns from bonds?</a:t>
            </a:r>
            <a:endParaRPr lang="en-US" altLang="en-US" sz="2400" dirty="0"/>
          </a:p>
        </p:txBody>
      </p:sp>
      <p:sp>
        <p:nvSpPr>
          <p:cNvPr id="14344" name="Text Box 7"/>
          <p:cNvSpPr txBox="1">
            <a:spLocks noChangeArrowheads="1"/>
          </p:cNvSpPr>
          <p:nvPr/>
        </p:nvSpPr>
        <p:spPr bwMode="auto">
          <a:xfrm>
            <a:off x="942975" y="6145213"/>
            <a:ext cx="16891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900" b="0" i="0" dirty="0">
                <a:solidFill>
                  <a:schemeClr val="bg2"/>
                </a:solidFill>
              </a:rPr>
              <a:t>Source: Deutsche Bank, GFD</a:t>
            </a:r>
          </a:p>
        </p:txBody>
      </p:sp>
      <p:sp>
        <p:nvSpPr>
          <p:cNvPr id="14345" name="Text Box 9"/>
          <p:cNvSpPr txBox="1">
            <a:spLocks noChangeArrowheads="1"/>
          </p:cNvSpPr>
          <p:nvPr/>
        </p:nvSpPr>
        <p:spPr bwMode="auto">
          <a:xfrm>
            <a:off x="7504666" y="5260201"/>
            <a:ext cx="12682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200" i="0" dirty="0" smtClean="0">
                <a:solidFill>
                  <a:srgbClr val="FF3300"/>
                </a:solidFill>
              </a:rPr>
              <a:t>Current: 2.70%</a:t>
            </a:r>
            <a:endParaRPr lang="en-US" altLang="en-US" sz="1200" i="0" dirty="0">
              <a:solidFill>
                <a:srgbClr val="FF3300"/>
              </a:solidFill>
            </a:endParaRPr>
          </a:p>
        </p:txBody>
      </p:sp>
      <p:sp>
        <p:nvSpPr>
          <p:cNvPr id="14346" name="Text Box 10"/>
          <p:cNvSpPr txBox="1">
            <a:spLocks noChangeArrowheads="1"/>
          </p:cNvSpPr>
          <p:nvPr/>
        </p:nvSpPr>
        <p:spPr bwMode="auto">
          <a:xfrm>
            <a:off x="3124200" y="5255439"/>
            <a:ext cx="12682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200" i="0" dirty="0" smtClean="0">
                <a:solidFill>
                  <a:srgbClr val="FF3300"/>
                </a:solidFill>
              </a:rPr>
              <a:t>Current: 0.34%</a:t>
            </a:r>
            <a:endParaRPr lang="en-US" altLang="en-US" sz="1200" i="0" dirty="0">
              <a:solidFill>
                <a:srgbClr val="FF3300"/>
              </a:solidFill>
            </a:endParaRPr>
          </a:p>
        </p:txBody>
      </p:sp>
      <p:sp>
        <p:nvSpPr>
          <p:cNvPr id="14347" name="Text Box 12"/>
          <p:cNvSpPr txBox="1">
            <a:spLocks noChangeArrowheads="1"/>
          </p:cNvSpPr>
          <p:nvPr/>
        </p:nvSpPr>
        <p:spPr bwMode="auto">
          <a:xfrm>
            <a:off x="1776413" y="3351213"/>
            <a:ext cx="2379662"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400" i="0">
                <a:solidFill>
                  <a:srgbClr val="FF0000"/>
                </a:solidFill>
              </a:rPr>
              <a:t>Lowest ever…in centuries</a:t>
            </a:r>
          </a:p>
        </p:txBody>
      </p:sp>
      <p:sp>
        <p:nvSpPr>
          <p:cNvPr id="14348" name="Text Box 13"/>
          <p:cNvSpPr txBox="1">
            <a:spLocks noChangeArrowheads="1"/>
          </p:cNvSpPr>
          <p:nvPr/>
        </p:nvSpPr>
        <p:spPr bwMode="auto">
          <a:xfrm>
            <a:off x="5611813" y="3362325"/>
            <a:ext cx="18758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400" i="0" dirty="0" smtClean="0">
                <a:solidFill>
                  <a:srgbClr val="FF0000"/>
                </a:solidFill>
              </a:rPr>
              <a:t>Hit an all time low…</a:t>
            </a:r>
            <a:endParaRPr lang="en-US" altLang="en-US" sz="1400" i="0" dirty="0">
              <a:solidFill>
                <a:srgbClr val="FF0000"/>
              </a:solidFill>
            </a:endParaRPr>
          </a:p>
        </p:txBody>
      </p:sp>
      <p:sp>
        <p:nvSpPr>
          <p:cNvPr id="13" name="TextBox 12"/>
          <p:cNvSpPr txBox="1"/>
          <p:nvPr/>
        </p:nvSpPr>
        <p:spPr>
          <a:xfrm>
            <a:off x="1105125" y="6324600"/>
            <a:ext cx="1829347" cy="230832"/>
          </a:xfrm>
          <a:prstGeom prst="rect">
            <a:avLst/>
          </a:prstGeom>
          <a:noFill/>
        </p:spPr>
        <p:txBody>
          <a:bodyPr wrap="none" rtlCol="0">
            <a:spAutoFit/>
          </a:bodyPr>
          <a:lstStyle/>
          <a:p>
            <a:r>
              <a:rPr lang="en-US" sz="900" dirty="0" smtClean="0">
                <a:solidFill>
                  <a:schemeClr val="bg1">
                    <a:lumMod val="50000"/>
                  </a:schemeClr>
                </a:solidFill>
              </a:rPr>
              <a:t>Source: Deutsche Bank, Bloomberg</a:t>
            </a:r>
            <a:endParaRPr lang="en-US" sz="900" dirty="0">
              <a:solidFill>
                <a:schemeClr val="bg1">
                  <a:lumMod val="50000"/>
                </a:schemeClr>
              </a:solidFill>
            </a:endParaRPr>
          </a:p>
        </p:txBody>
      </p:sp>
    </p:spTree>
    <p:extLst>
      <p:ext uri="{BB962C8B-B14F-4D97-AF65-F5344CB8AC3E}">
        <p14:creationId xmlns:p14="http://schemas.microsoft.com/office/powerpoint/2010/main" val="27219971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5618" name="Rectangle 2"/>
          <p:cNvSpPr>
            <a:spLocks noGrp="1" noChangeArrowheads="1"/>
          </p:cNvSpPr>
          <p:nvPr>
            <p:ph type="title"/>
          </p:nvPr>
        </p:nvSpPr>
        <p:spPr>
          <a:xfrm>
            <a:off x="533400" y="990600"/>
            <a:ext cx="8318500" cy="498475"/>
          </a:xfrm>
        </p:spPr>
        <p:txBody>
          <a:bodyPr>
            <a:normAutofit fontScale="90000"/>
          </a:bodyPr>
          <a:lstStyle/>
          <a:p>
            <a:pPr algn="l"/>
            <a:r>
              <a:rPr lang="en-US" altLang="en-US" sz="2400" b="1" i="1" dirty="0">
                <a:solidFill>
                  <a:srgbClr val="336699"/>
                </a:solidFill>
              </a:rPr>
              <a:t/>
            </a:r>
            <a:br>
              <a:rPr lang="en-US" altLang="en-US" sz="2400" b="1" i="1" dirty="0">
                <a:solidFill>
                  <a:srgbClr val="336699"/>
                </a:solidFill>
              </a:rPr>
            </a:br>
            <a:r>
              <a:rPr lang="en-US" altLang="en-US" sz="2400" b="1" i="1" dirty="0">
                <a:solidFill>
                  <a:schemeClr val="tx1"/>
                </a:solidFill>
              </a:rPr>
              <a:t/>
            </a:r>
            <a:br>
              <a:rPr lang="en-US" altLang="en-US" sz="2400" b="1" i="1" dirty="0">
                <a:solidFill>
                  <a:schemeClr val="tx1"/>
                </a:solidFill>
              </a:rPr>
            </a:br>
            <a:r>
              <a:rPr lang="en-US" altLang="en-US" sz="2400" b="1" i="1" dirty="0">
                <a:solidFill>
                  <a:schemeClr val="tx1"/>
                </a:solidFill>
              </a:rPr>
              <a:t/>
            </a:r>
            <a:br>
              <a:rPr lang="en-US" altLang="en-US" sz="2400" b="1" i="1" dirty="0">
                <a:solidFill>
                  <a:schemeClr val="tx1"/>
                </a:solidFill>
              </a:rPr>
            </a:br>
            <a:r>
              <a:rPr lang="en-US" altLang="en-US" sz="2400" b="1" i="1" dirty="0">
                <a:solidFill>
                  <a:schemeClr val="tx1"/>
                </a:solidFill>
              </a:rPr>
              <a:t/>
            </a:r>
            <a:br>
              <a:rPr lang="en-US" altLang="en-US" sz="2400" b="1" i="1" dirty="0">
                <a:solidFill>
                  <a:schemeClr val="tx1"/>
                </a:solidFill>
              </a:rPr>
            </a:br>
            <a:r>
              <a:rPr lang="en-US" altLang="en-US" sz="2400" b="1" i="1" dirty="0">
                <a:solidFill>
                  <a:schemeClr val="tx1"/>
                </a:solidFill>
              </a:rPr>
              <a:t/>
            </a:r>
            <a:br>
              <a:rPr lang="en-US" altLang="en-US" sz="2400" b="1" i="1" dirty="0">
                <a:solidFill>
                  <a:schemeClr val="tx1"/>
                </a:solidFill>
              </a:rPr>
            </a:br>
            <a:r>
              <a:rPr lang="en-US" altLang="en-US" sz="2400" b="1" i="1" dirty="0">
                <a:solidFill>
                  <a:schemeClr val="tx1"/>
                </a:solidFill>
              </a:rPr>
              <a:t/>
            </a:r>
            <a:br>
              <a:rPr lang="en-US" altLang="en-US" sz="2400" b="1" i="1" dirty="0">
                <a:solidFill>
                  <a:schemeClr val="tx1"/>
                </a:solidFill>
              </a:rPr>
            </a:br>
            <a:r>
              <a:rPr lang="en-US" altLang="en-US" sz="2400" b="1" i="1" dirty="0">
                <a:solidFill>
                  <a:schemeClr val="tx1"/>
                </a:solidFill>
              </a:rPr>
              <a:t/>
            </a:r>
            <a:br>
              <a:rPr lang="en-US" altLang="en-US" sz="2400" b="1" i="1" dirty="0">
                <a:solidFill>
                  <a:schemeClr val="tx1"/>
                </a:solidFill>
              </a:rPr>
            </a:br>
            <a:r>
              <a:rPr lang="en-US" altLang="en-US" sz="2400" b="1" i="1" dirty="0">
                <a:solidFill>
                  <a:schemeClr val="tx1"/>
                </a:solidFill>
              </a:rPr>
              <a:t/>
            </a:r>
            <a:br>
              <a:rPr lang="en-US" altLang="en-US" sz="2400" b="1" i="1" dirty="0">
                <a:solidFill>
                  <a:schemeClr val="tx1"/>
                </a:solidFill>
              </a:rPr>
            </a:br>
            <a:r>
              <a:rPr lang="en-US" altLang="en-US" sz="2400" b="1" dirty="0">
                <a:solidFill>
                  <a:schemeClr val="tx1"/>
                </a:solidFill>
              </a:rPr>
              <a:t/>
            </a:r>
            <a:br>
              <a:rPr lang="en-US" altLang="en-US" sz="2400" b="1" dirty="0">
                <a:solidFill>
                  <a:schemeClr val="tx1"/>
                </a:solidFill>
              </a:rPr>
            </a:br>
            <a:r>
              <a:rPr lang="en-US" altLang="en-US" sz="2400" b="1" i="1" dirty="0">
                <a:solidFill>
                  <a:schemeClr val="tx1"/>
                </a:solidFill>
              </a:rPr>
              <a:t/>
            </a:r>
            <a:br>
              <a:rPr lang="en-US" altLang="en-US" sz="2400" b="1" i="1" dirty="0">
                <a:solidFill>
                  <a:schemeClr val="tx1"/>
                </a:solidFill>
              </a:rPr>
            </a:br>
            <a:r>
              <a:rPr lang="en-US" altLang="en-US" sz="2400" b="1" i="1" dirty="0">
                <a:solidFill>
                  <a:srgbClr val="336699"/>
                </a:solidFill>
              </a:rPr>
              <a:t>“</a:t>
            </a:r>
            <a:r>
              <a:rPr lang="en-US" altLang="en-US" sz="2400" b="1" i="1" u="sng" dirty="0">
                <a:solidFill>
                  <a:srgbClr val="336699"/>
                </a:solidFill>
              </a:rPr>
              <a:t>Financial repression</a:t>
            </a:r>
            <a:r>
              <a:rPr lang="en-US" altLang="en-US" sz="2400" b="1" i="1" dirty="0">
                <a:solidFill>
                  <a:srgbClr val="336699"/>
                </a:solidFill>
              </a:rPr>
              <a:t> is occurring not just in the U.S. but in all developed countries with high debt levels.  It is the hidden way governments pick the pockets of savers</a:t>
            </a:r>
            <a:r>
              <a:rPr lang="en-US" altLang="en-US" sz="2400" b="1" i="1" dirty="0" smtClean="0">
                <a:solidFill>
                  <a:srgbClr val="336699"/>
                </a:solidFill>
              </a:rPr>
              <a:t>.”</a:t>
            </a:r>
            <a:r>
              <a:rPr lang="en-US" altLang="en-US" sz="2400" b="1" i="1" dirty="0">
                <a:solidFill>
                  <a:srgbClr val="336699"/>
                </a:solidFill>
              </a:rPr>
              <a:t/>
            </a:r>
            <a:br>
              <a:rPr lang="en-US" altLang="en-US" sz="2400" b="1" i="1" dirty="0">
                <a:solidFill>
                  <a:srgbClr val="336699"/>
                </a:solidFill>
              </a:rPr>
            </a:br>
            <a:r>
              <a:rPr lang="en-US" altLang="en-US" sz="2400" b="1" dirty="0">
                <a:solidFill>
                  <a:schemeClr val="tx1"/>
                </a:solidFill>
              </a:rPr>
              <a:t/>
            </a:r>
            <a:br>
              <a:rPr lang="en-US" altLang="en-US" sz="2400" b="1" dirty="0">
                <a:solidFill>
                  <a:schemeClr val="tx1"/>
                </a:solidFill>
              </a:rPr>
            </a:br>
            <a:r>
              <a:rPr lang="en-US" altLang="en-US" sz="2400" b="1" dirty="0">
                <a:solidFill>
                  <a:schemeClr val="tx1"/>
                </a:solidFill>
              </a:rPr>
              <a:t>                                           		 </a:t>
            </a:r>
            <a:r>
              <a:rPr lang="en-US" altLang="en-US" sz="2400" b="1" dirty="0" smtClean="0">
                <a:solidFill>
                  <a:schemeClr val="tx1"/>
                </a:solidFill>
              </a:rPr>
              <a:t>	Bill </a:t>
            </a:r>
            <a:r>
              <a:rPr lang="en-US" altLang="en-US" sz="2400" b="1" dirty="0">
                <a:solidFill>
                  <a:schemeClr val="tx1"/>
                </a:solidFill>
              </a:rPr>
              <a:t>Gross</a:t>
            </a:r>
            <a:br>
              <a:rPr lang="en-US" altLang="en-US" sz="2400" b="1" dirty="0">
                <a:solidFill>
                  <a:schemeClr val="tx1"/>
                </a:solidFill>
              </a:rPr>
            </a:br>
            <a:r>
              <a:rPr lang="en-US" altLang="en-US" sz="2400" b="1" dirty="0">
                <a:solidFill>
                  <a:schemeClr val="tx1"/>
                </a:solidFill>
              </a:rPr>
              <a:t>                                            	 </a:t>
            </a:r>
            <a:r>
              <a:rPr lang="en-US" altLang="en-US" sz="2400" b="1" dirty="0" smtClean="0">
                <a:solidFill>
                  <a:schemeClr val="tx1"/>
                </a:solidFill>
              </a:rPr>
              <a:t>	Barron’s</a:t>
            </a:r>
            <a:r>
              <a:rPr lang="en-US" altLang="en-US" sz="2400" b="1" dirty="0">
                <a:solidFill>
                  <a:schemeClr val="tx1"/>
                </a:solidFill>
              </a:rPr>
              <a:t/>
            </a:r>
            <a:br>
              <a:rPr lang="en-US" altLang="en-US" sz="2400" b="1" dirty="0">
                <a:solidFill>
                  <a:schemeClr val="tx1"/>
                </a:solidFill>
              </a:rPr>
            </a:br>
            <a:r>
              <a:rPr lang="en-US" altLang="en-US" sz="2400" b="1" dirty="0">
                <a:solidFill>
                  <a:schemeClr val="tx1"/>
                </a:solidFill>
              </a:rPr>
              <a:t>                                            	 </a:t>
            </a:r>
            <a:r>
              <a:rPr lang="en-US" altLang="en-US" sz="2400" b="1" dirty="0" smtClean="0">
                <a:solidFill>
                  <a:schemeClr val="tx1"/>
                </a:solidFill>
              </a:rPr>
              <a:t>	6/13/11</a:t>
            </a:r>
            <a:endParaRPr lang="en-US" altLang="en-US" sz="2400" b="1" dirty="0">
              <a:solidFill>
                <a:schemeClr val="tx1"/>
              </a:solidFill>
            </a:endParaRPr>
          </a:p>
        </p:txBody>
      </p:sp>
      <p:sp>
        <p:nvSpPr>
          <p:cNvPr id="2" name="Slide Number Placeholder 1"/>
          <p:cNvSpPr>
            <a:spLocks noGrp="1"/>
          </p:cNvSpPr>
          <p:nvPr>
            <p:ph type="sldNum" sz="quarter" idx="12"/>
          </p:nvPr>
        </p:nvSpPr>
        <p:spPr/>
        <p:txBody>
          <a:bodyPr/>
          <a:lstStyle/>
          <a:p>
            <a:fld id="{6F245455-6BDA-4EE2-B689-8DE1E0BB53DD}" type="slidenum">
              <a:rPr lang="en-US" smtClean="0"/>
              <a:t>33</a:t>
            </a:fld>
            <a:endParaRPr lang="en-US"/>
          </a:p>
        </p:txBody>
      </p:sp>
    </p:spTree>
    <p:extLst>
      <p:ext uri="{BB962C8B-B14F-4D97-AF65-F5344CB8AC3E}">
        <p14:creationId xmlns:p14="http://schemas.microsoft.com/office/powerpoint/2010/main" val="274843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008414"/>
            <a:ext cx="5391150" cy="4620986"/>
          </a:xfrm>
          <a:prstGeom prst="rect">
            <a:avLst/>
          </a:prstGeom>
        </p:spPr>
      </p:pic>
      <p:sp>
        <p:nvSpPr>
          <p:cNvPr id="3" name="Text Box 4"/>
          <p:cNvSpPr txBox="1">
            <a:spLocks noChangeArrowheads="1"/>
          </p:cNvSpPr>
          <p:nvPr/>
        </p:nvSpPr>
        <p:spPr bwMode="auto">
          <a:xfrm>
            <a:off x="2209801" y="2008414"/>
            <a:ext cx="4874490" cy="36126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dirty="0" smtClean="0">
                <a:solidFill>
                  <a:schemeClr val="bg1"/>
                </a:solidFill>
              </a:rPr>
              <a:t>Global Valuations – March 31, 2019</a:t>
            </a:r>
            <a:endParaRPr lang="en-US" altLang="en-US" sz="900" i="1" dirty="0">
              <a:solidFill>
                <a:srgbClr val="336699"/>
              </a:solidFill>
            </a:endParaRPr>
          </a:p>
        </p:txBody>
      </p:sp>
      <p:sp>
        <p:nvSpPr>
          <p:cNvPr id="4" name="Text Box 4"/>
          <p:cNvSpPr txBox="1">
            <a:spLocks noChangeArrowheads="1"/>
          </p:cNvSpPr>
          <p:nvPr/>
        </p:nvSpPr>
        <p:spPr bwMode="auto">
          <a:xfrm>
            <a:off x="228600" y="533400"/>
            <a:ext cx="8550275" cy="6771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1900" b="1" i="1" dirty="0" smtClean="0">
                <a:solidFill>
                  <a:srgbClr val="336699"/>
                </a:solidFill>
              </a:rPr>
              <a:t>The good news, though, is that </a:t>
            </a:r>
            <a:r>
              <a:rPr lang="en-US" altLang="en-US" sz="1900" b="1" i="1" u="sng" dirty="0" smtClean="0">
                <a:solidFill>
                  <a:srgbClr val="336699"/>
                </a:solidFill>
              </a:rPr>
              <a:t>valuations</a:t>
            </a:r>
            <a:r>
              <a:rPr lang="en-US" altLang="en-US" sz="1900" b="1" i="1" dirty="0" smtClean="0">
                <a:solidFill>
                  <a:srgbClr val="336699"/>
                </a:solidFill>
              </a:rPr>
              <a:t> outside the U.S. generally look more reasonable – particularly for emerging markets</a:t>
            </a:r>
            <a:endParaRPr lang="en-US" altLang="en-US" sz="1900" b="1" i="1" dirty="0">
              <a:solidFill>
                <a:srgbClr val="336699"/>
              </a:solidFill>
            </a:endParaRPr>
          </a:p>
        </p:txBody>
      </p:sp>
    </p:spTree>
    <p:extLst>
      <p:ext uri="{BB962C8B-B14F-4D97-AF65-F5344CB8AC3E}">
        <p14:creationId xmlns:p14="http://schemas.microsoft.com/office/powerpoint/2010/main" val="2500970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236556"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6"/>
          <p:cNvSpPr txBox="1">
            <a:spLocks noChangeArrowheads="1"/>
          </p:cNvSpPr>
          <p:nvPr/>
        </p:nvSpPr>
        <p:spPr bwMode="auto">
          <a:xfrm>
            <a:off x="457200" y="618934"/>
            <a:ext cx="8686800"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1800" b="1" i="1" dirty="0" smtClean="0">
                <a:solidFill>
                  <a:srgbClr val="336699"/>
                </a:solidFill>
              </a:rPr>
              <a:t>The US makes up 55% of the AC World Index, which is near a 35-year high.  US share of global GDP has fallen from 28% to 21% over the period.</a:t>
            </a:r>
            <a:endParaRPr lang="en-US" altLang="en-US" sz="1800" b="1" i="1" dirty="0">
              <a:solidFill>
                <a:srgbClr val="336699"/>
              </a:solidFill>
            </a:endParaRPr>
          </a:p>
        </p:txBody>
      </p:sp>
      <p:sp>
        <p:nvSpPr>
          <p:cNvPr id="2" name="TextBox 1"/>
          <p:cNvSpPr txBox="1"/>
          <p:nvPr/>
        </p:nvSpPr>
        <p:spPr>
          <a:xfrm>
            <a:off x="2362200" y="6245423"/>
            <a:ext cx="1243546" cy="307777"/>
          </a:xfrm>
          <a:prstGeom prst="rect">
            <a:avLst/>
          </a:prstGeom>
          <a:noFill/>
        </p:spPr>
        <p:txBody>
          <a:bodyPr wrap="none" rtlCol="0">
            <a:spAutoFit/>
          </a:bodyPr>
          <a:lstStyle/>
          <a:p>
            <a:r>
              <a:rPr lang="en-US" sz="1400" dirty="0" smtClean="0"/>
              <a:t>(From Mercer)</a:t>
            </a:r>
            <a:endParaRPr lang="en-US" sz="1400" dirty="0"/>
          </a:p>
        </p:txBody>
      </p:sp>
      <p:sp>
        <p:nvSpPr>
          <p:cNvPr id="4" name="Rectangle 3"/>
          <p:cNvSpPr/>
          <p:nvPr/>
        </p:nvSpPr>
        <p:spPr>
          <a:xfrm>
            <a:off x="5410200" y="1828800"/>
            <a:ext cx="2819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4"/>
          <p:cNvSpPr txBox="1">
            <a:spLocks noChangeArrowheads="1"/>
          </p:cNvSpPr>
          <p:nvPr/>
        </p:nvSpPr>
        <p:spPr bwMode="auto">
          <a:xfrm>
            <a:off x="1371600" y="1772336"/>
            <a:ext cx="6553199" cy="36126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600" b="1" dirty="0" smtClean="0">
                <a:solidFill>
                  <a:schemeClr val="bg1"/>
                </a:solidFill>
              </a:rPr>
              <a:t>MSCI AC World Index Weights</a:t>
            </a:r>
            <a:endParaRPr lang="en-US" altLang="en-US" sz="900" b="1" i="1" dirty="0">
              <a:solidFill>
                <a:srgbClr val="336699"/>
              </a:solidFill>
            </a:endParaRPr>
          </a:p>
        </p:txBody>
      </p:sp>
    </p:spTree>
    <p:extLst>
      <p:ext uri="{BB962C8B-B14F-4D97-AF65-F5344CB8AC3E}">
        <p14:creationId xmlns:p14="http://schemas.microsoft.com/office/powerpoint/2010/main" val="630382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772400" cy="489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828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26438"/>
            <a:ext cx="8382000" cy="539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635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228600" y="304800"/>
            <a:ext cx="8550275"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1800" b="1" i="1" dirty="0" smtClean="0">
                <a:solidFill>
                  <a:srgbClr val="336699"/>
                </a:solidFill>
              </a:rPr>
              <a:t>The US has outperformed international stocks since the Great Recession.  Turns in this ratio have often occurred around past recessions.</a:t>
            </a:r>
            <a:endParaRPr lang="en-US" altLang="en-US" sz="1800" b="1" i="1" dirty="0">
              <a:solidFill>
                <a:srgbClr val="336699"/>
              </a:solidFill>
            </a:endParaRPr>
          </a:p>
        </p:txBody>
      </p:sp>
      <p:pic>
        <p:nvPicPr>
          <p:cNvPr id="236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52" y="1656645"/>
            <a:ext cx="7571748" cy="481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4"/>
          <p:cNvSpPr txBox="1">
            <a:spLocks noChangeArrowheads="1"/>
          </p:cNvSpPr>
          <p:nvPr/>
        </p:nvSpPr>
        <p:spPr bwMode="auto">
          <a:xfrm>
            <a:off x="1295400" y="1786981"/>
            <a:ext cx="6629400" cy="422819"/>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2000" b="1" dirty="0" smtClean="0">
                <a:solidFill>
                  <a:schemeClr val="bg1"/>
                </a:solidFill>
              </a:rPr>
              <a:t>Ratio of MSCI US to MSCI EAFE </a:t>
            </a:r>
            <a:r>
              <a:rPr lang="en-US" altLang="en-US" sz="1400" dirty="0" smtClean="0">
                <a:solidFill>
                  <a:schemeClr val="bg1"/>
                </a:solidFill>
              </a:rPr>
              <a:t>(cumulative performance)</a:t>
            </a:r>
            <a:endParaRPr lang="en-US" altLang="en-US" sz="1050" i="1" dirty="0">
              <a:solidFill>
                <a:srgbClr val="336699"/>
              </a:solidFill>
            </a:endParaRPr>
          </a:p>
        </p:txBody>
      </p:sp>
      <p:sp>
        <p:nvSpPr>
          <p:cNvPr id="11" name="Rectangle 10"/>
          <p:cNvSpPr/>
          <p:nvPr/>
        </p:nvSpPr>
        <p:spPr>
          <a:xfrm>
            <a:off x="1295400" y="2209800"/>
            <a:ext cx="4343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0200" y="3048000"/>
            <a:ext cx="3810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295400" y="2590800"/>
            <a:ext cx="43434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95400" y="2971800"/>
            <a:ext cx="43434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95400" y="3733800"/>
            <a:ext cx="6629400" cy="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015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4922D55-63F7-4074-8170-67C3201C8FED}" type="slidenum">
              <a:rPr lang="en-US" altLang="en-US" smtClean="0"/>
              <a:pPr>
                <a:defRPr/>
              </a:pPr>
              <a:t>39</a:t>
            </a:fld>
            <a:endParaRPr lang="en-US" altLang="en-US"/>
          </a:p>
        </p:txBody>
      </p:sp>
      <p:graphicFrame>
        <p:nvGraphicFramePr>
          <p:cNvPr id="4" name="Table 3"/>
          <p:cNvGraphicFramePr>
            <a:graphicFrameLocks noGrp="1"/>
          </p:cNvGraphicFramePr>
          <p:nvPr>
            <p:extLst>
              <p:ext uri="{D42A27DB-BD31-4B8C-83A1-F6EECF244321}">
                <p14:modId xmlns:p14="http://schemas.microsoft.com/office/powerpoint/2010/main" val="1785462494"/>
              </p:ext>
            </p:extLst>
          </p:nvPr>
        </p:nvGraphicFramePr>
        <p:xfrm>
          <a:off x="1803401" y="1524001"/>
          <a:ext cx="5060949" cy="4650580"/>
        </p:xfrm>
        <a:graphic>
          <a:graphicData uri="http://schemas.openxmlformats.org/drawingml/2006/table">
            <a:tbl>
              <a:tblPr/>
              <a:tblGrid>
                <a:gridCol w="2898408"/>
                <a:gridCol w="720847"/>
                <a:gridCol w="720847"/>
                <a:gridCol w="720847"/>
              </a:tblGrid>
              <a:tr h="634170">
                <a:tc>
                  <a:txBody>
                    <a:bodyPr/>
                    <a:lstStyle/>
                    <a:p>
                      <a:pPr algn="l" fontAlgn="ctr"/>
                      <a:r>
                        <a:rPr lang="en-US" sz="1100" b="1" i="0" u="none" strike="noStrike" dirty="0">
                          <a:solidFill>
                            <a:srgbClr val="FFFFFF"/>
                          </a:solidFill>
                          <a:effectLst/>
                          <a:latin typeface="Calibri"/>
                        </a:rPr>
                        <a:t>JP Morgan 2018 Long Term (10-15 Years) Expected Returns and Risk (Volatility)</a:t>
                      </a:r>
                    </a:p>
                  </a:txBody>
                  <a:tcPr marL="9525" marR="9525" marT="9525" marB="0" anchor="ctr">
                    <a:lnL>
                      <a:noFill/>
                    </a:lnL>
                    <a:lnR>
                      <a:noFill/>
                    </a:lnR>
                    <a:lnT>
                      <a:noFill/>
                    </a:lnT>
                    <a:lnB>
                      <a:noFill/>
                    </a:lnB>
                    <a:solidFill>
                      <a:srgbClr val="336699"/>
                    </a:solidFill>
                  </a:tcPr>
                </a:tc>
                <a:tc>
                  <a:txBody>
                    <a:bodyPr/>
                    <a:lstStyle/>
                    <a:p>
                      <a:pPr algn="ctr" fontAlgn="ctr"/>
                      <a:r>
                        <a:rPr lang="en-US" sz="900" b="1" i="0" u="none" strike="noStrike">
                          <a:solidFill>
                            <a:srgbClr val="FFFFFF"/>
                          </a:solidFill>
                          <a:effectLst/>
                          <a:latin typeface="Calibri"/>
                        </a:rPr>
                        <a:t>Compound Annual Return</a:t>
                      </a:r>
                    </a:p>
                  </a:txBody>
                  <a:tcPr marL="9525" marR="9525" marT="9525" marB="0" anchor="ctr">
                    <a:lnL>
                      <a:noFill/>
                    </a:lnL>
                    <a:lnR>
                      <a:noFill/>
                    </a:lnR>
                    <a:lnT>
                      <a:noFill/>
                    </a:lnT>
                    <a:lnB>
                      <a:noFill/>
                    </a:lnB>
                    <a:solidFill>
                      <a:srgbClr val="336699"/>
                    </a:solidFill>
                  </a:tcPr>
                </a:tc>
                <a:tc>
                  <a:txBody>
                    <a:bodyPr/>
                    <a:lstStyle/>
                    <a:p>
                      <a:pPr algn="ctr" fontAlgn="ctr"/>
                      <a:r>
                        <a:rPr lang="en-US" sz="1000" b="1" i="0" u="none" strike="noStrike">
                          <a:solidFill>
                            <a:srgbClr val="FFFFFF"/>
                          </a:solidFill>
                          <a:effectLst/>
                          <a:latin typeface="Calibri"/>
                        </a:rPr>
                        <a:t>Arithmetic Return</a:t>
                      </a:r>
                    </a:p>
                  </a:txBody>
                  <a:tcPr marL="9525" marR="9525" marT="9525" marB="0" anchor="ctr">
                    <a:lnL>
                      <a:noFill/>
                    </a:lnL>
                    <a:lnR>
                      <a:noFill/>
                    </a:lnR>
                    <a:lnT>
                      <a:noFill/>
                    </a:lnT>
                    <a:lnB>
                      <a:noFill/>
                    </a:lnB>
                    <a:solidFill>
                      <a:srgbClr val="336699"/>
                    </a:solidFill>
                  </a:tcPr>
                </a:tc>
                <a:tc>
                  <a:txBody>
                    <a:bodyPr/>
                    <a:lstStyle/>
                    <a:p>
                      <a:pPr algn="ctr" fontAlgn="ctr"/>
                      <a:r>
                        <a:rPr lang="en-US" sz="1000" b="1" i="0" u="none" strike="noStrike">
                          <a:solidFill>
                            <a:srgbClr val="FFFFFF"/>
                          </a:solidFill>
                          <a:effectLst/>
                          <a:latin typeface="Calibri"/>
                        </a:rPr>
                        <a:t>Standard Deviation</a:t>
                      </a:r>
                    </a:p>
                  </a:txBody>
                  <a:tcPr marL="9525" marR="9525" marT="9525" marB="0" anchor="ctr">
                    <a:lnL>
                      <a:noFill/>
                    </a:lnL>
                    <a:lnR>
                      <a:noFill/>
                    </a:lnR>
                    <a:lnT>
                      <a:noFill/>
                    </a:lnT>
                    <a:lnB>
                      <a:noFill/>
                    </a:lnB>
                    <a:solidFill>
                      <a:srgbClr val="336699"/>
                    </a:solidFill>
                  </a:tcPr>
                </a:tc>
              </a:tr>
              <a:tr h="211390">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a:noFill/>
                    </a:lnT>
                    <a:lnB>
                      <a:noFill/>
                    </a:lnB>
                  </a:tcPr>
                </a:tc>
              </a:tr>
              <a:tr h="211390">
                <a:tc>
                  <a:txBody>
                    <a:bodyPr/>
                    <a:lstStyle/>
                    <a:p>
                      <a:pPr algn="l" fontAlgn="b"/>
                      <a:r>
                        <a:rPr lang="en-US" sz="1100" b="1" i="0" u="none" strike="noStrike">
                          <a:solidFill>
                            <a:srgbClr val="000000"/>
                          </a:solidFill>
                          <a:effectLst/>
                          <a:latin typeface="Calibri"/>
                        </a:rPr>
                        <a:t>Inflation</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2.25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2.26</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1.25</a:t>
                      </a:r>
                    </a:p>
                  </a:txBody>
                  <a:tcPr marL="9525" marR="9525" marT="9525" marB="0" anchor="b">
                    <a:lnL>
                      <a:noFill/>
                    </a:lnL>
                    <a:lnR>
                      <a:noFill/>
                    </a:lnR>
                    <a:lnT>
                      <a:noFill/>
                    </a:lnT>
                    <a:lnB>
                      <a:noFill/>
                    </a:lnB>
                  </a:tcPr>
                </a:tc>
              </a:tr>
              <a:tr h="211390">
                <a:tc>
                  <a:txBody>
                    <a:bodyPr/>
                    <a:lstStyle/>
                    <a:p>
                      <a:pPr algn="l" fontAlgn="b"/>
                      <a:r>
                        <a:rPr lang="en-US" sz="1100" b="1" i="0" u="none" strike="noStrike">
                          <a:solidFill>
                            <a:srgbClr val="000000"/>
                          </a:solidFill>
                          <a:effectLst/>
                          <a:latin typeface="Calibri"/>
                        </a:rPr>
                        <a:t>T-Bills</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2.00</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2.00</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0.50</a:t>
                      </a:r>
                    </a:p>
                  </a:txBody>
                  <a:tcPr marL="9525" marR="9525" marT="9525" marB="0" anchor="b">
                    <a:lnL>
                      <a:noFill/>
                    </a:lnL>
                    <a:lnR>
                      <a:noFill/>
                    </a:lnR>
                    <a:lnT>
                      <a:noFill/>
                    </a:lnT>
                    <a:lnB>
                      <a:noFill/>
                    </a:lnB>
                  </a:tcPr>
                </a:tc>
              </a:tr>
              <a:tr h="211390">
                <a:tc>
                  <a:txBody>
                    <a:bodyPr/>
                    <a:lstStyle/>
                    <a:p>
                      <a:pPr algn="l" fontAlgn="b"/>
                      <a:r>
                        <a:rPr lang="en-US" sz="1100" b="1" i="0" u="none" strike="noStrike">
                          <a:solidFill>
                            <a:srgbClr val="000000"/>
                          </a:solidFill>
                          <a:effectLst/>
                          <a:latin typeface="Calibri"/>
                        </a:rPr>
                        <a:t>TIPS</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2.75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2.90</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3.50</a:t>
                      </a:r>
                    </a:p>
                  </a:txBody>
                  <a:tcPr marL="9525" marR="9525" marT="9525" marB="0" anchor="b">
                    <a:lnL>
                      <a:noFill/>
                    </a:lnL>
                    <a:lnR>
                      <a:noFill/>
                    </a:lnR>
                    <a:lnT>
                      <a:noFill/>
                    </a:lnT>
                    <a:lnB>
                      <a:noFill/>
                    </a:lnB>
                  </a:tcPr>
                </a:tc>
              </a:tr>
              <a:tr h="211390">
                <a:tc>
                  <a:txBody>
                    <a:bodyPr/>
                    <a:lstStyle/>
                    <a:p>
                      <a:pPr algn="l" fontAlgn="b"/>
                      <a:r>
                        <a:rPr lang="en-US" sz="1100" b="1" i="0" u="none" strike="noStrike" dirty="0">
                          <a:solidFill>
                            <a:srgbClr val="000000"/>
                          </a:solidFill>
                          <a:effectLst/>
                          <a:latin typeface="Calibri"/>
                        </a:rPr>
                        <a:t>US Aggregate Bonds</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3.25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3.32</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5.50</a:t>
                      </a:r>
                    </a:p>
                  </a:txBody>
                  <a:tcPr marL="9525" marR="9525" marT="9525" marB="0" anchor="b">
                    <a:lnL>
                      <a:noFill/>
                    </a:lnL>
                    <a:lnR>
                      <a:noFill/>
                    </a:lnR>
                    <a:lnT>
                      <a:noFill/>
                    </a:lnT>
                    <a:lnB>
                      <a:noFill/>
                    </a:lnB>
                  </a:tcPr>
                </a:tc>
              </a:tr>
              <a:tr h="211390">
                <a:tc>
                  <a:txBody>
                    <a:bodyPr/>
                    <a:lstStyle/>
                    <a:p>
                      <a:pPr algn="l" fontAlgn="b"/>
                      <a:r>
                        <a:rPr lang="en-US" sz="1100" b="1" i="0" u="none" strike="noStrike">
                          <a:solidFill>
                            <a:srgbClr val="000000"/>
                          </a:solidFill>
                          <a:effectLst/>
                          <a:latin typeface="Calibri"/>
                        </a:rPr>
                        <a:t>US High Yield Bonds</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5.25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5.59</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8.50</a:t>
                      </a:r>
                    </a:p>
                  </a:txBody>
                  <a:tcPr marL="9525" marR="9525" marT="9525" marB="0" anchor="b">
                    <a:lnL>
                      <a:noFill/>
                    </a:lnL>
                    <a:lnR>
                      <a:noFill/>
                    </a:lnR>
                    <a:lnT>
                      <a:noFill/>
                    </a:lnT>
                    <a:lnB>
                      <a:noFill/>
                    </a:lnB>
                  </a:tcPr>
                </a:tc>
              </a:tr>
              <a:tr h="211390">
                <a:tc>
                  <a:txBody>
                    <a:bodyPr/>
                    <a:lstStyle/>
                    <a:p>
                      <a:pPr algn="l" fontAlgn="b"/>
                      <a:r>
                        <a:rPr lang="en-US" sz="1100" b="1" i="0" u="none" strike="noStrike">
                          <a:solidFill>
                            <a:srgbClr val="000000"/>
                          </a:solidFill>
                          <a:effectLst/>
                          <a:latin typeface="Calibri"/>
                        </a:rPr>
                        <a:t>Emerging markets Sovereign $ Bonds</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5.25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5.70</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9.75</a:t>
                      </a:r>
                    </a:p>
                  </a:txBody>
                  <a:tcPr marL="9525" marR="9525" marT="9525" marB="0" anchor="b">
                    <a:lnL>
                      <a:noFill/>
                    </a:lnL>
                    <a:lnR>
                      <a:noFill/>
                    </a:lnR>
                    <a:lnT>
                      <a:noFill/>
                    </a:lnT>
                    <a:lnB>
                      <a:noFill/>
                    </a:lnB>
                  </a:tcPr>
                </a:tc>
              </a:tr>
              <a:tr h="211390">
                <a:tc>
                  <a:txBody>
                    <a:bodyPr/>
                    <a:lstStyle/>
                    <a:p>
                      <a:pPr algn="l" fontAlgn="b"/>
                      <a:r>
                        <a:rPr lang="en-US" sz="1100" b="1" i="0" u="none" strike="noStrike">
                          <a:solidFill>
                            <a:srgbClr val="000000"/>
                          </a:solidFill>
                          <a:effectLst/>
                          <a:latin typeface="Calibri"/>
                        </a:rPr>
                        <a:t>Emerging Markets Local Currency Bonds</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6.25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6.94</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12.25</a:t>
                      </a:r>
                    </a:p>
                  </a:txBody>
                  <a:tcPr marL="9525" marR="9525" marT="9525" marB="0" anchor="b">
                    <a:lnL>
                      <a:noFill/>
                    </a:lnL>
                    <a:lnR>
                      <a:noFill/>
                    </a:lnR>
                    <a:lnT>
                      <a:noFill/>
                    </a:lnT>
                    <a:lnB>
                      <a:noFill/>
                    </a:lnB>
                  </a:tcPr>
                </a:tc>
              </a:tr>
              <a:tr h="211390">
                <a:tc>
                  <a:txBody>
                    <a:bodyPr/>
                    <a:lstStyle/>
                    <a:p>
                      <a:pPr algn="l" fontAlgn="b"/>
                      <a:r>
                        <a:rPr lang="en-US" sz="1100" b="1" i="0" u="none" strike="noStrike" dirty="0">
                          <a:solidFill>
                            <a:srgbClr val="000000"/>
                          </a:solidFill>
                          <a:effectLst/>
                          <a:latin typeface="Calibri"/>
                        </a:rPr>
                        <a:t>US Muni Bonds (1-15 Yield Blend)</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2.50</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2.55</a:t>
                      </a:r>
                    </a:p>
                  </a:txBody>
                  <a:tcPr marL="9525" marR="9525" marT="9525"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a:rPr>
                        <a:t>3.25</a:t>
                      </a:r>
                    </a:p>
                  </a:txBody>
                  <a:tcPr marL="9525" marR="9525" marT="9525" marB="0" anchor="b">
                    <a:lnL>
                      <a:noFill/>
                    </a:lnL>
                    <a:lnR>
                      <a:noFill/>
                    </a:lnR>
                    <a:lnT>
                      <a:noFill/>
                    </a:lnT>
                    <a:lnB>
                      <a:noFill/>
                    </a:lnB>
                  </a:tcPr>
                </a:tc>
              </a:tr>
              <a:tr h="211390">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a:noFill/>
                    </a:lnT>
                    <a:lnB>
                      <a:noFill/>
                    </a:lnB>
                  </a:tcPr>
                </a:tc>
              </a:tr>
              <a:tr h="211390">
                <a:tc>
                  <a:txBody>
                    <a:bodyPr/>
                    <a:lstStyle/>
                    <a:p>
                      <a:pPr algn="l" fontAlgn="b"/>
                      <a:r>
                        <a:rPr lang="en-US" sz="1100" b="1" i="0" u="none" strike="noStrike" dirty="0" smtClean="0">
                          <a:solidFill>
                            <a:srgbClr val="000000"/>
                          </a:solidFill>
                          <a:effectLst/>
                          <a:latin typeface="Calibri"/>
                        </a:rPr>
                        <a:t>US </a:t>
                      </a:r>
                      <a:r>
                        <a:rPr lang="en-US" sz="1100" b="1" i="0" u="none" strike="noStrike" dirty="0">
                          <a:solidFill>
                            <a:srgbClr val="000000"/>
                          </a:solidFill>
                          <a:effectLst/>
                          <a:latin typeface="Calibri"/>
                        </a:rPr>
                        <a:t>Large Cap</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5.50</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6.41</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14.00</a:t>
                      </a:r>
                    </a:p>
                  </a:txBody>
                  <a:tcPr marL="9525" marR="9525" marT="9525" marB="0" anchor="b">
                    <a:lnL>
                      <a:noFill/>
                    </a:lnL>
                    <a:lnR>
                      <a:noFill/>
                    </a:lnR>
                    <a:lnT>
                      <a:noFill/>
                    </a:lnT>
                    <a:lnB>
                      <a:noFill/>
                    </a:lnB>
                  </a:tcPr>
                </a:tc>
              </a:tr>
              <a:tr h="211390">
                <a:tc>
                  <a:txBody>
                    <a:bodyPr/>
                    <a:lstStyle/>
                    <a:p>
                      <a:pPr algn="l" fontAlgn="b"/>
                      <a:r>
                        <a:rPr lang="en-US" sz="1100" b="1" i="0" u="none" strike="noStrike">
                          <a:solidFill>
                            <a:srgbClr val="000000"/>
                          </a:solidFill>
                          <a:effectLst/>
                          <a:latin typeface="Calibri"/>
                        </a:rPr>
                        <a:t>US Med Cap</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5.75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6.93</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16.00</a:t>
                      </a:r>
                    </a:p>
                  </a:txBody>
                  <a:tcPr marL="9525" marR="9525" marT="9525" marB="0" anchor="b">
                    <a:lnL>
                      <a:noFill/>
                    </a:lnL>
                    <a:lnR>
                      <a:noFill/>
                    </a:lnR>
                    <a:lnT>
                      <a:noFill/>
                    </a:lnT>
                    <a:lnB>
                      <a:noFill/>
                    </a:lnB>
                  </a:tcPr>
                </a:tc>
              </a:tr>
              <a:tr h="211390">
                <a:tc>
                  <a:txBody>
                    <a:bodyPr/>
                    <a:lstStyle/>
                    <a:p>
                      <a:pPr algn="l" fontAlgn="b"/>
                      <a:r>
                        <a:rPr lang="en-US" sz="1100" b="1" i="0" u="none" strike="noStrike">
                          <a:solidFill>
                            <a:srgbClr val="000000"/>
                          </a:solidFill>
                          <a:effectLst/>
                          <a:latin typeface="Calibri"/>
                        </a:rPr>
                        <a:t>US Small Cap</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5.75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7.35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18.75</a:t>
                      </a:r>
                    </a:p>
                  </a:txBody>
                  <a:tcPr marL="9525" marR="9525" marT="9525" marB="0" anchor="b">
                    <a:lnL>
                      <a:noFill/>
                    </a:lnL>
                    <a:lnR>
                      <a:noFill/>
                    </a:lnR>
                    <a:lnT>
                      <a:noFill/>
                    </a:lnT>
                    <a:lnB>
                      <a:noFill/>
                    </a:lnB>
                  </a:tcPr>
                </a:tc>
              </a:tr>
              <a:tr h="211390">
                <a:tc>
                  <a:txBody>
                    <a:bodyPr/>
                    <a:lstStyle/>
                    <a:p>
                      <a:pPr algn="l" fontAlgn="b"/>
                      <a:r>
                        <a:rPr lang="en-US" sz="1100" b="1" i="0" u="none" strike="noStrike">
                          <a:solidFill>
                            <a:srgbClr val="000000"/>
                          </a:solidFill>
                          <a:effectLst/>
                          <a:latin typeface="Calibri"/>
                        </a:rPr>
                        <a:t>Large Value</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5.75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6.75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14.75</a:t>
                      </a:r>
                    </a:p>
                  </a:txBody>
                  <a:tcPr marL="9525" marR="9525" marT="9525" marB="0" anchor="b">
                    <a:lnL>
                      <a:noFill/>
                    </a:lnL>
                    <a:lnR>
                      <a:noFill/>
                    </a:lnR>
                    <a:lnT>
                      <a:noFill/>
                    </a:lnT>
                    <a:lnB>
                      <a:noFill/>
                    </a:lnB>
                  </a:tcPr>
                </a:tc>
              </a:tr>
              <a:tr h="211390">
                <a:tc>
                  <a:txBody>
                    <a:bodyPr/>
                    <a:lstStyle/>
                    <a:p>
                      <a:pPr algn="l" fontAlgn="b"/>
                      <a:r>
                        <a:rPr lang="en-US" sz="1100" b="1" i="0" u="none" strike="noStrike">
                          <a:solidFill>
                            <a:srgbClr val="000000"/>
                          </a:solidFill>
                          <a:effectLst/>
                          <a:latin typeface="Calibri"/>
                        </a:rPr>
                        <a:t>Large Growth</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5.25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6.19</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14.25</a:t>
                      </a:r>
                    </a:p>
                  </a:txBody>
                  <a:tcPr marL="9525" marR="9525" marT="9525" marB="0" anchor="b">
                    <a:lnL>
                      <a:noFill/>
                    </a:lnL>
                    <a:lnR>
                      <a:noFill/>
                    </a:lnR>
                    <a:lnT>
                      <a:noFill/>
                    </a:lnT>
                    <a:lnB>
                      <a:noFill/>
                    </a:lnB>
                  </a:tcPr>
                </a:tc>
              </a:tr>
              <a:tr h="211390">
                <a:tc>
                  <a:txBody>
                    <a:bodyPr/>
                    <a:lstStyle/>
                    <a:p>
                      <a:pPr algn="l" fontAlgn="b"/>
                      <a:r>
                        <a:rPr lang="en-US" sz="1100" b="1" i="0" u="none" strike="noStrike">
                          <a:solidFill>
                            <a:srgbClr val="000000"/>
                          </a:solidFill>
                          <a:effectLst/>
                          <a:latin typeface="Calibri"/>
                        </a:rPr>
                        <a:t>EAFE Hedged</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6.25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7.12</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13.25</a:t>
                      </a:r>
                    </a:p>
                  </a:txBody>
                  <a:tcPr marL="9525" marR="9525" marT="9525" marB="0" anchor="b">
                    <a:lnL>
                      <a:noFill/>
                    </a:lnL>
                    <a:lnR>
                      <a:noFill/>
                    </a:lnR>
                    <a:lnT>
                      <a:noFill/>
                    </a:lnT>
                    <a:lnB>
                      <a:noFill/>
                    </a:lnB>
                  </a:tcPr>
                </a:tc>
              </a:tr>
              <a:tr h="211390">
                <a:tc>
                  <a:txBody>
                    <a:bodyPr/>
                    <a:lstStyle/>
                    <a:p>
                      <a:pPr algn="l" fontAlgn="b"/>
                      <a:r>
                        <a:rPr lang="en-US" sz="1100" b="1" i="0" u="none" strike="noStrike">
                          <a:solidFill>
                            <a:srgbClr val="000000"/>
                          </a:solidFill>
                          <a:effectLst/>
                          <a:latin typeface="Calibri"/>
                        </a:rPr>
                        <a:t>Eafe Un-Hedged</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6.25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7.61</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17.25</a:t>
                      </a:r>
                    </a:p>
                  </a:txBody>
                  <a:tcPr marL="9525" marR="9525" marT="9525" marB="0" anchor="b">
                    <a:lnL>
                      <a:noFill/>
                    </a:lnL>
                    <a:lnR>
                      <a:noFill/>
                    </a:lnR>
                    <a:lnT>
                      <a:noFill/>
                    </a:lnT>
                    <a:lnB>
                      <a:noFill/>
                    </a:lnB>
                  </a:tcPr>
                </a:tc>
              </a:tr>
              <a:tr h="211390">
                <a:tc>
                  <a:txBody>
                    <a:bodyPr/>
                    <a:lstStyle/>
                    <a:p>
                      <a:pPr algn="l" fontAlgn="b"/>
                      <a:r>
                        <a:rPr lang="en-US" sz="1100" b="1" i="0" u="none" strike="noStrike">
                          <a:solidFill>
                            <a:srgbClr val="000000"/>
                          </a:solidFill>
                          <a:effectLst/>
                          <a:latin typeface="Calibri"/>
                        </a:rPr>
                        <a:t>EM Equity</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8.00</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10.04</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a:rPr>
                        <a:t>21.50</a:t>
                      </a:r>
                    </a:p>
                  </a:txBody>
                  <a:tcPr marL="9525" marR="9525" marT="9525" marB="0" anchor="b">
                    <a:lnL>
                      <a:noFill/>
                    </a:lnL>
                    <a:lnR>
                      <a:noFill/>
                    </a:lnR>
                    <a:lnT>
                      <a:noFill/>
                    </a:lnT>
                    <a:lnB>
                      <a:noFill/>
                    </a:lnB>
                  </a:tcPr>
                </a:tc>
              </a:tr>
              <a:tr h="211390">
                <a:tc>
                  <a:txBody>
                    <a:bodyPr/>
                    <a:lstStyle/>
                    <a:p>
                      <a:pPr algn="l" fontAlgn="b"/>
                      <a:r>
                        <a:rPr lang="en-US" sz="1100" b="1" i="0" u="none" strike="noStrike" dirty="0">
                          <a:solidFill>
                            <a:srgbClr val="000000"/>
                          </a:solidFill>
                          <a:effectLst/>
                          <a:latin typeface="Calibri"/>
                        </a:rPr>
                        <a:t>All Country World </a:t>
                      </a:r>
                      <a:r>
                        <a:rPr lang="en-US" sz="1100" b="1" i="0" u="none" strike="noStrike" dirty="0" smtClean="0">
                          <a:solidFill>
                            <a:srgbClr val="000000"/>
                          </a:solidFill>
                          <a:effectLst/>
                          <a:latin typeface="Calibri"/>
                        </a:rPr>
                        <a:t>Equity</a:t>
                      </a:r>
                    </a:p>
                  </a:txBody>
                  <a:tcPr marL="9525" marR="9525" marT="9525"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a:rPr>
                        <a:t>6.00</a:t>
                      </a:r>
                    </a:p>
                  </a:txBody>
                  <a:tcPr marL="9525" marR="9525" marT="9525"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a:rPr>
                        <a:t>7.10</a:t>
                      </a:r>
                    </a:p>
                  </a:txBody>
                  <a:tcPr marL="9525" marR="9525" marT="9525"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a:rPr>
                        <a:t>15.50</a:t>
                      </a:r>
                    </a:p>
                  </a:txBody>
                  <a:tcPr marL="9525" marR="9525" marT="9525" marB="0" anchor="b">
                    <a:lnL>
                      <a:noFill/>
                    </a:lnL>
                    <a:lnR>
                      <a:noFill/>
                    </a:lnR>
                    <a:lnT>
                      <a:noFill/>
                    </a:lnT>
                    <a:lnB>
                      <a:noFill/>
                    </a:lnB>
                  </a:tcPr>
                </a:tc>
              </a:tr>
            </a:tbl>
          </a:graphicData>
        </a:graphic>
      </p:graphicFrame>
      <p:sp>
        <p:nvSpPr>
          <p:cNvPr id="5" name="Text Box 4"/>
          <p:cNvSpPr txBox="1">
            <a:spLocks noChangeArrowheads="1"/>
          </p:cNvSpPr>
          <p:nvPr/>
        </p:nvSpPr>
        <p:spPr bwMode="auto">
          <a:xfrm>
            <a:off x="228600" y="533400"/>
            <a:ext cx="8763000" cy="6771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1900" b="1" i="1" dirty="0" smtClean="0">
                <a:solidFill>
                  <a:srgbClr val="336699"/>
                </a:solidFill>
              </a:rPr>
              <a:t>JP Morgan’s long term expected asset class returns and risks (volatilities) are in line with most other professionals’ long term forecasts – muted.</a:t>
            </a:r>
            <a:endParaRPr lang="en-US" altLang="en-US" sz="1900" b="1" i="1" dirty="0">
              <a:solidFill>
                <a:srgbClr val="336699"/>
              </a:solidFill>
            </a:endParaRPr>
          </a:p>
        </p:txBody>
      </p:sp>
      <p:sp>
        <p:nvSpPr>
          <p:cNvPr id="6" name="TextBox 5"/>
          <p:cNvSpPr txBox="1"/>
          <p:nvPr/>
        </p:nvSpPr>
        <p:spPr>
          <a:xfrm>
            <a:off x="1703281" y="6324600"/>
            <a:ext cx="5359159" cy="430887"/>
          </a:xfrm>
          <a:prstGeom prst="rect">
            <a:avLst/>
          </a:prstGeom>
          <a:noFill/>
        </p:spPr>
        <p:txBody>
          <a:bodyPr wrap="none" rtlCol="0">
            <a:spAutoFit/>
          </a:bodyPr>
          <a:lstStyle/>
          <a:p>
            <a:r>
              <a:rPr lang="en-US" sz="1100" b="1" dirty="0" smtClean="0"/>
              <a:t>Commodities                                                                                  3.75               5.18              17.50</a:t>
            </a:r>
          </a:p>
          <a:p>
            <a:r>
              <a:rPr lang="en-US" sz="1100" b="1" dirty="0" smtClean="0"/>
              <a:t>Gold                                                                                                  4.00               5.67              19.00</a:t>
            </a:r>
            <a:endParaRPr lang="en-US" sz="1100" b="1" dirty="0"/>
          </a:p>
        </p:txBody>
      </p:sp>
      <p:sp>
        <p:nvSpPr>
          <p:cNvPr id="3" name="Rectangle 2"/>
          <p:cNvSpPr/>
          <p:nvPr/>
        </p:nvSpPr>
        <p:spPr>
          <a:xfrm>
            <a:off x="5715000" y="2362200"/>
            <a:ext cx="609600" cy="4393287"/>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659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08020"/>
            <a:ext cx="8371106" cy="5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685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38200" y="1447800"/>
            <a:ext cx="777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rgbClr val="336699"/>
                </a:solidFill>
                <a:effectLst/>
                <a:latin typeface="Arial" charset="0"/>
                <a:cs typeface="Arial" charset="0"/>
              </a:rPr>
              <a:t>It may be tempting to hope that asset returns in the 21</a:t>
            </a:r>
            <a:r>
              <a:rPr kumimoji="0" lang="en-US" altLang="en-US" b="1" i="1" u="none" strike="noStrike" cap="none" normalizeH="0" baseline="30000" dirty="0" smtClean="0">
                <a:ln>
                  <a:noFill/>
                </a:ln>
                <a:solidFill>
                  <a:srgbClr val="336699"/>
                </a:solidFill>
                <a:effectLst/>
                <a:latin typeface="Arial" charset="0"/>
                <a:cs typeface="Arial" charset="0"/>
              </a:rPr>
              <a:t>st</a:t>
            </a:r>
            <a:r>
              <a:rPr kumimoji="0" lang="en-US" altLang="en-US" b="1" i="1" u="none" strike="noStrike" cap="none" normalizeH="0" baseline="0" dirty="0" smtClean="0">
                <a:ln>
                  <a:noFill/>
                </a:ln>
                <a:solidFill>
                  <a:srgbClr val="336699"/>
                </a:solidFill>
                <a:effectLst/>
                <a:latin typeface="Arial" charset="0"/>
                <a:cs typeface="Arial" charset="0"/>
              </a:rPr>
              <a:t> century United States will continue to be as spectacular as in the last century, but John Bogle cautioned his readers in his 2009 book Enough, </a:t>
            </a:r>
            <a:r>
              <a:rPr kumimoji="0" lang="en-US" altLang="en-US" b="1" i="1" u="none" strike="noStrike" cap="none" normalizeH="0" baseline="0" dirty="0" smtClean="0">
                <a:ln>
                  <a:noFill/>
                </a:ln>
                <a:solidFill>
                  <a:srgbClr val="C00000"/>
                </a:solidFill>
                <a:effectLst/>
                <a:latin typeface="Arial" charset="0"/>
                <a:cs typeface="Arial" charset="0"/>
              </a:rPr>
              <a:t>“Please, please, please: Don’t count on 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655" y="3581400"/>
            <a:ext cx="2857500" cy="1600200"/>
          </a:xfrm>
          <a:prstGeom prst="rect">
            <a:avLst/>
          </a:prstGeom>
        </p:spPr>
      </p:pic>
    </p:spTree>
    <p:extLst>
      <p:ext uri="{BB962C8B-B14F-4D97-AF65-F5344CB8AC3E}">
        <p14:creationId xmlns:p14="http://schemas.microsoft.com/office/powerpoint/2010/main" val="3836455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524000"/>
            <a:ext cx="7086600" cy="4555965"/>
          </a:xfrm>
          <a:prstGeom prst="rect">
            <a:avLst/>
          </a:prstGeom>
        </p:spPr>
      </p:pic>
      <p:sp>
        <p:nvSpPr>
          <p:cNvPr id="3" name="Rectangle 2"/>
          <p:cNvSpPr/>
          <p:nvPr/>
        </p:nvSpPr>
        <p:spPr>
          <a:xfrm>
            <a:off x="914400" y="1523999"/>
            <a:ext cx="381000" cy="4555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4"/>
          <p:cNvSpPr txBox="1">
            <a:spLocks noChangeArrowheads="1"/>
          </p:cNvSpPr>
          <p:nvPr/>
        </p:nvSpPr>
        <p:spPr bwMode="auto">
          <a:xfrm>
            <a:off x="1447799" y="1371600"/>
            <a:ext cx="6477001" cy="57670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500" dirty="0" smtClean="0">
                <a:solidFill>
                  <a:schemeClr val="bg1"/>
                </a:solidFill>
              </a:rPr>
              <a:t>Long-Term Dollar Returns Reported for 16 Countries against Each Country’s Average Real GDP Growth, 1900 through December 2006</a:t>
            </a:r>
          </a:p>
        </p:txBody>
      </p:sp>
      <p:sp>
        <p:nvSpPr>
          <p:cNvPr id="5" name="TextBox 4"/>
          <p:cNvSpPr txBox="1"/>
          <p:nvPr/>
        </p:nvSpPr>
        <p:spPr>
          <a:xfrm>
            <a:off x="1105125" y="6324600"/>
            <a:ext cx="3206327" cy="230832"/>
          </a:xfrm>
          <a:prstGeom prst="rect">
            <a:avLst/>
          </a:prstGeom>
          <a:noFill/>
        </p:spPr>
        <p:txBody>
          <a:bodyPr wrap="none" rtlCol="0">
            <a:spAutoFit/>
          </a:bodyPr>
          <a:lstStyle/>
          <a:p>
            <a:r>
              <a:rPr lang="en-US" sz="900" dirty="0" smtClean="0">
                <a:solidFill>
                  <a:schemeClr val="bg1">
                    <a:lumMod val="50000"/>
                  </a:schemeClr>
                </a:solidFill>
              </a:rPr>
              <a:t>Source: Siegel, Jeremy J., </a:t>
            </a:r>
            <a:r>
              <a:rPr lang="en-US" sz="900" u="sng" dirty="0" smtClean="0">
                <a:solidFill>
                  <a:schemeClr val="bg1">
                    <a:lumMod val="50000"/>
                  </a:schemeClr>
                </a:solidFill>
              </a:rPr>
              <a:t>Stocks for the Long Run</a:t>
            </a:r>
            <a:r>
              <a:rPr lang="en-US" sz="900" dirty="0" smtClean="0">
                <a:solidFill>
                  <a:schemeClr val="bg1">
                    <a:lumMod val="50000"/>
                  </a:schemeClr>
                </a:solidFill>
              </a:rPr>
              <a:t>, Fourth Edition</a:t>
            </a:r>
            <a:endParaRPr lang="en-US" sz="900" dirty="0">
              <a:solidFill>
                <a:schemeClr val="bg1">
                  <a:lumMod val="50000"/>
                </a:schemeClr>
              </a:solidFill>
            </a:endParaRPr>
          </a:p>
        </p:txBody>
      </p:sp>
      <p:sp>
        <p:nvSpPr>
          <p:cNvPr id="6" name="Text Box 4"/>
          <p:cNvSpPr txBox="1">
            <a:spLocks noChangeArrowheads="1"/>
          </p:cNvSpPr>
          <p:nvPr/>
        </p:nvSpPr>
        <p:spPr bwMode="auto">
          <a:xfrm>
            <a:off x="228600" y="533400"/>
            <a:ext cx="8763000"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1600" b="1" i="1" u="sng" dirty="0" smtClean="0">
                <a:solidFill>
                  <a:srgbClr val="336699"/>
                </a:solidFill>
              </a:rPr>
              <a:t>A final thought!  </a:t>
            </a:r>
            <a:r>
              <a:rPr lang="en-US" altLang="en-US" sz="1600" b="1" i="1" dirty="0" smtClean="0">
                <a:solidFill>
                  <a:srgbClr val="336699"/>
                </a:solidFill>
              </a:rPr>
              <a:t>There has been virtually no correlation between developed country long term GDP growth and their stock markets’ long term real annualized return</a:t>
            </a:r>
            <a:endParaRPr lang="en-US" altLang="en-US" sz="1600" b="1" i="1" dirty="0">
              <a:solidFill>
                <a:srgbClr val="336699"/>
              </a:solidFill>
            </a:endParaRPr>
          </a:p>
        </p:txBody>
      </p:sp>
      <p:sp>
        <p:nvSpPr>
          <p:cNvPr id="7" name="TextBox 6"/>
          <p:cNvSpPr txBox="1"/>
          <p:nvPr/>
        </p:nvSpPr>
        <p:spPr>
          <a:xfrm>
            <a:off x="587079" y="3801982"/>
            <a:ext cx="555921" cy="276999"/>
          </a:xfrm>
          <a:prstGeom prst="rect">
            <a:avLst/>
          </a:prstGeom>
          <a:noFill/>
        </p:spPr>
        <p:txBody>
          <a:bodyPr wrap="none" rtlCol="0">
            <a:spAutoFit/>
          </a:bodyPr>
          <a:lstStyle/>
          <a:p>
            <a:r>
              <a:rPr lang="en-US" sz="1200" b="1" dirty="0" smtClean="0">
                <a:solidFill>
                  <a:srgbClr val="336699"/>
                </a:solidFill>
              </a:rPr>
              <a:t>(Real)</a:t>
            </a:r>
            <a:endParaRPr lang="en-US" sz="1200" b="1" dirty="0">
              <a:solidFill>
                <a:srgbClr val="336699"/>
              </a:solidFill>
            </a:endParaRPr>
          </a:p>
        </p:txBody>
      </p:sp>
      <p:sp>
        <p:nvSpPr>
          <p:cNvPr id="8" name="TextBox 7"/>
          <p:cNvSpPr txBox="1"/>
          <p:nvPr/>
        </p:nvSpPr>
        <p:spPr>
          <a:xfrm>
            <a:off x="4401501" y="6019800"/>
            <a:ext cx="932499" cy="276999"/>
          </a:xfrm>
          <a:prstGeom prst="rect">
            <a:avLst/>
          </a:prstGeom>
          <a:noFill/>
        </p:spPr>
        <p:txBody>
          <a:bodyPr wrap="none" rtlCol="0">
            <a:spAutoFit/>
          </a:bodyPr>
          <a:lstStyle/>
          <a:p>
            <a:r>
              <a:rPr lang="en-US" sz="1200" b="1" dirty="0">
                <a:solidFill>
                  <a:srgbClr val="336699"/>
                </a:solidFill>
              </a:rPr>
              <a:t>(Per Capita)</a:t>
            </a:r>
          </a:p>
        </p:txBody>
      </p:sp>
    </p:spTree>
    <p:extLst>
      <p:ext uri="{BB962C8B-B14F-4D97-AF65-F5344CB8AC3E}">
        <p14:creationId xmlns:p14="http://schemas.microsoft.com/office/powerpoint/2010/main" val="808093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0"/>
            <a:ext cx="7162800" cy="4591318"/>
          </a:xfrm>
          <a:prstGeom prst="rect">
            <a:avLst/>
          </a:prstGeom>
        </p:spPr>
      </p:pic>
      <p:sp>
        <p:nvSpPr>
          <p:cNvPr id="3" name="Rectangle 2"/>
          <p:cNvSpPr/>
          <p:nvPr/>
        </p:nvSpPr>
        <p:spPr>
          <a:xfrm>
            <a:off x="7924800" y="1524000"/>
            <a:ext cx="3810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001000" y="5486400"/>
            <a:ext cx="457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a:spLocks noChangeArrowheads="1"/>
          </p:cNvSpPr>
          <p:nvPr/>
        </p:nvSpPr>
        <p:spPr bwMode="auto">
          <a:xfrm>
            <a:off x="1447799" y="1359070"/>
            <a:ext cx="6477001" cy="54593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400" dirty="0" smtClean="0">
                <a:solidFill>
                  <a:schemeClr val="bg1"/>
                </a:solidFill>
              </a:rPr>
              <a:t>Long-Term Dollar Returns for 25 Countries against Each Country’s Average Real GDP Growth, Various Starting Years through December 2006</a:t>
            </a:r>
          </a:p>
        </p:txBody>
      </p:sp>
      <p:sp>
        <p:nvSpPr>
          <p:cNvPr id="6" name="TextBox 5"/>
          <p:cNvSpPr txBox="1"/>
          <p:nvPr/>
        </p:nvSpPr>
        <p:spPr>
          <a:xfrm>
            <a:off x="1105125" y="6324600"/>
            <a:ext cx="3206327" cy="230832"/>
          </a:xfrm>
          <a:prstGeom prst="rect">
            <a:avLst/>
          </a:prstGeom>
          <a:noFill/>
        </p:spPr>
        <p:txBody>
          <a:bodyPr wrap="none" rtlCol="0">
            <a:spAutoFit/>
          </a:bodyPr>
          <a:lstStyle/>
          <a:p>
            <a:r>
              <a:rPr lang="en-US" sz="900" dirty="0" smtClean="0">
                <a:solidFill>
                  <a:schemeClr val="bg1">
                    <a:lumMod val="50000"/>
                  </a:schemeClr>
                </a:solidFill>
              </a:rPr>
              <a:t>Source: Siegel, Jeremy J., </a:t>
            </a:r>
            <a:r>
              <a:rPr lang="en-US" sz="900" u="sng" dirty="0" smtClean="0">
                <a:solidFill>
                  <a:schemeClr val="bg1">
                    <a:lumMod val="50000"/>
                  </a:schemeClr>
                </a:solidFill>
              </a:rPr>
              <a:t>Stocks for the Long Run</a:t>
            </a:r>
            <a:r>
              <a:rPr lang="en-US" sz="900" dirty="0" smtClean="0">
                <a:solidFill>
                  <a:schemeClr val="bg1">
                    <a:lumMod val="50000"/>
                  </a:schemeClr>
                </a:solidFill>
              </a:rPr>
              <a:t>, Fourth Edition</a:t>
            </a:r>
            <a:endParaRPr lang="en-US" sz="900" dirty="0">
              <a:solidFill>
                <a:schemeClr val="bg1">
                  <a:lumMod val="50000"/>
                </a:schemeClr>
              </a:solidFill>
            </a:endParaRPr>
          </a:p>
        </p:txBody>
      </p:sp>
      <p:sp>
        <p:nvSpPr>
          <p:cNvPr id="8" name="Text Box 4"/>
          <p:cNvSpPr txBox="1">
            <a:spLocks noChangeArrowheads="1"/>
          </p:cNvSpPr>
          <p:nvPr/>
        </p:nvSpPr>
        <p:spPr bwMode="auto">
          <a:xfrm>
            <a:off x="228600" y="533400"/>
            <a:ext cx="8763000"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1600" b="1" i="1" u="sng" dirty="0" smtClean="0">
                <a:solidFill>
                  <a:srgbClr val="336699"/>
                </a:solidFill>
              </a:rPr>
              <a:t>A final thought!</a:t>
            </a:r>
            <a:r>
              <a:rPr lang="en-US" altLang="en-US" sz="1600" b="1" i="1" dirty="0" smtClean="0">
                <a:solidFill>
                  <a:srgbClr val="336699"/>
                </a:solidFill>
              </a:rPr>
              <a:t>  There has been virtually no correlation between developed country long term GDP growth and their stock markets’ long term real annualized return</a:t>
            </a:r>
            <a:endParaRPr lang="en-US" altLang="en-US" sz="1600" b="1" i="1" dirty="0">
              <a:solidFill>
                <a:srgbClr val="336699"/>
              </a:solidFill>
            </a:endParaRPr>
          </a:p>
        </p:txBody>
      </p:sp>
    </p:spTree>
    <p:extLst>
      <p:ext uri="{BB962C8B-B14F-4D97-AF65-F5344CB8AC3E}">
        <p14:creationId xmlns:p14="http://schemas.microsoft.com/office/powerpoint/2010/main" val="34201798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0"/>
            <a:ext cx="7162800" cy="4591318"/>
          </a:xfrm>
          <a:prstGeom prst="rect">
            <a:avLst/>
          </a:prstGeom>
        </p:spPr>
      </p:pic>
      <p:sp>
        <p:nvSpPr>
          <p:cNvPr id="3" name="Rectangle 2"/>
          <p:cNvSpPr/>
          <p:nvPr/>
        </p:nvSpPr>
        <p:spPr>
          <a:xfrm>
            <a:off x="7924800" y="1524000"/>
            <a:ext cx="3810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001000" y="5486400"/>
            <a:ext cx="457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a:spLocks noChangeArrowheads="1"/>
          </p:cNvSpPr>
          <p:nvPr/>
        </p:nvSpPr>
        <p:spPr bwMode="auto">
          <a:xfrm>
            <a:off x="1447799" y="1359070"/>
            <a:ext cx="6477001" cy="54593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56965" rIns="56965" bIns="56965">
            <a:spAutoFit/>
          </a:bodyPr>
          <a:lstStyle>
            <a:lvl1pPr defTabSz="820738" eaLnBrk="0" hangingPunct="0">
              <a:spcBef>
                <a:spcPct val="20000"/>
              </a:spcBef>
              <a:buChar char="•"/>
              <a:defRPr sz="3200">
                <a:solidFill>
                  <a:schemeClr val="tx1"/>
                </a:solidFill>
                <a:latin typeface="Arial" charset="0"/>
                <a:cs typeface="Arial" charset="0"/>
              </a:defRPr>
            </a:lvl1pPr>
            <a:lvl2pPr marL="742950" indent="-285750" defTabSz="820738" eaLnBrk="0" hangingPunct="0">
              <a:spcBef>
                <a:spcPct val="20000"/>
              </a:spcBef>
              <a:buChar char="–"/>
              <a:defRPr sz="2800">
                <a:solidFill>
                  <a:schemeClr val="tx1"/>
                </a:solidFill>
                <a:latin typeface="Arial" charset="0"/>
                <a:cs typeface="Arial" charset="0"/>
              </a:defRPr>
            </a:lvl2pPr>
            <a:lvl3pPr marL="1143000" indent="-228600" defTabSz="820738" eaLnBrk="0" hangingPunct="0">
              <a:spcBef>
                <a:spcPct val="20000"/>
              </a:spcBef>
              <a:buChar char="•"/>
              <a:defRPr sz="2400">
                <a:solidFill>
                  <a:schemeClr val="tx1"/>
                </a:solidFill>
                <a:latin typeface="Arial" charset="0"/>
                <a:cs typeface="Arial" charset="0"/>
              </a:defRPr>
            </a:lvl3pPr>
            <a:lvl4pPr marL="1600200" indent="-228600" defTabSz="820738" eaLnBrk="0" hangingPunct="0">
              <a:spcBef>
                <a:spcPct val="20000"/>
              </a:spcBef>
              <a:buChar char="–"/>
              <a:defRPr sz="2000">
                <a:solidFill>
                  <a:schemeClr val="tx1"/>
                </a:solidFill>
                <a:latin typeface="Arial" charset="0"/>
                <a:cs typeface="Arial" charset="0"/>
              </a:defRPr>
            </a:lvl4pPr>
            <a:lvl5pPr marL="2057400" indent="-228600" defTabSz="820738" eaLnBrk="0" hangingPunct="0">
              <a:spcBef>
                <a:spcPct val="20000"/>
              </a:spcBef>
              <a:buChar char="»"/>
              <a:defRPr sz="2000">
                <a:solidFill>
                  <a:schemeClr val="tx1"/>
                </a:solidFill>
                <a:latin typeface="Arial" charset="0"/>
                <a:cs typeface="Arial" charset="0"/>
              </a:defRPr>
            </a:lvl5pPr>
            <a:lvl6pPr marL="2514600" indent="-228600" defTabSz="8207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8207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8207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820738"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pPr>
            <a:r>
              <a:rPr lang="en-US" altLang="en-US" sz="1400" dirty="0" smtClean="0">
                <a:solidFill>
                  <a:schemeClr val="bg1"/>
                </a:solidFill>
              </a:rPr>
              <a:t>Long-Term Dollar Returns for 25 Countries against Each Country’s Average Real GDP Growth, Various Starting Years through December 2006</a:t>
            </a:r>
          </a:p>
        </p:txBody>
      </p:sp>
      <p:sp>
        <p:nvSpPr>
          <p:cNvPr id="6" name="TextBox 5"/>
          <p:cNvSpPr txBox="1"/>
          <p:nvPr/>
        </p:nvSpPr>
        <p:spPr>
          <a:xfrm>
            <a:off x="1105125" y="6324600"/>
            <a:ext cx="3206327" cy="230832"/>
          </a:xfrm>
          <a:prstGeom prst="rect">
            <a:avLst/>
          </a:prstGeom>
          <a:noFill/>
        </p:spPr>
        <p:txBody>
          <a:bodyPr wrap="none" rtlCol="0">
            <a:spAutoFit/>
          </a:bodyPr>
          <a:lstStyle/>
          <a:p>
            <a:r>
              <a:rPr lang="en-US" sz="900" dirty="0" smtClean="0">
                <a:solidFill>
                  <a:schemeClr val="bg1">
                    <a:lumMod val="50000"/>
                  </a:schemeClr>
                </a:solidFill>
              </a:rPr>
              <a:t>Source: Siegel, Jeremy J., </a:t>
            </a:r>
            <a:r>
              <a:rPr lang="en-US" sz="900" u="sng" dirty="0" smtClean="0">
                <a:solidFill>
                  <a:schemeClr val="bg1">
                    <a:lumMod val="50000"/>
                  </a:schemeClr>
                </a:solidFill>
              </a:rPr>
              <a:t>Stocks for the Long Run</a:t>
            </a:r>
            <a:r>
              <a:rPr lang="en-US" sz="900" dirty="0" smtClean="0">
                <a:solidFill>
                  <a:schemeClr val="bg1">
                    <a:lumMod val="50000"/>
                  </a:schemeClr>
                </a:solidFill>
              </a:rPr>
              <a:t>, Fourth Edition</a:t>
            </a:r>
            <a:endParaRPr lang="en-US" sz="900" dirty="0">
              <a:solidFill>
                <a:schemeClr val="bg1">
                  <a:lumMod val="50000"/>
                </a:schemeClr>
              </a:solidFill>
            </a:endParaRPr>
          </a:p>
        </p:txBody>
      </p:sp>
      <p:sp>
        <p:nvSpPr>
          <p:cNvPr id="8" name="Text Box 4"/>
          <p:cNvSpPr txBox="1">
            <a:spLocks noChangeArrowheads="1"/>
          </p:cNvSpPr>
          <p:nvPr/>
        </p:nvSpPr>
        <p:spPr bwMode="auto">
          <a:xfrm>
            <a:off x="228600" y="533400"/>
            <a:ext cx="8763000"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chemeClr val="accent2"/>
              </a:buClr>
              <a:buFont typeface="Wingdings" pitchFamily="2" charset="2"/>
              <a:buNone/>
            </a:pPr>
            <a:r>
              <a:rPr lang="en-US" altLang="en-US" sz="1600" b="1" i="1" u="sng" dirty="0" smtClean="0">
                <a:solidFill>
                  <a:srgbClr val="336699"/>
                </a:solidFill>
              </a:rPr>
              <a:t>A final thought!</a:t>
            </a:r>
            <a:r>
              <a:rPr lang="en-US" altLang="en-US" sz="1600" b="1" i="1" dirty="0" smtClean="0">
                <a:solidFill>
                  <a:srgbClr val="336699"/>
                </a:solidFill>
              </a:rPr>
              <a:t>  There has been virtually no correlation between developed country long term GDP growth and their stock markets’ long term real annualized return</a:t>
            </a:r>
            <a:endParaRPr lang="en-US" altLang="en-US" sz="1600" b="1" i="1" dirty="0">
              <a:solidFill>
                <a:srgbClr val="336699"/>
              </a:solidFill>
            </a:endParaRPr>
          </a:p>
        </p:txBody>
      </p:sp>
      <p:sp>
        <p:nvSpPr>
          <p:cNvPr id="7" name="Rectangle 6"/>
          <p:cNvSpPr/>
          <p:nvPr/>
        </p:nvSpPr>
        <p:spPr>
          <a:xfrm>
            <a:off x="0" y="0"/>
            <a:ext cx="9144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20409593">
            <a:off x="2096675" y="2147432"/>
            <a:ext cx="4950651" cy="2246769"/>
          </a:xfrm>
          <a:prstGeom prst="rect">
            <a:avLst/>
          </a:prstGeom>
          <a:noFill/>
        </p:spPr>
        <p:txBody>
          <a:bodyPr wrap="none" rtlCol="0">
            <a:spAutoFit/>
          </a:bodyPr>
          <a:lstStyle/>
          <a:p>
            <a:r>
              <a:rPr lang="en-US" sz="2800" b="1" u="sng" dirty="0" smtClean="0">
                <a:solidFill>
                  <a:srgbClr val="C00000"/>
                </a:solidFill>
              </a:rPr>
              <a:t>Valuations matter most</a:t>
            </a:r>
          </a:p>
          <a:p>
            <a:endParaRPr lang="en-US" sz="2800" b="1" u="sng" dirty="0" smtClean="0">
              <a:solidFill>
                <a:srgbClr val="C00000"/>
              </a:solidFill>
            </a:endParaRPr>
          </a:p>
          <a:p>
            <a:r>
              <a:rPr lang="en-US" sz="2800" b="1" dirty="0" smtClean="0">
                <a:solidFill>
                  <a:srgbClr val="C00000"/>
                </a:solidFill>
              </a:rPr>
              <a:t>-</a:t>
            </a:r>
            <a:r>
              <a:rPr lang="en-US" sz="2800" b="1" i="1" dirty="0" smtClean="0">
                <a:solidFill>
                  <a:srgbClr val="C00000"/>
                </a:solidFill>
              </a:rPr>
              <a:t> </a:t>
            </a:r>
            <a:r>
              <a:rPr lang="en-US" sz="2800" b="1" dirty="0" smtClean="0">
                <a:solidFill>
                  <a:srgbClr val="C00000"/>
                </a:solidFill>
              </a:rPr>
              <a:t> </a:t>
            </a:r>
            <a:r>
              <a:rPr lang="en-US" sz="2800" b="1" u="sng" dirty="0" smtClean="0">
                <a:solidFill>
                  <a:srgbClr val="C00000"/>
                </a:solidFill>
              </a:rPr>
              <a:t>as do how growth is financed</a:t>
            </a:r>
          </a:p>
          <a:p>
            <a:endParaRPr lang="en-US" sz="2800" b="1" u="sng" dirty="0" smtClean="0">
              <a:solidFill>
                <a:srgbClr val="C00000"/>
              </a:solidFill>
            </a:endParaRPr>
          </a:p>
          <a:p>
            <a:r>
              <a:rPr lang="en-US" sz="2800" b="1" dirty="0" smtClean="0">
                <a:solidFill>
                  <a:srgbClr val="C00000"/>
                </a:solidFill>
              </a:rPr>
              <a:t>-  </a:t>
            </a:r>
            <a:r>
              <a:rPr lang="en-US" sz="2800" b="1" u="sng" dirty="0" smtClean="0">
                <a:solidFill>
                  <a:srgbClr val="C00000"/>
                </a:solidFill>
              </a:rPr>
              <a:t>as do dividends and buybacks</a:t>
            </a:r>
            <a:endParaRPr lang="en-US" sz="2800" b="1" u="sng" dirty="0">
              <a:solidFill>
                <a:srgbClr val="C00000"/>
              </a:solidFill>
            </a:endParaRPr>
          </a:p>
        </p:txBody>
      </p:sp>
    </p:spTree>
    <p:extLst>
      <p:ext uri="{BB962C8B-B14F-4D97-AF65-F5344CB8AC3E}">
        <p14:creationId xmlns:p14="http://schemas.microsoft.com/office/powerpoint/2010/main" val="3079780692"/>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0"/>
          </p:nvPr>
        </p:nvSpPr>
        <p:spPr>
          <a:noFill/>
        </p:spPr>
        <p:txBody>
          <a:bodyPr/>
          <a:lstStyle>
            <a:lvl1pPr eaLnBrk="0" hangingPunct="0">
              <a:defRPr sz="2800" b="1" i="1">
                <a:solidFill>
                  <a:srgbClr val="336699"/>
                </a:solidFill>
                <a:latin typeface="Arial" pitchFamily="34" charset="0"/>
                <a:cs typeface="Arial" pitchFamily="34" charset="0"/>
              </a:defRPr>
            </a:lvl1pPr>
            <a:lvl2pPr marL="742950" indent="-285750" eaLnBrk="0" hangingPunct="0">
              <a:defRPr sz="2800" b="1" i="1">
                <a:solidFill>
                  <a:srgbClr val="336699"/>
                </a:solidFill>
                <a:latin typeface="Arial" pitchFamily="34" charset="0"/>
                <a:cs typeface="Arial" pitchFamily="34" charset="0"/>
              </a:defRPr>
            </a:lvl2pPr>
            <a:lvl3pPr marL="1143000" indent="-228600" eaLnBrk="0" hangingPunct="0">
              <a:defRPr sz="2800" b="1" i="1">
                <a:solidFill>
                  <a:srgbClr val="336699"/>
                </a:solidFill>
                <a:latin typeface="Arial" pitchFamily="34" charset="0"/>
                <a:cs typeface="Arial" pitchFamily="34" charset="0"/>
              </a:defRPr>
            </a:lvl3pPr>
            <a:lvl4pPr marL="1600200" indent="-228600" eaLnBrk="0" hangingPunct="0">
              <a:defRPr sz="2800" b="1" i="1">
                <a:solidFill>
                  <a:srgbClr val="336699"/>
                </a:solidFill>
                <a:latin typeface="Arial" pitchFamily="34" charset="0"/>
                <a:cs typeface="Arial" pitchFamily="34" charset="0"/>
              </a:defRPr>
            </a:lvl4pPr>
            <a:lvl5pPr marL="2057400" indent="-228600" eaLnBrk="0" hangingPunct="0">
              <a:defRPr sz="2800" b="1" i="1">
                <a:solidFill>
                  <a:srgbClr val="336699"/>
                </a:solidFill>
                <a:latin typeface="Arial" pitchFamily="34" charset="0"/>
                <a:cs typeface="Arial" pitchFamily="34" charset="0"/>
              </a:defRPr>
            </a:lvl5pPr>
            <a:lvl6pPr marL="2514600" indent="-228600" eaLnBrk="0" fontAlgn="base" hangingPunct="0">
              <a:lnSpc>
                <a:spcPct val="90000"/>
              </a:lnSpc>
              <a:spcBef>
                <a:spcPct val="0"/>
              </a:spcBef>
              <a:spcAft>
                <a:spcPct val="0"/>
              </a:spcAft>
              <a:defRPr sz="2800" b="1" i="1">
                <a:solidFill>
                  <a:srgbClr val="336699"/>
                </a:solidFill>
                <a:latin typeface="Arial" pitchFamily="34" charset="0"/>
                <a:cs typeface="Arial" pitchFamily="34" charset="0"/>
              </a:defRPr>
            </a:lvl6pPr>
            <a:lvl7pPr marL="2971800" indent="-228600" eaLnBrk="0" fontAlgn="base" hangingPunct="0">
              <a:lnSpc>
                <a:spcPct val="90000"/>
              </a:lnSpc>
              <a:spcBef>
                <a:spcPct val="0"/>
              </a:spcBef>
              <a:spcAft>
                <a:spcPct val="0"/>
              </a:spcAft>
              <a:defRPr sz="2800" b="1" i="1">
                <a:solidFill>
                  <a:srgbClr val="336699"/>
                </a:solidFill>
                <a:latin typeface="Arial" pitchFamily="34" charset="0"/>
                <a:cs typeface="Arial" pitchFamily="34" charset="0"/>
              </a:defRPr>
            </a:lvl7pPr>
            <a:lvl8pPr marL="3429000" indent="-228600" eaLnBrk="0" fontAlgn="base" hangingPunct="0">
              <a:lnSpc>
                <a:spcPct val="90000"/>
              </a:lnSpc>
              <a:spcBef>
                <a:spcPct val="0"/>
              </a:spcBef>
              <a:spcAft>
                <a:spcPct val="0"/>
              </a:spcAft>
              <a:defRPr sz="2800" b="1" i="1">
                <a:solidFill>
                  <a:srgbClr val="336699"/>
                </a:solidFill>
                <a:latin typeface="Arial" pitchFamily="34" charset="0"/>
                <a:cs typeface="Arial" pitchFamily="34" charset="0"/>
              </a:defRPr>
            </a:lvl8pPr>
            <a:lvl9pPr marL="3886200" indent="-228600" eaLnBrk="0" fontAlgn="base" hangingPunct="0">
              <a:lnSpc>
                <a:spcPct val="90000"/>
              </a:lnSpc>
              <a:spcBef>
                <a:spcPct val="0"/>
              </a:spcBef>
              <a:spcAft>
                <a:spcPct val="0"/>
              </a:spcAft>
              <a:defRPr sz="2800" b="1" i="1">
                <a:solidFill>
                  <a:srgbClr val="336699"/>
                </a:solidFill>
                <a:latin typeface="Arial" pitchFamily="34" charset="0"/>
                <a:cs typeface="Arial" pitchFamily="34" charset="0"/>
              </a:defRPr>
            </a:lvl9pPr>
          </a:lstStyle>
          <a:p>
            <a:pPr eaLnBrk="1" hangingPunct="1"/>
            <a:fld id="{A568011D-B2EA-4221-976A-A0EB5D1831FF}" type="slidenum">
              <a:rPr lang="en-US" altLang="en-US" sz="1000" smtClean="0">
                <a:solidFill>
                  <a:srgbClr val="FFFFFF"/>
                </a:solidFill>
              </a:rPr>
              <a:pPr eaLnBrk="1" hangingPunct="1"/>
              <a:t>44</a:t>
            </a:fld>
            <a:endParaRPr lang="en-US" altLang="en-US" sz="1000" smtClean="0">
              <a:solidFill>
                <a:srgbClr val="FFFFFF"/>
              </a:solidFill>
            </a:endParaRPr>
          </a:p>
        </p:txBody>
      </p:sp>
      <p:pic>
        <p:nvPicPr>
          <p:cNvPr id="532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2438400"/>
            <a:ext cx="6410325"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75" y="3797300"/>
            <a:ext cx="20351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917725"/>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8D17227E-9A9A-46B9-A11F-6D1ADB8FBF65}" type="slidenum">
              <a:rPr lang="en-US" altLang="en-US"/>
              <a:pPr/>
              <a:t>45</a:t>
            </a:fld>
            <a:endParaRPr lang="en-US" altLang="en-US"/>
          </a:p>
        </p:txBody>
      </p:sp>
      <p:pic>
        <p:nvPicPr>
          <p:cNvPr id="5882882" name="Picture 2"/>
          <p:cNvPicPr>
            <a:picLocks noChangeAspect="1" noChangeArrowheads="1"/>
          </p:cNvPicPr>
          <p:nvPr/>
        </p:nvPicPr>
        <p:blipFill>
          <a:blip r:embed="rId2">
            <a:extLst>
              <a:ext uri="{28A0092B-C50C-407E-A947-70E740481C1C}">
                <a14:useLocalDpi xmlns:a14="http://schemas.microsoft.com/office/drawing/2010/main" val="0"/>
              </a:ext>
            </a:extLst>
          </a:blip>
          <a:srcRect t="7149" r="2637"/>
          <a:stretch>
            <a:fillRect/>
          </a:stretch>
        </p:blipFill>
        <p:spPr bwMode="auto">
          <a:xfrm>
            <a:off x="-206375" y="381000"/>
            <a:ext cx="9350375" cy="608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05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D4985C07-9708-402F-B6D6-193955D4CB5B}" type="slidenum">
              <a:rPr lang="en-US" altLang="en-US"/>
              <a:pPr/>
              <a:t>46</a:t>
            </a:fld>
            <a:endParaRPr lang="en-US" altLang="en-US"/>
          </a:p>
        </p:txBody>
      </p:sp>
      <p:pic>
        <p:nvPicPr>
          <p:cNvPr id="588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9413"/>
            <a:ext cx="9777413" cy="612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7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762000"/>
            <a:ext cx="8229600" cy="545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670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43000" y="1604664"/>
            <a:ext cx="6313488"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FontTx/>
              <a:buNone/>
            </a:pPr>
            <a:r>
              <a:rPr lang="en-US" altLang="en-US" sz="4400" b="1" i="1" dirty="0" smtClean="0">
                <a:solidFill>
                  <a:srgbClr val="336699"/>
                </a:solidFill>
              </a:rPr>
              <a:t>Demographics</a:t>
            </a:r>
          </a:p>
        </p:txBody>
      </p:sp>
      <p:sp>
        <p:nvSpPr>
          <p:cNvPr id="3" name="TextBox 2"/>
          <p:cNvSpPr txBox="1"/>
          <p:nvPr/>
        </p:nvSpPr>
        <p:spPr>
          <a:xfrm>
            <a:off x="3733800" y="3962400"/>
            <a:ext cx="4648200" cy="1231106"/>
          </a:xfrm>
          <a:prstGeom prst="rect">
            <a:avLst/>
          </a:prstGeom>
          <a:noFill/>
        </p:spPr>
        <p:txBody>
          <a:bodyPr wrap="square" rtlCol="0">
            <a:spAutoFit/>
          </a:bodyPr>
          <a:lstStyle/>
          <a:p>
            <a:r>
              <a:rPr lang="en-US" sz="2400" b="1" dirty="0" smtClean="0"/>
              <a:t>“Demographics are destiny.”</a:t>
            </a:r>
          </a:p>
          <a:p>
            <a:endParaRPr lang="en-US" sz="2400" b="1" dirty="0" smtClean="0"/>
          </a:p>
          <a:p>
            <a:r>
              <a:rPr lang="en-US" sz="2400" b="1" dirty="0"/>
              <a:t> </a:t>
            </a:r>
            <a:r>
              <a:rPr lang="en-US" sz="2400" b="1" dirty="0" smtClean="0"/>
              <a:t>                         </a:t>
            </a:r>
            <a:r>
              <a:rPr lang="en-US" sz="2400" b="1" dirty="0" err="1" smtClean="0"/>
              <a:t>Auguste</a:t>
            </a:r>
            <a:r>
              <a:rPr lang="en-US" sz="2400" b="1" dirty="0" smtClean="0"/>
              <a:t> Comte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492" y="3048000"/>
            <a:ext cx="2143125" cy="2143125"/>
          </a:xfrm>
          <a:prstGeom prst="rect">
            <a:avLst/>
          </a:prstGeom>
        </p:spPr>
      </p:pic>
    </p:spTree>
    <p:extLst>
      <p:ext uri="{BB962C8B-B14F-4D97-AF65-F5344CB8AC3E}">
        <p14:creationId xmlns:p14="http://schemas.microsoft.com/office/powerpoint/2010/main" val="39754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0"/>
          </p:nvPr>
        </p:nvSpPr>
        <p:spPr>
          <a:noFill/>
        </p:spPr>
        <p:txBody>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fld id="{5751696E-91B9-42A8-A89F-3E09726BE01B}" type="slidenum">
              <a:rPr lang="en-US" altLang="en-US" sz="1000" smtClean="0">
                <a:solidFill>
                  <a:srgbClr val="FFFFFF"/>
                </a:solidFill>
              </a:rPr>
              <a:pPr eaLnBrk="1" hangingPunct="1"/>
              <a:t>7</a:t>
            </a:fld>
            <a:endParaRPr lang="en-US" altLang="en-US" sz="1000" smtClean="0">
              <a:solidFill>
                <a:srgbClr val="FFFFFF"/>
              </a:solidFill>
            </a:endParaRP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27238"/>
            <a:ext cx="6096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3"/>
          <p:cNvSpPr>
            <a:spLocks noChangeArrowheads="1"/>
          </p:cNvSpPr>
          <p:nvPr/>
        </p:nvSpPr>
        <p:spPr bwMode="auto">
          <a:xfrm>
            <a:off x="2247900" y="2159000"/>
            <a:ext cx="4635500" cy="2413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endParaRPr lang="en-US" altLang="en-US"/>
          </a:p>
        </p:txBody>
      </p:sp>
      <p:sp>
        <p:nvSpPr>
          <p:cNvPr id="27653" name="Text Box 4"/>
          <p:cNvSpPr txBox="1">
            <a:spLocks noChangeArrowheads="1"/>
          </p:cNvSpPr>
          <p:nvPr/>
        </p:nvSpPr>
        <p:spPr bwMode="auto">
          <a:xfrm>
            <a:off x="1522413" y="1898650"/>
            <a:ext cx="6097587" cy="40322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eaLnBrk="0" hangingPunct="0">
              <a:defRPr sz="2800" b="1" i="1">
                <a:solidFill>
                  <a:srgbClr val="336699"/>
                </a:solidFill>
                <a:latin typeface="Arial" charset="0"/>
                <a:cs typeface="Arial" charset="0"/>
              </a:defRPr>
            </a:lvl1pPr>
            <a:lvl2pPr marL="742950" indent="-285750" defTabSz="820738" eaLnBrk="0" hangingPunct="0">
              <a:defRPr sz="2800" b="1" i="1">
                <a:solidFill>
                  <a:srgbClr val="336699"/>
                </a:solidFill>
                <a:latin typeface="Arial" charset="0"/>
                <a:cs typeface="Arial" charset="0"/>
              </a:defRPr>
            </a:lvl2pPr>
            <a:lvl3pPr marL="1143000" indent="-228600" defTabSz="820738" eaLnBrk="0" hangingPunct="0">
              <a:defRPr sz="2800" b="1" i="1">
                <a:solidFill>
                  <a:srgbClr val="336699"/>
                </a:solidFill>
                <a:latin typeface="Arial" charset="0"/>
                <a:cs typeface="Arial" charset="0"/>
              </a:defRPr>
            </a:lvl3pPr>
            <a:lvl4pPr marL="1600200" indent="-228600" defTabSz="820738" eaLnBrk="0" hangingPunct="0">
              <a:defRPr sz="2800" b="1" i="1">
                <a:solidFill>
                  <a:srgbClr val="336699"/>
                </a:solidFill>
                <a:latin typeface="Arial" charset="0"/>
                <a:cs typeface="Arial" charset="0"/>
              </a:defRPr>
            </a:lvl4pPr>
            <a:lvl5pPr marL="2057400" indent="-228600" defTabSz="820738" eaLnBrk="0" hangingPunct="0">
              <a:defRPr sz="2800" b="1" i="1">
                <a:solidFill>
                  <a:srgbClr val="336699"/>
                </a:solidFill>
                <a:latin typeface="Arial" charset="0"/>
                <a:cs typeface="Arial" charset="0"/>
              </a:defRPr>
            </a:lvl5pPr>
            <a:lvl6pPr marL="25146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algn="ctr">
              <a:lnSpc>
                <a:spcPct val="100000"/>
              </a:lnSpc>
              <a:spcBef>
                <a:spcPct val="50000"/>
              </a:spcBef>
            </a:pPr>
            <a:r>
              <a:rPr lang="en-US" altLang="en-US" sz="1900" i="0">
                <a:solidFill>
                  <a:schemeClr val="bg1"/>
                </a:solidFill>
              </a:rPr>
              <a:t>2011 Population Pyramid for the United States</a:t>
            </a:r>
            <a:endParaRPr lang="en-US" altLang="en-US" sz="1000" i="0">
              <a:solidFill>
                <a:srgbClr val="FF3300"/>
              </a:solidFill>
            </a:endParaRPr>
          </a:p>
        </p:txBody>
      </p:sp>
      <p:sp>
        <p:nvSpPr>
          <p:cNvPr id="27654" name="Text Box 6"/>
          <p:cNvSpPr txBox="1">
            <a:spLocks noChangeArrowheads="1"/>
          </p:cNvSpPr>
          <p:nvPr/>
        </p:nvSpPr>
        <p:spPr bwMode="auto">
          <a:xfrm>
            <a:off x="207963" y="833438"/>
            <a:ext cx="8577262"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900"/>
              <a:t>The U.S., and most of the developed world, are about to undergo a major demographic change which significantly shifts the economic landscape</a:t>
            </a:r>
          </a:p>
        </p:txBody>
      </p:sp>
      <p:sp>
        <p:nvSpPr>
          <p:cNvPr id="27655" name="Text Box 7"/>
          <p:cNvSpPr txBox="1">
            <a:spLocks noChangeArrowheads="1"/>
          </p:cNvSpPr>
          <p:nvPr/>
        </p:nvSpPr>
        <p:spPr bwMode="auto">
          <a:xfrm>
            <a:off x="6413500" y="4341813"/>
            <a:ext cx="733425" cy="365125"/>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algn="ctr" eaLnBrk="1" hangingPunct="1"/>
            <a:r>
              <a:rPr lang="en-US" altLang="en-US" sz="1000" i="0">
                <a:solidFill>
                  <a:schemeClr val="tx1"/>
                </a:solidFill>
              </a:rPr>
              <a:t>Echo</a:t>
            </a:r>
          </a:p>
          <a:p>
            <a:pPr algn="ctr" eaLnBrk="1" hangingPunct="1"/>
            <a:r>
              <a:rPr lang="en-US" altLang="en-US" sz="1000" i="0">
                <a:solidFill>
                  <a:schemeClr val="tx1"/>
                </a:solidFill>
              </a:rPr>
              <a:t>Boomers</a:t>
            </a:r>
          </a:p>
        </p:txBody>
      </p:sp>
      <p:sp>
        <p:nvSpPr>
          <p:cNvPr id="27656" name="Line 8"/>
          <p:cNvSpPr>
            <a:spLocks noChangeShapeType="1"/>
          </p:cNvSpPr>
          <p:nvPr/>
        </p:nvSpPr>
        <p:spPr bwMode="auto">
          <a:xfrm flipH="1" flipV="1">
            <a:off x="6135688" y="4530725"/>
            <a:ext cx="252412" cy="15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27657" name="Line 9"/>
          <p:cNvSpPr>
            <a:spLocks noChangeShapeType="1"/>
          </p:cNvSpPr>
          <p:nvPr/>
        </p:nvSpPr>
        <p:spPr bwMode="auto">
          <a:xfrm>
            <a:off x="6415088" y="4357688"/>
            <a:ext cx="0" cy="333375"/>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p>
        </p:txBody>
      </p:sp>
      <p:sp>
        <p:nvSpPr>
          <p:cNvPr id="27658" name="Text Box 10"/>
          <p:cNvSpPr txBox="1">
            <a:spLocks noChangeArrowheads="1"/>
          </p:cNvSpPr>
          <p:nvPr/>
        </p:nvSpPr>
        <p:spPr bwMode="auto">
          <a:xfrm>
            <a:off x="207963" y="6022975"/>
            <a:ext cx="8729662"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600">
                <a:solidFill>
                  <a:srgbClr val="FF3300"/>
                </a:solidFill>
              </a:rPr>
              <a:t>Every day now, for the next 19 years, 10,000 US Baby Boomers will reach retirement age</a:t>
            </a:r>
          </a:p>
        </p:txBody>
      </p:sp>
      <p:sp>
        <p:nvSpPr>
          <p:cNvPr id="27659" name="AutoShape 13"/>
          <p:cNvSpPr>
            <a:spLocks noChangeArrowheads="1"/>
          </p:cNvSpPr>
          <p:nvPr/>
        </p:nvSpPr>
        <p:spPr bwMode="auto">
          <a:xfrm rot="3150440">
            <a:off x="139700" y="5295900"/>
            <a:ext cx="1079500" cy="2921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chemeClr val="hlink"/>
              </a:gs>
              <a:gs pos="100000">
                <a:srgbClr val="FF330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7421728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1276">
            <a:off x="2335440" y="626266"/>
            <a:ext cx="4349983" cy="5807945"/>
          </a:xfrm>
          <a:prstGeom prst="rect">
            <a:avLst/>
          </a:prstGeom>
        </p:spPr>
      </p:pic>
    </p:spTree>
    <p:extLst>
      <p:ext uri="{BB962C8B-B14F-4D97-AF65-F5344CB8AC3E}">
        <p14:creationId xmlns:p14="http://schemas.microsoft.com/office/powerpoint/2010/main" val="2540943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p:spPr>
        <p:txBody>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fld id="{9A9A022C-8ED3-4FB4-AD11-A8C864AE23A1}" type="slidenum">
              <a:rPr lang="en-US" altLang="en-US" sz="1000" smtClean="0">
                <a:solidFill>
                  <a:srgbClr val="FFFFFF"/>
                </a:solidFill>
              </a:rPr>
              <a:pPr eaLnBrk="1" hangingPunct="1"/>
              <a:t>9</a:t>
            </a:fld>
            <a:endParaRPr lang="en-US" altLang="en-US" sz="1000" smtClean="0">
              <a:solidFill>
                <a:srgbClr val="FFFFFF"/>
              </a:solidFill>
            </a:endParaRP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l="3534" t="14357" r="3534" b="8205"/>
          <a:stretch>
            <a:fillRect/>
          </a:stretch>
        </p:blipFill>
        <p:spPr bwMode="auto">
          <a:xfrm>
            <a:off x="965200" y="2068513"/>
            <a:ext cx="7213600" cy="345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Text Box 4"/>
          <p:cNvSpPr txBox="1">
            <a:spLocks noChangeArrowheads="1"/>
          </p:cNvSpPr>
          <p:nvPr/>
        </p:nvSpPr>
        <p:spPr bwMode="auto">
          <a:xfrm>
            <a:off x="1803400" y="1855788"/>
            <a:ext cx="6230938" cy="34587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56965" rIns="56965" bIns="56965">
            <a:spAutoFit/>
          </a:bodyPr>
          <a:lstStyle>
            <a:lvl1pPr defTabSz="820738" eaLnBrk="0" hangingPunct="0">
              <a:defRPr sz="2800" b="1" i="1">
                <a:solidFill>
                  <a:srgbClr val="336699"/>
                </a:solidFill>
                <a:latin typeface="Arial" charset="0"/>
                <a:cs typeface="Arial" charset="0"/>
              </a:defRPr>
            </a:lvl1pPr>
            <a:lvl2pPr marL="742950" indent="-285750" defTabSz="820738" eaLnBrk="0" hangingPunct="0">
              <a:defRPr sz="2800" b="1" i="1">
                <a:solidFill>
                  <a:srgbClr val="336699"/>
                </a:solidFill>
                <a:latin typeface="Arial" charset="0"/>
                <a:cs typeface="Arial" charset="0"/>
              </a:defRPr>
            </a:lvl2pPr>
            <a:lvl3pPr marL="1143000" indent="-228600" defTabSz="820738" eaLnBrk="0" hangingPunct="0">
              <a:defRPr sz="2800" b="1" i="1">
                <a:solidFill>
                  <a:srgbClr val="336699"/>
                </a:solidFill>
                <a:latin typeface="Arial" charset="0"/>
                <a:cs typeface="Arial" charset="0"/>
              </a:defRPr>
            </a:lvl3pPr>
            <a:lvl4pPr marL="1600200" indent="-228600" defTabSz="820738" eaLnBrk="0" hangingPunct="0">
              <a:defRPr sz="2800" b="1" i="1">
                <a:solidFill>
                  <a:srgbClr val="336699"/>
                </a:solidFill>
                <a:latin typeface="Arial" charset="0"/>
                <a:cs typeface="Arial" charset="0"/>
              </a:defRPr>
            </a:lvl4pPr>
            <a:lvl5pPr marL="2057400" indent="-228600" defTabSz="820738" eaLnBrk="0" hangingPunct="0">
              <a:defRPr sz="2800" b="1" i="1">
                <a:solidFill>
                  <a:srgbClr val="336699"/>
                </a:solidFill>
                <a:latin typeface="Arial" charset="0"/>
                <a:cs typeface="Arial" charset="0"/>
              </a:defRPr>
            </a:lvl5pPr>
            <a:lvl6pPr marL="25146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defTabSz="820738"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algn="ctr">
              <a:lnSpc>
                <a:spcPct val="100000"/>
              </a:lnSpc>
              <a:spcBef>
                <a:spcPct val="50000"/>
              </a:spcBef>
            </a:pPr>
            <a:r>
              <a:rPr lang="en-US" altLang="en-US" sz="1500" i="0" dirty="0">
                <a:solidFill>
                  <a:schemeClr val="bg1"/>
                </a:solidFill>
              </a:rPr>
              <a:t>Annual Rate of Change in Number of </a:t>
            </a:r>
            <a:r>
              <a:rPr lang="en-US" altLang="en-US" sz="1500" i="0" dirty="0" smtClean="0">
                <a:solidFill>
                  <a:schemeClr val="bg1"/>
                </a:solidFill>
              </a:rPr>
              <a:t>US Persons </a:t>
            </a:r>
            <a:r>
              <a:rPr lang="en-US" altLang="en-US" sz="1500" i="0" dirty="0">
                <a:solidFill>
                  <a:schemeClr val="bg1"/>
                </a:solidFill>
              </a:rPr>
              <a:t>of Working Age</a:t>
            </a:r>
          </a:p>
        </p:txBody>
      </p:sp>
      <p:sp>
        <p:nvSpPr>
          <p:cNvPr id="29701" name="Text Box 4"/>
          <p:cNvSpPr txBox="1">
            <a:spLocks noChangeArrowheads="1"/>
          </p:cNvSpPr>
          <p:nvPr/>
        </p:nvSpPr>
        <p:spPr bwMode="auto">
          <a:xfrm>
            <a:off x="1843088" y="5775325"/>
            <a:ext cx="21971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900" b="0" i="0">
                <a:solidFill>
                  <a:schemeClr val="bg2"/>
                </a:solidFill>
              </a:rPr>
              <a:t>Sources: US Census Bureau, ISI Group</a:t>
            </a:r>
          </a:p>
        </p:txBody>
      </p:sp>
      <p:sp>
        <p:nvSpPr>
          <p:cNvPr id="29702" name="Text Box 5"/>
          <p:cNvSpPr txBox="1">
            <a:spLocks noChangeArrowheads="1"/>
          </p:cNvSpPr>
          <p:nvPr/>
        </p:nvSpPr>
        <p:spPr bwMode="auto">
          <a:xfrm>
            <a:off x="322262" y="762000"/>
            <a:ext cx="905033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2800" b="1" i="1">
                <a:solidFill>
                  <a:srgbClr val="336699"/>
                </a:solidFill>
                <a:latin typeface="Arial" charset="0"/>
                <a:cs typeface="Arial" charset="0"/>
              </a:defRPr>
            </a:lvl1pPr>
            <a:lvl2pPr marL="742950" indent="-285750" eaLnBrk="0" hangingPunct="0">
              <a:defRPr sz="2800" b="1" i="1">
                <a:solidFill>
                  <a:srgbClr val="336699"/>
                </a:solidFill>
                <a:latin typeface="Arial" charset="0"/>
                <a:cs typeface="Arial" charset="0"/>
              </a:defRPr>
            </a:lvl2pPr>
            <a:lvl3pPr marL="1143000" indent="-228600" eaLnBrk="0" hangingPunct="0">
              <a:defRPr sz="2800" b="1" i="1">
                <a:solidFill>
                  <a:srgbClr val="336699"/>
                </a:solidFill>
                <a:latin typeface="Arial" charset="0"/>
                <a:cs typeface="Arial" charset="0"/>
              </a:defRPr>
            </a:lvl3pPr>
            <a:lvl4pPr marL="1600200" indent="-228600" eaLnBrk="0" hangingPunct="0">
              <a:defRPr sz="2800" b="1" i="1">
                <a:solidFill>
                  <a:srgbClr val="336699"/>
                </a:solidFill>
                <a:latin typeface="Arial" charset="0"/>
                <a:cs typeface="Arial" charset="0"/>
              </a:defRPr>
            </a:lvl4pPr>
            <a:lvl5pPr marL="2057400" indent="-228600" eaLnBrk="0" hangingPunct="0">
              <a:defRPr sz="2800" b="1" i="1">
                <a:solidFill>
                  <a:srgbClr val="336699"/>
                </a:solidFill>
                <a:latin typeface="Arial" charset="0"/>
                <a:cs typeface="Arial" charset="0"/>
              </a:defRPr>
            </a:lvl5pPr>
            <a:lvl6pPr marL="2514600" indent="-228600" eaLnBrk="0" fontAlgn="base" hangingPunct="0">
              <a:lnSpc>
                <a:spcPct val="90000"/>
              </a:lnSpc>
              <a:spcBef>
                <a:spcPct val="0"/>
              </a:spcBef>
              <a:spcAft>
                <a:spcPct val="0"/>
              </a:spcAft>
              <a:defRPr sz="2800" b="1" i="1">
                <a:solidFill>
                  <a:srgbClr val="336699"/>
                </a:solidFill>
                <a:latin typeface="Arial" charset="0"/>
                <a:cs typeface="Arial" charset="0"/>
              </a:defRPr>
            </a:lvl6pPr>
            <a:lvl7pPr marL="2971800" indent="-228600" eaLnBrk="0" fontAlgn="base" hangingPunct="0">
              <a:lnSpc>
                <a:spcPct val="90000"/>
              </a:lnSpc>
              <a:spcBef>
                <a:spcPct val="0"/>
              </a:spcBef>
              <a:spcAft>
                <a:spcPct val="0"/>
              </a:spcAft>
              <a:defRPr sz="2800" b="1" i="1">
                <a:solidFill>
                  <a:srgbClr val="336699"/>
                </a:solidFill>
                <a:latin typeface="Arial" charset="0"/>
                <a:cs typeface="Arial" charset="0"/>
              </a:defRPr>
            </a:lvl7pPr>
            <a:lvl8pPr marL="3429000" indent="-228600" eaLnBrk="0" fontAlgn="base" hangingPunct="0">
              <a:lnSpc>
                <a:spcPct val="90000"/>
              </a:lnSpc>
              <a:spcBef>
                <a:spcPct val="0"/>
              </a:spcBef>
              <a:spcAft>
                <a:spcPct val="0"/>
              </a:spcAft>
              <a:defRPr sz="2800" b="1" i="1">
                <a:solidFill>
                  <a:srgbClr val="336699"/>
                </a:solidFill>
                <a:latin typeface="Arial" charset="0"/>
                <a:cs typeface="Arial" charset="0"/>
              </a:defRPr>
            </a:lvl8pPr>
            <a:lvl9pPr marL="3886200" indent="-228600" eaLnBrk="0" fontAlgn="base" hangingPunct="0">
              <a:lnSpc>
                <a:spcPct val="90000"/>
              </a:lnSpc>
              <a:spcBef>
                <a:spcPct val="0"/>
              </a:spcBef>
              <a:spcAft>
                <a:spcPct val="0"/>
              </a:spcAft>
              <a:defRPr sz="2800" b="1" i="1">
                <a:solidFill>
                  <a:srgbClr val="336699"/>
                </a:solidFill>
                <a:latin typeface="Arial" charset="0"/>
                <a:cs typeface="Arial" charset="0"/>
              </a:defRPr>
            </a:lvl9pPr>
          </a:lstStyle>
          <a:p>
            <a:pPr eaLnBrk="1" hangingPunct="1"/>
            <a:r>
              <a:rPr lang="en-US" altLang="en-US" sz="1900" dirty="0"/>
              <a:t>Demographics point to </a:t>
            </a:r>
            <a:r>
              <a:rPr lang="en-US" altLang="en-US" sz="1900" dirty="0" smtClean="0"/>
              <a:t>an extended period </a:t>
            </a:r>
            <a:r>
              <a:rPr lang="en-US" altLang="en-US" sz="1900" dirty="0"/>
              <a:t>of slow </a:t>
            </a:r>
            <a:r>
              <a:rPr lang="en-US" altLang="en-US" sz="1900" dirty="0" smtClean="0"/>
              <a:t>US economic </a:t>
            </a:r>
            <a:r>
              <a:rPr lang="en-US" altLang="en-US" sz="1900" dirty="0"/>
              <a:t>growth </a:t>
            </a:r>
          </a:p>
        </p:txBody>
      </p:sp>
      <p:sp>
        <p:nvSpPr>
          <p:cNvPr id="2" name="Oval 1"/>
          <p:cNvSpPr/>
          <p:nvPr/>
        </p:nvSpPr>
        <p:spPr>
          <a:xfrm>
            <a:off x="4040188" y="4038600"/>
            <a:ext cx="1217612" cy="685800"/>
          </a:xfrm>
          <a:prstGeom prst="ellipse">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90256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2049</Words>
  <Application>Microsoft Office PowerPoint</Application>
  <PresentationFormat>On-screen Show (4:3)</PresentationFormat>
  <Paragraphs>507</Paragraphs>
  <Slides>46</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Microsoft Excel Chart</vt:lpstr>
      <vt:lpstr>Manage Investments Like a Pro!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Outlook    We have constantly kicked the can down the road – but now we’re down the road.                                                 Mohamed El-Erian Paraphrase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growth  tends to slow sharply when public debt levels exceed 90% of GDP</vt:lpstr>
      <vt:lpstr>PowerPoint Presentation</vt:lpstr>
      <vt:lpstr>          “Financial repression is occurring not just in the U.S. but in all developed countries with high debt levels.  It is the hidden way governments pick the pockets of savers.”                                                 Bill Gross                                                Barron’s                                                6/13/11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cp:revision>
  <dcterms:created xsi:type="dcterms:W3CDTF">2019-07-30T00:44:52Z</dcterms:created>
  <dcterms:modified xsi:type="dcterms:W3CDTF">2019-07-30T01:04:43Z</dcterms:modified>
</cp:coreProperties>
</file>