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23119771633973"/>
          <c:y val="3.6757842627302563E-2"/>
          <c:w val="0.86728227188189899"/>
          <c:h val="0.93255872628677683"/>
        </c:manualLayout>
      </c:layout>
      <c:lineChart>
        <c:grouping val="standard"/>
        <c:varyColors val="0"/>
        <c:ser>
          <c:idx val="1"/>
          <c:order val="0"/>
          <c:spPr>
            <a:ln w="47625">
              <a:solidFill>
                <a:srgbClr val="00B050"/>
              </a:solidFill>
            </a:ln>
          </c:spPr>
          <c:marker>
            <c:symbol val="none"/>
          </c:marker>
          <c:val>
            <c:numRef>
              <c:f>Sheet1!$E$2:$E$38</c:f>
              <c:numCache>
                <c:formatCode>0.00</c:formatCode>
                <c:ptCount val="37"/>
                <c:pt idx="0">
                  <c:v>1</c:v>
                </c:pt>
                <c:pt idx="1">
                  <c:v>1.07</c:v>
                </c:pt>
                <c:pt idx="2">
                  <c:v>1.1449</c:v>
                </c:pt>
                <c:pt idx="3">
                  <c:v>1.2250430000000001</c:v>
                </c:pt>
                <c:pt idx="4">
                  <c:v>1.3107960100000002</c:v>
                </c:pt>
                <c:pt idx="5">
                  <c:v>1.4025517307000004</c:v>
                </c:pt>
                <c:pt idx="6">
                  <c:v>1.5007303518490005</c:v>
                </c:pt>
                <c:pt idx="7">
                  <c:v>1.6057814764784306</c:v>
                </c:pt>
                <c:pt idx="8">
                  <c:v>1.7181861798319209</c:v>
                </c:pt>
                <c:pt idx="9">
                  <c:v>1.8384592124201555</c:v>
                </c:pt>
                <c:pt idx="10">
                  <c:v>1.9671513572895665</c:v>
                </c:pt>
                <c:pt idx="11">
                  <c:v>2.1048519522998363</c:v>
                </c:pt>
                <c:pt idx="12">
                  <c:v>2.2521915889608248</c:v>
                </c:pt>
                <c:pt idx="13">
                  <c:v>2.4098450001880827</c:v>
                </c:pt>
                <c:pt idx="14">
                  <c:v>2.5785341502012487</c:v>
                </c:pt>
                <c:pt idx="15">
                  <c:v>2.7590315407153363</c:v>
                </c:pt>
                <c:pt idx="16">
                  <c:v>2.9521637485654102</c:v>
                </c:pt>
                <c:pt idx="17">
                  <c:v>3.1588152109649892</c:v>
                </c:pt>
                <c:pt idx="18">
                  <c:v>3.3799322757325387</c:v>
                </c:pt>
                <c:pt idx="19">
                  <c:v>3.6165275350338169</c:v>
                </c:pt>
                <c:pt idx="20">
                  <c:v>3.8696844624861844</c:v>
                </c:pt>
                <c:pt idx="21">
                  <c:v>4.1405623748602176</c:v>
                </c:pt>
                <c:pt idx="22">
                  <c:v>4.4304017411004333</c:v>
                </c:pt>
                <c:pt idx="23">
                  <c:v>4.7405298629774641</c:v>
                </c:pt>
                <c:pt idx="24">
                  <c:v>5.0723669533858873</c:v>
                </c:pt>
                <c:pt idx="25">
                  <c:v>5.4274326401229001</c:v>
                </c:pt>
                <c:pt idx="26">
                  <c:v>5.8073529249315037</c:v>
                </c:pt>
                <c:pt idx="27">
                  <c:v>6.2138676296767095</c:v>
                </c:pt>
                <c:pt idx="28">
                  <c:v>6.6488383637540798</c:v>
                </c:pt>
                <c:pt idx="29">
                  <c:v>7.1142570492168655</c:v>
                </c:pt>
                <c:pt idx="30">
                  <c:v>7.6122550426620466</c:v>
                </c:pt>
                <c:pt idx="31">
                  <c:v>8.1451128956483902</c:v>
                </c:pt>
                <c:pt idx="32">
                  <c:v>8.7152707983437789</c:v>
                </c:pt>
                <c:pt idx="33">
                  <c:v>9.3253397542278442</c:v>
                </c:pt>
                <c:pt idx="34">
                  <c:v>9.9781135370237948</c:v>
                </c:pt>
                <c:pt idx="35">
                  <c:v>10.676581484615461</c:v>
                </c:pt>
              </c:numCache>
            </c:numRef>
          </c:val>
          <c:smooth val="0"/>
        </c:ser>
        <c:ser>
          <c:idx val="2"/>
          <c:order val="1"/>
          <c:spPr>
            <a:ln w="47625">
              <a:solidFill>
                <a:srgbClr val="336699"/>
              </a:solidFill>
            </a:ln>
          </c:spPr>
          <c:marker>
            <c:symbol val="none"/>
          </c:marker>
          <c:val>
            <c:numRef>
              <c:f>Sheet1!$K$2:$K$37</c:f>
              <c:numCache>
                <c:formatCode>0.00</c:formatCode>
                <c:ptCount val="36"/>
                <c:pt idx="0" formatCode="General">
                  <c:v>1</c:v>
                </c:pt>
                <c:pt idx="1">
                  <c:v>1.042</c:v>
                </c:pt>
                <c:pt idx="2">
                  <c:v>1.085764</c:v>
                </c:pt>
                <c:pt idx="3">
                  <c:v>1.131366088</c:v>
                </c:pt>
                <c:pt idx="4">
                  <c:v>1.1788834636959999</c:v>
                </c:pt>
                <c:pt idx="5">
                  <c:v>1.228396569171232</c:v>
                </c:pt>
                <c:pt idx="6">
                  <c:v>1.2799892250764238</c:v>
                </c:pt>
                <c:pt idx="7">
                  <c:v>1.3337487725296335</c:v>
                </c:pt>
                <c:pt idx="8">
                  <c:v>1.3897662209758781</c:v>
                </c:pt>
                <c:pt idx="9">
                  <c:v>1.448136402256865</c:v>
                </c:pt>
                <c:pt idx="10">
                  <c:v>1.5089581311516533</c:v>
                </c:pt>
                <c:pt idx="11">
                  <c:v>1.572334372660023</c:v>
                </c:pt>
                <c:pt idx="12">
                  <c:v>1.6383724163117439</c:v>
                </c:pt>
                <c:pt idx="13">
                  <c:v>1.7071840577968371</c:v>
                </c:pt>
                <c:pt idx="14">
                  <c:v>1.7788857882243043</c:v>
                </c:pt>
                <c:pt idx="15">
                  <c:v>1.8535989913297251</c:v>
                </c:pt>
                <c:pt idx="16">
                  <c:v>1.9314501489655733</c:v>
                </c:pt>
                <c:pt idx="17">
                  <c:v>2.0125710552221272</c:v>
                </c:pt>
                <c:pt idx="18">
                  <c:v>2.0970990395414568</c:v>
                </c:pt>
                <c:pt idx="19">
                  <c:v>2.1851771992021982</c:v>
                </c:pt>
                <c:pt idx="20">
                  <c:v>2.2769546415686905</c:v>
                </c:pt>
                <c:pt idx="21">
                  <c:v>2.3725867365145756</c:v>
                </c:pt>
                <c:pt idx="22">
                  <c:v>2.4722353794481879</c:v>
                </c:pt>
                <c:pt idx="23">
                  <c:v>2.5760692653850121</c:v>
                </c:pt>
                <c:pt idx="24">
                  <c:v>2.6842641745311826</c:v>
                </c:pt>
                <c:pt idx="25">
                  <c:v>2.7970032698614924</c:v>
                </c:pt>
                <c:pt idx="26">
                  <c:v>2.9144774071956752</c:v>
                </c:pt>
                <c:pt idx="27">
                  <c:v>3.0368854582978937</c:v>
                </c:pt>
                <c:pt idx="28">
                  <c:v>3.1644346475464054</c:v>
                </c:pt>
                <c:pt idx="29">
                  <c:v>3.2973409027433545</c:v>
                </c:pt>
                <c:pt idx="30">
                  <c:v>3.435829220658575</c:v>
                </c:pt>
                <c:pt idx="31">
                  <c:v>3.5801340479262351</c:v>
                </c:pt>
                <c:pt idx="32">
                  <c:v>3.7304996779391373</c:v>
                </c:pt>
                <c:pt idx="33">
                  <c:v>3.8871806644125813</c:v>
                </c:pt>
                <c:pt idx="34">
                  <c:v>4.05044225231791</c:v>
                </c:pt>
                <c:pt idx="35">
                  <c:v>4.2205608269152615</c:v>
                </c:pt>
              </c:numCache>
            </c:numRef>
          </c:val>
          <c:smooth val="0"/>
        </c:ser>
        <c:dLbls>
          <c:showLegendKey val="0"/>
          <c:showVal val="0"/>
          <c:showCatName val="0"/>
          <c:showSerName val="0"/>
          <c:showPercent val="0"/>
          <c:showBubbleSize val="0"/>
        </c:dLbls>
        <c:marker val="1"/>
        <c:smooth val="0"/>
        <c:axId val="547274112"/>
        <c:axId val="548152448"/>
      </c:lineChart>
      <c:catAx>
        <c:axId val="547274112"/>
        <c:scaling>
          <c:orientation val="minMax"/>
        </c:scaling>
        <c:delete val="1"/>
        <c:axPos val="b"/>
        <c:numFmt formatCode="General" sourceLinked="1"/>
        <c:majorTickMark val="out"/>
        <c:minorTickMark val="none"/>
        <c:tickLblPos val="nextTo"/>
        <c:crossAx val="548152448"/>
        <c:crosses val="autoZero"/>
        <c:auto val="1"/>
        <c:lblAlgn val="ctr"/>
        <c:lblOffset val="100"/>
        <c:noMultiLvlLbl val="0"/>
      </c:catAx>
      <c:valAx>
        <c:axId val="548152448"/>
        <c:scaling>
          <c:orientation val="minMax"/>
        </c:scaling>
        <c:delete val="0"/>
        <c:axPos val="l"/>
        <c:majorGridlines/>
        <c:numFmt formatCode="&quot;$&quot;#,##0.00" sourceLinked="0"/>
        <c:majorTickMark val="out"/>
        <c:minorTickMark val="none"/>
        <c:tickLblPos val="nextTo"/>
        <c:txPr>
          <a:bodyPr/>
          <a:lstStyle/>
          <a:p>
            <a:pPr>
              <a:defRPr b="1" i="0" baseline="0"/>
            </a:pPr>
            <a:endParaRPr lang="en-US"/>
          </a:p>
        </c:txPr>
        <c:crossAx val="547274112"/>
        <c:crosses val="autoZero"/>
        <c:crossBetween val="between"/>
        <c:majorUnit val="2"/>
      </c:valAx>
      <c:spPr>
        <a:solidFill>
          <a:schemeClr val="bg1">
            <a:lumMod val="85000"/>
          </a:schemeClr>
        </a:solid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23119771633973"/>
          <c:y val="3.6757842627302563E-2"/>
          <c:w val="0.86728227188189899"/>
          <c:h val="0.93255872628677683"/>
        </c:manualLayout>
      </c:layout>
      <c:lineChart>
        <c:grouping val="standard"/>
        <c:varyColors val="0"/>
        <c:ser>
          <c:idx val="1"/>
          <c:order val="0"/>
          <c:spPr>
            <a:ln w="47625">
              <a:solidFill>
                <a:srgbClr val="00B050"/>
              </a:solidFill>
            </a:ln>
          </c:spPr>
          <c:marker>
            <c:symbol val="none"/>
          </c:marker>
          <c:val>
            <c:numRef>
              <c:f>Sheet1!$E$2:$E$38</c:f>
              <c:numCache>
                <c:formatCode>0.00</c:formatCode>
                <c:ptCount val="37"/>
                <c:pt idx="0">
                  <c:v>1</c:v>
                </c:pt>
                <c:pt idx="1">
                  <c:v>1.07</c:v>
                </c:pt>
                <c:pt idx="2">
                  <c:v>1.1449</c:v>
                </c:pt>
                <c:pt idx="3">
                  <c:v>1.2250430000000001</c:v>
                </c:pt>
                <c:pt idx="4">
                  <c:v>1.3107960100000002</c:v>
                </c:pt>
                <c:pt idx="5">
                  <c:v>1.4025517307000004</c:v>
                </c:pt>
                <c:pt idx="6">
                  <c:v>1.5007303518490005</c:v>
                </c:pt>
                <c:pt idx="7">
                  <c:v>1.6057814764784306</c:v>
                </c:pt>
                <c:pt idx="8">
                  <c:v>1.7181861798319209</c:v>
                </c:pt>
                <c:pt idx="9">
                  <c:v>1.8384592124201555</c:v>
                </c:pt>
                <c:pt idx="10">
                  <c:v>1.9671513572895665</c:v>
                </c:pt>
                <c:pt idx="11">
                  <c:v>2.1048519522998363</c:v>
                </c:pt>
                <c:pt idx="12">
                  <c:v>2.2521915889608248</c:v>
                </c:pt>
                <c:pt idx="13">
                  <c:v>2.4098450001880827</c:v>
                </c:pt>
                <c:pt idx="14">
                  <c:v>2.5785341502012487</c:v>
                </c:pt>
                <c:pt idx="15">
                  <c:v>2.7590315407153363</c:v>
                </c:pt>
                <c:pt idx="16">
                  <c:v>2.9521637485654102</c:v>
                </c:pt>
                <c:pt idx="17">
                  <c:v>3.1588152109649892</c:v>
                </c:pt>
                <c:pt idx="18">
                  <c:v>3.3799322757325387</c:v>
                </c:pt>
                <c:pt idx="19">
                  <c:v>3.6165275350338169</c:v>
                </c:pt>
                <c:pt idx="20">
                  <c:v>3.8696844624861844</c:v>
                </c:pt>
                <c:pt idx="21">
                  <c:v>4.1405623748602176</c:v>
                </c:pt>
                <c:pt idx="22">
                  <c:v>4.4304017411004333</c:v>
                </c:pt>
                <c:pt idx="23">
                  <c:v>4.7405298629774641</c:v>
                </c:pt>
                <c:pt idx="24">
                  <c:v>5.0723669533858873</c:v>
                </c:pt>
                <c:pt idx="25">
                  <c:v>5.4274326401229001</c:v>
                </c:pt>
                <c:pt idx="26">
                  <c:v>5.8073529249315037</c:v>
                </c:pt>
                <c:pt idx="27">
                  <c:v>6.2138676296767095</c:v>
                </c:pt>
                <c:pt idx="28">
                  <c:v>6.6488383637540798</c:v>
                </c:pt>
                <c:pt idx="29">
                  <c:v>7.1142570492168655</c:v>
                </c:pt>
                <c:pt idx="30">
                  <c:v>7.6122550426620466</c:v>
                </c:pt>
                <c:pt idx="31">
                  <c:v>8.1451128956483902</c:v>
                </c:pt>
                <c:pt idx="32">
                  <c:v>8.7152707983437789</c:v>
                </c:pt>
                <c:pt idx="33">
                  <c:v>9.3253397542278442</c:v>
                </c:pt>
                <c:pt idx="34">
                  <c:v>9.9781135370237948</c:v>
                </c:pt>
                <c:pt idx="35">
                  <c:v>10.676581484615461</c:v>
                </c:pt>
                <c:pt idx="36">
                  <c:v>6.805948890769276</c:v>
                </c:pt>
              </c:numCache>
            </c:numRef>
          </c:val>
          <c:smooth val="0"/>
        </c:ser>
        <c:ser>
          <c:idx val="2"/>
          <c:order val="1"/>
          <c:spPr>
            <a:ln w="47625">
              <a:solidFill>
                <a:srgbClr val="336699"/>
              </a:solidFill>
            </a:ln>
          </c:spPr>
          <c:marker>
            <c:symbol val="none"/>
          </c:marker>
          <c:val>
            <c:numRef>
              <c:f>Sheet1!$K$2:$K$37</c:f>
              <c:numCache>
                <c:formatCode>0.00</c:formatCode>
                <c:ptCount val="36"/>
                <c:pt idx="0" formatCode="General">
                  <c:v>1</c:v>
                </c:pt>
                <c:pt idx="1">
                  <c:v>1.042</c:v>
                </c:pt>
                <c:pt idx="2">
                  <c:v>1.085764</c:v>
                </c:pt>
                <c:pt idx="3">
                  <c:v>1.131366088</c:v>
                </c:pt>
                <c:pt idx="4">
                  <c:v>1.1788834636959999</c:v>
                </c:pt>
                <c:pt idx="5">
                  <c:v>1.228396569171232</c:v>
                </c:pt>
                <c:pt idx="6">
                  <c:v>1.2799892250764238</c:v>
                </c:pt>
                <c:pt idx="7">
                  <c:v>1.3337487725296335</c:v>
                </c:pt>
                <c:pt idx="8">
                  <c:v>1.3897662209758781</c:v>
                </c:pt>
                <c:pt idx="9">
                  <c:v>1.448136402256865</c:v>
                </c:pt>
                <c:pt idx="10">
                  <c:v>1.5089581311516533</c:v>
                </c:pt>
                <c:pt idx="11">
                  <c:v>1.572334372660023</c:v>
                </c:pt>
                <c:pt idx="12">
                  <c:v>1.6383724163117439</c:v>
                </c:pt>
                <c:pt idx="13">
                  <c:v>1.7071840577968371</c:v>
                </c:pt>
                <c:pt idx="14">
                  <c:v>1.7788857882243043</c:v>
                </c:pt>
                <c:pt idx="15">
                  <c:v>1.8535989913297251</c:v>
                </c:pt>
                <c:pt idx="16">
                  <c:v>1.9314501489655733</c:v>
                </c:pt>
                <c:pt idx="17">
                  <c:v>2.0125710552221272</c:v>
                </c:pt>
                <c:pt idx="18">
                  <c:v>2.0970990395414568</c:v>
                </c:pt>
                <c:pt idx="19">
                  <c:v>2.1851771992021982</c:v>
                </c:pt>
                <c:pt idx="20">
                  <c:v>2.2769546415686905</c:v>
                </c:pt>
                <c:pt idx="21">
                  <c:v>2.3725867365145756</c:v>
                </c:pt>
                <c:pt idx="22">
                  <c:v>2.4722353794481879</c:v>
                </c:pt>
                <c:pt idx="23">
                  <c:v>2.5760692653850121</c:v>
                </c:pt>
                <c:pt idx="24">
                  <c:v>2.6842641745311826</c:v>
                </c:pt>
                <c:pt idx="25">
                  <c:v>2.7970032698614924</c:v>
                </c:pt>
                <c:pt idx="26">
                  <c:v>2.9144774071956752</c:v>
                </c:pt>
                <c:pt idx="27">
                  <c:v>3.0368854582978937</c:v>
                </c:pt>
                <c:pt idx="28">
                  <c:v>3.1644346475464054</c:v>
                </c:pt>
                <c:pt idx="29">
                  <c:v>3.2973409027433545</c:v>
                </c:pt>
                <c:pt idx="30">
                  <c:v>3.435829220658575</c:v>
                </c:pt>
                <c:pt idx="31">
                  <c:v>3.5801340479262351</c:v>
                </c:pt>
                <c:pt idx="32">
                  <c:v>3.7304996779391373</c:v>
                </c:pt>
                <c:pt idx="33">
                  <c:v>3.8871806644125813</c:v>
                </c:pt>
                <c:pt idx="34">
                  <c:v>4.05044225231791</c:v>
                </c:pt>
                <c:pt idx="35">
                  <c:v>4.2205608269152615</c:v>
                </c:pt>
              </c:numCache>
            </c:numRef>
          </c:val>
          <c:smooth val="0"/>
        </c:ser>
        <c:dLbls>
          <c:showLegendKey val="0"/>
          <c:showVal val="0"/>
          <c:showCatName val="0"/>
          <c:showSerName val="0"/>
          <c:showPercent val="0"/>
          <c:showBubbleSize val="0"/>
        </c:dLbls>
        <c:marker val="1"/>
        <c:smooth val="0"/>
        <c:axId val="549414016"/>
        <c:axId val="549415552"/>
      </c:lineChart>
      <c:catAx>
        <c:axId val="549414016"/>
        <c:scaling>
          <c:orientation val="minMax"/>
        </c:scaling>
        <c:delete val="1"/>
        <c:axPos val="b"/>
        <c:numFmt formatCode="General" sourceLinked="1"/>
        <c:majorTickMark val="out"/>
        <c:minorTickMark val="none"/>
        <c:tickLblPos val="nextTo"/>
        <c:crossAx val="549415552"/>
        <c:crosses val="autoZero"/>
        <c:auto val="1"/>
        <c:lblAlgn val="ctr"/>
        <c:lblOffset val="100"/>
        <c:noMultiLvlLbl val="0"/>
      </c:catAx>
      <c:valAx>
        <c:axId val="549415552"/>
        <c:scaling>
          <c:orientation val="minMax"/>
        </c:scaling>
        <c:delete val="0"/>
        <c:axPos val="l"/>
        <c:majorGridlines/>
        <c:numFmt formatCode="&quot;$&quot;#,##0.00" sourceLinked="0"/>
        <c:majorTickMark val="out"/>
        <c:minorTickMark val="none"/>
        <c:tickLblPos val="nextTo"/>
        <c:txPr>
          <a:bodyPr/>
          <a:lstStyle/>
          <a:p>
            <a:pPr>
              <a:defRPr b="1" i="0" baseline="0"/>
            </a:pPr>
            <a:endParaRPr lang="en-US"/>
          </a:p>
        </c:txPr>
        <c:crossAx val="549414016"/>
        <c:crosses val="autoZero"/>
        <c:crossBetween val="between"/>
        <c:majorUnit val="2"/>
      </c:valAx>
      <c:spPr>
        <a:solidFill>
          <a:schemeClr val="bg1">
            <a:lumMod val="85000"/>
          </a:schemeClr>
        </a:solidFill>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81AAC-2D10-4433-B070-E05A15E70B7F}" type="datetimeFigureOut">
              <a:rPr lang="en-US" smtClean="0"/>
              <a:t>7/29/2019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67D16-1AFA-4AE6-8AC6-B0B342AF5F6A}" type="slidenum">
              <a:rPr lang="en-US" smtClean="0"/>
              <a:t>‹#›</a:t>
            </a:fld>
            <a:endParaRPr lang="en-US"/>
          </a:p>
        </p:txBody>
      </p:sp>
    </p:spTree>
    <p:extLst>
      <p:ext uri="{BB962C8B-B14F-4D97-AF65-F5344CB8AC3E}">
        <p14:creationId xmlns:p14="http://schemas.microsoft.com/office/powerpoint/2010/main" val="324912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92423D-C091-4C89-9629-F4AF27FFAE25}" type="slidenum">
              <a:rPr lang="en-US" smtClean="0"/>
              <a:t>24</a:t>
            </a:fld>
            <a:endParaRPr lang="en-US"/>
          </a:p>
        </p:txBody>
      </p:sp>
    </p:spTree>
    <p:extLst>
      <p:ext uri="{BB962C8B-B14F-4D97-AF65-F5344CB8AC3E}">
        <p14:creationId xmlns:p14="http://schemas.microsoft.com/office/powerpoint/2010/main" val="126718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92423D-C091-4C89-9629-F4AF27FFAE25}" type="slidenum">
              <a:rPr lang="en-US" smtClean="0"/>
              <a:t>27</a:t>
            </a:fld>
            <a:endParaRPr lang="en-US"/>
          </a:p>
        </p:txBody>
      </p:sp>
    </p:spTree>
    <p:extLst>
      <p:ext uri="{BB962C8B-B14F-4D97-AF65-F5344CB8AC3E}">
        <p14:creationId xmlns:p14="http://schemas.microsoft.com/office/powerpoint/2010/main" val="94144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14243" eaLnBrk="0" hangingPunct="0">
              <a:spcBef>
                <a:spcPct val="30000"/>
              </a:spcBef>
              <a:defRPr sz="1200">
                <a:solidFill>
                  <a:schemeClr val="tx1"/>
                </a:solidFill>
                <a:latin typeface="Arial" charset="0"/>
                <a:cs typeface="Arial" charset="0"/>
              </a:defRPr>
            </a:lvl1pPr>
            <a:lvl2pPr marL="728903" indent="-280346" defTabSz="914243" eaLnBrk="0" hangingPunct="0">
              <a:spcBef>
                <a:spcPct val="30000"/>
              </a:spcBef>
              <a:defRPr sz="1200">
                <a:solidFill>
                  <a:schemeClr val="tx1"/>
                </a:solidFill>
                <a:latin typeface="Arial" charset="0"/>
                <a:cs typeface="Arial" charset="0"/>
              </a:defRPr>
            </a:lvl2pPr>
            <a:lvl3pPr marL="1121389" indent="-224277" defTabSz="914243" eaLnBrk="0" hangingPunct="0">
              <a:spcBef>
                <a:spcPct val="30000"/>
              </a:spcBef>
              <a:defRPr sz="1200">
                <a:solidFill>
                  <a:schemeClr val="tx1"/>
                </a:solidFill>
                <a:latin typeface="Arial" charset="0"/>
                <a:cs typeface="Arial" charset="0"/>
              </a:defRPr>
            </a:lvl3pPr>
            <a:lvl4pPr marL="1569942" indent="-224277" defTabSz="914243" eaLnBrk="0" hangingPunct="0">
              <a:spcBef>
                <a:spcPct val="30000"/>
              </a:spcBef>
              <a:defRPr sz="1200">
                <a:solidFill>
                  <a:schemeClr val="tx1"/>
                </a:solidFill>
                <a:latin typeface="Arial" charset="0"/>
                <a:cs typeface="Arial" charset="0"/>
              </a:defRPr>
            </a:lvl4pPr>
            <a:lvl5pPr marL="2018500" indent="-224277" defTabSz="914243" eaLnBrk="0" hangingPunct="0">
              <a:spcBef>
                <a:spcPct val="30000"/>
              </a:spcBef>
              <a:defRPr sz="1200">
                <a:solidFill>
                  <a:schemeClr val="tx1"/>
                </a:solidFill>
                <a:latin typeface="Arial" charset="0"/>
                <a:cs typeface="Arial" charset="0"/>
              </a:defRPr>
            </a:lvl5pPr>
            <a:lvl6pPr marL="2467055" indent="-224277" defTabSz="914243" eaLnBrk="0" fontAlgn="base" hangingPunct="0">
              <a:spcBef>
                <a:spcPct val="30000"/>
              </a:spcBef>
              <a:spcAft>
                <a:spcPct val="0"/>
              </a:spcAft>
              <a:defRPr sz="1200">
                <a:solidFill>
                  <a:schemeClr val="tx1"/>
                </a:solidFill>
                <a:latin typeface="Arial" charset="0"/>
                <a:cs typeface="Arial" charset="0"/>
              </a:defRPr>
            </a:lvl6pPr>
            <a:lvl7pPr marL="2915609" indent="-224277" defTabSz="914243" eaLnBrk="0" fontAlgn="base" hangingPunct="0">
              <a:spcBef>
                <a:spcPct val="30000"/>
              </a:spcBef>
              <a:spcAft>
                <a:spcPct val="0"/>
              </a:spcAft>
              <a:defRPr sz="1200">
                <a:solidFill>
                  <a:schemeClr val="tx1"/>
                </a:solidFill>
                <a:latin typeface="Arial" charset="0"/>
                <a:cs typeface="Arial" charset="0"/>
              </a:defRPr>
            </a:lvl7pPr>
            <a:lvl8pPr marL="3364166" indent="-224277" defTabSz="914243" eaLnBrk="0" fontAlgn="base" hangingPunct="0">
              <a:spcBef>
                <a:spcPct val="30000"/>
              </a:spcBef>
              <a:spcAft>
                <a:spcPct val="0"/>
              </a:spcAft>
              <a:defRPr sz="1200">
                <a:solidFill>
                  <a:schemeClr val="tx1"/>
                </a:solidFill>
                <a:latin typeface="Arial" charset="0"/>
                <a:cs typeface="Arial" charset="0"/>
              </a:defRPr>
            </a:lvl8pPr>
            <a:lvl9pPr marL="3812721" indent="-224277" defTabSz="9142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501362C-607C-4591-88AA-2AC434C0C087}" type="slidenum">
              <a:rPr lang="en-US" altLang="en-US" smtClean="0"/>
              <a:pPr eaLnBrk="1" hangingPunct="1">
                <a:spcBef>
                  <a:spcPct val="0"/>
                </a:spcBef>
              </a:pPr>
              <a:t>42</a:t>
            </a:fld>
            <a:endParaRPr lang="en-US" altLang="en-US" smtClean="0"/>
          </a:p>
        </p:txBody>
      </p:sp>
      <p:sp>
        <p:nvSpPr>
          <p:cNvPr id="121859" name="Rectangle 2"/>
          <p:cNvSpPr>
            <a:spLocks noGrp="1" noRot="1" noChangeAspect="1" noChangeArrowheads="1" noTextEdit="1"/>
          </p:cNvSpPr>
          <p:nvPr>
            <p:ph type="sldImg"/>
          </p:nvPr>
        </p:nvSpPr>
        <p:spPr>
          <a:xfrm>
            <a:off x="1152525" y="684213"/>
            <a:ext cx="4573588" cy="3430587"/>
          </a:xfrm>
          <a:ln/>
        </p:spPr>
      </p:sp>
      <p:sp>
        <p:nvSpPr>
          <p:cNvPr id="121860" name="Rectangle 3"/>
          <p:cNvSpPr>
            <a:spLocks noGrp="1" noChangeArrowheads="1"/>
          </p:cNvSpPr>
          <p:nvPr>
            <p:ph type="body" idx="1"/>
          </p:nvPr>
        </p:nvSpPr>
        <p:spPr>
          <a:xfrm>
            <a:off x="684869" y="4344027"/>
            <a:ext cx="5488264" cy="4116049"/>
          </a:xfrm>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1FE6A9-0A5E-4E97-AFA1-B134808EB0B3}"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237511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FE6A9-0A5E-4E97-AFA1-B134808EB0B3}"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60099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FE6A9-0A5E-4E97-AFA1-B134808EB0B3}"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100488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FE6A9-0A5E-4E97-AFA1-B134808EB0B3}"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139342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FE6A9-0A5E-4E97-AFA1-B134808EB0B3}"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290157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1FE6A9-0A5E-4E97-AFA1-B134808EB0B3}"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33915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1FE6A9-0A5E-4E97-AFA1-B134808EB0B3}" type="datetimeFigureOut">
              <a:rPr lang="en-US" smtClean="0"/>
              <a:t>7/29/2019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426477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1FE6A9-0A5E-4E97-AFA1-B134808EB0B3}" type="datetimeFigureOut">
              <a:rPr lang="en-US" smtClean="0"/>
              <a:t>7/29/2019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14433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FE6A9-0A5E-4E97-AFA1-B134808EB0B3}" type="datetimeFigureOut">
              <a:rPr lang="en-US" smtClean="0"/>
              <a:t>7/29/2019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22121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FE6A9-0A5E-4E97-AFA1-B134808EB0B3}"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34874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FE6A9-0A5E-4E97-AFA1-B134808EB0B3}"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CD3D6-52C9-4501-A51B-7DA3FA31A062}" type="slidenum">
              <a:rPr lang="en-US" smtClean="0"/>
              <a:t>‹#›</a:t>
            </a:fld>
            <a:endParaRPr lang="en-US"/>
          </a:p>
        </p:txBody>
      </p:sp>
    </p:spTree>
    <p:extLst>
      <p:ext uri="{BB962C8B-B14F-4D97-AF65-F5344CB8AC3E}">
        <p14:creationId xmlns:p14="http://schemas.microsoft.com/office/powerpoint/2010/main" val="249309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FE6A9-0A5E-4E97-AFA1-B134808EB0B3}" type="datetimeFigureOut">
              <a:rPr lang="en-US" smtClean="0"/>
              <a:t>7/29/2019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CD3D6-52C9-4501-A51B-7DA3FA31A062}" type="slidenum">
              <a:rPr lang="en-US" smtClean="0"/>
              <a:t>‹#›</a:t>
            </a:fld>
            <a:endParaRPr lang="en-US"/>
          </a:p>
        </p:txBody>
      </p:sp>
    </p:spTree>
    <p:extLst>
      <p:ext uri="{BB962C8B-B14F-4D97-AF65-F5344CB8AC3E}">
        <p14:creationId xmlns:p14="http://schemas.microsoft.com/office/powerpoint/2010/main" val="2525831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1600200"/>
            <a:ext cx="6318204" cy="1938992"/>
          </a:xfrm>
          <a:prstGeom prst="rect">
            <a:avLst/>
          </a:prstGeom>
          <a:noFill/>
        </p:spPr>
        <p:txBody>
          <a:bodyPr wrap="none" rtlCol="0">
            <a:spAutoFit/>
          </a:bodyPr>
          <a:lstStyle/>
          <a:p>
            <a:r>
              <a:rPr lang="en-US" sz="4000" b="1" i="1" dirty="0" smtClean="0">
                <a:solidFill>
                  <a:srgbClr val="336699"/>
                </a:solidFill>
              </a:rPr>
              <a:t>Smart retirement strategies</a:t>
            </a:r>
          </a:p>
          <a:p>
            <a:endParaRPr lang="en-US" sz="4000" b="1" i="1" dirty="0">
              <a:solidFill>
                <a:srgbClr val="336699"/>
              </a:solidFill>
            </a:endParaRPr>
          </a:p>
          <a:p>
            <a:r>
              <a:rPr lang="en-US" sz="4000" b="1" i="1" dirty="0" smtClean="0">
                <a:solidFill>
                  <a:srgbClr val="336699"/>
                </a:solidFill>
              </a:rPr>
              <a:t>               </a:t>
            </a:r>
            <a:r>
              <a:rPr lang="en-US" sz="2400" b="1" dirty="0" smtClean="0"/>
              <a:t>Make your nest egg last a lifetime!</a:t>
            </a:r>
            <a:endParaRPr lang="en-US" sz="6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038600"/>
            <a:ext cx="2971800" cy="2372487"/>
          </a:xfrm>
          <a:prstGeom prst="rect">
            <a:avLst/>
          </a:prstGeom>
        </p:spPr>
      </p:pic>
      <p:sp>
        <p:nvSpPr>
          <p:cNvPr id="3" name="Rectangle 2"/>
          <p:cNvSpPr/>
          <p:nvPr/>
        </p:nvSpPr>
        <p:spPr>
          <a:xfrm>
            <a:off x="1295400" y="4038600"/>
            <a:ext cx="2971800" cy="2372487"/>
          </a:xfrm>
          <a:prstGeom prst="rect">
            <a:avLst/>
          </a:prstGeom>
          <a:solidFill>
            <a:schemeClr val="tx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074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2239963"/>
            <a:ext cx="5714999" cy="4298155"/>
          </a:xfrm>
          <a:prstGeom prst="rect">
            <a:avLst/>
          </a:prstGeom>
        </p:spPr>
      </p:pic>
      <p:sp>
        <p:nvSpPr>
          <p:cNvPr id="3" name="Text Box 5"/>
          <p:cNvSpPr txBox="1">
            <a:spLocks noChangeArrowheads="1"/>
          </p:cNvSpPr>
          <p:nvPr/>
        </p:nvSpPr>
        <p:spPr bwMode="auto">
          <a:xfrm>
            <a:off x="530225" y="485557"/>
            <a:ext cx="8375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000" b="1" i="1" dirty="0" smtClean="0">
                <a:solidFill>
                  <a:srgbClr val="336699"/>
                </a:solidFill>
              </a:rPr>
              <a:t>Up until recently conventional wisdom – </a:t>
            </a:r>
            <a:r>
              <a:rPr lang="en-US" altLang="en-US" sz="2000" b="1" i="1" u="sng" dirty="0" smtClean="0">
                <a:solidFill>
                  <a:srgbClr val="336699"/>
                </a:solidFill>
              </a:rPr>
              <a:t>based upon history </a:t>
            </a:r>
            <a:r>
              <a:rPr lang="en-US" altLang="en-US" sz="2000" b="1" i="1" dirty="0" smtClean="0">
                <a:solidFill>
                  <a:srgbClr val="336699"/>
                </a:solidFill>
              </a:rPr>
              <a:t> – suggested 4% was a safe starting withdrawal rate for retirees</a:t>
            </a:r>
            <a:endParaRPr lang="en-US" altLang="en-US" sz="2000" b="1" i="1" dirty="0">
              <a:solidFill>
                <a:srgbClr val="336699"/>
              </a:solidFill>
            </a:endParaRPr>
          </a:p>
        </p:txBody>
      </p:sp>
      <p:sp>
        <p:nvSpPr>
          <p:cNvPr id="4" name="Text Box 4"/>
          <p:cNvSpPr txBox="1">
            <a:spLocks noChangeArrowheads="1"/>
          </p:cNvSpPr>
          <p:nvPr/>
        </p:nvSpPr>
        <p:spPr bwMode="auto">
          <a:xfrm>
            <a:off x="1752600" y="2107914"/>
            <a:ext cx="6013467" cy="33048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400" dirty="0" smtClean="0">
                <a:solidFill>
                  <a:schemeClr val="bg1"/>
                </a:solidFill>
              </a:rPr>
              <a:t>“Historical” Safe Maximum Withdrawal You Could Grow With Inflation</a:t>
            </a:r>
            <a:endParaRPr lang="en-US" altLang="en-US" sz="1400" dirty="0">
              <a:solidFill>
                <a:srgbClr val="FF3300"/>
              </a:solidFill>
            </a:endParaRPr>
          </a:p>
        </p:txBody>
      </p:sp>
      <p:sp>
        <p:nvSpPr>
          <p:cNvPr id="5" name="Oval 4"/>
          <p:cNvSpPr/>
          <p:nvPr/>
        </p:nvSpPr>
        <p:spPr>
          <a:xfrm>
            <a:off x="1981200" y="48768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p:cNvSpPr/>
          <p:nvPr/>
        </p:nvSpPr>
        <p:spPr>
          <a:xfrm>
            <a:off x="5410200" y="5943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ight Arrow 6"/>
          <p:cNvSpPr/>
          <p:nvPr/>
        </p:nvSpPr>
        <p:spPr>
          <a:xfrm rot="19507481">
            <a:off x="5102887" y="5146226"/>
            <a:ext cx="4572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53275" y="5222426"/>
            <a:ext cx="1752600" cy="600164"/>
          </a:xfrm>
          <a:prstGeom prst="rect">
            <a:avLst/>
          </a:prstGeom>
          <a:noFill/>
        </p:spPr>
        <p:txBody>
          <a:bodyPr wrap="square" rtlCol="0">
            <a:spAutoFit/>
          </a:bodyPr>
          <a:lstStyle/>
          <a:p>
            <a:r>
              <a:rPr lang="en-US" sz="1100" b="1" dirty="0" smtClean="0"/>
              <a:t>The strategy worked based upon stock allocations of 50% to 75%</a:t>
            </a:r>
            <a:endParaRPr lang="en-US" sz="1100" b="1" dirty="0"/>
          </a:p>
        </p:txBody>
      </p:sp>
    </p:spTree>
    <p:extLst>
      <p:ext uri="{BB962C8B-B14F-4D97-AF65-F5344CB8AC3E}">
        <p14:creationId xmlns:p14="http://schemas.microsoft.com/office/powerpoint/2010/main" val="512791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43338" y="1539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smtClean="0">
                <a:solidFill>
                  <a:prstClr val="black"/>
                </a:solidFill>
                <a:latin typeface="Arial" charset="0"/>
                <a:cs typeface="Arial" charset="0"/>
              </a:rPr>
              <a:t> </a:t>
            </a:r>
          </a:p>
        </p:txBody>
      </p:sp>
      <p:sp>
        <p:nvSpPr>
          <p:cNvPr id="5" name="Rectangle 2"/>
          <p:cNvSpPr>
            <a:spLocks noChangeArrowheads="1"/>
          </p:cNvSpPr>
          <p:nvPr/>
        </p:nvSpPr>
        <p:spPr bwMode="auto">
          <a:xfrm>
            <a:off x="3843338" y="1539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smtClean="0">
                <a:solidFill>
                  <a:prstClr val="black"/>
                </a:solidFill>
                <a:latin typeface="Arial" charset="0"/>
                <a:cs typeface="Arial" charset="0"/>
              </a:rPr>
              <a:t> </a:t>
            </a:r>
          </a:p>
        </p:txBody>
      </p:sp>
      <p:sp>
        <p:nvSpPr>
          <p:cNvPr id="9" name="Text Box 4"/>
          <p:cNvSpPr txBox="1">
            <a:spLocks noChangeArrowheads="1"/>
          </p:cNvSpPr>
          <p:nvPr/>
        </p:nvSpPr>
        <p:spPr bwMode="auto">
          <a:xfrm>
            <a:off x="2330917" y="412404"/>
            <a:ext cx="2579777" cy="73059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000" b="1" dirty="0" smtClean="0">
                <a:solidFill>
                  <a:schemeClr val="bg1"/>
                </a:solidFill>
              </a:rPr>
              <a:t>Maximum Sustainable Withdrawal Rates</a:t>
            </a:r>
          </a:p>
          <a:p>
            <a:pPr algn="ctr">
              <a:spcBef>
                <a:spcPct val="50000"/>
              </a:spcBef>
              <a:buFontTx/>
              <a:buNone/>
            </a:pPr>
            <a:r>
              <a:rPr lang="en-US" altLang="en-US" sz="1000" b="1" dirty="0" smtClean="0">
                <a:solidFill>
                  <a:schemeClr val="bg1"/>
                </a:solidFill>
              </a:rPr>
              <a:t>For Retirees 1900-1981</a:t>
            </a:r>
          </a:p>
          <a:p>
            <a:pPr algn="ctr">
              <a:spcBef>
                <a:spcPct val="50000"/>
              </a:spcBef>
              <a:buFontTx/>
              <a:buNone/>
            </a:pPr>
            <a:r>
              <a:rPr lang="en-US" altLang="en-US" sz="900" b="1" dirty="0" smtClean="0">
                <a:solidFill>
                  <a:schemeClr val="bg1"/>
                </a:solidFill>
              </a:rPr>
              <a:t>Asset Allocation: 50% Stocks &amp; 50% Bills</a:t>
            </a:r>
          </a:p>
        </p:txBody>
      </p:sp>
      <p:pic>
        <p:nvPicPr>
          <p:cNvPr id="118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732" y="1143000"/>
            <a:ext cx="256694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5627016" y="1396911"/>
            <a:ext cx="25050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000" b="1" i="1" dirty="0" smtClean="0">
                <a:solidFill>
                  <a:srgbClr val="336699"/>
                </a:solidFill>
              </a:rPr>
              <a:t>The US has “historically” had the highest safe withdrawal rate – but country rankings do change through history</a:t>
            </a:r>
            <a:endParaRPr lang="en-US" altLang="en-US" sz="2000" b="1" i="1" dirty="0">
              <a:solidFill>
                <a:srgbClr val="336699"/>
              </a:solidFill>
            </a:endParaRPr>
          </a:p>
        </p:txBody>
      </p:sp>
    </p:spTree>
    <p:extLst>
      <p:ext uri="{BB962C8B-B14F-4D97-AF65-F5344CB8AC3E}">
        <p14:creationId xmlns:p14="http://schemas.microsoft.com/office/powerpoint/2010/main" val="3695626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914400"/>
            <a:ext cx="8077200" cy="4832092"/>
          </a:xfrm>
          <a:prstGeom prst="rect">
            <a:avLst/>
          </a:prstGeom>
          <a:noFill/>
        </p:spPr>
        <p:txBody>
          <a:bodyPr wrap="square" rtlCol="0">
            <a:spAutoFit/>
          </a:bodyPr>
          <a:lstStyle/>
          <a:p>
            <a:r>
              <a:rPr lang="en-US" sz="2400" b="1" i="1" dirty="0" smtClean="0">
                <a:solidFill>
                  <a:srgbClr val="336699"/>
                </a:solidFill>
              </a:rPr>
              <a:t>There are no guarantees when it comes to DC retirement success (not running out of money).</a:t>
            </a:r>
          </a:p>
          <a:p>
            <a:endParaRPr lang="en-US" sz="2000" dirty="0" smtClean="0"/>
          </a:p>
          <a:p>
            <a:endParaRPr lang="en-US" sz="2000" dirty="0"/>
          </a:p>
          <a:p>
            <a:r>
              <a:rPr lang="en-US" sz="2000" b="1" dirty="0" smtClean="0"/>
              <a:t>There are tradeoffs:</a:t>
            </a:r>
          </a:p>
          <a:p>
            <a:endParaRPr lang="en-US" sz="2000" b="1" dirty="0"/>
          </a:p>
          <a:p>
            <a:r>
              <a:rPr lang="en-US" sz="2000" b="1" dirty="0" smtClean="0"/>
              <a:t>High sustained withdrawal rates = low probability of long term success</a:t>
            </a:r>
          </a:p>
          <a:p>
            <a:r>
              <a:rPr lang="en-US" sz="2000" b="1" dirty="0" smtClean="0"/>
              <a:t>Low sustained withdrawal rates = high probability of long term success</a:t>
            </a:r>
          </a:p>
          <a:p>
            <a:endParaRPr lang="en-US" sz="2000" b="1" dirty="0"/>
          </a:p>
          <a:p>
            <a:r>
              <a:rPr lang="en-US" sz="2000" b="1" dirty="0" smtClean="0"/>
              <a:t>What probability of retirement success do you want?</a:t>
            </a:r>
          </a:p>
          <a:p>
            <a:endParaRPr lang="en-US" sz="2000" dirty="0"/>
          </a:p>
          <a:p>
            <a:r>
              <a:rPr lang="en-US" sz="2000" b="1" dirty="0" smtClean="0">
                <a:solidFill>
                  <a:srgbClr val="FF0000"/>
                </a:solidFill>
              </a:rPr>
              <a:t>100%?  90%?  80%?  70%?  60%?  50%?</a:t>
            </a:r>
          </a:p>
          <a:p>
            <a:endParaRPr lang="en-US" sz="2000" dirty="0"/>
          </a:p>
          <a:p>
            <a:r>
              <a:rPr lang="en-US" sz="2000" b="1" i="1" dirty="0" smtClean="0">
                <a:solidFill>
                  <a:srgbClr val="336699"/>
                </a:solidFill>
              </a:rPr>
              <a:t>Are you willing to pay the price of high probabilities of success?  (Low withdrawal rates)</a:t>
            </a:r>
            <a:endParaRPr lang="en-US" sz="2000" b="1" i="1" dirty="0">
              <a:solidFill>
                <a:srgbClr val="336699"/>
              </a:solidFill>
            </a:endParaRPr>
          </a:p>
        </p:txBody>
      </p:sp>
    </p:spTree>
    <p:extLst>
      <p:ext uri="{BB962C8B-B14F-4D97-AF65-F5344CB8AC3E}">
        <p14:creationId xmlns:p14="http://schemas.microsoft.com/office/powerpoint/2010/main" val="1712568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81780"/>
            <a:ext cx="7391895" cy="523220"/>
          </a:xfrm>
          <a:prstGeom prst="rect">
            <a:avLst/>
          </a:prstGeom>
          <a:noFill/>
        </p:spPr>
        <p:txBody>
          <a:bodyPr wrap="none" rtlCol="0">
            <a:spAutoFit/>
          </a:bodyPr>
          <a:lstStyle/>
          <a:p>
            <a:r>
              <a:rPr lang="en-US" sz="2800" b="1" i="1" dirty="0" smtClean="0">
                <a:solidFill>
                  <a:srgbClr val="C00000"/>
                </a:solidFill>
              </a:rPr>
              <a:t>Risk</a:t>
            </a:r>
            <a:r>
              <a:rPr lang="en-US" sz="2800" b="1" i="1" dirty="0" smtClean="0">
                <a:solidFill>
                  <a:srgbClr val="336699"/>
                </a:solidFill>
              </a:rPr>
              <a:t> is a four-letter word in the retirement world</a:t>
            </a:r>
            <a:endParaRPr lang="en-US" sz="2800" b="1" i="1" dirty="0">
              <a:solidFill>
                <a:srgbClr val="336699"/>
              </a:solidFill>
            </a:endParaRPr>
          </a:p>
        </p:txBody>
      </p:sp>
    </p:spTree>
    <p:extLst>
      <p:ext uri="{BB962C8B-B14F-4D97-AF65-F5344CB8AC3E}">
        <p14:creationId xmlns:p14="http://schemas.microsoft.com/office/powerpoint/2010/main" val="498745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19" y="599773"/>
            <a:ext cx="7394782" cy="572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081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936" y="804479"/>
            <a:ext cx="6759264" cy="506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3000" y="1066800"/>
            <a:ext cx="6934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8213" y="811118"/>
            <a:ext cx="8153400" cy="769441"/>
          </a:xfrm>
          <a:prstGeom prst="rect">
            <a:avLst/>
          </a:prstGeom>
          <a:noFill/>
        </p:spPr>
        <p:txBody>
          <a:bodyPr wrap="square" rtlCol="0">
            <a:spAutoFit/>
          </a:bodyPr>
          <a:lstStyle/>
          <a:p>
            <a:r>
              <a:rPr lang="en-US" sz="2200" b="1" i="1" dirty="0" smtClean="0">
                <a:solidFill>
                  <a:srgbClr val="336699"/>
                </a:solidFill>
              </a:rPr>
              <a:t>Imagine a 35-year investment horizon, a portfolio with an expected return of 7.5% and annual risk of 12.5%, (35-year risk of +/- 2.2%)</a:t>
            </a:r>
            <a:endParaRPr lang="en-US" sz="2200" b="1" i="1" dirty="0">
              <a:solidFill>
                <a:srgbClr val="336699"/>
              </a:solidFill>
            </a:endParaRPr>
          </a:p>
        </p:txBody>
      </p:sp>
      <p:sp>
        <p:nvSpPr>
          <p:cNvPr id="4" name="TextBox 3"/>
          <p:cNvSpPr txBox="1"/>
          <p:nvPr/>
        </p:nvSpPr>
        <p:spPr>
          <a:xfrm>
            <a:off x="5867400" y="4042956"/>
            <a:ext cx="546945" cy="307777"/>
          </a:xfrm>
          <a:prstGeom prst="rect">
            <a:avLst/>
          </a:prstGeom>
          <a:noFill/>
        </p:spPr>
        <p:txBody>
          <a:bodyPr wrap="none" rtlCol="0">
            <a:spAutoFit/>
          </a:bodyPr>
          <a:lstStyle/>
          <a:p>
            <a:r>
              <a:rPr lang="en-US" sz="1400" b="1" dirty="0" smtClean="0"/>
              <a:t>5.3%</a:t>
            </a:r>
            <a:endParaRPr lang="en-US" sz="1400" b="1" dirty="0"/>
          </a:p>
        </p:txBody>
      </p:sp>
      <p:sp>
        <p:nvSpPr>
          <p:cNvPr id="6" name="TextBox 5"/>
          <p:cNvSpPr txBox="1"/>
          <p:nvPr/>
        </p:nvSpPr>
        <p:spPr>
          <a:xfrm>
            <a:off x="5853855" y="3429000"/>
            <a:ext cx="546945" cy="307777"/>
          </a:xfrm>
          <a:prstGeom prst="rect">
            <a:avLst/>
          </a:prstGeom>
          <a:noFill/>
        </p:spPr>
        <p:txBody>
          <a:bodyPr wrap="none" rtlCol="0">
            <a:spAutoFit/>
          </a:bodyPr>
          <a:lstStyle/>
          <a:p>
            <a:r>
              <a:rPr lang="en-US" sz="1400" b="1" dirty="0" smtClean="0"/>
              <a:t>9.7%</a:t>
            </a:r>
            <a:endParaRPr lang="en-US" sz="1400" b="1" dirty="0"/>
          </a:p>
        </p:txBody>
      </p:sp>
    </p:spTree>
    <p:extLst>
      <p:ext uri="{BB962C8B-B14F-4D97-AF65-F5344CB8AC3E}">
        <p14:creationId xmlns:p14="http://schemas.microsoft.com/office/powerpoint/2010/main" val="3018929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68826"/>
            <a:ext cx="7162800" cy="592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683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1835"/>
            <a:ext cx="6934199" cy="521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779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1835"/>
            <a:ext cx="6934199" cy="521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73191" y="2667000"/>
            <a:ext cx="2479781" cy="307777"/>
          </a:xfrm>
          <a:prstGeom prst="rect">
            <a:avLst/>
          </a:prstGeom>
          <a:noFill/>
        </p:spPr>
        <p:txBody>
          <a:bodyPr wrap="none" rtlCol="0">
            <a:spAutoFit/>
          </a:bodyPr>
          <a:lstStyle/>
          <a:p>
            <a:r>
              <a:rPr lang="en-US" sz="1400" b="1" dirty="0" smtClean="0"/>
              <a:t>$2,500,000 = $75,000 pa “real”</a:t>
            </a:r>
            <a:endParaRPr lang="en-US" sz="1400" b="1" dirty="0"/>
          </a:p>
        </p:txBody>
      </p:sp>
      <p:sp>
        <p:nvSpPr>
          <p:cNvPr id="5" name="TextBox 4"/>
          <p:cNvSpPr txBox="1"/>
          <p:nvPr/>
        </p:nvSpPr>
        <p:spPr>
          <a:xfrm>
            <a:off x="5867400" y="4416623"/>
            <a:ext cx="2341923" cy="307777"/>
          </a:xfrm>
          <a:prstGeom prst="rect">
            <a:avLst/>
          </a:prstGeom>
          <a:noFill/>
        </p:spPr>
        <p:txBody>
          <a:bodyPr wrap="none" rtlCol="0">
            <a:spAutoFit/>
          </a:bodyPr>
          <a:lstStyle/>
          <a:p>
            <a:r>
              <a:rPr lang="en-US" sz="1400" b="1" dirty="0" smtClean="0"/>
              <a:t>$600,000 = $18,000 pa “real”</a:t>
            </a:r>
            <a:endParaRPr lang="en-US" sz="1400" b="1" dirty="0"/>
          </a:p>
        </p:txBody>
      </p:sp>
      <p:sp>
        <p:nvSpPr>
          <p:cNvPr id="3" name="Rectangle 2"/>
          <p:cNvSpPr/>
          <p:nvPr/>
        </p:nvSpPr>
        <p:spPr>
          <a:xfrm>
            <a:off x="6629400" y="3286858"/>
            <a:ext cx="1295400" cy="59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3883223"/>
            <a:ext cx="1295400" cy="5333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53152" y="3807023"/>
            <a:ext cx="2519857" cy="307777"/>
          </a:xfrm>
          <a:prstGeom prst="rect">
            <a:avLst/>
          </a:prstGeom>
          <a:noFill/>
        </p:spPr>
        <p:txBody>
          <a:bodyPr wrap="none" rtlCol="0">
            <a:spAutoFit/>
          </a:bodyPr>
          <a:lstStyle/>
          <a:p>
            <a:r>
              <a:rPr lang="en-US" sz="1400" b="1" dirty="0" smtClean="0"/>
              <a:t>$1,250,000 =  $37,500 pa “real”</a:t>
            </a:r>
          </a:p>
        </p:txBody>
      </p:sp>
      <p:sp>
        <p:nvSpPr>
          <p:cNvPr id="6" name="Rectangle 5"/>
          <p:cNvSpPr/>
          <p:nvPr/>
        </p:nvSpPr>
        <p:spPr>
          <a:xfrm>
            <a:off x="1066800" y="838200"/>
            <a:ext cx="7315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9817" y="525959"/>
            <a:ext cx="8153400" cy="1107996"/>
          </a:xfrm>
          <a:prstGeom prst="rect">
            <a:avLst/>
          </a:prstGeom>
          <a:noFill/>
        </p:spPr>
        <p:txBody>
          <a:bodyPr wrap="square" rtlCol="0">
            <a:spAutoFit/>
          </a:bodyPr>
          <a:lstStyle/>
          <a:p>
            <a:r>
              <a:rPr lang="en-US" sz="2200" b="1" i="1" dirty="0" smtClean="0">
                <a:solidFill>
                  <a:srgbClr val="336699"/>
                </a:solidFill>
              </a:rPr>
              <a:t>Big differences in retirement lifestyles!</a:t>
            </a:r>
          </a:p>
          <a:p>
            <a:r>
              <a:rPr lang="en-US" sz="2200" b="1" i="1" dirty="0" smtClean="0">
                <a:solidFill>
                  <a:srgbClr val="336699"/>
                </a:solidFill>
              </a:rPr>
              <a:t>                         </a:t>
            </a:r>
            <a:r>
              <a:rPr lang="en-US" sz="2200" b="1" i="1" dirty="0" smtClean="0">
                <a:solidFill>
                  <a:schemeClr val="bg1"/>
                </a:solidFill>
              </a:rPr>
              <a:t>We seek to minimize risk to avoid bad future outcomes</a:t>
            </a:r>
          </a:p>
          <a:p>
            <a:r>
              <a:rPr lang="en-US" sz="2200" b="1" i="1" dirty="0">
                <a:solidFill>
                  <a:schemeClr val="bg1"/>
                </a:solidFill>
              </a:rPr>
              <a:t> </a:t>
            </a:r>
            <a:r>
              <a:rPr lang="en-US" sz="2200" b="1" i="1" dirty="0" smtClean="0">
                <a:solidFill>
                  <a:schemeClr val="bg1"/>
                </a:solidFill>
              </a:rPr>
              <a:t>                         (while maximizing the “median” expected outcome)</a:t>
            </a:r>
            <a:endParaRPr lang="en-US" sz="2200" b="1" i="1" dirty="0">
              <a:solidFill>
                <a:schemeClr val="bg1"/>
              </a:solidFill>
            </a:endParaRPr>
          </a:p>
        </p:txBody>
      </p:sp>
    </p:spTree>
    <p:extLst>
      <p:ext uri="{BB962C8B-B14F-4D97-AF65-F5344CB8AC3E}">
        <p14:creationId xmlns:p14="http://schemas.microsoft.com/office/powerpoint/2010/main" val="3461996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1835"/>
            <a:ext cx="6934199" cy="521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73191" y="2667000"/>
            <a:ext cx="2479781" cy="307777"/>
          </a:xfrm>
          <a:prstGeom prst="rect">
            <a:avLst/>
          </a:prstGeom>
          <a:noFill/>
        </p:spPr>
        <p:txBody>
          <a:bodyPr wrap="none" rtlCol="0">
            <a:spAutoFit/>
          </a:bodyPr>
          <a:lstStyle/>
          <a:p>
            <a:r>
              <a:rPr lang="en-US" sz="1400" b="1" dirty="0" smtClean="0"/>
              <a:t>$2,500,000 = $75,000 pa “real”</a:t>
            </a:r>
            <a:endParaRPr lang="en-US" sz="1400" b="1" dirty="0"/>
          </a:p>
        </p:txBody>
      </p:sp>
      <p:sp>
        <p:nvSpPr>
          <p:cNvPr id="5" name="TextBox 4"/>
          <p:cNvSpPr txBox="1"/>
          <p:nvPr/>
        </p:nvSpPr>
        <p:spPr>
          <a:xfrm>
            <a:off x="5867400" y="4416623"/>
            <a:ext cx="2341923" cy="307777"/>
          </a:xfrm>
          <a:prstGeom prst="rect">
            <a:avLst/>
          </a:prstGeom>
          <a:noFill/>
        </p:spPr>
        <p:txBody>
          <a:bodyPr wrap="none" rtlCol="0">
            <a:spAutoFit/>
          </a:bodyPr>
          <a:lstStyle/>
          <a:p>
            <a:r>
              <a:rPr lang="en-US" sz="1400" b="1" dirty="0" smtClean="0"/>
              <a:t>$600,000 = $18,000 pa “real”</a:t>
            </a:r>
            <a:endParaRPr lang="en-US" sz="1400" b="1" dirty="0"/>
          </a:p>
        </p:txBody>
      </p:sp>
      <p:sp>
        <p:nvSpPr>
          <p:cNvPr id="3" name="Rectangle 2"/>
          <p:cNvSpPr/>
          <p:nvPr/>
        </p:nvSpPr>
        <p:spPr>
          <a:xfrm>
            <a:off x="6629400" y="3286858"/>
            <a:ext cx="1295400" cy="59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3883223"/>
            <a:ext cx="1295400" cy="5333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53152" y="3807023"/>
            <a:ext cx="2519857" cy="307777"/>
          </a:xfrm>
          <a:prstGeom prst="rect">
            <a:avLst/>
          </a:prstGeom>
          <a:noFill/>
        </p:spPr>
        <p:txBody>
          <a:bodyPr wrap="none" rtlCol="0">
            <a:spAutoFit/>
          </a:bodyPr>
          <a:lstStyle/>
          <a:p>
            <a:r>
              <a:rPr lang="en-US" sz="1400" b="1" dirty="0" smtClean="0"/>
              <a:t>$1,250,000 =  $37,500 pa “real”</a:t>
            </a:r>
          </a:p>
        </p:txBody>
      </p:sp>
      <p:sp>
        <p:nvSpPr>
          <p:cNvPr id="6" name="Rectangle 5"/>
          <p:cNvSpPr/>
          <p:nvPr/>
        </p:nvSpPr>
        <p:spPr>
          <a:xfrm>
            <a:off x="1066800" y="838200"/>
            <a:ext cx="7315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9817" y="525959"/>
            <a:ext cx="8153400" cy="1107996"/>
          </a:xfrm>
          <a:prstGeom prst="rect">
            <a:avLst/>
          </a:prstGeom>
          <a:noFill/>
        </p:spPr>
        <p:txBody>
          <a:bodyPr wrap="square" rtlCol="0">
            <a:spAutoFit/>
          </a:bodyPr>
          <a:lstStyle/>
          <a:p>
            <a:r>
              <a:rPr lang="en-US" sz="2200" b="1" i="1" dirty="0" smtClean="0">
                <a:solidFill>
                  <a:srgbClr val="336699"/>
                </a:solidFill>
              </a:rPr>
              <a:t>Big differences in retirement lifestyles!</a:t>
            </a:r>
          </a:p>
          <a:p>
            <a:r>
              <a:rPr lang="en-US" sz="2200" b="1" i="1" dirty="0" smtClean="0">
                <a:solidFill>
                  <a:srgbClr val="336699"/>
                </a:solidFill>
              </a:rPr>
              <a:t>                         </a:t>
            </a:r>
            <a:r>
              <a:rPr lang="en-US" sz="2200" b="1" i="1" dirty="0" smtClean="0">
                <a:solidFill>
                  <a:srgbClr val="C00000"/>
                </a:solidFill>
              </a:rPr>
              <a:t>We seek to minimize risk to avoid bad future outcomes</a:t>
            </a:r>
          </a:p>
          <a:p>
            <a:r>
              <a:rPr lang="en-US" sz="2200" b="1" i="1" dirty="0">
                <a:solidFill>
                  <a:srgbClr val="336699"/>
                </a:solidFill>
              </a:rPr>
              <a:t> </a:t>
            </a:r>
            <a:r>
              <a:rPr lang="en-US" sz="2200" b="1" i="1" dirty="0" smtClean="0">
                <a:solidFill>
                  <a:srgbClr val="336699"/>
                </a:solidFill>
              </a:rPr>
              <a:t>                         </a:t>
            </a:r>
            <a:r>
              <a:rPr lang="en-US" sz="2200" b="1" i="1" dirty="0" smtClean="0">
                <a:solidFill>
                  <a:srgbClr val="009900"/>
                </a:solidFill>
              </a:rPr>
              <a:t>(while maximizing the “median” expected outcome)</a:t>
            </a:r>
            <a:endParaRPr lang="en-US" sz="2200" b="1" i="1" dirty="0">
              <a:solidFill>
                <a:srgbClr val="009900"/>
              </a:solidFill>
            </a:endParaRPr>
          </a:p>
        </p:txBody>
      </p:sp>
    </p:spTree>
    <p:extLst>
      <p:ext uri="{BB962C8B-B14F-4D97-AF65-F5344CB8AC3E}">
        <p14:creationId xmlns:p14="http://schemas.microsoft.com/office/powerpoint/2010/main" val="2806290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82864" y="914400"/>
            <a:ext cx="86487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i="1" dirty="0" smtClean="0">
                <a:solidFill>
                  <a:srgbClr val="336699"/>
                </a:solidFill>
              </a:rPr>
              <a:t>Due to mortality uncertainty, annuities, pensions, and Social Security have important roles to play in an optimal retirement portfolio.  </a:t>
            </a:r>
            <a:r>
              <a:rPr lang="en-US" altLang="en-US" sz="2400" b="1" i="1" dirty="0" smtClean="0"/>
              <a:t>Covered in the next section – Retirement Strategies</a:t>
            </a:r>
          </a:p>
        </p:txBody>
      </p:sp>
    </p:spTree>
    <p:extLst>
      <p:ext uri="{BB962C8B-B14F-4D97-AF65-F5344CB8AC3E}">
        <p14:creationId xmlns:p14="http://schemas.microsoft.com/office/powerpoint/2010/main" val="3263594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3456" y="-19707"/>
            <a:ext cx="5495544" cy="7106307"/>
          </a:xfrm>
          <a:prstGeom prst="rect">
            <a:avLst/>
          </a:prstGeom>
        </p:spPr>
      </p:pic>
      <p:sp>
        <p:nvSpPr>
          <p:cNvPr id="3" name="TextBox 2"/>
          <p:cNvSpPr txBox="1"/>
          <p:nvPr/>
        </p:nvSpPr>
        <p:spPr>
          <a:xfrm>
            <a:off x="7387389" y="4495800"/>
            <a:ext cx="1167307" cy="769441"/>
          </a:xfrm>
          <a:prstGeom prst="rect">
            <a:avLst/>
          </a:prstGeom>
          <a:noFill/>
        </p:spPr>
        <p:txBody>
          <a:bodyPr wrap="none" rtlCol="0">
            <a:spAutoFit/>
          </a:bodyPr>
          <a:lstStyle/>
          <a:p>
            <a:r>
              <a:rPr lang="en-US" sz="4400" b="1" dirty="0" smtClean="0"/>
              <a:t>Or…</a:t>
            </a:r>
            <a:endParaRPr lang="en-US" sz="4400" b="1" dirty="0"/>
          </a:p>
        </p:txBody>
      </p:sp>
    </p:spTree>
    <p:extLst>
      <p:ext uri="{BB962C8B-B14F-4D97-AF65-F5344CB8AC3E}">
        <p14:creationId xmlns:p14="http://schemas.microsoft.com/office/powerpoint/2010/main" val="3384725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412" y="0"/>
            <a:ext cx="10306821" cy="6858000"/>
          </a:xfrm>
          <a:prstGeom prst="rect">
            <a:avLst/>
          </a:prstGeom>
        </p:spPr>
      </p:pic>
    </p:spTree>
    <p:extLst>
      <p:ext uri="{BB962C8B-B14F-4D97-AF65-F5344CB8AC3E}">
        <p14:creationId xmlns:p14="http://schemas.microsoft.com/office/powerpoint/2010/main" val="2318869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55032"/>
            <a:ext cx="8229600" cy="400110"/>
          </a:xfrm>
          <a:prstGeom prst="rect">
            <a:avLst/>
          </a:prstGeom>
          <a:noFill/>
        </p:spPr>
        <p:txBody>
          <a:bodyPr wrap="square" rtlCol="0">
            <a:spAutoFit/>
          </a:bodyPr>
          <a:lstStyle/>
          <a:p>
            <a:r>
              <a:rPr lang="en-US" sz="2000" b="1" i="1" dirty="0" smtClean="0">
                <a:solidFill>
                  <a:srgbClr val="336699"/>
                </a:solidFill>
              </a:rPr>
              <a:t>What is a safe starting withdrawal rate you can grow with inflation…today?</a:t>
            </a:r>
            <a:endParaRPr lang="en-US" sz="2000" b="1" i="1" dirty="0">
              <a:solidFill>
                <a:srgbClr val="336699"/>
              </a:solidFill>
            </a:endParaRPr>
          </a:p>
        </p:txBody>
      </p:sp>
    </p:spTree>
    <p:extLst>
      <p:ext uri="{BB962C8B-B14F-4D97-AF65-F5344CB8AC3E}">
        <p14:creationId xmlns:p14="http://schemas.microsoft.com/office/powerpoint/2010/main" val="973453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xfrm>
            <a:off x="6618496" y="6373019"/>
            <a:ext cx="2133600" cy="365125"/>
          </a:xfrm>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63DF2D13-D050-4704-844E-7291AE6BBDD8}" type="slidenum">
              <a:rPr lang="en-US" altLang="en-US" sz="1400" smtClean="0"/>
              <a:pPr eaLnBrk="1" hangingPunct="1">
                <a:spcBef>
                  <a:spcPct val="0"/>
                </a:spcBef>
                <a:buFontTx/>
                <a:buNone/>
              </a:pPr>
              <a:t>23</a:t>
            </a:fld>
            <a:endParaRPr lang="en-US" altLang="en-US" sz="1400" smtClean="0"/>
          </a:p>
        </p:txBody>
      </p:sp>
      <p:pic>
        <p:nvPicPr>
          <p:cNvPr id="634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2824163"/>
            <a:ext cx="8174038"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Text Box 4"/>
          <p:cNvSpPr txBox="1">
            <a:spLocks noChangeArrowheads="1"/>
          </p:cNvSpPr>
          <p:nvPr/>
        </p:nvSpPr>
        <p:spPr bwMode="auto">
          <a:xfrm>
            <a:off x="963613" y="2393950"/>
            <a:ext cx="7697787"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a:solidFill>
                  <a:schemeClr val="bg1"/>
                </a:solidFill>
              </a:rPr>
              <a:t>Yields for U.S. Balanced Portfolios (50% stock/50% bond): 1926 to </a:t>
            </a:r>
            <a:r>
              <a:rPr lang="en-US" altLang="en-US" sz="1600" dirty="0" smtClean="0">
                <a:solidFill>
                  <a:schemeClr val="bg1"/>
                </a:solidFill>
              </a:rPr>
              <a:t>2018</a:t>
            </a:r>
            <a:endParaRPr lang="en-US" altLang="en-US" sz="1600" dirty="0">
              <a:solidFill>
                <a:srgbClr val="FF3300"/>
              </a:solidFill>
            </a:endParaRPr>
          </a:p>
        </p:txBody>
      </p:sp>
      <p:pic>
        <p:nvPicPr>
          <p:cNvPr id="634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5888038"/>
            <a:ext cx="7126288"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4" name="Text Box 5"/>
          <p:cNvSpPr txBox="1">
            <a:spLocks noChangeArrowheads="1"/>
          </p:cNvSpPr>
          <p:nvPr/>
        </p:nvSpPr>
        <p:spPr bwMode="auto">
          <a:xfrm>
            <a:off x="530225" y="436563"/>
            <a:ext cx="83756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200" b="1" i="1" dirty="0">
                <a:solidFill>
                  <a:srgbClr val="336699"/>
                </a:solidFill>
              </a:rPr>
              <a:t>Current very low bond yields </a:t>
            </a:r>
            <a:r>
              <a:rPr lang="en-US" altLang="en-US" sz="2200" b="1" i="1" dirty="0" smtClean="0">
                <a:solidFill>
                  <a:srgbClr val="336699"/>
                </a:solidFill>
              </a:rPr>
              <a:t>(and high PEs) call </a:t>
            </a:r>
            <a:r>
              <a:rPr lang="en-US" altLang="en-US" sz="2200" b="1" i="1" dirty="0">
                <a:solidFill>
                  <a:srgbClr val="336699"/>
                </a:solidFill>
              </a:rPr>
              <a:t>into question the traditional 4% withdrawal recommendation</a:t>
            </a:r>
          </a:p>
        </p:txBody>
      </p:sp>
      <p:sp>
        <p:nvSpPr>
          <p:cNvPr id="2" name="TextBox 1"/>
          <p:cNvSpPr txBox="1"/>
          <p:nvPr/>
        </p:nvSpPr>
        <p:spPr>
          <a:xfrm>
            <a:off x="8534400" y="4733836"/>
            <a:ext cx="817299" cy="600164"/>
          </a:xfrm>
          <a:prstGeom prst="rect">
            <a:avLst/>
          </a:prstGeom>
          <a:noFill/>
        </p:spPr>
        <p:txBody>
          <a:bodyPr wrap="square" rtlCol="0">
            <a:spAutoFit/>
          </a:bodyPr>
          <a:lstStyle/>
          <a:p>
            <a:r>
              <a:rPr lang="en-US" sz="1100" b="1" dirty="0" smtClean="0"/>
              <a:t>2/19/19 Yield: 2.4%</a:t>
            </a:r>
            <a:endParaRPr lang="en-US" sz="1100" b="1" dirty="0"/>
          </a:p>
        </p:txBody>
      </p:sp>
      <p:sp>
        <p:nvSpPr>
          <p:cNvPr id="4" name="TextBox 3"/>
          <p:cNvSpPr txBox="1"/>
          <p:nvPr/>
        </p:nvSpPr>
        <p:spPr>
          <a:xfrm>
            <a:off x="8790650" y="5181600"/>
            <a:ext cx="200950" cy="369332"/>
          </a:xfrm>
          <a:prstGeom prst="rect">
            <a:avLst/>
          </a:prstGeom>
          <a:noFill/>
        </p:spPr>
        <p:txBody>
          <a:bodyPr wrap="square" rtlCol="0">
            <a:spAutoFit/>
          </a:bodyPr>
          <a:lstStyle/>
          <a:p>
            <a:r>
              <a:rPr lang="en-US" dirty="0" smtClean="0">
                <a:solidFill>
                  <a:srgbClr val="336699"/>
                </a:solidFill>
              </a:rPr>
              <a:t>*</a:t>
            </a:r>
            <a:endParaRPr lang="en-US" dirty="0">
              <a:solidFill>
                <a:srgbClr val="336699"/>
              </a:solidFill>
            </a:endParaRPr>
          </a:p>
        </p:txBody>
      </p:sp>
      <p:cxnSp>
        <p:nvCxnSpPr>
          <p:cNvPr id="7" name="Straight Connector 6"/>
          <p:cNvCxnSpPr/>
          <p:nvPr/>
        </p:nvCxnSpPr>
        <p:spPr>
          <a:xfrm>
            <a:off x="8597238" y="5257800"/>
            <a:ext cx="318162" cy="55562"/>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868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fld id="{5146ADE5-B590-49B0-9702-1B2A3BB69447}" type="slidenum">
              <a:rPr lang="en-US" altLang="en-US" sz="1000" smtClean="0">
                <a:solidFill>
                  <a:srgbClr val="FFFFFF"/>
                </a:solidFill>
              </a:rPr>
              <a:pPr eaLnBrk="1" hangingPunct="1"/>
              <a:t>24</a:t>
            </a:fld>
            <a:endParaRPr lang="en-US" altLang="en-US" sz="1000" smtClean="0">
              <a:solidFill>
                <a:srgbClr val="FFFFFF"/>
              </a:solidFill>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154238"/>
            <a:ext cx="812482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4"/>
          <p:cNvSpPr txBox="1">
            <a:spLocks noChangeArrowheads="1"/>
          </p:cNvSpPr>
          <p:nvPr/>
        </p:nvSpPr>
        <p:spPr bwMode="auto">
          <a:xfrm>
            <a:off x="1071563" y="1884363"/>
            <a:ext cx="7521575"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eaLnBrk="0" hangingPunct="0">
              <a:defRPr sz="2800" b="1" i="1">
                <a:solidFill>
                  <a:srgbClr val="336699"/>
                </a:solidFill>
                <a:latin typeface="Arial" charset="0"/>
                <a:cs typeface="Arial" charset="0"/>
              </a:defRPr>
            </a:lvl1pPr>
            <a:lvl2pPr marL="742950" indent="-285750" defTabSz="820738" eaLnBrk="0" hangingPunct="0">
              <a:defRPr sz="2800" b="1" i="1">
                <a:solidFill>
                  <a:srgbClr val="336699"/>
                </a:solidFill>
                <a:latin typeface="Arial" charset="0"/>
                <a:cs typeface="Arial" charset="0"/>
              </a:defRPr>
            </a:lvl2pPr>
            <a:lvl3pPr marL="1143000" indent="-228600" defTabSz="820738" eaLnBrk="0" hangingPunct="0">
              <a:defRPr sz="2800" b="1" i="1">
                <a:solidFill>
                  <a:srgbClr val="336699"/>
                </a:solidFill>
                <a:latin typeface="Arial" charset="0"/>
                <a:cs typeface="Arial" charset="0"/>
              </a:defRPr>
            </a:lvl3pPr>
            <a:lvl4pPr marL="1600200" indent="-228600" defTabSz="820738" eaLnBrk="0" hangingPunct="0">
              <a:defRPr sz="2800" b="1" i="1">
                <a:solidFill>
                  <a:srgbClr val="336699"/>
                </a:solidFill>
                <a:latin typeface="Arial" charset="0"/>
                <a:cs typeface="Arial" charset="0"/>
              </a:defRPr>
            </a:lvl4pPr>
            <a:lvl5pPr marL="2057400" indent="-228600" defTabSz="820738" eaLnBrk="0" hangingPunct="0">
              <a:defRPr sz="2800" b="1" i="1">
                <a:solidFill>
                  <a:srgbClr val="336699"/>
                </a:solidFill>
                <a:latin typeface="Arial" charset="0"/>
                <a:cs typeface="Arial" charset="0"/>
              </a:defRPr>
            </a:lvl5pPr>
            <a:lvl6pPr marL="25146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algn="ctr">
              <a:lnSpc>
                <a:spcPct val="100000"/>
              </a:lnSpc>
              <a:spcBef>
                <a:spcPct val="50000"/>
              </a:spcBef>
            </a:pPr>
            <a:r>
              <a:rPr lang="en-US" altLang="en-US" sz="1600" i="0" dirty="0">
                <a:solidFill>
                  <a:schemeClr val="bg1"/>
                </a:solidFill>
              </a:rPr>
              <a:t>     Dutch 10-Year Yields                                       U.S. 10-Year Yields</a:t>
            </a:r>
          </a:p>
        </p:txBody>
      </p:sp>
      <p:sp>
        <p:nvSpPr>
          <p:cNvPr id="14341" name="Rectangle 4"/>
          <p:cNvSpPr>
            <a:spLocks noChangeArrowheads="1"/>
          </p:cNvSpPr>
          <p:nvPr/>
        </p:nvSpPr>
        <p:spPr bwMode="auto">
          <a:xfrm>
            <a:off x="1555750" y="2279650"/>
            <a:ext cx="2143125" cy="25876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
        <p:nvSpPr>
          <p:cNvPr id="14342" name="Rectangle 5"/>
          <p:cNvSpPr>
            <a:spLocks noChangeArrowheads="1"/>
          </p:cNvSpPr>
          <p:nvPr/>
        </p:nvSpPr>
        <p:spPr bwMode="auto">
          <a:xfrm>
            <a:off x="5889625" y="2286000"/>
            <a:ext cx="2143125" cy="25876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
        <p:nvSpPr>
          <p:cNvPr id="14343" name="Text Box 6"/>
          <p:cNvSpPr txBox="1">
            <a:spLocks noChangeArrowheads="1"/>
          </p:cNvSpPr>
          <p:nvPr/>
        </p:nvSpPr>
        <p:spPr bwMode="auto">
          <a:xfrm>
            <a:off x="261072" y="685800"/>
            <a:ext cx="8761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800" dirty="0"/>
              <a:t>Long term interest rates have also been pushed down to </a:t>
            </a:r>
            <a:r>
              <a:rPr lang="en-US" altLang="en-US" sz="1800" u="sng" dirty="0"/>
              <a:t>unprecedented</a:t>
            </a:r>
            <a:r>
              <a:rPr lang="en-US" altLang="en-US" sz="1800" dirty="0"/>
              <a:t> levels</a:t>
            </a:r>
          </a:p>
        </p:txBody>
      </p:sp>
      <p:sp>
        <p:nvSpPr>
          <p:cNvPr id="14344" name="Text Box 7"/>
          <p:cNvSpPr txBox="1">
            <a:spLocks noChangeArrowheads="1"/>
          </p:cNvSpPr>
          <p:nvPr/>
        </p:nvSpPr>
        <p:spPr bwMode="auto">
          <a:xfrm>
            <a:off x="942975" y="6145213"/>
            <a:ext cx="16891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900" b="0" i="0" dirty="0">
                <a:solidFill>
                  <a:schemeClr val="bg2"/>
                </a:solidFill>
              </a:rPr>
              <a:t>Source: Deutsche Bank, GFD</a:t>
            </a:r>
          </a:p>
        </p:txBody>
      </p:sp>
      <p:sp>
        <p:nvSpPr>
          <p:cNvPr id="14345" name="Text Box 9"/>
          <p:cNvSpPr txBox="1">
            <a:spLocks noChangeArrowheads="1"/>
          </p:cNvSpPr>
          <p:nvPr/>
        </p:nvSpPr>
        <p:spPr bwMode="auto">
          <a:xfrm>
            <a:off x="7504666" y="5260201"/>
            <a:ext cx="11833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200" i="0" dirty="0" smtClean="0">
                <a:solidFill>
                  <a:srgbClr val="FF3300"/>
                </a:solidFill>
              </a:rPr>
              <a:t>Current: 2.7%</a:t>
            </a:r>
            <a:endParaRPr lang="en-US" altLang="en-US" sz="1200" i="0" dirty="0">
              <a:solidFill>
                <a:srgbClr val="FF3300"/>
              </a:solidFill>
            </a:endParaRPr>
          </a:p>
        </p:txBody>
      </p:sp>
      <p:sp>
        <p:nvSpPr>
          <p:cNvPr id="14346" name="Text Box 10"/>
          <p:cNvSpPr txBox="1">
            <a:spLocks noChangeArrowheads="1"/>
          </p:cNvSpPr>
          <p:nvPr/>
        </p:nvSpPr>
        <p:spPr bwMode="auto">
          <a:xfrm>
            <a:off x="3124200" y="5255439"/>
            <a:ext cx="11833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200" i="0" dirty="0" smtClean="0">
                <a:solidFill>
                  <a:srgbClr val="FF3300"/>
                </a:solidFill>
              </a:rPr>
              <a:t>Current: 0.3%</a:t>
            </a:r>
            <a:endParaRPr lang="en-US" altLang="en-US" sz="1200" i="0" dirty="0">
              <a:solidFill>
                <a:srgbClr val="FF3300"/>
              </a:solidFill>
            </a:endParaRPr>
          </a:p>
        </p:txBody>
      </p:sp>
      <p:sp>
        <p:nvSpPr>
          <p:cNvPr id="14347" name="Text Box 12"/>
          <p:cNvSpPr txBox="1">
            <a:spLocks noChangeArrowheads="1"/>
          </p:cNvSpPr>
          <p:nvPr/>
        </p:nvSpPr>
        <p:spPr bwMode="auto">
          <a:xfrm>
            <a:off x="1776413" y="3351213"/>
            <a:ext cx="2379662"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400" i="0">
                <a:solidFill>
                  <a:srgbClr val="FF0000"/>
                </a:solidFill>
              </a:rPr>
              <a:t>Lowest ever…in centuries</a:t>
            </a:r>
          </a:p>
        </p:txBody>
      </p:sp>
      <p:sp>
        <p:nvSpPr>
          <p:cNvPr id="14348" name="Text Box 13"/>
          <p:cNvSpPr txBox="1">
            <a:spLocks noChangeArrowheads="1"/>
          </p:cNvSpPr>
          <p:nvPr/>
        </p:nvSpPr>
        <p:spPr bwMode="auto">
          <a:xfrm>
            <a:off x="5611813" y="3362325"/>
            <a:ext cx="18758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400" i="0" dirty="0" smtClean="0">
                <a:solidFill>
                  <a:srgbClr val="FF0000"/>
                </a:solidFill>
              </a:rPr>
              <a:t>Hit an all time low…</a:t>
            </a:r>
            <a:endParaRPr lang="en-US" altLang="en-US" sz="1400" i="0" dirty="0">
              <a:solidFill>
                <a:srgbClr val="FF0000"/>
              </a:solidFill>
            </a:endParaRPr>
          </a:p>
        </p:txBody>
      </p:sp>
      <p:sp>
        <p:nvSpPr>
          <p:cNvPr id="13" name="TextBox 12"/>
          <p:cNvSpPr txBox="1"/>
          <p:nvPr/>
        </p:nvSpPr>
        <p:spPr>
          <a:xfrm>
            <a:off x="1105125" y="6324600"/>
            <a:ext cx="1829347" cy="230832"/>
          </a:xfrm>
          <a:prstGeom prst="rect">
            <a:avLst/>
          </a:prstGeom>
          <a:noFill/>
        </p:spPr>
        <p:txBody>
          <a:bodyPr wrap="none" rtlCol="0">
            <a:spAutoFit/>
          </a:bodyPr>
          <a:lstStyle/>
          <a:p>
            <a:r>
              <a:rPr lang="en-US" sz="900" dirty="0" smtClean="0">
                <a:solidFill>
                  <a:schemeClr val="bg1">
                    <a:lumMod val="50000"/>
                  </a:schemeClr>
                </a:solidFill>
              </a:rPr>
              <a:t>Source: Deutsche Bank, Bloomberg</a:t>
            </a:r>
            <a:endParaRPr lang="en-US" sz="900" dirty="0">
              <a:solidFill>
                <a:schemeClr val="bg1">
                  <a:lumMod val="50000"/>
                </a:schemeClr>
              </a:solidFill>
            </a:endParaRPr>
          </a:p>
        </p:txBody>
      </p:sp>
    </p:spTree>
    <p:extLst>
      <p:ext uri="{BB962C8B-B14F-4D97-AF65-F5344CB8AC3E}">
        <p14:creationId xmlns:p14="http://schemas.microsoft.com/office/powerpoint/2010/main" val="80616385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7F26D48-63BB-4FC6-8183-5CF6289326A2}" type="slidenum">
              <a:rPr lang="en-US" altLang="en-US" sz="1400" smtClean="0"/>
              <a:pPr eaLnBrk="1" hangingPunct="1">
                <a:spcBef>
                  <a:spcPct val="0"/>
                </a:spcBef>
                <a:buFontTx/>
                <a:buNone/>
              </a:pPr>
              <a:t>25</a:t>
            </a:fld>
            <a:endParaRPr lang="en-US" altLang="en-US" sz="1400" smtClean="0"/>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560513"/>
            <a:ext cx="8880475"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Text Box 4"/>
          <p:cNvSpPr txBox="1">
            <a:spLocks noChangeArrowheads="1"/>
          </p:cNvSpPr>
          <p:nvPr/>
        </p:nvSpPr>
        <p:spPr bwMode="auto">
          <a:xfrm>
            <a:off x="328613" y="1644650"/>
            <a:ext cx="8485187" cy="40322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900">
                <a:solidFill>
                  <a:schemeClr val="bg1"/>
                </a:solidFill>
              </a:rPr>
              <a:t>Real 10-Year Treasury Return Series</a:t>
            </a:r>
            <a:endParaRPr lang="en-US" altLang="en-US" sz="1000">
              <a:solidFill>
                <a:srgbClr val="FF3300"/>
              </a:solidFill>
            </a:endParaRPr>
          </a:p>
        </p:txBody>
      </p:sp>
      <p:sp>
        <p:nvSpPr>
          <p:cNvPr id="46085" name="Text Box 4"/>
          <p:cNvSpPr txBox="1">
            <a:spLocks noChangeArrowheads="1"/>
          </p:cNvSpPr>
          <p:nvPr/>
        </p:nvSpPr>
        <p:spPr bwMode="auto">
          <a:xfrm>
            <a:off x="403225" y="609600"/>
            <a:ext cx="8074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800" b="1" i="1" dirty="0">
                <a:solidFill>
                  <a:srgbClr val="336699"/>
                </a:solidFill>
              </a:rPr>
              <a:t>Bonds can disappoint for long periods of time.</a:t>
            </a:r>
          </a:p>
        </p:txBody>
      </p:sp>
      <p:sp>
        <p:nvSpPr>
          <p:cNvPr id="46086" name="Text Box 5"/>
          <p:cNvSpPr txBox="1">
            <a:spLocks noChangeArrowheads="1"/>
          </p:cNvSpPr>
          <p:nvPr/>
        </p:nvSpPr>
        <p:spPr bwMode="auto">
          <a:xfrm>
            <a:off x="3832225" y="5919788"/>
            <a:ext cx="2308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400">
                <a:solidFill>
                  <a:srgbClr val="FF0000"/>
                </a:solidFill>
              </a:rPr>
              <a:t>Bonds: ~ -1% Real CAGR</a:t>
            </a:r>
          </a:p>
          <a:p>
            <a:pPr eaLnBrk="1" hangingPunct="1">
              <a:lnSpc>
                <a:spcPct val="90000"/>
              </a:lnSpc>
              <a:spcBef>
                <a:spcPct val="0"/>
              </a:spcBef>
              <a:buFontTx/>
              <a:buNone/>
            </a:pPr>
            <a:endParaRPr lang="en-US" altLang="en-US" sz="1400">
              <a:solidFill>
                <a:srgbClr val="FF0000"/>
              </a:solidFill>
            </a:endParaRPr>
          </a:p>
        </p:txBody>
      </p:sp>
      <p:sp>
        <p:nvSpPr>
          <p:cNvPr id="46087" name="Line 6"/>
          <p:cNvSpPr>
            <a:spLocks noChangeShapeType="1"/>
          </p:cNvSpPr>
          <p:nvPr/>
        </p:nvSpPr>
        <p:spPr bwMode="auto">
          <a:xfrm>
            <a:off x="3746500" y="5829300"/>
            <a:ext cx="2603500" cy="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46088" name="Text Box 7"/>
          <p:cNvSpPr txBox="1">
            <a:spLocks noChangeArrowheads="1"/>
          </p:cNvSpPr>
          <p:nvPr/>
        </p:nvSpPr>
        <p:spPr bwMode="auto">
          <a:xfrm>
            <a:off x="3184525" y="5680075"/>
            <a:ext cx="57785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400">
                <a:solidFill>
                  <a:srgbClr val="FF0000"/>
                </a:solidFill>
              </a:rPr>
              <a:t>1940</a:t>
            </a:r>
          </a:p>
        </p:txBody>
      </p:sp>
      <p:sp>
        <p:nvSpPr>
          <p:cNvPr id="46089" name="Text Box 8"/>
          <p:cNvSpPr txBox="1">
            <a:spLocks noChangeArrowheads="1"/>
          </p:cNvSpPr>
          <p:nvPr/>
        </p:nvSpPr>
        <p:spPr bwMode="auto">
          <a:xfrm>
            <a:off x="6308725" y="5692775"/>
            <a:ext cx="57785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400">
                <a:solidFill>
                  <a:srgbClr val="FF0000"/>
                </a:solidFill>
              </a:rPr>
              <a:t>1980</a:t>
            </a:r>
          </a:p>
        </p:txBody>
      </p:sp>
    </p:spTree>
    <p:extLst>
      <p:ext uri="{BB962C8B-B14F-4D97-AF65-F5344CB8AC3E}">
        <p14:creationId xmlns:p14="http://schemas.microsoft.com/office/powerpoint/2010/main" val="39013841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86976"/>
            <a:ext cx="3904771" cy="215636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199" y="3109743"/>
            <a:ext cx="3884761" cy="2133600"/>
          </a:xfrm>
          <a:prstGeom prst="rect">
            <a:avLst/>
          </a:prstGeom>
        </p:spPr>
      </p:pic>
      <p:sp>
        <p:nvSpPr>
          <p:cNvPr id="5" name="Text Box 4"/>
          <p:cNvSpPr txBox="1">
            <a:spLocks noChangeArrowheads="1"/>
          </p:cNvSpPr>
          <p:nvPr/>
        </p:nvSpPr>
        <p:spPr bwMode="auto">
          <a:xfrm>
            <a:off x="609600" y="3131968"/>
            <a:ext cx="3543300"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40% Equity Allocation</a:t>
            </a:r>
            <a:endParaRPr lang="en-US" altLang="en-US" sz="1600" dirty="0">
              <a:solidFill>
                <a:schemeClr val="bg1"/>
              </a:solidFill>
            </a:endParaRPr>
          </a:p>
        </p:txBody>
      </p:sp>
      <p:sp>
        <p:nvSpPr>
          <p:cNvPr id="6" name="Text Box 4"/>
          <p:cNvSpPr txBox="1">
            <a:spLocks noChangeArrowheads="1"/>
          </p:cNvSpPr>
          <p:nvPr/>
        </p:nvSpPr>
        <p:spPr bwMode="auto">
          <a:xfrm>
            <a:off x="4800600" y="3129479"/>
            <a:ext cx="365760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60% Equity Allocation</a:t>
            </a:r>
            <a:endParaRPr lang="en-US" altLang="en-US" sz="1600" dirty="0">
              <a:solidFill>
                <a:schemeClr val="bg1"/>
              </a:solidFill>
            </a:endParaRPr>
          </a:p>
        </p:txBody>
      </p:sp>
      <p:sp>
        <p:nvSpPr>
          <p:cNvPr id="8" name="TextBox 7"/>
          <p:cNvSpPr txBox="1"/>
          <p:nvPr/>
        </p:nvSpPr>
        <p:spPr>
          <a:xfrm>
            <a:off x="6096000" y="6370155"/>
            <a:ext cx="1770036" cy="230832"/>
          </a:xfrm>
          <a:prstGeom prst="rect">
            <a:avLst/>
          </a:prstGeom>
          <a:noFill/>
        </p:spPr>
        <p:txBody>
          <a:bodyPr wrap="none" rtlCol="0">
            <a:spAutoFit/>
          </a:bodyPr>
          <a:lstStyle/>
          <a:p>
            <a:r>
              <a:rPr lang="en-US" sz="900" dirty="0" smtClean="0">
                <a:solidFill>
                  <a:schemeClr val="bg1">
                    <a:lumMod val="65000"/>
                  </a:schemeClr>
                </a:solidFill>
              </a:rPr>
              <a:t>Source: Professor Wade </a:t>
            </a:r>
            <a:r>
              <a:rPr lang="en-US" sz="900" dirty="0" err="1" smtClean="0">
                <a:solidFill>
                  <a:schemeClr val="bg1">
                    <a:lumMod val="65000"/>
                  </a:schemeClr>
                </a:solidFill>
              </a:rPr>
              <a:t>Pfau</a:t>
            </a:r>
            <a:r>
              <a:rPr lang="en-US" sz="900" dirty="0" smtClean="0">
                <a:solidFill>
                  <a:schemeClr val="bg1">
                    <a:lumMod val="65000"/>
                  </a:schemeClr>
                </a:solidFill>
              </a:rPr>
              <a:t>, CFP</a:t>
            </a:r>
            <a:endParaRPr lang="en-US" sz="900" dirty="0">
              <a:solidFill>
                <a:schemeClr val="bg1">
                  <a:lumMod val="65000"/>
                </a:schemeClr>
              </a:solidFill>
            </a:endParaRPr>
          </a:p>
        </p:txBody>
      </p:sp>
      <p:sp>
        <p:nvSpPr>
          <p:cNvPr id="10" name="Oval 9"/>
          <p:cNvSpPr/>
          <p:nvPr/>
        </p:nvSpPr>
        <p:spPr>
          <a:xfrm>
            <a:off x="2895600" y="4572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p:cNvSpPr/>
          <p:nvPr/>
        </p:nvSpPr>
        <p:spPr>
          <a:xfrm>
            <a:off x="7162800" y="4572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1676400" y="4876800"/>
            <a:ext cx="2476500" cy="2286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43600" y="4953000"/>
            <a:ext cx="2476500" cy="2286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rved Up Arrow 13"/>
          <p:cNvSpPr/>
          <p:nvPr/>
        </p:nvSpPr>
        <p:spPr>
          <a:xfrm>
            <a:off x="2971800" y="5257800"/>
            <a:ext cx="4495800" cy="851865"/>
          </a:xfrm>
          <a:prstGeom prst="curvedUpArrow">
            <a:avLst/>
          </a:prstGeom>
          <a:gradFill>
            <a:gsLst>
              <a:gs pos="69062">
                <a:srgbClr val="C3D6EC"/>
              </a:gs>
              <a:gs pos="76000">
                <a:srgbClr val="C1D5ED"/>
              </a:gs>
              <a:gs pos="58000">
                <a:srgbClr val="BDD4EE"/>
              </a:gs>
              <a:gs pos="46000">
                <a:srgbClr val="B5D1F0"/>
              </a:gs>
              <a:gs pos="31000">
                <a:srgbClr val="A5CCF5"/>
              </a:gs>
              <a:gs pos="15000">
                <a:srgbClr val="85C2FF"/>
              </a:gs>
              <a:gs pos="89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3190068" y="5324073"/>
            <a:ext cx="3790950" cy="238527"/>
          </a:xfrm>
          <a:prstGeom prst="rect">
            <a:avLst/>
          </a:prstGeom>
          <a:noFill/>
        </p:spPr>
        <p:txBody>
          <a:bodyPr wrap="square" rtlCol="0">
            <a:spAutoFit/>
          </a:bodyPr>
          <a:lstStyle/>
          <a:p>
            <a:r>
              <a:rPr lang="en-US" sz="950" b="1" dirty="0" smtClean="0">
                <a:solidFill>
                  <a:schemeClr val="accent1">
                    <a:lumMod val="75000"/>
                  </a:schemeClr>
                </a:solidFill>
              </a:rPr>
              <a:t>On “average” higher equity allocations help – but uncertainty increases</a:t>
            </a:r>
            <a:endParaRPr lang="en-US" sz="950" b="1" dirty="0">
              <a:solidFill>
                <a:schemeClr val="accent1">
                  <a:lumMod val="75000"/>
                </a:schemeClr>
              </a:solidFill>
            </a:endParaRPr>
          </a:p>
        </p:txBody>
      </p:sp>
      <p:sp>
        <p:nvSpPr>
          <p:cNvPr id="16" name="Text Box 5"/>
          <p:cNvSpPr txBox="1">
            <a:spLocks noChangeArrowheads="1"/>
          </p:cNvSpPr>
          <p:nvPr/>
        </p:nvSpPr>
        <p:spPr bwMode="auto">
          <a:xfrm>
            <a:off x="530225" y="533400"/>
            <a:ext cx="83756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500" b="1" i="1" dirty="0" smtClean="0">
                <a:solidFill>
                  <a:srgbClr val="336699"/>
                </a:solidFill>
              </a:rPr>
              <a:t>Based upon today’s high stock market valuations and low bond yields, most financial planners conclude a 3% starting withdrawal rate is appropriate for 30-year horizons</a:t>
            </a:r>
          </a:p>
          <a:p>
            <a:pPr eaLnBrk="1" hangingPunct="1">
              <a:lnSpc>
                <a:spcPct val="90000"/>
              </a:lnSpc>
              <a:spcBef>
                <a:spcPct val="0"/>
              </a:spcBef>
              <a:buFontTx/>
              <a:buNone/>
            </a:pPr>
            <a:endParaRPr lang="en-US" altLang="en-US" sz="1500" b="1" i="1" dirty="0">
              <a:solidFill>
                <a:srgbClr val="336699"/>
              </a:solidFill>
            </a:endParaRPr>
          </a:p>
          <a:p>
            <a:pPr eaLnBrk="1" hangingPunct="1">
              <a:lnSpc>
                <a:spcPct val="90000"/>
              </a:lnSpc>
              <a:spcBef>
                <a:spcPct val="0"/>
              </a:spcBef>
              <a:buFontTx/>
              <a:buNone/>
            </a:pPr>
            <a:r>
              <a:rPr lang="en-US" altLang="en-US" sz="1500" b="1" i="1" dirty="0" smtClean="0"/>
              <a:t>Uncertainty.  The lower the withdrawal rate the higher the </a:t>
            </a:r>
            <a:r>
              <a:rPr lang="en-US" altLang="en-US" sz="1500" b="1" i="1" u="sng" dirty="0" smtClean="0"/>
              <a:t>probability</a:t>
            </a:r>
            <a:r>
              <a:rPr lang="en-US" altLang="en-US" sz="1500" b="1" i="1" dirty="0" smtClean="0"/>
              <a:t> of success! </a:t>
            </a:r>
            <a:endParaRPr lang="en-US" altLang="en-US" sz="1500" b="1" i="1" dirty="0"/>
          </a:p>
        </p:txBody>
      </p:sp>
    </p:spTree>
    <p:extLst>
      <p:ext uri="{BB962C8B-B14F-4D97-AF65-F5344CB8AC3E}">
        <p14:creationId xmlns:p14="http://schemas.microsoft.com/office/powerpoint/2010/main" val="998653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86976"/>
            <a:ext cx="3904771" cy="21563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9" y="3109743"/>
            <a:ext cx="3884761" cy="2133600"/>
          </a:xfrm>
          <a:prstGeom prst="rect">
            <a:avLst/>
          </a:prstGeom>
        </p:spPr>
      </p:pic>
      <p:sp>
        <p:nvSpPr>
          <p:cNvPr id="5" name="Text Box 4"/>
          <p:cNvSpPr txBox="1">
            <a:spLocks noChangeArrowheads="1"/>
          </p:cNvSpPr>
          <p:nvPr/>
        </p:nvSpPr>
        <p:spPr bwMode="auto">
          <a:xfrm>
            <a:off x="609600" y="2819400"/>
            <a:ext cx="3543300" cy="60748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40% Equity Allocation – OK Withdrawal Rates</a:t>
            </a:r>
            <a:endParaRPr lang="en-US" altLang="en-US" sz="1600" dirty="0">
              <a:solidFill>
                <a:schemeClr val="bg1"/>
              </a:solidFill>
            </a:endParaRPr>
          </a:p>
        </p:txBody>
      </p:sp>
      <p:sp>
        <p:nvSpPr>
          <p:cNvPr id="6" name="Text Box 4"/>
          <p:cNvSpPr txBox="1">
            <a:spLocks noChangeArrowheads="1"/>
          </p:cNvSpPr>
          <p:nvPr/>
        </p:nvSpPr>
        <p:spPr bwMode="auto">
          <a:xfrm>
            <a:off x="4800600" y="2819400"/>
            <a:ext cx="3657600" cy="60748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60% Equity Allocation – OK Withdrawal Rates</a:t>
            </a:r>
            <a:endParaRPr lang="en-US" altLang="en-US" sz="1600" dirty="0">
              <a:solidFill>
                <a:schemeClr val="bg1"/>
              </a:solidFill>
            </a:endParaRPr>
          </a:p>
        </p:txBody>
      </p:sp>
      <p:sp>
        <p:nvSpPr>
          <p:cNvPr id="7" name="Text Box 5"/>
          <p:cNvSpPr txBox="1">
            <a:spLocks noChangeArrowheads="1"/>
          </p:cNvSpPr>
          <p:nvPr/>
        </p:nvSpPr>
        <p:spPr bwMode="auto">
          <a:xfrm>
            <a:off x="530225" y="194101"/>
            <a:ext cx="83756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500" b="1" i="1" dirty="0" smtClean="0">
                <a:solidFill>
                  <a:srgbClr val="336699"/>
                </a:solidFill>
              </a:rPr>
              <a:t>Based upon today’s high stock market valuations and low bond yields, most financial planners conclude a 3% starting withdrawal rate is appropriate for 30-year horizons</a:t>
            </a:r>
          </a:p>
          <a:p>
            <a:pPr eaLnBrk="1" hangingPunct="1">
              <a:lnSpc>
                <a:spcPct val="90000"/>
              </a:lnSpc>
              <a:spcBef>
                <a:spcPct val="0"/>
              </a:spcBef>
              <a:buFontTx/>
              <a:buNone/>
            </a:pPr>
            <a:endParaRPr lang="en-US" altLang="en-US" sz="1500" b="1" i="1" dirty="0">
              <a:solidFill>
                <a:srgbClr val="336699"/>
              </a:solidFill>
            </a:endParaRPr>
          </a:p>
          <a:p>
            <a:pPr eaLnBrk="1" hangingPunct="1">
              <a:lnSpc>
                <a:spcPct val="90000"/>
              </a:lnSpc>
              <a:spcBef>
                <a:spcPct val="0"/>
              </a:spcBef>
              <a:buFontTx/>
              <a:buNone/>
            </a:pPr>
            <a:r>
              <a:rPr lang="en-US" altLang="en-US" sz="1500" b="1" i="1" dirty="0" smtClean="0">
                <a:solidFill>
                  <a:srgbClr val="336699"/>
                </a:solidFill>
              </a:rPr>
              <a:t>Uncertainty.  The lower the withdrawal rate the higher the probability of success! </a:t>
            </a:r>
            <a:endParaRPr lang="en-US" altLang="en-US" sz="1500" b="1" i="1" dirty="0">
              <a:solidFill>
                <a:srgbClr val="336699"/>
              </a:solidFill>
            </a:endParaRPr>
          </a:p>
        </p:txBody>
      </p:sp>
      <p:sp>
        <p:nvSpPr>
          <p:cNvPr id="8" name="TextBox 7"/>
          <p:cNvSpPr txBox="1"/>
          <p:nvPr/>
        </p:nvSpPr>
        <p:spPr>
          <a:xfrm>
            <a:off x="6096000" y="6370155"/>
            <a:ext cx="1770036" cy="230832"/>
          </a:xfrm>
          <a:prstGeom prst="rect">
            <a:avLst/>
          </a:prstGeom>
          <a:noFill/>
        </p:spPr>
        <p:txBody>
          <a:bodyPr wrap="none" rtlCol="0">
            <a:spAutoFit/>
          </a:bodyPr>
          <a:lstStyle/>
          <a:p>
            <a:r>
              <a:rPr lang="en-US" sz="900" dirty="0" smtClean="0">
                <a:solidFill>
                  <a:schemeClr val="bg1">
                    <a:lumMod val="65000"/>
                  </a:schemeClr>
                </a:solidFill>
              </a:rPr>
              <a:t>Source: Professor Wade </a:t>
            </a:r>
            <a:r>
              <a:rPr lang="en-US" sz="900" dirty="0" err="1" smtClean="0">
                <a:solidFill>
                  <a:schemeClr val="bg1">
                    <a:lumMod val="65000"/>
                  </a:schemeClr>
                </a:solidFill>
              </a:rPr>
              <a:t>Pfau</a:t>
            </a:r>
            <a:r>
              <a:rPr lang="en-US" sz="900" dirty="0" smtClean="0">
                <a:solidFill>
                  <a:schemeClr val="bg1">
                    <a:lumMod val="65000"/>
                  </a:schemeClr>
                </a:solidFill>
              </a:rPr>
              <a:t>, CFP</a:t>
            </a:r>
            <a:endParaRPr lang="en-US" sz="900" dirty="0">
              <a:solidFill>
                <a:schemeClr val="bg1">
                  <a:lumMod val="65000"/>
                </a:schemeClr>
              </a:solidFill>
            </a:endParaRPr>
          </a:p>
        </p:txBody>
      </p:sp>
      <p:sp>
        <p:nvSpPr>
          <p:cNvPr id="10" name="Oval 9"/>
          <p:cNvSpPr/>
          <p:nvPr/>
        </p:nvSpPr>
        <p:spPr>
          <a:xfrm>
            <a:off x="2895600" y="4572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p:cNvSpPr/>
          <p:nvPr/>
        </p:nvSpPr>
        <p:spPr>
          <a:xfrm>
            <a:off x="7162800" y="4572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1676400" y="4876800"/>
            <a:ext cx="2476500" cy="2286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43600" y="4953000"/>
            <a:ext cx="2476500" cy="2286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rved Up Arrow 13"/>
          <p:cNvSpPr/>
          <p:nvPr/>
        </p:nvSpPr>
        <p:spPr>
          <a:xfrm>
            <a:off x="2971800" y="5181600"/>
            <a:ext cx="4495800" cy="851865"/>
          </a:xfrm>
          <a:prstGeom prst="curved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2838450" y="5552673"/>
            <a:ext cx="3790950" cy="238527"/>
          </a:xfrm>
          <a:prstGeom prst="rect">
            <a:avLst/>
          </a:prstGeom>
          <a:noFill/>
        </p:spPr>
        <p:txBody>
          <a:bodyPr wrap="square" rtlCol="0">
            <a:spAutoFit/>
          </a:bodyPr>
          <a:lstStyle/>
          <a:p>
            <a:r>
              <a:rPr lang="en-US" sz="950" b="1" dirty="0" smtClean="0">
                <a:solidFill>
                  <a:schemeClr val="accent1">
                    <a:lumMod val="75000"/>
                  </a:schemeClr>
                </a:solidFill>
              </a:rPr>
              <a:t>On “average” higher equity allocations help – but uncertainty increases</a:t>
            </a:r>
            <a:endParaRPr lang="en-US" sz="950" b="1" dirty="0">
              <a:solidFill>
                <a:schemeClr val="accent1">
                  <a:lumMod val="75000"/>
                </a:schemeClr>
              </a:solidFill>
            </a:endParaRPr>
          </a:p>
        </p:txBody>
      </p:sp>
      <p:sp>
        <p:nvSpPr>
          <p:cNvPr id="4" name="TextBox 3"/>
          <p:cNvSpPr txBox="1"/>
          <p:nvPr/>
        </p:nvSpPr>
        <p:spPr>
          <a:xfrm>
            <a:off x="530225" y="5779655"/>
            <a:ext cx="8077199" cy="569387"/>
          </a:xfrm>
          <a:prstGeom prst="rect">
            <a:avLst/>
          </a:prstGeom>
          <a:noFill/>
        </p:spPr>
        <p:txBody>
          <a:bodyPr wrap="square" rtlCol="0">
            <a:spAutoFit/>
          </a:bodyPr>
          <a:lstStyle/>
          <a:p>
            <a:r>
              <a:rPr lang="en-US" sz="1550" b="1" dirty="0" err="1" smtClean="0">
                <a:solidFill>
                  <a:srgbClr val="FF0000"/>
                </a:solidFill>
              </a:rPr>
              <a:t>Nb</a:t>
            </a:r>
            <a:r>
              <a:rPr lang="en-US" sz="1550" b="1" dirty="0" smtClean="0">
                <a:solidFill>
                  <a:srgbClr val="FF0000"/>
                </a:solidFill>
              </a:rPr>
              <a:t>: These projections assume 0% expense ratios on your investments.  A 0.50% or 1.00% overall expense ratio – including a financial planner would make a big dent in these projections!</a:t>
            </a:r>
            <a:endParaRPr lang="en-US" sz="1550" b="1" dirty="0">
              <a:solidFill>
                <a:srgbClr val="FF0000"/>
              </a:solidFill>
            </a:endParaRPr>
          </a:p>
        </p:txBody>
      </p:sp>
    </p:spTree>
    <p:extLst>
      <p:ext uri="{BB962C8B-B14F-4D97-AF65-F5344CB8AC3E}">
        <p14:creationId xmlns:p14="http://schemas.microsoft.com/office/powerpoint/2010/main" val="3447563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BF5B6C08-992E-4705-8845-1D2759D9C8EC}" type="slidenum">
              <a:rPr lang="en-US" altLang="en-US" sz="1400" smtClean="0"/>
              <a:pPr eaLnBrk="1" hangingPunct="1">
                <a:spcBef>
                  <a:spcPct val="0"/>
                </a:spcBef>
                <a:buFontTx/>
                <a:buNone/>
              </a:pPr>
              <a:t>28</a:t>
            </a:fld>
            <a:endParaRPr lang="en-US" altLang="en-US" sz="1400" smtClean="0"/>
          </a:p>
        </p:txBody>
      </p:sp>
      <p:pic>
        <p:nvPicPr>
          <p:cNvPr id="1146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574800"/>
            <a:ext cx="4157662" cy="505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692" name="TextBox 1"/>
          <p:cNvSpPr txBox="1">
            <a:spLocks noChangeArrowheads="1"/>
          </p:cNvSpPr>
          <p:nvPr/>
        </p:nvSpPr>
        <p:spPr bwMode="auto">
          <a:xfrm>
            <a:off x="609600" y="609600"/>
            <a:ext cx="812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336699"/>
                </a:solidFill>
                <a:latin typeface="Arial" charset="0"/>
                <a:cs typeface="Arial" charset="0"/>
              </a:defRPr>
            </a:lvl1pPr>
            <a:lvl2pPr marL="742950" indent="-285750" eaLnBrk="0" hangingPunct="0">
              <a:defRPr sz="2200" b="1">
                <a:solidFill>
                  <a:srgbClr val="336699"/>
                </a:solidFill>
                <a:latin typeface="Arial" charset="0"/>
                <a:cs typeface="Arial" charset="0"/>
              </a:defRPr>
            </a:lvl2pPr>
            <a:lvl3pPr marL="1143000" indent="-228600" eaLnBrk="0" hangingPunct="0">
              <a:defRPr sz="2200" b="1">
                <a:solidFill>
                  <a:srgbClr val="336699"/>
                </a:solidFill>
                <a:latin typeface="Arial" charset="0"/>
                <a:cs typeface="Arial" charset="0"/>
              </a:defRPr>
            </a:lvl3pPr>
            <a:lvl4pPr marL="1600200" indent="-228600" eaLnBrk="0" hangingPunct="0">
              <a:defRPr sz="2200" b="1">
                <a:solidFill>
                  <a:srgbClr val="336699"/>
                </a:solidFill>
                <a:latin typeface="Arial" charset="0"/>
                <a:cs typeface="Arial" charset="0"/>
              </a:defRPr>
            </a:lvl4pPr>
            <a:lvl5pPr marL="2057400" indent="-228600" eaLnBrk="0" hangingPunct="0">
              <a:defRPr sz="2200" b="1">
                <a:solidFill>
                  <a:srgbClr val="336699"/>
                </a:solidFill>
                <a:latin typeface="Arial" charset="0"/>
                <a:cs typeface="Arial" charset="0"/>
              </a:defRPr>
            </a:lvl5pPr>
            <a:lvl6pPr marL="2514600" indent="-228600" eaLnBrk="0" fontAlgn="base" hangingPunct="0">
              <a:spcBef>
                <a:spcPct val="0"/>
              </a:spcBef>
              <a:spcAft>
                <a:spcPct val="0"/>
              </a:spcAft>
              <a:defRPr sz="2200" b="1">
                <a:solidFill>
                  <a:srgbClr val="336699"/>
                </a:solidFill>
                <a:latin typeface="Arial" charset="0"/>
                <a:cs typeface="Arial" charset="0"/>
              </a:defRPr>
            </a:lvl6pPr>
            <a:lvl7pPr marL="2971800" indent="-228600" eaLnBrk="0" fontAlgn="base" hangingPunct="0">
              <a:spcBef>
                <a:spcPct val="0"/>
              </a:spcBef>
              <a:spcAft>
                <a:spcPct val="0"/>
              </a:spcAft>
              <a:defRPr sz="2200" b="1">
                <a:solidFill>
                  <a:srgbClr val="336699"/>
                </a:solidFill>
                <a:latin typeface="Arial" charset="0"/>
                <a:cs typeface="Arial" charset="0"/>
              </a:defRPr>
            </a:lvl7pPr>
            <a:lvl8pPr marL="3429000" indent="-228600" eaLnBrk="0" fontAlgn="base" hangingPunct="0">
              <a:spcBef>
                <a:spcPct val="0"/>
              </a:spcBef>
              <a:spcAft>
                <a:spcPct val="0"/>
              </a:spcAft>
              <a:defRPr sz="2200" b="1">
                <a:solidFill>
                  <a:srgbClr val="336699"/>
                </a:solidFill>
                <a:latin typeface="Arial" charset="0"/>
                <a:cs typeface="Arial" charset="0"/>
              </a:defRPr>
            </a:lvl8pPr>
            <a:lvl9pPr marL="3886200" indent="-228600" eaLnBrk="0" fontAlgn="base" hangingPunct="0">
              <a:spcBef>
                <a:spcPct val="0"/>
              </a:spcBef>
              <a:spcAft>
                <a:spcPct val="0"/>
              </a:spcAft>
              <a:defRPr sz="2200" b="1">
                <a:solidFill>
                  <a:srgbClr val="336699"/>
                </a:solidFill>
                <a:latin typeface="Arial" charset="0"/>
                <a:cs typeface="Arial" charset="0"/>
              </a:defRPr>
            </a:lvl9pPr>
          </a:lstStyle>
          <a:p>
            <a:pPr eaLnBrk="1" hangingPunct="1"/>
            <a:r>
              <a:rPr lang="en-US" altLang="en-US" sz="2000" dirty="0"/>
              <a:t>An alternative to the </a:t>
            </a:r>
            <a:r>
              <a:rPr lang="en-US" altLang="en-US" sz="2000" dirty="0" smtClean="0"/>
              <a:t> (historic) 4</a:t>
            </a:r>
            <a:r>
              <a:rPr lang="en-US" altLang="en-US" sz="2000" dirty="0"/>
              <a:t>% withdrawal </a:t>
            </a:r>
            <a:r>
              <a:rPr lang="en-US" altLang="en-US" sz="2000" dirty="0" smtClean="0"/>
              <a:t>rule is to withdraw an age-related percent of your portfolio’s annual value</a:t>
            </a:r>
            <a:endParaRPr lang="en-US" altLang="en-US" sz="2000" dirty="0"/>
          </a:p>
        </p:txBody>
      </p:sp>
      <p:sp>
        <p:nvSpPr>
          <p:cNvPr id="3" name="Rectangle 2"/>
          <p:cNvSpPr/>
          <p:nvPr/>
        </p:nvSpPr>
        <p:spPr>
          <a:xfrm>
            <a:off x="0" y="4403725"/>
            <a:ext cx="4572000" cy="922338"/>
          </a:xfrm>
          <a:prstGeom prst="rect">
            <a:avLst/>
          </a:prstGeom>
        </p:spPr>
        <p:txBody>
          <a:bodyPr>
            <a:spAutoFit/>
          </a:bodyPr>
          <a:lstStyle/>
          <a:p>
            <a:pPr>
              <a:defRPr/>
            </a:pPr>
            <a:endParaRPr lang="en-US" b="0" dirty="0"/>
          </a:p>
          <a:p>
            <a:pPr>
              <a:defRPr/>
            </a:pPr>
            <a:r>
              <a:rPr lang="en-US" b="0" dirty="0"/>
              <a:t> </a:t>
            </a:r>
            <a:r>
              <a:rPr lang="en-US" sz="1000" b="0" dirty="0">
                <a:solidFill>
                  <a:schemeClr val="bg1">
                    <a:lumMod val="65000"/>
                  </a:schemeClr>
                </a:solidFill>
              </a:rPr>
              <a:t>Source: Wei Sun and Anthony Webb, Boston College</a:t>
            </a:r>
          </a:p>
          <a:p>
            <a:pPr>
              <a:defRPr/>
            </a:pPr>
            <a:r>
              <a:rPr lang="en-US" sz="1000" b="0" dirty="0">
                <a:solidFill>
                  <a:schemeClr val="bg1">
                    <a:lumMod val="65000"/>
                  </a:schemeClr>
                </a:solidFill>
              </a:rPr>
              <a:t>(RMD calculation pushed back to 65 by authors) </a:t>
            </a:r>
            <a:endParaRPr lang="en-US" sz="1000" dirty="0">
              <a:solidFill>
                <a:schemeClr val="bg1">
                  <a:lumMod val="65000"/>
                </a:schemeClr>
              </a:solidFill>
            </a:endParaRPr>
          </a:p>
        </p:txBody>
      </p:sp>
      <p:sp>
        <p:nvSpPr>
          <p:cNvPr id="2" name="TextBox 1"/>
          <p:cNvSpPr txBox="1"/>
          <p:nvPr/>
        </p:nvSpPr>
        <p:spPr>
          <a:xfrm>
            <a:off x="228600" y="2983468"/>
            <a:ext cx="2743200" cy="369332"/>
          </a:xfrm>
          <a:prstGeom prst="rect">
            <a:avLst/>
          </a:prstGeom>
          <a:noFill/>
        </p:spPr>
        <p:txBody>
          <a:bodyPr wrap="square" rtlCol="0">
            <a:spAutoFit/>
          </a:bodyPr>
          <a:lstStyle/>
          <a:p>
            <a:r>
              <a:rPr lang="en-US" dirty="0" smtClean="0"/>
              <a:t>1/Years of Life Expectancy</a:t>
            </a:r>
            <a:endParaRPr lang="en-US" dirty="0"/>
          </a:p>
        </p:txBody>
      </p:sp>
    </p:spTree>
    <p:extLst>
      <p:ext uri="{BB962C8B-B14F-4D97-AF65-F5344CB8AC3E}">
        <p14:creationId xmlns:p14="http://schemas.microsoft.com/office/powerpoint/2010/main" val="1157908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DAF11737-853B-4D41-828E-E36CB46B7D37}" type="slidenum">
              <a:rPr lang="en-US" altLang="en-US" sz="1400" smtClean="0"/>
              <a:pPr eaLnBrk="1" hangingPunct="1">
                <a:spcBef>
                  <a:spcPct val="0"/>
                </a:spcBef>
                <a:buFontTx/>
                <a:buNone/>
              </a:pPr>
              <a:t>29</a:t>
            </a:fld>
            <a:endParaRPr lang="en-US" altLang="en-US" sz="1400" smtClean="0"/>
          </a:p>
        </p:txBody>
      </p:sp>
      <p:sp>
        <p:nvSpPr>
          <p:cNvPr id="60419" name="Text Box 2"/>
          <p:cNvSpPr txBox="1">
            <a:spLocks noChangeArrowheads="1"/>
          </p:cNvSpPr>
          <p:nvPr/>
        </p:nvSpPr>
        <p:spPr bwMode="auto">
          <a:xfrm>
            <a:off x="314325" y="895458"/>
            <a:ext cx="841851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800" b="1" i="1" dirty="0" smtClean="0">
                <a:solidFill>
                  <a:srgbClr val="336699"/>
                </a:solidFill>
              </a:rPr>
              <a:t> </a:t>
            </a:r>
            <a:r>
              <a:rPr lang="en-US" altLang="en-US" sz="2000" b="1" i="1" dirty="0" smtClean="0">
                <a:solidFill>
                  <a:srgbClr val="336699"/>
                </a:solidFill>
              </a:rPr>
              <a:t>A “dynamic” withdrawal strategy typically allows retirees to withdraw more over their lifetimes – but with greater variability</a:t>
            </a:r>
            <a:endParaRPr lang="en-US" altLang="en-US" sz="2000" b="1" i="1" dirty="0">
              <a:solidFill>
                <a:srgbClr val="336699"/>
              </a:solidFill>
            </a:endParaRPr>
          </a:p>
        </p:txBody>
      </p:sp>
      <p:sp>
        <p:nvSpPr>
          <p:cNvPr id="60421" name="Rectangle 4"/>
          <p:cNvSpPr>
            <a:spLocks noChangeArrowheads="1"/>
          </p:cNvSpPr>
          <p:nvPr/>
        </p:nvSpPr>
        <p:spPr bwMode="auto">
          <a:xfrm>
            <a:off x="5562600" y="6299200"/>
            <a:ext cx="1930400" cy="3429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endParaRPr lang="en-US" altLang="en-US" sz="2200">
              <a:solidFill>
                <a:srgbClr val="336699"/>
              </a:solidFill>
            </a:endParaRPr>
          </a:p>
        </p:txBody>
      </p:sp>
      <p:sp>
        <p:nvSpPr>
          <p:cNvPr id="60422" name="Rectangle 5"/>
          <p:cNvSpPr>
            <a:spLocks noChangeArrowheads="1"/>
          </p:cNvSpPr>
          <p:nvPr/>
        </p:nvSpPr>
        <p:spPr bwMode="auto">
          <a:xfrm>
            <a:off x="5016500" y="2730500"/>
            <a:ext cx="2781300" cy="4064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endParaRPr lang="en-US" altLang="en-US" sz="2200">
              <a:solidFill>
                <a:srgbClr val="336699"/>
              </a:solidFill>
            </a:endParaRPr>
          </a:p>
        </p:txBody>
      </p:sp>
      <p:sp>
        <p:nvSpPr>
          <p:cNvPr id="60423" name="Rectangle 6"/>
          <p:cNvSpPr>
            <a:spLocks noChangeArrowheads="1"/>
          </p:cNvSpPr>
          <p:nvPr/>
        </p:nvSpPr>
        <p:spPr bwMode="auto">
          <a:xfrm>
            <a:off x="7086600" y="2984500"/>
            <a:ext cx="482600" cy="406400"/>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endParaRPr lang="en-US" altLang="en-US" sz="2200">
              <a:solidFill>
                <a:srgbClr val="336699"/>
              </a:solidFill>
            </a:endParaRPr>
          </a:p>
        </p:txBody>
      </p:sp>
      <p:sp>
        <p:nvSpPr>
          <p:cNvPr id="60424" name="Rectangle 7"/>
          <p:cNvSpPr>
            <a:spLocks noChangeArrowheads="1"/>
          </p:cNvSpPr>
          <p:nvPr/>
        </p:nvSpPr>
        <p:spPr bwMode="auto">
          <a:xfrm>
            <a:off x="7162800" y="2971800"/>
            <a:ext cx="4064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endParaRPr lang="en-US" altLang="en-US" sz="2200">
              <a:solidFill>
                <a:srgbClr val="336699"/>
              </a:solidFill>
            </a:endParaRPr>
          </a:p>
        </p:txBody>
      </p:sp>
      <p:sp>
        <p:nvSpPr>
          <p:cNvPr id="10" name="Text Box 11"/>
          <p:cNvSpPr txBox="1">
            <a:spLocks noChangeArrowheads="1"/>
          </p:cNvSpPr>
          <p:nvPr/>
        </p:nvSpPr>
        <p:spPr bwMode="auto">
          <a:xfrm>
            <a:off x="609600" y="3509461"/>
            <a:ext cx="764973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400" dirty="0">
                <a:solidFill>
                  <a:srgbClr val="009900"/>
                </a:solidFill>
              </a:rPr>
              <a:t>With a dynamic withdrawal strategy withdrawals would be reduced during bear markets </a:t>
            </a:r>
            <a:r>
              <a:rPr lang="en-US" altLang="en-US" sz="1400" dirty="0" smtClean="0">
                <a:solidFill>
                  <a:srgbClr val="009900"/>
                </a:solidFill>
              </a:rPr>
              <a:t>somewhat – in some cases just forego your inflation “raise” – and the opposite in bull markets</a:t>
            </a:r>
          </a:p>
          <a:p>
            <a:pPr eaLnBrk="1" hangingPunct="1">
              <a:lnSpc>
                <a:spcPct val="90000"/>
              </a:lnSpc>
              <a:spcBef>
                <a:spcPct val="0"/>
              </a:spcBef>
              <a:buFontTx/>
              <a:buNone/>
            </a:pPr>
            <a:endParaRPr lang="en-US" altLang="en-US" sz="1400" dirty="0">
              <a:solidFill>
                <a:srgbClr val="009900"/>
              </a:solidFill>
            </a:endParaRPr>
          </a:p>
          <a:p>
            <a:pPr eaLnBrk="1" hangingPunct="1">
              <a:lnSpc>
                <a:spcPct val="90000"/>
              </a:lnSpc>
              <a:spcBef>
                <a:spcPct val="0"/>
              </a:spcBef>
              <a:buFontTx/>
              <a:buNone/>
            </a:pPr>
            <a:r>
              <a:rPr lang="en-US" altLang="en-US" sz="1400" dirty="0" smtClean="0">
                <a:solidFill>
                  <a:srgbClr val="009900"/>
                </a:solidFill>
              </a:rPr>
              <a:t>Many complex formulae!</a:t>
            </a:r>
            <a:endParaRPr lang="en-US" altLang="en-US" sz="1400" dirty="0">
              <a:solidFill>
                <a:srgbClr val="009900"/>
              </a:solidFill>
            </a:endParaRPr>
          </a:p>
        </p:txBody>
      </p:sp>
    </p:spTree>
    <p:extLst>
      <p:ext uri="{BB962C8B-B14F-4D97-AF65-F5344CB8AC3E}">
        <p14:creationId xmlns:p14="http://schemas.microsoft.com/office/powerpoint/2010/main" val="11257793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6707"/>
            <a:ext cx="8229601" cy="636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514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57200" y="1905000"/>
            <a:ext cx="830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000" b="1" i="1" u="sng" dirty="0" smtClean="0">
                <a:solidFill>
                  <a:srgbClr val="336699"/>
                </a:solidFill>
              </a:rPr>
              <a:t>Safe</a:t>
            </a:r>
            <a:r>
              <a:rPr lang="en-US" altLang="en-US" sz="2000" b="1" i="1" dirty="0" smtClean="0">
                <a:solidFill>
                  <a:srgbClr val="336699"/>
                </a:solidFill>
              </a:rPr>
              <a:t> withdrawal rates versus </a:t>
            </a:r>
            <a:r>
              <a:rPr lang="en-US" altLang="en-US" sz="2000" b="1" i="1" u="sng" dirty="0" smtClean="0">
                <a:solidFill>
                  <a:srgbClr val="336699"/>
                </a:solidFill>
              </a:rPr>
              <a:t>optimal</a:t>
            </a:r>
            <a:r>
              <a:rPr lang="en-US" altLang="en-US" sz="2000" b="1" i="1" dirty="0" smtClean="0">
                <a:solidFill>
                  <a:srgbClr val="336699"/>
                </a:solidFill>
              </a:rPr>
              <a:t> and </a:t>
            </a:r>
            <a:r>
              <a:rPr lang="en-US" altLang="en-US" sz="2000" b="1" i="1" u="sng" dirty="0" smtClean="0">
                <a:solidFill>
                  <a:srgbClr val="336699"/>
                </a:solidFill>
              </a:rPr>
              <a:t>variable</a:t>
            </a:r>
            <a:r>
              <a:rPr lang="en-US" altLang="en-US" sz="2000" b="1" i="1" dirty="0" smtClean="0">
                <a:solidFill>
                  <a:srgbClr val="336699"/>
                </a:solidFill>
              </a:rPr>
              <a:t> withdrawal rates</a:t>
            </a:r>
            <a:endParaRPr lang="en-US" altLang="en-US" sz="2000" b="1" i="1" dirty="0">
              <a:solidFill>
                <a:srgbClr val="336699"/>
              </a:solidFill>
            </a:endParaRPr>
          </a:p>
        </p:txBody>
      </p:sp>
    </p:spTree>
    <p:extLst>
      <p:ext uri="{BB962C8B-B14F-4D97-AF65-F5344CB8AC3E}">
        <p14:creationId xmlns:p14="http://schemas.microsoft.com/office/powerpoint/2010/main" val="2640662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225BC0C8-7D6F-496B-A88D-6AA20062ACE5}" type="slidenum">
              <a:rPr lang="en-US" altLang="en-US" sz="1400" smtClean="0"/>
              <a:pPr eaLnBrk="1" hangingPunct="1">
                <a:spcBef>
                  <a:spcPct val="0"/>
                </a:spcBef>
                <a:buFontTx/>
                <a:buNone/>
              </a:pPr>
              <a:t>31</a:t>
            </a:fld>
            <a:endParaRPr lang="en-US" altLang="en-US" sz="1400" smtClean="0"/>
          </a:p>
        </p:txBody>
      </p:sp>
      <p:sp>
        <p:nvSpPr>
          <p:cNvPr id="68611" name="Text Box 4"/>
          <p:cNvSpPr txBox="1">
            <a:spLocks noChangeArrowheads="1"/>
          </p:cNvSpPr>
          <p:nvPr/>
        </p:nvSpPr>
        <p:spPr bwMode="auto">
          <a:xfrm>
            <a:off x="822325" y="2438400"/>
            <a:ext cx="7567613" cy="293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600" b="1" dirty="0"/>
              <a:t>Incorporating </a:t>
            </a:r>
            <a:r>
              <a:rPr lang="en-US" altLang="en-US" sz="1600" b="1" u="sng" dirty="0" smtClean="0"/>
              <a:t>fixed</a:t>
            </a:r>
            <a:r>
              <a:rPr lang="en-US" altLang="en-US" sz="1600" b="1" dirty="0" smtClean="0"/>
              <a:t> </a:t>
            </a:r>
            <a:r>
              <a:rPr lang="en-US" altLang="en-US" sz="1600" b="1" u="sng" dirty="0" smtClean="0"/>
              <a:t>and/or inflation-protected annuities</a:t>
            </a:r>
            <a:r>
              <a:rPr lang="en-US" altLang="en-US" sz="1600" b="1" dirty="0" smtClean="0"/>
              <a:t> </a:t>
            </a:r>
            <a:r>
              <a:rPr lang="en-US" altLang="en-US" sz="1600" b="1" dirty="0"/>
              <a:t>into your overall portfolio may allow you to exceed the </a:t>
            </a:r>
            <a:r>
              <a:rPr lang="en-US" altLang="en-US" sz="1600" b="1" dirty="0" smtClean="0"/>
              <a:t>new 3% </a:t>
            </a:r>
            <a:r>
              <a:rPr lang="en-US" altLang="en-US" sz="1600" b="1" dirty="0"/>
              <a:t>withdrawal standard</a:t>
            </a:r>
            <a:r>
              <a:rPr lang="en-US" altLang="en-US" sz="1600" b="1" dirty="0" smtClean="0"/>
              <a:t>.</a:t>
            </a:r>
          </a:p>
          <a:p>
            <a:pPr eaLnBrk="1" hangingPunct="1">
              <a:lnSpc>
                <a:spcPct val="90000"/>
              </a:lnSpc>
              <a:spcBef>
                <a:spcPct val="0"/>
              </a:spcBef>
              <a:buFontTx/>
              <a:buNone/>
            </a:pPr>
            <a:endParaRPr lang="en-US" altLang="en-US" sz="1600" b="1" dirty="0"/>
          </a:p>
          <a:p>
            <a:pPr eaLnBrk="1" hangingPunct="1">
              <a:lnSpc>
                <a:spcPct val="90000"/>
              </a:lnSpc>
              <a:spcBef>
                <a:spcPct val="0"/>
              </a:spcBef>
              <a:buFontTx/>
              <a:buNone/>
            </a:pPr>
            <a:r>
              <a:rPr lang="en-US" altLang="en-US" sz="1600" b="1" u="sng" dirty="0" smtClean="0"/>
              <a:t>A “deferred annuity” starting at age 85 is cheap to buy and can insure you against outliving your money</a:t>
            </a:r>
            <a:r>
              <a:rPr lang="en-US" altLang="en-US" sz="1600" b="1" dirty="0" smtClean="0"/>
              <a:t>.</a:t>
            </a:r>
            <a:endParaRPr lang="en-US" altLang="en-US" sz="1600" b="1" dirty="0"/>
          </a:p>
          <a:p>
            <a:pPr eaLnBrk="1" hangingPunct="1">
              <a:lnSpc>
                <a:spcPct val="90000"/>
              </a:lnSpc>
              <a:spcBef>
                <a:spcPct val="0"/>
              </a:spcBef>
              <a:buFontTx/>
              <a:buNone/>
            </a:pPr>
            <a:endParaRPr lang="en-US" altLang="en-US" sz="1600" b="1" dirty="0"/>
          </a:p>
          <a:p>
            <a:pPr eaLnBrk="1" hangingPunct="1">
              <a:lnSpc>
                <a:spcPct val="90000"/>
              </a:lnSpc>
              <a:spcBef>
                <a:spcPct val="0"/>
              </a:spcBef>
              <a:buFontTx/>
              <a:buNone/>
            </a:pPr>
            <a:r>
              <a:rPr lang="en-US" altLang="en-US" sz="1600" b="1" dirty="0">
                <a:solidFill>
                  <a:srgbClr val="336699"/>
                </a:solidFill>
              </a:rPr>
              <a:t>“Outliving one’s savings is perhaps the greatest risk for retirees.  For example, a study by Allianz Life noted that the greatest fear among retirees is not death (39%) but rather outliving one’s resources (61%).  Annuities allow a retiree to hedge away this risk and can therefore improve the overall efficiency of a retiree’s portfolio.”</a:t>
            </a:r>
          </a:p>
          <a:p>
            <a:pPr eaLnBrk="1" hangingPunct="1">
              <a:lnSpc>
                <a:spcPct val="90000"/>
              </a:lnSpc>
              <a:spcBef>
                <a:spcPct val="0"/>
              </a:spcBef>
              <a:buFontTx/>
              <a:buNone/>
            </a:pPr>
            <a:endParaRPr lang="en-US" altLang="en-US" sz="2000" dirty="0">
              <a:solidFill>
                <a:srgbClr val="336699"/>
              </a:solidFill>
            </a:endParaRPr>
          </a:p>
          <a:p>
            <a:pPr eaLnBrk="1" hangingPunct="1">
              <a:lnSpc>
                <a:spcPct val="90000"/>
              </a:lnSpc>
              <a:spcBef>
                <a:spcPct val="0"/>
              </a:spcBef>
              <a:buFontTx/>
              <a:buNone/>
            </a:pPr>
            <a:r>
              <a:rPr lang="en-US" altLang="en-US" sz="900" u="sng" dirty="0">
                <a:solidFill>
                  <a:schemeClr val="bg1">
                    <a:lumMod val="65000"/>
                  </a:schemeClr>
                </a:solidFill>
              </a:rPr>
              <a:t>Alpha, Beta, and Now…Gamma</a:t>
            </a:r>
            <a:r>
              <a:rPr lang="en-US" altLang="en-US" sz="900" dirty="0">
                <a:solidFill>
                  <a:schemeClr val="bg1">
                    <a:lumMod val="65000"/>
                  </a:schemeClr>
                </a:solidFill>
              </a:rPr>
              <a:t>, David Blanchett, CFA, CFP, Paul Kaplan PhD., CFA</a:t>
            </a:r>
          </a:p>
        </p:txBody>
      </p:sp>
      <p:sp>
        <p:nvSpPr>
          <p:cNvPr id="4" name="Text Box 5"/>
          <p:cNvSpPr txBox="1">
            <a:spLocks noChangeArrowheads="1"/>
          </p:cNvSpPr>
          <p:nvPr/>
        </p:nvSpPr>
        <p:spPr bwMode="auto">
          <a:xfrm>
            <a:off x="542925" y="365171"/>
            <a:ext cx="8601075" cy="100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200" b="1" i="1" dirty="0" smtClean="0">
                <a:solidFill>
                  <a:srgbClr val="336699"/>
                </a:solidFill>
              </a:rPr>
              <a:t>Overall withdrawals can also typically be increased by including some </a:t>
            </a:r>
            <a:r>
              <a:rPr lang="en-US" altLang="en-US" sz="2200" b="1" i="1" u="sng" dirty="0" smtClean="0">
                <a:solidFill>
                  <a:srgbClr val="336699"/>
                </a:solidFill>
              </a:rPr>
              <a:t>income annuities</a:t>
            </a:r>
            <a:r>
              <a:rPr lang="en-US" altLang="en-US" sz="2200" b="1" i="1" dirty="0" smtClean="0">
                <a:solidFill>
                  <a:srgbClr val="336699"/>
                </a:solidFill>
              </a:rPr>
              <a:t> into overall portfolio – a partial substitute for some of fixed income</a:t>
            </a:r>
            <a:endParaRPr lang="en-US" altLang="en-US" sz="2200" b="1" i="1" dirty="0">
              <a:solidFill>
                <a:srgbClr val="336699"/>
              </a:solidFill>
            </a:endParaRPr>
          </a:p>
        </p:txBody>
      </p:sp>
    </p:spTree>
    <p:extLst>
      <p:ext uri="{BB962C8B-B14F-4D97-AF65-F5344CB8AC3E}">
        <p14:creationId xmlns:p14="http://schemas.microsoft.com/office/powerpoint/2010/main" val="310878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762000"/>
            <a:ext cx="632460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600" b="1" i="1" dirty="0">
                <a:solidFill>
                  <a:srgbClr val="336699"/>
                </a:solidFill>
              </a:rPr>
              <a:t>It is better to have a permanent income than to be fascinating.</a:t>
            </a:r>
          </a:p>
          <a:p>
            <a:pPr eaLnBrk="1" hangingPunct="1">
              <a:lnSpc>
                <a:spcPct val="90000"/>
              </a:lnSpc>
              <a:spcBef>
                <a:spcPct val="0"/>
              </a:spcBef>
              <a:buFontTx/>
              <a:buNone/>
            </a:pPr>
            <a:r>
              <a:rPr lang="en-US" altLang="en-US" sz="1500" b="1" i="1" dirty="0"/>
              <a:t> </a:t>
            </a:r>
          </a:p>
          <a:p>
            <a:pPr eaLnBrk="1" hangingPunct="1">
              <a:lnSpc>
                <a:spcPct val="90000"/>
              </a:lnSpc>
              <a:spcBef>
                <a:spcPct val="0"/>
              </a:spcBef>
              <a:buFontTx/>
              <a:buNone/>
            </a:pPr>
            <a:r>
              <a:rPr lang="en-US" altLang="en-US" sz="1400" b="1" i="1" dirty="0"/>
              <a:t>                                                                          Oscar Wilde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57200"/>
            <a:ext cx="1905000" cy="1600200"/>
          </a:xfrm>
          <a:prstGeom prst="rect">
            <a:avLst/>
          </a:prstGeom>
        </p:spPr>
      </p:pic>
      <p:sp>
        <p:nvSpPr>
          <p:cNvPr id="4" name="TextBox 3"/>
          <p:cNvSpPr txBox="1"/>
          <p:nvPr/>
        </p:nvSpPr>
        <p:spPr>
          <a:xfrm>
            <a:off x="2575924" y="3505200"/>
            <a:ext cx="3877985" cy="2862322"/>
          </a:xfrm>
          <a:prstGeom prst="rect">
            <a:avLst/>
          </a:prstGeom>
          <a:solidFill>
            <a:schemeClr val="bg1">
              <a:alpha val="50000"/>
            </a:schemeClr>
          </a:solidFill>
        </p:spPr>
        <p:txBody>
          <a:bodyPr wrap="none" rtlCol="0">
            <a:spAutoFit/>
          </a:bodyPr>
          <a:lstStyle/>
          <a:p>
            <a:r>
              <a:rPr lang="en-US" b="1" dirty="0" smtClean="0"/>
              <a:t>Male 65 year old</a:t>
            </a:r>
          </a:p>
          <a:p>
            <a:endParaRPr lang="en-US" b="1" dirty="0"/>
          </a:p>
          <a:p>
            <a:r>
              <a:rPr lang="en-US" b="1" dirty="0" smtClean="0"/>
              <a:t>Fixed annuity: 6.7%</a:t>
            </a:r>
          </a:p>
          <a:p>
            <a:r>
              <a:rPr lang="en-US" b="1" dirty="0" smtClean="0"/>
              <a:t>Inflation-protected annuity: 4.7%</a:t>
            </a:r>
          </a:p>
          <a:p>
            <a:endParaRPr lang="en-US" b="1" dirty="0"/>
          </a:p>
          <a:p>
            <a:r>
              <a:rPr lang="en-US" b="1" dirty="0" smtClean="0"/>
              <a:t>Female 65 year old</a:t>
            </a:r>
          </a:p>
          <a:p>
            <a:endParaRPr lang="en-US" b="1" dirty="0"/>
          </a:p>
          <a:p>
            <a:r>
              <a:rPr lang="en-US" b="1" dirty="0" smtClean="0"/>
              <a:t>Fixed annuity: 6.4%</a:t>
            </a:r>
          </a:p>
          <a:p>
            <a:r>
              <a:rPr lang="en-US" b="1" dirty="0" err="1" smtClean="0"/>
              <a:t>Inlation</a:t>
            </a:r>
            <a:r>
              <a:rPr lang="en-US" b="1" dirty="0" smtClean="0"/>
              <a:t>-protected annuity: 4.5%</a:t>
            </a:r>
            <a:r>
              <a:rPr lang="en-US" dirty="0" smtClean="0"/>
              <a:t>	</a:t>
            </a:r>
          </a:p>
          <a:p>
            <a:endParaRPr lang="en-US" dirty="0"/>
          </a:p>
        </p:txBody>
      </p:sp>
      <p:sp>
        <p:nvSpPr>
          <p:cNvPr id="5" name="Rounded Rectangle 4"/>
          <p:cNvSpPr/>
          <p:nvPr/>
        </p:nvSpPr>
        <p:spPr>
          <a:xfrm>
            <a:off x="2362200" y="3505200"/>
            <a:ext cx="3733800" cy="26670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2743200"/>
            <a:ext cx="2477153" cy="369332"/>
          </a:xfrm>
          <a:prstGeom prst="rect">
            <a:avLst/>
          </a:prstGeom>
          <a:noFill/>
        </p:spPr>
        <p:txBody>
          <a:bodyPr wrap="none" rtlCol="0">
            <a:spAutoFit/>
          </a:bodyPr>
          <a:lstStyle/>
          <a:p>
            <a:r>
              <a:rPr lang="en-US" dirty="0" smtClean="0"/>
              <a:t>Approximate 2019 Rates</a:t>
            </a:r>
            <a:endParaRPr lang="en-US" dirty="0"/>
          </a:p>
        </p:txBody>
      </p:sp>
    </p:spTree>
    <p:extLst>
      <p:ext uri="{BB962C8B-B14F-4D97-AF65-F5344CB8AC3E}">
        <p14:creationId xmlns:p14="http://schemas.microsoft.com/office/powerpoint/2010/main" val="2202679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8359"/>
            <a:ext cx="8229600" cy="616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609600"/>
            <a:ext cx="8382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336699"/>
                </a:solidFill>
              </a:rPr>
              <a:t>Consider buying from a “bidding platform” like </a:t>
            </a:r>
            <a:r>
              <a:rPr lang="en-US" sz="2400" b="1" i="1" dirty="0" err="1" smtClean="0">
                <a:solidFill>
                  <a:srgbClr val="336699"/>
                </a:solidFill>
              </a:rPr>
              <a:t>Hueler’s</a:t>
            </a:r>
            <a:r>
              <a:rPr lang="en-US" sz="2400" b="1" i="1" dirty="0" smtClean="0">
                <a:solidFill>
                  <a:srgbClr val="336699"/>
                </a:solidFill>
              </a:rPr>
              <a:t> which can be accessed from Vanguard’s web site.  Buy direct and save.</a:t>
            </a:r>
            <a:endParaRPr lang="en-US" sz="2400" b="1" i="1" dirty="0">
              <a:solidFill>
                <a:srgbClr val="336699"/>
              </a:solidFill>
            </a:endParaRPr>
          </a:p>
        </p:txBody>
      </p:sp>
    </p:spTree>
    <p:extLst>
      <p:ext uri="{BB962C8B-B14F-4D97-AF65-F5344CB8AC3E}">
        <p14:creationId xmlns:p14="http://schemas.microsoft.com/office/powerpoint/2010/main" val="2382329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0650"/>
            <a:ext cx="8229600" cy="616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609600"/>
            <a:ext cx="8382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 y="762000"/>
            <a:ext cx="8382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336699"/>
                </a:solidFill>
              </a:rPr>
              <a:t>Different insurance companies can be more competitive at different times depending upon their own needs</a:t>
            </a:r>
            <a:endParaRPr lang="en-US" sz="2400" b="1" i="1" dirty="0">
              <a:solidFill>
                <a:srgbClr val="336699"/>
              </a:solidFill>
            </a:endParaRPr>
          </a:p>
        </p:txBody>
      </p:sp>
    </p:spTree>
    <p:extLst>
      <p:ext uri="{BB962C8B-B14F-4D97-AF65-F5344CB8AC3E}">
        <p14:creationId xmlns:p14="http://schemas.microsoft.com/office/powerpoint/2010/main" val="980178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9461"/>
            <a:ext cx="8153400" cy="610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609600"/>
            <a:ext cx="8382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 y="762000"/>
            <a:ext cx="8382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336699"/>
                </a:solidFill>
              </a:rPr>
              <a:t>And be sure to consider the creditworthiness of different insurance companies – although most are insured by state funds</a:t>
            </a:r>
            <a:endParaRPr lang="en-US" sz="2400" b="1" i="1" dirty="0">
              <a:solidFill>
                <a:srgbClr val="336699"/>
              </a:solidFill>
            </a:endParaRPr>
          </a:p>
        </p:txBody>
      </p:sp>
    </p:spTree>
    <p:extLst>
      <p:ext uri="{BB962C8B-B14F-4D97-AF65-F5344CB8AC3E}">
        <p14:creationId xmlns:p14="http://schemas.microsoft.com/office/powerpoint/2010/main" val="1135916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352763"/>
            <a:ext cx="8229600" cy="615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86600" y="1600200"/>
            <a:ext cx="914400" cy="4343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352763"/>
            <a:ext cx="7391400" cy="1095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90600" y="638671"/>
            <a:ext cx="7239000" cy="523220"/>
          </a:xfrm>
          <a:prstGeom prst="rect">
            <a:avLst/>
          </a:prstGeom>
        </p:spPr>
        <p:txBody>
          <a:bodyPr wrap="square">
            <a:spAutoFit/>
          </a:bodyPr>
          <a:lstStyle/>
          <a:p>
            <a:r>
              <a:rPr lang="en-US" sz="2800" b="1" i="1" dirty="0" smtClean="0">
                <a:solidFill>
                  <a:srgbClr val="336699"/>
                </a:solidFill>
              </a:rPr>
              <a:t>How much does inflation protection cost?</a:t>
            </a:r>
            <a:endParaRPr lang="en-US" sz="2800" b="1" i="1" dirty="0">
              <a:solidFill>
                <a:srgbClr val="336699"/>
              </a:solidFill>
            </a:endParaRPr>
          </a:p>
        </p:txBody>
      </p:sp>
    </p:spTree>
    <p:extLst>
      <p:ext uri="{BB962C8B-B14F-4D97-AF65-F5344CB8AC3E}">
        <p14:creationId xmlns:p14="http://schemas.microsoft.com/office/powerpoint/2010/main" val="32272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8906"/>
            <a:ext cx="8229599" cy="604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481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55A51FA4-8F05-4B12-9726-ED7DE621067E}" type="slidenum">
              <a:rPr lang="en-US" altLang="en-US" sz="1400" smtClean="0"/>
              <a:pPr eaLnBrk="1" hangingPunct="1">
                <a:spcBef>
                  <a:spcPct val="0"/>
                </a:spcBef>
                <a:buFontTx/>
                <a:buNone/>
              </a:pPr>
              <a:t>38</a:t>
            </a:fld>
            <a:endParaRPr lang="en-US" altLang="en-US" sz="1400" smtClean="0"/>
          </a:p>
        </p:txBody>
      </p:sp>
      <p:sp>
        <p:nvSpPr>
          <p:cNvPr id="66563" name="Rectangle 2"/>
          <p:cNvSpPr>
            <a:spLocks noGrp="1" noChangeArrowheads="1"/>
          </p:cNvSpPr>
          <p:nvPr>
            <p:ph type="title"/>
          </p:nvPr>
        </p:nvSpPr>
        <p:spPr>
          <a:xfrm>
            <a:off x="304800" y="274638"/>
            <a:ext cx="8610600" cy="1143000"/>
          </a:xfrm>
        </p:spPr>
        <p:txBody>
          <a:bodyPr>
            <a:normAutofit/>
          </a:bodyPr>
          <a:lstStyle/>
          <a:p>
            <a:pPr algn="l" eaLnBrk="1" hangingPunct="1"/>
            <a:r>
              <a:rPr lang="en-US" altLang="en-US" sz="2100" b="1" i="1" dirty="0" smtClean="0">
                <a:solidFill>
                  <a:srgbClr val="336699"/>
                </a:solidFill>
              </a:rPr>
              <a:t>Optimize your withdrawal strategy -  maximize your net retirement income</a:t>
            </a:r>
          </a:p>
        </p:txBody>
      </p:sp>
      <p:sp>
        <p:nvSpPr>
          <p:cNvPr id="66564" name="Rectangle 3"/>
          <p:cNvSpPr>
            <a:spLocks noGrp="1" noChangeArrowheads="1"/>
          </p:cNvSpPr>
          <p:nvPr>
            <p:ph type="body" idx="1"/>
          </p:nvPr>
        </p:nvSpPr>
        <p:spPr>
          <a:xfrm>
            <a:off x="584200" y="1981200"/>
            <a:ext cx="8229600" cy="4525962"/>
          </a:xfrm>
        </p:spPr>
        <p:txBody>
          <a:bodyPr/>
          <a:lstStyle/>
          <a:p>
            <a:pPr eaLnBrk="1" hangingPunct="1">
              <a:buClr>
                <a:srgbClr val="336699"/>
              </a:buClr>
              <a:buFont typeface="Wingdings" pitchFamily="2" charset="2"/>
              <a:buChar char="ü"/>
            </a:pPr>
            <a:r>
              <a:rPr lang="en-US" altLang="en-US" sz="2000" b="1" dirty="0" smtClean="0"/>
              <a:t>Tap nonretirement account money first</a:t>
            </a:r>
          </a:p>
          <a:p>
            <a:pPr lvl="1" eaLnBrk="1" hangingPunct="1">
              <a:buClr>
                <a:srgbClr val="336699"/>
              </a:buClr>
              <a:buFont typeface="Wingdings" pitchFamily="2" charset="2"/>
              <a:buChar char="§"/>
            </a:pPr>
            <a:r>
              <a:rPr lang="en-US" altLang="en-US" sz="1800" b="1" dirty="0" smtClean="0"/>
              <a:t>Tap your nonretirement accounts efficiently</a:t>
            </a:r>
          </a:p>
          <a:p>
            <a:pPr eaLnBrk="1" hangingPunct="1">
              <a:buClr>
                <a:srgbClr val="336699"/>
              </a:buClr>
              <a:buFont typeface="Wingdings" pitchFamily="2" charset="2"/>
              <a:buChar char="ü"/>
            </a:pPr>
            <a:r>
              <a:rPr lang="en-US" altLang="en-US" sz="2000" b="1" dirty="0" smtClean="0"/>
              <a:t>Let tax-free accounts compound as long as possible.</a:t>
            </a:r>
          </a:p>
          <a:p>
            <a:pPr lvl="1" eaLnBrk="1" hangingPunct="1">
              <a:buClr>
                <a:srgbClr val="336699"/>
              </a:buClr>
              <a:buFont typeface="Wingdings" pitchFamily="2" charset="2"/>
              <a:buChar char="§"/>
            </a:pPr>
            <a:r>
              <a:rPr lang="en-US" altLang="en-US" sz="1800" b="1" dirty="0" smtClean="0"/>
              <a:t>Then tap traditional tax-deferred</a:t>
            </a:r>
          </a:p>
          <a:p>
            <a:pPr lvl="1" eaLnBrk="1" hangingPunct="1">
              <a:buClr>
                <a:srgbClr val="336699"/>
              </a:buClr>
              <a:buFont typeface="Wingdings" pitchFamily="2" charset="2"/>
              <a:buChar char="§"/>
            </a:pPr>
            <a:r>
              <a:rPr lang="en-US" altLang="en-US" sz="1800" b="1" dirty="0" smtClean="0"/>
              <a:t> Finally, tap Roth accounts</a:t>
            </a:r>
          </a:p>
          <a:p>
            <a:pPr lvl="1" eaLnBrk="1" hangingPunct="1">
              <a:buClr>
                <a:srgbClr val="336699"/>
              </a:buClr>
              <a:buFont typeface="Wingdings" pitchFamily="2" charset="2"/>
              <a:buChar char="§"/>
            </a:pPr>
            <a:endParaRPr lang="en-US" altLang="en-US" sz="1800" b="1" dirty="0"/>
          </a:p>
          <a:p>
            <a:pPr lvl="1" eaLnBrk="1" hangingPunct="1">
              <a:buClr>
                <a:srgbClr val="336699"/>
              </a:buClr>
              <a:buFont typeface="Wingdings" pitchFamily="2" charset="2"/>
              <a:buChar char="§"/>
            </a:pPr>
            <a:endParaRPr lang="en-US" altLang="en-US" sz="1800" b="1" dirty="0" smtClean="0"/>
          </a:p>
          <a:p>
            <a:pPr eaLnBrk="1" hangingPunct="1">
              <a:buClr>
                <a:srgbClr val="336699"/>
              </a:buClr>
              <a:buFont typeface="Wingdings" pitchFamily="2" charset="2"/>
              <a:buChar char="ü"/>
            </a:pPr>
            <a:r>
              <a:rPr lang="en-US" altLang="en-US" sz="2200" b="1" dirty="0" smtClean="0"/>
              <a:t> </a:t>
            </a:r>
            <a:r>
              <a:rPr lang="en-US" altLang="en-US" sz="2000" b="1" dirty="0" smtClean="0">
                <a:solidFill>
                  <a:srgbClr val="00B050"/>
                </a:solidFill>
              </a:rPr>
              <a:t>Use your money</a:t>
            </a:r>
          </a:p>
          <a:p>
            <a:pPr lvl="1" eaLnBrk="1" hangingPunct="1">
              <a:buClr>
                <a:srgbClr val="336699"/>
              </a:buClr>
              <a:buFont typeface="Wingdings" pitchFamily="2" charset="2"/>
              <a:buChar char="§"/>
            </a:pPr>
            <a:r>
              <a:rPr lang="en-US" altLang="en-US" sz="1800" b="1" dirty="0" smtClean="0">
                <a:solidFill>
                  <a:srgbClr val="00B050"/>
                </a:solidFill>
              </a:rPr>
              <a:t>Too often, retirees who were good savers during their working years have great difficulty enjoying and using their money in retirement</a:t>
            </a:r>
          </a:p>
        </p:txBody>
      </p:sp>
      <p:sp>
        <p:nvSpPr>
          <p:cNvPr id="66565" name="Text Box 4"/>
          <p:cNvSpPr txBox="1">
            <a:spLocks noChangeArrowheads="1"/>
          </p:cNvSpPr>
          <p:nvPr/>
        </p:nvSpPr>
        <p:spPr bwMode="auto">
          <a:xfrm>
            <a:off x="403225" y="6127750"/>
            <a:ext cx="27622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900" b="0" dirty="0">
                <a:solidFill>
                  <a:srgbClr val="969696"/>
                </a:solidFill>
              </a:rPr>
              <a:t>Source: </a:t>
            </a:r>
            <a:r>
              <a:rPr lang="en-US" altLang="en-US" sz="900" b="0" u="sng" dirty="0">
                <a:solidFill>
                  <a:srgbClr val="969696"/>
                </a:solidFill>
              </a:rPr>
              <a:t>Personal Finance for Seniors for Dummies</a:t>
            </a:r>
          </a:p>
        </p:txBody>
      </p:sp>
    </p:spTree>
    <p:extLst>
      <p:ext uri="{BB962C8B-B14F-4D97-AF65-F5344CB8AC3E}">
        <p14:creationId xmlns:p14="http://schemas.microsoft.com/office/powerpoint/2010/main" val="46809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984B5DF8-F1EE-436F-A4DC-EF5645C6424A}" type="slidenum">
              <a:rPr lang="en-US" altLang="en-US" sz="1400" smtClean="0"/>
              <a:pPr eaLnBrk="1" hangingPunct="1">
                <a:spcBef>
                  <a:spcPct val="0"/>
                </a:spcBef>
                <a:buFontTx/>
                <a:buNone/>
              </a:pPr>
              <a:t>39</a:t>
            </a:fld>
            <a:endParaRPr lang="en-US" altLang="en-US" sz="1400" smtClean="0"/>
          </a:p>
        </p:txBody>
      </p:sp>
      <p:sp>
        <p:nvSpPr>
          <p:cNvPr id="53251" name="Rectangle 2"/>
          <p:cNvSpPr>
            <a:spLocks noGrp="1" noChangeArrowheads="1"/>
          </p:cNvSpPr>
          <p:nvPr>
            <p:ph type="title"/>
          </p:nvPr>
        </p:nvSpPr>
        <p:spPr/>
        <p:txBody>
          <a:bodyPr/>
          <a:lstStyle/>
          <a:p>
            <a:pPr algn="l" eaLnBrk="1" hangingPunct="1"/>
            <a:r>
              <a:rPr lang="en-US" altLang="en-US" sz="2400" b="1" i="1" dirty="0" smtClean="0">
                <a:solidFill>
                  <a:srgbClr val="336699"/>
                </a:solidFill>
              </a:rPr>
              <a:t>Traditional tax-deferred accounts are a great place to “locate” fixed income</a:t>
            </a:r>
          </a:p>
        </p:txBody>
      </p:sp>
      <p:sp>
        <p:nvSpPr>
          <p:cNvPr id="53252" name="Rectangle 3"/>
          <p:cNvSpPr>
            <a:spLocks noGrp="1" noChangeArrowheads="1"/>
          </p:cNvSpPr>
          <p:nvPr>
            <p:ph type="body" idx="1"/>
          </p:nvPr>
        </p:nvSpPr>
        <p:spPr>
          <a:xfrm>
            <a:off x="457200" y="2332038"/>
            <a:ext cx="8229600" cy="4525962"/>
          </a:xfrm>
        </p:spPr>
        <p:txBody>
          <a:bodyPr/>
          <a:lstStyle/>
          <a:p>
            <a:pPr eaLnBrk="1" hangingPunct="1">
              <a:buClr>
                <a:srgbClr val="336699"/>
              </a:buClr>
              <a:buFont typeface="Wingdings" pitchFamily="2" charset="2"/>
              <a:buChar char="ü"/>
            </a:pPr>
            <a:r>
              <a:rPr lang="en-US" altLang="en-US" sz="2000" b="1" dirty="0" smtClean="0"/>
              <a:t>An excellent location for building in stability to your overall portfolio</a:t>
            </a:r>
          </a:p>
          <a:p>
            <a:pPr eaLnBrk="1" hangingPunct="1">
              <a:buClr>
                <a:srgbClr val="336699"/>
              </a:buClr>
              <a:buFont typeface="Wingdings" pitchFamily="2" charset="2"/>
              <a:buChar char="ü"/>
            </a:pPr>
            <a:r>
              <a:rPr lang="en-US" altLang="en-US" sz="2000" b="1" dirty="0" smtClean="0"/>
              <a:t>A fine place to hold investment grade bonds</a:t>
            </a:r>
          </a:p>
          <a:p>
            <a:pPr eaLnBrk="1" hangingPunct="1">
              <a:buClr>
                <a:srgbClr val="336699"/>
              </a:buClr>
              <a:buFont typeface="Wingdings" pitchFamily="2" charset="2"/>
              <a:buChar char="ü"/>
            </a:pPr>
            <a:endParaRPr lang="en-US" altLang="en-US" sz="2000" b="1" dirty="0" smtClean="0"/>
          </a:p>
          <a:p>
            <a:pPr eaLnBrk="1" hangingPunct="1">
              <a:buClr>
                <a:srgbClr val="336699"/>
              </a:buClr>
              <a:buFont typeface="Wingdings" pitchFamily="2" charset="2"/>
              <a:buChar char="ü"/>
            </a:pPr>
            <a:r>
              <a:rPr lang="en-US" altLang="en-US" sz="2000" b="1" dirty="0" smtClean="0"/>
              <a:t>Also, a fine place to hold return-seeking high yield bonds</a:t>
            </a:r>
          </a:p>
          <a:p>
            <a:pPr eaLnBrk="1" hangingPunct="1">
              <a:buClr>
                <a:srgbClr val="336699"/>
              </a:buClr>
              <a:buFont typeface="Wingdings" pitchFamily="2" charset="2"/>
              <a:buChar char="ü"/>
            </a:pPr>
            <a:endParaRPr lang="en-US" altLang="en-US" sz="2000" b="1" dirty="0" smtClean="0"/>
          </a:p>
        </p:txBody>
      </p:sp>
    </p:spTree>
    <p:extLst>
      <p:ext uri="{BB962C8B-B14F-4D97-AF65-F5344CB8AC3E}">
        <p14:creationId xmlns:p14="http://schemas.microsoft.com/office/powerpoint/2010/main" val="1852609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381000"/>
            <a:ext cx="8229600" cy="635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27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72326270"/>
              </p:ext>
            </p:extLst>
          </p:nvPr>
        </p:nvGraphicFramePr>
        <p:xfrm>
          <a:off x="1828800" y="2209800"/>
          <a:ext cx="5181600" cy="3800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2362200" y="1981200"/>
            <a:ext cx="4495800"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a:solidFill>
                  <a:schemeClr val="bg1"/>
                </a:solidFill>
              </a:rPr>
              <a:t> </a:t>
            </a:r>
            <a:r>
              <a:rPr lang="en-US" altLang="en-US" sz="1600" dirty="0" smtClean="0">
                <a:solidFill>
                  <a:schemeClr val="bg1"/>
                </a:solidFill>
              </a:rPr>
              <a:t>Tax-Deferred Accounts Vs. Taxable Accounts</a:t>
            </a:r>
            <a:endParaRPr lang="en-US" altLang="en-US" sz="900" i="1" dirty="0">
              <a:solidFill>
                <a:srgbClr val="336699"/>
              </a:solidFill>
            </a:endParaRPr>
          </a:p>
        </p:txBody>
      </p:sp>
      <p:sp>
        <p:nvSpPr>
          <p:cNvPr id="6" name="TextBox 5"/>
          <p:cNvSpPr txBox="1"/>
          <p:nvPr/>
        </p:nvSpPr>
        <p:spPr>
          <a:xfrm>
            <a:off x="7239001" y="4191000"/>
            <a:ext cx="1705276" cy="830997"/>
          </a:xfrm>
          <a:prstGeom prst="rect">
            <a:avLst/>
          </a:prstGeom>
          <a:noFill/>
        </p:spPr>
        <p:txBody>
          <a:bodyPr wrap="square" rtlCol="0">
            <a:spAutoFit/>
          </a:bodyPr>
          <a:lstStyle/>
          <a:p>
            <a:r>
              <a:rPr lang="en-US" sz="1600" b="1" dirty="0" smtClean="0"/>
              <a:t>Assumptions: 7% gross return, 40% tax rate</a:t>
            </a:r>
            <a:endParaRPr lang="en-US" sz="1600" b="1" dirty="0"/>
          </a:p>
        </p:txBody>
      </p:sp>
      <p:sp>
        <p:nvSpPr>
          <p:cNvPr id="8" name="TextBox 7"/>
          <p:cNvSpPr txBox="1"/>
          <p:nvPr/>
        </p:nvSpPr>
        <p:spPr>
          <a:xfrm>
            <a:off x="2362200" y="5867400"/>
            <a:ext cx="1705276" cy="338554"/>
          </a:xfrm>
          <a:prstGeom prst="rect">
            <a:avLst/>
          </a:prstGeom>
          <a:noFill/>
        </p:spPr>
        <p:txBody>
          <a:bodyPr wrap="square" rtlCol="0">
            <a:spAutoFit/>
          </a:bodyPr>
          <a:lstStyle/>
          <a:p>
            <a:r>
              <a:rPr lang="en-US" sz="1600" b="1" dirty="0" smtClean="0"/>
              <a:t>Year 1</a:t>
            </a:r>
            <a:endParaRPr lang="en-US" sz="1600" b="1" dirty="0"/>
          </a:p>
        </p:txBody>
      </p:sp>
      <p:sp>
        <p:nvSpPr>
          <p:cNvPr id="9" name="TextBox 8"/>
          <p:cNvSpPr txBox="1"/>
          <p:nvPr/>
        </p:nvSpPr>
        <p:spPr>
          <a:xfrm>
            <a:off x="6067124" y="5867400"/>
            <a:ext cx="1705276" cy="338554"/>
          </a:xfrm>
          <a:prstGeom prst="rect">
            <a:avLst/>
          </a:prstGeom>
          <a:noFill/>
        </p:spPr>
        <p:txBody>
          <a:bodyPr wrap="square" rtlCol="0">
            <a:spAutoFit/>
          </a:bodyPr>
          <a:lstStyle/>
          <a:p>
            <a:r>
              <a:rPr lang="en-US" sz="1600" b="1" dirty="0" smtClean="0"/>
              <a:t>Year 35</a:t>
            </a:r>
            <a:endParaRPr lang="en-US" sz="1600" b="1" dirty="0"/>
          </a:p>
        </p:txBody>
      </p:sp>
      <p:cxnSp>
        <p:nvCxnSpPr>
          <p:cNvPr id="11" name="Straight Arrow Connector 10"/>
          <p:cNvCxnSpPr/>
          <p:nvPr/>
        </p:nvCxnSpPr>
        <p:spPr>
          <a:xfrm>
            <a:off x="3214838" y="6096000"/>
            <a:ext cx="2728762" cy="0"/>
          </a:xfrm>
          <a:prstGeom prst="straightConnector1">
            <a:avLst/>
          </a:prstGeom>
          <a:ln w="4762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87665" y="2480846"/>
            <a:ext cx="958917" cy="338554"/>
          </a:xfrm>
          <a:prstGeom prst="rect">
            <a:avLst/>
          </a:prstGeom>
          <a:noFill/>
        </p:spPr>
        <p:txBody>
          <a:bodyPr wrap="none" rtlCol="0">
            <a:spAutoFit/>
          </a:bodyPr>
          <a:lstStyle/>
          <a:p>
            <a:r>
              <a:rPr lang="en-US" sz="1600" b="1" dirty="0" smtClean="0">
                <a:solidFill>
                  <a:srgbClr val="009900"/>
                </a:solidFill>
              </a:rPr>
              <a:t>7.00% pa</a:t>
            </a:r>
            <a:endParaRPr lang="en-US" sz="1600" b="1" dirty="0">
              <a:solidFill>
                <a:srgbClr val="009900"/>
              </a:solidFill>
            </a:endParaRPr>
          </a:p>
        </p:txBody>
      </p:sp>
      <p:sp>
        <p:nvSpPr>
          <p:cNvPr id="13" name="TextBox 12"/>
          <p:cNvSpPr txBox="1"/>
          <p:nvPr/>
        </p:nvSpPr>
        <p:spPr>
          <a:xfrm>
            <a:off x="5562600" y="4385846"/>
            <a:ext cx="958917" cy="338554"/>
          </a:xfrm>
          <a:prstGeom prst="rect">
            <a:avLst/>
          </a:prstGeom>
          <a:noFill/>
        </p:spPr>
        <p:txBody>
          <a:bodyPr wrap="none" rtlCol="0">
            <a:spAutoFit/>
          </a:bodyPr>
          <a:lstStyle/>
          <a:p>
            <a:r>
              <a:rPr lang="en-US" sz="1600" b="1" dirty="0" smtClean="0">
                <a:solidFill>
                  <a:srgbClr val="336699"/>
                </a:solidFill>
              </a:rPr>
              <a:t>4.20% pa</a:t>
            </a:r>
            <a:endParaRPr lang="en-US" sz="1600" b="1" dirty="0">
              <a:solidFill>
                <a:srgbClr val="336699"/>
              </a:solidFill>
            </a:endParaRPr>
          </a:p>
        </p:txBody>
      </p:sp>
      <p:sp>
        <p:nvSpPr>
          <p:cNvPr id="15" name="Rectangle 2"/>
          <p:cNvSpPr txBox="1">
            <a:spLocks noChangeArrowheads="1"/>
          </p:cNvSpPr>
          <p:nvPr/>
        </p:nvSpPr>
        <p:spPr>
          <a:xfrm>
            <a:off x="535806" y="442762"/>
            <a:ext cx="8610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000" b="1" i="1" dirty="0" smtClean="0">
                <a:solidFill>
                  <a:srgbClr val="336699"/>
                </a:solidFill>
              </a:rPr>
              <a:t>Tax-deferred accounts can grow more rapidly than taxable accounts.</a:t>
            </a:r>
          </a:p>
          <a:p>
            <a:pPr algn="l"/>
            <a:r>
              <a:rPr lang="en-US" altLang="en-US" sz="2000" b="1" i="1" dirty="0" smtClean="0">
                <a:solidFill>
                  <a:schemeClr val="bg1"/>
                </a:solidFill>
              </a:rPr>
              <a:t>However, taxes are only “deferred.”</a:t>
            </a:r>
          </a:p>
          <a:p>
            <a:pPr algn="l"/>
            <a:r>
              <a:rPr lang="en-US" altLang="en-US" sz="2000" b="1" i="1" dirty="0" smtClean="0">
                <a:solidFill>
                  <a:schemeClr val="bg1"/>
                </a:solidFill>
              </a:rPr>
              <a:t>And capital gains have been converted into ordinary income</a:t>
            </a:r>
            <a:r>
              <a:rPr lang="en-US" altLang="en-US" sz="1600" b="1" i="1" dirty="0" smtClean="0">
                <a:solidFill>
                  <a:schemeClr val="bg1"/>
                </a:solidFill>
              </a:rPr>
              <a:t>.</a:t>
            </a:r>
          </a:p>
        </p:txBody>
      </p:sp>
    </p:spTree>
    <p:extLst>
      <p:ext uri="{BB962C8B-B14F-4D97-AF65-F5344CB8AC3E}">
        <p14:creationId xmlns:p14="http://schemas.microsoft.com/office/powerpoint/2010/main" val="3627896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823339338"/>
              </p:ext>
            </p:extLst>
          </p:nvPr>
        </p:nvGraphicFramePr>
        <p:xfrm>
          <a:off x="1828800" y="2209800"/>
          <a:ext cx="5181600" cy="3800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2362200" y="1981200"/>
            <a:ext cx="4495800"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a:solidFill>
                  <a:schemeClr val="bg1"/>
                </a:solidFill>
              </a:rPr>
              <a:t> </a:t>
            </a:r>
            <a:r>
              <a:rPr lang="en-US" altLang="en-US" sz="1600" dirty="0" smtClean="0">
                <a:solidFill>
                  <a:schemeClr val="bg1"/>
                </a:solidFill>
              </a:rPr>
              <a:t>Tax-Deferred Accounts Vs. Taxable Accounts</a:t>
            </a:r>
            <a:endParaRPr lang="en-US" altLang="en-US" sz="900" i="1" dirty="0">
              <a:solidFill>
                <a:srgbClr val="336699"/>
              </a:solidFill>
            </a:endParaRPr>
          </a:p>
        </p:txBody>
      </p:sp>
      <p:sp>
        <p:nvSpPr>
          <p:cNvPr id="5" name="TextBox 4"/>
          <p:cNvSpPr txBox="1"/>
          <p:nvPr/>
        </p:nvSpPr>
        <p:spPr>
          <a:xfrm>
            <a:off x="7239001" y="4191000"/>
            <a:ext cx="1705276" cy="830997"/>
          </a:xfrm>
          <a:prstGeom prst="rect">
            <a:avLst/>
          </a:prstGeom>
          <a:noFill/>
        </p:spPr>
        <p:txBody>
          <a:bodyPr wrap="square" rtlCol="0">
            <a:spAutoFit/>
          </a:bodyPr>
          <a:lstStyle/>
          <a:p>
            <a:r>
              <a:rPr lang="en-US" sz="1600" b="1" dirty="0" smtClean="0"/>
              <a:t>Assumptions: 7% gross return, 40% tax rate</a:t>
            </a:r>
            <a:endParaRPr lang="en-US" sz="1600" b="1" dirty="0"/>
          </a:p>
        </p:txBody>
      </p:sp>
      <p:sp>
        <p:nvSpPr>
          <p:cNvPr id="6" name="TextBox 5"/>
          <p:cNvSpPr txBox="1"/>
          <p:nvPr/>
        </p:nvSpPr>
        <p:spPr>
          <a:xfrm>
            <a:off x="2362200" y="5867400"/>
            <a:ext cx="1705276" cy="338554"/>
          </a:xfrm>
          <a:prstGeom prst="rect">
            <a:avLst/>
          </a:prstGeom>
          <a:noFill/>
        </p:spPr>
        <p:txBody>
          <a:bodyPr wrap="square" rtlCol="0">
            <a:spAutoFit/>
          </a:bodyPr>
          <a:lstStyle/>
          <a:p>
            <a:r>
              <a:rPr lang="en-US" sz="1600" b="1" dirty="0" smtClean="0"/>
              <a:t>Year 1</a:t>
            </a:r>
            <a:endParaRPr lang="en-US" sz="1600" b="1" dirty="0"/>
          </a:p>
        </p:txBody>
      </p:sp>
      <p:sp>
        <p:nvSpPr>
          <p:cNvPr id="7" name="TextBox 6"/>
          <p:cNvSpPr txBox="1"/>
          <p:nvPr/>
        </p:nvSpPr>
        <p:spPr>
          <a:xfrm>
            <a:off x="6067124" y="5867400"/>
            <a:ext cx="1705276" cy="338554"/>
          </a:xfrm>
          <a:prstGeom prst="rect">
            <a:avLst/>
          </a:prstGeom>
          <a:noFill/>
        </p:spPr>
        <p:txBody>
          <a:bodyPr wrap="square" rtlCol="0">
            <a:spAutoFit/>
          </a:bodyPr>
          <a:lstStyle/>
          <a:p>
            <a:r>
              <a:rPr lang="en-US" sz="1600" b="1" dirty="0" smtClean="0"/>
              <a:t>Year 35</a:t>
            </a:r>
            <a:endParaRPr lang="en-US" sz="1600" b="1" dirty="0"/>
          </a:p>
        </p:txBody>
      </p:sp>
      <p:cxnSp>
        <p:nvCxnSpPr>
          <p:cNvPr id="8" name="Straight Arrow Connector 7"/>
          <p:cNvCxnSpPr/>
          <p:nvPr/>
        </p:nvCxnSpPr>
        <p:spPr>
          <a:xfrm>
            <a:off x="3214838" y="6096000"/>
            <a:ext cx="2728762" cy="0"/>
          </a:xfrm>
          <a:prstGeom prst="straightConnector1">
            <a:avLst/>
          </a:prstGeom>
          <a:ln w="4762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535806" y="442762"/>
            <a:ext cx="8610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000" b="1" i="1" dirty="0" smtClean="0">
                <a:solidFill>
                  <a:srgbClr val="336699"/>
                </a:solidFill>
              </a:rPr>
              <a:t>Tax-deferred accounts can grow more rapidly than taxable accounts.</a:t>
            </a:r>
          </a:p>
          <a:p>
            <a:pPr algn="l"/>
            <a:r>
              <a:rPr lang="en-US" altLang="en-US" sz="2000" b="1" i="1" dirty="0" smtClean="0"/>
              <a:t>However, taxes are only “deferred.”</a:t>
            </a:r>
          </a:p>
          <a:p>
            <a:pPr algn="l"/>
            <a:r>
              <a:rPr lang="en-US" altLang="en-US" sz="2000" b="1" i="1" dirty="0" smtClean="0"/>
              <a:t>And capital gains have been converted into ordinary income</a:t>
            </a:r>
            <a:r>
              <a:rPr lang="en-US" altLang="en-US" sz="1600" b="1" i="1" dirty="0" smtClean="0"/>
              <a:t>.</a:t>
            </a:r>
          </a:p>
        </p:txBody>
      </p:sp>
      <p:sp>
        <p:nvSpPr>
          <p:cNvPr id="15" name="TextBox 14"/>
          <p:cNvSpPr txBox="1"/>
          <p:nvPr/>
        </p:nvSpPr>
        <p:spPr>
          <a:xfrm>
            <a:off x="5562600" y="4385846"/>
            <a:ext cx="958917" cy="338554"/>
          </a:xfrm>
          <a:prstGeom prst="rect">
            <a:avLst/>
          </a:prstGeom>
          <a:noFill/>
        </p:spPr>
        <p:txBody>
          <a:bodyPr wrap="none" rtlCol="0">
            <a:spAutoFit/>
          </a:bodyPr>
          <a:lstStyle/>
          <a:p>
            <a:r>
              <a:rPr lang="en-US" sz="1600" b="1" dirty="0" smtClean="0">
                <a:solidFill>
                  <a:srgbClr val="336699"/>
                </a:solidFill>
              </a:rPr>
              <a:t>4.20% pa</a:t>
            </a:r>
            <a:endParaRPr lang="en-US" sz="1600" b="1" dirty="0">
              <a:solidFill>
                <a:srgbClr val="336699"/>
              </a:solidFill>
            </a:endParaRPr>
          </a:p>
        </p:txBody>
      </p:sp>
      <p:sp>
        <p:nvSpPr>
          <p:cNvPr id="16" name="TextBox 15"/>
          <p:cNvSpPr txBox="1"/>
          <p:nvPr/>
        </p:nvSpPr>
        <p:spPr>
          <a:xfrm>
            <a:off x="5587665" y="2480846"/>
            <a:ext cx="958917" cy="338554"/>
          </a:xfrm>
          <a:prstGeom prst="rect">
            <a:avLst/>
          </a:prstGeom>
          <a:noFill/>
        </p:spPr>
        <p:txBody>
          <a:bodyPr wrap="none" rtlCol="0">
            <a:spAutoFit/>
          </a:bodyPr>
          <a:lstStyle/>
          <a:p>
            <a:r>
              <a:rPr lang="en-US" sz="1600" b="1" dirty="0" smtClean="0">
                <a:solidFill>
                  <a:srgbClr val="009900"/>
                </a:solidFill>
              </a:rPr>
              <a:t>7.00% pa</a:t>
            </a:r>
            <a:endParaRPr lang="en-US" sz="1600" b="1" dirty="0">
              <a:solidFill>
                <a:srgbClr val="009900"/>
              </a:solidFill>
            </a:endParaRPr>
          </a:p>
        </p:txBody>
      </p:sp>
      <p:sp>
        <p:nvSpPr>
          <p:cNvPr id="17" name="TextBox 16"/>
          <p:cNvSpPr txBox="1"/>
          <p:nvPr/>
        </p:nvSpPr>
        <p:spPr>
          <a:xfrm>
            <a:off x="6934200" y="3700046"/>
            <a:ext cx="958917" cy="338554"/>
          </a:xfrm>
          <a:prstGeom prst="rect">
            <a:avLst/>
          </a:prstGeom>
          <a:noFill/>
        </p:spPr>
        <p:txBody>
          <a:bodyPr wrap="none" rtlCol="0">
            <a:spAutoFit/>
          </a:bodyPr>
          <a:lstStyle/>
          <a:p>
            <a:r>
              <a:rPr lang="en-US" sz="1600" b="1" dirty="0" smtClean="0">
                <a:solidFill>
                  <a:srgbClr val="009900"/>
                </a:solidFill>
              </a:rPr>
              <a:t>5.63% pa</a:t>
            </a:r>
            <a:endParaRPr lang="en-US" sz="1600" b="1" dirty="0">
              <a:solidFill>
                <a:srgbClr val="009900"/>
              </a:solidFill>
            </a:endParaRPr>
          </a:p>
        </p:txBody>
      </p:sp>
      <p:sp>
        <p:nvSpPr>
          <p:cNvPr id="2" name="TextBox 1"/>
          <p:cNvSpPr txBox="1"/>
          <p:nvPr/>
        </p:nvSpPr>
        <p:spPr>
          <a:xfrm>
            <a:off x="2083183" y="6527758"/>
            <a:ext cx="5139548" cy="253916"/>
          </a:xfrm>
          <a:prstGeom prst="rect">
            <a:avLst/>
          </a:prstGeom>
          <a:noFill/>
        </p:spPr>
        <p:txBody>
          <a:bodyPr wrap="none" rtlCol="0">
            <a:spAutoFit/>
          </a:bodyPr>
          <a:lstStyle/>
          <a:p>
            <a:r>
              <a:rPr lang="en-US" sz="1050" dirty="0" smtClean="0"/>
              <a:t>(*If you withdrew money at the 10-year mark, your net annualized return would be 4.68%)</a:t>
            </a:r>
            <a:endParaRPr lang="en-US" sz="1050" dirty="0"/>
          </a:p>
        </p:txBody>
      </p:sp>
      <p:sp>
        <p:nvSpPr>
          <p:cNvPr id="10" name="TextBox 9"/>
          <p:cNvSpPr txBox="1"/>
          <p:nvPr/>
        </p:nvSpPr>
        <p:spPr>
          <a:xfrm>
            <a:off x="3767394" y="5029200"/>
            <a:ext cx="300082"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378158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9765D6EA-28EF-4B2F-BEE0-24C97A0323B7}" type="slidenum">
              <a:rPr lang="en-US" altLang="en-US" sz="1400" smtClean="0"/>
              <a:pPr eaLnBrk="1" hangingPunct="1">
                <a:spcBef>
                  <a:spcPct val="0"/>
                </a:spcBef>
                <a:buFontTx/>
                <a:buNone/>
              </a:pPr>
              <a:t>42</a:t>
            </a:fld>
            <a:endParaRPr lang="en-US" altLang="en-US" sz="1400" smtClean="0"/>
          </a:p>
        </p:txBody>
      </p:sp>
      <p:graphicFrame>
        <p:nvGraphicFramePr>
          <p:cNvPr id="51203" name="Object 2"/>
          <p:cNvGraphicFramePr>
            <a:graphicFrameLocks/>
          </p:cNvGraphicFramePr>
          <p:nvPr>
            <p:extLst>
              <p:ext uri="{D42A27DB-BD31-4B8C-83A1-F6EECF244321}">
                <p14:modId xmlns:p14="http://schemas.microsoft.com/office/powerpoint/2010/main" val="2013522122"/>
              </p:ext>
            </p:extLst>
          </p:nvPr>
        </p:nvGraphicFramePr>
        <p:xfrm>
          <a:off x="727075" y="1966913"/>
          <a:ext cx="7897813" cy="3911600"/>
        </p:xfrm>
        <a:graphic>
          <a:graphicData uri="http://schemas.openxmlformats.org/presentationml/2006/ole">
            <mc:AlternateContent xmlns:mc="http://schemas.openxmlformats.org/markup-compatibility/2006">
              <mc:Choice xmlns:v="urn:schemas-microsoft-com:vml" Requires="v">
                <p:oleObj spid="_x0000_s2050" name="Chart" r:id="rId4" imgW="8686800" imgH="4438698" progId="MSGraph.Chart.8">
                  <p:embed followColorScheme="full"/>
                </p:oleObj>
              </mc:Choice>
              <mc:Fallback>
                <p:oleObj name="Chart" r:id="rId4" imgW="8686800" imgH="4438698" progId="MSGraph.Chart.8">
                  <p:embed followColorScheme="full"/>
                  <p:pic>
                    <p:nvPicPr>
                      <p:cNvPr id="0" name=""/>
                      <p:cNvPicPr>
                        <a:picLocks noChangeArrowheads="1"/>
                      </p:cNvPicPr>
                      <p:nvPr/>
                    </p:nvPicPr>
                    <p:blipFill>
                      <a:blip r:embed="rId5"/>
                      <a:srcRect/>
                      <a:stretch>
                        <a:fillRect/>
                      </a:stretch>
                    </p:blipFill>
                    <p:spPr bwMode="auto">
                      <a:xfrm>
                        <a:off x="727075" y="1966913"/>
                        <a:ext cx="7897813" cy="3911600"/>
                      </a:xfrm>
                      <a:prstGeom prst="rect">
                        <a:avLst/>
                      </a:prstGeom>
                      <a:solidFill>
                        <a:srgbClr val="E0E6F4"/>
                      </a:solidFill>
                      <a:ln>
                        <a:noFill/>
                      </a:ln>
                      <a:effectLst>
                        <a:outerShdw dist="228600" dir="10800000" algn="ctr" rotWithShape="0">
                          <a:srgbClr val="94A0D2"/>
                        </a:outerShdw>
                      </a:effectLst>
                      <a:extLst>
                        <a:ext uri="{91240B29-F687-4F45-9708-019B960494DF}">
                          <a14:hiddenLine xmlns:a14="http://schemas.microsoft.com/office/drawing/2010/main" w="9525" algn="ctr">
                            <a:solidFill>
                              <a:schemeClr val="accent1"/>
                            </a:solidFill>
                            <a:miter lim="800000"/>
                            <a:headEnd type="none" w="sm" len="sm"/>
                            <a:tailEnd type="none" w="sm" len="sm"/>
                          </a14:hiddenLine>
                        </a:ext>
                      </a:extLst>
                    </p:spPr>
                  </p:pic>
                </p:oleObj>
              </mc:Fallback>
            </mc:AlternateContent>
          </a:graphicData>
        </a:graphic>
      </p:graphicFrame>
      <p:sp>
        <p:nvSpPr>
          <p:cNvPr id="51204" name="Text Box 3"/>
          <p:cNvSpPr txBox="1">
            <a:spLocks noChangeArrowheads="1"/>
          </p:cNvSpPr>
          <p:nvPr/>
        </p:nvSpPr>
        <p:spPr bwMode="auto">
          <a:xfrm>
            <a:off x="854075" y="5932488"/>
            <a:ext cx="6630988"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6547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900" b="0"/>
              <a:t>Source: U.S. Congressional Budget Office December 2005 “The Long-Term Budget Outlook,” J.P. Morgan Securities Inc. Assumes Medicare and Medicaid growth continues to outstrip economic growth by 2.5% per year. Assumes nominal GDP growth of 4.1% and real GDP growth of 2.2%.</a:t>
            </a:r>
          </a:p>
        </p:txBody>
      </p:sp>
      <p:sp>
        <p:nvSpPr>
          <p:cNvPr id="51205" name="Text Box 4"/>
          <p:cNvSpPr txBox="1">
            <a:spLocks noChangeArrowheads="1"/>
          </p:cNvSpPr>
          <p:nvPr/>
        </p:nvSpPr>
        <p:spPr bwMode="auto">
          <a:xfrm>
            <a:off x="844550" y="2151063"/>
            <a:ext cx="205422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48" tIns="41025" rIns="82048" bIns="41025">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100" b="0" i="1"/>
              <a:t>Share of GDP</a:t>
            </a:r>
          </a:p>
        </p:txBody>
      </p:sp>
      <p:sp>
        <p:nvSpPr>
          <p:cNvPr id="51206" name="Text Box 5"/>
          <p:cNvSpPr txBox="1">
            <a:spLocks noChangeArrowheads="1"/>
          </p:cNvSpPr>
          <p:nvPr/>
        </p:nvSpPr>
        <p:spPr bwMode="auto">
          <a:xfrm>
            <a:off x="922338" y="1982788"/>
            <a:ext cx="6784975" cy="247650"/>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solidFill>
                  <a:srgbClr val="26547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300">
                <a:solidFill>
                  <a:srgbClr val="000099"/>
                </a:solidFill>
              </a:rPr>
              <a:t>Federal spending projections for Social Security, Medicare and Medicaid </a:t>
            </a:r>
          </a:p>
        </p:txBody>
      </p:sp>
      <p:sp>
        <p:nvSpPr>
          <p:cNvPr id="51207" name="Rectangle 6"/>
          <p:cNvSpPr>
            <a:spLocks noChangeArrowheads="1"/>
          </p:cNvSpPr>
          <p:nvPr/>
        </p:nvSpPr>
        <p:spPr bwMode="auto">
          <a:xfrm flipH="1">
            <a:off x="1143000" y="2832100"/>
            <a:ext cx="122238" cy="2754313"/>
          </a:xfrm>
          <a:prstGeom prst="rect">
            <a:avLst/>
          </a:prstGeom>
          <a:solidFill>
            <a:srgbClr val="E0E6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endParaRPr lang="en-US" altLang="en-US" sz="2200">
              <a:solidFill>
                <a:srgbClr val="336699"/>
              </a:solidFill>
            </a:endParaRPr>
          </a:p>
        </p:txBody>
      </p:sp>
      <p:sp>
        <p:nvSpPr>
          <p:cNvPr id="51208" name="Line 7"/>
          <p:cNvSpPr>
            <a:spLocks noChangeShapeType="1"/>
          </p:cNvSpPr>
          <p:nvPr/>
        </p:nvSpPr>
        <p:spPr bwMode="auto">
          <a:xfrm flipV="1">
            <a:off x="5232400" y="2501900"/>
            <a:ext cx="0" cy="29845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1209" name="Rectangle 8"/>
          <p:cNvSpPr>
            <a:spLocks noChangeArrowheads="1"/>
          </p:cNvSpPr>
          <p:nvPr/>
        </p:nvSpPr>
        <p:spPr bwMode="auto">
          <a:xfrm>
            <a:off x="317500" y="1892300"/>
            <a:ext cx="495300" cy="4254500"/>
          </a:xfrm>
          <a:prstGeom prst="rect">
            <a:avLst/>
          </a:prstGeom>
          <a:solidFill>
            <a:schemeClr val="bg1"/>
          </a:solidFill>
          <a:ln>
            <a:noFill/>
          </a:ln>
          <a:effectLst/>
          <a:extLst>
            <a:ext uri="{91240B29-F687-4F45-9708-019B960494DF}">
              <a14:hiddenLine xmlns:a14="http://schemas.microsoft.com/office/drawing/2010/main" w="38100" algn="ctr">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endParaRPr lang="en-US" altLang="en-US" sz="2200">
              <a:solidFill>
                <a:srgbClr val="336699"/>
              </a:solidFill>
            </a:endParaRPr>
          </a:p>
        </p:txBody>
      </p:sp>
      <p:sp>
        <p:nvSpPr>
          <p:cNvPr id="51210" name="Text Box 9"/>
          <p:cNvSpPr txBox="1">
            <a:spLocks noChangeArrowheads="1"/>
          </p:cNvSpPr>
          <p:nvPr/>
        </p:nvSpPr>
        <p:spPr bwMode="auto">
          <a:xfrm>
            <a:off x="212725" y="280988"/>
            <a:ext cx="8931275"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2000" b="1" i="1" dirty="0">
                <a:solidFill>
                  <a:srgbClr val="336699"/>
                </a:solidFill>
              </a:rPr>
              <a:t>To Roth with love…</a:t>
            </a:r>
          </a:p>
          <a:p>
            <a:pPr eaLnBrk="1" hangingPunct="1">
              <a:spcBef>
                <a:spcPct val="50000"/>
              </a:spcBef>
              <a:buClr>
                <a:schemeClr val="accent2"/>
              </a:buClr>
              <a:buFont typeface="Wingdings" pitchFamily="2" charset="2"/>
              <a:buNone/>
            </a:pPr>
            <a:r>
              <a:rPr lang="en-US" altLang="en-US" sz="2000" b="1" i="1" dirty="0">
                <a:solidFill>
                  <a:srgbClr val="336699"/>
                </a:solidFill>
              </a:rPr>
              <a:t>As the Boomers retire, soaring entitlement spending will put strong upward pressure on tax rates</a:t>
            </a:r>
          </a:p>
        </p:txBody>
      </p:sp>
      <p:sp>
        <p:nvSpPr>
          <p:cNvPr id="51211" name="Text Box 10"/>
          <p:cNvSpPr txBox="1">
            <a:spLocks noChangeArrowheads="1"/>
          </p:cNvSpPr>
          <p:nvPr/>
        </p:nvSpPr>
        <p:spPr bwMode="auto">
          <a:xfrm>
            <a:off x="3921125" y="2601913"/>
            <a:ext cx="13763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300" dirty="0">
                <a:solidFill>
                  <a:srgbClr val="FF3300"/>
                </a:solidFill>
              </a:rPr>
              <a:t>First Boomer hits 65 in 2011</a:t>
            </a:r>
          </a:p>
        </p:txBody>
      </p:sp>
      <p:sp>
        <p:nvSpPr>
          <p:cNvPr id="51212" name="Text Box 4"/>
          <p:cNvSpPr txBox="1">
            <a:spLocks noChangeArrowheads="1"/>
          </p:cNvSpPr>
          <p:nvPr/>
        </p:nvSpPr>
        <p:spPr bwMode="auto">
          <a:xfrm>
            <a:off x="882650" y="2011363"/>
            <a:ext cx="7632700"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a:solidFill>
                  <a:schemeClr val="bg1"/>
                </a:solidFill>
              </a:rPr>
              <a:t> Federal Spending Projections for SS, Medicare and Medicaid – as % of GDP</a:t>
            </a:r>
            <a:endParaRPr lang="en-US" altLang="en-US" sz="900" i="1">
              <a:solidFill>
                <a:srgbClr val="336699"/>
              </a:solidFill>
            </a:endParaRPr>
          </a:p>
        </p:txBody>
      </p:sp>
      <p:sp>
        <p:nvSpPr>
          <p:cNvPr id="13" name="Line 7"/>
          <p:cNvSpPr>
            <a:spLocks noChangeShapeType="1"/>
          </p:cNvSpPr>
          <p:nvPr/>
        </p:nvSpPr>
        <p:spPr bwMode="auto">
          <a:xfrm flipV="1">
            <a:off x="5867400" y="2514600"/>
            <a:ext cx="0" cy="29845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4" name="Text Box 10"/>
          <p:cNvSpPr txBox="1">
            <a:spLocks noChangeArrowheads="1"/>
          </p:cNvSpPr>
          <p:nvPr/>
        </p:nvSpPr>
        <p:spPr bwMode="auto">
          <a:xfrm>
            <a:off x="5943600" y="2775618"/>
            <a:ext cx="1376363" cy="27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300" dirty="0" smtClean="0">
                <a:solidFill>
                  <a:srgbClr val="FF3300"/>
                </a:solidFill>
              </a:rPr>
              <a:t>2018</a:t>
            </a:r>
            <a:endParaRPr lang="en-US" altLang="en-US" sz="1300" dirty="0">
              <a:solidFill>
                <a:srgbClr val="FF3300"/>
              </a:solidFill>
            </a:endParaRPr>
          </a:p>
        </p:txBody>
      </p:sp>
      <p:sp>
        <p:nvSpPr>
          <p:cNvPr id="15" name="Line 12"/>
          <p:cNvSpPr>
            <a:spLocks noChangeShapeType="1"/>
          </p:cNvSpPr>
          <p:nvPr/>
        </p:nvSpPr>
        <p:spPr bwMode="auto">
          <a:xfrm flipV="1">
            <a:off x="6629400" y="2490788"/>
            <a:ext cx="0" cy="29845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 name="Text Box 10"/>
          <p:cNvSpPr txBox="1">
            <a:spLocks noChangeArrowheads="1"/>
          </p:cNvSpPr>
          <p:nvPr/>
        </p:nvSpPr>
        <p:spPr bwMode="auto">
          <a:xfrm>
            <a:off x="6624637" y="2775618"/>
            <a:ext cx="1376363" cy="27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300" dirty="0" smtClean="0">
                <a:solidFill>
                  <a:srgbClr val="FF3300"/>
                </a:solidFill>
              </a:rPr>
              <a:t>2028</a:t>
            </a:r>
            <a:endParaRPr lang="en-US" altLang="en-US" sz="1300" dirty="0">
              <a:solidFill>
                <a:srgbClr val="FF3300"/>
              </a:solidFill>
            </a:endParaRPr>
          </a:p>
        </p:txBody>
      </p:sp>
      <p:sp>
        <p:nvSpPr>
          <p:cNvPr id="18" name="AutoShape 10"/>
          <p:cNvSpPr>
            <a:spLocks/>
          </p:cNvSpPr>
          <p:nvPr/>
        </p:nvSpPr>
        <p:spPr bwMode="auto">
          <a:xfrm>
            <a:off x="5562600" y="3821113"/>
            <a:ext cx="195263" cy="369887"/>
          </a:xfrm>
          <a:prstGeom prst="leftBrace">
            <a:avLst>
              <a:gd name="adj1" fmla="val 12826"/>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sz="1400"/>
          </a:p>
        </p:txBody>
      </p:sp>
      <p:sp>
        <p:nvSpPr>
          <p:cNvPr id="21" name="Text Box 11"/>
          <p:cNvSpPr txBox="1">
            <a:spLocks noChangeArrowheads="1"/>
          </p:cNvSpPr>
          <p:nvPr/>
        </p:nvSpPr>
        <p:spPr bwMode="auto">
          <a:xfrm>
            <a:off x="4392685" y="3823422"/>
            <a:ext cx="8493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lnSpc>
                <a:spcPct val="100000"/>
              </a:lnSpc>
              <a:spcBef>
                <a:spcPct val="50000"/>
              </a:spcBef>
              <a:buClr>
                <a:schemeClr val="accent2"/>
              </a:buClr>
              <a:buFont typeface="Wingdings" pitchFamily="2" charset="2"/>
              <a:buNone/>
            </a:pPr>
            <a:r>
              <a:rPr lang="en-US" altLang="en-US" sz="1200" i="0" dirty="0" smtClean="0">
                <a:solidFill>
                  <a:srgbClr val="CC0000"/>
                </a:solidFill>
              </a:rPr>
              <a:t>+4.0% </a:t>
            </a:r>
            <a:r>
              <a:rPr lang="en-US" altLang="en-US" sz="1200" i="0" dirty="0">
                <a:solidFill>
                  <a:srgbClr val="CC0000"/>
                </a:solidFill>
              </a:rPr>
              <a:t>in 10 years</a:t>
            </a:r>
          </a:p>
        </p:txBody>
      </p:sp>
    </p:spTree>
    <p:extLst>
      <p:ext uri="{BB962C8B-B14F-4D97-AF65-F5344CB8AC3E}">
        <p14:creationId xmlns:p14="http://schemas.microsoft.com/office/powerpoint/2010/main" val="684752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74E4585F-2689-4673-854C-A1696A9CD9E2}" type="slidenum">
              <a:rPr lang="en-US" altLang="en-US" sz="1400" smtClean="0"/>
              <a:pPr eaLnBrk="1" hangingPunct="1">
                <a:spcBef>
                  <a:spcPct val="0"/>
                </a:spcBef>
                <a:buFontTx/>
                <a:buNone/>
              </a:pPr>
              <a:t>43</a:t>
            </a:fld>
            <a:endParaRPr lang="en-US" altLang="en-US" sz="1400" smtClean="0"/>
          </a:p>
        </p:txBody>
      </p:sp>
      <p:sp>
        <p:nvSpPr>
          <p:cNvPr id="52227"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endParaRPr lang="en-US" altLang="en-US" sz="2200">
              <a:solidFill>
                <a:srgbClr val="336699"/>
              </a:solidFill>
            </a:endParaRPr>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val="0"/>
              </a:ext>
            </a:extLst>
          </a:blip>
          <a:srcRect r="36508"/>
          <a:stretch>
            <a:fillRect/>
          </a:stretch>
        </p:blipFill>
        <p:spPr bwMode="auto">
          <a:xfrm>
            <a:off x="223838" y="0"/>
            <a:ext cx="2503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Text Box 4"/>
          <p:cNvSpPr txBox="1">
            <a:spLocks noChangeArrowheads="1"/>
          </p:cNvSpPr>
          <p:nvPr/>
        </p:nvSpPr>
        <p:spPr bwMode="auto">
          <a:xfrm>
            <a:off x="3933825" y="1512888"/>
            <a:ext cx="4435475" cy="222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2000" b="1" i="1" dirty="0">
                <a:solidFill>
                  <a:srgbClr val="336699"/>
                </a:solidFill>
              </a:rPr>
              <a:t>By global standards, the US tax burden is on the low side.</a:t>
            </a:r>
          </a:p>
          <a:p>
            <a:pPr eaLnBrk="1" hangingPunct="1">
              <a:spcBef>
                <a:spcPct val="50000"/>
              </a:spcBef>
              <a:buClr>
                <a:schemeClr val="accent2"/>
              </a:buClr>
              <a:buFont typeface="Wingdings" pitchFamily="2" charset="2"/>
              <a:buNone/>
            </a:pPr>
            <a:endParaRPr lang="en-US" altLang="en-US" sz="2000" b="1" i="1" dirty="0">
              <a:solidFill>
                <a:srgbClr val="336699"/>
              </a:solidFill>
            </a:endParaRPr>
          </a:p>
          <a:p>
            <a:pPr eaLnBrk="1" hangingPunct="1">
              <a:spcBef>
                <a:spcPct val="50000"/>
              </a:spcBef>
              <a:buClr>
                <a:schemeClr val="accent2"/>
              </a:buClr>
              <a:buFont typeface="Wingdings" pitchFamily="2" charset="2"/>
              <a:buNone/>
            </a:pPr>
            <a:r>
              <a:rPr lang="en-US" altLang="en-US" sz="2000" b="1" i="1" dirty="0">
                <a:solidFill>
                  <a:srgbClr val="336699"/>
                </a:solidFill>
              </a:rPr>
              <a:t>Although the rich will initially be targeted, the middle class will eventually also be impacted.</a:t>
            </a:r>
          </a:p>
        </p:txBody>
      </p:sp>
    </p:spTree>
    <p:extLst>
      <p:ext uri="{BB962C8B-B14F-4D97-AF65-F5344CB8AC3E}">
        <p14:creationId xmlns:p14="http://schemas.microsoft.com/office/powerpoint/2010/main" val="124180650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2223" y="533400"/>
            <a:ext cx="8464914" cy="461665"/>
          </a:xfrm>
          <a:prstGeom prst="rect">
            <a:avLst/>
          </a:prstGeom>
        </p:spPr>
        <p:txBody>
          <a:bodyPr wrap="square">
            <a:spAutoFit/>
          </a:bodyPr>
          <a:lstStyle/>
          <a:p>
            <a:r>
              <a:rPr lang="en-US" sz="2400" b="1" i="1" dirty="0" smtClean="0">
                <a:solidFill>
                  <a:srgbClr val="009900"/>
                </a:solidFill>
              </a:rPr>
              <a:t>To Roth with love:</a:t>
            </a:r>
            <a:r>
              <a:rPr lang="en-US" sz="2400" b="1" i="1" dirty="0" smtClean="0">
                <a:solidFill>
                  <a:srgbClr val="336699"/>
                </a:solidFill>
              </a:rPr>
              <a:t>  Could we see such high marginal rates again?</a:t>
            </a:r>
            <a:endParaRPr lang="en-US" sz="2400" b="1" i="1" dirty="0">
              <a:solidFill>
                <a:srgbClr val="33669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65" y="1752600"/>
            <a:ext cx="8086830" cy="4722815"/>
          </a:xfrm>
          <a:prstGeom prst="rect">
            <a:avLst/>
          </a:prstGeom>
        </p:spPr>
      </p:pic>
      <p:sp>
        <p:nvSpPr>
          <p:cNvPr id="12" name="Rectangle 11"/>
          <p:cNvSpPr/>
          <p:nvPr/>
        </p:nvSpPr>
        <p:spPr>
          <a:xfrm>
            <a:off x="914400" y="1981200"/>
            <a:ext cx="7543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4"/>
          <p:cNvSpPr txBox="1">
            <a:spLocks noChangeArrowheads="1"/>
          </p:cNvSpPr>
          <p:nvPr/>
        </p:nvSpPr>
        <p:spPr bwMode="auto">
          <a:xfrm>
            <a:off x="1087582" y="2003425"/>
            <a:ext cx="7315200"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a:solidFill>
                  <a:schemeClr val="bg1"/>
                </a:solidFill>
              </a:rPr>
              <a:t> </a:t>
            </a:r>
            <a:r>
              <a:rPr lang="en-US" altLang="en-US" sz="1600" b="1" dirty="0" smtClean="0">
                <a:solidFill>
                  <a:schemeClr val="bg1"/>
                </a:solidFill>
              </a:rPr>
              <a:t>Historical Highest Marginal Income Tax Rates in the U.S.</a:t>
            </a:r>
            <a:endParaRPr lang="en-US" altLang="en-US" sz="900" b="1" i="1" dirty="0">
              <a:solidFill>
                <a:srgbClr val="336699"/>
              </a:solidFill>
            </a:endParaRPr>
          </a:p>
        </p:txBody>
      </p:sp>
      <p:sp>
        <p:nvSpPr>
          <p:cNvPr id="15" name="TextBox 14"/>
          <p:cNvSpPr txBox="1"/>
          <p:nvPr/>
        </p:nvSpPr>
        <p:spPr>
          <a:xfrm>
            <a:off x="551264" y="6475415"/>
            <a:ext cx="4401736" cy="230832"/>
          </a:xfrm>
          <a:prstGeom prst="rect">
            <a:avLst/>
          </a:prstGeom>
          <a:noFill/>
        </p:spPr>
        <p:txBody>
          <a:bodyPr wrap="square" rtlCol="0">
            <a:spAutoFit/>
          </a:bodyPr>
          <a:lstStyle/>
          <a:p>
            <a:r>
              <a:rPr lang="en-US" sz="900" dirty="0" smtClean="0">
                <a:solidFill>
                  <a:schemeClr val="bg1">
                    <a:lumMod val="65000"/>
                  </a:schemeClr>
                </a:solidFill>
              </a:rPr>
              <a:t>Source: Investopedia, The History of Taxes in the U.S., </a:t>
            </a:r>
            <a:r>
              <a:rPr lang="en-US" sz="900" dirty="0" err="1" smtClean="0">
                <a:solidFill>
                  <a:schemeClr val="bg1">
                    <a:lumMod val="65000"/>
                  </a:schemeClr>
                </a:solidFill>
              </a:rPr>
              <a:t>Tradiing</a:t>
            </a:r>
            <a:r>
              <a:rPr lang="en-US" sz="900" dirty="0" smtClean="0">
                <a:solidFill>
                  <a:schemeClr val="bg1">
                    <a:lumMod val="65000"/>
                  </a:schemeClr>
                </a:solidFill>
              </a:rPr>
              <a:t> Economics, multpx.com</a:t>
            </a:r>
            <a:endParaRPr lang="en-US" sz="900" dirty="0">
              <a:solidFill>
                <a:schemeClr val="bg1">
                  <a:lumMod val="65000"/>
                </a:schemeClr>
              </a:solidFill>
            </a:endParaRPr>
          </a:p>
        </p:txBody>
      </p:sp>
      <p:sp>
        <p:nvSpPr>
          <p:cNvPr id="18" name="TextBox 17"/>
          <p:cNvSpPr txBox="1"/>
          <p:nvPr/>
        </p:nvSpPr>
        <p:spPr>
          <a:xfrm>
            <a:off x="5752449" y="6477000"/>
            <a:ext cx="3162951" cy="230832"/>
          </a:xfrm>
          <a:prstGeom prst="rect">
            <a:avLst/>
          </a:prstGeom>
          <a:noFill/>
        </p:spPr>
        <p:txBody>
          <a:bodyPr wrap="square" rtlCol="0">
            <a:spAutoFit/>
          </a:bodyPr>
          <a:lstStyle/>
          <a:p>
            <a:r>
              <a:rPr lang="en-US" sz="900" dirty="0" smtClean="0">
                <a:solidFill>
                  <a:schemeClr val="bg1">
                    <a:lumMod val="65000"/>
                  </a:schemeClr>
                </a:solidFill>
              </a:rPr>
              <a:t>40s: 5.6%, 50s: 4.3%, 60s: 4.4%, 20 years ending 2018: 2.1%</a:t>
            </a:r>
            <a:endParaRPr lang="en-US" sz="900" dirty="0">
              <a:solidFill>
                <a:schemeClr val="bg1">
                  <a:lumMod val="65000"/>
                </a:schemeClr>
              </a:solidFill>
            </a:endParaRPr>
          </a:p>
        </p:txBody>
      </p:sp>
    </p:spTree>
    <p:extLst>
      <p:ext uri="{BB962C8B-B14F-4D97-AF65-F5344CB8AC3E}">
        <p14:creationId xmlns:p14="http://schemas.microsoft.com/office/powerpoint/2010/main" val="2640291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2223" y="533400"/>
            <a:ext cx="8464914" cy="461665"/>
          </a:xfrm>
          <a:prstGeom prst="rect">
            <a:avLst/>
          </a:prstGeom>
        </p:spPr>
        <p:txBody>
          <a:bodyPr wrap="square">
            <a:spAutoFit/>
          </a:bodyPr>
          <a:lstStyle/>
          <a:p>
            <a:r>
              <a:rPr lang="en-US" sz="2400" b="1" i="1" dirty="0" smtClean="0">
                <a:solidFill>
                  <a:srgbClr val="009900"/>
                </a:solidFill>
              </a:rPr>
              <a:t>To Roth with love:</a:t>
            </a:r>
            <a:r>
              <a:rPr lang="en-US" sz="2400" b="1" i="1" dirty="0" smtClean="0">
                <a:solidFill>
                  <a:srgbClr val="336699"/>
                </a:solidFill>
              </a:rPr>
              <a:t>  Could we see such high marginal rates again?</a:t>
            </a:r>
            <a:endParaRPr lang="en-US" sz="2400" b="1" i="1" dirty="0">
              <a:solidFill>
                <a:srgbClr val="33669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65" y="1752600"/>
            <a:ext cx="8086830" cy="4722815"/>
          </a:xfrm>
          <a:prstGeom prst="rect">
            <a:avLst/>
          </a:prstGeom>
        </p:spPr>
      </p:pic>
      <p:sp>
        <p:nvSpPr>
          <p:cNvPr id="12" name="Rectangle 11"/>
          <p:cNvSpPr/>
          <p:nvPr/>
        </p:nvSpPr>
        <p:spPr>
          <a:xfrm>
            <a:off x="914400" y="1981200"/>
            <a:ext cx="7543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4"/>
          <p:cNvSpPr txBox="1">
            <a:spLocks noChangeArrowheads="1"/>
          </p:cNvSpPr>
          <p:nvPr/>
        </p:nvSpPr>
        <p:spPr bwMode="auto">
          <a:xfrm>
            <a:off x="1087582" y="2003425"/>
            <a:ext cx="7315200"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a:solidFill>
                  <a:schemeClr val="bg1"/>
                </a:solidFill>
              </a:rPr>
              <a:t> </a:t>
            </a:r>
            <a:r>
              <a:rPr lang="en-US" altLang="en-US" sz="1600" b="1" dirty="0" smtClean="0">
                <a:solidFill>
                  <a:schemeClr val="bg1"/>
                </a:solidFill>
              </a:rPr>
              <a:t>Historical Highest Marginal Income Tax Rates in the U.S.</a:t>
            </a:r>
            <a:endParaRPr lang="en-US" altLang="en-US" sz="900" b="1" i="1" dirty="0">
              <a:solidFill>
                <a:srgbClr val="336699"/>
              </a:solidFill>
            </a:endParaRPr>
          </a:p>
        </p:txBody>
      </p:sp>
      <p:sp>
        <p:nvSpPr>
          <p:cNvPr id="15" name="TextBox 14"/>
          <p:cNvSpPr txBox="1"/>
          <p:nvPr/>
        </p:nvSpPr>
        <p:spPr>
          <a:xfrm>
            <a:off x="551264" y="6475415"/>
            <a:ext cx="4401736" cy="230832"/>
          </a:xfrm>
          <a:prstGeom prst="rect">
            <a:avLst/>
          </a:prstGeom>
          <a:noFill/>
        </p:spPr>
        <p:txBody>
          <a:bodyPr wrap="square" rtlCol="0">
            <a:spAutoFit/>
          </a:bodyPr>
          <a:lstStyle/>
          <a:p>
            <a:r>
              <a:rPr lang="en-US" sz="900" dirty="0" smtClean="0">
                <a:solidFill>
                  <a:schemeClr val="bg1">
                    <a:lumMod val="65000"/>
                  </a:schemeClr>
                </a:solidFill>
              </a:rPr>
              <a:t>Source: Investopedia, The History of Taxes in the U.S., </a:t>
            </a:r>
            <a:r>
              <a:rPr lang="en-US" sz="900" dirty="0" err="1" smtClean="0">
                <a:solidFill>
                  <a:schemeClr val="bg1">
                    <a:lumMod val="65000"/>
                  </a:schemeClr>
                </a:solidFill>
              </a:rPr>
              <a:t>Tradiing</a:t>
            </a:r>
            <a:r>
              <a:rPr lang="en-US" sz="900" dirty="0" smtClean="0">
                <a:solidFill>
                  <a:schemeClr val="bg1">
                    <a:lumMod val="65000"/>
                  </a:schemeClr>
                </a:solidFill>
              </a:rPr>
              <a:t> Economics, multpx.com</a:t>
            </a:r>
            <a:endParaRPr lang="en-US" sz="900" dirty="0">
              <a:solidFill>
                <a:schemeClr val="bg1">
                  <a:lumMod val="65000"/>
                </a:schemeClr>
              </a:solidFill>
            </a:endParaRPr>
          </a:p>
        </p:txBody>
      </p:sp>
      <p:sp>
        <p:nvSpPr>
          <p:cNvPr id="17" name="TextBox 16"/>
          <p:cNvSpPr txBox="1"/>
          <p:nvPr/>
        </p:nvSpPr>
        <p:spPr>
          <a:xfrm>
            <a:off x="3505200" y="3652342"/>
            <a:ext cx="1752600" cy="461665"/>
          </a:xfrm>
          <a:prstGeom prst="rect">
            <a:avLst/>
          </a:prstGeom>
          <a:noFill/>
        </p:spPr>
        <p:txBody>
          <a:bodyPr wrap="square" rtlCol="0">
            <a:spAutoFit/>
          </a:bodyPr>
          <a:lstStyle/>
          <a:p>
            <a:r>
              <a:rPr lang="en-US" sz="1200" b="1" dirty="0" smtClean="0">
                <a:solidFill>
                  <a:srgbClr val="C00000"/>
                </a:solidFill>
              </a:rPr>
              <a:t>How was GDP growth in the 40s, 50s and 60s*?</a:t>
            </a:r>
            <a:endParaRPr lang="en-US" sz="1200" b="1" dirty="0">
              <a:solidFill>
                <a:srgbClr val="C00000"/>
              </a:solidFill>
            </a:endParaRPr>
          </a:p>
        </p:txBody>
      </p:sp>
      <p:sp>
        <p:nvSpPr>
          <p:cNvPr id="18" name="TextBox 17"/>
          <p:cNvSpPr txBox="1"/>
          <p:nvPr/>
        </p:nvSpPr>
        <p:spPr>
          <a:xfrm>
            <a:off x="5752449" y="6477000"/>
            <a:ext cx="3162951" cy="230832"/>
          </a:xfrm>
          <a:prstGeom prst="rect">
            <a:avLst/>
          </a:prstGeom>
          <a:noFill/>
        </p:spPr>
        <p:txBody>
          <a:bodyPr wrap="square" rtlCol="0">
            <a:spAutoFit/>
          </a:bodyPr>
          <a:lstStyle/>
          <a:p>
            <a:r>
              <a:rPr lang="en-US" sz="900" dirty="0" smtClean="0">
                <a:solidFill>
                  <a:schemeClr val="bg1">
                    <a:lumMod val="65000"/>
                  </a:schemeClr>
                </a:solidFill>
              </a:rPr>
              <a:t>40s: 5.6%, 50s: 4.3%, 60s: 4.4%, 20 years ending 2018: 2.1%</a:t>
            </a:r>
            <a:endParaRPr lang="en-US" sz="900" dirty="0">
              <a:solidFill>
                <a:schemeClr val="bg1">
                  <a:lumMod val="65000"/>
                </a:schemeClr>
              </a:solidFill>
            </a:endParaRPr>
          </a:p>
        </p:txBody>
      </p:sp>
      <p:sp>
        <p:nvSpPr>
          <p:cNvPr id="19" name="TextBox 18"/>
          <p:cNvSpPr txBox="1"/>
          <p:nvPr/>
        </p:nvSpPr>
        <p:spPr>
          <a:xfrm>
            <a:off x="6781800" y="5334000"/>
            <a:ext cx="1752600" cy="461665"/>
          </a:xfrm>
          <a:prstGeom prst="rect">
            <a:avLst/>
          </a:prstGeom>
          <a:noFill/>
        </p:spPr>
        <p:txBody>
          <a:bodyPr wrap="square" rtlCol="0">
            <a:spAutoFit/>
          </a:bodyPr>
          <a:lstStyle/>
          <a:p>
            <a:r>
              <a:rPr lang="en-US" sz="1200" b="1" dirty="0" smtClean="0">
                <a:solidFill>
                  <a:srgbClr val="C00000"/>
                </a:solidFill>
              </a:rPr>
              <a:t>How was GDP growth in 20 years ending 2018*?</a:t>
            </a:r>
            <a:endParaRPr lang="en-US" sz="1200" b="1" dirty="0">
              <a:solidFill>
                <a:srgbClr val="C00000"/>
              </a:solidFill>
            </a:endParaRPr>
          </a:p>
        </p:txBody>
      </p:sp>
      <p:sp>
        <p:nvSpPr>
          <p:cNvPr id="20" name="TextBox 19"/>
          <p:cNvSpPr txBox="1"/>
          <p:nvPr/>
        </p:nvSpPr>
        <p:spPr>
          <a:xfrm>
            <a:off x="3429000" y="2362200"/>
            <a:ext cx="723900" cy="276999"/>
          </a:xfrm>
          <a:prstGeom prst="rect">
            <a:avLst/>
          </a:prstGeom>
          <a:noFill/>
        </p:spPr>
        <p:txBody>
          <a:bodyPr wrap="square" rtlCol="0">
            <a:spAutoFit/>
          </a:bodyPr>
          <a:lstStyle/>
          <a:p>
            <a:r>
              <a:rPr lang="en-US" sz="1200" b="1" dirty="0" smtClean="0">
                <a:solidFill>
                  <a:srgbClr val="C00000"/>
                </a:solidFill>
              </a:rPr>
              <a:t>94%</a:t>
            </a:r>
            <a:endParaRPr lang="en-US" sz="1200" b="1" dirty="0">
              <a:solidFill>
                <a:srgbClr val="C00000"/>
              </a:solidFill>
            </a:endParaRPr>
          </a:p>
        </p:txBody>
      </p:sp>
      <p:sp>
        <p:nvSpPr>
          <p:cNvPr id="21" name="TextBox 20"/>
          <p:cNvSpPr txBox="1"/>
          <p:nvPr/>
        </p:nvSpPr>
        <p:spPr>
          <a:xfrm>
            <a:off x="4267200" y="2466201"/>
            <a:ext cx="723900" cy="276999"/>
          </a:xfrm>
          <a:prstGeom prst="rect">
            <a:avLst/>
          </a:prstGeom>
          <a:noFill/>
        </p:spPr>
        <p:txBody>
          <a:bodyPr wrap="square" rtlCol="0">
            <a:spAutoFit/>
          </a:bodyPr>
          <a:lstStyle/>
          <a:p>
            <a:r>
              <a:rPr lang="en-US" sz="1200" b="1" dirty="0" smtClean="0">
                <a:solidFill>
                  <a:srgbClr val="C00000"/>
                </a:solidFill>
              </a:rPr>
              <a:t>92%</a:t>
            </a:r>
            <a:endParaRPr lang="en-US" sz="1200" b="1" dirty="0">
              <a:solidFill>
                <a:srgbClr val="C00000"/>
              </a:solidFill>
            </a:endParaRPr>
          </a:p>
        </p:txBody>
      </p:sp>
    </p:spTree>
    <p:extLst>
      <p:ext uri="{BB962C8B-B14F-4D97-AF65-F5344CB8AC3E}">
        <p14:creationId xmlns:p14="http://schemas.microsoft.com/office/powerpoint/2010/main" val="387933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F5435450-4CA9-4DC3-B677-D633F64ACFD0}" type="slidenum">
              <a:rPr lang="en-US" altLang="en-US" sz="1400" smtClean="0"/>
              <a:pPr eaLnBrk="1" hangingPunct="1">
                <a:spcBef>
                  <a:spcPct val="0"/>
                </a:spcBef>
                <a:buFontTx/>
                <a:buNone/>
              </a:pPr>
              <a:t>46</a:t>
            </a:fld>
            <a:endParaRPr lang="en-US" altLang="en-US" sz="1400" smtClean="0"/>
          </a:p>
        </p:txBody>
      </p:sp>
      <p:sp>
        <p:nvSpPr>
          <p:cNvPr id="54275" name="Rectangle 2"/>
          <p:cNvSpPr>
            <a:spLocks noGrp="1" noChangeArrowheads="1"/>
          </p:cNvSpPr>
          <p:nvPr>
            <p:ph type="title"/>
          </p:nvPr>
        </p:nvSpPr>
        <p:spPr>
          <a:xfrm>
            <a:off x="457200" y="274638"/>
            <a:ext cx="8458200" cy="1143000"/>
          </a:xfrm>
        </p:spPr>
        <p:txBody>
          <a:bodyPr/>
          <a:lstStyle/>
          <a:p>
            <a:pPr algn="l" eaLnBrk="1" hangingPunct="1"/>
            <a:r>
              <a:rPr lang="en-US" altLang="en-US" sz="2400" b="1" i="1" dirty="0" smtClean="0">
                <a:solidFill>
                  <a:srgbClr val="336699"/>
                </a:solidFill>
              </a:rPr>
              <a:t>Roth tax-deferred accounts are a great place to “locate” equities</a:t>
            </a:r>
          </a:p>
        </p:txBody>
      </p:sp>
      <p:sp>
        <p:nvSpPr>
          <p:cNvPr id="54276" name="Rectangle 3"/>
          <p:cNvSpPr>
            <a:spLocks noGrp="1" noChangeArrowheads="1"/>
          </p:cNvSpPr>
          <p:nvPr>
            <p:ph type="body" idx="1"/>
          </p:nvPr>
        </p:nvSpPr>
        <p:spPr>
          <a:xfrm>
            <a:off x="495300" y="1879600"/>
            <a:ext cx="8229600" cy="4525963"/>
          </a:xfrm>
        </p:spPr>
        <p:txBody>
          <a:bodyPr/>
          <a:lstStyle/>
          <a:p>
            <a:pPr eaLnBrk="1" hangingPunct="1">
              <a:lnSpc>
                <a:spcPct val="80000"/>
              </a:lnSpc>
              <a:buClr>
                <a:srgbClr val="336699"/>
              </a:buClr>
              <a:buFont typeface="Wingdings" pitchFamily="2" charset="2"/>
              <a:buChar char="ü"/>
            </a:pPr>
            <a:r>
              <a:rPr lang="en-US" altLang="en-US" sz="1600" dirty="0" smtClean="0"/>
              <a:t>Seek to grow your Roth accounts the fastest over time by focusing upon equities</a:t>
            </a:r>
          </a:p>
          <a:p>
            <a:pPr eaLnBrk="1" hangingPunct="1">
              <a:lnSpc>
                <a:spcPct val="80000"/>
              </a:lnSpc>
              <a:buClr>
                <a:srgbClr val="336699"/>
              </a:buClr>
              <a:buFont typeface="Wingdings" pitchFamily="2" charset="2"/>
              <a:buChar char="ü"/>
            </a:pPr>
            <a:r>
              <a:rPr lang="en-US" altLang="en-US" sz="1600" dirty="0" smtClean="0"/>
              <a:t>An excellent place to hold emerging market equities as their dividends are typically not “qualified dividends” and are thus otherwise subject to ordinary income tax treatment.  (EM equities also have little or no withholding tax at source.)</a:t>
            </a:r>
          </a:p>
          <a:p>
            <a:pPr eaLnBrk="1" hangingPunct="1">
              <a:lnSpc>
                <a:spcPct val="80000"/>
              </a:lnSpc>
              <a:buClr>
                <a:srgbClr val="336699"/>
              </a:buClr>
              <a:buFont typeface="Wingdings" pitchFamily="2" charset="2"/>
              <a:buChar char="ü"/>
            </a:pPr>
            <a:r>
              <a:rPr lang="en-US" altLang="en-US" sz="1600" dirty="0" smtClean="0"/>
              <a:t>Also an excellent place to hold REITs as REIT income in a non-retirement account is taxed as “ordinary income.”</a:t>
            </a:r>
          </a:p>
          <a:p>
            <a:pPr eaLnBrk="1" hangingPunct="1">
              <a:lnSpc>
                <a:spcPct val="80000"/>
              </a:lnSpc>
              <a:buClr>
                <a:srgbClr val="336699"/>
              </a:buClr>
              <a:buFont typeface="Wingdings" pitchFamily="2" charset="2"/>
              <a:buChar char="ü"/>
            </a:pPr>
            <a:r>
              <a:rPr lang="en-US" altLang="en-US" sz="1600" dirty="0" smtClean="0"/>
              <a:t>Can be a good place to hold gold bullion ETFs whose gains would otherwise be taxed at a “collectors” rate of 28%.  Same goes for commodities funds.</a:t>
            </a:r>
          </a:p>
          <a:p>
            <a:pPr eaLnBrk="1" hangingPunct="1">
              <a:lnSpc>
                <a:spcPct val="80000"/>
              </a:lnSpc>
              <a:buClr>
                <a:srgbClr val="336699"/>
              </a:buClr>
              <a:buFont typeface="Wingdings" pitchFamily="2" charset="2"/>
              <a:buChar char="ü"/>
            </a:pPr>
            <a:r>
              <a:rPr lang="en-US" altLang="en-US" sz="1600" dirty="0" smtClean="0"/>
              <a:t>An excellent place to hold high yield bond funds that throw off considerable income</a:t>
            </a:r>
          </a:p>
          <a:p>
            <a:pPr eaLnBrk="1" hangingPunct="1">
              <a:lnSpc>
                <a:spcPct val="80000"/>
              </a:lnSpc>
              <a:buClr>
                <a:srgbClr val="336699"/>
              </a:buClr>
              <a:buFont typeface="Wingdings" pitchFamily="2" charset="2"/>
              <a:buChar char="ü"/>
            </a:pPr>
            <a:r>
              <a:rPr lang="en-US" altLang="en-US" sz="1600" dirty="0" smtClean="0"/>
              <a:t>Also a good place to hold actively managed funds that throw off lots of annual gains</a:t>
            </a:r>
          </a:p>
          <a:p>
            <a:pPr eaLnBrk="1" hangingPunct="1">
              <a:lnSpc>
                <a:spcPct val="80000"/>
              </a:lnSpc>
              <a:buClr>
                <a:srgbClr val="336699"/>
              </a:buClr>
              <a:buFont typeface="Wingdings" pitchFamily="2" charset="2"/>
              <a:buChar char="ü"/>
            </a:pPr>
            <a:r>
              <a:rPr lang="en-US" altLang="en-US" sz="1600" dirty="0" smtClean="0"/>
              <a:t>A good opportunity for tax diversification</a:t>
            </a:r>
          </a:p>
          <a:p>
            <a:pPr eaLnBrk="1" hangingPunct="1">
              <a:lnSpc>
                <a:spcPct val="80000"/>
              </a:lnSpc>
              <a:buClr>
                <a:srgbClr val="336699"/>
              </a:buClr>
              <a:buFont typeface="Wingdings" pitchFamily="2" charset="2"/>
              <a:buChar char="ü"/>
            </a:pPr>
            <a:endParaRPr lang="en-US" altLang="en-US" sz="1600" dirty="0" smtClean="0"/>
          </a:p>
          <a:p>
            <a:pPr eaLnBrk="1" hangingPunct="1">
              <a:lnSpc>
                <a:spcPct val="80000"/>
              </a:lnSpc>
              <a:buClr>
                <a:srgbClr val="336699"/>
              </a:buClr>
              <a:buFont typeface="Wingdings" pitchFamily="2" charset="2"/>
              <a:buChar char="ü"/>
            </a:pPr>
            <a:endParaRPr lang="en-US" altLang="en-US" sz="1600" dirty="0" smtClean="0"/>
          </a:p>
          <a:p>
            <a:pPr eaLnBrk="1" hangingPunct="1">
              <a:lnSpc>
                <a:spcPct val="80000"/>
              </a:lnSpc>
              <a:buClr>
                <a:srgbClr val="336699"/>
              </a:buClr>
              <a:buFont typeface="Wingdings" pitchFamily="2" charset="2"/>
              <a:buChar char="ü"/>
            </a:pPr>
            <a:r>
              <a:rPr lang="en-US" altLang="en-US" sz="1600" dirty="0" smtClean="0"/>
              <a:t>A Roth account also allows you to “effectively” defer a greater share of your income each year.</a:t>
            </a:r>
          </a:p>
          <a:p>
            <a:pPr lvl="1" eaLnBrk="1" hangingPunct="1">
              <a:lnSpc>
                <a:spcPct val="80000"/>
              </a:lnSpc>
              <a:buClr>
                <a:schemeClr val="accent2"/>
              </a:buClr>
              <a:buFont typeface="Wingdings" pitchFamily="2" charset="2"/>
              <a:buChar char="§"/>
            </a:pPr>
            <a:r>
              <a:rPr lang="en-US" altLang="en-US" sz="1400" dirty="0" smtClean="0"/>
              <a:t>You earn $100,000 pa.  You can defer $18,500.  (After age 50, you can defer $24,500.)</a:t>
            </a:r>
          </a:p>
          <a:p>
            <a:pPr lvl="1" eaLnBrk="1" hangingPunct="1">
              <a:lnSpc>
                <a:spcPct val="80000"/>
              </a:lnSpc>
              <a:buClr>
                <a:schemeClr val="accent2"/>
              </a:buClr>
              <a:buFont typeface="Wingdings" pitchFamily="2" charset="2"/>
              <a:buChar char="§"/>
            </a:pPr>
            <a:r>
              <a:rPr lang="en-US" altLang="en-US" sz="1400" dirty="0" smtClean="0"/>
              <a:t>In a Roth, that $19,000 would be the equivalent of $29,231 in a regular 401(k) ($19,000/.65…assuming a 35% tax bracket). And even more in higher tax brackets.</a:t>
            </a:r>
          </a:p>
          <a:p>
            <a:pPr lvl="1" eaLnBrk="1" hangingPunct="1">
              <a:lnSpc>
                <a:spcPct val="80000"/>
              </a:lnSpc>
              <a:buClr>
                <a:schemeClr val="accent2"/>
              </a:buClr>
              <a:buFont typeface="Wingdings" pitchFamily="2" charset="2"/>
              <a:buChar char="§"/>
            </a:pPr>
            <a:r>
              <a:rPr lang="en-US" altLang="en-US" sz="1400" dirty="0" smtClean="0"/>
              <a:t>You do not need to begin withdrawing from a Roth account when you hit 70.5.</a:t>
            </a:r>
          </a:p>
          <a:p>
            <a:pPr lvl="1" eaLnBrk="1" hangingPunct="1">
              <a:lnSpc>
                <a:spcPct val="80000"/>
              </a:lnSpc>
              <a:buClr>
                <a:schemeClr val="accent2"/>
              </a:buClr>
              <a:buFont typeface="Wingdings" pitchFamily="2" charset="2"/>
              <a:buChar char="§"/>
            </a:pPr>
            <a:r>
              <a:rPr lang="en-US" altLang="en-US" sz="1400" dirty="0" smtClean="0"/>
              <a:t>What a great account to inherit!</a:t>
            </a:r>
          </a:p>
        </p:txBody>
      </p:sp>
    </p:spTree>
    <p:extLst>
      <p:ext uri="{BB962C8B-B14F-4D97-AF65-F5344CB8AC3E}">
        <p14:creationId xmlns:p14="http://schemas.microsoft.com/office/powerpoint/2010/main" val="1677273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839199" cy="2600712"/>
          </a:xfrm>
          <a:prstGeom prst="rect">
            <a:avLst/>
          </a:prstGeom>
        </p:spPr>
        <p:txBody>
          <a:bodyPr wrap="square">
            <a:spAutoFit/>
          </a:bodyPr>
          <a:lstStyle/>
          <a:p>
            <a:r>
              <a:rPr lang="en-US" sz="2700" b="1" i="1" dirty="0" smtClean="0">
                <a:solidFill>
                  <a:srgbClr val="336699"/>
                </a:solidFill>
              </a:rPr>
              <a:t>How do you hedge against the possibility of a very long life?</a:t>
            </a:r>
          </a:p>
          <a:p>
            <a:endParaRPr lang="en-US" sz="3200" b="1" i="1" dirty="0">
              <a:solidFill>
                <a:srgbClr val="336699"/>
              </a:solidFill>
            </a:endParaRPr>
          </a:p>
          <a:p>
            <a:endParaRPr lang="en-US" sz="3200" b="1" i="1" dirty="0">
              <a:solidFill>
                <a:srgbClr val="336699"/>
              </a:solidFill>
            </a:endParaRPr>
          </a:p>
          <a:p>
            <a:r>
              <a:rPr lang="en-US" sz="2400" b="1" i="1" u="sng" dirty="0" smtClean="0"/>
              <a:t>The importance of annuities </a:t>
            </a:r>
            <a:r>
              <a:rPr lang="en-US" sz="2400" b="1" i="1" dirty="0" smtClean="0"/>
              <a:t>– Social Security, pensions, private annuities, longevity annuities – which help offset longevity risk – as part of your </a:t>
            </a:r>
            <a:r>
              <a:rPr lang="en-US" sz="2400" b="1" i="1" u="sng" dirty="0" smtClean="0"/>
              <a:t>Total Investment Portfolio</a:t>
            </a:r>
            <a:endParaRPr lang="en-US" sz="2400" b="1"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267200"/>
            <a:ext cx="4068536" cy="2286000"/>
          </a:xfrm>
          <a:prstGeom prst="rect">
            <a:avLst/>
          </a:prstGeom>
        </p:spPr>
      </p:pic>
    </p:spTree>
    <p:extLst>
      <p:ext uri="{BB962C8B-B14F-4D97-AF65-F5344CB8AC3E}">
        <p14:creationId xmlns:p14="http://schemas.microsoft.com/office/powerpoint/2010/main" val="2968343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41834"/>
            <a:ext cx="10553700" cy="8865108"/>
          </a:xfrm>
          <a:prstGeom prst="rect">
            <a:avLst/>
          </a:prstGeom>
        </p:spPr>
      </p:pic>
      <p:sp>
        <p:nvSpPr>
          <p:cNvPr id="4" name="Rectangle 3"/>
          <p:cNvSpPr/>
          <p:nvPr/>
        </p:nvSpPr>
        <p:spPr>
          <a:xfrm>
            <a:off x="381000" y="304800"/>
            <a:ext cx="8153400" cy="646331"/>
          </a:xfrm>
          <a:prstGeom prst="rect">
            <a:avLst/>
          </a:prstGeom>
        </p:spPr>
        <p:txBody>
          <a:bodyPr wrap="square">
            <a:spAutoFit/>
          </a:bodyPr>
          <a:lstStyle/>
          <a:p>
            <a:r>
              <a:rPr lang="en-US" b="1" i="1" dirty="0" smtClean="0">
                <a:solidFill>
                  <a:srgbClr val="336699"/>
                </a:solidFill>
              </a:rPr>
              <a:t>Life expectancy has increased as is expected to continue to increase.  </a:t>
            </a:r>
            <a:r>
              <a:rPr lang="en-US" b="1" i="1" u="sng" dirty="0" smtClean="0">
                <a:solidFill>
                  <a:srgbClr val="336699"/>
                </a:solidFill>
              </a:rPr>
              <a:t>This makes Social Security benefits that much more valuable </a:t>
            </a:r>
            <a:r>
              <a:rPr lang="en-US" b="1" i="1" dirty="0" smtClean="0">
                <a:solidFill>
                  <a:srgbClr val="336699"/>
                </a:solidFill>
              </a:rPr>
              <a:t>(and expensive to provide).</a:t>
            </a:r>
            <a:endParaRPr lang="en-US" b="1" dirty="0"/>
          </a:p>
        </p:txBody>
      </p:sp>
      <p:sp>
        <p:nvSpPr>
          <p:cNvPr id="5" name="Rectangle 4"/>
          <p:cNvSpPr/>
          <p:nvPr/>
        </p:nvSpPr>
        <p:spPr>
          <a:xfrm>
            <a:off x="838200" y="6324600"/>
            <a:ext cx="7391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4"/>
          <p:cNvSpPr txBox="1">
            <a:spLocks noChangeArrowheads="1"/>
          </p:cNvSpPr>
          <p:nvPr/>
        </p:nvSpPr>
        <p:spPr bwMode="auto">
          <a:xfrm>
            <a:off x="1066800" y="1603803"/>
            <a:ext cx="7010399" cy="45359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2200" dirty="0">
                <a:solidFill>
                  <a:schemeClr val="bg1"/>
                </a:solidFill>
              </a:rPr>
              <a:t> </a:t>
            </a:r>
            <a:r>
              <a:rPr lang="en-US" altLang="en-US" sz="2200" dirty="0" smtClean="0">
                <a:solidFill>
                  <a:schemeClr val="bg1"/>
                </a:solidFill>
              </a:rPr>
              <a:t>Life Expectancies of 65-Year-Old Men and Women</a:t>
            </a:r>
            <a:endParaRPr lang="en-US" altLang="en-US" sz="2200" i="1" dirty="0">
              <a:solidFill>
                <a:srgbClr val="336699"/>
              </a:solidFill>
            </a:endParaRPr>
          </a:p>
        </p:txBody>
      </p:sp>
      <p:sp>
        <p:nvSpPr>
          <p:cNvPr id="7" name="Rectangle 6"/>
          <p:cNvSpPr/>
          <p:nvPr/>
        </p:nvSpPr>
        <p:spPr>
          <a:xfrm>
            <a:off x="914400" y="1277566"/>
            <a:ext cx="7162799" cy="32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903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895600"/>
            <a:ext cx="7044897" cy="2892552"/>
          </a:xfrm>
          <a:prstGeom prst="rect">
            <a:avLst/>
          </a:prstGeom>
        </p:spPr>
      </p:pic>
      <p:sp>
        <p:nvSpPr>
          <p:cNvPr id="3" name="Rectangle 2"/>
          <p:cNvSpPr/>
          <p:nvPr/>
        </p:nvSpPr>
        <p:spPr>
          <a:xfrm>
            <a:off x="228600" y="685800"/>
            <a:ext cx="8839199" cy="1154162"/>
          </a:xfrm>
          <a:prstGeom prst="rect">
            <a:avLst/>
          </a:prstGeom>
        </p:spPr>
        <p:txBody>
          <a:bodyPr wrap="square">
            <a:spAutoFit/>
          </a:bodyPr>
          <a:lstStyle/>
          <a:p>
            <a:r>
              <a:rPr lang="en-US" sz="2300" b="1" i="1" dirty="0" smtClean="0">
                <a:solidFill>
                  <a:srgbClr val="336699"/>
                </a:solidFill>
              </a:rPr>
              <a:t>By deferring when you start taking Social Security you can effectively “buy” an inflation-protected annuity at very attractive rates much better than what you could get from a private insurance company</a:t>
            </a:r>
          </a:p>
        </p:txBody>
      </p:sp>
    </p:spTree>
    <p:extLst>
      <p:ext uri="{BB962C8B-B14F-4D97-AF65-F5344CB8AC3E}">
        <p14:creationId xmlns:p14="http://schemas.microsoft.com/office/powerpoint/2010/main" val="559725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24249235"/>
              </p:ext>
            </p:extLst>
          </p:nvPr>
        </p:nvGraphicFramePr>
        <p:xfrm>
          <a:off x="2590800" y="2362200"/>
          <a:ext cx="3594100" cy="3063080"/>
        </p:xfrm>
        <a:graphic>
          <a:graphicData uri="http://schemas.openxmlformats.org/drawingml/2006/table">
            <a:tbl>
              <a:tblPr/>
              <a:tblGrid>
                <a:gridCol w="1075941"/>
                <a:gridCol w="1098833"/>
                <a:gridCol w="1419326"/>
              </a:tblGrid>
              <a:tr h="306308">
                <a:tc>
                  <a:txBody>
                    <a:bodyPr/>
                    <a:lstStyle/>
                    <a:p>
                      <a:pPr algn="r" fontAlgn="b"/>
                      <a:r>
                        <a:rPr lang="en-US" sz="1800" b="1" i="0" u="none" strike="noStrike" dirty="0">
                          <a:solidFill>
                            <a:srgbClr val="FFFFFF"/>
                          </a:solidFill>
                          <a:effectLst/>
                          <a:latin typeface="Calibri"/>
                        </a:rPr>
                        <a:t>Age</a:t>
                      </a:r>
                    </a:p>
                  </a:txBody>
                  <a:tcPr marL="9525" marR="9525" marT="9525" marB="0" anchor="b">
                    <a:lnL>
                      <a:noFill/>
                    </a:lnL>
                    <a:lnR>
                      <a:noFill/>
                    </a:lnR>
                    <a:lnT>
                      <a:noFill/>
                    </a:lnT>
                    <a:lnB>
                      <a:noFill/>
                    </a:lnB>
                    <a:solidFill>
                      <a:srgbClr val="336699"/>
                    </a:solidFill>
                  </a:tcPr>
                </a:tc>
                <a:tc>
                  <a:txBody>
                    <a:bodyPr/>
                    <a:lstStyle/>
                    <a:p>
                      <a:pPr algn="l" fontAlgn="b"/>
                      <a:r>
                        <a:rPr lang="en-US" sz="1800" b="1" i="0" u="none" strike="noStrike" dirty="0">
                          <a:solidFill>
                            <a:srgbClr val="FFFFFF"/>
                          </a:solidFill>
                          <a:effectLst/>
                          <a:latin typeface="Calibri"/>
                        </a:rPr>
                        <a:t> </a:t>
                      </a:r>
                    </a:p>
                  </a:txBody>
                  <a:tcPr marL="9525" marR="9525" marT="9525" marB="0" anchor="b">
                    <a:lnL>
                      <a:noFill/>
                    </a:lnL>
                    <a:lnR>
                      <a:noFill/>
                    </a:lnR>
                    <a:lnT>
                      <a:noFill/>
                    </a:lnT>
                    <a:lnB>
                      <a:noFill/>
                    </a:lnB>
                    <a:solidFill>
                      <a:srgbClr val="336699"/>
                    </a:solidFill>
                  </a:tcPr>
                </a:tc>
                <a:tc>
                  <a:txBody>
                    <a:bodyPr/>
                    <a:lstStyle/>
                    <a:p>
                      <a:pPr algn="l" fontAlgn="b"/>
                      <a:r>
                        <a:rPr lang="en-US" sz="1800" b="1" i="0" u="none" strike="noStrike" dirty="0">
                          <a:solidFill>
                            <a:srgbClr val="FFFFFF"/>
                          </a:solidFill>
                          <a:effectLst/>
                          <a:latin typeface="Calibri"/>
                        </a:rPr>
                        <a:t>Savings</a:t>
                      </a:r>
                    </a:p>
                  </a:txBody>
                  <a:tcPr marL="9525" marR="9525" marT="9525" marB="0" anchor="b">
                    <a:lnL>
                      <a:noFill/>
                    </a:lnL>
                    <a:lnR>
                      <a:noFill/>
                    </a:lnR>
                    <a:lnT>
                      <a:noFill/>
                    </a:lnT>
                    <a:lnB>
                      <a:noFill/>
                    </a:lnB>
                    <a:solidFill>
                      <a:srgbClr val="336699"/>
                    </a:solidFill>
                  </a:tcPr>
                </a:tc>
              </a:tr>
              <a:tr h="306308">
                <a:tc>
                  <a:txBody>
                    <a:bodyPr/>
                    <a:lstStyle/>
                    <a:p>
                      <a:pPr algn="l" fontAlgn="b"/>
                      <a:endParaRPr lang="en-US"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a:endParaRPr>
                    </a:p>
                  </a:txBody>
                  <a:tcPr marL="9525" marR="9525" marT="9525" marB="0" anchor="b">
                    <a:lnL>
                      <a:noFill/>
                    </a:lnL>
                    <a:lnR>
                      <a:noFill/>
                    </a:lnR>
                    <a:lnT>
                      <a:noFill/>
                    </a:lnT>
                    <a:lnB>
                      <a:noFill/>
                    </a:lnB>
                  </a:tcPr>
                </a:tc>
              </a:tr>
              <a:tr h="306308">
                <a:tc>
                  <a:txBody>
                    <a:bodyPr/>
                    <a:lstStyle/>
                    <a:p>
                      <a:pPr algn="r" fontAlgn="b"/>
                      <a:r>
                        <a:rPr lang="en-US" sz="1800" b="1" i="0" u="none" strike="noStrike">
                          <a:solidFill>
                            <a:srgbClr val="000000"/>
                          </a:solidFill>
                          <a:effectLst/>
                          <a:latin typeface="Calibri"/>
                        </a:rPr>
                        <a:t>30</a:t>
                      </a:r>
                    </a:p>
                  </a:txBody>
                  <a:tcPr marL="9525" marR="9525" marT="9525" marB="0" anchor="b">
                    <a:lnL>
                      <a:noFill/>
                    </a:lnL>
                    <a:lnR>
                      <a:noFill/>
                    </a:lnR>
                    <a:lnT>
                      <a:noFill/>
                    </a:lnT>
                    <a:lnB>
                      <a:noFill/>
                    </a:lnB>
                  </a:tcPr>
                </a:tc>
                <a:tc>
                  <a:txBody>
                    <a:bodyPr/>
                    <a:lstStyle/>
                    <a:p>
                      <a:pPr algn="l" fontAlgn="b"/>
                      <a:endParaRPr lang="en-US"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800" b="1" i="0" u="none" strike="noStrike" dirty="0">
                          <a:solidFill>
                            <a:srgbClr val="000000"/>
                          </a:solidFill>
                          <a:effectLst/>
                          <a:latin typeface="Calibri"/>
                        </a:rPr>
                        <a:t>1/2 X salary</a:t>
                      </a:r>
                    </a:p>
                  </a:txBody>
                  <a:tcPr marL="9525" marR="9525" marT="9525" marB="0" anchor="b">
                    <a:lnL>
                      <a:noFill/>
                    </a:lnL>
                    <a:lnR>
                      <a:noFill/>
                    </a:lnR>
                    <a:lnT>
                      <a:noFill/>
                    </a:lnT>
                    <a:lnB>
                      <a:noFill/>
                    </a:lnB>
                  </a:tcPr>
                </a:tc>
              </a:tr>
              <a:tr h="306308">
                <a:tc>
                  <a:txBody>
                    <a:bodyPr/>
                    <a:lstStyle/>
                    <a:p>
                      <a:pPr algn="r" fontAlgn="b"/>
                      <a:r>
                        <a:rPr lang="en-US" sz="1800" b="1" i="0" u="none" strike="noStrike">
                          <a:solidFill>
                            <a:srgbClr val="000000"/>
                          </a:solidFill>
                          <a:effectLst/>
                          <a:latin typeface="Calibri"/>
                        </a:rPr>
                        <a:t>35</a:t>
                      </a:r>
                    </a:p>
                  </a:txBody>
                  <a:tcPr marL="9525" marR="9525" marT="9525" marB="0" anchor="b">
                    <a:lnL>
                      <a:noFill/>
                    </a:lnL>
                    <a:lnR>
                      <a:noFill/>
                    </a:lnR>
                    <a:lnT>
                      <a:noFill/>
                    </a:lnT>
                    <a:lnB>
                      <a:noFill/>
                    </a:lnB>
                  </a:tcPr>
                </a:tc>
                <a:tc>
                  <a:txBody>
                    <a:bodyPr/>
                    <a:lstStyle/>
                    <a:p>
                      <a:pPr algn="l" fontAlgn="b"/>
                      <a:endParaRPr lang="en-US"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800" b="1" i="0" u="none" strike="noStrike" dirty="0">
                          <a:solidFill>
                            <a:srgbClr val="000000"/>
                          </a:solidFill>
                          <a:effectLst/>
                          <a:latin typeface="Calibri"/>
                        </a:rPr>
                        <a:t>1 X salary</a:t>
                      </a:r>
                    </a:p>
                  </a:txBody>
                  <a:tcPr marL="9525" marR="9525" marT="9525" marB="0" anchor="b">
                    <a:lnL>
                      <a:noFill/>
                    </a:lnL>
                    <a:lnR>
                      <a:noFill/>
                    </a:lnR>
                    <a:lnT>
                      <a:noFill/>
                    </a:lnT>
                    <a:lnB>
                      <a:noFill/>
                    </a:lnB>
                  </a:tcPr>
                </a:tc>
              </a:tr>
              <a:tr h="306308">
                <a:tc>
                  <a:txBody>
                    <a:bodyPr/>
                    <a:lstStyle/>
                    <a:p>
                      <a:pPr algn="r" fontAlgn="b"/>
                      <a:r>
                        <a:rPr lang="en-US" sz="1800" b="1" i="0" u="none" strike="noStrike">
                          <a:solidFill>
                            <a:srgbClr val="000000"/>
                          </a:solidFill>
                          <a:effectLst/>
                          <a:latin typeface="Calibri"/>
                        </a:rPr>
                        <a:t>40</a:t>
                      </a:r>
                    </a:p>
                  </a:txBody>
                  <a:tcPr marL="9525" marR="9525" marT="9525" marB="0" anchor="b">
                    <a:lnL>
                      <a:noFill/>
                    </a:lnL>
                    <a:lnR>
                      <a:noFill/>
                    </a:lnR>
                    <a:lnT>
                      <a:noFill/>
                    </a:lnT>
                    <a:lnB>
                      <a:noFill/>
                    </a:lnB>
                  </a:tcPr>
                </a:tc>
                <a:tc>
                  <a:txBody>
                    <a:bodyPr/>
                    <a:lstStyle/>
                    <a:p>
                      <a:pPr algn="l" fontAlgn="b"/>
                      <a:endParaRPr lang="en-US"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800" b="1" i="0" u="none" strike="noStrike" dirty="0">
                          <a:solidFill>
                            <a:srgbClr val="000000"/>
                          </a:solidFill>
                          <a:effectLst/>
                          <a:latin typeface="Calibri"/>
                        </a:rPr>
                        <a:t>2 X salary</a:t>
                      </a:r>
                    </a:p>
                  </a:txBody>
                  <a:tcPr marL="9525" marR="9525" marT="9525" marB="0" anchor="b">
                    <a:lnL>
                      <a:noFill/>
                    </a:lnL>
                    <a:lnR>
                      <a:noFill/>
                    </a:lnR>
                    <a:lnT>
                      <a:noFill/>
                    </a:lnT>
                    <a:lnB>
                      <a:noFill/>
                    </a:lnB>
                  </a:tcPr>
                </a:tc>
              </a:tr>
              <a:tr h="306308">
                <a:tc>
                  <a:txBody>
                    <a:bodyPr/>
                    <a:lstStyle/>
                    <a:p>
                      <a:pPr algn="r" fontAlgn="b"/>
                      <a:r>
                        <a:rPr lang="en-US" sz="1800" b="1" i="0" u="none" strike="noStrike">
                          <a:solidFill>
                            <a:srgbClr val="000000"/>
                          </a:solidFill>
                          <a:effectLst/>
                          <a:latin typeface="Calibri"/>
                        </a:rPr>
                        <a:t>45</a:t>
                      </a:r>
                    </a:p>
                  </a:txBody>
                  <a:tcPr marL="9525" marR="9525" marT="9525" marB="0" anchor="b">
                    <a:lnL>
                      <a:noFill/>
                    </a:lnL>
                    <a:lnR>
                      <a:noFill/>
                    </a:lnR>
                    <a:lnT>
                      <a:noFill/>
                    </a:lnT>
                    <a:lnB>
                      <a:noFill/>
                    </a:lnB>
                  </a:tcPr>
                </a:tc>
                <a:tc>
                  <a:txBody>
                    <a:bodyPr/>
                    <a:lstStyle/>
                    <a:p>
                      <a:pPr algn="l" fontAlgn="b"/>
                      <a:endParaRPr lang="en-US"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800" b="1" i="0" u="none" strike="noStrike" dirty="0">
                          <a:solidFill>
                            <a:srgbClr val="000000"/>
                          </a:solidFill>
                          <a:effectLst/>
                          <a:latin typeface="Calibri"/>
                        </a:rPr>
                        <a:t>4 X salary</a:t>
                      </a:r>
                    </a:p>
                  </a:txBody>
                  <a:tcPr marL="9525" marR="9525" marT="9525" marB="0" anchor="b">
                    <a:lnL>
                      <a:noFill/>
                    </a:lnL>
                    <a:lnR>
                      <a:noFill/>
                    </a:lnR>
                    <a:lnT>
                      <a:noFill/>
                    </a:lnT>
                    <a:lnB>
                      <a:noFill/>
                    </a:lnB>
                  </a:tcPr>
                </a:tc>
              </a:tr>
              <a:tr h="306308">
                <a:tc>
                  <a:txBody>
                    <a:bodyPr/>
                    <a:lstStyle/>
                    <a:p>
                      <a:pPr algn="r" fontAlgn="b"/>
                      <a:r>
                        <a:rPr lang="en-US" sz="1800" b="1" i="0" u="none" strike="noStrike">
                          <a:solidFill>
                            <a:srgbClr val="000000"/>
                          </a:solidFill>
                          <a:effectLst/>
                          <a:latin typeface="Calibri"/>
                        </a:rPr>
                        <a:t>50</a:t>
                      </a:r>
                    </a:p>
                  </a:txBody>
                  <a:tcPr marL="9525" marR="9525" marT="9525" marB="0" anchor="b">
                    <a:lnL>
                      <a:noFill/>
                    </a:lnL>
                    <a:lnR>
                      <a:noFill/>
                    </a:lnR>
                    <a:lnT>
                      <a:noFill/>
                    </a:lnT>
                    <a:lnB>
                      <a:noFill/>
                    </a:lnB>
                  </a:tcPr>
                </a:tc>
                <a:tc>
                  <a:txBody>
                    <a:bodyPr/>
                    <a:lstStyle/>
                    <a:p>
                      <a:pPr algn="l" fontAlgn="b"/>
                      <a:endParaRPr lang="en-US"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800" b="1" i="0" u="none" strike="noStrike" dirty="0">
                          <a:solidFill>
                            <a:srgbClr val="000000"/>
                          </a:solidFill>
                          <a:effectLst/>
                          <a:latin typeface="Calibri"/>
                        </a:rPr>
                        <a:t>6 X salary</a:t>
                      </a:r>
                    </a:p>
                  </a:txBody>
                  <a:tcPr marL="9525" marR="9525" marT="9525" marB="0" anchor="b">
                    <a:lnL>
                      <a:noFill/>
                    </a:lnL>
                    <a:lnR>
                      <a:noFill/>
                    </a:lnR>
                    <a:lnT>
                      <a:noFill/>
                    </a:lnT>
                    <a:lnB>
                      <a:noFill/>
                    </a:lnB>
                  </a:tcPr>
                </a:tc>
              </a:tr>
              <a:tr h="306308">
                <a:tc>
                  <a:txBody>
                    <a:bodyPr/>
                    <a:lstStyle/>
                    <a:p>
                      <a:pPr algn="r" fontAlgn="b"/>
                      <a:r>
                        <a:rPr lang="en-US" sz="1800" b="1" i="0" u="none" strike="noStrike">
                          <a:solidFill>
                            <a:srgbClr val="000000"/>
                          </a:solidFill>
                          <a:effectLst/>
                          <a:latin typeface="Calibri"/>
                        </a:rPr>
                        <a:t>55</a:t>
                      </a:r>
                    </a:p>
                  </a:txBody>
                  <a:tcPr marL="9525" marR="9525" marT="9525" marB="0" anchor="b">
                    <a:lnL>
                      <a:noFill/>
                    </a:lnL>
                    <a:lnR>
                      <a:noFill/>
                    </a:lnR>
                    <a:lnT>
                      <a:noFill/>
                    </a:lnT>
                    <a:lnB>
                      <a:noFill/>
                    </a:lnB>
                  </a:tcPr>
                </a:tc>
                <a:tc>
                  <a:txBody>
                    <a:bodyPr/>
                    <a:lstStyle/>
                    <a:p>
                      <a:pPr algn="l" fontAlgn="b"/>
                      <a:endParaRPr lang="en-US"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800" b="1" i="0" u="none" strike="noStrike" dirty="0">
                          <a:solidFill>
                            <a:srgbClr val="000000"/>
                          </a:solidFill>
                          <a:effectLst/>
                          <a:latin typeface="Calibri"/>
                        </a:rPr>
                        <a:t>8 X salary</a:t>
                      </a:r>
                    </a:p>
                  </a:txBody>
                  <a:tcPr marL="9525" marR="9525" marT="9525" marB="0" anchor="b">
                    <a:lnL>
                      <a:noFill/>
                    </a:lnL>
                    <a:lnR>
                      <a:noFill/>
                    </a:lnR>
                    <a:lnT>
                      <a:noFill/>
                    </a:lnT>
                    <a:lnB>
                      <a:noFill/>
                    </a:lnB>
                  </a:tcPr>
                </a:tc>
              </a:tr>
              <a:tr h="306308">
                <a:tc>
                  <a:txBody>
                    <a:bodyPr/>
                    <a:lstStyle/>
                    <a:p>
                      <a:pPr algn="r" fontAlgn="b"/>
                      <a:r>
                        <a:rPr lang="en-US" sz="1800" b="1" i="0" u="none" strike="noStrike">
                          <a:solidFill>
                            <a:srgbClr val="000000"/>
                          </a:solidFill>
                          <a:effectLst/>
                          <a:latin typeface="Calibri"/>
                        </a:rPr>
                        <a:t>60</a:t>
                      </a:r>
                    </a:p>
                  </a:txBody>
                  <a:tcPr marL="9525" marR="9525" marT="9525" marB="0" anchor="b">
                    <a:lnL>
                      <a:noFill/>
                    </a:lnL>
                    <a:lnR>
                      <a:noFill/>
                    </a:lnR>
                    <a:lnT>
                      <a:noFill/>
                    </a:lnT>
                    <a:lnB>
                      <a:noFill/>
                    </a:lnB>
                  </a:tcPr>
                </a:tc>
                <a:tc>
                  <a:txBody>
                    <a:bodyPr/>
                    <a:lstStyle/>
                    <a:p>
                      <a:pPr algn="l" fontAlgn="b"/>
                      <a:endParaRPr lang="en-US"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800" b="1" i="0" u="none" strike="noStrike" dirty="0">
                          <a:solidFill>
                            <a:srgbClr val="000000"/>
                          </a:solidFill>
                          <a:effectLst/>
                          <a:latin typeface="Calibri"/>
                        </a:rPr>
                        <a:t>10 X salary</a:t>
                      </a:r>
                    </a:p>
                  </a:txBody>
                  <a:tcPr marL="9525" marR="9525" marT="9525" marB="0" anchor="b">
                    <a:lnL>
                      <a:noFill/>
                    </a:lnL>
                    <a:lnR>
                      <a:noFill/>
                    </a:lnR>
                    <a:lnT>
                      <a:noFill/>
                    </a:lnT>
                    <a:lnB>
                      <a:noFill/>
                    </a:lnB>
                  </a:tcPr>
                </a:tc>
              </a:tr>
              <a:tr h="306308">
                <a:tc>
                  <a:txBody>
                    <a:bodyPr/>
                    <a:lstStyle/>
                    <a:p>
                      <a:pPr algn="r" fontAlgn="b"/>
                      <a:r>
                        <a:rPr lang="en-US" sz="1800" b="1" i="0" u="none" strike="noStrike">
                          <a:solidFill>
                            <a:srgbClr val="000000"/>
                          </a:solidFill>
                          <a:effectLst/>
                          <a:latin typeface="Calibri"/>
                        </a:rPr>
                        <a:t>65</a:t>
                      </a:r>
                    </a:p>
                  </a:txBody>
                  <a:tcPr marL="9525" marR="9525" marT="9525" marB="0" anchor="b">
                    <a:lnL>
                      <a:noFill/>
                    </a:lnL>
                    <a:lnR>
                      <a:noFill/>
                    </a:lnR>
                    <a:lnT>
                      <a:noFill/>
                    </a:lnT>
                    <a:lnB>
                      <a:noFill/>
                    </a:lnB>
                  </a:tcPr>
                </a:tc>
                <a:tc>
                  <a:txBody>
                    <a:bodyPr/>
                    <a:lstStyle/>
                    <a:p>
                      <a:pPr algn="l" fontAlgn="b"/>
                      <a:endParaRPr lang="en-US"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800" b="1" i="0" u="none" strike="noStrike" dirty="0">
                          <a:solidFill>
                            <a:srgbClr val="000000"/>
                          </a:solidFill>
                          <a:effectLst/>
                          <a:latin typeface="Calibri"/>
                        </a:rPr>
                        <a:t>12 X salary</a:t>
                      </a:r>
                    </a:p>
                  </a:txBody>
                  <a:tcPr marL="9525" marR="9525" marT="9525" marB="0" anchor="b">
                    <a:lnL>
                      <a:noFill/>
                    </a:lnL>
                    <a:lnR>
                      <a:noFill/>
                    </a:lnR>
                    <a:lnT>
                      <a:noFill/>
                    </a:lnT>
                    <a:lnB>
                      <a:noFill/>
                    </a:lnB>
                  </a:tcPr>
                </a:tc>
              </a:tr>
            </a:tbl>
          </a:graphicData>
        </a:graphic>
      </p:graphicFrame>
      <p:sp>
        <p:nvSpPr>
          <p:cNvPr id="4" name="Rectangle 4"/>
          <p:cNvSpPr txBox="1">
            <a:spLocks noChangeArrowheads="1"/>
          </p:cNvSpPr>
          <p:nvPr/>
        </p:nvSpPr>
        <p:spPr>
          <a:xfrm>
            <a:off x="308264" y="533400"/>
            <a:ext cx="86487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i="1" dirty="0" smtClean="0">
                <a:solidFill>
                  <a:srgbClr val="336699"/>
                </a:solidFill>
              </a:rPr>
              <a:t>Am I on track to have enough money for a comfortable retirement?</a:t>
            </a:r>
          </a:p>
        </p:txBody>
      </p:sp>
      <p:sp>
        <p:nvSpPr>
          <p:cNvPr id="5" name="Text Box 7"/>
          <p:cNvSpPr txBox="1">
            <a:spLocks noChangeArrowheads="1"/>
          </p:cNvSpPr>
          <p:nvPr/>
        </p:nvSpPr>
        <p:spPr bwMode="auto">
          <a:xfrm>
            <a:off x="708025" y="5909181"/>
            <a:ext cx="1338828"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900" b="0" dirty="0">
                <a:solidFill>
                  <a:srgbClr val="969696"/>
                </a:solidFill>
              </a:rPr>
              <a:t>Source: </a:t>
            </a:r>
            <a:r>
              <a:rPr lang="en-US" altLang="en-US" sz="900" b="0" dirty="0" smtClean="0">
                <a:solidFill>
                  <a:srgbClr val="969696"/>
                </a:solidFill>
              </a:rPr>
              <a:t>T. Rowe Price</a:t>
            </a:r>
            <a:endParaRPr lang="en-US" altLang="en-US" sz="900" b="0" dirty="0">
              <a:solidFill>
                <a:srgbClr val="969696"/>
              </a:solidFill>
            </a:endParaRPr>
          </a:p>
        </p:txBody>
      </p:sp>
      <p:sp>
        <p:nvSpPr>
          <p:cNvPr id="2" name="TextBox 1"/>
          <p:cNvSpPr txBox="1"/>
          <p:nvPr/>
        </p:nvSpPr>
        <p:spPr>
          <a:xfrm>
            <a:off x="3352800" y="5725283"/>
            <a:ext cx="5218651" cy="584775"/>
          </a:xfrm>
          <a:prstGeom prst="rect">
            <a:avLst/>
          </a:prstGeom>
          <a:noFill/>
        </p:spPr>
        <p:txBody>
          <a:bodyPr wrap="square" rtlCol="0">
            <a:spAutoFit/>
          </a:bodyPr>
          <a:lstStyle/>
          <a:p>
            <a:r>
              <a:rPr lang="en-US" sz="1600" dirty="0" smtClean="0">
                <a:solidFill>
                  <a:srgbClr val="FF0000"/>
                </a:solidFill>
              </a:rPr>
              <a:t>(low income people will need less and high income people will need more do the relative importance of Social Security.)</a:t>
            </a:r>
            <a:endParaRPr lang="en-US" sz="1600" dirty="0">
              <a:solidFill>
                <a:srgbClr val="FF0000"/>
              </a:solidFill>
            </a:endParaRPr>
          </a:p>
        </p:txBody>
      </p:sp>
    </p:spTree>
    <p:extLst>
      <p:ext uri="{BB962C8B-B14F-4D97-AF65-F5344CB8AC3E}">
        <p14:creationId xmlns:p14="http://schemas.microsoft.com/office/powerpoint/2010/main" val="10686663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56637D8-22B5-499A-B438-E18F1A1ADDE8}" type="slidenum">
              <a:rPr lang="en-US" altLang="en-US" sz="1400" smtClean="0">
                <a:solidFill>
                  <a:prstClr val="black"/>
                </a:solidFill>
              </a:rPr>
              <a:pPr eaLnBrk="1" hangingPunct="1">
                <a:spcBef>
                  <a:spcPct val="0"/>
                </a:spcBef>
                <a:buFontTx/>
                <a:buNone/>
              </a:pPr>
              <a:t>50</a:t>
            </a:fld>
            <a:endParaRPr lang="en-US" altLang="en-US" sz="1400" smtClean="0">
              <a:solidFill>
                <a:prstClr val="black"/>
              </a:solidFill>
            </a:endParaRPr>
          </a:p>
        </p:txBody>
      </p:sp>
      <p:sp>
        <p:nvSpPr>
          <p:cNvPr id="62467" name="Text Box 2"/>
          <p:cNvSpPr txBox="1">
            <a:spLocks noChangeArrowheads="1"/>
          </p:cNvSpPr>
          <p:nvPr/>
        </p:nvSpPr>
        <p:spPr bwMode="auto">
          <a:xfrm>
            <a:off x="482600" y="457200"/>
            <a:ext cx="85455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500" b="1" i="1" dirty="0">
                <a:solidFill>
                  <a:srgbClr val="336699"/>
                </a:solidFill>
              </a:rPr>
              <a:t>When should I begin my/our Social Security benefits?</a:t>
            </a:r>
          </a:p>
        </p:txBody>
      </p:sp>
      <p:sp>
        <p:nvSpPr>
          <p:cNvPr id="62468" name="Text Box 3"/>
          <p:cNvSpPr txBox="1">
            <a:spLocks noChangeArrowheads="1"/>
          </p:cNvSpPr>
          <p:nvPr/>
        </p:nvSpPr>
        <p:spPr bwMode="auto">
          <a:xfrm>
            <a:off x="555625" y="1600200"/>
            <a:ext cx="8261350" cy="51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eaLnBrk="0" hangingPunct="0">
              <a:spcBef>
                <a:spcPct val="20000"/>
              </a:spcBef>
              <a:buChar char="•"/>
              <a:defRPr sz="2400">
                <a:solidFill>
                  <a:schemeClr val="tx1"/>
                </a:solidFill>
                <a:latin typeface="Arial" charset="0"/>
                <a:cs typeface="Arial" charset="0"/>
              </a:defRPr>
            </a:lvl3pPr>
            <a:lvl4pPr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 typeface="Wingdings" pitchFamily="2" charset="2"/>
              <a:buChar char="ü"/>
            </a:pPr>
            <a:r>
              <a:rPr lang="en-US" altLang="en-US" sz="1400" dirty="0">
                <a:solidFill>
                  <a:prstClr val="black"/>
                </a:solidFill>
              </a:rPr>
              <a:t>Social Security benefits may be commenced at any time between age 62 and age 70</a:t>
            </a:r>
          </a:p>
          <a:p>
            <a:pPr eaLnBrk="1" hangingPunct="1">
              <a:lnSpc>
                <a:spcPct val="90000"/>
              </a:lnSpc>
              <a:spcBef>
                <a:spcPct val="0"/>
              </a:spcBef>
              <a:buFont typeface="Wingdings" pitchFamily="2" charset="2"/>
              <a:buChar char="ü"/>
            </a:pPr>
            <a:endParaRPr lang="en-US" altLang="en-US" sz="1400" dirty="0">
              <a:solidFill>
                <a:prstClr val="black"/>
              </a:solidFill>
            </a:endParaRPr>
          </a:p>
          <a:p>
            <a:pPr eaLnBrk="1" hangingPunct="1">
              <a:lnSpc>
                <a:spcPct val="90000"/>
              </a:lnSpc>
              <a:spcBef>
                <a:spcPct val="0"/>
              </a:spcBef>
              <a:buFont typeface="Wingdings" pitchFamily="2" charset="2"/>
              <a:buNone/>
            </a:pPr>
            <a:r>
              <a:rPr lang="en-US" altLang="en-US" sz="1400" dirty="0">
                <a:solidFill>
                  <a:prstClr val="black"/>
                </a:solidFill>
              </a:rPr>
              <a:t>National Bureau of Economic Research, Working Paper, July, 2012</a:t>
            </a:r>
          </a:p>
          <a:p>
            <a:pPr eaLnBrk="1" hangingPunct="1">
              <a:lnSpc>
                <a:spcPct val="90000"/>
              </a:lnSpc>
              <a:spcBef>
                <a:spcPct val="0"/>
              </a:spcBef>
              <a:buFont typeface="Wingdings" pitchFamily="2" charset="2"/>
              <a:buChar char="ü"/>
            </a:pPr>
            <a:endParaRPr lang="en-US" altLang="en-US" sz="1400" dirty="0">
              <a:solidFill>
                <a:prstClr val="black"/>
              </a:solidFill>
            </a:endParaRPr>
          </a:p>
          <a:p>
            <a:pPr lvl="1" eaLnBrk="1" hangingPunct="1">
              <a:lnSpc>
                <a:spcPct val="90000"/>
              </a:lnSpc>
              <a:spcBef>
                <a:spcPct val="0"/>
              </a:spcBef>
              <a:buFont typeface="Wingdings" pitchFamily="2" charset="2"/>
              <a:buChar char="ü"/>
            </a:pPr>
            <a:r>
              <a:rPr lang="en-US" altLang="en-US" sz="1400" dirty="0">
                <a:solidFill>
                  <a:prstClr val="black"/>
                </a:solidFill>
              </a:rPr>
              <a:t>Delaying is actuarially advantageous for a large subset of people</a:t>
            </a:r>
          </a:p>
          <a:p>
            <a:pPr lvl="1" eaLnBrk="1" hangingPunct="1">
              <a:lnSpc>
                <a:spcPct val="90000"/>
              </a:lnSpc>
              <a:spcBef>
                <a:spcPct val="0"/>
              </a:spcBef>
              <a:buFont typeface="Wingdings" pitchFamily="2" charset="2"/>
              <a:buChar char="ü"/>
            </a:pPr>
            <a:endParaRPr lang="en-US" altLang="en-US" sz="1400" dirty="0">
              <a:solidFill>
                <a:prstClr val="black"/>
              </a:solidFill>
            </a:endParaRPr>
          </a:p>
          <a:p>
            <a:pPr lvl="2" eaLnBrk="1" hangingPunct="1">
              <a:lnSpc>
                <a:spcPct val="90000"/>
              </a:lnSpc>
              <a:spcBef>
                <a:spcPct val="0"/>
              </a:spcBef>
              <a:buFont typeface="Wingdings" pitchFamily="2" charset="2"/>
              <a:buChar char="§"/>
            </a:pPr>
            <a:r>
              <a:rPr lang="en-US" altLang="en-US" sz="1400" dirty="0">
                <a:solidFill>
                  <a:prstClr val="black"/>
                </a:solidFill>
              </a:rPr>
              <a:t> particularly when real interest rates are 3.5% or below</a:t>
            </a:r>
          </a:p>
          <a:p>
            <a:pPr lvl="2" eaLnBrk="1" hangingPunct="1">
              <a:lnSpc>
                <a:spcPct val="90000"/>
              </a:lnSpc>
              <a:spcBef>
                <a:spcPct val="0"/>
              </a:spcBef>
              <a:buFont typeface="Wingdings" pitchFamily="2" charset="2"/>
              <a:buChar char="§"/>
            </a:pPr>
            <a:r>
              <a:rPr lang="en-US" altLang="en-US" sz="1400" dirty="0">
                <a:solidFill>
                  <a:prstClr val="black"/>
                </a:solidFill>
              </a:rPr>
              <a:t>The gains are greatest for married couples relative to singles, for single </a:t>
            </a:r>
            <a:r>
              <a:rPr lang="en-US" altLang="en-US" sz="1400" dirty="0" smtClean="0">
                <a:solidFill>
                  <a:prstClr val="black"/>
                </a:solidFill>
              </a:rPr>
              <a:t>women </a:t>
            </a:r>
            <a:r>
              <a:rPr lang="en-US" altLang="en-US" sz="1400" dirty="0">
                <a:solidFill>
                  <a:prstClr val="black"/>
                </a:solidFill>
              </a:rPr>
              <a:t>relative to single men, and for two-earner couples relative to </a:t>
            </a:r>
            <a:r>
              <a:rPr lang="en-US" altLang="en-US" sz="1400" dirty="0" smtClean="0">
                <a:solidFill>
                  <a:prstClr val="black"/>
                </a:solidFill>
              </a:rPr>
              <a:t>one-</a:t>
            </a:r>
            <a:r>
              <a:rPr lang="en-US" altLang="en-US" sz="1400" dirty="0" err="1" smtClean="0">
                <a:solidFill>
                  <a:prstClr val="white"/>
                </a:solidFill>
              </a:rPr>
              <a:t>i</a:t>
            </a:r>
            <a:r>
              <a:rPr lang="en-US" altLang="en-US" sz="1400" dirty="0" err="1" smtClean="0">
                <a:solidFill>
                  <a:prstClr val="black"/>
                </a:solidFill>
              </a:rPr>
              <a:t>earner</a:t>
            </a:r>
            <a:r>
              <a:rPr lang="en-US" altLang="en-US" sz="1400" dirty="0" smtClean="0">
                <a:solidFill>
                  <a:prstClr val="black"/>
                </a:solidFill>
              </a:rPr>
              <a:t> </a:t>
            </a:r>
            <a:r>
              <a:rPr lang="en-US" altLang="en-US" sz="1400" dirty="0">
                <a:solidFill>
                  <a:prstClr val="black"/>
                </a:solidFill>
              </a:rPr>
              <a:t>couples.</a:t>
            </a:r>
          </a:p>
          <a:p>
            <a:pPr lvl="2" eaLnBrk="1" hangingPunct="1">
              <a:lnSpc>
                <a:spcPct val="90000"/>
              </a:lnSpc>
              <a:spcBef>
                <a:spcPct val="0"/>
              </a:spcBef>
              <a:buFont typeface="Wingdings" pitchFamily="2" charset="2"/>
              <a:buChar char="§"/>
            </a:pPr>
            <a:r>
              <a:rPr lang="en-US" altLang="en-US" sz="1400" dirty="0">
                <a:solidFill>
                  <a:prstClr val="black"/>
                </a:solidFill>
              </a:rPr>
              <a:t>Relative to claiming at age 62, all singles benefit from delaying the claim of </a:t>
            </a:r>
            <a:r>
              <a:rPr lang="en-US" altLang="en-US" sz="1400" dirty="0" smtClean="0">
                <a:solidFill>
                  <a:prstClr val="black"/>
                </a:solidFill>
              </a:rPr>
              <a:t>Social </a:t>
            </a:r>
            <a:r>
              <a:rPr lang="en-US" altLang="en-US" sz="1400" dirty="0">
                <a:solidFill>
                  <a:prstClr val="black"/>
                </a:solidFill>
              </a:rPr>
              <a:t>Security benefits</a:t>
            </a:r>
          </a:p>
          <a:p>
            <a:pPr lvl="3" eaLnBrk="1" hangingPunct="1">
              <a:lnSpc>
                <a:spcPct val="90000"/>
              </a:lnSpc>
              <a:spcBef>
                <a:spcPct val="0"/>
              </a:spcBef>
              <a:buFont typeface="Wingdings" pitchFamily="2" charset="2"/>
              <a:buChar char="ü"/>
            </a:pPr>
            <a:r>
              <a:rPr lang="en-US" altLang="en-US" sz="1400" dirty="0">
                <a:solidFill>
                  <a:prstClr val="black"/>
                </a:solidFill>
              </a:rPr>
              <a:t>The average man, to age 69 and the average woman, to age 70</a:t>
            </a:r>
          </a:p>
          <a:p>
            <a:pPr lvl="3" eaLnBrk="1" hangingPunct="1">
              <a:lnSpc>
                <a:spcPct val="90000"/>
              </a:lnSpc>
              <a:spcBef>
                <a:spcPct val="0"/>
              </a:spcBef>
              <a:buFont typeface="Wingdings" pitchFamily="2" charset="2"/>
              <a:buChar char="ü"/>
            </a:pPr>
            <a:r>
              <a:rPr lang="en-US" altLang="en-US" sz="1400" dirty="0">
                <a:solidFill>
                  <a:prstClr val="black"/>
                </a:solidFill>
              </a:rPr>
              <a:t>The present value advantage for delay is significant for most, generally </a:t>
            </a:r>
            <a:r>
              <a:rPr lang="en-US" altLang="en-US" sz="1400" dirty="0" smtClean="0">
                <a:solidFill>
                  <a:prstClr val="black"/>
                </a:solidFill>
              </a:rPr>
              <a:t>around </a:t>
            </a:r>
            <a:r>
              <a:rPr lang="en-US" altLang="en-US" sz="1400" dirty="0">
                <a:solidFill>
                  <a:prstClr val="black"/>
                </a:solidFill>
              </a:rPr>
              <a:t>15%, but up to 24% for healthy women.</a:t>
            </a:r>
          </a:p>
          <a:p>
            <a:pPr lvl="3" eaLnBrk="1" hangingPunct="1">
              <a:lnSpc>
                <a:spcPct val="90000"/>
              </a:lnSpc>
              <a:spcBef>
                <a:spcPct val="0"/>
              </a:spcBef>
              <a:buFont typeface="Wingdings" pitchFamily="2" charset="2"/>
              <a:buChar char="ü"/>
            </a:pPr>
            <a:r>
              <a:rPr lang="en-US" altLang="en-US" sz="1400" dirty="0">
                <a:solidFill>
                  <a:prstClr val="black"/>
                </a:solidFill>
              </a:rPr>
              <a:t>If the real interest rate is 2.9%, the actuarial advantage largely </a:t>
            </a:r>
            <a:r>
              <a:rPr lang="en-US" altLang="en-US" sz="1400" dirty="0" smtClean="0">
                <a:solidFill>
                  <a:prstClr val="black"/>
                </a:solidFill>
              </a:rPr>
              <a:t>disappears</a:t>
            </a:r>
            <a:endParaRPr lang="en-US" altLang="en-US" sz="1400" dirty="0">
              <a:solidFill>
                <a:prstClr val="black"/>
              </a:solidFill>
            </a:endParaRPr>
          </a:p>
          <a:p>
            <a:pPr lvl="3" eaLnBrk="1" hangingPunct="1">
              <a:lnSpc>
                <a:spcPct val="90000"/>
              </a:lnSpc>
              <a:spcBef>
                <a:spcPct val="0"/>
              </a:spcBef>
              <a:buFont typeface="Wingdings" pitchFamily="2" charset="2"/>
              <a:buChar char="ü"/>
            </a:pPr>
            <a:endParaRPr lang="en-US" altLang="en-US" sz="1400" dirty="0">
              <a:solidFill>
                <a:prstClr val="black"/>
              </a:solidFill>
            </a:endParaRPr>
          </a:p>
          <a:p>
            <a:pPr lvl="1" eaLnBrk="1" hangingPunct="1">
              <a:lnSpc>
                <a:spcPct val="90000"/>
              </a:lnSpc>
              <a:spcBef>
                <a:spcPct val="0"/>
              </a:spcBef>
              <a:buFont typeface="Wingdings" pitchFamily="2" charset="2"/>
              <a:buChar char="ü"/>
            </a:pPr>
            <a:r>
              <a:rPr lang="en-US" altLang="en-US" sz="1400" dirty="0">
                <a:solidFill>
                  <a:prstClr val="black"/>
                </a:solidFill>
              </a:rPr>
              <a:t>Its usefulness depends on the ability of households to overcome their natural, and fairly widespread, inclinations to claim Social Security retirement benefits at the same time they leave the labor force or at the earliest age they can, 62.</a:t>
            </a:r>
          </a:p>
          <a:p>
            <a:pPr lvl="1" eaLnBrk="1" hangingPunct="1">
              <a:lnSpc>
                <a:spcPct val="90000"/>
              </a:lnSpc>
              <a:spcBef>
                <a:spcPct val="0"/>
              </a:spcBef>
              <a:buFont typeface="Wingdings" pitchFamily="2" charset="2"/>
              <a:buChar char="ü"/>
            </a:pPr>
            <a:endParaRPr lang="en-US" altLang="en-US" sz="1400" dirty="0">
              <a:solidFill>
                <a:prstClr val="black"/>
              </a:solidFill>
            </a:endParaRPr>
          </a:p>
          <a:p>
            <a:pPr lvl="1" eaLnBrk="1" hangingPunct="1">
              <a:lnSpc>
                <a:spcPct val="90000"/>
              </a:lnSpc>
              <a:spcBef>
                <a:spcPct val="0"/>
              </a:spcBef>
              <a:buFont typeface="Wingdings" pitchFamily="2" charset="2"/>
              <a:buChar char="ü"/>
            </a:pPr>
            <a:r>
              <a:rPr lang="en-US" altLang="en-US" sz="1400" dirty="0">
                <a:solidFill>
                  <a:prstClr val="black"/>
                </a:solidFill>
              </a:rPr>
              <a:t>Anomaly tends to favor the wealthy who can afford such </a:t>
            </a:r>
            <a:r>
              <a:rPr lang="en-US" altLang="en-US" sz="1400" dirty="0" smtClean="0">
                <a:solidFill>
                  <a:prstClr val="black"/>
                </a:solidFill>
              </a:rPr>
              <a:t>strategies.  And the wealthy live significantly longer than the average American.</a:t>
            </a:r>
            <a:endParaRPr lang="en-US" altLang="en-US" sz="1400" dirty="0">
              <a:solidFill>
                <a:prstClr val="black"/>
              </a:solidFill>
            </a:endParaRPr>
          </a:p>
          <a:p>
            <a:pPr lvl="2" eaLnBrk="1" hangingPunct="1">
              <a:lnSpc>
                <a:spcPct val="90000"/>
              </a:lnSpc>
              <a:spcBef>
                <a:spcPct val="0"/>
              </a:spcBef>
              <a:buFont typeface="Wingdings" pitchFamily="2" charset="2"/>
              <a:buChar char="ü"/>
            </a:pPr>
            <a:endParaRPr lang="en-US" altLang="en-US" sz="1400" dirty="0">
              <a:solidFill>
                <a:prstClr val="black"/>
              </a:solidFill>
            </a:endParaRPr>
          </a:p>
          <a:p>
            <a:pPr eaLnBrk="1" hangingPunct="1">
              <a:lnSpc>
                <a:spcPct val="90000"/>
              </a:lnSpc>
              <a:spcBef>
                <a:spcPct val="0"/>
              </a:spcBef>
              <a:buFont typeface="Wingdings" pitchFamily="2" charset="2"/>
              <a:buChar char="ü"/>
            </a:pPr>
            <a:endParaRPr lang="en-US" altLang="en-US" sz="1400" dirty="0">
              <a:solidFill>
                <a:prstClr val="black"/>
              </a:solidFill>
            </a:endParaRPr>
          </a:p>
          <a:p>
            <a:pPr lvl="1" eaLnBrk="1" hangingPunct="1">
              <a:lnSpc>
                <a:spcPct val="90000"/>
              </a:lnSpc>
              <a:spcBef>
                <a:spcPct val="0"/>
              </a:spcBef>
              <a:buFont typeface="Wingdings" pitchFamily="2" charset="2"/>
              <a:buChar char="ü"/>
            </a:pPr>
            <a:endParaRPr lang="en-US" altLang="en-US" sz="1600" dirty="0">
              <a:solidFill>
                <a:prstClr val="black"/>
              </a:solidFill>
            </a:endParaRPr>
          </a:p>
          <a:p>
            <a:pPr lvl="1" eaLnBrk="1" hangingPunct="1">
              <a:lnSpc>
                <a:spcPct val="90000"/>
              </a:lnSpc>
              <a:spcBef>
                <a:spcPct val="0"/>
              </a:spcBef>
              <a:buFont typeface="Wingdings" pitchFamily="2" charset="2"/>
              <a:buChar char="ü"/>
            </a:pPr>
            <a:endParaRPr lang="en-US" altLang="en-US" sz="1600" dirty="0">
              <a:solidFill>
                <a:prstClr val="black"/>
              </a:solidFill>
            </a:endParaRPr>
          </a:p>
        </p:txBody>
      </p:sp>
      <p:sp>
        <p:nvSpPr>
          <p:cNvPr id="7" name="Rectangle 6"/>
          <p:cNvSpPr/>
          <p:nvPr/>
        </p:nvSpPr>
        <p:spPr>
          <a:xfrm>
            <a:off x="381000" y="2362200"/>
            <a:ext cx="8435975"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64262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56637D8-22B5-499A-B438-E18F1A1ADDE8}" type="slidenum">
              <a:rPr lang="en-US" altLang="en-US" sz="1400" smtClean="0">
                <a:solidFill>
                  <a:prstClr val="black"/>
                </a:solidFill>
              </a:rPr>
              <a:pPr eaLnBrk="1" hangingPunct="1">
                <a:spcBef>
                  <a:spcPct val="0"/>
                </a:spcBef>
                <a:buFontTx/>
                <a:buNone/>
              </a:pPr>
              <a:t>51</a:t>
            </a:fld>
            <a:endParaRPr lang="en-US" altLang="en-US" sz="1400" smtClean="0">
              <a:solidFill>
                <a:prstClr val="black"/>
              </a:solidFill>
            </a:endParaRPr>
          </a:p>
        </p:txBody>
      </p:sp>
      <p:sp>
        <p:nvSpPr>
          <p:cNvPr id="62467" name="Text Box 2"/>
          <p:cNvSpPr txBox="1">
            <a:spLocks noChangeArrowheads="1"/>
          </p:cNvSpPr>
          <p:nvPr/>
        </p:nvSpPr>
        <p:spPr bwMode="auto">
          <a:xfrm>
            <a:off x="482600" y="457200"/>
            <a:ext cx="85455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500" b="1" i="1" dirty="0">
                <a:solidFill>
                  <a:srgbClr val="336699"/>
                </a:solidFill>
              </a:rPr>
              <a:t>When should I begin my/our Social Security benefits?</a:t>
            </a:r>
          </a:p>
        </p:txBody>
      </p:sp>
      <p:sp>
        <p:nvSpPr>
          <p:cNvPr id="62468" name="Text Box 3"/>
          <p:cNvSpPr txBox="1">
            <a:spLocks noChangeArrowheads="1"/>
          </p:cNvSpPr>
          <p:nvPr/>
        </p:nvSpPr>
        <p:spPr bwMode="auto">
          <a:xfrm>
            <a:off x="555625" y="1600200"/>
            <a:ext cx="8261350" cy="51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eaLnBrk="0" hangingPunct="0">
              <a:spcBef>
                <a:spcPct val="20000"/>
              </a:spcBef>
              <a:buChar char="•"/>
              <a:defRPr sz="2400">
                <a:solidFill>
                  <a:schemeClr val="tx1"/>
                </a:solidFill>
                <a:latin typeface="Arial" charset="0"/>
                <a:cs typeface="Arial" charset="0"/>
              </a:defRPr>
            </a:lvl3pPr>
            <a:lvl4pPr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 typeface="Wingdings" pitchFamily="2" charset="2"/>
              <a:buChar char="ü"/>
            </a:pPr>
            <a:r>
              <a:rPr lang="en-US" altLang="en-US" sz="1400" dirty="0">
                <a:solidFill>
                  <a:schemeClr val="bg1">
                    <a:lumMod val="65000"/>
                  </a:schemeClr>
                </a:solidFill>
              </a:rPr>
              <a:t>Social Security benefits may be commenced at any time between age 62 and age 70</a:t>
            </a:r>
          </a:p>
          <a:p>
            <a:pPr eaLnBrk="1" hangingPunct="1">
              <a:lnSpc>
                <a:spcPct val="90000"/>
              </a:lnSpc>
              <a:spcBef>
                <a:spcPct val="0"/>
              </a:spcBef>
              <a:buFont typeface="Wingdings" pitchFamily="2" charset="2"/>
              <a:buChar char="ü"/>
            </a:pPr>
            <a:endParaRPr lang="en-US" altLang="en-US" sz="1400" dirty="0">
              <a:solidFill>
                <a:schemeClr val="bg1">
                  <a:lumMod val="65000"/>
                </a:schemeClr>
              </a:solidFill>
            </a:endParaRPr>
          </a:p>
          <a:p>
            <a:pPr eaLnBrk="1" hangingPunct="1">
              <a:lnSpc>
                <a:spcPct val="90000"/>
              </a:lnSpc>
              <a:spcBef>
                <a:spcPct val="0"/>
              </a:spcBef>
              <a:buFont typeface="Wingdings" pitchFamily="2" charset="2"/>
              <a:buNone/>
            </a:pPr>
            <a:r>
              <a:rPr lang="en-US" altLang="en-US" sz="1400" dirty="0">
                <a:solidFill>
                  <a:schemeClr val="bg1">
                    <a:lumMod val="65000"/>
                  </a:schemeClr>
                </a:solidFill>
              </a:rPr>
              <a:t>National Bureau of Economic Research, Working Paper, July, 2012</a:t>
            </a:r>
          </a:p>
          <a:p>
            <a:pPr eaLnBrk="1" hangingPunct="1">
              <a:lnSpc>
                <a:spcPct val="90000"/>
              </a:lnSpc>
              <a:spcBef>
                <a:spcPct val="0"/>
              </a:spcBef>
              <a:buFont typeface="Wingdings" pitchFamily="2" charset="2"/>
              <a:buChar char="ü"/>
            </a:pPr>
            <a:endParaRPr lang="en-US" altLang="en-US" sz="1400" dirty="0">
              <a:solidFill>
                <a:prstClr val="black"/>
              </a:solidFill>
            </a:endParaRPr>
          </a:p>
          <a:p>
            <a:pPr lvl="1" eaLnBrk="1" hangingPunct="1">
              <a:lnSpc>
                <a:spcPct val="90000"/>
              </a:lnSpc>
              <a:spcBef>
                <a:spcPct val="0"/>
              </a:spcBef>
              <a:buFont typeface="Wingdings" pitchFamily="2" charset="2"/>
              <a:buChar char="ü"/>
            </a:pPr>
            <a:r>
              <a:rPr lang="en-US" altLang="en-US" sz="1400" dirty="0">
                <a:solidFill>
                  <a:prstClr val="black"/>
                </a:solidFill>
              </a:rPr>
              <a:t>Delaying is actuarially advantageous for a large subset of people</a:t>
            </a:r>
          </a:p>
          <a:p>
            <a:pPr lvl="1" eaLnBrk="1" hangingPunct="1">
              <a:lnSpc>
                <a:spcPct val="90000"/>
              </a:lnSpc>
              <a:spcBef>
                <a:spcPct val="0"/>
              </a:spcBef>
              <a:buFont typeface="Wingdings" pitchFamily="2" charset="2"/>
              <a:buChar char="ü"/>
            </a:pPr>
            <a:endParaRPr lang="en-US" altLang="en-US" sz="1400" dirty="0">
              <a:solidFill>
                <a:prstClr val="black"/>
              </a:solidFill>
            </a:endParaRPr>
          </a:p>
          <a:p>
            <a:pPr lvl="2" eaLnBrk="1" hangingPunct="1">
              <a:lnSpc>
                <a:spcPct val="90000"/>
              </a:lnSpc>
              <a:spcBef>
                <a:spcPct val="0"/>
              </a:spcBef>
              <a:buFont typeface="Wingdings" pitchFamily="2" charset="2"/>
              <a:buChar char="§"/>
            </a:pPr>
            <a:r>
              <a:rPr lang="en-US" altLang="en-US" sz="1400" dirty="0">
                <a:solidFill>
                  <a:prstClr val="black"/>
                </a:solidFill>
              </a:rPr>
              <a:t> particularly when real interest rates are 3.5% or below</a:t>
            </a:r>
          </a:p>
          <a:p>
            <a:pPr lvl="2" eaLnBrk="1" hangingPunct="1">
              <a:lnSpc>
                <a:spcPct val="90000"/>
              </a:lnSpc>
              <a:spcBef>
                <a:spcPct val="0"/>
              </a:spcBef>
              <a:buFont typeface="Wingdings" pitchFamily="2" charset="2"/>
              <a:buChar char="§"/>
            </a:pPr>
            <a:r>
              <a:rPr lang="en-US" altLang="en-US" sz="1400" dirty="0">
                <a:solidFill>
                  <a:prstClr val="black"/>
                </a:solidFill>
              </a:rPr>
              <a:t>The gains are greatest for married couples relative to singles, for single </a:t>
            </a:r>
            <a:r>
              <a:rPr lang="en-US" altLang="en-US" sz="1400" dirty="0" smtClean="0">
                <a:solidFill>
                  <a:prstClr val="black"/>
                </a:solidFill>
              </a:rPr>
              <a:t>women </a:t>
            </a:r>
            <a:r>
              <a:rPr lang="en-US" altLang="en-US" sz="1400" dirty="0">
                <a:solidFill>
                  <a:prstClr val="black"/>
                </a:solidFill>
              </a:rPr>
              <a:t>relative to single men, and for two-earner couples relative to </a:t>
            </a:r>
            <a:r>
              <a:rPr lang="en-US" altLang="en-US" sz="1400" dirty="0" smtClean="0">
                <a:solidFill>
                  <a:prstClr val="black"/>
                </a:solidFill>
              </a:rPr>
              <a:t>one-</a:t>
            </a:r>
            <a:r>
              <a:rPr lang="en-US" altLang="en-US" sz="1400" dirty="0" err="1" smtClean="0">
                <a:solidFill>
                  <a:prstClr val="white"/>
                </a:solidFill>
              </a:rPr>
              <a:t>i</a:t>
            </a:r>
            <a:r>
              <a:rPr lang="en-US" altLang="en-US" sz="1400" dirty="0" err="1" smtClean="0">
                <a:solidFill>
                  <a:prstClr val="black"/>
                </a:solidFill>
              </a:rPr>
              <a:t>earner</a:t>
            </a:r>
            <a:r>
              <a:rPr lang="en-US" altLang="en-US" sz="1400" dirty="0" smtClean="0">
                <a:solidFill>
                  <a:prstClr val="black"/>
                </a:solidFill>
              </a:rPr>
              <a:t> </a:t>
            </a:r>
            <a:r>
              <a:rPr lang="en-US" altLang="en-US" sz="1400" dirty="0">
                <a:solidFill>
                  <a:prstClr val="black"/>
                </a:solidFill>
              </a:rPr>
              <a:t>couples.</a:t>
            </a:r>
          </a:p>
          <a:p>
            <a:pPr lvl="2" eaLnBrk="1" hangingPunct="1">
              <a:lnSpc>
                <a:spcPct val="90000"/>
              </a:lnSpc>
              <a:spcBef>
                <a:spcPct val="0"/>
              </a:spcBef>
              <a:buFont typeface="Wingdings" pitchFamily="2" charset="2"/>
              <a:buChar char="§"/>
            </a:pPr>
            <a:r>
              <a:rPr lang="en-US" altLang="en-US" sz="1400" dirty="0">
                <a:solidFill>
                  <a:prstClr val="black"/>
                </a:solidFill>
              </a:rPr>
              <a:t>Relative to claiming at age 62, all singles benefit from delaying the claim of </a:t>
            </a:r>
            <a:r>
              <a:rPr lang="en-US" altLang="en-US" sz="1400" dirty="0" smtClean="0">
                <a:solidFill>
                  <a:prstClr val="black"/>
                </a:solidFill>
              </a:rPr>
              <a:t>Social </a:t>
            </a:r>
            <a:r>
              <a:rPr lang="en-US" altLang="en-US" sz="1400" dirty="0">
                <a:solidFill>
                  <a:prstClr val="black"/>
                </a:solidFill>
              </a:rPr>
              <a:t>Security benefits</a:t>
            </a:r>
          </a:p>
          <a:p>
            <a:pPr lvl="3" eaLnBrk="1" hangingPunct="1">
              <a:lnSpc>
                <a:spcPct val="90000"/>
              </a:lnSpc>
              <a:spcBef>
                <a:spcPct val="0"/>
              </a:spcBef>
              <a:buFont typeface="Wingdings" pitchFamily="2" charset="2"/>
              <a:buChar char="ü"/>
            </a:pPr>
            <a:r>
              <a:rPr lang="en-US" altLang="en-US" sz="1400" dirty="0">
                <a:solidFill>
                  <a:prstClr val="black"/>
                </a:solidFill>
              </a:rPr>
              <a:t>The average man, to age 69 and the average woman, to age 70</a:t>
            </a:r>
          </a:p>
          <a:p>
            <a:pPr lvl="3" eaLnBrk="1" hangingPunct="1">
              <a:lnSpc>
                <a:spcPct val="90000"/>
              </a:lnSpc>
              <a:spcBef>
                <a:spcPct val="0"/>
              </a:spcBef>
              <a:buFont typeface="Wingdings" pitchFamily="2" charset="2"/>
              <a:buChar char="ü"/>
            </a:pPr>
            <a:r>
              <a:rPr lang="en-US" altLang="en-US" sz="1400" dirty="0">
                <a:solidFill>
                  <a:prstClr val="black"/>
                </a:solidFill>
              </a:rPr>
              <a:t>The present value advantage for delay is significant for most, generally </a:t>
            </a:r>
            <a:r>
              <a:rPr lang="en-US" altLang="en-US" sz="1400" dirty="0" smtClean="0">
                <a:solidFill>
                  <a:prstClr val="black"/>
                </a:solidFill>
              </a:rPr>
              <a:t>around </a:t>
            </a:r>
            <a:r>
              <a:rPr lang="en-US" altLang="en-US" sz="1400" dirty="0">
                <a:solidFill>
                  <a:prstClr val="black"/>
                </a:solidFill>
              </a:rPr>
              <a:t>15%, but up to 24% for healthy women.</a:t>
            </a:r>
          </a:p>
          <a:p>
            <a:pPr lvl="3" eaLnBrk="1" hangingPunct="1">
              <a:lnSpc>
                <a:spcPct val="90000"/>
              </a:lnSpc>
              <a:spcBef>
                <a:spcPct val="0"/>
              </a:spcBef>
              <a:buFont typeface="Wingdings" pitchFamily="2" charset="2"/>
              <a:buChar char="ü"/>
            </a:pPr>
            <a:r>
              <a:rPr lang="en-US" altLang="en-US" sz="1400" dirty="0">
                <a:solidFill>
                  <a:prstClr val="black"/>
                </a:solidFill>
              </a:rPr>
              <a:t>If the real interest rate is 2.9%, the actuarial advantage largely </a:t>
            </a:r>
            <a:r>
              <a:rPr lang="en-US" altLang="en-US" sz="1400" dirty="0" smtClean="0">
                <a:solidFill>
                  <a:prstClr val="black"/>
                </a:solidFill>
              </a:rPr>
              <a:t>disappears</a:t>
            </a:r>
            <a:endParaRPr lang="en-US" altLang="en-US" sz="1400" dirty="0">
              <a:solidFill>
                <a:prstClr val="black"/>
              </a:solidFill>
            </a:endParaRPr>
          </a:p>
          <a:p>
            <a:pPr lvl="3" eaLnBrk="1" hangingPunct="1">
              <a:lnSpc>
                <a:spcPct val="90000"/>
              </a:lnSpc>
              <a:spcBef>
                <a:spcPct val="0"/>
              </a:spcBef>
              <a:buFont typeface="Wingdings" pitchFamily="2" charset="2"/>
              <a:buChar char="ü"/>
            </a:pPr>
            <a:endParaRPr lang="en-US" altLang="en-US" sz="1400" dirty="0">
              <a:solidFill>
                <a:prstClr val="black"/>
              </a:solidFill>
            </a:endParaRPr>
          </a:p>
          <a:p>
            <a:pPr lvl="1" eaLnBrk="1" hangingPunct="1">
              <a:lnSpc>
                <a:spcPct val="90000"/>
              </a:lnSpc>
              <a:spcBef>
                <a:spcPct val="0"/>
              </a:spcBef>
              <a:buFont typeface="Wingdings" pitchFamily="2" charset="2"/>
              <a:buChar char="ü"/>
            </a:pPr>
            <a:r>
              <a:rPr lang="en-US" altLang="en-US" sz="1400" dirty="0">
                <a:solidFill>
                  <a:prstClr val="black"/>
                </a:solidFill>
              </a:rPr>
              <a:t>Its usefulness depends on the ability of households to overcome their natural, and fairly widespread, inclinations to claim Social Security retirement benefits at the same time they leave the labor force or at the earliest age they can, 62.</a:t>
            </a:r>
          </a:p>
          <a:p>
            <a:pPr lvl="1" eaLnBrk="1" hangingPunct="1">
              <a:lnSpc>
                <a:spcPct val="90000"/>
              </a:lnSpc>
              <a:spcBef>
                <a:spcPct val="0"/>
              </a:spcBef>
              <a:buFont typeface="Wingdings" pitchFamily="2" charset="2"/>
              <a:buChar char="ü"/>
            </a:pPr>
            <a:endParaRPr lang="en-US" altLang="en-US" sz="1400" dirty="0">
              <a:solidFill>
                <a:prstClr val="black"/>
              </a:solidFill>
            </a:endParaRPr>
          </a:p>
          <a:p>
            <a:pPr lvl="1" eaLnBrk="1" hangingPunct="1">
              <a:lnSpc>
                <a:spcPct val="90000"/>
              </a:lnSpc>
              <a:spcBef>
                <a:spcPct val="0"/>
              </a:spcBef>
              <a:buFont typeface="Wingdings" pitchFamily="2" charset="2"/>
              <a:buChar char="ü"/>
            </a:pPr>
            <a:r>
              <a:rPr lang="en-US" altLang="en-US" sz="1400" dirty="0">
                <a:solidFill>
                  <a:prstClr val="black"/>
                </a:solidFill>
              </a:rPr>
              <a:t>Anomaly tends to favor the wealthy who can afford such </a:t>
            </a:r>
            <a:r>
              <a:rPr lang="en-US" altLang="en-US" sz="1400" dirty="0" smtClean="0">
                <a:solidFill>
                  <a:prstClr val="black"/>
                </a:solidFill>
              </a:rPr>
              <a:t>strategies.  And the wealthy live significantly longer than the average American.</a:t>
            </a:r>
            <a:endParaRPr lang="en-US" altLang="en-US" sz="1400" dirty="0">
              <a:solidFill>
                <a:prstClr val="black"/>
              </a:solidFill>
            </a:endParaRPr>
          </a:p>
          <a:p>
            <a:pPr lvl="2" eaLnBrk="1" hangingPunct="1">
              <a:lnSpc>
                <a:spcPct val="90000"/>
              </a:lnSpc>
              <a:spcBef>
                <a:spcPct val="0"/>
              </a:spcBef>
              <a:buFont typeface="Wingdings" pitchFamily="2" charset="2"/>
              <a:buChar char="ü"/>
            </a:pPr>
            <a:endParaRPr lang="en-US" altLang="en-US" sz="1400" dirty="0">
              <a:solidFill>
                <a:prstClr val="black"/>
              </a:solidFill>
            </a:endParaRPr>
          </a:p>
          <a:p>
            <a:pPr eaLnBrk="1" hangingPunct="1">
              <a:lnSpc>
                <a:spcPct val="90000"/>
              </a:lnSpc>
              <a:spcBef>
                <a:spcPct val="0"/>
              </a:spcBef>
              <a:buFont typeface="Wingdings" pitchFamily="2" charset="2"/>
              <a:buChar char="ü"/>
            </a:pPr>
            <a:endParaRPr lang="en-US" altLang="en-US" sz="1400" dirty="0">
              <a:solidFill>
                <a:prstClr val="black"/>
              </a:solidFill>
            </a:endParaRPr>
          </a:p>
          <a:p>
            <a:pPr lvl="1" eaLnBrk="1" hangingPunct="1">
              <a:lnSpc>
                <a:spcPct val="90000"/>
              </a:lnSpc>
              <a:spcBef>
                <a:spcPct val="0"/>
              </a:spcBef>
              <a:buFont typeface="Wingdings" pitchFamily="2" charset="2"/>
              <a:buChar char="ü"/>
            </a:pPr>
            <a:endParaRPr lang="en-US" altLang="en-US" sz="1600" dirty="0">
              <a:solidFill>
                <a:prstClr val="black"/>
              </a:solidFill>
            </a:endParaRPr>
          </a:p>
          <a:p>
            <a:pPr lvl="1" eaLnBrk="1" hangingPunct="1">
              <a:lnSpc>
                <a:spcPct val="90000"/>
              </a:lnSpc>
              <a:spcBef>
                <a:spcPct val="0"/>
              </a:spcBef>
              <a:buFont typeface="Wingdings" pitchFamily="2" charset="2"/>
              <a:buChar char="ü"/>
            </a:pPr>
            <a:endParaRPr lang="en-US" altLang="en-US" sz="1600" dirty="0">
              <a:solidFill>
                <a:prstClr val="black"/>
              </a:solidFill>
            </a:endParaRPr>
          </a:p>
        </p:txBody>
      </p:sp>
      <p:sp>
        <p:nvSpPr>
          <p:cNvPr id="2" name="Rectangle 1"/>
          <p:cNvSpPr/>
          <p:nvPr/>
        </p:nvSpPr>
        <p:spPr>
          <a:xfrm>
            <a:off x="762000" y="4724400"/>
            <a:ext cx="7848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93642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56637D8-22B5-499A-B438-E18F1A1ADDE8}" type="slidenum">
              <a:rPr lang="en-US" altLang="en-US" sz="1400" smtClean="0">
                <a:solidFill>
                  <a:prstClr val="black"/>
                </a:solidFill>
              </a:rPr>
              <a:pPr eaLnBrk="1" hangingPunct="1">
                <a:spcBef>
                  <a:spcPct val="0"/>
                </a:spcBef>
                <a:buFontTx/>
                <a:buNone/>
              </a:pPr>
              <a:t>52</a:t>
            </a:fld>
            <a:endParaRPr lang="en-US" altLang="en-US" sz="1400" smtClean="0">
              <a:solidFill>
                <a:prstClr val="black"/>
              </a:solidFill>
            </a:endParaRPr>
          </a:p>
        </p:txBody>
      </p:sp>
      <p:sp>
        <p:nvSpPr>
          <p:cNvPr id="62467" name="Text Box 2"/>
          <p:cNvSpPr txBox="1">
            <a:spLocks noChangeArrowheads="1"/>
          </p:cNvSpPr>
          <p:nvPr/>
        </p:nvSpPr>
        <p:spPr bwMode="auto">
          <a:xfrm>
            <a:off x="482600" y="457200"/>
            <a:ext cx="85455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500" b="1" i="1" dirty="0">
                <a:solidFill>
                  <a:srgbClr val="336699"/>
                </a:solidFill>
              </a:rPr>
              <a:t>When should I begin my/our Social Security benefits?</a:t>
            </a:r>
          </a:p>
        </p:txBody>
      </p:sp>
      <p:sp>
        <p:nvSpPr>
          <p:cNvPr id="62468" name="Text Box 3"/>
          <p:cNvSpPr txBox="1">
            <a:spLocks noChangeArrowheads="1"/>
          </p:cNvSpPr>
          <p:nvPr/>
        </p:nvSpPr>
        <p:spPr bwMode="auto">
          <a:xfrm>
            <a:off x="555625" y="1600200"/>
            <a:ext cx="8261350" cy="51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eaLnBrk="0" hangingPunct="0">
              <a:spcBef>
                <a:spcPct val="20000"/>
              </a:spcBef>
              <a:buChar char="•"/>
              <a:defRPr sz="2400">
                <a:solidFill>
                  <a:schemeClr val="tx1"/>
                </a:solidFill>
                <a:latin typeface="Arial" charset="0"/>
                <a:cs typeface="Arial" charset="0"/>
              </a:defRPr>
            </a:lvl3pPr>
            <a:lvl4pPr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 typeface="Wingdings" pitchFamily="2" charset="2"/>
              <a:buChar char="ü"/>
            </a:pPr>
            <a:r>
              <a:rPr lang="en-US" altLang="en-US" sz="1400" dirty="0">
                <a:solidFill>
                  <a:schemeClr val="bg1">
                    <a:lumMod val="65000"/>
                  </a:schemeClr>
                </a:solidFill>
              </a:rPr>
              <a:t>Social Security benefits may be commenced at any time between age 62 and age 70</a:t>
            </a:r>
          </a:p>
          <a:p>
            <a:pPr eaLnBrk="1" hangingPunct="1">
              <a:lnSpc>
                <a:spcPct val="90000"/>
              </a:lnSpc>
              <a:spcBef>
                <a:spcPct val="0"/>
              </a:spcBef>
              <a:buFont typeface="Wingdings" pitchFamily="2" charset="2"/>
              <a:buChar char="ü"/>
            </a:pPr>
            <a:endParaRPr lang="en-US" altLang="en-US" sz="1400" dirty="0">
              <a:solidFill>
                <a:schemeClr val="bg1">
                  <a:lumMod val="65000"/>
                </a:schemeClr>
              </a:solidFill>
            </a:endParaRPr>
          </a:p>
          <a:p>
            <a:pPr eaLnBrk="1" hangingPunct="1">
              <a:lnSpc>
                <a:spcPct val="90000"/>
              </a:lnSpc>
              <a:spcBef>
                <a:spcPct val="0"/>
              </a:spcBef>
              <a:buFont typeface="Wingdings" pitchFamily="2" charset="2"/>
              <a:buNone/>
            </a:pPr>
            <a:r>
              <a:rPr lang="en-US" altLang="en-US" sz="1400" dirty="0">
                <a:solidFill>
                  <a:schemeClr val="bg1">
                    <a:lumMod val="65000"/>
                  </a:schemeClr>
                </a:solidFill>
              </a:rPr>
              <a:t>National Bureau of Economic Research, Working Paper, July, 2012</a:t>
            </a:r>
          </a:p>
          <a:p>
            <a:pPr eaLnBrk="1" hangingPunct="1">
              <a:lnSpc>
                <a:spcPct val="90000"/>
              </a:lnSpc>
              <a:spcBef>
                <a:spcPct val="0"/>
              </a:spcBef>
              <a:buFont typeface="Wingdings" pitchFamily="2" charset="2"/>
              <a:buChar char="ü"/>
            </a:pPr>
            <a:endParaRPr lang="en-US" altLang="en-US" sz="1400" dirty="0">
              <a:solidFill>
                <a:schemeClr val="bg1">
                  <a:lumMod val="65000"/>
                </a:schemeClr>
              </a:solidFill>
            </a:endParaRPr>
          </a:p>
          <a:p>
            <a:pPr lvl="1" eaLnBrk="1" hangingPunct="1">
              <a:lnSpc>
                <a:spcPct val="90000"/>
              </a:lnSpc>
              <a:spcBef>
                <a:spcPct val="0"/>
              </a:spcBef>
              <a:buFont typeface="Wingdings" pitchFamily="2" charset="2"/>
              <a:buChar char="ü"/>
            </a:pPr>
            <a:r>
              <a:rPr lang="en-US" altLang="en-US" sz="1400" dirty="0">
                <a:solidFill>
                  <a:schemeClr val="bg1">
                    <a:lumMod val="65000"/>
                  </a:schemeClr>
                </a:solidFill>
              </a:rPr>
              <a:t>Delaying is actuarially advantageous for a large subset of people</a:t>
            </a:r>
          </a:p>
          <a:p>
            <a:pPr lvl="1" eaLnBrk="1" hangingPunct="1">
              <a:lnSpc>
                <a:spcPct val="90000"/>
              </a:lnSpc>
              <a:spcBef>
                <a:spcPct val="0"/>
              </a:spcBef>
              <a:buFont typeface="Wingdings" pitchFamily="2" charset="2"/>
              <a:buChar char="ü"/>
            </a:pPr>
            <a:endParaRPr lang="en-US" altLang="en-US" sz="1400" dirty="0">
              <a:solidFill>
                <a:schemeClr val="bg1">
                  <a:lumMod val="65000"/>
                </a:schemeClr>
              </a:solidFill>
            </a:endParaRPr>
          </a:p>
          <a:p>
            <a:pPr lvl="2" eaLnBrk="1" hangingPunct="1">
              <a:lnSpc>
                <a:spcPct val="90000"/>
              </a:lnSpc>
              <a:spcBef>
                <a:spcPct val="0"/>
              </a:spcBef>
              <a:buFont typeface="Wingdings" pitchFamily="2" charset="2"/>
              <a:buChar char="§"/>
            </a:pPr>
            <a:r>
              <a:rPr lang="en-US" altLang="en-US" sz="1400" dirty="0">
                <a:solidFill>
                  <a:schemeClr val="bg1">
                    <a:lumMod val="65000"/>
                  </a:schemeClr>
                </a:solidFill>
              </a:rPr>
              <a:t> particularly when real interest rates are 3.5% or below</a:t>
            </a:r>
          </a:p>
          <a:p>
            <a:pPr lvl="2" eaLnBrk="1" hangingPunct="1">
              <a:lnSpc>
                <a:spcPct val="90000"/>
              </a:lnSpc>
              <a:spcBef>
                <a:spcPct val="0"/>
              </a:spcBef>
              <a:buFont typeface="Wingdings" pitchFamily="2" charset="2"/>
              <a:buChar char="§"/>
            </a:pPr>
            <a:r>
              <a:rPr lang="en-US" altLang="en-US" sz="1400" dirty="0">
                <a:solidFill>
                  <a:schemeClr val="bg1">
                    <a:lumMod val="65000"/>
                  </a:schemeClr>
                </a:solidFill>
              </a:rPr>
              <a:t>The gains are greatest for married couples relative to singles, for single </a:t>
            </a:r>
            <a:r>
              <a:rPr lang="en-US" altLang="en-US" sz="1400" dirty="0" smtClean="0">
                <a:solidFill>
                  <a:schemeClr val="bg1">
                    <a:lumMod val="65000"/>
                  </a:schemeClr>
                </a:solidFill>
              </a:rPr>
              <a:t>women </a:t>
            </a:r>
            <a:r>
              <a:rPr lang="en-US" altLang="en-US" sz="1400" dirty="0">
                <a:solidFill>
                  <a:schemeClr val="bg1">
                    <a:lumMod val="65000"/>
                  </a:schemeClr>
                </a:solidFill>
              </a:rPr>
              <a:t>relative to single men, and for two-earner couples relative to </a:t>
            </a:r>
            <a:r>
              <a:rPr lang="en-US" altLang="en-US" sz="1400" dirty="0" smtClean="0">
                <a:solidFill>
                  <a:schemeClr val="bg1">
                    <a:lumMod val="65000"/>
                  </a:schemeClr>
                </a:solidFill>
              </a:rPr>
              <a:t>one-earner </a:t>
            </a:r>
            <a:r>
              <a:rPr lang="en-US" altLang="en-US" sz="1400" dirty="0">
                <a:solidFill>
                  <a:schemeClr val="bg1">
                    <a:lumMod val="65000"/>
                  </a:schemeClr>
                </a:solidFill>
              </a:rPr>
              <a:t>couples.</a:t>
            </a:r>
          </a:p>
          <a:p>
            <a:pPr lvl="2" eaLnBrk="1" hangingPunct="1">
              <a:lnSpc>
                <a:spcPct val="90000"/>
              </a:lnSpc>
              <a:spcBef>
                <a:spcPct val="0"/>
              </a:spcBef>
              <a:buFont typeface="Wingdings" pitchFamily="2" charset="2"/>
              <a:buChar char="§"/>
            </a:pPr>
            <a:r>
              <a:rPr lang="en-US" altLang="en-US" sz="1400" dirty="0">
                <a:solidFill>
                  <a:schemeClr val="bg1">
                    <a:lumMod val="65000"/>
                  </a:schemeClr>
                </a:solidFill>
              </a:rPr>
              <a:t>Relative to claiming at age 62, all singles benefit from delaying the claim </a:t>
            </a:r>
            <a:r>
              <a:rPr lang="en-US" altLang="en-US" sz="1400" dirty="0" smtClean="0">
                <a:solidFill>
                  <a:schemeClr val="bg1">
                    <a:lumMod val="65000"/>
                  </a:schemeClr>
                </a:solidFill>
              </a:rPr>
              <a:t>of Social </a:t>
            </a:r>
            <a:r>
              <a:rPr lang="en-US" altLang="en-US" sz="1400" dirty="0">
                <a:solidFill>
                  <a:schemeClr val="bg1">
                    <a:lumMod val="65000"/>
                  </a:schemeClr>
                </a:solidFill>
              </a:rPr>
              <a:t>Security benefits</a:t>
            </a:r>
          </a:p>
          <a:p>
            <a:pPr lvl="3" eaLnBrk="1" hangingPunct="1">
              <a:lnSpc>
                <a:spcPct val="90000"/>
              </a:lnSpc>
              <a:spcBef>
                <a:spcPct val="0"/>
              </a:spcBef>
              <a:buFont typeface="Wingdings" pitchFamily="2" charset="2"/>
              <a:buChar char="ü"/>
            </a:pPr>
            <a:r>
              <a:rPr lang="en-US" altLang="en-US" sz="1400" dirty="0">
                <a:solidFill>
                  <a:schemeClr val="bg1">
                    <a:lumMod val="65000"/>
                  </a:schemeClr>
                </a:solidFill>
              </a:rPr>
              <a:t>The average man, to age 69 and the average woman, to age 70</a:t>
            </a:r>
          </a:p>
          <a:p>
            <a:pPr lvl="3" eaLnBrk="1" hangingPunct="1">
              <a:lnSpc>
                <a:spcPct val="90000"/>
              </a:lnSpc>
              <a:spcBef>
                <a:spcPct val="0"/>
              </a:spcBef>
              <a:buFont typeface="Wingdings" pitchFamily="2" charset="2"/>
              <a:buChar char="ü"/>
            </a:pPr>
            <a:r>
              <a:rPr lang="en-US" altLang="en-US" sz="1400" dirty="0">
                <a:solidFill>
                  <a:schemeClr val="bg1">
                    <a:lumMod val="65000"/>
                  </a:schemeClr>
                </a:solidFill>
              </a:rPr>
              <a:t>The present value advantage for delay is significant for most, generally </a:t>
            </a:r>
            <a:r>
              <a:rPr lang="en-US" altLang="en-US" sz="1400" dirty="0" smtClean="0">
                <a:solidFill>
                  <a:schemeClr val="bg1">
                    <a:lumMod val="65000"/>
                  </a:schemeClr>
                </a:solidFill>
              </a:rPr>
              <a:t>around </a:t>
            </a:r>
            <a:r>
              <a:rPr lang="en-US" altLang="en-US" sz="1400" dirty="0">
                <a:solidFill>
                  <a:schemeClr val="bg1">
                    <a:lumMod val="65000"/>
                  </a:schemeClr>
                </a:solidFill>
              </a:rPr>
              <a:t>15%, but up to 24% for healthy women.</a:t>
            </a:r>
          </a:p>
          <a:p>
            <a:pPr lvl="3" eaLnBrk="1" hangingPunct="1">
              <a:lnSpc>
                <a:spcPct val="90000"/>
              </a:lnSpc>
              <a:spcBef>
                <a:spcPct val="0"/>
              </a:spcBef>
              <a:buFont typeface="Wingdings" pitchFamily="2" charset="2"/>
              <a:buChar char="ü"/>
            </a:pPr>
            <a:r>
              <a:rPr lang="en-US" altLang="en-US" sz="1400" dirty="0">
                <a:solidFill>
                  <a:schemeClr val="bg1">
                    <a:lumMod val="65000"/>
                  </a:schemeClr>
                </a:solidFill>
              </a:rPr>
              <a:t>If the real interest rate is 2.9%, the actuarial advantage largely </a:t>
            </a:r>
            <a:r>
              <a:rPr lang="en-US" altLang="en-US" sz="1400" dirty="0" smtClean="0">
                <a:solidFill>
                  <a:schemeClr val="bg1">
                    <a:lumMod val="65000"/>
                  </a:schemeClr>
                </a:solidFill>
              </a:rPr>
              <a:t>disappears</a:t>
            </a:r>
            <a:endParaRPr lang="en-US" altLang="en-US" sz="1400" dirty="0">
              <a:solidFill>
                <a:schemeClr val="bg1">
                  <a:lumMod val="65000"/>
                </a:schemeClr>
              </a:solidFill>
            </a:endParaRPr>
          </a:p>
          <a:p>
            <a:pPr lvl="3" eaLnBrk="1" hangingPunct="1">
              <a:lnSpc>
                <a:spcPct val="90000"/>
              </a:lnSpc>
              <a:spcBef>
                <a:spcPct val="0"/>
              </a:spcBef>
              <a:buFont typeface="Wingdings" pitchFamily="2" charset="2"/>
              <a:buChar char="ü"/>
            </a:pPr>
            <a:endParaRPr lang="en-US" altLang="en-US" sz="1400" dirty="0">
              <a:solidFill>
                <a:schemeClr val="bg1">
                  <a:lumMod val="65000"/>
                </a:schemeClr>
              </a:solidFill>
            </a:endParaRPr>
          </a:p>
          <a:p>
            <a:pPr lvl="1" eaLnBrk="1" hangingPunct="1">
              <a:lnSpc>
                <a:spcPct val="90000"/>
              </a:lnSpc>
              <a:spcBef>
                <a:spcPct val="0"/>
              </a:spcBef>
              <a:buFont typeface="Wingdings" pitchFamily="2" charset="2"/>
              <a:buChar char="ü"/>
            </a:pPr>
            <a:r>
              <a:rPr lang="en-US" altLang="en-US" sz="1400" dirty="0">
                <a:solidFill>
                  <a:prstClr val="black"/>
                </a:solidFill>
              </a:rPr>
              <a:t>Its usefulness depends on the ability of households to overcome their natural, and fairly widespread, inclinations to claim Social Security retirement benefits at the same time they leave the labor force or at the earliest age they can, 62.</a:t>
            </a:r>
          </a:p>
          <a:p>
            <a:pPr lvl="1" eaLnBrk="1" hangingPunct="1">
              <a:lnSpc>
                <a:spcPct val="90000"/>
              </a:lnSpc>
              <a:spcBef>
                <a:spcPct val="0"/>
              </a:spcBef>
              <a:buFont typeface="Wingdings" pitchFamily="2" charset="2"/>
              <a:buChar char="ü"/>
            </a:pPr>
            <a:endParaRPr lang="en-US" altLang="en-US" sz="1400" dirty="0">
              <a:solidFill>
                <a:prstClr val="black"/>
              </a:solidFill>
            </a:endParaRPr>
          </a:p>
          <a:p>
            <a:pPr lvl="1" eaLnBrk="1" hangingPunct="1">
              <a:lnSpc>
                <a:spcPct val="90000"/>
              </a:lnSpc>
              <a:spcBef>
                <a:spcPct val="0"/>
              </a:spcBef>
              <a:buFont typeface="Wingdings" pitchFamily="2" charset="2"/>
              <a:buChar char="ü"/>
            </a:pPr>
            <a:r>
              <a:rPr lang="en-US" altLang="en-US" sz="1400" dirty="0">
                <a:solidFill>
                  <a:prstClr val="black"/>
                </a:solidFill>
              </a:rPr>
              <a:t>Anomaly tends to favor the wealthy who can afford such </a:t>
            </a:r>
            <a:r>
              <a:rPr lang="en-US" altLang="en-US" sz="1400" dirty="0" smtClean="0">
                <a:solidFill>
                  <a:prstClr val="black"/>
                </a:solidFill>
              </a:rPr>
              <a:t>strategies.  And the wealthy live significantly longer than the average American.</a:t>
            </a:r>
            <a:endParaRPr lang="en-US" altLang="en-US" sz="1400" dirty="0">
              <a:solidFill>
                <a:prstClr val="black"/>
              </a:solidFill>
            </a:endParaRPr>
          </a:p>
          <a:p>
            <a:pPr lvl="2" eaLnBrk="1" hangingPunct="1">
              <a:lnSpc>
                <a:spcPct val="90000"/>
              </a:lnSpc>
              <a:spcBef>
                <a:spcPct val="0"/>
              </a:spcBef>
              <a:buFont typeface="Wingdings" pitchFamily="2" charset="2"/>
              <a:buChar char="ü"/>
            </a:pPr>
            <a:endParaRPr lang="en-US" altLang="en-US" sz="1400" dirty="0">
              <a:solidFill>
                <a:prstClr val="black"/>
              </a:solidFill>
            </a:endParaRPr>
          </a:p>
          <a:p>
            <a:pPr eaLnBrk="1" hangingPunct="1">
              <a:lnSpc>
                <a:spcPct val="90000"/>
              </a:lnSpc>
              <a:spcBef>
                <a:spcPct val="0"/>
              </a:spcBef>
              <a:buFont typeface="Wingdings" pitchFamily="2" charset="2"/>
              <a:buChar char="ü"/>
            </a:pPr>
            <a:endParaRPr lang="en-US" altLang="en-US" sz="1400" dirty="0">
              <a:solidFill>
                <a:prstClr val="black"/>
              </a:solidFill>
            </a:endParaRPr>
          </a:p>
          <a:p>
            <a:pPr lvl="1" eaLnBrk="1" hangingPunct="1">
              <a:lnSpc>
                <a:spcPct val="90000"/>
              </a:lnSpc>
              <a:spcBef>
                <a:spcPct val="0"/>
              </a:spcBef>
              <a:buFont typeface="Wingdings" pitchFamily="2" charset="2"/>
              <a:buChar char="ü"/>
            </a:pPr>
            <a:endParaRPr lang="en-US" altLang="en-US" sz="1600" dirty="0">
              <a:solidFill>
                <a:prstClr val="black"/>
              </a:solidFill>
            </a:endParaRPr>
          </a:p>
          <a:p>
            <a:pPr lvl="1" eaLnBrk="1" hangingPunct="1">
              <a:lnSpc>
                <a:spcPct val="90000"/>
              </a:lnSpc>
              <a:spcBef>
                <a:spcPct val="0"/>
              </a:spcBef>
              <a:buFont typeface="Wingdings" pitchFamily="2" charset="2"/>
              <a:buChar char="ü"/>
            </a:pPr>
            <a:endParaRPr lang="en-US" altLang="en-US" sz="1600" dirty="0">
              <a:solidFill>
                <a:prstClr val="black"/>
              </a:solidFill>
            </a:endParaRPr>
          </a:p>
        </p:txBody>
      </p:sp>
    </p:spTree>
    <p:extLst>
      <p:ext uri="{BB962C8B-B14F-4D97-AF65-F5344CB8AC3E}">
        <p14:creationId xmlns:p14="http://schemas.microsoft.com/office/powerpoint/2010/main" val="236965623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9C56B3E9-C3E5-43C5-8762-4580D5D9CD77}" type="slidenum">
              <a:rPr lang="en-US" altLang="en-US" sz="1400" smtClean="0"/>
              <a:pPr eaLnBrk="1" hangingPunct="1">
                <a:spcBef>
                  <a:spcPct val="0"/>
                </a:spcBef>
                <a:buFontTx/>
                <a:buNone/>
              </a:pPr>
              <a:t>53</a:t>
            </a:fld>
            <a:endParaRPr lang="en-US" altLang="en-US" sz="1400" smtClean="0"/>
          </a:p>
        </p:txBody>
      </p:sp>
      <p:sp>
        <p:nvSpPr>
          <p:cNvPr id="70659" name="Text Box 2"/>
          <p:cNvSpPr txBox="1">
            <a:spLocks noChangeArrowheads="1"/>
          </p:cNvSpPr>
          <p:nvPr/>
        </p:nvSpPr>
        <p:spPr bwMode="auto">
          <a:xfrm>
            <a:off x="304800" y="832894"/>
            <a:ext cx="870743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b="1" i="1" dirty="0">
                <a:solidFill>
                  <a:srgbClr val="336699"/>
                </a:solidFill>
              </a:rPr>
              <a:t>Buy a deferred income (“longevity”) annuity</a:t>
            </a:r>
          </a:p>
        </p:txBody>
      </p:sp>
      <p:pic>
        <p:nvPicPr>
          <p:cNvPr id="70660" name="Picture 4" descr="8486439_448x2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300" y="3308350"/>
            <a:ext cx="4267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94015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658291"/>
            <a:ext cx="5594350" cy="2308324"/>
          </a:xfrm>
          <a:prstGeom prst="rect">
            <a:avLst/>
          </a:prstGeom>
          <a:noFill/>
        </p:spPr>
        <p:txBody>
          <a:bodyPr wrap="square" rtlCol="0">
            <a:spAutoFit/>
          </a:bodyPr>
          <a:lstStyle/>
          <a:p>
            <a:r>
              <a:rPr lang="en-US" dirty="0" smtClean="0"/>
              <a:t>Buy an annuity</a:t>
            </a:r>
          </a:p>
          <a:p>
            <a:r>
              <a:rPr lang="en-US" dirty="0" smtClean="0"/>
              <a:t>Given current low interest rates, consider an annuity ladder</a:t>
            </a:r>
          </a:p>
          <a:p>
            <a:r>
              <a:rPr lang="en-US" dirty="0" smtClean="0"/>
              <a:t>Depending upon prevailing pricing, consider inflation-protected, or steadily increasing (1%, 2%, 3%) annuities</a:t>
            </a:r>
          </a:p>
          <a:p>
            <a:endParaRPr lang="en-US" dirty="0"/>
          </a:p>
          <a:p>
            <a:r>
              <a:rPr lang="en-US" dirty="0" smtClean="0"/>
              <a:t>Annuity ladders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0" y="3124200"/>
            <a:ext cx="4787900" cy="3200400"/>
          </a:xfrm>
          <a:prstGeom prst="rect">
            <a:avLst/>
          </a:prstGeom>
        </p:spPr>
      </p:pic>
      <p:sp>
        <p:nvSpPr>
          <p:cNvPr id="4" name="TextBox 3"/>
          <p:cNvSpPr txBox="1"/>
          <p:nvPr/>
        </p:nvSpPr>
        <p:spPr>
          <a:xfrm>
            <a:off x="304800" y="685800"/>
            <a:ext cx="7772400" cy="923330"/>
          </a:xfrm>
          <a:prstGeom prst="rect">
            <a:avLst/>
          </a:prstGeom>
          <a:noFill/>
        </p:spPr>
        <p:txBody>
          <a:bodyPr wrap="square" rtlCol="0">
            <a:spAutoFit/>
          </a:bodyPr>
          <a:lstStyle/>
          <a:p>
            <a:r>
              <a:rPr lang="en-US" u="sng" dirty="0" smtClean="0"/>
              <a:t>To maximize lifetime income</a:t>
            </a:r>
            <a:r>
              <a:rPr lang="en-US" dirty="0" smtClean="0"/>
              <a:t>,  consider using  a portion  of your fixed income portfolio to buy annuities – around 15% to 35% of your portfolio for a moderate investor with 40% in stocks</a:t>
            </a:r>
            <a:endParaRPr lang="en-US" dirty="0"/>
          </a:p>
        </p:txBody>
      </p:sp>
    </p:spTree>
    <p:extLst>
      <p:ext uri="{BB962C8B-B14F-4D97-AF65-F5344CB8AC3E}">
        <p14:creationId xmlns:p14="http://schemas.microsoft.com/office/powerpoint/2010/main" val="32927645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AAD5DAFC-A21B-432E-9526-B367B545060A}" type="slidenum">
              <a:rPr lang="en-US" altLang="en-US" sz="1400" smtClean="0"/>
              <a:pPr eaLnBrk="1" hangingPunct="1">
                <a:spcBef>
                  <a:spcPct val="0"/>
                </a:spcBef>
                <a:buFontTx/>
                <a:buNone/>
              </a:pPr>
              <a:t>55</a:t>
            </a:fld>
            <a:endParaRPr lang="en-US" altLang="en-US" sz="1400" smtClean="0"/>
          </a:p>
        </p:txBody>
      </p:sp>
      <p:sp>
        <p:nvSpPr>
          <p:cNvPr id="71683" name="Text Box 2"/>
          <p:cNvSpPr txBox="1">
            <a:spLocks noChangeArrowheads="1"/>
          </p:cNvSpPr>
          <p:nvPr/>
        </p:nvSpPr>
        <p:spPr bwMode="auto">
          <a:xfrm>
            <a:off x="530225" y="617966"/>
            <a:ext cx="8080375" cy="606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3150" b="1" i="1" dirty="0">
                <a:solidFill>
                  <a:srgbClr val="336699"/>
                </a:solidFill>
              </a:rPr>
              <a:t>Deferred Income </a:t>
            </a:r>
            <a:r>
              <a:rPr lang="en-US" altLang="en-US" sz="3150" b="1" i="1" dirty="0" smtClean="0">
                <a:solidFill>
                  <a:srgbClr val="336699"/>
                </a:solidFill>
              </a:rPr>
              <a:t>Annuities – An Example</a:t>
            </a:r>
            <a:endParaRPr lang="en-US" altLang="en-US" sz="3150" b="1" i="1" dirty="0">
              <a:solidFill>
                <a:srgbClr val="336699"/>
              </a:solidFill>
            </a:endParaRPr>
          </a:p>
          <a:p>
            <a:pPr eaLnBrk="1" hangingPunct="1">
              <a:lnSpc>
                <a:spcPct val="90000"/>
              </a:lnSpc>
              <a:spcBef>
                <a:spcPct val="0"/>
              </a:spcBef>
              <a:buFontTx/>
              <a:buNone/>
            </a:pPr>
            <a:endParaRPr lang="en-US" altLang="en-US" i="1" dirty="0">
              <a:solidFill>
                <a:srgbClr val="336699"/>
              </a:solidFill>
            </a:endParaRPr>
          </a:p>
          <a:p>
            <a:pPr eaLnBrk="1" hangingPunct="1">
              <a:lnSpc>
                <a:spcPct val="90000"/>
              </a:lnSpc>
              <a:spcBef>
                <a:spcPct val="0"/>
              </a:spcBef>
              <a:buFontTx/>
              <a:buNone/>
            </a:pPr>
            <a:r>
              <a:rPr lang="en-US" altLang="en-US" sz="1400" dirty="0"/>
              <a:t>Turns a lump sum into an annuity, after a period of deferment.</a:t>
            </a:r>
          </a:p>
          <a:p>
            <a:pPr eaLnBrk="1" hangingPunct="1">
              <a:lnSpc>
                <a:spcPct val="90000"/>
              </a:lnSpc>
              <a:spcBef>
                <a:spcPct val="0"/>
              </a:spcBef>
              <a:buFontTx/>
              <a:buNone/>
            </a:pPr>
            <a:r>
              <a:rPr lang="en-US" altLang="en-US" sz="1400" dirty="0"/>
              <a:t>Assumes $100,000* investment by 60-year-old male, pays out for life beginning at age 80.</a:t>
            </a:r>
          </a:p>
          <a:p>
            <a:pPr eaLnBrk="1" hangingPunct="1">
              <a:lnSpc>
                <a:spcPct val="90000"/>
              </a:lnSpc>
              <a:spcBef>
                <a:spcPct val="0"/>
              </a:spcBef>
              <a:buFontTx/>
              <a:buNone/>
            </a:pPr>
            <a:endParaRPr lang="en-US" altLang="en-US" sz="1400" dirty="0"/>
          </a:p>
          <a:p>
            <a:pPr eaLnBrk="1" hangingPunct="1">
              <a:lnSpc>
                <a:spcPct val="90000"/>
              </a:lnSpc>
              <a:spcBef>
                <a:spcPct val="0"/>
              </a:spcBef>
              <a:buFontTx/>
              <a:buNone/>
            </a:pPr>
            <a:endParaRPr lang="en-US" altLang="en-US" sz="1400" dirty="0"/>
          </a:p>
          <a:p>
            <a:pPr eaLnBrk="1" hangingPunct="1">
              <a:lnSpc>
                <a:spcPct val="90000"/>
              </a:lnSpc>
              <a:spcBef>
                <a:spcPct val="0"/>
              </a:spcBef>
              <a:buFontTx/>
              <a:buNone/>
            </a:pPr>
            <a:r>
              <a:rPr lang="en-US" altLang="en-US" sz="1400" dirty="0"/>
              <a:t>New York Life, Rating: A++</a:t>
            </a:r>
          </a:p>
          <a:p>
            <a:pPr eaLnBrk="1" hangingPunct="1">
              <a:lnSpc>
                <a:spcPct val="90000"/>
              </a:lnSpc>
              <a:spcBef>
                <a:spcPct val="0"/>
              </a:spcBef>
              <a:buFontTx/>
              <a:buNone/>
            </a:pPr>
            <a:endParaRPr lang="en-US" altLang="en-US" sz="1400" dirty="0"/>
          </a:p>
          <a:p>
            <a:pPr eaLnBrk="1" hangingPunct="1">
              <a:lnSpc>
                <a:spcPct val="90000"/>
              </a:lnSpc>
              <a:spcBef>
                <a:spcPct val="0"/>
              </a:spcBef>
              <a:buFontTx/>
              <a:buNone/>
            </a:pPr>
            <a:r>
              <a:rPr lang="en-US" altLang="en-US" sz="1400" u="sng" dirty="0">
                <a:solidFill>
                  <a:srgbClr val="336699"/>
                </a:solidFill>
              </a:rPr>
              <a:t>Lifetime Payout</a:t>
            </a:r>
          </a:p>
          <a:p>
            <a:pPr eaLnBrk="1" hangingPunct="1">
              <a:lnSpc>
                <a:spcPct val="90000"/>
              </a:lnSpc>
              <a:spcBef>
                <a:spcPct val="0"/>
              </a:spcBef>
              <a:buFontTx/>
              <a:buNone/>
            </a:pPr>
            <a:endParaRPr lang="en-US" altLang="en-US" sz="1400" dirty="0">
              <a:solidFill>
                <a:srgbClr val="336699"/>
              </a:solidFill>
            </a:endParaRPr>
          </a:p>
          <a:p>
            <a:pPr eaLnBrk="1" hangingPunct="1">
              <a:lnSpc>
                <a:spcPct val="90000"/>
              </a:lnSpc>
              <a:spcBef>
                <a:spcPct val="0"/>
              </a:spcBef>
              <a:buFontTx/>
              <a:buNone/>
            </a:pPr>
            <a:r>
              <a:rPr lang="en-US" altLang="en-US" sz="1400" dirty="0">
                <a:solidFill>
                  <a:srgbClr val="336699"/>
                </a:solidFill>
              </a:rPr>
              <a:t>Annual payout: $40,854</a:t>
            </a:r>
          </a:p>
          <a:p>
            <a:pPr eaLnBrk="1" hangingPunct="1">
              <a:lnSpc>
                <a:spcPct val="90000"/>
              </a:lnSpc>
              <a:spcBef>
                <a:spcPct val="0"/>
              </a:spcBef>
              <a:buFontTx/>
              <a:buNone/>
            </a:pPr>
            <a:endParaRPr lang="en-US" altLang="en-US" sz="1400" dirty="0">
              <a:solidFill>
                <a:srgbClr val="336699"/>
              </a:solidFill>
            </a:endParaRPr>
          </a:p>
          <a:p>
            <a:pPr eaLnBrk="1" hangingPunct="1">
              <a:lnSpc>
                <a:spcPct val="90000"/>
              </a:lnSpc>
              <a:spcBef>
                <a:spcPct val="0"/>
              </a:spcBef>
              <a:buFontTx/>
              <a:buNone/>
            </a:pPr>
            <a:r>
              <a:rPr lang="en-US" altLang="en-US" sz="1400" u="sng" dirty="0">
                <a:solidFill>
                  <a:srgbClr val="336699"/>
                </a:solidFill>
              </a:rPr>
              <a:t>Lifetime Payout With 10-Years Certain</a:t>
            </a:r>
          </a:p>
          <a:p>
            <a:pPr eaLnBrk="1" hangingPunct="1">
              <a:lnSpc>
                <a:spcPct val="90000"/>
              </a:lnSpc>
              <a:spcBef>
                <a:spcPct val="0"/>
              </a:spcBef>
              <a:buFontTx/>
              <a:buNone/>
            </a:pPr>
            <a:endParaRPr lang="en-US" altLang="en-US" sz="1400" u="sng" dirty="0">
              <a:solidFill>
                <a:srgbClr val="336699"/>
              </a:solidFill>
            </a:endParaRPr>
          </a:p>
          <a:p>
            <a:pPr eaLnBrk="1" hangingPunct="1">
              <a:lnSpc>
                <a:spcPct val="90000"/>
              </a:lnSpc>
              <a:spcBef>
                <a:spcPct val="0"/>
              </a:spcBef>
              <a:buFontTx/>
              <a:buNone/>
            </a:pPr>
            <a:r>
              <a:rPr lang="en-US" altLang="en-US" sz="1400" dirty="0">
                <a:solidFill>
                  <a:srgbClr val="336699"/>
                </a:solidFill>
              </a:rPr>
              <a:t>Annual Payout: $25,789</a:t>
            </a:r>
          </a:p>
          <a:p>
            <a:pPr eaLnBrk="1" hangingPunct="1">
              <a:lnSpc>
                <a:spcPct val="90000"/>
              </a:lnSpc>
              <a:spcBef>
                <a:spcPct val="0"/>
              </a:spcBef>
              <a:buFontTx/>
              <a:buNone/>
            </a:pPr>
            <a:endParaRPr lang="en-US" altLang="en-US" sz="1400" dirty="0">
              <a:solidFill>
                <a:srgbClr val="336699"/>
              </a:solidFill>
            </a:endParaRPr>
          </a:p>
          <a:p>
            <a:pPr eaLnBrk="1" hangingPunct="1">
              <a:lnSpc>
                <a:spcPct val="90000"/>
              </a:lnSpc>
              <a:spcBef>
                <a:spcPct val="0"/>
              </a:spcBef>
              <a:buFontTx/>
              <a:buNone/>
            </a:pPr>
            <a:r>
              <a:rPr lang="en-US" altLang="en-US" sz="1400" u="sng" dirty="0">
                <a:solidFill>
                  <a:srgbClr val="336699"/>
                </a:solidFill>
              </a:rPr>
              <a:t>Lifetime Payout With Return of Principal to Heirs</a:t>
            </a:r>
          </a:p>
          <a:p>
            <a:pPr eaLnBrk="1" hangingPunct="1">
              <a:lnSpc>
                <a:spcPct val="90000"/>
              </a:lnSpc>
              <a:spcBef>
                <a:spcPct val="0"/>
              </a:spcBef>
              <a:buFontTx/>
              <a:buNone/>
            </a:pPr>
            <a:endParaRPr lang="en-US" altLang="en-US" sz="1400" u="sng" dirty="0">
              <a:solidFill>
                <a:srgbClr val="336699"/>
              </a:solidFill>
            </a:endParaRPr>
          </a:p>
          <a:p>
            <a:pPr eaLnBrk="1" hangingPunct="1">
              <a:lnSpc>
                <a:spcPct val="90000"/>
              </a:lnSpc>
              <a:spcBef>
                <a:spcPct val="0"/>
              </a:spcBef>
              <a:buFontTx/>
              <a:buNone/>
            </a:pPr>
            <a:r>
              <a:rPr lang="en-US" altLang="en-US" sz="1400" dirty="0">
                <a:solidFill>
                  <a:srgbClr val="336699"/>
                </a:solidFill>
              </a:rPr>
              <a:t>Annual Payout: $30,238</a:t>
            </a:r>
          </a:p>
          <a:p>
            <a:pPr eaLnBrk="1" hangingPunct="1">
              <a:lnSpc>
                <a:spcPct val="90000"/>
              </a:lnSpc>
              <a:spcBef>
                <a:spcPct val="0"/>
              </a:spcBef>
              <a:buFontTx/>
              <a:buNone/>
            </a:pPr>
            <a:endParaRPr lang="en-US" altLang="en-US" sz="1400" dirty="0">
              <a:solidFill>
                <a:srgbClr val="336699"/>
              </a:solidFill>
            </a:endParaRPr>
          </a:p>
          <a:p>
            <a:pPr eaLnBrk="1" hangingPunct="1">
              <a:lnSpc>
                <a:spcPct val="90000"/>
              </a:lnSpc>
              <a:spcBef>
                <a:spcPct val="0"/>
              </a:spcBef>
              <a:buFontTx/>
              <a:buNone/>
            </a:pPr>
            <a:endParaRPr lang="en-US" altLang="en-US" sz="1400" dirty="0">
              <a:solidFill>
                <a:srgbClr val="5F5F5F"/>
              </a:solidFill>
            </a:endParaRPr>
          </a:p>
          <a:p>
            <a:pPr eaLnBrk="1" hangingPunct="1">
              <a:lnSpc>
                <a:spcPct val="90000"/>
              </a:lnSpc>
              <a:spcBef>
                <a:spcPct val="0"/>
              </a:spcBef>
              <a:buFontTx/>
              <a:buNone/>
            </a:pPr>
            <a:endParaRPr lang="en-US" altLang="en-US" sz="1400" dirty="0">
              <a:solidFill>
                <a:srgbClr val="5F5F5F"/>
              </a:solidFill>
            </a:endParaRPr>
          </a:p>
          <a:p>
            <a:pPr eaLnBrk="1" hangingPunct="1">
              <a:lnSpc>
                <a:spcPct val="90000"/>
              </a:lnSpc>
              <a:spcBef>
                <a:spcPct val="0"/>
              </a:spcBef>
              <a:buFontTx/>
              <a:buNone/>
            </a:pPr>
            <a:r>
              <a:rPr lang="en-US" altLang="en-US" sz="1400" dirty="0">
                <a:solidFill>
                  <a:srgbClr val="5F5F5F"/>
                </a:solidFill>
              </a:rPr>
              <a:t>Barron’s, May 27, 2013</a:t>
            </a:r>
          </a:p>
          <a:p>
            <a:pPr eaLnBrk="1" hangingPunct="1">
              <a:lnSpc>
                <a:spcPct val="90000"/>
              </a:lnSpc>
              <a:spcBef>
                <a:spcPct val="0"/>
              </a:spcBef>
              <a:buFontTx/>
              <a:buNone/>
            </a:pPr>
            <a:endParaRPr lang="en-US" altLang="en-US" sz="1400" dirty="0">
              <a:solidFill>
                <a:srgbClr val="5F5F5F"/>
              </a:solidFill>
            </a:endParaRPr>
          </a:p>
          <a:p>
            <a:pPr eaLnBrk="1" hangingPunct="1">
              <a:lnSpc>
                <a:spcPct val="90000"/>
              </a:lnSpc>
              <a:spcBef>
                <a:spcPct val="0"/>
              </a:spcBef>
              <a:buFontTx/>
              <a:buNone/>
            </a:pPr>
            <a:r>
              <a:rPr lang="en-US" altLang="en-US" sz="1200" dirty="0">
                <a:solidFill>
                  <a:srgbClr val="5F5F5F"/>
                </a:solidFill>
              </a:rPr>
              <a:t>* Actual published numbers are for $200,000 investments.  Payouts in example are simply cut in half.  Immediate “life only” annuity from Mass Mutual (A++) was $5,709.</a:t>
            </a:r>
            <a:endParaRPr lang="en-US" altLang="en-US" sz="1000" dirty="0">
              <a:solidFill>
                <a:srgbClr val="5F5F5F"/>
              </a:solidFill>
            </a:endParaRPr>
          </a:p>
          <a:p>
            <a:pPr eaLnBrk="1" hangingPunct="1">
              <a:lnSpc>
                <a:spcPct val="90000"/>
              </a:lnSpc>
              <a:spcBef>
                <a:spcPct val="0"/>
              </a:spcBef>
              <a:buFontTx/>
              <a:buNone/>
            </a:pPr>
            <a:endParaRPr lang="en-US" altLang="en-US" sz="1600" dirty="0">
              <a:solidFill>
                <a:srgbClr val="5F5F5F"/>
              </a:solidFill>
            </a:endParaRPr>
          </a:p>
          <a:p>
            <a:pPr eaLnBrk="1" hangingPunct="1">
              <a:lnSpc>
                <a:spcPct val="90000"/>
              </a:lnSpc>
              <a:spcBef>
                <a:spcPct val="0"/>
              </a:spcBef>
              <a:buFontTx/>
              <a:buNone/>
            </a:pPr>
            <a:endParaRPr lang="en-US" altLang="en-US" sz="2000" dirty="0">
              <a:solidFill>
                <a:srgbClr val="5F5F5F"/>
              </a:solidFill>
            </a:endParaRPr>
          </a:p>
        </p:txBody>
      </p:sp>
    </p:spTree>
    <p:extLst>
      <p:ext uri="{BB962C8B-B14F-4D97-AF65-F5344CB8AC3E}">
        <p14:creationId xmlns:p14="http://schemas.microsoft.com/office/powerpoint/2010/main" val="1444380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7543800" cy="4401205"/>
          </a:xfrm>
          <a:prstGeom prst="rect">
            <a:avLst/>
          </a:prstGeom>
          <a:noFill/>
        </p:spPr>
        <p:txBody>
          <a:bodyPr wrap="square" rtlCol="0">
            <a:spAutoFit/>
          </a:bodyPr>
          <a:lstStyle/>
          <a:p>
            <a:r>
              <a:rPr lang="en-US" sz="3200" b="1" i="1" dirty="0" smtClean="0">
                <a:solidFill>
                  <a:srgbClr val="336699"/>
                </a:solidFill>
              </a:rPr>
              <a:t>Reverse Mortgages</a:t>
            </a:r>
          </a:p>
          <a:p>
            <a:endParaRPr lang="en-US" sz="3200" b="1" i="1" dirty="0">
              <a:solidFill>
                <a:srgbClr val="336699"/>
              </a:solidFill>
            </a:endParaRPr>
          </a:p>
          <a:p>
            <a:endParaRPr lang="en-US" dirty="0" smtClean="0"/>
          </a:p>
          <a:p>
            <a:endParaRPr lang="en-US" dirty="0" smtClean="0"/>
          </a:p>
          <a:p>
            <a:endParaRPr lang="en-US" dirty="0"/>
          </a:p>
          <a:p>
            <a:endParaRPr lang="en-US" dirty="0" smtClean="0"/>
          </a:p>
          <a:p>
            <a:endParaRPr lang="en-US" dirty="0"/>
          </a:p>
          <a:p>
            <a:r>
              <a:rPr lang="en-US" b="1" dirty="0" smtClean="0"/>
              <a:t>Often retirees’ biggest asset in retirement is their home. </a:t>
            </a:r>
          </a:p>
          <a:p>
            <a:endParaRPr lang="en-US" b="1" dirty="0"/>
          </a:p>
          <a:p>
            <a:r>
              <a:rPr lang="en-US" b="1" dirty="0" smtClean="0"/>
              <a:t>For those who need additional income, they can tap the equity in their homes through reverse mortgages.</a:t>
            </a:r>
          </a:p>
          <a:p>
            <a:endParaRPr lang="en-US" b="1" dirty="0"/>
          </a:p>
          <a:p>
            <a:r>
              <a:rPr lang="en-US" b="1" dirty="0" smtClean="0"/>
              <a:t>Although there were historically many abuses in this arena, there are less today.  But proceed carefully, regardless.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762000"/>
            <a:ext cx="1752603" cy="2214653"/>
          </a:xfrm>
          <a:prstGeom prst="rect">
            <a:avLst/>
          </a:prstGeom>
        </p:spPr>
      </p:pic>
    </p:spTree>
    <p:extLst>
      <p:ext uri="{BB962C8B-B14F-4D97-AF65-F5344CB8AC3E}">
        <p14:creationId xmlns:p14="http://schemas.microsoft.com/office/powerpoint/2010/main" val="1334828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DC1CD564-74E8-4BB0-9FD8-10BC5F65DE70}" type="slidenum">
              <a:rPr lang="en-US" altLang="en-US" sz="1400" smtClean="0"/>
              <a:pPr eaLnBrk="1" hangingPunct="1">
                <a:spcBef>
                  <a:spcPct val="0"/>
                </a:spcBef>
                <a:buFontTx/>
                <a:buNone/>
              </a:pPr>
              <a:t>57</a:t>
            </a:fld>
            <a:endParaRPr lang="en-US" altLang="en-US" sz="1400" smtClean="0"/>
          </a:p>
        </p:txBody>
      </p:sp>
      <p:sp>
        <p:nvSpPr>
          <p:cNvPr id="25603" name="Rectangle 2"/>
          <p:cNvSpPr>
            <a:spLocks noGrp="1" noChangeArrowheads="1"/>
          </p:cNvSpPr>
          <p:nvPr>
            <p:ph type="title"/>
          </p:nvPr>
        </p:nvSpPr>
        <p:spPr/>
        <p:txBody>
          <a:bodyPr/>
          <a:lstStyle/>
          <a:p>
            <a:pPr algn="l" eaLnBrk="1" hangingPunct="1"/>
            <a:r>
              <a:rPr lang="en-US" altLang="en-US" sz="3200" b="1" i="1" dirty="0" smtClean="0">
                <a:solidFill>
                  <a:srgbClr val="336699"/>
                </a:solidFill>
              </a:rPr>
              <a:t>Optimize your assets to your liabilities</a:t>
            </a:r>
          </a:p>
        </p:txBody>
      </p:sp>
      <p:sp>
        <p:nvSpPr>
          <p:cNvPr id="25604" name="Rectangle 3"/>
          <p:cNvSpPr>
            <a:spLocks noGrp="1" noChangeArrowheads="1"/>
          </p:cNvSpPr>
          <p:nvPr>
            <p:ph type="body" idx="1"/>
          </p:nvPr>
        </p:nvSpPr>
        <p:spPr>
          <a:xfrm>
            <a:off x="444500" y="1963738"/>
            <a:ext cx="8229600" cy="3789362"/>
          </a:xfrm>
        </p:spPr>
        <p:txBody>
          <a:bodyPr>
            <a:normAutofit lnSpcReduction="10000"/>
          </a:bodyPr>
          <a:lstStyle/>
          <a:p>
            <a:pPr eaLnBrk="1" hangingPunct="1">
              <a:lnSpc>
                <a:spcPct val="90000"/>
              </a:lnSpc>
              <a:buClr>
                <a:srgbClr val="336699"/>
              </a:buClr>
              <a:buFont typeface="Wingdings" pitchFamily="2" charset="2"/>
              <a:buChar char="ü"/>
            </a:pPr>
            <a:r>
              <a:rPr lang="en-US" altLang="en-US" sz="1800" b="1" dirty="0" smtClean="0"/>
              <a:t>Follow the lead of a mature state pension (DB) plan as you approach retirement</a:t>
            </a:r>
          </a:p>
          <a:p>
            <a:pPr eaLnBrk="1" hangingPunct="1">
              <a:lnSpc>
                <a:spcPct val="90000"/>
              </a:lnSpc>
              <a:buClr>
                <a:srgbClr val="336699"/>
              </a:buClr>
              <a:buFont typeface="Wingdings" pitchFamily="2" charset="2"/>
              <a:buChar char="ü"/>
            </a:pPr>
            <a:r>
              <a:rPr lang="en-US" altLang="en-US" sz="1800" b="1" dirty="0" smtClean="0"/>
              <a:t>Your liabilities are similar to those of a typical state DB plan – like being short a series of Treasury STRIPS which are sensitive to inflation</a:t>
            </a:r>
          </a:p>
          <a:p>
            <a:pPr eaLnBrk="1" hangingPunct="1">
              <a:lnSpc>
                <a:spcPct val="90000"/>
              </a:lnSpc>
              <a:buClr>
                <a:srgbClr val="336699"/>
              </a:buClr>
              <a:buFont typeface="Wingdings" pitchFamily="2" charset="2"/>
              <a:buChar char="ü"/>
            </a:pPr>
            <a:r>
              <a:rPr lang="en-US" altLang="en-US" sz="1800" b="1" dirty="0" smtClean="0"/>
              <a:t>Short term TIPS may be the ideal fixed income asset as they closely track inflation with low volatility</a:t>
            </a:r>
          </a:p>
          <a:p>
            <a:pPr eaLnBrk="1" hangingPunct="1">
              <a:lnSpc>
                <a:spcPct val="90000"/>
              </a:lnSpc>
              <a:buClr>
                <a:srgbClr val="336699"/>
              </a:buClr>
              <a:buFont typeface="Wingdings" pitchFamily="2" charset="2"/>
              <a:buChar char="ü"/>
            </a:pPr>
            <a:endParaRPr lang="en-US" altLang="en-US" sz="1800" b="1" dirty="0" smtClean="0"/>
          </a:p>
          <a:p>
            <a:pPr lvl="1" eaLnBrk="1" hangingPunct="1">
              <a:lnSpc>
                <a:spcPct val="90000"/>
              </a:lnSpc>
              <a:buClr>
                <a:srgbClr val="336699"/>
              </a:buClr>
              <a:buFont typeface="Wingdings" pitchFamily="2" charset="2"/>
              <a:buChar char="§"/>
            </a:pPr>
            <a:r>
              <a:rPr lang="en-US" altLang="en-US" sz="1600" dirty="0" smtClean="0"/>
              <a:t>Longer term TIPS might be more attractive in the mix in a more typical real yield environment</a:t>
            </a:r>
          </a:p>
          <a:p>
            <a:pPr lvl="1" eaLnBrk="1" hangingPunct="1">
              <a:lnSpc>
                <a:spcPct val="90000"/>
              </a:lnSpc>
              <a:buClr>
                <a:srgbClr val="336699"/>
              </a:buClr>
              <a:buFont typeface="Wingdings" pitchFamily="2" charset="2"/>
              <a:buChar char="§"/>
            </a:pPr>
            <a:endParaRPr lang="en-US" altLang="en-US" sz="1600" dirty="0" smtClean="0"/>
          </a:p>
          <a:p>
            <a:pPr eaLnBrk="1" hangingPunct="1">
              <a:lnSpc>
                <a:spcPct val="90000"/>
              </a:lnSpc>
              <a:buClr>
                <a:srgbClr val="336699"/>
              </a:buClr>
              <a:buFont typeface="Wingdings" pitchFamily="2" charset="2"/>
              <a:buChar char="ü"/>
            </a:pPr>
            <a:r>
              <a:rPr lang="en-US" altLang="en-US" sz="1800" b="1" dirty="0" smtClean="0"/>
              <a:t>Commodities (including gold), commodity equities (ETFs like VAW and VDE), and REITs may also provide some inflation protection</a:t>
            </a:r>
          </a:p>
          <a:p>
            <a:pPr eaLnBrk="1" hangingPunct="1">
              <a:lnSpc>
                <a:spcPct val="90000"/>
              </a:lnSpc>
              <a:buClr>
                <a:srgbClr val="336699"/>
              </a:buClr>
              <a:buFont typeface="Wingdings" pitchFamily="2" charset="2"/>
              <a:buChar char="ü"/>
            </a:pPr>
            <a:r>
              <a:rPr lang="en-US" altLang="en-US" sz="1800" b="1" dirty="0" smtClean="0"/>
              <a:t>Although equities in general have a modestly “negative” correlation to inflation, their higher long term returns can help to offset high levels of inflation “over time”</a:t>
            </a:r>
          </a:p>
        </p:txBody>
      </p:sp>
    </p:spTree>
    <p:extLst>
      <p:ext uri="{BB962C8B-B14F-4D97-AF65-F5344CB8AC3E}">
        <p14:creationId xmlns:p14="http://schemas.microsoft.com/office/powerpoint/2010/main" val="4113373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08264" y="533400"/>
            <a:ext cx="86487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600" b="1" i="1" dirty="0" smtClean="0">
                <a:solidFill>
                  <a:srgbClr val="336699"/>
                </a:solidFill>
              </a:rPr>
              <a:t>How much do I need to save during my accumulation years?</a:t>
            </a:r>
          </a:p>
        </p:txBody>
      </p:sp>
      <p:sp>
        <p:nvSpPr>
          <p:cNvPr id="5" name="Text Box 7"/>
          <p:cNvSpPr txBox="1">
            <a:spLocks noChangeArrowheads="1"/>
          </p:cNvSpPr>
          <p:nvPr/>
        </p:nvSpPr>
        <p:spPr bwMode="auto">
          <a:xfrm>
            <a:off x="708025" y="5909181"/>
            <a:ext cx="1697901"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900" b="0" dirty="0">
                <a:solidFill>
                  <a:srgbClr val="969696"/>
                </a:solidFill>
              </a:rPr>
              <a:t>Source: </a:t>
            </a:r>
            <a:r>
              <a:rPr lang="en-US" altLang="en-US" sz="900" b="0" dirty="0" smtClean="0">
                <a:solidFill>
                  <a:srgbClr val="969696"/>
                </a:solidFill>
              </a:rPr>
              <a:t>The Vanguard Group</a:t>
            </a:r>
            <a:endParaRPr lang="en-US" altLang="en-US" sz="900" b="0" dirty="0">
              <a:solidFill>
                <a:srgbClr val="969696"/>
              </a:solidFill>
            </a:endParaRPr>
          </a:p>
        </p:txBody>
      </p:sp>
      <p:sp>
        <p:nvSpPr>
          <p:cNvPr id="2" name="TextBox 1"/>
          <p:cNvSpPr txBox="1"/>
          <p:nvPr/>
        </p:nvSpPr>
        <p:spPr>
          <a:xfrm>
            <a:off x="1219200" y="2590800"/>
            <a:ext cx="7046031" cy="1938992"/>
          </a:xfrm>
          <a:prstGeom prst="rect">
            <a:avLst/>
          </a:prstGeom>
          <a:noFill/>
        </p:spPr>
        <p:txBody>
          <a:bodyPr wrap="none" rtlCol="0">
            <a:spAutoFit/>
          </a:bodyPr>
          <a:lstStyle/>
          <a:p>
            <a:r>
              <a:rPr lang="en-US" sz="2400" b="1" dirty="0" smtClean="0"/>
              <a:t>9% if your compensation is &lt; $50 K</a:t>
            </a:r>
          </a:p>
          <a:p>
            <a:endParaRPr lang="en-US" sz="2400" b="1" dirty="0"/>
          </a:p>
          <a:p>
            <a:r>
              <a:rPr lang="en-US" sz="2400" b="1" dirty="0" smtClean="0"/>
              <a:t>12% or higher if your compensation is $50 K to $100 K</a:t>
            </a:r>
          </a:p>
          <a:p>
            <a:endParaRPr lang="en-US" sz="2400" b="1" dirty="0"/>
          </a:p>
          <a:p>
            <a:r>
              <a:rPr lang="en-US" sz="2400" b="1" dirty="0" smtClean="0"/>
              <a:t>15% or higher if your compensation is &gt; or = to $100 K</a:t>
            </a:r>
            <a:endParaRPr lang="en-US" sz="2400" b="1" dirty="0"/>
          </a:p>
        </p:txBody>
      </p:sp>
    </p:spTree>
    <p:extLst>
      <p:ext uri="{BB962C8B-B14F-4D97-AF65-F5344CB8AC3E}">
        <p14:creationId xmlns:p14="http://schemas.microsoft.com/office/powerpoint/2010/main" val="2395462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E778D9FA-CA0B-42D3-9A76-5C1D536674D3}" type="slidenum">
              <a:rPr lang="en-US" altLang="en-US" sz="1400" smtClean="0"/>
              <a:pPr eaLnBrk="1" hangingPunct="1">
                <a:spcBef>
                  <a:spcPct val="0"/>
                </a:spcBef>
                <a:buFontTx/>
                <a:buNone/>
              </a:pPr>
              <a:t>7</a:t>
            </a:fld>
            <a:endParaRPr lang="en-US" altLang="en-US" sz="1400" smtClean="0"/>
          </a:p>
        </p:txBody>
      </p:sp>
      <p:graphicFrame>
        <p:nvGraphicFramePr>
          <p:cNvPr id="15363" name="Object 2"/>
          <p:cNvGraphicFramePr>
            <a:graphicFrameLocks noChangeAspect="1"/>
          </p:cNvGraphicFramePr>
          <p:nvPr/>
        </p:nvGraphicFramePr>
        <p:xfrm>
          <a:off x="585788" y="2408238"/>
          <a:ext cx="7875587" cy="2919412"/>
        </p:xfrm>
        <a:graphic>
          <a:graphicData uri="http://schemas.openxmlformats.org/presentationml/2006/ole">
            <mc:AlternateContent xmlns:mc="http://schemas.openxmlformats.org/markup-compatibility/2006">
              <mc:Choice xmlns:v="urn:schemas-microsoft-com:vml" Requires="v">
                <p:oleObj spid="_x0000_s1026" name="Worksheet" r:id="rId3" imgW="4689428" imgH="1738742" progId="Excel.Sheet.8">
                  <p:embed/>
                </p:oleObj>
              </mc:Choice>
              <mc:Fallback>
                <p:oleObj name="Worksheet" r:id="rId3" imgW="4689428" imgH="173874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2408238"/>
                        <a:ext cx="7875587" cy="291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Oval 3"/>
          <p:cNvSpPr>
            <a:spLocks noChangeArrowheads="1"/>
          </p:cNvSpPr>
          <p:nvPr/>
        </p:nvSpPr>
        <p:spPr bwMode="auto">
          <a:xfrm>
            <a:off x="5029200" y="3568700"/>
            <a:ext cx="1066800" cy="1905000"/>
          </a:xfrm>
          <a:prstGeom prst="ellipse">
            <a:avLst/>
          </a:prstGeom>
          <a:noFill/>
          <a:ln w="38100" algn="ctr">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endParaRPr lang="en-US" altLang="en-US" sz="2200">
              <a:solidFill>
                <a:srgbClr val="336699"/>
              </a:solidFill>
            </a:endParaRPr>
          </a:p>
        </p:txBody>
      </p:sp>
      <p:sp>
        <p:nvSpPr>
          <p:cNvPr id="15365" name="Text Box 4"/>
          <p:cNvSpPr txBox="1">
            <a:spLocks noChangeArrowheads="1"/>
          </p:cNvSpPr>
          <p:nvPr/>
        </p:nvSpPr>
        <p:spPr bwMode="auto">
          <a:xfrm>
            <a:off x="228600" y="533400"/>
            <a:ext cx="8702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2000" b="1" i="1" dirty="0">
                <a:solidFill>
                  <a:srgbClr val="336699"/>
                </a:solidFill>
              </a:rPr>
              <a:t>Higher income households need to be able to replace a larger share of their income on their own than lower income participants.</a:t>
            </a:r>
          </a:p>
        </p:txBody>
      </p:sp>
      <p:sp>
        <p:nvSpPr>
          <p:cNvPr id="15366" name="Text Box 5"/>
          <p:cNvSpPr txBox="1">
            <a:spLocks noChangeArrowheads="1"/>
          </p:cNvSpPr>
          <p:nvPr/>
        </p:nvSpPr>
        <p:spPr bwMode="auto">
          <a:xfrm>
            <a:off x="231775" y="5915025"/>
            <a:ext cx="1989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000" b="0"/>
              <a:t>Source: Social Security web site</a:t>
            </a:r>
          </a:p>
        </p:txBody>
      </p:sp>
    </p:spTree>
    <p:extLst>
      <p:ext uri="{BB962C8B-B14F-4D97-AF65-F5344CB8AC3E}">
        <p14:creationId xmlns:p14="http://schemas.microsoft.com/office/powerpoint/2010/main" val="1338758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C7F2740-7D73-4F7B-A86D-4A8248619D76}" type="slidenum">
              <a:rPr lang="en-US" altLang="en-US" sz="1400" smtClean="0"/>
              <a:pPr eaLnBrk="1" hangingPunct="1">
                <a:spcBef>
                  <a:spcPct val="0"/>
                </a:spcBef>
                <a:buFontTx/>
                <a:buNone/>
              </a:pPr>
              <a:t>8</a:t>
            </a:fld>
            <a:endParaRPr lang="en-US" altLang="en-US" sz="1400" smtClean="0"/>
          </a:p>
        </p:txBody>
      </p:sp>
      <p:sp>
        <p:nvSpPr>
          <p:cNvPr id="13315" name="Rectangle 4"/>
          <p:cNvSpPr>
            <a:spLocks noGrp="1" noChangeArrowheads="1"/>
          </p:cNvSpPr>
          <p:nvPr>
            <p:ph type="title"/>
          </p:nvPr>
        </p:nvSpPr>
        <p:spPr>
          <a:xfrm>
            <a:off x="342900" y="274638"/>
            <a:ext cx="8534400" cy="1143000"/>
          </a:xfrm>
        </p:spPr>
        <p:txBody>
          <a:bodyPr/>
          <a:lstStyle/>
          <a:p>
            <a:pPr algn="l" eaLnBrk="1" hangingPunct="1"/>
            <a:r>
              <a:rPr lang="en-US" altLang="en-US" sz="3200" b="1" i="1" dirty="0" smtClean="0">
                <a:solidFill>
                  <a:srgbClr val="336699"/>
                </a:solidFill>
              </a:rPr>
              <a:t>How much do I need to retire comfortably?</a:t>
            </a:r>
          </a:p>
        </p:txBody>
      </p:sp>
      <p:sp>
        <p:nvSpPr>
          <p:cNvPr id="13316" name="Rectangle 5"/>
          <p:cNvSpPr>
            <a:spLocks noGrp="1" noChangeArrowheads="1"/>
          </p:cNvSpPr>
          <p:nvPr>
            <p:ph type="body" sz="half" idx="1"/>
          </p:nvPr>
        </p:nvSpPr>
        <p:spPr>
          <a:xfrm>
            <a:off x="457200" y="1879600"/>
            <a:ext cx="4038600" cy="4525963"/>
          </a:xfrm>
        </p:spPr>
        <p:txBody>
          <a:bodyPr/>
          <a:lstStyle/>
          <a:p>
            <a:pPr eaLnBrk="1" hangingPunct="1">
              <a:lnSpc>
                <a:spcPct val="90000"/>
              </a:lnSpc>
              <a:buFontTx/>
              <a:buNone/>
            </a:pPr>
            <a:r>
              <a:rPr lang="en-US" altLang="en-US" sz="2000" b="1" dirty="0" smtClean="0">
                <a:solidFill>
                  <a:srgbClr val="FF0000"/>
                </a:solidFill>
              </a:rPr>
              <a:t>65%................………………..to…</a:t>
            </a:r>
          </a:p>
          <a:p>
            <a:pPr eaLnBrk="1" hangingPunct="1">
              <a:lnSpc>
                <a:spcPct val="90000"/>
              </a:lnSpc>
            </a:pPr>
            <a:endParaRPr lang="en-US" altLang="en-US" sz="2000" b="1" dirty="0" smtClean="0">
              <a:solidFill>
                <a:srgbClr val="FF0000"/>
              </a:solidFill>
            </a:endParaRPr>
          </a:p>
          <a:p>
            <a:pPr eaLnBrk="1" hangingPunct="1">
              <a:lnSpc>
                <a:spcPct val="90000"/>
              </a:lnSpc>
              <a:buClr>
                <a:srgbClr val="336699"/>
              </a:buClr>
              <a:buFont typeface="Wingdings" pitchFamily="2" charset="2"/>
              <a:buChar char="ü"/>
            </a:pPr>
            <a:r>
              <a:rPr lang="en-US" altLang="en-US" sz="2000" b="1" dirty="0" smtClean="0"/>
              <a:t>Save a large portion of their annual earnings during their working careers</a:t>
            </a:r>
          </a:p>
          <a:p>
            <a:pPr eaLnBrk="1" hangingPunct="1">
              <a:lnSpc>
                <a:spcPct val="90000"/>
              </a:lnSpc>
              <a:buClr>
                <a:srgbClr val="336699"/>
              </a:buClr>
              <a:buFont typeface="Wingdings" pitchFamily="2" charset="2"/>
              <a:buChar char="ü"/>
            </a:pPr>
            <a:r>
              <a:rPr lang="en-US" altLang="en-US" sz="2000" b="1" dirty="0" smtClean="0"/>
              <a:t>Don’t have a mortgage or any other debt in retirement</a:t>
            </a:r>
          </a:p>
          <a:p>
            <a:pPr eaLnBrk="1" hangingPunct="1">
              <a:lnSpc>
                <a:spcPct val="90000"/>
              </a:lnSpc>
              <a:buClr>
                <a:srgbClr val="336699"/>
              </a:buClr>
              <a:buFont typeface="Wingdings" pitchFamily="2" charset="2"/>
              <a:buChar char="ü"/>
            </a:pPr>
            <a:r>
              <a:rPr lang="en-US" altLang="en-US" sz="2000" b="1" dirty="0" smtClean="0"/>
              <a:t>Are higher-income earners who don’t anticipate leading an expensive lifestyle in retirement </a:t>
            </a:r>
          </a:p>
        </p:txBody>
      </p:sp>
      <p:sp>
        <p:nvSpPr>
          <p:cNvPr id="13317" name="Rectangle 6"/>
          <p:cNvSpPr>
            <a:spLocks noGrp="1" noChangeArrowheads="1"/>
          </p:cNvSpPr>
          <p:nvPr>
            <p:ph type="body" sz="half" idx="2"/>
          </p:nvPr>
        </p:nvSpPr>
        <p:spPr>
          <a:xfrm>
            <a:off x="4648200" y="1879600"/>
            <a:ext cx="4038600" cy="4525963"/>
          </a:xfrm>
        </p:spPr>
        <p:txBody>
          <a:bodyPr/>
          <a:lstStyle/>
          <a:p>
            <a:pPr eaLnBrk="1" hangingPunct="1">
              <a:lnSpc>
                <a:spcPct val="90000"/>
              </a:lnSpc>
              <a:buFontTx/>
              <a:buNone/>
            </a:pPr>
            <a:r>
              <a:rPr lang="en-US" altLang="en-US" sz="2000" b="1" dirty="0" smtClean="0">
                <a:solidFill>
                  <a:srgbClr val="FF0000"/>
                </a:solidFill>
              </a:rPr>
              <a:t>85%....of pre-retirement income...</a:t>
            </a:r>
          </a:p>
          <a:p>
            <a:pPr eaLnBrk="1" hangingPunct="1">
              <a:lnSpc>
                <a:spcPct val="90000"/>
              </a:lnSpc>
            </a:pPr>
            <a:endParaRPr lang="en-US" altLang="en-US" sz="2000" b="1" dirty="0" smtClean="0"/>
          </a:p>
          <a:p>
            <a:pPr eaLnBrk="1" hangingPunct="1">
              <a:lnSpc>
                <a:spcPct val="90000"/>
              </a:lnSpc>
              <a:buClr>
                <a:srgbClr val="336699"/>
              </a:buClr>
              <a:buFont typeface="Wingdings" pitchFamily="2" charset="2"/>
              <a:buChar char="ü"/>
            </a:pPr>
            <a:r>
              <a:rPr lang="en-US" altLang="en-US" sz="2000" b="1" dirty="0" smtClean="0"/>
              <a:t>Save little or none of their annual earnings before retirement</a:t>
            </a:r>
          </a:p>
          <a:p>
            <a:pPr eaLnBrk="1" hangingPunct="1">
              <a:lnSpc>
                <a:spcPct val="90000"/>
              </a:lnSpc>
              <a:buClr>
                <a:srgbClr val="336699"/>
              </a:buClr>
              <a:buFont typeface="Wingdings" pitchFamily="2" charset="2"/>
              <a:buChar char="ü"/>
            </a:pPr>
            <a:r>
              <a:rPr lang="en-US" altLang="en-US" sz="2000" b="1" dirty="0" smtClean="0"/>
              <a:t>Still have a significant mortgage or growing rent to pay in retirement</a:t>
            </a:r>
          </a:p>
          <a:p>
            <a:pPr eaLnBrk="1" hangingPunct="1">
              <a:lnSpc>
                <a:spcPct val="90000"/>
              </a:lnSpc>
              <a:buClr>
                <a:srgbClr val="336699"/>
              </a:buClr>
              <a:buFont typeface="Wingdings" pitchFamily="2" charset="2"/>
              <a:buChar char="ü"/>
            </a:pPr>
            <a:r>
              <a:rPr lang="en-US" altLang="en-US" sz="2000" b="1" dirty="0" smtClean="0"/>
              <a:t>Need nearly all current income to meet their current lifestyle</a:t>
            </a:r>
          </a:p>
          <a:p>
            <a:pPr eaLnBrk="1" hangingPunct="1">
              <a:lnSpc>
                <a:spcPct val="90000"/>
              </a:lnSpc>
              <a:buClr>
                <a:srgbClr val="336699"/>
              </a:buClr>
              <a:buFont typeface="Wingdings" pitchFamily="2" charset="2"/>
              <a:buChar char="ü"/>
            </a:pPr>
            <a:r>
              <a:rPr lang="en-US" altLang="en-US" sz="2000" b="1" dirty="0" smtClean="0"/>
              <a:t>Have expensive hobbies that they have more time to pursue</a:t>
            </a:r>
          </a:p>
        </p:txBody>
      </p:sp>
      <p:sp>
        <p:nvSpPr>
          <p:cNvPr id="13318" name="Text Box 7"/>
          <p:cNvSpPr txBox="1">
            <a:spLocks noChangeArrowheads="1"/>
          </p:cNvSpPr>
          <p:nvPr/>
        </p:nvSpPr>
        <p:spPr bwMode="auto">
          <a:xfrm>
            <a:off x="708025" y="5911850"/>
            <a:ext cx="27622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900" b="0">
                <a:solidFill>
                  <a:srgbClr val="969696"/>
                </a:solidFill>
              </a:rPr>
              <a:t>Source: </a:t>
            </a:r>
            <a:r>
              <a:rPr lang="en-US" altLang="en-US" sz="900" b="0" u="sng">
                <a:solidFill>
                  <a:srgbClr val="969696"/>
                </a:solidFill>
              </a:rPr>
              <a:t>Personal Finance for Seniors for Dummies</a:t>
            </a:r>
          </a:p>
        </p:txBody>
      </p:sp>
    </p:spTree>
    <p:extLst>
      <p:ext uri="{BB962C8B-B14F-4D97-AF65-F5344CB8AC3E}">
        <p14:creationId xmlns:p14="http://schemas.microsoft.com/office/powerpoint/2010/main" val="198230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3F13548C-8D7A-496A-B655-D3B436E428A2}" type="slidenum">
              <a:rPr lang="en-US" altLang="en-US" sz="1400" smtClean="0">
                <a:solidFill>
                  <a:prstClr val="black"/>
                </a:solidFill>
              </a:rPr>
              <a:pPr eaLnBrk="1" hangingPunct="1">
                <a:spcBef>
                  <a:spcPct val="0"/>
                </a:spcBef>
                <a:buFontTx/>
                <a:buNone/>
              </a:pPr>
              <a:t>9</a:t>
            </a:fld>
            <a:endParaRPr lang="en-US" altLang="en-US" sz="1400" smtClean="0">
              <a:solidFill>
                <a:prstClr val="black"/>
              </a:solidFill>
            </a:endParaRPr>
          </a:p>
        </p:txBody>
      </p:sp>
      <p:pic>
        <p:nvPicPr>
          <p:cNvPr id="614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2307"/>
            <a:ext cx="9155305" cy="620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2"/>
          <p:cNvSpPr txBox="1">
            <a:spLocks noChangeArrowheads="1"/>
          </p:cNvSpPr>
          <p:nvPr/>
        </p:nvSpPr>
        <p:spPr bwMode="auto">
          <a:xfrm>
            <a:off x="517525" y="680494"/>
            <a:ext cx="80518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b="1" i="1" dirty="0">
                <a:solidFill>
                  <a:srgbClr val="336699"/>
                </a:solidFill>
              </a:rPr>
              <a:t>Delay starting Social Security benefits</a:t>
            </a:r>
          </a:p>
        </p:txBody>
      </p:sp>
      <p:sp>
        <p:nvSpPr>
          <p:cNvPr id="61445" name="Text Box 4"/>
          <p:cNvSpPr txBox="1">
            <a:spLocks noChangeArrowheads="1"/>
          </p:cNvSpPr>
          <p:nvPr/>
        </p:nvSpPr>
        <p:spPr bwMode="auto">
          <a:xfrm>
            <a:off x="914400" y="5491270"/>
            <a:ext cx="71628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400" b="1" dirty="0">
                <a:solidFill>
                  <a:prstClr val="black"/>
                </a:solidFill>
              </a:rPr>
              <a:t>You will get 70% more annual income delaying the start of your benefits from age 62 to age 70.</a:t>
            </a:r>
            <a:endParaRPr lang="en-US" altLang="en-US" sz="1800" b="1" dirty="0">
              <a:solidFill>
                <a:prstClr val="black"/>
              </a:solidFill>
            </a:endParaRPr>
          </a:p>
        </p:txBody>
      </p:sp>
    </p:spTree>
    <p:extLst>
      <p:ext uri="{BB962C8B-B14F-4D97-AF65-F5344CB8AC3E}">
        <p14:creationId xmlns:p14="http://schemas.microsoft.com/office/powerpoint/2010/main" val="3173534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3311</Words>
  <Application>Microsoft Office PowerPoint</Application>
  <PresentationFormat>On-screen Show (4:3)</PresentationFormat>
  <Paragraphs>374</Paragraphs>
  <Slides>57</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Office Theme</vt:lpstr>
      <vt:lpstr>Worksheet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do I need to retire comfortably?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Optimize your withdrawal strategy -  maximize your net retirement income</vt:lpstr>
      <vt:lpstr>Traditional tax-deferred accounts are a great place to “locate” fixed income</vt:lpstr>
      <vt:lpstr>PowerPoint Presentation</vt:lpstr>
      <vt:lpstr>PowerPoint Presentation</vt:lpstr>
      <vt:lpstr>PowerPoint Presentation</vt:lpstr>
      <vt:lpstr>PowerPoint Presentation</vt:lpstr>
      <vt:lpstr>PowerPoint Presentation</vt:lpstr>
      <vt:lpstr>PowerPoint Presentation</vt:lpstr>
      <vt:lpstr>Roth tax-deferred accounts are a great place to “locate” equities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Optimize your assets to your liabilities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2019-07-30T01:22:37Z</dcterms:created>
  <dcterms:modified xsi:type="dcterms:W3CDTF">2019-07-30T01:24:41Z</dcterms:modified>
</cp:coreProperties>
</file>