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31509318910898E-2"/>
          <c:y val="7.7242826798787106E-2"/>
          <c:w val="0.88841812052905145"/>
          <c:h val="0.8050221011986108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Sheet1!$E$12:$E$38</c:f>
              <c:strCach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5 Years</c:v>
                </c:pt>
                <c:pt idx="25">
                  <c:v>10 Years</c:v>
                </c:pt>
                <c:pt idx="26">
                  <c:v>20 Years</c:v>
                </c:pt>
              </c:strCache>
            </c:strRef>
          </c:cat>
          <c:val>
            <c:numRef>
              <c:f>Sheet1!$G$12:$G$38</c:f>
              <c:numCache>
                <c:formatCode>General</c:formatCode>
                <c:ptCount val="27"/>
                <c:pt idx="0">
                  <c:v>35</c:v>
                </c:pt>
                <c:pt idx="1">
                  <c:v>33</c:v>
                </c:pt>
                <c:pt idx="2">
                  <c:v>35</c:v>
                </c:pt>
                <c:pt idx="3">
                  <c:v>39</c:v>
                </c:pt>
                <c:pt idx="4">
                  <c:v>29</c:v>
                </c:pt>
                <c:pt idx="5">
                  <c:v>49</c:v>
                </c:pt>
                <c:pt idx="6">
                  <c:v>57</c:v>
                </c:pt>
                <c:pt idx="7">
                  <c:v>46</c:v>
                </c:pt>
                <c:pt idx="8">
                  <c:v>54</c:v>
                </c:pt>
                <c:pt idx="9">
                  <c:v>22</c:v>
                </c:pt>
                <c:pt idx="10">
                  <c:v>15</c:v>
                </c:pt>
                <c:pt idx="11">
                  <c:v>27</c:v>
                </c:pt>
                <c:pt idx="12">
                  <c:v>12</c:v>
                </c:pt>
                <c:pt idx="13">
                  <c:v>37</c:v>
                </c:pt>
                <c:pt idx="14">
                  <c:v>50</c:v>
                </c:pt>
                <c:pt idx="15">
                  <c:v>58</c:v>
                </c:pt>
                <c:pt idx="16">
                  <c:v>34</c:v>
                </c:pt>
                <c:pt idx="17">
                  <c:v>33</c:v>
                </c:pt>
                <c:pt idx="18">
                  <c:v>27</c:v>
                </c:pt>
                <c:pt idx="19">
                  <c:v>24</c:v>
                </c:pt>
                <c:pt idx="20">
                  <c:v>52</c:v>
                </c:pt>
                <c:pt idx="21">
                  <c:v>29</c:v>
                </c:pt>
                <c:pt idx="22">
                  <c:v>59</c:v>
                </c:pt>
                <c:pt idx="23">
                  <c:v>39</c:v>
                </c:pt>
                <c:pt idx="24">
                  <c:v>38</c:v>
                </c:pt>
                <c:pt idx="25">
                  <c:v>47</c:v>
                </c:pt>
                <c:pt idx="26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97950080"/>
        <c:axId val="498140288"/>
      </c:barChart>
      <c:catAx>
        <c:axId val="497950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b="1" i="0" baseline="0"/>
            </a:pPr>
            <a:endParaRPr lang="en-US"/>
          </a:p>
        </c:txPr>
        <c:crossAx val="498140288"/>
        <c:crosses val="autoZero"/>
        <c:auto val="1"/>
        <c:lblAlgn val="ctr"/>
        <c:lblOffset val="100"/>
        <c:tickLblSkip val="1"/>
        <c:noMultiLvlLbl val="0"/>
      </c:catAx>
      <c:valAx>
        <c:axId val="498140288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49795008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531509318910898E-2"/>
          <c:y val="7.7242826798787106E-2"/>
          <c:w val="0.88841812052905145"/>
          <c:h val="0.8050221011986108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23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3"/>
              </a:solidFill>
            </c:spPr>
          </c:dPt>
          <c:dLbls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Sheet1!$E$12:$E$38</c:f>
              <c:strCache>
                <c:ptCount val="27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5 Years</c:v>
                </c:pt>
                <c:pt idx="25">
                  <c:v>10 Years</c:v>
                </c:pt>
                <c:pt idx="26">
                  <c:v>20 Years</c:v>
                </c:pt>
              </c:strCache>
            </c:strRef>
          </c:cat>
          <c:val>
            <c:numRef>
              <c:f>Sheet1!$G$12:$G$38</c:f>
              <c:numCache>
                <c:formatCode>General</c:formatCode>
                <c:ptCount val="27"/>
                <c:pt idx="0">
                  <c:v>35</c:v>
                </c:pt>
                <c:pt idx="1">
                  <c:v>33</c:v>
                </c:pt>
                <c:pt idx="2">
                  <c:v>35</c:v>
                </c:pt>
                <c:pt idx="3">
                  <c:v>39</c:v>
                </c:pt>
                <c:pt idx="4">
                  <c:v>29</c:v>
                </c:pt>
                <c:pt idx="5">
                  <c:v>49</c:v>
                </c:pt>
                <c:pt idx="6">
                  <c:v>57</c:v>
                </c:pt>
                <c:pt idx="7">
                  <c:v>46</c:v>
                </c:pt>
                <c:pt idx="8">
                  <c:v>54</c:v>
                </c:pt>
                <c:pt idx="9">
                  <c:v>22</c:v>
                </c:pt>
                <c:pt idx="10">
                  <c:v>15</c:v>
                </c:pt>
                <c:pt idx="11">
                  <c:v>27</c:v>
                </c:pt>
                <c:pt idx="12">
                  <c:v>12</c:v>
                </c:pt>
                <c:pt idx="13">
                  <c:v>37</c:v>
                </c:pt>
                <c:pt idx="14">
                  <c:v>50</c:v>
                </c:pt>
                <c:pt idx="15">
                  <c:v>58</c:v>
                </c:pt>
                <c:pt idx="16">
                  <c:v>34</c:v>
                </c:pt>
                <c:pt idx="17">
                  <c:v>33</c:v>
                </c:pt>
                <c:pt idx="18">
                  <c:v>27</c:v>
                </c:pt>
                <c:pt idx="19">
                  <c:v>24</c:v>
                </c:pt>
                <c:pt idx="20">
                  <c:v>52</c:v>
                </c:pt>
                <c:pt idx="21">
                  <c:v>29</c:v>
                </c:pt>
                <c:pt idx="22">
                  <c:v>59</c:v>
                </c:pt>
                <c:pt idx="23">
                  <c:v>39</c:v>
                </c:pt>
                <c:pt idx="24">
                  <c:v>38</c:v>
                </c:pt>
                <c:pt idx="25">
                  <c:v>47</c:v>
                </c:pt>
                <c:pt idx="26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64327040"/>
        <c:axId val="464328576"/>
      </c:barChart>
      <c:catAx>
        <c:axId val="46432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2700000"/>
          <a:lstStyle/>
          <a:p>
            <a:pPr>
              <a:defRPr b="1" i="0" baseline="0"/>
            </a:pPr>
            <a:endParaRPr lang="en-US"/>
          </a:p>
        </c:txPr>
        <c:crossAx val="464328576"/>
        <c:crosses val="autoZero"/>
        <c:auto val="1"/>
        <c:lblAlgn val="ctr"/>
        <c:lblOffset val="100"/>
        <c:tickLblSkip val="1"/>
        <c:noMultiLvlLbl val="0"/>
      </c:catAx>
      <c:valAx>
        <c:axId val="464328576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4643270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0.06061</cdr:x>
      <cdr:y>2.01813E-7</cdr:y>
    </cdr:from>
    <cdr:to>
      <cdr:x>0.95276</cdr:x>
      <cdr:y>0.0684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200" y="1"/>
          <a:ext cx="6730253" cy="338928"/>
        </a:xfrm>
        <a:prstGeom xmlns:a="http://schemas.openxmlformats.org/drawingml/2006/main" prst="rect">
          <a:avLst/>
        </a:prstGeom>
        <a:solidFill xmlns:a="http://schemas.openxmlformats.org/drawingml/2006/main">
          <a:srgbClr val="336699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tIns="56965" rIns="56965" bIns="56965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buFontTx/>
            <a:buNone/>
          </a:pPr>
          <a:r>
            <a:rPr lang="en-US" altLang="en-US" sz="1600" b="1" dirty="0" smtClean="0">
              <a:solidFill>
                <a:schemeClr val="bg1"/>
              </a:solidFill>
            </a:rPr>
            <a:t>Percentage of Large Cap Funds That Outperformed the S&amp;P 500</a:t>
          </a:r>
          <a:endParaRPr lang="en-US" altLang="en-US" sz="1600" b="1" i="1" dirty="0">
            <a:solidFill>
              <a:srgbClr val="33669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0.06061</cdr:x>
      <cdr:y>2.01813E-7</cdr:y>
    </cdr:from>
    <cdr:to>
      <cdr:x>0.95276</cdr:x>
      <cdr:y>0.0684</cdr:y>
    </cdr:to>
    <cdr:sp macro="" textlink="">
      <cdr:nvSpPr>
        <cdr:cNvPr id="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200" y="1"/>
          <a:ext cx="6730253" cy="338928"/>
        </a:xfrm>
        <a:prstGeom xmlns:a="http://schemas.openxmlformats.org/drawingml/2006/main" prst="rect">
          <a:avLst/>
        </a:prstGeom>
        <a:solidFill xmlns:a="http://schemas.openxmlformats.org/drawingml/2006/main">
          <a:srgbClr val="336699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tIns="56965" rIns="56965" bIns="56965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buFontTx/>
            <a:buNone/>
          </a:pPr>
          <a:r>
            <a:rPr lang="en-US" altLang="en-US" sz="1600" b="1" dirty="0" smtClean="0">
              <a:solidFill>
                <a:schemeClr val="bg1"/>
              </a:solidFill>
            </a:rPr>
            <a:t>Percentage of Large Cap Funds That Outperformed the S&amp;P 500</a:t>
          </a:r>
          <a:endParaRPr lang="en-US" altLang="en-US" sz="1600" b="1" i="1" dirty="0">
            <a:solidFill>
              <a:srgbClr val="336699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3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29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0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7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3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6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0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EA6E-6D6D-4B70-A63F-BB54D2907F4D}" type="datetimeFigureOut">
              <a:rPr lang="en-US" smtClean="0"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A8573-4D97-411C-A8FA-6579E6580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9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Manage Investments Like a </a:t>
            </a:r>
            <a:r>
              <a:rPr lang="en-US" b="1" i="1" dirty="0" smtClean="0">
                <a:solidFill>
                  <a:srgbClr val="336699"/>
                </a:solidFill>
              </a:rPr>
              <a:t>Pro!</a:t>
            </a:r>
            <a:endParaRPr lang="en-US" b="1" i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history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– outlook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Asset allocation and the power of diversification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Market timing</a:t>
            </a:r>
          </a:p>
          <a:p>
            <a:r>
              <a:rPr lang="en-US" b="1" dirty="0" smtClean="0"/>
              <a:t>The Case for Indexing – Theory and Evidence</a:t>
            </a:r>
            <a:endParaRPr lang="en-US" b="1" dirty="0" smtClean="0"/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Life cycle investing and target-date funds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Goals-driven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investing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(a.k.a., ALM, LDI)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retirement strategies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financial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497077"/>
              </p:ext>
            </p:extLst>
          </p:nvPr>
        </p:nvGraphicFramePr>
        <p:xfrm>
          <a:off x="762000" y="1676399"/>
          <a:ext cx="7543800" cy="495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 dirty="0"/>
              <a:t>Evidence</a:t>
            </a:r>
            <a:r>
              <a:rPr lang="en-US" altLang="en-US" sz="1800" b="1" i="1" dirty="0" smtClean="0"/>
              <a:t>:</a:t>
            </a:r>
          </a:p>
          <a:p>
            <a:endParaRPr lang="en-US" altLang="en-US" sz="1800" b="1" i="1" dirty="0">
              <a:solidFill>
                <a:srgbClr val="336699"/>
              </a:solidFill>
            </a:endParaRPr>
          </a:p>
          <a:p>
            <a:r>
              <a:rPr lang="en-US" altLang="en-US" sz="1800" b="1" i="1" dirty="0">
                <a:solidFill>
                  <a:srgbClr val="336699"/>
                </a:solidFill>
              </a:rPr>
              <a:t>Active U.S. equity mutual fund managers have underperformed, except during certain short periods of time.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425698"/>
            <a:ext cx="243207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Sources: Lipper Analytical Services, S&amp;P, and Vanguard</a:t>
            </a:r>
            <a:endParaRPr lang="en-US" altLang="en-US" sz="700" dirty="0"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4038600"/>
            <a:ext cx="6705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59390"/>
              </p:ext>
            </p:extLst>
          </p:nvPr>
        </p:nvGraphicFramePr>
        <p:xfrm>
          <a:off x="762000" y="1676399"/>
          <a:ext cx="7543800" cy="495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800" b="1" i="1" dirty="0"/>
              <a:t>Evidence</a:t>
            </a:r>
            <a:r>
              <a:rPr lang="en-US" altLang="en-US" sz="1800" b="1" i="1" dirty="0" smtClean="0"/>
              <a:t>:</a:t>
            </a:r>
          </a:p>
          <a:p>
            <a:endParaRPr lang="en-US" altLang="en-US" sz="1800" b="1" i="1" dirty="0">
              <a:solidFill>
                <a:srgbClr val="336699"/>
              </a:solidFill>
            </a:endParaRPr>
          </a:p>
          <a:p>
            <a:r>
              <a:rPr lang="en-US" altLang="en-US" sz="1800" b="1" i="1" dirty="0">
                <a:solidFill>
                  <a:srgbClr val="336699"/>
                </a:solidFill>
              </a:rPr>
              <a:t>Active U.S. equity mutual fund managers have underperformed, except during certain short periods of time.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43000" y="6425698"/>
            <a:ext cx="2432076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Sources: Lipper Analytical Services, S&amp;P, and Vanguard</a:t>
            </a:r>
            <a:endParaRPr lang="en-US" altLang="en-US" sz="700" dirty="0"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4038600"/>
            <a:ext cx="6705600" cy="0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604387" y="2133600"/>
            <a:ext cx="2438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9900"/>
                </a:solidFill>
              </a:rPr>
              <a:t>Number of funds for each time period:</a:t>
            </a:r>
          </a:p>
          <a:p>
            <a:r>
              <a:rPr lang="en-US" sz="1500" b="1" dirty="0" smtClean="0">
                <a:solidFill>
                  <a:srgbClr val="009900"/>
                </a:solidFill>
              </a:rPr>
              <a:t>1-year: 2,245</a:t>
            </a:r>
          </a:p>
          <a:p>
            <a:r>
              <a:rPr lang="en-US" sz="1500" b="1" dirty="0" smtClean="0">
                <a:solidFill>
                  <a:srgbClr val="009900"/>
                </a:solidFill>
              </a:rPr>
              <a:t>5-year, 1,597</a:t>
            </a:r>
          </a:p>
          <a:p>
            <a:r>
              <a:rPr lang="en-US" sz="1500" b="1" dirty="0" smtClean="0">
                <a:solidFill>
                  <a:srgbClr val="009900"/>
                </a:solidFill>
              </a:rPr>
              <a:t>10-year, 801</a:t>
            </a:r>
          </a:p>
          <a:p>
            <a:r>
              <a:rPr lang="en-US" sz="1500" b="1" dirty="0" smtClean="0">
                <a:solidFill>
                  <a:srgbClr val="009900"/>
                </a:solidFill>
              </a:rPr>
              <a:t>20-year, 155</a:t>
            </a:r>
            <a:endParaRPr lang="en-US" sz="1500" b="1" dirty="0">
              <a:solidFill>
                <a:srgbClr val="009900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8229600" y="3276600"/>
            <a:ext cx="685800" cy="1143000"/>
          </a:xfrm>
          <a:prstGeom prst="curvedLeftArrow">
            <a:avLst>
              <a:gd name="adj1" fmla="val 25000"/>
              <a:gd name="adj2" fmla="val 53571"/>
              <a:gd name="adj3" fmla="val 25000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2913"/>
            <a:ext cx="863917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21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566738"/>
            <a:ext cx="8162925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60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85800"/>
            <a:ext cx="82391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835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81050"/>
            <a:ext cx="83534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0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821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152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4325"/>
            <a:ext cx="9077325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987" y="152400"/>
            <a:ext cx="1403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36699"/>
                </a:solidFill>
              </a:rPr>
              <a:t>Evidence:</a:t>
            </a:r>
            <a:endParaRPr lang="en-US" sz="2400" b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38175"/>
            <a:ext cx="81915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9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04825"/>
            <a:ext cx="87725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1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685800" y="838200"/>
            <a:ext cx="519084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336699"/>
                </a:solidFill>
              </a:rPr>
              <a:t>The Case for Index Funds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i="1" dirty="0" smtClean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 smtClean="0">
                <a:solidFill>
                  <a:srgbClr val="336699"/>
                </a:solidFill>
              </a:rPr>
              <a:t> </a:t>
            </a:r>
            <a:r>
              <a:rPr lang="en-US" altLang="en-US" sz="2800" b="1" i="1" u="sng" dirty="0" smtClean="0"/>
              <a:t>Theory and Evidence</a:t>
            </a:r>
            <a:endParaRPr lang="en-US" altLang="en-US" sz="2000" b="1" i="1" u="sng" dirty="0"/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0" y="3232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/>
          </a:p>
        </p:txBody>
      </p:sp>
      <p:sp>
        <p:nvSpPr>
          <p:cNvPr id="7" name="Rectangle 6"/>
          <p:cNvSpPr/>
          <p:nvPr/>
        </p:nvSpPr>
        <p:spPr>
          <a:xfrm>
            <a:off x="609600" y="4848761"/>
            <a:ext cx="8382000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 smtClean="0"/>
              <a:t>Two basic types of mutual (and ETF) funds</a:t>
            </a:r>
          </a:p>
          <a:p>
            <a:pPr lvl="0"/>
            <a:endParaRPr lang="en-US" b="1" u="sng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u="sng" dirty="0" smtClean="0"/>
              <a:t>Index funds </a:t>
            </a:r>
            <a:r>
              <a:rPr lang="en-US" b="1" dirty="0" smtClean="0"/>
              <a:t>seek to deliver the average return of the market (stock or bond)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b="1" u="sng" dirty="0" smtClean="0"/>
              <a:t>Active funds </a:t>
            </a:r>
            <a:r>
              <a:rPr lang="en-US" b="1" dirty="0" smtClean="0"/>
              <a:t>seek to outperform the average return of the market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4562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B8B8EC-CD48-47A6-8126-87F8F3A5023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dirty="0" smtClean="0"/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/>
          <a:stretch>
            <a:fillRect/>
          </a:stretch>
        </p:blipFill>
        <p:spPr bwMode="auto">
          <a:xfrm>
            <a:off x="684213" y="2522538"/>
            <a:ext cx="733266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704850" y="2074863"/>
            <a:ext cx="7340600" cy="32702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Small-Cap Funds Versus MSCI US Small-Cap 1750 Index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  <p:sp>
        <p:nvSpPr>
          <p:cNvPr id="102405" name="Text Box 4"/>
          <p:cNvSpPr txBox="1">
            <a:spLocks noChangeArrowheads="1"/>
          </p:cNvSpPr>
          <p:nvPr/>
        </p:nvSpPr>
        <p:spPr bwMode="auto">
          <a:xfrm>
            <a:off x="161925" y="543307"/>
            <a:ext cx="885507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dirty="0" smtClean="0"/>
              <a:t>More Evidence: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5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dirty="0" smtClean="0">
                <a:solidFill>
                  <a:srgbClr val="336699"/>
                </a:solidFill>
              </a:rPr>
              <a:t>86</a:t>
            </a:r>
            <a:r>
              <a:rPr lang="en-US" altLang="en-US" sz="1500" b="1" i="1" dirty="0">
                <a:solidFill>
                  <a:srgbClr val="336699"/>
                </a:solidFill>
              </a:rPr>
              <a:t>% of actively managed </a:t>
            </a:r>
            <a:r>
              <a:rPr lang="en-US" altLang="en-US" sz="1500" b="1" i="1" dirty="0" smtClean="0">
                <a:solidFill>
                  <a:srgbClr val="336699"/>
                </a:solidFill>
              </a:rPr>
              <a:t>small-cap </a:t>
            </a:r>
            <a:r>
              <a:rPr lang="en-US" altLang="en-US" sz="1500" b="1" i="1" dirty="0">
                <a:solidFill>
                  <a:srgbClr val="336699"/>
                </a:solidFill>
              </a:rPr>
              <a:t>funds lagged the MSCI Small Cap 1750 Index over 10 years</a:t>
            </a:r>
          </a:p>
        </p:txBody>
      </p:sp>
      <p:sp>
        <p:nvSpPr>
          <p:cNvPr id="2" name="Oval 1"/>
          <p:cNvSpPr/>
          <p:nvPr/>
        </p:nvSpPr>
        <p:spPr>
          <a:xfrm>
            <a:off x="2514600" y="762000"/>
            <a:ext cx="990600" cy="6858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94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0D29AB6-3CB0-4967-AB3E-D5656B2C0AC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dirty="0" smtClean="0"/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708150"/>
            <a:ext cx="7246937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428" name="Text Box 3"/>
          <p:cNvSpPr txBox="1">
            <a:spLocks noChangeArrowheads="1"/>
          </p:cNvSpPr>
          <p:nvPr/>
        </p:nvSpPr>
        <p:spPr bwMode="auto">
          <a:xfrm>
            <a:off x="314325" y="462344"/>
            <a:ext cx="868058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dirty="0" smtClean="0"/>
              <a:t>More Evidence: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500" b="1" i="1" dirty="0">
              <a:solidFill>
                <a:srgbClr val="3366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500" b="1" i="1" dirty="0" smtClean="0">
                <a:solidFill>
                  <a:srgbClr val="336699"/>
                </a:solidFill>
              </a:rPr>
              <a:t>81</a:t>
            </a:r>
            <a:r>
              <a:rPr lang="en-US" altLang="en-US" sz="1500" b="1" i="1" dirty="0">
                <a:solidFill>
                  <a:srgbClr val="336699"/>
                </a:solidFill>
              </a:rPr>
              <a:t>% of actively managed emerging markets funds lagged the MSCI EM G Index over 10 years</a:t>
            </a:r>
          </a:p>
        </p:txBody>
      </p:sp>
      <p:sp>
        <p:nvSpPr>
          <p:cNvPr id="5" name="Oval 4"/>
          <p:cNvSpPr/>
          <p:nvPr/>
        </p:nvSpPr>
        <p:spPr>
          <a:xfrm>
            <a:off x="2743200" y="685800"/>
            <a:ext cx="1676400" cy="68580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79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252484"/>
            <a:ext cx="777240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99"/>
                </a:solidFill>
              </a:rPr>
              <a:t>By investing in index funds, you’re guaranteeing that you play the game at par every round…how many people are able to do that?</a:t>
            </a:r>
          </a:p>
          <a:p>
            <a:endParaRPr lang="en-US" b="1" i="1" dirty="0" smtClean="0"/>
          </a:p>
          <a:p>
            <a:r>
              <a:rPr lang="en-US" dirty="0" smtClean="0"/>
              <a:t>                                                                              </a:t>
            </a:r>
            <a:r>
              <a:rPr lang="en-US" b="1" dirty="0" smtClean="0"/>
              <a:t>Professor Burton </a:t>
            </a:r>
            <a:r>
              <a:rPr lang="en-US" b="1" dirty="0" err="1" smtClean="0"/>
              <a:t>Malkiel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285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5FE925-9862-465C-BF0F-6F66F734007E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dirty="0" smtClean="0"/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441325" y="1676400"/>
            <a:ext cx="87026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 i="1" dirty="0" smtClean="0">
                <a:solidFill>
                  <a:srgbClr val="C00000"/>
                </a:solidFill>
              </a:rPr>
              <a:t>OK, but I only invest with mutual fund managers with great “long term” track records!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24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504825"/>
            <a:ext cx="877252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20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B7EE3B1-BABA-4CA8-B595-641BC1917F9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dirty="0" smtClean="0"/>
          </a:p>
        </p:txBody>
      </p:sp>
      <p:graphicFrame>
        <p:nvGraphicFramePr>
          <p:cNvPr id="10957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70612"/>
              </p:ext>
            </p:extLst>
          </p:nvPr>
        </p:nvGraphicFramePr>
        <p:xfrm>
          <a:off x="1187450" y="817563"/>
          <a:ext cx="6692900" cy="516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3" imgW="2509200" imgH="1940400" progId="FLW3Presentation">
                  <p:embed/>
                </p:oleObj>
              </mc:Choice>
              <mc:Fallback>
                <p:oleObj name="Presentation" r:id="rId3" imgW="2509200" imgH="1940400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817563"/>
                        <a:ext cx="6692900" cy="516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644650" y="2125663"/>
            <a:ext cx="58039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Top Five-Year Performers and Subsequent Performance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93725" y="801688"/>
            <a:ext cx="85502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Buying top performing fund over past five years has not been a good strategy for the next five years</a:t>
            </a:r>
            <a:endParaRPr lang="en-US" altLang="en-US" sz="1800" b="1" i="1" dirty="0">
              <a:solidFill>
                <a:srgbClr val="336699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724400" y="1143000"/>
            <a:ext cx="625642" cy="89005"/>
          </a:xfrm>
          <a:custGeom>
            <a:avLst/>
            <a:gdLst>
              <a:gd name="connsiteX0" fmla="*/ 0 w 625642"/>
              <a:gd name="connsiteY0" fmla="*/ 89005 h 89005"/>
              <a:gd name="connsiteX1" fmla="*/ 240632 w 625642"/>
              <a:gd name="connsiteY1" fmla="*/ 12003 h 89005"/>
              <a:gd name="connsiteX2" fmla="*/ 510139 w 625642"/>
              <a:gd name="connsiteY2" fmla="*/ 31254 h 89005"/>
              <a:gd name="connsiteX3" fmla="*/ 625642 w 625642"/>
              <a:gd name="connsiteY3" fmla="*/ 60130 h 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42" h="89005">
                <a:moveTo>
                  <a:pt x="0" y="89005"/>
                </a:moveTo>
                <a:cubicBezTo>
                  <a:pt x="80211" y="63338"/>
                  <a:pt x="157296" y="24156"/>
                  <a:pt x="240632" y="12003"/>
                </a:cubicBezTo>
                <a:cubicBezTo>
                  <a:pt x="447128" y="-18111"/>
                  <a:pt x="396501" y="16103"/>
                  <a:pt x="510139" y="31254"/>
                </a:cubicBezTo>
                <a:cubicBezTo>
                  <a:pt x="619471" y="45831"/>
                  <a:pt x="582453" y="16939"/>
                  <a:pt x="625642" y="601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3725" y="318105"/>
            <a:ext cx="1200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Evidence: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265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E9F30D-7898-40DD-B066-3AF0228E1FE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 dirty="0" smtClean="0"/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868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152400" y="838200"/>
            <a:ext cx="8763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 dirty="0">
              <a:solidFill>
                <a:srgbClr val="336699"/>
              </a:solidFill>
            </a:endParaRPr>
          </a:p>
        </p:txBody>
      </p:sp>
      <p:sp>
        <p:nvSpPr>
          <p:cNvPr id="108549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78277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 b="1" i="1" dirty="0">
                <a:solidFill>
                  <a:srgbClr val="336699"/>
                </a:solidFill>
              </a:rPr>
              <a:t>But we only select managers with great </a:t>
            </a:r>
            <a:r>
              <a:rPr lang="en-US" altLang="en-US" sz="2000" b="1" i="1" dirty="0" smtClean="0">
                <a:solidFill>
                  <a:srgbClr val="336699"/>
                </a:solidFill>
              </a:rPr>
              <a:t>ten-year </a:t>
            </a:r>
            <a:r>
              <a:rPr lang="en-US" altLang="en-US" sz="2000" b="1" i="1" dirty="0">
                <a:solidFill>
                  <a:srgbClr val="336699"/>
                </a:solidFill>
              </a:rPr>
              <a:t>track records!</a:t>
            </a:r>
          </a:p>
        </p:txBody>
      </p:sp>
      <p:sp>
        <p:nvSpPr>
          <p:cNvPr id="108550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i="1" dirty="0">
                <a:solidFill>
                  <a:srgbClr val="CC0066"/>
                </a:solidFill>
              </a:rPr>
              <a:t>Past performance is no guarantee of future </a:t>
            </a:r>
            <a:r>
              <a:rPr lang="en-US" altLang="en-US" sz="1800" i="1" dirty="0" smtClean="0">
                <a:solidFill>
                  <a:srgbClr val="CC0066"/>
                </a:solidFill>
              </a:rPr>
              <a:t>performance.  (In </a:t>
            </a:r>
            <a:r>
              <a:rPr lang="en-US" altLang="en-US" sz="1800" i="1" dirty="0">
                <a:solidFill>
                  <a:srgbClr val="CC0066"/>
                </a:solidFill>
              </a:rPr>
              <a:t>fact, past performance says virtually nothing about future performance.)</a:t>
            </a:r>
          </a:p>
        </p:txBody>
      </p:sp>
      <p:sp>
        <p:nvSpPr>
          <p:cNvPr id="108551" name="Text Box 4"/>
          <p:cNvSpPr txBox="1">
            <a:spLocks noChangeArrowheads="1"/>
          </p:cNvSpPr>
          <p:nvPr/>
        </p:nvSpPr>
        <p:spPr bwMode="auto">
          <a:xfrm>
            <a:off x="1263650" y="1554163"/>
            <a:ext cx="6908800" cy="32702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Rank of Top-20 Domestic Equity Funds and Their Rank in Subsequent Decade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622758" y="1066800"/>
            <a:ext cx="625642" cy="89005"/>
          </a:xfrm>
          <a:custGeom>
            <a:avLst/>
            <a:gdLst>
              <a:gd name="connsiteX0" fmla="*/ 0 w 625642"/>
              <a:gd name="connsiteY0" fmla="*/ 89005 h 89005"/>
              <a:gd name="connsiteX1" fmla="*/ 240632 w 625642"/>
              <a:gd name="connsiteY1" fmla="*/ 12003 h 89005"/>
              <a:gd name="connsiteX2" fmla="*/ 510139 w 625642"/>
              <a:gd name="connsiteY2" fmla="*/ 31254 h 89005"/>
              <a:gd name="connsiteX3" fmla="*/ 625642 w 625642"/>
              <a:gd name="connsiteY3" fmla="*/ 60130 h 8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642" h="89005">
                <a:moveTo>
                  <a:pt x="0" y="89005"/>
                </a:moveTo>
                <a:cubicBezTo>
                  <a:pt x="80211" y="63338"/>
                  <a:pt x="157296" y="24156"/>
                  <a:pt x="240632" y="12003"/>
                </a:cubicBezTo>
                <a:cubicBezTo>
                  <a:pt x="447128" y="-18111"/>
                  <a:pt x="396501" y="16103"/>
                  <a:pt x="510139" y="31254"/>
                </a:cubicBezTo>
                <a:cubicBezTo>
                  <a:pt x="619471" y="45831"/>
                  <a:pt x="582453" y="16939"/>
                  <a:pt x="625642" y="6013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318105"/>
            <a:ext cx="1200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Evidence: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380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E7749BB-DDB1-4B9C-B246-FC84FBD50ED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 dirty="0" smtClean="0"/>
          </a:p>
        </p:txBody>
      </p:sp>
      <p:graphicFrame>
        <p:nvGraphicFramePr>
          <p:cNvPr id="1064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720336"/>
              </p:ext>
            </p:extLst>
          </p:nvPr>
        </p:nvGraphicFramePr>
        <p:xfrm>
          <a:off x="1905000" y="2913062"/>
          <a:ext cx="5035550" cy="348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Worksheet" r:id="rId3" imgW="2907702" imgH="2014803" progId="Excel.Sheet.8">
                  <p:embed/>
                </p:oleObj>
              </mc:Choice>
              <mc:Fallback>
                <p:oleObj name="Worksheet" r:id="rId3" imgW="2907702" imgH="201480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3062"/>
                        <a:ext cx="5035550" cy="348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0" name="Text Box 3"/>
          <p:cNvSpPr txBox="1">
            <a:spLocks noChangeArrowheads="1"/>
          </p:cNvSpPr>
          <p:nvPr/>
        </p:nvSpPr>
        <p:spPr bwMode="auto">
          <a:xfrm>
            <a:off x="337416" y="1084262"/>
            <a:ext cx="8550275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But the reality is even worse!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Survivorship </a:t>
            </a:r>
            <a:r>
              <a:rPr lang="en-US" altLang="en-US" sz="1800" b="1" i="1" dirty="0">
                <a:solidFill>
                  <a:srgbClr val="336699"/>
                </a:solidFill>
              </a:rPr>
              <a:t>Bias.  Most mutual fund performance analysis significantly overstates performance as we only see the performance of the survivors.</a:t>
            </a:r>
          </a:p>
        </p:txBody>
      </p:sp>
      <p:sp>
        <p:nvSpPr>
          <p:cNvPr id="106501" name="Text Box 4"/>
          <p:cNvSpPr txBox="1">
            <a:spLocks noChangeArrowheads="1"/>
          </p:cNvSpPr>
          <p:nvPr/>
        </p:nvSpPr>
        <p:spPr bwMode="auto">
          <a:xfrm>
            <a:off x="2101850" y="2511425"/>
            <a:ext cx="48006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Survivorship Bias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18105"/>
            <a:ext cx="1200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Evidence: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15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432038D-ECA9-47E3-94EB-F89CE37995A3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 dirty="0" smtClean="0"/>
          </a:p>
        </p:txBody>
      </p:sp>
      <p:sp>
        <p:nvSpPr>
          <p:cNvPr id="110595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46760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 b="1" i="1" dirty="0">
                <a:solidFill>
                  <a:srgbClr val="336699"/>
                </a:solidFill>
              </a:rPr>
              <a:t>Princeton Professor Burton </a:t>
            </a:r>
            <a:r>
              <a:rPr lang="en-US" altLang="en-US" sz="2000" b="1" i="1" dirty="0" err="1">
                <a:solidFill>
                  <a:srgbClr val="336699"/>
                </a:solidFill>
              </a:rPr>
              <a:t>Malkiel</a:t>
            </a:r>
            <a:r>
              <a:rPr lang="en-US" altLang="en-US" sz="2000" b="1" i="1" dirty="0">
                <a:solidFill>
                  <a:srgbClr val="336699"/>
                </a:solidFill>
              </a:rPr>
              <a:t> studied survivorship bias inherent in long term mutual fund performance studies.  He concluded that such studies </a:t>
            </a:r>
            <a:r>
              <a:rPr lang="en-US" altLang="en-US" sz="2000" b="1" i="1" u="sng" dirty="0">
                <a:solidFill>
                  <a:srgbClr val="FF0000"/>
                </a:solidFill>
              </a:rPr>
              <a:t>overstate “actual” performance by an average of 1.5% per annum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.  </a:t>
            </a:r>
            <a:endParaRPr lang="en-US" altLang="en-US" sz="20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2400" b="1" i="1" dirty="0">
              <a:solidFill>
                <a:srgbClr val="3333CC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i="1" dirty="0">
                <a:solidFill>
                  <a:srgbClr val="3333CC"/>
                </a:solidFill>
              </a:rPr>
              <a:t>                                         </a:t>
            </a:r>
            <a:r>
              <a:rPr lang="en-US" altLang="en-US" sz="1600" dirty="0"/>
              <a:t>Source: Financial Planning, June, 2001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24200"/>
            <a:ext cx="1866900" cy="27908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907" y="514480"/>
            <a:ext cx="1200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Evidence: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34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A48417C-B6E6-4B74-89CA-AE14C919C9B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 smtClean="0"/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2"/>
          <a:stretch>
            <a:fillRect/>
          </a:stretch>
        </p:blipFill>
        <p:spPr bwMode="auto">
          <a:xfrm>
            <a:off x="1731963" y="2144713"/>
            <a:ext cx="6726237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1276484" y="1708512"/>
            <a:ext cx="5899150" cy="29970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dirty="0">
                <a:solidFill>
                  <a:schemeClr val="bg1"/>
                </a:solidFill>
              </a:rPr>
              <a:t>Percentage of Bond Managers </a:t>
            </a:r>
            <a:r>
              <a:rPr lang="en-US" altLang="en-US" sz="1200" dirty="0" smtClean="0">
                <a:solidFill>
                  <a:schemeClr val="bg1"/>
                </a:solidFill>
              </a:rPr>
              <a:t>That Outperformed Benchmark 10 Years Ending 2012</a:t>
            </a:r>
            <a:endParaRPr lang="en-US" altLang="en-US" sz="700" i="1" dirty="0">
              <a:solidFill>
                <a:srgbClr val="336699"/>
              </a:solidFill>
            </a:endParaRPr>
          </a:p>
        </p:txBody>
      </p:sp>
      <p:sp>
        <p:nvSpPr>
          <p:cNvPr id="105477" name="Text Box 4"/>
          <p:cNvSpPr txBox="1">
            <a:spLocks noChangeArrowheads="1"/>
          </p:cNvSpPr>
          <p:nvPr/>
        </p:nvSpPr>
        <p:spPr bwMode="auto">
          <a:xfrm>
            <a:off x="530224" y="683181"/>
            <a:ext cx="77755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We see the same active underperformance in the bond arena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144713"/>
            <a:ext cx="4800600" cy="2808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753035"/>
              </p:ext>
            </p:extLst>
          </p:nvPr>
        </p:nvGraphicFramePr>
        <p:xfrm>
          <a:off x="2286000" y="2209800"/>
          <a:ext cx="3810000" cy="304800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Government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Corporate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SNMA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Yield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Short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Intermediate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33400" y="228600"/>
            <a:ext cx="1200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Evidence:</a:t>
            </a:r>
            <a:endParaRPr lang="en-US" sz="2000" b="1" dirty="0"/>
          </a:p>
        </p:txBody>
      </p:sp>
      <p:sp>
        <p:nvSpPr>
          <p:cNvPr id="2" name="Oval 1"/>
          <p:cNvSpPr/>
          <p:nvPr/>
        </p:nvSpPr>
        <p:spPr>
          <a:xfrm>
            <a:off x="6566034" y="533400"/>
            <a:ext cx="749166" cy="601147"/>
          </a:xfrm>
          <a:prstGeom prst="ellipse">
            <a:avLst/>
          </a:prstGeom>
          <a:noFill/>
          <a:ln w="412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53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2015-2157-4DB2-82CF-CBF7C485C95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63908" name="Rectangle 4"/>
          <p:cNvSpPr>
            <a:spLocks noChangeArrowheads="1"/>
          </p:cNvSpPr>
          <p:nvPr/>
        </p:nvSpPr>
        <p:spPr bwMode="auto">
          <a:xfrm>
            <a:off x="1295400" y="1600200"/>
            <a:ext cx="6553200" cy="4267200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63909" name="Text Box 5"/>
          <p:cNvSpPr txBox="1">
            <a:spLocks noChangeArrowheads="1"/>
          </p:cNvSpPr>
          <p:nvPr/>
        </p:nvSpPr>
        <p:spPr bwMode="auto">
          <a:xfrm>
            <a:off x="3962400" y="60198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tx1"/>
                </a:solidFill>
              </a:rPr>
              <a:t>Risk</a:t>
            </a:r>
          </a:p>
        </p:txBody>
      </p:sp>
      <p:sp>
        <p:nvSpPr>
          <p:cNvPr id="763910" name="Text Box 6"/>
          <p:cNvSpPr txBox="1">
            <a:spLocks noChangeArrowheads="1"/>
          </p:cNvSpPr>
          <p:nvPr/>
        </p:nvSpPr>
        <p:spPr bwMode="auto">
          <a:xfrm>
            <a:off x="0" y="32766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tx1"/>
                </a:solidFill>
              </a:rPr>
              <a:t>Return</a:t>
            </a:r>
          </a:p>
        </p:txBody>
      </p:sp>
      <p:sp>
        <p:nvSpPr>
          <p:cNvPr id="763912" name="Freeform 8"/>
          <p:cNvSpPr>
            <a:spLocks/>
          </p:cNvSpPr>
          <p:nvPr/>
        </p:nvSpPr>
        <p:spPr bwMode="auto">
          <a:xfrm>
            <a:off x="2209800" y="2108200"/>
            <a:ext cx="5765800" cy="3149600"/>
          </a:xfrm>
          <a:custGeom>
            <a:avLst/>
            <a:gdLst>
              <a:gd name="T0" fmla="*/ 0 w 3632"/>
              <a:gd name="T1" fmla="*/ 1984 h 1984"/>
              <a:gd name="T2" fmla="*/ 3216 w 3632"/>
              <a:gd name="T3" fmla="*/ 112 h 1984"/>
              <a:gd name="T4" fmla="*/ 2496 w 3632"/>
              <a:gd name="T5" fmla="*/ 1312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2" h="1984">
                <a:moveTo>
                  <a:pt x="0" y="1984"/>
                </a:moveTo>
                <a:cubicBezTo>
                  <a:pt x="1400" y="1104"/>
                  <a:pt x="2800" y="224"/>
                  <a:pt x="3216" y="112"/>
                </a:cubicBezTo>
                <a:cubicBezTo>
                  <a:pt x="3632" y="0"/>
                  <a:pt x="2680" y="1072"/>
                  <a:pt x="2496" y="131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3913" name="Freeform 9"/>
          <p:cNvSpPr>
            <a:spLocks/>
          </p:cNvSpPr>
          <p:nvPr/>
        </p:nvSpPr>
        <p:spPr bwMode="auto">
          <a:xfrm>
            <a:off x="1752600" y="2438400"/>
            <a:ext cx="5410200" cy="3124200"/>
          </a:xfrm>
          <a:custGeom>
            <a:avLst/>
            <a:gdLst>
              <a:gd name="T0" fmla="*/ 0 w 3408"/>
              <a:gd name="T1" fmla="*/ 1968 h 1968"/>
              <a:gd name="T2" fmla="*/ 3408 w 3408"/>
              <a:gd name="T3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08" h="1968">
                <a:moveTo>
                  <a:pt x="0" y="1968"/>
                </a:moveTo>
                <a:cubicBezTo>
                  <a:pt x="1416" y="1148"/>
                  <a:pt x="2832" y="328"/>
                  <a:pt x="3408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3916" name="Freeform 12"/>
          <p:cNvSpPr>
            <a:spLocks/>
          </p:cNvSpPr>
          <p:nvPr/>
        </p:nvSpPr>
        <p:spPr bwMode="auto">
          <a:xfrm>
            <a:off x="1981200" y="2362200"/>
            <a:ext cx="5334000" cy="3124200"/>
          </a:xfrm>
          <a:custGeom>
            <a:avLst/>
            <a:gdLst>
              <a:gd name="T0" fmla="*/ 0 w 3360"/>
              <a:gd name="T1" fmla="*/ 1968 h 1968"/>
              <a:gd name="T2" fmla="*/ 624 w 3360"/>
              <a:gd name="T3" fmla="*/ 1152 h 1968"/>
              <a:gd name="T4" fmla="*/ 1584 w 3360"/>
              <a:gd name="T5" fmla="*/ 480 h 1968"/>
              <a:gd name="T6" fmla="*/ 2592 w 3360"/>
              <a:gd name="T7" fmla="*/ 144 h 1968"/>
              <a:gd name="T8" fmla="*/ 3360 w 3360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0" h="1968">
                <a:moveTo>
                  <a:pt x="0" y="1968"/>
                </a:moveTo>
                <a:cubicBezTo>
                  <a:pt x="180" y="1684"/>
                  <a:pt x="360" y="1400"/>
                  <a:pt x="624" y="1152"/>
                </a:cubicBezTo>
                <a:cubicBezTo>
                  <a:pt x="888" y="904"/>
                  <a:pt x="1256" y="648"/>
                  <a:pt x="1584" y="480"/>
                </a:cubicBezTo>
                <a:cubicBezTo>
                  <a:pt x="1912" y="312"/>
                  <a:pt x="2296" y="224"/>
                  <a:pt x="2592" y="144"/>
                </a:cubicBezTo>
                <a:cubicBezTo>
                  <a:pt x="2888" y="64"/>
                  <a:pt x="3124" y="32"/>
                  <a:pt x="3360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3918" name="Oval 14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3921" name="Line 17"/>
          <p:cNvSpPr>
            <a:spLocks noChangeShapeType="1"/>
          </p:cNvSpPr>
          <p:nvPr/>
        </p:nvSpPr>
        <p:spPr bwMode="auto">
          <a:xfrm flipV="1">
            <a:off x="4114800" y="3048000"/>
            <a:ext cx="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3927" name="Text Box 23"/>
          <p:cNvSpPr txBox="1">
            <a:spLocks noChangeArrowheads="1"/>
          </p:cNvSpPr>
          <p:nvPr/>
        </p:nvSpPr>
        <p:spPr bwMode="auto">
          <a:xfrm>
            <a:off x="2971800" y="31242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Passive</a:t>
            </a:r>
          </a:p>
        </p:txBody>
      </p:sp>
      <p:sp>
        <p:nvSpPr>
          <p:cNvPr id="763928" name="Text Box 24"/>
          <p:cNvSpPr txBox="1">
            <a:spLocks noChangeArrowheads="1"/>
          </p:cNvSpPr>
          <p:nvPr/>
        </p:nvSpPr>
        <p:spPr bwMode="auto">
          <a:xfrm>
            <a:off x="212725" y="554504"/>
            <a:ext cx="8474075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900" b="1" i="1" dirty="0">
                <a:solidFill>
                  <a:srgbClr val="336699"/>
                </a:solidFill>
              </a:rPr>
              <a:t>A passive, or indexed, investment typically represents an entire asset class on a market capitalization-weighted basis.  Due to its very low cost, it should deliver close to 100% of the asset class’s return.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783" y="133290"/>
            <a:ext cx="100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Theory: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734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88B1BB-790C-453C-97CE-35D8CE6612F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smtClean="0"/>
          </a:p>
        </p:txBody>
      </p:sp>
      <p:graphicFrame>
        <p:nvGraphicFramePr>
          <p:cNvPr id="111619" name="Object 2"/>
          <p:cNvGraphicFramePr>
            <a:graphicFrameLocks noChangeAspect="1"/>
          </p:cNvGraphicFramePr>
          <p:nvPr/>
        </p:nvGraphicFramePr>
        <p:xfrm>
          <a:off x="1962150" y="1219200"/>
          <a:ext cx="6038850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Chart" r:id="rId3" imgW="5657858" imgH="2676632" progId="Excel.Chart.8">
                  <p:embed/>
                </p:oleObj>
              </mc:Choice>
              <mc:Fallback>
                <p:oleObj name="Chart" r:id="rId3" imgW="5657858" imgH="26766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219200"/>
                        <a:ext cx="6038850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Text Box 3"/>
          <p:cNvSpPr txBox="1">
            <a:spLocks noChangeArrowheads="1"/>
          </p:cNvSpPr>
          <p:nvPr/>
        </p:nvSpPr>
        <p:spPr bwMode="auto">
          <a:xfrm>
            <a:off x="152400" y="2246313"/>
            <a:ext cx="20569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336699"/>
                </a:solidFill>
              </a:rPr>
              <a:t>Excess Return %</a:t>
            </a:r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891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And past </a:t>
            </a:r>
            <a:r>
              <a:rPr lang="en-US" altLang="en-US" sz="1800" b="1" i="1" dirty="0">
                <a:solidFill>
                  <a:srgbClr val="336699"/>
                </a:solidFill>
              </a:rPr>
              <a:t>performance is actually not even any guarantee of past performance!</a:t>
            </a:r>
          </a:p>
        </p:txBody>
      </p:sp>
      <p:sp>
        <p:nvSpPr>
          <p:cNvPr id="111622" name="Line 5"/>
          <p:cNvSpPr>
            <a:spLocks noChangeShapeType="1"/>
          </p:cNvSpPr>
          <p:nvPr/>
        </p:nvSpPr>
        <p:spPr bwMode="auto">
          <a:xfrm flipV="1">
            <a:off x="5410200" y="1447800"/>
            <a:ext cx="0" cy="2133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1623" name="Text Box 4"/>
          <p:cNvSpPr txBox="1">
            <a:spLocks noChangeArrowheads="1"/>
          </p:cNvSpPr>
          <p:nvPr/>
        </p:nvSpPr>
        <p:spPr bwMode="auto">
          <a:xfrm>
            <a:off x="2432050" y="1135063"/>
            <a:ext cx="53975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Magellan Fund</a:t>
            </a:r>
            <a:endParaRPr lang="en-US" altLang="en-US" sz="9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EC3ACB3-3314-4C22-8E02-D7B344DCD68C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 smtClean="0"/>
          </a:p>
        </p:txBody>
      </p:sp>
      <p:graphicFrame>
        <p:nvGraphicFramePr>
          <p:cNvPr id="112643" name="Object 2"/>
          <p:cNvGraphicFramePr>
            <a:graphicFrameLocks noChangeAspect="1"/>
          </p:cNvGraphicFramePr>
          <p:nvPr/>
        </p:nvGraphicFramePr>
        <p:xfrm>
          <a:off x="1962150" y="1219200"/>
          <a:ext cx="6038850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Chart" r:id="rId3" imgW="5657858" imgH="2676632" progId="Excel.Chart.8">
                  <p:embed/>
                </p:oleObj>
              </mc:Choice>
              <mc:Fallback>
                <p:oleObj name="Chart" r:id="rId3" imgW="5657858" imgH="267663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1219200"/>
                        <a:ext cx="6038850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4" name="Object 3"/>
          <p:cNvGraphicFramePr>
            <a:graphicFrameLocks noChangeAspect="1"/>
          </p:cNvGraphicFramePr>
          <p:nvPr/>
        </p:nvGraphicFramePr>
        <p:xfrm>
          <a:off x="1981200" y="3806825"/>
          <a:ext cx="6019800" cy="261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5" imgW="5486400" imgH="2381341" progId="Excel.Chart.8">
                  <p:embed/>
                </p:oleObj>
              </mc:Choice>
              <mc:Fallback>
                <p:oleObj name="Chart" r:id="rId5" imgW="5486400" imgH="238134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06825"/>
                        <a:ext cx="6019800" cy="261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152400" y="2246313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336699"/>
                </a:solidFill>
              </a:rPr>
              <a:t>Excess Return %</a:t>
            </a:r>
          </a:p>
        </p:txBody>
      </p:sp>
      <p:sp>
        <p:nvSpPr>
          <p:cNvPr id="112646" name="Text Box 5"/>
          <p:cNvSpPr txBox="1">
            <a:spLocks noChangeArrowheads="1"/>
          </p:cNvSpPr>
          <p:nvPr/>
        </p:nvSpPr>
        <p:spPr bwMode="auto">
          <a:xfrm>
            <a:off x="228600" y="4724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336699"/>
                </a:solidFill>
              </a:rPr>
              <a:t>Assets Under Management $B</a:t>
            </a:r>
          </a:p>
        </p:txBody>
      </p:sp>
      <p:sp>
        <p:nvSpPr>
          <p:cNvPr id="112648" name="Line 7"/>
          <p:cNvSpPr>
            <a:spLocks noChangeShapeType="1"/>
          </p:cNvSpPr>
          <p:nvPr/>
        </p:nvSpPr>
        <p:spPr bwMode="auto">
          <a:xfrm flipV="1">
            <a:off x="5410200" y="1447800"/>
            <a:ext cx="0" cy="4419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49" name="Text Box 4"/>
          <p:cNvSpPr txBox="1">
            <a:spLocks noChangeArrowheads="1"/>
          </p:cNvSpPr>
          <p:nvPr/>
        </p:nvSpPr>
        <p:spPr bwMode="auto">
          <a:xfrm>
            <a:off x="2432050" y="1135063"/>
            <a:ext cx="53975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Magellan Fund</a:t>
            </a:r>
            <a:endParaRPr lang="en-US" altLang="en-US" sz="900" b="1" dirty="0">
              <a:solidFill>
                <a:srgbClr val="336699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891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And past </a:t>
            </a:r>
            <a:r>
              <a:rPr lang="en-US" altLang="en-US" sz="1800" b="1" i="1" dirty="0">
                <a:solidFill>
                  <a:srgbClr val="336699"/>
                </a:solidFill>
              </a:rPr>
              <a:t>performance is actually not even any guarantee of past performance!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52600" y="6400800"/>
            <a:ext cx="635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Time-weighted performance = Dollar-weighted (IRR) performance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33900" y="6477000"/>
            <a:ext cx="114300" cy="293132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6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06103" y="1056982"/>
            <a:ext cx="7012806" cy="521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800" b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Magellan has disappeared from virtually all savings plan investment lineups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It has been replaced by new funds with great track records…records that no savings plan investors have actually experienced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Bad records disappear.  Great “records” appear.  Bad records disappear.  Great “records” appear. 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800" b="1" i="1" dirty="0" smtClean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800" b="1" i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800" b="1" i="1" dirty="0" smtClean="0">
                <a:solidFill>
                  <a:srgbClr val="336699"/>
                </a:solidFill>
              </a:rPr>
              <a:t> </a:t>
            </a:r>
            <a:r>
              <a:rPr lang="en-US" altLang="en-US" sz="1800" b="1" i="1" dirty="0" smtClean="0"/>
              <a:t>Naïve investors feel happy – “what great choices I have!”</a:t>
            </a:r>
            <a:endParaRPr lang="en-US" altLang="en-US" sz="1800" b="1" i="1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06103" y="533400"/>
            <a:ext cx="6934200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The Game of Active Management in the Savings Plan World</a:t>
            </a:r>
            <a:endParaRPr lang="en-US" altLang="en-US" sz="900" b="1" i="1" dirty="0">
              <a:solidFill>
                <a:srgbClr val="336699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 rot="10800000">
            <a:off x="3200400" y="4572000"/>
            <a:ext cx="9906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4724400" y="4648200"/>
            <a:ext cx="9906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63752" y="683567"/>
            <a:ext cx="87614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In addition to outperforming most active managers, index funds deliver very broad diversification (and lower risk)</a:t>
            </a: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1" y="236220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example,</a:t>
            </a:r>
          </a:p>
          <a:p>
            <a:endParaRPr lang="en-US" b="1" dirty="0"/>
          </a:p>
          <a:p>
            <a:r>
              <a:rPr lang="en-US" b="1" dirty="0" smtClean="0"/>
              <a:t>Vanguard Total World Stock ETF tracks the performance of about 8000 stocks in over 47 countries</a:t>
            </a:r>
          </a:p>
          <a:p>
            <a:endParaRPr lang="en-US" b="1" dirty="0"/>
          </a:p>
          <a:p>
            <a:r>
              <a:rPr lang="en-US" b="1" dirty="0" smtClean="0"/>
              <a:t>iShares Core U.S. Aggregate ETF tracks the performance of virtually the entire U.S. investment grade taxable bond market</a:t>
            </a:r>
          </a:p>
          <a:p>
            <a:endParaRPr lang="en-US" b="1" dirty="0"/>
          </a:p>
          <a:p>
            <a:r>
              <a:rPr lang="en-US" b="1" dirty="0"/>
              <a:t>SPDR S&amp;P 500 ETF </a:t>
            </a:r>
            <a:r>
              <a:rPr lang="en-US" b="1" dirty="0" smtClean="0"/>
              <a:t>Trust tracks the performance of the 500 stocks in the S&amp;P 500</a:t>
            </a:r>
          </a:p>
          <a:p>
            <a:endParaRPr lang="en-US" b="1" dirty="0"/>
          </a:p>
          <a:p>
            <a:r>
              <a:rPr lang="en-US" b="1" dirty="0" err="1" smtClean="0"/>
              <a:t>Etc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67600" y="32766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ER: 0.10%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2600" y="407036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ER: 0.05%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7893" y="4876800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ER: 0.04%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80" y="1956289"/>
            <a:ext cx="8537120" cy="45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431375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Another advantage of index funds is that they provide relative performance predictability</a:t>
            </a:r>
            <a:endParaRPr lang="en-US" alt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248400" y="1981200"/>
            <a:ext cx="23622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53200" y="2111276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Indexing reduces uncertainty by providing </a:t>
            </a:r>
            <a:r>
              <a:rPr lang="en-US" b="1" dirty="0" smtClean="0"/>
              <a:t>predictable</a:t>
            </a:r>
            <a:r>
              <a:rPr lang="en-US" dirty="0" smtClean="0"/>
              <a:t> and </a:t>
            </a:r>
            <a:r>
              <a:rPr lang="en-US" b="1" dirty="0" smtClean="0"/>
              <a:t>transparent</a:t>
            </a:r>
            <a:r>
              <a:rPr lang="en-US" dirty="0" smtClean="0"/>
              <a:t> relative asset class investment performance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474768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The Vanguard Group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38200" y="1752600"/>
            <a:ext cx="51816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i="0" dirty="0" smtClean="0">
                <a:solidFill>
                  <a:schemeClr val="bg1"/>
                </a:solidFill>
              </a:rPr>
              <a:t>Excess Return Range (%)</a:t>
            </a:r>
            <a:endParaRPr lang="en-US" altLang="en-US" sz="1600" i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111375"/>
            <a:ext cx="2438400" cy="32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6731" y="838200"/>
            <a:ext cx="8761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And finally, indexing is a “tax-efficient” way of investing!</a:t>
            </a:r>
            <a:endParaRPr lang="en-US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59621" y="6474768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The Vanguard Group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30" y="2971800"/>
            <a:ext cx="8572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Unlike active management, index management is not making capital gains distributions – which result in annual tax liabilities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b="1" dirty="0" smtClean="0"/>
              <a:t>(Most relevant for taxable accounts…to the extent you want some active strategies…tax-deferred accounts are, in fact, good “locations.”  “Asset location” is a whole other subject!)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4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28" y="1874103"/>
            <a:ext cx="2923072" cy="46790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52436" y="1828800"/>
            <a:ext cx="2691364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10100" y="2209800"/>
            <a:ext cx="3467100" cy="545930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Capital Gain Distributions as a Percentage of Year-end Net Asset Value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1" y="533400"/>
            <a:ext cx="8458200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200" b="1" i="1" dirty="0" smtClean="0">
                <a:solidFill>
                  <a:srgbClr val="336699"/>
                </a:solidFill>
              </a:rPr>
              <a:t>One of the problems with active mutual funds is that (taxable) investors have to pay capital gains taxes most years</a:t>
            </a:r>
            <a:endParaRPr lang="en-US" altLang="en-US" sz="2200" b="1" i="1" dirty="0">
              <a:solidFill>
                <a:srgbClr val="3366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66" y="2895600"/>
            <a:ext cx="4419600" cy="294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172200"/>
            <a:ext cx="18229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Barron’s , February 4, 2019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865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98743"/>
            <a:ext cx="248786" cy="19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altLang="en-US" sz="2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7531" y="619527"/>
            <a:ext cx="8761412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300" dirty="0" smtClean="0"/>
              <a:t>Low cost indexing is winning the battle for investors’ assets</a:t>
            </a:r>
            <a:endParaRPr lang="en-US" altLang="en-US" sz="2300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6252590"/>
            <a:ext cx="24032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Kiplinger’s Personal Finance, April 2019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9019607" cy="4317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Freeform 7"/>
          <p:cNvSpPr/>
          <p:nvPr/>
        </p:nvSpPr>
        <p:spPr>
          <a:xfrm>
            <a:off x="278090" y="1652047"/>
            <a:ext cx="8653806" cy="1319753"/>
          </a:xfrm>
          <a:custGeom>
            <a:avLst/>
            <a:gdLst>
              <a:gd name="connsiteX0" fmla="*/ 113121 w 8653806"/>
              <a:gd name="connsiteY0" fmla="*/ 0 h 1319753"/>
              <a:gd name="connsiteX1" fmla="*/ 8418136 w 8653806"/>
              <a:gd name="connsiteY1" fmla="*/ 311085 h 1319753"/>
              <a:gd name="connsiteX2" fmla="*/ 8653806 w 8653806"/>
              <a:gd name="connsiteY2" fmla="*/ 838986 h 1319753"/>
              <a:gd name="connsiteX3" fmla="*/ 8616099 w 8653806"/>
              <a:gd name="connsiteY3" fmla="*/ 1055802 h 1319753"/>
              <a:gd name="connsiteX4" fmla="*/ 6004874 w 8653806"/>
              <a:gd name="connsiteY4" fmla="*/ 1178351 h 1319753"/>
              <a:gd name="connsiteX5" fmla="*/ 3704734 w 8653806"/>
              <a:gd name="connsiteY5" fmla="*/ 1319753 h 1319753"/>
              <a:gd name="connsiteX6" fmla="*/ 348791 w 8653806"/>
              <a:gd name="connsiteY6" fmla="*/ 1310326 h 1319753"/>
              <a:gd name="connsiteX7" fmla="*/ 0 w 8653806"/>
              <a:gd name="connsiteY7" fmla="*/ 1216058 h 1319753"/>
              <a:gd name="connsiteX8" fmla="*/ 84841 w 8653806"/>
              <a:gd name="connsiteY8" fmla="*/ 207390 h 1319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53806" h="1319753">
                <a:moveTo>
                  <a:pt x="113121" y="0"/>
                </a:moveTo>
                <a:lnTo>
                  <a:pt x="8418136" y="311085"/>
                </a:lnTo>
                <a:lnTo>
                  <a:pt x="8653806" y="838986"/>
                </a:lnTo>
                <a:lnTo>
                  <a:pt x="8616099" y="1055802"/>
                </a:lnTo>
                <a:lnTo>
                  <a:pt x="6004874" y="1178351"/>
                </a:lnTo>
                <a:lnTo>
                  <a:pt x="3704734" y="1319753"/>
                </a:lnTo>
                <a:lnTo>
                  <a:pt x="348791" y="1310326"/>
                </a:lnTo>
                <a:lnTo>
                  <a:pt x="0" y="1216058"/>
                </a:lnTo>
                <a:lnTo>
                  <a:pt x="84841" y="20739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24000" y="2529842"/>
            <a:ext cx="70104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i="0" dirty="0" smtClean="0">
                <a:solidFill>
                  <a:schemeClr val="bg1"/>
                </a:solidFill>
              </a:rPr>
              <a:t>Where the Money is Going</a:t>
            </a:r>
            <a:endParaRPr lang="en-US" altLang="en-US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5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2A731AF-F7AF-4031-9F7E-2FD83C48A835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 dirty="0" smtClean="0"/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957388"/>
            <a:ext cx="8058150" cy="436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415925" y="479425"/>
            <a:ext cx="7932738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500" b="1" i="1" dirty="0">
                <a:solidFill>
                  <a:srgbClr val="336699"/>
                </a:solidFill>
              </a:rPr>
              <a:t>“Beating the market” has been a short-lived victory</a:t>
            </a:r>
          </a:p>
        </p:txBody>
      </p:sp>
      <p:sp>
        <p:nvSpPr>
          <p:cNvPr id="104453" name="Text Box 4"/>
          <p:cNvSpPr txBox="1">
            <a:spLocks noChangeArrowheads="1"/>
          </p:cNvSpPr>
          <p:nvPr/>
        </p:nvSpPr>
        <p:spPr bwMode="auto">
          <a:xfrm>
            <a:off x="1263650" y="1554163"/>
            <a:ext cx="6045200" cy="32702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chemeClr val="bg1"/>
                </a:solidFill>
              </a:rPr>
              <a:t>Predictability of Five-Year U.S. Equity Quintile Rankings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62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s://advisors.vanguard.com/iwe/images/infographic/AdvocateIndex/AdvocateCha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54375"/>
            <a:ext cx="619125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6409" y="533400"/>
            <a:ext cx="876141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The benefits of indexing are clear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smtClean="0"/>
              <a:t>And indexing has helped millions of investors achieve their goals</a:t>
            </a:r>
            <a:endParaRPr lang="en-US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2819400"/>
            <a:ext cx="6019800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i="0" dirty="0" smtClean="0">
                <a:solidFill>
                  <a:schemeClr val="bg1"/>
                </a:solidFill>
              </a:rPr>
              <a:t>Indexing Benefits</a:t>
            </a:r>
            <a:endParaRPr lang="en-US" altLang="en-US" sz="1600" i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9621" y="6474768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The Vanguard Group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7E6C0-1CCD-41D8-904F-49F2FFC0E9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1295400" y="1600200"/>
            <a:ext cx="6553200" cy="4267200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3962400" y="60198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tx1"/>
                </a:solidFill>
              </a:rPr>
              <a:t>Risk</a:t>
            </a:r>
          </a:p>
        </p:txBody>
      </p:sp>
      <p:sp>
        <p:nvSpPr>
          <p:cNvPr id="764932" name="Text Box 4"/>
          <p:cNvSpPr txBox="1">
            <a:spLocks noChangeArrowheads="1"/>
          </p:cNvSpPr>
          <p:nvPr/>
        </p:nvSpPr>
        <p:spPr bwMode="auto">
          <a:xfrm>
            <a:off x="0" y="32766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tx1"/>
                </a:solidFill>
              </a:rPr>
              <a:t>Return</a:t>
            </a:r>
          </a:p>
        </p:txBody>
      </p:sp>
      <p:sp>
        <p:nvSpPr>
          <p:cNvPr id="764933" name="Freeform 5"/>
          <p:cNvSpPr>
            <a:spLocks/>
          </p:cNvSpPr>
          <p:nvPr/>
        </p:nvSpPr>
        <p:spPr bwMode="auto">
          <a:xfrm>
            <a:off x="2209800" y="2108200"/>
            <a:ext cx="5765800" cy="3149600"/>
          </a:xfrm>
          <a:custGeom>
            <a:avLst/>
            <a:gdLst>
              <a:gd name="T0" fmla="*/ 0 w 3632"/>
              <a:gd name="T1" fmla="*/ 1984 h 1984"/>
              <a:gd name="T2" fmla="*/ 3216 w 3632"/>
              <a:gd name="T3" fmla="*/ 112 h 1984"/>
              <a:gd name="T4" fmla="*/ 2496 w 3632"/>
              <a:gd name="T5" fmla="*/ 1312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2" h="1984">
                <a:moveTo>
                  <a:pt x="0" y="1984"/>
                </a:moveTo>
                <a:cubicBezTo>
                  <a:pt x="1400" y="1104"/>
                  <a:pt x="2800" y="224"/>
                  <a:pt x="3216" y="112"/>
                </a:cubicBezTo>
                <a:cubicBezTo>
                  <a:pt x="3632" y="0"/>
                  <a:pt x="2680" y="1072"/>
                  <a:pt x="2496" y="131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4934" name="Freeform 6"/>
          <p:cNvSpPr>
            <a:spLocks/>
          </p:cNvSpPr>
          <p:nvPr/>
        </p:nvSpPr>
        <p:spPr bwMode="auto">
          <a:xfrm>
            <a:off x="1752600" y="2438400"/>
            <a:ext cx="5410200" cy="3124200"/>
          </a:xfrm>
          <a:custGeom>
            <a:avLst/>
            <a:gdLst>
              <a:gd name="T0" fmla="*/ 0 w 3408"/>
              <a:gd name="T1" fmla="*/ 1968 h 1968"/>
              <a:gd name="T2" fmla="*/ 3408 w 3408"/>
              <a:gd name="T3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08" h="1968">
                <a:moveTo>
                  <a:pt x="0" y="1968"/>
                </a:moveTo>
                <a:cubicBezTo>
                  <a:pt x="1416" y="1148"/>
                  <a:pt x="2832" y="328"/>
                  <a:pt x="3408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4935" name="Freeform 7"/>
          <p:cNvSpPr>
            <a:spLocks/>
          </p:cNvSpPr>
          <p:nvPr/>
        </p:nvSpPr>
        <p:spPr bwMode="auto">
          <a:xfrm>
            <a:off x="1981200" y="2362200"/>
            <a:ext cx="5334000" cy="3124200"/>
          </a:xfrm>
          <a:custGeom>
            <a:avLst/>
            <a:gdLst>
              <a:gd name="T0" fmla="*/ 0 w 3360"/>
              <a:gd name="T1" fmla="*/ 1968 h 1968"/>
              <a:gd name="T2" fmla="*/ 624 w 3360"/>
              <a:gd name="T3" fmla="*/ 1152 h 1968"/>
              <a:gd name="T4" fmla="*/ 1584 w 3360"/>
              <a:gd name="T5" fmla="*/ 480 h 1968"/>
              <a:gd name="T6" fmla="*/ 2592 w 3360"/>
              <a:gd name="T7" fmla="*/ 144 h 1968"/>
              <a:gd name="T8" fmla="*/ 3360 w 3360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0" h="1968">
                <a:moveTo>
                  <a:pt x="0" y="1968"/>
                </a:moveTo>
                <a:cubicBezTo>
                  <a:pt x="180" y="1684"/>
                  <a:pt x="360" y="1400"/>
                  <a:pt x="624" y="1152"/>
                </a:cubicBezTo>
                <a:cubicBezTo>
                  <a:pt x="888" y="904"/>
                  <a:pt x="1256" y="648"/>
                  <a:pt x="1584" y="480"/>
                </a:cubicBezTo>
                <a:cubicBezTo>
                  <a:pt x="1912" y="312"/>
                  <a:pt x="2296" y="224"/>
                  <a:pt x="2592" y="144"/>
                </a:cubicBezTo>
                <a:cubicBezTo>
                  <a:pt x="2888" y="64"/>
                  <a:pt x="3124" y="32"/>
                  <a:pt x="3360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4936" name="Oval 8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4937" name="Oval 9"/>
          <p:cNvSpPr>
            <a:spLocks noChangeArrowheads="1"/>
          </p:cNvSpPr>
          <p:nvPr/>
        </p:nvSpPr>
        <p:spPr bwMode="auto">
          <a:xfrm>
            <a:off x="3962400" y="25908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4939" name="Line 11"/>
          <p:cNvSpPr>
            <a:spLocks noChangeShapeType="1"/>
          </p:cNvSpPr>
          <p:nvPr/>
        </p:nvSpPr>
        <p:spPr bwMode="auto">
          <a:xfrm flipV="1">
            <a:off x="4114800" y="3048000"/>
            <a:ext cx="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4940" name="Line 12"/>
          <p:cNvSpPr>
            <a:spLocks noChangeShapeType="1"/>
          </p:cNvSpPr>
          <p:nvPr/>
        </p:nvSpPr>
        <p:spPr bwMode="auto">
          <a:xfrm flipV="1">
            <a:off x="4114800" y="28956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4942" name="Text Box 14"/>
          <p:cNvSpPr txBox="1">
            <a:spLocks noChangeArrowheads="1"/>
          </p:cNvSpPr>
          <p:nvPr/>
        </p:nvSpPr>
        <p:spPr bwMode="auto">
          <a:xfrm>
            <a:off x="3505200" y="205740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The Goal</a:t>
            </a:r>
          </a:p>
        </p:txBody>
      </p:sp>
      <p:sp>
        <p:nvSpPr>
          <p:cNvPr id="764944" name="Text Box 16"/>
          <p:cNvSpPr txBox="1">
            <a:spLocks noChangeArrowheads="1"/>
          </p:cNvSpPr>
          <p:nvPr/>
        </p:nvSpPr>
        <p:spPr bwMode="auto">
          <a:xfrm>
            <a:off x="2971800" y="31242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Passive</a:t>
            </a:r>
          </a:p>
        </p:txBody>
      </p:sp>
      <p:sp>
        <p:nvSpPr>
          <p:cNvPr id="764945" name="Text Box 17"/>
          <p:cNvSpPr txBox="1">
            <a:spLocks noChangeArrowheads="1"/>
          </p:cNvSpPr>
          <p:nvPr/>
        </p:nvSpPr>
        <p:spPr bwMode="auto">
          <a:xfrm>
            <a:off x="212725" y="618292"/>
            <a:ext cx="8474075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900" b="1" i="1" dirty="0">
                <a:solidFill>
                  <a:srgbClr val="336699"/>
                </a:solidFill>
              </a:rPr>
              <a:t>Active management typically seeks to deliver more return than the total asset class at about the same risk level.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1783" y="209490"/>
            <a:ext cx="100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Theory: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5424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562600" cy="54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63752" y="381000"/>
            <a:ext cx="8761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3366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 smtClean="0"/>
              <a:t>Indexing has helped investors keep more of their returns</a:t>
            </a:r>
            <a:endParaRPr lang="en-US" altLang="en-US" sz="24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438400" y="1129413"/>
            <a:ext cx="3124200" cy="48437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2073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20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0" hangingPunct="0">
              <a:lnSpc>
                <a:spcPct val="100000"/>
              </a:lnSpc>
              <a:spcBef>
                <a:spcPct val="50000"/>
              </a:spcBef>
            </a:pPr>
            <a:r>
              <a:rPr lang="en-US" altLang="en-US" sz="1200" i="0" dirty="0" smtClean="0">
                <a:solidFill>
                  <a:schemeClr val="bg1"/>
                </a:solidFill>
              </a:rPr>
              <a:t>Decreasing indexing fees have forced active funds to follow suit</a:t>
            </a:r>
            <a:endParaRPr lang="en-US" altLang="en-US" sz="1200" i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2895600"/>
            <a:ext cx="1676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5029200"/>
            <a:ext cx="2438400" cy="1590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18388" y="5638800"/>
            <a:ext cx="1544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/>
              <a:t>Plus…</a:t>
            </a:r>
            <a:endParaRPr lang="en-US" sz="4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92424" y="6292825"/>
            <a:ext cx="1534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The Vanguard Group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8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738"/>
              </p:ext>
            </p:extLst>
          </p:nvPr>
        </p:nvGraphicFramePr>
        <p:xfrm>
          <a:off x="1371600" y="2209801"/>
          <a:ext cx="6248401" cy="4114797"/>
        </p:xfrm>
        <a:graphic>
          <a:graphicData uri="http://schemas.openxmlformats.org/drawingml/2006/table">
            <a:tbl>
              <a:tblPr/>
              <a:tblGrid>
                <a:gridCol w="3249828"/>
                <a:gridCol w="790832"/>
                <a:gridCol w="972065"/>
                <a:gridCol w="1235676"/>
              </a:tblGrid>
              <a:tr h="661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Asset Class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Symbol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Expenses (bp)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Manager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US Stocks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Vanguard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Large Cap US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Stocks (S&amp;P 500)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SSGA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Real Estate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VNQ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Vanguard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Real Estate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VNQI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Vanguard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Developed Stocks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Vanguard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International Emerging Markets Stocks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VWO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Vanguard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 Investment Grade Bonds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Barclays iShares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87748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Treasury Inflation-Protected Bonds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600" y="6096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99"/>
                </a:solidFill>
              </a:rPr>
              <a:t>Major indexed asset classes can now be purchased through brokerage accounts using a variety of very low cost Exchange Traded Funds (ETFs)</a:t>
            </a:r>
            <a:endParaRPr lang="en-US" sz="2000" b="1" i="1" dirty="0">
              <a:solidFill>
                <a:srgbClr val="3366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338" y="6502126"/>
            <a:ext cx="11432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Source: Morningstar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56332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4DB42-E6C0-415E-8431-78C46C2724B2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algn="l"/>
            <a:r>
              <a:rPr lang="en-US" altLang="en-US" b="1" i="1" dirty="0" smtClean="0">
                <a:solidFill>
                  <a:srgbClr val="336699"/>
                </a:solidFill>
              </a:rPr>
              <a:t>Conclusions</a:t>
            </a:r>
            <a:endParaRPr lang="en-US" altLang="en-US" b="1" i="1" dirty="0">
              <a:solidFill>
                <a:srgbClr val="336699"/>
              </a:solidFill>
            </a:endParaRP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305800" cy="43957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/>
              <a:t>The capital markets are quite efficient and very tough to </a:t>
            </a:r>
            <a:r>
              <a:rPr lang="en-US" altLang="en-US" sz="1800" b="1" dirty="0" smtClean="0"/>
              <a:t>beat</a:t>
            </a:r>
            <a:endParaRPr lang="en-US" altLang="en-US" sz="1800" b="1" dirty="0"/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/>
              <a:t>Basic math suggests that passive management “in total” must outperform the active “universe” by more than 1% per annum on a “net” basis over the long </a:t>
            </a:r>
            <a:r>
              <a:rPr lang="en-US" altLang="en-US" sz="1800" b="1" dirty="0" smtClean="0"/>
              <a:t>term because of management fees and trading costs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Past great “past” active performance is not predictive – but costs are – in virtually all areas of the capital markets – large cap, small cap, international, emerging markets, and bonds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Index funds provide broad diversification and market returns at a very low cost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Index funds are also tax-efficient as they do not distribute capital gains each year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During the past decade, hundreds of billions of dollars have abandoned  active funds and moved into low-cost index funds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endParaRPr lang="en-US" altLang="en-US" sz="1800" b="1" dirty="0"/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Passive.  Indexing.  “Evidence-Based.”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endParaRPr lang="en-US" altLang="en-US" sz="1800" b="1" dirty="0" smtClean="0"/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>
                <a:solidFill>
                  <a:srgbClr val="0070C0"/>
                </a:solidFill>
              </a:rPr>
              <a:t>Most investors would be best served by focusing upon getting their asset allocation right rather than trying to pick the next hot mutual fund.  Other key focuses: Roth vs. Traditional.  Asset location.</a:t>
            </a:r>
          </a:p>
          <a:p>
            <a:pPr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ü"/>
            </a:pPr>
            <a:endParaRPr lang="en-US" altLang="en-US" sz="1800" b="1" dirty="0" smtClean="0"/>
          </a:p>
          <a:p>
            <a:pPr lvl="1">
              <a:lnSpc>
                <a:spcPct val="80000"/>
              </a:lnSpc>
              <a:buClr>
                <a:srgbClr val="3333CC"/>
              </a:buClr>
              <a:buFont typeface="Wingdings" pitchFamily="2" charset="2"/>
              <a:buChar char="§"/>
            </a:pP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803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52438"/>
            <a:ext cx="8305800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868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238"/>
            <a:ext cx="9191625" cy="610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3034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61950"/>
            <a:ext cx="908685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8192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33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336699"/>
                </a:solidFill>
              </a:rPr>
              <a:t>“Most investors would be better off in an index fund.”</a:t>
            </a:r>
          </a:p>
          <a:p>
            <a:endParaRPr lang="en-US" sz="2000" dirty="0"/>
          </a:p>
          <a:p>
            <a:r>
              <a:rPr lang="en-US" sz="2000" b="1" dirty="0" smtClean="0"/>
              <a:t>	Peter Lynch</a:t>
            </a:r>
          </a:p>
          <a:p>
            <a:r>
              <a:rPr lang="en-US" sz="2000" b="1" dirty="0" smtClean="0"/>
              <a:t>	Vice Chairman, Fidelity  Management &amp; Research Company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74455"/>
            <a:ext cx="465093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9248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9600" y="6331317"/>
            <a:ext cx="252986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700" dirty="0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Source: A Random Walk Down Wall Street, Burton </a:t>
            </a:r>
            <a:r>
              <a:rPr lang="en-US" altLang="en-US" sz="700" dirty="0" err="1" smtClean="0">
                <a:uFill>
                  <a:solidFill>
                    <a:schemeClr val="bg1">
                      <a:lumMod val="65000"/>
                    </a:schemeClr>
                  </a:solidFill>
                </a:uFill>
              </a:rPr>
              <a:t>Malkiel</a:t>
            </a:r>
            <a:endParaRPr lang="en-US" altLang="en-US" sz="700" dirty="0">
              <a:uFill>
                <a:solidFill>
                  <a:schemeClr val="bg1">
                    <a:lumMod val="65000"/>
                  </a:schemeClr>
                </a:solidFill>
              </a:u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5791200"/>
            <a:ext cx="4114800" cy="457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9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ABCB-1ACD-421B-8FD2-F721F5040DE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765954" name="Rectangle 2"/>
          <p:cNvSpPr>
            <a:spLocks noChangeArrowheads="1"/>
          </p:cNvSpPr>
          <p:nvPr/>
        </p:nvSpPr>
        <p:spPr bwMode="auto">
          <a:xfrm>
            <a:off x="1295400" y="1600200"/>
            <a:ext cx="6553200" cy="4267200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en-US" altLang="en-US"/>
          </a:p>
        </p:txBody>
      </p:sp>
      <p:sp>
        <p:nvSpPr>
          <p:cNvPr id="765955" name="Text Box 3"/>
          <p:cNvSpPr txBox="1">
            <a:spLocks noChangeArrowheads="1"/>
          </p:cNvSpPr>
          <p:nvPr/>
        </p:nvSpPr>
        <p:spPr bwMode="auto">
          <a:xfrm>
            <a:off x="3962400" y="60198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tx1"/>
                </a:solidFill>
              </a:rPr>
              <a:t>Risk</a:t>
            </a:r>
          </a:p>
        </p:txBody>
      </p:sp>
      <p:sp>
        <p:nvSpPr>
          <p:cNvPr id="765956" name="Text Box 4"/>
          <p:cNvSpPr txBox="1">
            <a:spLocks noChangeArrowheads="1"/>
          </p:cNvSpPr>
          <p:nvPr/>
        </p:nvSpPr>
        <p:spPr bwMode="auto">
          <a:xfrm>
            <a:off x="0" y="3276600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0">
                <a:solidFill>
                  <a:schemeClr val="tx1"/>
                </a:solidFill>
              </a:rPr>
              <a:t>Return</a:t>
            </a:r>
          </a:p>
        </p:txBody>
      </p:sp>
      <p:sp>
        <p:nvSpPr>
          <p:cNvPr id="765957" name="Freeform 5"/>
          <p:cNvSpPr>
            <a:spLocks/>
          </p:cNvSpPr>
          <p:nvPr/>
        </p:nvSpPr>
        <p:spPr bwMode="auto">
          <a:xfrm>
            <a:off x="2209800" y="2108200"/>
            <a:ext cx="5765800" cy="3149600"/>
          </a:xfrm>
          <a:custGeom>
            <a:avLst/>
            <a:gdLst>
              <a:gd name="T0" fmla="*/ 0 w 3632"/>
              <a:gd name="T1" fmla="*/ 1984 h 1984"/>
              <a:gd name="T2" fmla="*/ 3216 w 3632"/>
              <a:gd name="T3" fmla="*/ 112 h 1984"/>
              <a:gd name="T4" fmla="*/ 2496 w 3632"/>
              <a:gd name="T5" fmla="*/ 1312 h 1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32" h="1984">
                <a:moveTo>
                  <a:pt x="0" y="1984"/>
                </a:moveTo>
                <a:cubicBezTo>
                  <a:pt x="1400" y="1104"/>
                  <a:pt x="2800" y="224"/>
                  <a:pt x="3216" y="112"/>
                </a:cubicBezTo>
                <a:cubicBezTo>
                  <a:pt x="3632" y="0"/>
                  <a:pt x="2680" y="1072"/>
                  <a:pt x="2496" y="1312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5958" name="Freeform 6"/>
          <p:cNvSpPr>
            <a:spLocks/>
          </p:cNvSpPr>
          <p:nvPr/>
        </p:nvSpPr>
        <p:spPr bwMode="auto">
          <a:xfrm>
            <a:off x="1752600" y="2438400"/>
            <a:ext cx="5410200" cy="3124200"/>
          </a:xfrm>
          <a:custGeom>
            <a:avLst/>
            <a:gdLst>
              <a:gd name="T0" fmla="*/ 0 w 3408"/>
              <a:gd name="T1" fmla="*/ 1968 h 1968"/>
              <a:gd name="T2" fmla="*/ 3408 w 3408"/>
              <a:gd name="T3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408" h="1968">
                <a:moveTo>
                  <a:pt x="0" y="1968"/>
                </a:moveTo>
                <a:cubicBezTo>
                  <a:pt x="1416" y="1148"/>
                  <a:pt x="2832" y="328"/>
                  <a:pt x="3408" y="0"/>
                </a:cubicBez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5959" name="Freeform 7"/>
          <p:cNvSpPr>
            <a:spLocks/>
          </p:cNvSpPr>
          <p:nvPr/>
        </p:nvSpPr>
        <p:spPr bwMode="auto">
          <a:xfrm>
            <a:off x="1981200" y="2362200"/>
            <a:ext cx="5334000" cy="3124200"/>
          </a:xfrm>
          <a:custGeom>
            <a:avLst/>
            <a:gdLst>
              <a:gd name="T0" fmla="*/ 0 w 3360"/>
              <a:gd name="T1" fmla="*/ 1968 h 1968"/>
              <a:gd name="T2" fmla="*/ 624 w 3360"/>
              <a:gd name="T3" fmla="*/ 1152 h 1968"/>
              <a:gd name="T4" fmla="*/ 1584 w 3360"/>
              <a:gd name="T5" fmla="*/ 480 h 1968"/>
              <a:gd name="T6" fmla="*/ 2592 w 3360"/>
              <a:gd name="T7" fmla="*/ 144 h 1968"/>
              <a:gd name="T8" fmla="*/ 3360 w 3360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60" h="1968">
                <a:moveTo>
                  <a:pt x="0" y="1968"/>
                </a:moveTo>
                <a:cubicBezTo>
                  <a:pt x="180" y="1684"/>
                  <a:pt x="360" y="1400"/>
                  <a:pt x="624" y="1152"/>
                </a:cubicBezTo>
                <a:cubicBezTo>
                  <a:pt x="888" y="904"/>
                  <a:pt x="1256" y="648"/>
                  <a:pt x="1584" y="480"/>
                </a:cubicBezTo>
                <a:cubicBezTo>
                  <a:pt x="1912" y="312"/>
                  <a:pt x="2296" y="224"/>
                  <a:pt x="2592" y="144"/>
                </a:cubicBezTo>
                <a:cubicBezTo>
                  <a:pt x="2888" y="64"/>
                  <a:pt x="3124" y="32"/>
                  <a:pt x="3360" y="0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5960" name="Oval 8"/>
          <p:cNvSpPr>
            <a:spLocks noChangeArrowheads="1"/>
          </p:cNvSpPr>
          <p:nvPr/>
        </p:nvSpPr>
        <p:spPr bwMode="auto">
          <a:xfrm>
            <a:off x="4038600" y="3200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5961" name="Oval 9"/>
          <p:cNvSpPr>
            <a:spLocks noChangeArrowheads="1"/>
          </p:cNvSpPr>
          <p:nvPr/>
        </p:nvSpPr>
        <p:spPr bwMode="auto">
          <a:xfrm>
            <a:off x="3962400" y="25908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5962" name="Oval 10"/>
          <p:cNvSpPr>
            <a:spLocks noChangeArrowheads="1"/>
          </p:cNvSpPr>
          <p:nvPr/>
        </p:nvSpPr>
        <p:spPr bwMode="auto">
          <a:xfrm>
            <a:off x="4419600" y="3581400"/>
            <a:ext cx="228600" cy="228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5963" name="Line 11"/>
          <p:cNvSpPr>
            <a:spLocks noChangeShapeType="1"/>
          </p:cNvSpPr>
          <p:nvPr/>
        </p:nvSpPr>
        <p:spPr bwMode="auto">
          <a:xfrm flipV="1">
            <a:off x="4114800" y="3048000"/>
            <a:ext cx="0" cy="152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65964" name="Line 12"/>
          <p:cNvSpPr>
            <a:spLocks noChangeShapeType="1"/>
          </p:cNvSpPr>
          <p:nvPr/>
        </p:nvSpPr>
        <p:spPr bwMode="auto">
          <a:xfrm flipV="1">
            <a:off x="4114800" y="2895600"/>
            <a:ext cx="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5965" name="Line 13"/>
          <p:cNvSpPr>
            <a:spLocks noChangeShapeType="1"/>
          </p:cNvSpPr>
          <p:nvPr/>
        </p:nvSpPr>
        <p:spPr bwMode="auto">
          <a:xfrm>
            <a:off x="4267200" y="3429000"/>
            <a:ext cx="152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65966" name="Text Box 14"/>
          <p:cNvSpPr txBox="1">
            <a:spLocks noChangeArrowheads="1"/>
          </p:cNvSpPr>
          <p:nvPr/>
        </p:nvSpPr>
        <p:spPr bwMode="auto">
          <a:xfrm>
            <a:off x="3505200" y="2057400"/>
            <a:ext cx="1162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The Goal</a:t>
            </a:r>
          </a:p>
        </p:txBody>
      </p:sp>
      <p:sp>
        <p:nvSpPr>
          <p:cNvPr id="765967" name="Text Box 15"/>
          <p:cNvSpPr txBox="1">
            <a:spLocks noChangeArrowheads="1"/>
          </p:cNvSpPr>
          <p:nvPr/>
        </p:nvSpPr>
        <p:spPr bwMode="auto">
          <a:xfrm>
            <a:off x="4019550" y="3824288"/>
            <a:ext cx="212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Active “Universe”</a:t>
            </a:r>
          </a:p>
        </p:txBody>
      </p:sp>
      <p:sp>
        <p:nvSpPr>
          <p:cNvPr id="765968" name="Text Box 16"/>
          <p:cNvSpPr txBox="1">
            <a:spLocks noChangeArrowheads="1"/>
          </p:cNvSpPr>
          <p:nvPr/>
        </p:nvSpPr>
        <p:spPr bwMode="auto">
          <a:xfrm>
            <a:off x="2971800" y="312420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i="0">
                <a:solidFill>
                  <a:schemeClr val="bg1"/>
                </a:solidFill>
              </a:rPr>
              <a:t>Passive</a:t>
            </a:r>
          </a:p>
        </p:txBody>
      </p:sp>
      <p:sp>
        <p:nvSpPr>
          <p:cNvPr id="765969" name="Text Box 17"/>
          <p:cNvSpPr txBox="1">
            <a:spLocks noChangeArrowheads="1"/>
          </p:cNvSpPr>
          <p:nvPr/>
        </p:nvSpPr>
        <p:spPr bwMode="auto">
          <a:xfrm>
            <a:off x="212725" y="554504"/>
            <a:ext cx="8474075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900" b="1" i="1" dirty="0">
                <a:solidFill>
                  <a:srgbClr val="336699"/>
                </a:solidFill>
              </a:rPr>
              <a:t>In order for one active manager to outperform, another one must underperform.  Given the higher management fees and transaction costs, the entire active universe must underperform.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11783" y="209490"/>
            <a:ext cx="100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Theory: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1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1981200"/>
            <a:ext cx="7775575" cy="39020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/>
              <a:t>All managers comprise "The Market</a:t>
            </a:r>
            <a:r>
              <a:rPr lang="en-US" altLang="en-US" sz="1800" b="1" dirty="0" smtClean="0"/>
              <a:t>.“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endParaRPr lang="en-US" altLang="en-US" sz="1800" b="1" dirty="0"/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u="sng" dirty="0"/>
              <a:t>Index</a:t>
            </a:r>
            <a:r>
              <a:rPr lang="en-US" altLang="en-US" sz="1800" b="1" dirty="0"/>
              <a:t> managers match "The Market," less </a:t>
            </a:r>
            <a:r>
              <a:rPr lang="en-US" altLang="en-US" sz="1800" b="1" dirty="0" smtClean="0"/>
              <a:t>small fees </a:t>
            </a:r>
            <a:r>
              <a:rPr lang="en-US" altLang="en-US" sz="1800" b="1" dirty="0"/>
              <a:t>and transaction costs</a:t>
            </a:r>
            <a:r>
              <a:rPr lang="en-US" altLang="en-US" sz="1800" b="1" dirty="0" smtClean="0"/>
              <a:t>.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endParaRPr lang="en-US" altLang="en-US" sz="1800" b="1" dirty="0"/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If one </a:t>
            </a:r>
            <a:r>
              <a:rPr lang="en-US" altLang="en-US" sz="1800" b="1" u="sng" dirty="0" smtClean="0"/>
              <a:t>active manager</a:t>
            </a:r>
            <a:r>
              <a:rPr lang="en-US" altLang="en-US" sz="1800" b="1" dirty="0" smtClean="0"/>
              <a:t> – or many – outperform the market, other active managers must underperform “The Market” by an equal amount.</a:t>
            </a:r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endParaRPr lang="en-US" altLang="en-US" sz="1800" b="1" dirty="0" smtClean="0"/>
          </a:p>
          <a:p>
            <a:pPr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ü"/>
            </a:pPr>
            <a:r>
              <a:rPr lang="en-US" altLang="en-US" sz="1800" b="1" dirty="0" smtClean="0"/>
              <a:t>Thus, </a:t>
            </a:r>
            <a:r>
              <a:rPr lang="en-US" altLang="en-US" sz="1800" b="1" u="sng" dirty="0" smtClean="0"/>
              <a:t>Active</a:t>
            </a:r>
            <a:r>
              <a:rPr lang="en-US" altLang="en-US" sz="1800" b="1" dirty="0" smtClean="0"/>
              <a:t> </a:t>
            </a:r>
            <a:r>
              <a:rPr lang="en-US" altLang="en-US" sz="1800" b="1" dirty="0"/>
              <a:t>managers, in aggregate, </a:t>
            </a:r>
            <a:r>
              <a:rPr lang="en-US" altLang="en-US" sz="1800" b="1" dirty="0" smtClean="0"/>
              <a:t>must also match "The Market" return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less much higher fees and transaction costs.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142" y="698470"/>
            <a:ext cx="84462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200" b="1" u="sng" dirty="0" smtClean="0"/>
              <a:t>Theory</a:t>
            </a:r>
            <a:r>
              <a:rPr lang="en-US" sz="2200" b="1" dirty="0" smtClean="0"/>
              <a:t>: </a:t>
            </a:r>
            <a:r>
              <a:rPr lang="en-US" sz="2200" b="1" dirty="0" smtClean="0">
                <a:solidFill>
                  <a:srgbClr val="0070C0"/>
                </a:solidFill>
              </a:rPr>
              <a:t>Index Funds must outperform Active Funds over the long term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22098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701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How can institutional investors hope to outperform the market…when, in effect, they are the market?</a:t>
            </a:r>
          </a:p>
          <a:p>
            <a:endParaRPr lang="en-US" sz="2000" dirty="0">
              <a:solidFill>
                <a:srgbClr val="336699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</a:t>
            </a:r>
            <a:r>
              <a:rPr lang="en-US" b="1" dirty="0" smtClean="0"/>
              <a:t>Charles D. Ellis, 1975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26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ACF67-5C15-4C56-944B-13FD78050E89}" type="slidenum">
              <a:rPr lang="en-US" altLang="en-US"/>
              <a:pPr/>
              <a:t>9</a:t>
            </a:fld>
            <a:endParaRPr lang="en-US" altLang="en-US"/>
          </a:p>
        </p:txBody>
      </p:sp>
      <p:graphicFrame>
        <p:nvGraphicFramePr>
          <p:cNvPr id="69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31376"/>
              </p:ext>
            </p:extLst>
          </p:nvPr>
        </p:nvGraphicFramePr>
        <p:xfrm>
          <a:off x="1270000" y="844550"/>
          <a:ext cx="6756400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r:id="rId3" imgW="2509200" imgH="1940400" progId="FLW3Presentation">
                  <p:embed/>
                </p:oleObj>
              </mc:Choice>
              <mc:Fallback>
                <p:oleObj name="Presentation" r:id="rId3" imgW="2509200" imgH="1940400" progId="FLW3Presentatio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844550"/>
                        <a:ext cx="6756400" cy="522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8646" y="899788"/>
            <a:ext cx="8110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Indexing has a major cost advantage over active management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783" y="209490"/>
            <a:ext cx="100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 smtClean="0"/>
              <a:t>Theory:</a:t>
            </a:r>
            <a:endParaRPr lang="en-US" sz="20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48023" y="2514600"/>
            <a:ext cx="6730201" cy="361264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</a:rPr>
              <a:t>              The Arithmetic of Active Management         Index           Active</a:t>
            </a:r>
          </a:p>
        </p:txBody>
      </p:sp>
    </p:spTree>
    <p:extLst>
      <p:ext uri="{BB962C8B-B14F-4D97-AF65-F5344CB8AC3E}">
        <p14:creationId xmlns:p14="http://schemas.microsoft.com/office/powerpoint/2010/main" val="101847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1495</Words>
  <Application>Microsoft Office PowerPoint</Application>
  <PresentationFormat>On-screen Show (4:3)</PresentationFormat>
  <Paragraphs>243</Paragraphs>
  <Slides>46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Presentation</vt:lpstr>
      <vt:lpstr>Worksheet</vt:lpstr>
      <vt:lpstr>Chart</vt:lpstr>
      <vt:lpstr>Manage Investments Like a Pro!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Investments Like a Pro!</dc:title>
  <dc:creator>Windows User</dc:creator>
  <cp:lastModifiedBy>Windows User</cp:lastModifiedBy>
  <cp:revision>2</cp:revision>
  <dcterms:created xsi:type="dcterms:W3CDTF">2019-07-30T01:07:31Z</dcterms:created>
  <dcterms:modified xsi:type="dcterms:W3CDTF">2019-07-30T01:11:34Z</dcterms:modified>
</cp:coreProperties>
</file>