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922" r:id="rId2"/>
    <p:sldId id="1091" r:id="rId3"/>
    <p:sldId id="1092" r:id="rId4"/>
    <p:sldId id="1089" r:id="rId5"/>
    <p:sldId id="1090" r:id="rId6"/>
    <p:sldId id="1085" r:id="rId7"/>
    <p:sldId id="1086" r:id="rId8"/>
    <p:sldId id="1070" r:id="rId9"/>
    <p:sldId id="1069" r:id="rId10"/>
    <p:sldId id="1071" r:id="rId11"/>
    <p:sldId id="1067" r:id="rId12"/>
    <p:sldId id="1066" r:id="rId13"/>
    <p:sldId id="1062" r:id="rId14"/>
    <p:sldId id="1064" r:id="rId15"/>
    <p:sldId id="1065" r:id="rId16"/>
    <p:sldId id="1063" r:id="rId17"/>
    <p:sldId id="1061" r:id="rId18"/>
    <p:sldId id="1058" r:id="rId19"/>
    <p:sldId id="1054" r:id="rId20"/>
    <p:sldId id="1055" r:id="rId21"/>
    <p:sldId id="1056" r:id="rId22"/>
    <p:sldId id="1052" r:id="rId23"/>
    <p:sldId id="1050" r:id="rId24"/>
    <p:sldId id="1051" r:id="rId25"/>
    <p:sldId id="1049" r:id="rId26"/>
    <p:sldId id="1048" r:id="rId27"/>
    <p:sldId id="1038" r:id="rId28"/>
    <p:sldId id="1039" r:id="rId29"/>
    <p:sldId id="1040" r:id="rId30"/>
    <p:sldId id="1041" r:id="rId31"/>
    <p:sldId id="1047" r:id="rId32"/>
    <p:sldId id="1045" r:id="rId33"/>
    <p:sldId id="1046" r:id="rId34"/>
    <p:sldId id="1044" r:id="rId35"/>
    <p:sldId id="1042" r:id="rId36"/>
    <p:sldId id="1037" r:id="rId37"/>
    <p:sldId id="1043" r:id="rId38"/>
    <p:sldId id="1035" r:id="rId39"/>
    <p:sldId id="1036" r:id="rId40"/>
    <p:sldId id="1032" r:id="rId41"/>
    <p:sldId id="1033" r:id="rId42"/>
    <p:sldId id="1031" r:id="rId43"/>
    <p:sldId id="1030" r:id="rId44"/>
    <p:sldId id="1028" r:id="rId45"/>
    <p:sldId id="1029" r:id="rId46"/>
    <p:sldId id="1027" r:id="rId47"/>
    <p:sldId id="1026" r:id="rId48"/>
    <p:sldId id="1024" r:id="rId49"/>
    <p:sldId id="1025" r:id="rId50"/>
    <p:sldId id="1016" r:id="rId51"/>
    <p:sldId id="1014" r:id="rId52"/>
    <p:sldId id="1015" r:id="rId53"/>
    <p:sldId id="1017" r:id="rId54"/>
    <p:sldId id="1018" r:id="rId55"/>
    <p:sldId id="1019" r:id="rId56"/>
    <p:sldId id="1020" r:id="rId57"/>
    <p:sldId id="1021" r:id="rId58"/>
    <p:sldId id="1022" r:id="rId59"/>
    <p:sldId id="1009" r:id="rId60"/>
    <p:sldId id="1008" r:id="rId61"/>
    <p:sldId id="1010" r:id="rId62"/>
    <p:sldId id="1011" r:id="rId63"/>
    <p:sldId id="1004" r:id="rId64"/>
    <p:sldId id="1003" r:id="rId65"/>
    <p:sldId id="1002" r:id="rId66"/>
    <p:sldId id="1001" r:id="rId67"/>
    <p:sldId id="999" r:id="rId68"/>
    <p:sldId id="998" r:id="rId69"/>
    <p:sldId id="997" r:id="rId70"/>
    <p:sldId id="992" r:id="rId71"/>
    <p:sldId id="990" r:id="rId72"/>
    <p:sldId id="987" r:id="rId73"/>
    <p:sldId id="988" r:id="rId74"/>
    <p:sldId id="986" r:id="rId75"/>
    <p:sldId id="984" r:id="rId76"/>
    <p:sldId id="989" r:id="rId77"/>
    <p:sldId id="985" r:id="rId78"/>
    <p:sldId id="970" r:id="rId79"/>
    <p:sldId id="927" r:id="rId80"/>
    <p:sldId id="652" r:id="rId81"/>
    <p:sldId id="648" r:id="rId82"/>
    <p:sldId id="650" r:id="rId83"/>
    <p:sldId id="651" r:id="rId84"/>
    <p:sldId id="610" r:id="rId85"/>
    <p:sldId id="593" r:id="rId86"/>
    <p:sldId id="594" r:id="rId87"/>
    <p:sldId id="595" r:id="rId88"/>
    <p:sldId id="606" r:id="rId89"/>
    <p:sldId id="611" r:id="rId90"/>
    <p:sldId id="628" r:id="rId91"/>
    <p:sldId id="657" r:id="rId92"/>
    <p:sldId id="678" r:id="rId93"/>
    <p:sldId id="684" r:id="rId94"/>
    <p:sldId id="681" r:id="rId95"/>
    <p:sldId id="682" r:id="rId96"/>
    <p:sldId id="717" r:id="rId97"/>
    <p:sldId id="718" r:id="rId98"/>
    <p:sldId id="719" r:id="rId99"/>
    <p:sldId id="720" r:id="rId100"/>
    <p:sldId id="722" r:id="rId101"/>
    <p:sldId id="730" r:id="rId102"/>
    <p:sldId id="732" r:id="rId103"/>
    <p:sldId id="733" r:id="rId104"/>
    <p:sldId id="734" r:id="rId105"/>
    <p:sldId id="735" r:id="rId106"/>
    <p:sldId id="736" r:id="rId107"/>
    <p:sldId id="737" r:id="rId108"/>
    <p:sldId id="738" r:id="rId109"/>
    <p:sldId id="739" r:id="rId110"/>
    <p:sldId id="740" r:id="rId111"/>
    <p:sldId id="741" r:id="rId112"/>
    <p:sldId id="742" r:id="rId113"/>
    <p:sldId id="750" r:id="rId114"/>
    <p:sldId id="743" r:id="rId115"/>
    <p:sldId id="744" r:id="rId116"/>
    <p:sldId id="745" r:id="rId117"/>
    <p:sldId id="746" r:id="rId118"/>
    <p:sldId id="747" r:id="rId119"/>
    <p:sldId id="748" r:id="rId120"/>
    <p:sldId id="755" r:id="rId121"/>
    <p:sldId id="749" r:id="rId122"/>
    <p:sldId id="751" r:id="rId123"/>
    <p:sldId id="753" r:id="rId124"/>
    <p:sldId id="764" r:id="rId125"/>
    <p:sldId id="769" r:id="rId126"/>
    <p:sldId id="772" r:id="rId127"/>
    <p:sldId id="802" r:id="rId128"/>
    <p:sldId id="803" r:id="rId129"/>
    <p:sldId id="805" r:id="rId130"/>
    <p:sldId id="807" r:id="rId131"/>
    <p:sldId id="809" r:id="rId132"/>
    <p:sldId id="812" r:id="rId133"/>
    <p:sldId id="826" r:id="rId134"/>
    <p:sldId id="833" r:id="rId135"/>
    <p:sldId id="838" r:id="rId136"/>
    <p:sldId id="839" r:id="rId137"/>
    <p:sldId id="841" r:id="rId138"/>
    <p:sldId id="842" r:id="rId139"/>
    <p:sldId id="844" r:id="rId140"/>
    <p:sldId id="847" r:id="rId141"/>
    <p:sldId id="848" r:id="rId142"/>
    <p:sldId id="849" r:id="rId143"/>
    <p:sldId id="853" r:id="rId144"/>
    <p:sldId id="854" r:id="rId145"/>
    <p:sldId id="855" r:id="rId146"/>
    <p:sldId id="861" r:id="rId147"/>
    <p:sldId id="868" r:id="rId148"/>
    <p:sldId id="867" r:id="rId149"/>
    <p:sldId id="880" r:id="rId150"/>
    <p:sldId id="889" r:id="rId151"/>
    <p:sldId id="893" r:id="rId152"/>
    <p:sldId id="939" r:id="rId153"/>
    <p:sldId id="942" r:id="rId154"/>
    <p:sldId id="974" r:id="rId155"/>
    <p:sldId id="979" r:id="rId156"/>
    <p:sldId id="980" r:id="rId157"/>
    <p:sldId id="981" r:id="rId158"/>
    <p:sldId id="983" r:id="rId159"/>
    <p:sldId id="994" r:id="rId160"/>
    <p:sldId id="996" r:id="rId161"/>
    <p:sldId id="995" r:id="rId162"/>
    <p:sldId id="1005" r:id="rId163"/>
    <p:sldId id="1006" r:id="rId164"/>
    <p:sldId id="1007"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CC33"/>
    <a:srgbClr val="336699"/>
    <a:srgbClr val="006D63"/>
    <a:srgbClr val="007940"/>
    <a:srgbClr val="002918"/>
    <a:srgbClr val="FF3399"/>
    <a:srgbClr val="9D2383"/>
    <a:srgbClr val="FF0000"/>
    <a:srgbClr val="D1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94621" autoAdjust="0"/>
  </p:normalViewPr>
  <p:slideViewPr>
    <p:cSldViewPr>
      <p:cViewPr varScale="1">
        <p:scale>
          <a:sx n="103" d="100"/>
          <a:sy n="103" d="100"/>
        </p:scale>
        <p:origin x="-270" y="-96"/>
      </p:cViewPr>
      <p:guideLst>
        <p:guide orient="horz" pos="2160"/>
        <p:guide pos="2880"/>
      </p:guideLst>
    </p:cSldViewPr>
  </p:slideViewPr>
  <p:outlineViewPr>
    <p:cViewPr>
      <p:scale>
        <a:sx n="33" d="100"/>
        <a:sy n="33" d="100"/>
      </p:scale>
      <p:origin x="0" y="31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image" Target="../media/image1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E77CBB4-0345-4286-9096-9BC9E535DFC3}" type="datetimeFigureOut">
              <a:rPr lang="en-US" smtClean="0"/>
              <a:t>8/1/2019</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7592423D-C091-4C89-9629-F4AF27FFAE25}" type="slidenum">
              <a:rPr lang="en-US" smtClean="0"/>
              <a:t>‹#›</a:t>
            </a:fld>
            <a:endParaRPr lang="en-US"/>
          </a:p>
        </p:txBody>
      </p:sp>
    </p:spTree>
    <p:extLst>
      <p:ext uri="{BB962C8B-B14F-4D97-AF65-F5344CB8AC3E}">
        <p14:creationId xmlns:p14="http://schemas.microsoft.com/office/powerpoint/2010/main" val="4450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2423D-C091-4C89-9629-F4AF27FFAE25}" type="slidenum">
              <a:rPr lang="en-US" smtClean="0"/>
              <a:t>2</a:t>
            </a:fld>
            <a:endParaRPr lang="en-US"/>
          </a:p>
        </p:txBody>
      </p:sp>
    </p:spTree>
    <p:extLst>
      <p:ext uri="{BB962C8B-B14F-4D97-AF65-F5344CB8AC3E}">
        <p14:creationId xmlns:p14="http://schemas.microsoft.com/office/powerpoint/2010/main" val="282635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2423D-C091-4C89-9629-F4AF27FFAE25}" type="slidenum">
              <a:rPr lang="en-US" smtClean="0"/>
              <a:t>10</a:t>
            </a:fld>
            <a:endParaRPr lang="en-US"/>
          </a:p>
        </p:txBody>
      </p:sp>
    </p:spTree>
    <p:extLst>
      <p:ext uri="{BB962C8B-B14F-4D97-AF65-F5344CB8AC3E}">
        <p14:creationId xmlns:p14="http://schemas.microsoft.com/office/powerpoint/2010/main" val="52747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449EC-AA20-4ED3-B2F8-CAE047AA3370}" type="slidenum">
              <a:rPr lang="en-US" altLang="en-US"/>
              <a:pPr/>
              <a:t>18</a:t>
            </a:fld>
            <a:endParaRPr lang="en-US" altLang="en-US"/>
          </a:p>
        </p:txBody>
      </p:sp>
      <p:sp>
        <p:nvSpPr>
          <p:cNvPr id="5811202" name="Rectangle 2"/>
          <p:cNvSpPr>
            <a:spLocks noGrp="1" noRot="1" noChangeAspect="1" noChangeArrowheads="1" noTextEdit="1"/>
          </p:cNvSpPr>
          <p:nvPr>
            <p:ph type="sldImg"/>
          </p:nvPr>
        </p:nvSpPr>
        <p:spPr>
          <a:ln/>
        </p:spPr>
      </p:sp>
      <p:sp>
        <p:nvSpPr>
          <p:cNvPr id="5811203" name="Rectangle 3"/>
          <p:cNvSpPr>
            <a:spLocks noGrp="1" noChangeArrowheads="1"/>
          </p:cNvSpPr>
          <p:nvPr>
            <p:ph type="body" idx="1"/>
          </p:nvPr>
        </p:nvSpPr>
        <p:spPr/>
        <p:txBody>
          <a:bodyPr/>
          <a:lstStyle/>
          <a:p>
            <a:r>
              <a:rPr lang="en-US" altLang="en-US"/>
              <a:t>The GAO projects that the present value of entitlement programs in excess of planned taxes over the next 75 years is $45.9 T.  Source: National Taxpayers Union  “It’s the entitlements, stupid.”  James Carville.</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2423D-C091-4C89-9629-F4AF27FFAE25}" type="slidenum">
              <a:rPr lang="en-US" smtClean="0"/>
              <a:t>40</a:t>
            </a:fld>
            <a:endParaRPr lang="en-US"/>
          </a:p>
        </p:txBody>
      </p:sp>
    </p:spTree>
    <p:extLst>
      <p:ext uri="{BB962C8B-B14F-4D97-AF65-F5344CB8AC3E}">
        <p14:creationId xmlns:p14="http://schemas.microsoft.com/office/powerpoint/2010/main" val="175194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2423D-C091-4C89-9629-F4AF27FFAE25}" type="slidenum">
              <a:rPr lang="en-US" smtClean="0"/>
              <a:t>66</a:t>
            </a:fld>
            <a:endParaRPr lang="en-US"/>
          </a:p>
        </p:txBody>
      </p:sp>
    </p:spTree>
    <p:extLst>
      <p:ext uri="{BB962C8B-B14F-4D97-AF65-F5344CB8AC3E}">
        <p14:creationId xmlns:p14="http://schemas.microsoft.com/office/powerpoint/2010/main" val="7008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42300" eaLnBrk="0" hangingPunct="0">
              <a:defRPr sz="2800" b="1" i="1">
                <a:solidFill>
                  <a:srgbClr val="336699"/>
                </a:solidFill>
                <a:latin typeface="Arial" charset="0"/>
                <a:cs typeface="Arial" charset="0"/>
              </a:defRPr>
            </a:lvl1pPr>
            <a:lvl2pPr marL="751271" indent="-288950" defTabSz="942300" eaLnBrk="0" hangingPunct="0">
              <a:defRPr sz="2800" b="1" i="1">
                <a:solidFill>
                  <a:srgbClr val="336699"/>
                </a:solidFill>
                <a:latin typeface="Arial" charset="0"/>
                <a:cs typeface="Arial" charset="0"/>
              </a:defRPr>
            </a:lvl2pPr>
            <a:lvl3pPr marL="1155802" indent="-231160" defTabSz="942300" eaLnBrk="0" hangingPunct="0">
              <a:defRPr sz="2800" b="1" i="1">
                <a:solidFill>
                  <a:srgbClr val="336699"/>
                </a:solidFill>
                <a:latin typeface="Arial" charset="0"/>
                <a:cs typeface="Arial" charset="0"/>
              </a:defRPr>
            </a:lvl3pPr>
            <a:lvl4pPr marL="1618122" indent="-231160" defTabSz="942300" eaLnBrk="0" hangingPunct="0">
              <a:defRPr sz="2800" b="1" i="1">
                <a:solidFill>
                  <a:srgbClr val="336699"/>
                </a:solidFill>
                <a:latin typeface="Arial" charset="0"/>
                <a:cs typeface="Arial" charset="0"/>
              </a:defRPr>
            </a:lvl4pPr>
            <a:lvl5pPr marL="2080443" indent="-231160" defTabSz="942300" eaLnBrk="0" hangingPunct="0">
              <a:defRPr sz="2800" b="1" i="1">
                <a:solidFill>
                  <a:srgbClr val="336699"/>
                </a:solidFill>
                <a:latin typeface="Arial" charset="0"/>
                <a:cs typeface="Arial" charset="0"/>
              </a:defRPr>
            </a:lvl5pPr>
            <a:lvl6pPr marL="2542764" indent="-231160" defTabSz="942300" eaLnBrk="0" fontAlgn="base" hangingPunct="0">
              <a:lnSpc>
                <a:spcPct val="90000"/>
              </a:lnSpc>
              <a:spcBef>
                <a:spcPct val="0"/>
              </a:spcBef>
              <a:spcAft>
                <a:spcPct val="0"/>
              </a:spcAft>
              <a:defRPr sz="2800" b="1" i="1">
                <a:solidFill>
                  <a:srgbClr val="336699"/>
                </a:solidFill>
                <a:latin typeface="Arial" charset="0"/>
                <a:cs typeface="Arial" charset="0"/>
              </a:defRPr>
            </a:lvl6pPr>
            <a:lvl7pPr marL="3005084" indent="-231160" defTabSz="942300" eaLnBrk="0" fontAlgn="base" hangingPunct="0">
              <a:lnSpc>
                <a:spcPct val="90000"/>
              </a:lnSpc>
              <a:spcBef>
                <a:spcPct val="0"/>
              </a:spcBef>
              <a:spcAft>
                <a:spcPct val="0"/>
              </a:spcAft>
              <a:defRPr sz="2800" b="1" i="1">
                <a:solidFill>
                  <a:srgbClr val="336699"/>
                </a:solidFill>
                <a:latin typeface="Arial" charset="0"/>
                <a:cs typeface="Arial" charset="0"/>
              </a:defRPr>
            </a:lvl7pPr>
            <a:lvl8pPr marL="3467405" indent="-231160" defTabSz="942300" eaLnBrk="0" fontAlgn="base" hangingPunct="0">
              <a:lnSpc>
                <a:spcPct val="90000"/>
              </a:lnSpc>
              <a:spcBef>
                <a:spcPct val="0"/>
              </a:spcBef>
              <a:spcAft>
                <a:spcPct val="0"/>
              </a:spcAft>
              <a:defRPr sz="2800" b="1" i="1">
                <a:solidFill>
                  <a:srgbClr val="336699"/>
                </a:solidFill>
                <a:latin typeface="Arial" charset="0"/>
                <a:cs typeface="Arial" charset="0"/>
              </a:defRPr>
            </a:lvl8pPr>
            <a:lvl9pPr marL="3929725" indent="-231160" defTabSz="9423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fld id="{4E8174CE-3538-4347-B8ED-E0711489B090}" type="slidenum">
              <a:rPr lang="en-US" altLang="en-US" sz="1200" b="0" i="0">
                <a:solidFill>
                  <a:schemeClr val="tx1"/>
                </a:solidFill>
              </a:rPr>
              <a:pPr eaLnBrk="1" hangingPunct="1"/>
              <a:t>88</a:t>
            </a:fld>
            <a:endParaRPr lang="en-US" altLang="en-US" sz="1200" b="0" i="0">
              <a:solidFill>
                <a:schemeClr val="tx1"/>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r>
              <a:rPr lang="en-US" altLang="en-US" smtClean="0">
                <a:latin typeface="Arial" charset="0"/>
                <a:cs typeface="Arial" charset="0"/>
              </a:rPr>
              <a:t>0.5%.  Lowest by 1.5%.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5BF7E2-EE61-415A-A04F-93B52A1E30D5}"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260181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BF7E2-EE61-415A-A04F-93B52A1E30D5}"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410978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BF7E2-EE61-415A-A04F-93B52A1E30D5}"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307885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BF7E2-EE61-415A-A04F-93B52A1E30D5}"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15178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BF7E2-EE61-415A-A04F-93B52A1E30D5}"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168010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5BF7E2-EE61-415A-A04F-93B52A1E30D5}"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91960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5BF7E2-EE61-415A-A04F-93B52A1E30D5}" type="datetimeFigureOut">
              <a:rPr lang="en-US" smtClean="0"/>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354624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5BF7E2-EE61-415A-A04F-93B52A1E30D5}" type="datetimeFigureOut">
              <a:rPr lang="en-US" smtClean="0"/>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340721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BF7E2-EE61-415A-A04F-93B52A1E30D5}" type="datetimeFigureOut">
              <a:rPr lang="en-US" smtClean="0"/>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88243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BF7E2-EE61-415A-A04F-93B52A1E30D5}"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918919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BF7E2-EE61-415A-A04F-93B52A1E30D5}"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EAA8-C3BD-4A0F-8F71-34D2FD9F5E1D}" type="slidenum">
              <a:rPr lang="en-US" smtClean="0"/>
              <a:t>‹#›</a:t>
            </a:fld>
            <a:endParaRPr lang="en-US"/>
          </a:p>
        </p:txBody>
      </p:sp>
    </p:spTree>
    <p:extLst>
      <p:ext uri="{BB962C8B-B14F-4D97-AF65-F5344CB8AC3E}">
        <p14:creationId xmlns:p14="http://schemas.microsoft.com/office/powerpoint/2010/main" val="360367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BF7E2-EE61-415A-A04F-93B52A1E30D5}" type="datetimeFigureOut">
              <a:rPr lang="en-US" smtClean="0"/>
              <a:t>8/1/2019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EAA8-C3BD-4A0F-8F71-34D2FD9F5E1D}" type="slidenum">
              <a:rPr lang="en-US" smtClean="0"/>
              <a:t>‹#›</a:t>
            </a:fld>
            <a:endParaRPr lang="en-US"/>
          </a:p>
        </p:txBody>
      </p:sp>
    </p:spTree>
    <p:extLst>
      <p:ext uri="{BB962C8B-B14F-4D97-AF65-F5344CB8AC3E}">
        <p14:creationId xmlns:p14="http://schemas.microsoft.com/office/powerpoint/2010/main" val="2222327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oleObject" Target="file:///C:\Users\User\Documents\Documents\Data%201-%20Current\Freelance%20Millenium\External%20Talks\Cornell%20Executive%20MBA%20Program%20020914%20Print%20Version.PRZ!Page%2031!Text1" TargetMode="Externa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7.wmf"/></Relationships>
</file>

<file path=ppt/slides/_rels/slide132.xml.rels><?xml version="1.0" encoding="UTF-8" standalone="yes"?>
<Relationships xmlns="http://schemas.openxmlformats.org/package/2006/relationships"><Relationship Id="rId3" Type="http://schemas.openxmlformats.org/officeDocument/2006/relationships/oleObject" Target="file:///C:\Users\User\Documents\Documents\Data%201-%20Current\Freelance%20Millenium\External%20Talks\Cornell%20Executive%20MBA%20Program%20020914%20Print%20Version.PRZ!Page%2032!Text1" TargetMode="Externa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98.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6.emf"/><Relationship Id="rId5" Type="http://schemas.openxmlformats.org/officeDocument/2006/relationships/oleObject" Target="../embeddings/oleObject4.bin"/><Relationship Id="rId4" Type="http://schemas.openxmlformats.org/officeDocument/2006/relationships/image" Target="../media/image115.emf"/></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17.emf"/></Relationships>
</file>

<file path=ppt/slides/_rels/slide15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18.emf"/></Relationships>
</file>

<file path=ppt/slides/_rels/slide1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hyperlink" Target="http://www.irebal.com/docs/AssetLocation.pdf"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hyperlink" Target="https://retirementresearcher.com/glossary/roth-401k-account/" TargetMode="External"/><Relationship Id="rId3" Type="http://schemas.openxmlformats.org/officeDocument/2006/relationships/hyperlink" Target="https://retirementresearcher.com/glossary/capital-gains/" TargetMode="External"/><Relationship Id="rId7" Type="http://schemas.openxmlformats.org/officeDocument/2006/relationships/hyperlink" Target="https://retirementresearcher.com/glossary/ordinary-income/" TargetMode="External"/><Relationship Id="rId2" Type="http://schemas.openxmlformats.org/officeDocument/2006/relationships/hyperlink" Target="https://retirementresearcher.com/glossary/taxable-account/" TargetMode="External"/><Relationship Id="rId1" Type="http://schemas.openxmlformats.org/officeDocument/2006/relationships/slideLayout" Target="../slideLayouts/slideLayout7.xml"/><Relationship Id="rId6" Type="http://schemas.openxmlformats.org/officeDocument/2006/relationships/hyperlink" Target="https://retirementresearcher.com/glossary/ira-individual-retirement-account/" TargetMode="External"/><Relationship Id="rId5" Type="http://schemas.openxmlformats.org/officeDocument/2006/relationships/hyperlink" Target="https://retirementresearcher.com/glossary/401k-account/" TargetMode="External"/><Relationship Id="rId4" Type="http://schemas.openxmlformats.org/officeDocument/2006/relationships/hyperlink" Target="https://retirementresearcher.com/glossary/tax-deferred-account/" TargetMode="External"/><Relationship Id="rId9" Type="http://schemas.openxmlformats.org/officeDocument/2006/relationships/hyperlink" Target="https://retirementresearcher.com/glossary/roth-ira-individual-retirement-account/" TargetMode="Externa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file:///C:\Users\User\Documents\Documents\Data%201-%20Current\Freelance%20Millenium\External%20Talks\Cornell%20Executive%20MBA%20Program%20020914.pre!Page%2019!Text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file:///C:\Users\User\Documents\Documents\Data%201-%20Current\Freelance%20Millenium\External%20Talks\Manage%20Your%20Money%20Like%20a%20Pro.PRZ!Page%2059!Text1"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4.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8"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0" b="1" dirty="0" smtClean="0">
                <a:solidFill>
                  <a:schemeClr val="bg1"/>
                </a:solidFill>
              </a:rPr>
              <a:t>Back-up</a:t>
            </a:r>
            <a:endParaRPr lang="en-US" sz="15500" b="1" dirty="0">
              <a:solidFill>
                <a:schemeClr val="bg1"/>
              </a:solidFill>
            </a:endParaRPr>
          </a:p>
        </p:txBody>
      </p:sp>
    </p:spTree>
    <p:extLst>
      <p:ext uri="{BB962C8B-B14F-4D97-AF65-F5344CB8AC3E}">
        <p14:creationId xmlns:p14="http://schemas.microsoft.com/office/powerpoint/2010/main" val="252752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752600"/>
            <a:ext cx="6385277" cy="4811763"/>
          </a:xfrm>
          <a:prstGeom prst="rect">
            <a:avLst/>
          </a:prstGeom>
        </p:spPr>
      </p:pic>
      <p:sp>
        <p:nvSpPr>
          <p:cNvPr id="4" name="Text Box 4"/>
          <p:cNvSpPr txBox="1">
            <a:spLocks noChangeArrowheads="1"/>
          </p:cNvSpPr>
          <p:nvPr/>
        </p:nvSpPr>
        <p:spPr bwMode="auto">
          <a:xfrm>
            <a:off x="1904999" y="1676400"/>
            <a:ext cx="5257801" cy="3458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500" b="1" dirty="0" smtClean="0">
                <a:solidFill>
                  <a:schemeClr val="bg1"/>
                </a:solidFill>
              </a:rPr>
              <a:t>Two Views of Maximum Sustainable Withdrawal Rates</a:t>
            </a:r>
            <a:endParaRPr lang="en-US" altLang="en-US" sz="1500" b="1" i="1" dirty="0">
              <a:solidFill>
                <a:srgbClr val="336699"/>
              </a:solidFill>
            </a:endParaRPr>
          </a:p>
        </p:txBody>
      </p:sp>
      <p:sp>
        <p:nvSpPr>
          <p:cNvPr id="6" name="Title 1"/>
          <p:cNvSpPr txBox="1">
            <a:spLocks/>
          </p:cNvSpPr>
          <p:nvPr/>
        </p:nvSpPr>
        <p:spPr>
          <a:xfrm>
            <a:off x="373238" y="401032"/>
            <a:ext cx="8229600"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1200" b="1" i="1" dirty="0" smtClean="0">
                <a:solidFill>
                  <a:srgbClr val="336699"/>
                </a:solidFill>
              </a:rPr>
              <a:t>“With the spending smile, the initial spending rate can increase to account for subsequent spending declines.”</a:t>
            </a:r>
            <a:endParaRPr lang="en-US" sz="11200" b="1" i="1" dirty="0">
              <a:solidFill>
                <a:srgbClr val="336699"/>
              </a:solidFill>
            </a:endParaRPr>
          </a:p>
          <a:p>
            <a:pPr algn="l"/>
            <a:r>
              <a:rPr lang="en-US" sz="12800" b="1" i="1" dirty="0" smtClean="0">
                <a:solidFill>
                  <a:srgbClr val="336699"/>
                </a:solidFill>
              </a:rPr>
              <a:t>                                                                   </a:t>
            </a:r>
            <a:r>
              <a:rPr lang="en-US" sz="6000" b="1" dirty="0" smtClean="0"/>
              <a:t>Wade </a:t>
            </a:r>
            <a:r>
              <a:rPr lang="en-US" sz="6000" b="1" dirty="0" err="1" smtClean="0"/>
              <a:t>Pfau</a:t>
            </a:r>
            <a:r>
              <a:rPr lang="en-US" sz="6000" b="1" dirty="0" smtClean="0"/>
              <a:t>, PhD</a:t>
            </a:r>
            <a:endParaRPr lang="en-US" sz="6000" b="1" dirty="0"/>
          </a:p>
          <a:p>
            <a:pPr algn="l"/>
            <a:endParaRPr lang="en-US" b="1" i="1" dirty="0">
              <a:solidFill>
                <a:srgbClr val="336699"/>
              </a:solidFill>
            </a:endParaRPr>
          </a:p>
        </p:txBody>
      </p:sp>
      <p:sp>
        <p:nvSpPr>
          <p:cNvPr id="7" name="TextBox 6"/>
          <p:cNvSpPr txBox="1"/>
          <p:nvPr/>
        </p:nvSpPr>
        <p:spPr>
          <a:xfrm>
            <a:off x="7162800" y="3657600"/>
            <a:ext cx="1905000" cy="2031325"/>
          </a:xfrm>
          <a:prstGeom prst="rect">
            <a:avLst/>
          </a:prstGeom>
          <a:noFill/>
        </p:spPr>
        <p:txBody>
          <a:bodyPr wrap="square" rtlCol="0">
            <a:spAutoFit/>
          </a:bodyPr>
          <a:lstStyle/>
          <a:p>
            <a:r>
              <a:rPr lang="en-US" sz="1400" b="1" dirty="0" smtClean="0">
                <a:solidFill>
                  <a:srgbClr val="009900"/>
                </a:solidFill>
              </a:rPr>
              <a:t>Spending smile would allow for 17% higher initial withdrawal amount…or to begin retirement with 15% less wealth.  </a:t>
            </a:r>
            <a:r>
              <a:rPr lang="en-US" sz="1400" b="1" dirty="0" smtClean="0">
                <a:solidFill>
                  <a:srgbClr val="C00000"/>
                </a:solidFill>
              </a:rPr>
              <a:t>But health care inflation is higher than other inflation.</a:t>
            </a:r>
            <a:endParaRPr lang="en-US" sz="1400" b="1" dirty="0">
              <a:solidFill>
                <a:srgbClr val="009900"/>
              </a:solidFill>
            </a:endParaRPr>
          </a:p>
        </p:txBody>
      </p:sp>
      <p:sp>
        <p:nvSpPr>
          <p:cNvPr id="8" name="TextBox 7"/>
          <p:cNvSpPr txBox="1"/>
          <p:nvPr/>
        </p:nvSpPr>
        <p:spPr>
          <a:xfrm>
            <a:off x="558800" y="6324600"/>
            <a:ext cx="7975600" cy="246221"/>
          </a:xfrm>
          <a:prstGeom prst="rect">
            <a:avLst/>
          </a:prstGeom>
          <a:noFill/>
        </p:spPr>
        <p:txBody>
          <a:bodyPr wrap="square" rtlCol="0">
            <a:spAutoFit/>
          </a:bodyPr>
          <a:lstStyle/>
          <a:p>
            <a:r>
              <a:rPr lang="en-US" sz="1000" dirty="0" smtClean="0">
                <a:solidFill>
                  <a:schemeClr val="bg1">
                    <a:lumMod val="50000"/>
                  </a:schemeClr>
                </a:solidFill>
              </a:rPr>
              <a:t>Source: Data from Blanchett, David 2014.  “Exploring the Retirement Consumption Puzzle.”  Journal of Financial Planning 27 (5): 34-42, per Wade </a:t>
            </a:r>
            <a:r>
              <a:rPr lang="en-US" sz="1000" dirty="0" err="1" smtClean="0">
                <a:solidFill>
                  <a:schemeClr val="bg1">
                    <a:lumMod val="50000"/>
                  </a:schemeClr>
                </a:solidFill>
              </a:rPr>
              <a:t>Pfau</a:t>
            </a:r>
            <a:endParaRPr lang="en-US" sz="1000" dirty="0" smtClean="0">
              <a:solidFill>
                <a:schemeClr val="bg1">
                  <a:lumMod val="50000"/>
                </a:schemeClr>
              </a:solidFill>
            </a:endParaRPr>
          </a:p>
        </p:txBody>
      </p:sp>
      <p:sp>
        <p:nvSpPr>
          <p:cNvPr id="9" name="TextBox 8"/>
          <p:cNvSpPr txBox="1"/>
          <p:nvPr/>
        </p:nvSpPr>
        <p:spPr>
          <a:xfrm>
            <a:off x="228600" y="3810000"/>
            <a:ext cx="1371601" cy="646331"/>
          </a:xfrm>
          <a:prstGeom prst="rect">
            <a:avLst/>
          </a:prstGeom>
          <a:noFill/>
        </p:spPr>
        <p:txBody>
          <a:bodyPr wrap="square" rtlCol="0">
            <a:spAutoFit/>
          </a:bodyPr>
          <a:lstStyle/>
          <a:p>
            <a:r>
              <a:rPr lang="en-US" sz="1200" b="1" dirty="0" smtClean="0"/>
              <a:t>(30-Year Retirements with 50/50 Portfolios)</a:t>
            </a:r>
            <a:endParaRPr lang="en-US" sz="1200" b="1" dirty="0"/>
          </a:p>
        </p:txBody>
      </p:sp>
    </p:spTree>
    <p:extLst>
      <p:ext uri="{BB962C8B-B14F-4D97-AF65-F5344CB8AC3E}">
        <p14:creationId xmlns:p14="http://schemas.microsoft.com/office/powerpoint/2010/main" val="5556945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1247930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07497601"/>
              </p:ext>
            </p:extLst>
          </p:nvPr>
        </p:nvGraphicFramePr>
        <p:xfrm>
          <a:off x="2362201" y="533399"/>
          <a:ext cx="4190999" cy="6248401"/>
        </p:xfrm>
        <a:graphic>
          <a:graphicData uri="http://schemas.openxmlformats.org/drawingml/2006/table">
            <a:tbl>
              <a:tblPr>
                <a:tableStyleId>{5C22544A-7EE6-4342-B048-85BDC9FD1C3A}</a:tableStyleId>
              </a:tblPr>
              <a:tblGrid>
                <a:gridCol w="1019669"/>
                <a:gridCol w="528555"/>
                <a:gridCol w="528555"/>
                <a:gridCol w="528555"/>
                <a:gridCol w="528555"/>
                <a:gridCol w="528555"/>
                <a:gridCol w="528555"/>
              </a:tblGrid>
              <a:tr h="178907">
                <a:tc gridSpan="4">
                  <a:txBody>
                    <a:bodyPr/>
                    <a:lstStyle/>
                    <a:p>
                      <a:pPr algn="l" fontAlgn="b"/>
                      <a:r>
                        <a:rPr lang="en-US" sz="1000" b="1" u="none" strike="noStrike" baseline="0" dirty="0">
                          <a:effectLst/>
                        </a:rPr>
                        <a:t>Longevity Statistics for 65-Year Olds</a:t>
                      </a:r>
                      <a:endParaRPr lang="en-US" sz="1000" b="1" i="0" u="none" strike="noStrike" baseline="0" dirty="0">
                        <a:solidFill>
                          <a:srgbClr val="000000"/>
                        </a:solidFill>
                        <a:effectLst/>
                        <a:latin typeface="Calibri"/>
                      </a:endParaRPr>
                    </a:p>
                  </a:txBody>
                  <a:tcPr marL="6501" marR="6501" marT="650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r>
              <a:tr h="178907">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dirty="0">
                        <a:solidFill>
                          <a:srgbClr val="000000"/>
                        </a:solidFill>
                        <a:effectLst/>
                        <a:latin typeface="Calibri"/>
                      </a:endParaRPr>
                    </a:p>
                  </a:txBody>
                  <a:tcPr marL="6501" marR="6501" marT="6501" marB="0" anchor="b"/>
                </a:tc>
                <a:tc>
                  <a:txBody>
                    <a:bodyPr/>
                    <a:lstStyle/>
                    <a:p>
                      <a:pPr algn="l" fontAlgn="b"/>
                      <a:endParaRPr lang="en-US" sz="1000" b="1" i="0" u="none" strike="noStrike" baseline="0" dirty="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c>
                  <a:txBody>
                    <a:bodyPr/>
                    <a:lstStyle/>
                    <a:p>
                      <a:pPr algn="l" fontAlgn="b"/>
                      <a:endParaRPr lang="en-US" sz="1000" b="1" i="0" u="none" strike="noStrike" baseline="0">
                        <a:solidFill>
                          <a:srgbClr val="000000"/>
                        </a:solidFill>
                        <a:effectLst/>
                        <a:latin typeface="Calibri"/>
                      </a:endParaRPr>
                    </a:p>
                  </a:txBody>
                  <a:tcPr marL="6501" marR="6501" marT="6501" marB="0" anchor="b"/>
                </a:tc>
              </a:tr>
              <a:tr h="357814">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gridSpan="3">
                  <a:txBody>
                    <a:bodyPr/>
                    <a:lstStyle/>
                    <a:p>
                      <a:pPr algn="ctr" fontAlgn="ctr"/>
                      <a:r>
                        <a:rPr lang="en-US" sz="1000" b="1" u="none" strike="noStrike" baseline="0">
                          <a:effectLst/>
                        </a:rPr>
                        <a:t>At Least One Member of a Couple</a:t>
                      </a:r>
                      <a:endParaRPr lang="en-US" sz="1000" b="1" i="0" u="none" strike="noStrike" baseline="0">
                        <a:solidFill>
                          <a:srgbClr val="000000"/>
                        </a:solidFill>
                        <a:effectLst/>
                        <a:latin typeface="Calibri"/>
                      </a:endParaRPr>
                    </a:p>
                  </a:txBody>
                  <a:tcPr marL="6501" marR="6501" marT="6501" marB="0" anchor="ctr"/>
                </a:tc>
                <a:tc hMerge="1">
                  <a:txBody>
                    <a:bodyPr/>
                    <a:lstStyle/>
                    <a:p>
                      <a:endParaRPr lang="en-US"/>
                    </a:p>
                  </a:txBody>
                  <a:tcPr/>
                </a:tc>
                <a:tc hMerge="1">
                  <a:txBody>
                    <a:bodyPr/>
                    <a:lstStyle/>
                    <a:p>
                      <a:endParaRPr lang="en-US"/>
                    </a:p>
                  </a:txBody>
                  <a:tcPr/>
                </a:tc>
              </a:tr>
              <a:tr h="715627">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r>
                        <a:rPr lang="en-US" sz="1000" b="1" u="none" strike="noStrike" baseline="0" dirty="0">
                          <a:effectLst/>
                        </a:rPr>
                        <a:t>Male</a:t>
                      </a: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r>
                        <a:rPr lang="en-US" sz="1000" b="1" u="none" strike="noStrike" baseline="0" dirty="0">
                          <a:effectLst/>
                        </a:rPr>
                        <a:t>Female</a:t>
                      </a: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r>
                        <a:rPr lang="en-US" sz="1000" b="1" u="none" strike="noStrike" baseline="0">
                          <a:effectLst/>
                        </a:rPr>
                        <a:t>One Male – One Female</a:t>
                      </a:r>
                      <a:endParaRPr lang="en-US" sz="1000" b="1" i="0" u="none" strike="noStrike" baseline="0">
                        <a:solidFill>
                          <a:srgbClr val="000000"/>
                        </a:solidFill>
                        <a:effectLst/>
                        <a:latin typeface="Calibri"/>
                      </a:endParaRPr>
                    </a:p>
                  </a:txBody>
                  <a:tcPr marL="6501" marR="6501" marT="6501" marB="0" anchor="ctr"/>
                </a:tc>
                <a:tc>
                  <a:txBody>
                    <a:bodyPr/>
                    <a:lstStyle/>
                    <a:p>
                      <a:pPr algn="l" fontAlgn="ctr"/>
                      <a:r>
                        <a:rPr lang="en-US" sz="1000" b="1" u="none" strike="noStrike" baseline="0">
                          <a:effectLst/>
                        </a:rPr>
                        <a:t>Two Males</a:t>
                      </a:r>
                      <a:endParaRPr lang="en-US" sz="1000" b="1" i="0" u="none" strike="noStrike" baseline="0">
                        <a:solidFill>
                          <a:srgbClr val="000000"/>
                        </a:solidFill>
                        <a:effectLst/>
                        <a:latin typeface="Calibri"/>
                      </a:endParaRPr>
                    </a:p>
                  </a:txBody>
                  <a:tcPr marL="6501" marR="6501" marT="6501" marB="0" anchor="ctr"/>
                </a:tc>
                <a:tc>
                  <a:txBody>
                    <a:bodyPr/>
                    <a:lstStyle/>
                    <a:p>
                      <a:pPr algn="l" fontAlgn="ctr"/>
                      <a:r>
                        <a:rPr lang="en-US" sz="1000" b="1" u="none" strike="noStrike" baseline="0">
                          <a:effectLst/>
                        </a:rPr>
                        <a:t>Two Females</a:t>
                      </a:r>
                      <a:endParaRPr lang="en-US" sz="1000" b="1" i="0" u="none" strike="noStrike" baseline="0">
                        <a:solidFill>
                          <a:srgbClr val="000000"/>
                        </a:solidFill>
                        <a:effectLst/>
                        <a:latin typeface="Calibri"/>
                      </a:endParaRPr>
                    </a:p>
                  </a:txBody>
                  <a:tcPr marL="6501" marR="6501" marT="6501" marB="0" anchor="ctr"/>
                </a:tc>
              </a:tr>
              <a:tr h="178907">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r>
              <a:tr h="344471">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gridSpan="5">
                  <a:txBody>
                    <a:bodyPr/>
                    <a:lstStyle/>
                    <a:p>
                      <a:pPr marL="0" algn="ctr" defTabSz="914400" rtl="0" eaLnBrk="1" fontAlgn="ctr" latinLnBrk="0" hangingPunct="1"/>
                      <a:r>
                        <a:rPr lang="en-US" sz="1000" b="1" i="0" u="none" strike="noStrike" kern="1200" baseline="0" dirty="0">
                          <a:solidFill>
                            <a:schemeClr val="bg1"/>
                          </a:solidFill>
                          <a:effectLst/>
                          <a:latin typeface="Calibri"/>
                          <a:ea typeface="+mn-ea"/>
                          <a:cs typeface="+mn-cs"/>
                        </a:rPr>
                        <a:t>Social Security 2013 Periodic Life Table</a:t>
                      </a:r>
                    </a:p>
                  </a:txBody>
                  <a:tcPr marL="6501" marR="6501" marT="6501" marB="0" anchor="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US" sz="1000" b="1" i="0" u="none" strike="noStrike" kern="1200" baseline="0" dirty="0">
                        <a:solidFill>
                          <a:schemeClr val="bg1"/>
                        </a:solidFill>
                        <a:effectLst/>
                        <a:latin typeface="Calibri"/>
                        <a:ea typeface="+mn-ea"/>
                        <a:cs typeface="+mn-cs"/>
                      </a:endParaRPr>
                    </a:p>
                  </a:txBody>
                  <a:tcPr marL="6501" marR="6501" marT="6501" marB="0" anchor="ctr">
                    <a:solidFill>
                      <a:schemeClr val="bg1">
                        <a:lumMod val="65000"/>
                      </a:schemeClr>
                    </a:solidFill>
                  </a:tcPr>
                </a:tc>
                <a:tc hMerge="1">
                  <a:txBody>
                    <a:bodyPr/>
                    <a:lstStyle/>
                    <a:p>
                      <a:endParaRPr lang="en-US"/>
                    </a:p>
                  </a:txBody>
                  <a:tcPr/>
                </a:tc>
              </a:tr>
              <a:tr h="178907">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r>
              <a:tr h="178907">
                <a:tc rowSpan="7">
                  <a:txBody>
                    <a:bodyPr/>
                    <a:lstStyle/>
                    <a:p>
                      <a:pPr algn="l" fontAlgn="ctr"/>
                      <a:r>
                        <a:rPr lang="en-US" sz="1000" b="1" u="none" strike="noStrike" baseline="0">
                          <a:effectLst/>
                        </a:rPr>
                        <a:t>Probability of Living to Age:</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91%</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94%</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100%</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75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85%</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97%</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98%</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80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63%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73%</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86%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92%</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85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43%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55%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74%</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67%</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80%</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90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22%</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33%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48%</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39%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55%</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95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20%</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14%</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25%</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100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4%</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6%</a:t>
                      </a:r>
                      <a:endParaRPr lang="en-US" sz="1000" b="1" i="0" u="none" strike="noStrike" baseline="0">
                        <a:solidFill>
                          <a:srgbClr val="000000"/>
                        </a:solidFill>
                        <a:effectLst/>
                        <a:latin typeface="Calibri"/>
                      </a:endParaRPr>
                    </a:p>
                  </a:txBody>
                  <a:tcPr marL="6501" marR="6501" marT="6501" marB="0" anchor="ctr"/>
                </a:tc>
              </a:tr>
              <a:tr h="357814">
                <a:tc gridSpan="2">
                  <a:txBody>
                    <a:bodyPr/>
                    <a:lstStyle/>
                    <a:p>
                      <a:pPr algn="l" fontAlgn="ctr"/>
                      <a:r>
                        <a:rPr lang="en-US" sz="1000" b="1" u="none" strike="noStrike" baseline="0">
                          <a:effectLst/>
                        </a:rPr>
                        <a:t>Remaining Life Expectancy</a:t>
                      </a:r>
                      <a:endParaRPr lang="en-US" sz="1000" b="1" i="0" u="none" strike="noStrike" baseline="0">
                        <a:solidFill>
                          <a:srgbClr val="000000"/>
                        </a:solidFill>
                        <a:effectLst/>
                        <a:latin typeface="Calibri"/>
                      </a:endParaRPr>
                    </a:p>
                  </a:txBody>
                  <a:tcPr marL="6501" marR="6501" marT="6501" marB="0" anchor="ctr"/>
                </a:tc>
                <a:tc hMerge="1">
                  <a:txBody>
                    <a:bodyPr/>
                    <a:lstStyle/>
                    <a:p>
                      <a:endParaRPr lang="en-US"/>
                    </a:p>
                  </a:txBody>
                  <a:tcPr/>
                </a:tc>
                <a:tc>
                  <a:txBody>
                    <a:bodyPr/>
                    <a:lstStyle/>
                    <a:p>
                      <a:pPr algn="r" fontAlgn="ctr"/>
                      <a:r>
                        <a:rPr lang="en-US" sz="1000" b="1" u="none" strike="noStrike" baseline="0">
                          <a:effectLst/>
                        </a:rPr>
                        <a:t>17.8</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20.3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24.1</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22.7</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25.3</a:t>
                      </a:r>
                      <a:endParaRPr lang="en-US" sz="1000" b="1" i="0" u="none" strike="noStrike" baseline="0">
                        <a:solidFill>
                          <a:srgbClr val="000000"/>
                        </a:solidFill>
                        <a:effectLst/>
                        <a:latin typeface="Calibri"/>
                      </a:endParaRPr>
                    </a:p>
                  </a:txBody>
                  <a:tcPr marL="6501" marR="6501" marT="6501" marB="0" anchor="ctr"/>
                </a:tc>
              </a:tr>
              <a:tr h="178907">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r>
              <a:tr h="536721">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gridSpan="5">
                  <a:txBody>
                    <a:bodyPr/>
                    <a:lstStyle/>
                    <a:p>
                      <a:pPr marL="0" algn="ctr" defTabSz="914400" rtl="0" eaLnBrk="1" fontAlgn="ctr" latinLnBrk="0" hangingPunct="1"/>
                      <a:r>
                        <a:rPr lang="en-US" sz="1000" b="1" i="0" u="none" strike="noStrike" kern="1200" baseline="0" dirty="0">
                          <a:solidFill>
                            <a:schemeClr val="bg1"/>
                          </a:solidFill>
                          <a:effectLst/>
                          <a:latin typeface="Calibri"/>
                          <a:ea typeface="+mn-ea"/>
                          <a:cs typeface="+mn-cs"/>
                        </a:rPr>
                        <a:t>Society of Actuaries 2012 Individual Annuity Mortality with Projected Improvements for 65 Year Olds in 2016</a:t>
                      </a:r>
                    </a:p>
                  </a:txBody>
                  <a:tcPr marL="6501" marR="6501" marT="6501"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907">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c>
                  <a:txBody>
                    <a:bodyPr/>
                    <a:lstStyle/>
                    <a:p>
                      <a:pPr algn="l" fontAlgn="ctr"/>
                      <a:endParaRPr lang="en-US" sz="1000" b="1" i="0" u="none" strike="noStrike" baseline="0" dirty="0">
                        <a:solidFill>
                          <a:srgbClr val="000000"/>
                        </a:solidFill>
                        <a:effectLst/>
                        <a:latin typeface="Calibri"/>
                      </a:endParaRPr>
                    </a:p>
                  </a:txBody>
                  <a:tcPr marL="6501" marR="6501" marT="6501" marB="0" anchor="ctr"/>
                </a:tc>
              </a:tr>
              <a:tr h="178907">
                <a:tc rowSpan="7">
                  <a:txBody>
                    <a:bodyPr/>
                    <a:lstStyle/>
                    <a:p>
                      <a:pPr algn="l" fontAlgn="ctr"/>
                      <a:r>
                        <a:rPr lang="en-US" sz="1000" b="1" u="none" strike="noStrike" baseline="0">
                          <a:effectLst/>
                        </a:rPr>
                        <a:t>Probability of Living to Age:</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100%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100%</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100%</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75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89%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91%</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99%</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80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80%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84%</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97%</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96%</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97%</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85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66%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71%</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88%</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92%</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90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45%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52%</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74%</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70%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77%</a:t>
                      </a:r>
                      <a:endParaRPr lang="en-US" sz="1000" b="1" i="0" u="none" strike="noStrike" baseline="0" dirty="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95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22%</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29%</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45%</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39%</a:t>
                      </a:r>
                      <a:endParaRPr lang="en-US" sz="1000" b="1" i="0" u="none" strike="noStrike" baseline="0" dirty="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50%</a:t>
                      </a:r>
                      <a:endParaRPr lang="en-US" sz="1000" b="1" i="0" u="none" strike="noStrike" baseline="0">
                        <a:solidFill>
                          <a:srgbClr val="000000"/>
                        </a:solidFill>
                        <a:effectLst/>
                        <a:latin typeface="Calibri"/>
                      </a:endParaRPr>
                    </a:p>
                  </a:txBody>
                  <a:tcPr marL="6501" marR="6501" marT="6501" marB="0" anchor="ctr"/>
                </a:tc>
              </a:tr>
              <a:tr h="178907">
                <a:tc vMerge="1">
                  <a:txBody>
                    <a:bodyPr/>
                    <a:lstStyle/>
                    <a:p>
                      <a:endParaRPr lang="en-US"/>
                    </a:p>
                  </a:txBody>
                  <a:tcPr/>
                </a:tc>
                <a:tc>
                  <a:txBody>
                    <a:bodyPr/>
                    <a:lstStyle/>
                    <a:p>
                      <a:pPr algn="r" fontAlgn="ctr"/>
                      <a:r>
                        <a:rPr lang="en-US" sz="1000" b="1" u="none" strike="noStrike" baseline="0">
                          <a:effectLst/>
                        </a:rPr>
                        <a:t>100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10%</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12%</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20%</a:t>
                      </a:r>
                      <a:endParaRPr lang="en-US" sz="1000" b="1" i="0" u="none" strike="noStrike" baseline="0" dirty="0">
                        <a:solidFill>
                          <a:srgbClr val="000000"/>
                        </a:solidFill>
                        <a:effectLst/>
                        <a:latin typeface="Calibri"/>
                      </a:endParaRPr>
                    </a:p>
                  </a:txBody>
                  <a:tcPr marL="6501" marR="6501" marT="6501" marB="0" anchor="ctr"/>
                </a:tc>
              </a:tr>
              <a:tr h="357814">
                <a:tc gridSpan="2">
                  <a:txBody>
                    <a:bodyPr/>
                    <a:lstStyle/>
                    <a:p>
                      <a:pPr algn="l" fontAlgn="ctr"/>
                      <a:r>
                        <a:rPr lang="en-US" sz="1000" b="1" u="none" strike="noStrike" baseline="0" dirty="0">
                          <a:effectLst/>
                        </a:rPr>
                        <a:t>Remaining Life Expectancy</a:t>
                      </a:r>
                      <a:endParaRPr lang="en-US" sz="1000" b="1" i="0" u="none" strike="noStrike" baseline="0" dirty="0">
                        <a:solidFill>
                          <a:srgbClr val="000000"/>
                        </a:solidFill>
                        <a:effectLst/>
                        <a:latin typeface="Calibri"/>
                      </a:endParaRPr>
                    </a:p>
                  </a:txBody>
                  <a:tcPr marL="6501" marR="6501" marT="6501" marB="0" anchor="ctr"/>
                </a:tc>
                <a:tc hMerge="1">
                  <a:txBody>
                    <a:bodyPr/>
                    <a:lstStyle/>
                    <a:p>
                      <a:endParaRPr lang="en-US"/>
                    </a:p>
                  </a:txBody>
                  <a:tcPr/>
                </a:tc>
                <a:tc>
                  <a:txBody>
                    <a:bodyPr/>
                    <a:lstStyle/>
                    <a:p>
                      <a:pPr algn="r" fontAlgn="ctr"/>
                      <a:r>
                        <a:rPr lang="en-US" sz="1000" b="1" u="none" strike="noStrike" baseline="0">
                          <a:effectLst/>
                        </a:rPr>
                        <a:t>22.6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24.3</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28.6</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a:effectLst/>
                        </a:rPr>
                        <a:t>27.7</a:t>
                      </a:r>
                      <a:endParaRPr lang="en-US" sz="1000" b="1" i="0" u="none" strike="noStrike" baseline="0">
                        <a:solidFill>
                          <a:srgbClr val="000000"/>
                        </a:solidFill>
                        <a:effectLst/>
                        <a:latin typeface="Calibri"/>
                      </a:endParaRPr>
                    </a:p>
                  </a:txBody>
                  <a:tcPr marL="6501" marR="6501" marT="6501" marB="0" anchor="ctr"/>
                </a:tc>
                <a:tc>
                  <a:txBody>
                    <a:bodyPr/>
                    <a:lstStyle/>
                    <a:p>
                      <a:pPr algn="r" fontAlgn="ctr"/>
                      <a:r>
                        <a:rPr lang="en-US" sz="1000" b="1" u="none" strike="noStrike" baseline="0" dirty="0">
                          <a:effectLst/>
                        </a:rPr>
                        <a:t>29.4</a:t>
                      </a:r>
                      <a:endParaRPr lang="en-US" sz="1000" b="1" i="0" u="none" strike="noStrike" baseline="0" dirty="0">
                        <a:solidFill>
                          <a:srgbClr val="000000"/>
                        </a:solidFill>
                        <a:effectLst/>
                        <a:latin typeface="Calibri"/>
                      </a:endParaRPr>
                    </a:p>
                  </a:txBody>
                  <a:tcPr marL="6501" marR="6501" marT="6501" marB="0" anchor="ctr"/>
                </a:tc>
              </a:tr>
            </a:tbl>
          </a:graphicData>
        </a:graphic>
      </p:graphicFrame>
      <p:sp>
        <p:nvSpPr>
          <p:cNvPr id="3" name="Text Box 4"/>
          <p:cNvSpPr txBox="1">
            <a:spLocks noChangeArrowheads="1"/>
          </p:cNvSpPr>
          <p:nvPr/>
        </p:nvSpPr>
        <p:spPr bwMode="auto">
          <a:xfrm>
            <a:off x="777240" y="228600"/>
            <a:ext cx="7772400" cy="48437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2400" b="1" i="1" dirty="0" smtClean="0">
                <a:solidFill>
                  <a:schemeClr val="bg1"/>
                </a:solidFill>
              </a:rPr>
              <a:t>How long will a 65-year old person live?</a:t>
            </a:r>
          </a:p>
        </p:txBody>
      </p:sp>
      <p:sp>
        <p:nvSpPr>
          <p:cNvPr id="4" name="Rectangle 3"/>
          <p:cNvSpPr/>
          <p:nvPr/>
        </p:nvSpPr>
        <p:spPr>
          <a:xfrm>
            <a:off x="5181600" y="6019800"/>
            <a:ext cx="3048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48400" y="6019800"/>
            <a:ext cx="3048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86601" y="3505200"/>
            <a:ext cx="1676400" cy="1200329"/>
          </a:xfrm>
          <a:prstGeom prst="rect">
            <a:avLst/>
          </a:prstGeom>
          <a:noFill/>
        </p:spPr>
        <p:txBody>
          <a:bodyPr wrap="square" rtlCol="0">
            <a:spAutoFit/>
          </a:bodyPr>
          <a:lstStyle/>
          <a:p>
            <a:r>
              <a:rPr lang="en-US" b="1" dirty="0" smtClean="0">
                <a:solidFill>
                  <a:srgbClr val="00B050"/>
                </a:solidFill>
              </a:rPr>
              <a:t>So, how long should your planning horizon be?</a:t>
            </a:r>
            <a:endParaRPr lang="en-US" b="1" dirty="0">
              <a:solidFill>
                <a:srgbClr val="00B050"/>
              </a:solidFill>
            </a:endParaRPr>
          </a:p>
        </p:txBody>
      </p:sp>
      <p:sp>
        <p:nvSpPr>
          <p:cNvPr id="7" name="TextBox 6"/>
          <p:cNvSpPr txBox="1"/>
          <p:nvPr/>
        </p:nvSpPr>
        <p:spPr>
          <a:xfrm>
            <a:off x="457200" y="3505200"/>
            <a:ext cx="1676400" cy="923330"/>
          </a:xfrm>
          <a:prstGeom prst="rect">
            <a:avLst/>
          </a:prstGeom>
          <a:noFill/>
        </p:spPr>
        <p:txBody>
          <a:bodyPr wrap="square" rtlCol="0">
            <a:spAutoFit/>
          </a:bodyPr>
          <a:lstStyle/>
          <a:p>
            <a:r>
              <a:rPr lang="en-US" b="1" dirty="0" smtClean="0">
                <a:solidFill>
                  <a:srgbClr val="336699"/>
                </a:solidFill>
              </a:rPr>
              <a:t>What matters is longevity at 65, not at birth</a:t>
            </a:r>
            <a:endParaRPr lang="en-US" b="1" dirty="0">
              <a:solidFill>
                <a:srgbClr val="336699"/>
              </a:solidFill>
            </a:endParaRPr>
          </a:p>
        </p:txBody>
      </p:sp>
    </p:spTree>
    <p:extLst>
      <p:ext uri="{BB962C8B-B14F-4D97-AF65-F5344CB8AC3E}">
        <p14:creationId xmlns:p14="http://schemas.microsoft.com/office/powerpoint/2010/main" val="26260991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690563"/>
            <a:ext cx="8162925"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921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709613"/>
            <a:ext cx="82200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7025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23925"/>
            <a:ext cx="819150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8739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966788"/>
            <a:ext cx="82391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7907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781050"/>
            <a:ext cx="821055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429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990600"/>
            <a:ext cx="82200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910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838200"/>
            <a:ext cx="81629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8325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619125"/>
            <a:ext cx="82105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02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09800"/>
            <a:ext cx="7467600" cy="984885"/>
          </a:xfrm>
          <a:prstGeom prst="rect">
            <a:avLst/>
          </a:prstGeom>
          <a:noFill/>
        </p:spPr>
        <p:txBody>
          <a:bodyPr wrap="square" rtlCol="0">
            <a:spAutoFit/>
          </a:bodyPr>
          <a:lstStyle/>
          <a:p>
            <a:r>
              <a:rPr lang="en-US" sz="2000" b="1" i="1" dirty="0" smtClean="0">
                <a:solidFill>
                  <a:srgbClr val="336699"/>
                </a:solidFill>
              </a:rPr>
              <a:t>I helped put two children through Harvard – my broker’s children</a:t>
            </a:r>
          </a:p>
          <a:p>
            <a:endParaRPr lang="en-US" b="1" i="1" dirty="0"/>
          </a:p>
          <a:p>
            <a:r>
              <a:rPr lang="en-US" b="1" i="1" dirty="0" smtClean="0"/>
              <a:t>                                                                                         </a:t>
            </a:r>
            <a:r>
              <a:rPr lang="en-US" sz="2000" b="1" dirty="0" smtClean="0"/>
              <a:t>Michael </a:t>
            </a:r>
            <a:r>
              <a:rPr lang="en-US" sz="2000" b="1" dirty="0" err="1" smtClean="0"/>
              <a:t>LeBoeuf</a:t>
            </a:r>
            <a:endParaRPr lang="en-US" sz="2000" b="1" dirty="0"/>
          </a:p>
        </p:txBody>
      </p:sp>
    </p:spTree>
    <p:extLst>
      <p:ext uri="{BB962C8B-B14F-4D97-AF65-F5344CB8AC3E}">
        <p14:creationId xmlns:p14="http://schemas.microsoft.com/office/powerpoint/2010/main" val="15186083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852488"/>
            <a:ext cx="8143875"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4176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671513"/>
            <a:ext cx="82010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7387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642938"/>
            <a:ext cx="81534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4553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771525"/>
            <a:ext cx="8220075"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8088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700088"/>
            <a:ext cx="805815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9801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661988"/>
            <a:ext cx="8124825"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0260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685800"/>
            <a:ext cx="81153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852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04875"/>
            <a:ext cx="806767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6495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852488"/>
            <a:ext cx="8201025"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2625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76275"/>
            <a:ext cx="819150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97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79610449"/>
              </p:ext>
            </p:extLst>
          </p:nvPr>
        </p:nvGraphicFramePr>
        <p:xfrm>
          <a:off x="2425700" y="2165350"/>
          <a:ext cx="4127500" cy="3168650"/>
        </p:xfrm>
        <a:graphic>
          <a:graphicData uri="http://schemas.openxmlformats.org/drawingml/2006/table">
            <a:tbl>
              <a:tblPr/>
              <a:tblGrid>
                <a:gridCol w="2603500"/>
                <a:gridCol w="1524000"/>
              </a:tblGrid>
              <a:tr h="316865">
                <a:tc>
                  <a:txBody>
                    <a:bodyPr/>
                    <a:lstStyle/>
                    <a:p>
                      <a:pPr algn="ctr" fontAlgn="ctr"/>
                      <a:r>
                        <a:rPr lang="en-US" sz="1400" b="1" i="0" u="none" strike="noStrike" dirty="0">
                          <a:solidFill>
                            <a:srgbClr val="FFFFFF"/>
                          </a:solidFill>
                          <a:effectLst/>
                          <a:latin typeface="Calibri"/>
                        </a:rPr>
                        <a:t>Highest Educational Attainment</a:t>
                      </a:r>
                    </a:p>
                  </a:txBody>
                  <a:tcPr marL="9525" marR="9525" marT="9525" marB="0" anchor="ctr">
                    <a:lnL>
                      <a:noFill/>
                    </a:lnL>
                    <a:lnR>
                      <a:noFill/>
                    </a:lnR>
                    <a:lnT>
                      <a:noFill/>
                    </a:lnT>
                    <a:lnB>
                      <a:noFill/>
                    </a:lnB>
                    <a:solidFill>
                      <a:srgbClr val="336699"/>
                    </a:solidFill>
                  </a:tcPr>
                </a:tc>
                <a:tc>
                  <a:txBody>
                    <a:bodyPr/>
                    <a:lstStyle/>
                    <a:p>
                      <a:pPr algn="ctr" fontAlgn="ctr"/>
                      <a:r>
                        <a:rPr lang="en-US" sz="1400" b="1" i="0" u="none" strike="noStrike">
                          <a:solidFill>
                            <a:srgbClr val="FFFFFF"/>
                          </a:solidFill>
                          <a:effectLst/>
                          <a:latin typeface="Calibri"/>
                        </a:rPr>
                        <a:t>Lifetime Earnings</a:t>
                      </a:r>
                    </a:p>
                  </a:txBody>
                  <a:tcPr marL="9525" marR="9525" marT="9525" marB="0" anchor="ctr">
                    <a:lnL>
                      <a:noFill/>
                    </a:lnL>
                    <a:lnR>
                      <a:noFill/>
                    </a:lnR>
                    <a:lnT>
                      <a:noFill/>
                    </a:lnT>
                    <a:lnB>
                      <a:noFill/>
                    </a:lnB>
                    <a:solidFill>
                      <a:srgbClr val="336699"/>
                    </a:solidFill>
                  </a:tcPr>
                </a:tc>
              </a:tr>
              <a:tr h="316865">
                <a:tc>
                  <a:txBody>
                    <a:bodyPr/>
                    <a:lstStyle/>
                    <a:p>
                      <a:pPr algn="l" fontAlgn="b"/>
                      <a:endParaRPr lang="en-US" sz="14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Some high school, no diploma</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$1,000,000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High school diploma or equivalent</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$1,200,000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Some college, no degree</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$1,500,000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Associate degree</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$1,600,000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Bachelor's degree</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$2,100,000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Master's degree</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$2,500,000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Doctoral degree</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$3,400,000 </a:t>
                      </a:r>
                    </a:p>
                  </a:txBody>
                  <a:tcPr marL="9525" marR="9525" marT="9525" marB="0" anchor="b">
                    <a:lnL>
                      <a:noFill/>
                    </a:lnL>
                    <a:lnR>
                      <a:noFill/>
                    </a:lnR>
                    <a:lnT>
                      <a:noFill/>
                    </a:lnT>
                    <a:lnB>
                      <a:noFill/>
                    </a:lnB>
                  </a:tcPr>
                </a:tc>
              </a:tr>
              <a:tr h="316865">
                <a:tc>
                  <a:txBody>
                    <a:bodyPr/>
                    <a:lstStyle/>
                    <a:p>
                      <a:pPr algn="l" fontAlgn="b"/>
                      <a:r>
                        <a:rPr lang="en-US" sz="1400" b="1" i="0" u="none" strike="noStrike">
                          <a:solidFill>
                            <a:srgbClr val="000000"/>
                          </a:solidFill>
                          <a:effectLst/>
                          <a:latin typeface="Calibri"/>
                        </a:rPr>
                        <a:t>Professional degree</a:t>
                      </a:r>
                    </a:p>
                  </a:txBody>
                  <a:tcPr marL="9525" marR="9525" marT="9525"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a:rPr>
                        <a:t>$4,400,000 </a:t>
                      </a:r>
                    </a:p>
                  </a:txBody>
                  <a:tcPr marL="9525" marR="9525" marT="9525" marB="0" anchor="b">
                    <a:lnL>
                      <a:noFill/>
                    </a:lnL>
                    <a:lnR>
                      <a:noFill/>
                    </a:lnR>
                    <a:lnT>
                      <a:noFill/>
                    </a:lnT>
                    <a:lnB>
                      <a:noFill/>
                    </a:lnB>
                  </a:tcPr>
                </a:tc>
              </a:tr>
            </a:tbl>
          </a:graphicData>
        </a:graphic>
      </p:graphicFrame>
      <p:sp>
        <p:nvSpPr>
          <p:cNvPr id="3" name="TextBox 2"/>
          <p:cNvSpPr txBox="1"/>
          <p:nvPr/>
        </p:nvSpPr>
        <p:spPr>
          <a:xfrm>
            <a:off x="533400" y="6226805"/>
            <a:ext cx="7696200" cy="400110"/>
          </a:xfrm>
          <a:prstGeom prst="rect">
            <a:avLst/>
          </a:prstGeom>
          <a:noFill/>
        </p:spPr>
        <p:txBody>
          <a:bodyPr wrap="square" rtlCol="0">
            <a:spAutoFit/>
          </a:bodyPr>
          <a:lstStyle/>
          <a:p>
            <a:r>
              <a:rPr lang="en-US" sz="1000" dirty="0" smtClean="0">
                <a:solidFill>
                  <a:schemeClr val="bg1">
                    <a:lumMod val="50000"/>
                  </a:schemeClr>
                </a:solidFill>
              </a:rPr>
              <a:t>Source: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Investing</a:t>
            </a:r>
            <a:r>
              <a:rPr lang="en-US" sz="1000" dirty="0" smtClean="0">
                <a:solidFill>
                  <a:schemeClr val="bg1">
                    <a:lumMod val="50000"/>
                  </a:schemeClr>
                </a:solidFill>
              </a:rPr>
              <a:t>, Larimore, </a:t>
            </a:r>
            <a:r>
              <a:rPr lang="en-US" sz="1000" dirty="0" err="1" smtClean="0">
                <a:solidFill>
                  <a:schemeClr val="bg1">
                    <a:lumMod val="50000"/>
                  </a:schemeClr>
                </a:solidFill>
              </a:rPr>
              <a:t>Lindauer</a:t>
            </a:r>
            <a:r>
              <a:rPr lang="en-US" sz="1000" dirty="0" smtClean="0">
                <a:solidFill>
                  <a:schemeClr val="bg1">
                    <a:lumMod val="50000"/>
                  </a:schemeClr>
                </a:solidFill>
              </a:rPr>
              <a:t>, </a:t>
            </a:r>
            <a:r>
              <a:rPr lang="en-US" sz="1000" dirty="0" err="1" smtClean="0">
                <a:solidFill>
                  <a:schemeClr val="bg1">
                    <a:lumMod val="50000"/>
                  </a:schemeClr>
                </a:solidFill>
              </a:rPr>
              <a:t>LeBoeuf</a:t>
            </a:r>
            <a:r>
              <a:rPr lang="en-US" sz="1000" dirty="0" smtClean="0">
                <a:solidFill>
                  <a:schemeClr val="bg1">
                    <a:lumMod val="50000"/>
                  </a:schemeClr>
                </a:solidFill>
              </a:rPr>
              <a:t>, U&gt;S&gt; Census Bureau, “The Big Payoff; Educational Attainment and synthetic Estimates of Work-Life Earnings”</a:t>
            </a:r>
          </a:p>
        </p:txBody>
      </p:sp>
    </p:spTree>
    <p:extLst>
      <p:ext uri="{BB962C8B-B14F-4D97-AF65-F5344CB8AC3E}">
        <p14:creationId xmlns:p14="http://schemas.microsoft.com/office/powerpoint/2010/main" val="25678103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42938"/>
            <a:ext cx="81915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0537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885825"/>
            <a:ext cx="81629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5777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28688"/>
            <a:ext cx="822960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7757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638175"/>
            <a:ext cx="822007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8126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EC3947AE-81C9-4E01-88CA-240E67E5792D}" type="slidenum">
              <a:rPr lang="en-US" altLang="en-US" sz="1400" smtClean="0"/>
              <a:pPr eaLnBrk="1" hangingPunct="1">
                <a:spcBef>
                  <a:spcPct val="0"/>
                </a:spcBef>
                <a:buFontTx/>
                <a:buNone/>
              </a:pPr>
              <a:t>124</a:t>
            </a:fld>
            <a:endParaRPr lang="en-US" altLang="en-US" sz="1400" smtClean="0"/>
          </a:p>
        </p:txBody>
      </p:sp>
      <p:pic>
        <p:nvPicPr>
          <p:cNvPr id="100355" name="Picture 2"/>
          <p:cNvPicPr>
            <a:picLocks noChangeAspect="1" noChangeArrowheads="1"/>
          </p:cNvPicPr>
          <p:nvPr/>
        </p:nvPicPr>
        <p:blipFill>
          <a:blip r:embed="rId2">
            <a:extLst>
              <a:ext uri="{28A0092B-C50C-407E-A947-70E740481C1C}">
                <a14:useLocalDpi xmlns:a14="http://schemas.microsoft.com/office/drawing/2010/main" val="0"/>
              </a:ext>
            </a:extLst>
          </a:blip>
          <a:srcRect t="8904"/>
          <a:stretch>
            <a:fillRect/>
          </a:stretch>
        </p:blipFill>
        <p:spPr bwMode="auto">
          <a:xfrm>
            <a:off x="644525" y="2239963"/>
            <a:ext cx="7727950" cy="41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p:cNvSpPr txBox="1">
            <a:spLocks noChangeArrowheads="1"/>
          </p:cNvSpPr>
          <p:nvPr/>
        </p:nvSpPr>
        <p:spPr bwMode="auto">
          <a:xfrm>
            <a:off x="641350" y="1858963"/>
            <a:ext cx="7480300" cy="32702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400" dirty="0">
                <a:solidFill>
                  <a:schemeClr val="bg1"/>
                </a:solidFill>
              </a:rPr>
              <a:t>Long-Term Cumulative Cash Flows for U.S. Equity Funds</a:t>
            </a:r>
            <a:endParaRPr lang="en-US" altLang="en-US" sz="800" i="1" dirty="0">
              <a:solidFill>
                <a:srgbClr val="336699"/>
              </a:solidFill>
            </a:endParaRPr>
          </a:p>
        </p:txBody>
      </p:sp>
      <p:sp>
        <p:nvSpPr>
          <p:cNvPr id="100357" name="Text Box 4"/>
          <p:cNvSpPr txBox="1">
            <a:spLocks noChangeArrowheads="1"/>
          </p:cNvSpPr>
          <p:nvPr/>
        </p:nvSpPr>
        <p:spPr bwMode="auto">
          <a:xfrm>
            <a:off x="517525" y="484188"/>
            <a:ext cx="80899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200" b="1" i="1" dirty="0">
                <a:solidFill>
                  <a:srgbClr val="336699"/>
                </a:solidFill>
              </a:rPr>
              <a:t>Index funds are now winning strongly in the race for assets</a:t>
            </a:r>
          </a:p>
        </p:txBody>
      </p:sp>
    </p:spTree>
    <p:extLst>
      <p:ext uri="{BB962C8B-B14F-4D97-AF65-F5344CB8AC3E}">
        <p14:creationId xmlns:p14="http://schemas.microsoft.com/office/powerpoint/2010/main" val="207181907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429500" cy="43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4"/>
          <p:cNvSpPr txBox="1">
            <a:spLocks noChangeArrowheads="1"/>
          </p:cNvSpPr>
          <p:nvPr/>
        </p:nvSpPr>
        <p:spPr bwMode="auto">
          <a:xfrm>
            <a:off x="641350" y="1858963"/>
            <a:ext cx="7480300" cy="330486"/>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400" dirty="0" smtClean="0">
                <a:solidFill>
                  <a:schemeClr val="bg1"/>
                </a:solidFill>
              </a:rPr>
              <a:t>Portfolio Beta-Blockers</a:t>
            </a:r>
            <a:endParaRPr lang="en-US" altLang="en-US" sz="800" i="1" dirty="0">
              <a:solidFill>
                <a:srgbClr val="336699"/>
              </a:solidFill>
            </a:endParaRPr>
          </a:p>
        </p:txBody>
      </p:sp>
      <p:sp>
        <p:nvSpPr>
          <p:cNvPr id="4" name="TextBox 3"/>
          <p:cNvSpPr txBox="1"/>
          <p:nvPr/>
        </p:nvSpPr>
        <p:spPr>
          <a:xfrm>
            <a:off x="750771" y="6395813"/>
            <a:ext cx="1053494" cy="230832"/>
          </a:xfrm>
          <a:prstGeom prst="rect">
            <a:avLst/>
          </a:prstGeom>
          <a:noFill/>
        </p:spPr>
        <p:txBody>
          <a:bodyPr wrap="none" rtlCol="0">
            <a:spAutoFit/>
          </a:bodyPr>
          <a:lstStyle/>
          <a:p>
            <a:r>
              <a:rPr lang="en-US" sz="900" dirty="0" smtClean="0"/>
              <a:t>Source: JP Morgan</a:t>
            </a:r>
            <a:endParaRPr lang="en-US" sz="900" dirty="0"/>
          </a:p>
        </p:txBody>
      </p:sp>
    </p:spTree>
    <p:extLst>
      <p:ext uri="{BB962C8B-B14F-4D97-AF65-F5344CB8AC3E}">
        <p14:creationId xmlns:p14="http://schemas.microsoft.com/office/powerpoint/2010/main" val="9792437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4600"/>
            <a:ext cx="50482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822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6486525" cy="414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6913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819150"/>
            <a:ext cx="79629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165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790575"/>
            <a:ext cx="78771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21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752600"/>
            <a:ext cx="7391400" cy="1631216"/>
          </a:xfrm>
          <a:prstGeom prst="rect">
            <a:avLst/>
          </a:prstGeom>
          <a:noFill/>
        </p:spPr>
        <p:txBody>
          <a:bodyPr wrap="square" rtlCol="0">
            <a:spAutoFit/>
          </a:bodyPr>
          <a:lstStyle/>
          <a:p>
            <a:r>
              <a:rPr lang="en-US" sz="2000" b="1" dirty="0" smtClean="0"/>
              <a:t>“Journalists have a constant need for something new to write about, and Wall Street is happy to oblige.  The one thing a journalist knows is that if he or she focused on top-performing mutual funds, the journalist will always have something new to write about…These managers will </a:t>
            </a:r>
            <a:r>
              <a:rPr lang="en-US" sz="2000" b="1" i="1" dirty="0" smtClean="0"/>
              <a:t>always</a:t>
            </a:r>
            <a:r>
              <a:rPr lang="en-US" sz="2000" b="1" dirty="0" smtClean="0"/>
              <a:t> appear to have a convincing winning strategy.”</a:t>
            </a:r>
            <a:endParaRPr lang="en-US" sz="2000" b="1" dirty="0"/>
          </a:p>
        </p:txBody>
      </p:sp>
      <p:sp>
        <p:nvSpPr>
          <p:cNvPr id="3" name="TextBox 2"/>
          <p:cNvSpPr txBox="1"/>
          <p:nvPr/>
        </p:nvSpPr>
        <p:spPr>
          <a:xfrm>
            <a:off x="533400" y="6226805"/>
            <a:ext cx="3969356" cy="246221"/>
          </a:xfrm>
          <a:prstGeom prst="rect">
            <a:avLst/>
          </a:prstGeom>
          <a:noFill/>
        </p:spPr>
        <p:txBody>
          <a:bodyPr wrap="none" rtlCol="0">
            <a:spAutoFit/>
          </a:bodyPr>
          <a:lstStyle/>
          <a:p>
            <a:r>
              <a:rPr lang="en-US" sz="1000" dirty="0" smtClean="0">
                <a:solidFill>
                  <a:schemeClr val="bg1">
                    <a:lumMod val="50000"/>
                  </a:schemeClr>
                </a:solidFill>
              </a:rPr>
              <a:t>Source: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Investing</a:t>
            </a:r>
            <a:r>
              <a:rPr lang="en-US" sz="1000" dirty="0" smtClean="0">
                <a:solidFill>
                  <a:schemeClr val="bg1">
                    <a:lumMod val="50000"/>
                  </a:schemeClr>
                </a:solidFill>
              </a:rPr>
              <a:t>, Larimore, </a:t>
            </a:r>
            <a:r>
              <a:rPr lang="en-US" sz="1000" dirty="0" err="1" smtClean="0">
                <a:solidFill>
                  <a:schemeClr val="bg1">
                    <a:lumMod val="50000"/>
                  </a:schemeClr>
                </a:solidFill>
              </a:rPr>
              <a:t>Lindauer</a:t>
            </a:r>
            <a:r>
              <a:rPr lang="en-US" sz="1000" dirty="0" smtClean="0">
                <a:solidFill>
                  <a:schemeClr val="bg1">
                    <a:lumMod val="50000"/>
                  </a:schemeClr>
                </a:solidFill>
              </a:rPr>
              <a:t>, </a:t>
            </a:r>
            <a:r>
              <a:rPr lang="en-US" sz="1000" dirty="0" err="1" smtClean="0">
                <a:solidFill>
                  <a:schemeClr val="bg1">
                    <a:lumMod val="50000"/>
                  </a:schemeClr>
                </a:solidFill>
              </a:rPr>
              <a:t>LeBoeuf</a:t>
            </a:r>
            <a:endParaRPr lang="en-US" sz="1000" dirty="0" smtClean="0">
              <a:solidFill>
                <a:schemeClr val="bg1">
                  <a:lumMod val="50000"/>
                </a:schemeClr>
              </a:solidFill>
            </a:endParaRPr>
          </a:p>
        </p:txBody>
      </p:sp>
    </p:spTree>
    <p:extLst>
      <p:ext uri="{BB962C8B-B14F-4D97-AF65-F5344CB8AC3E}">
        <p14:creationId xmlns:p14="http://schemas.microsoft.com/office/powerpoint/2010/main" val="33981955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791575"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458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71716188"/>
              </p:ext>
            </p:extLst>
          </p:nvPr>
        </p:nvGraphicFramePr>
        <p:xfrm>
          <a:off x="1057275" y="1473200"/>
          <a:ext cx="7891463" cy="2919413"/>
        </p:xfrm>
        <a:graphic>
          <a:graphicData uri="http://schemas.openxmlformats.org/presentationml/2006/ole">
            <mc:AlternateContent xmlns:mc="http://schemas.openxmlformats.org/markup-compatibility/2006">
              <mc:Choice xmlns:v="urn:schemas-microsoft-com:vml" Requires="v">
                <p:oleObj spid="_x0000_s129169" name="Drawing" r:id="rId3" imgW="2142000" imgH="792000" progId="FLW3Drawing">
                  <p:link updateAutomatic="1"/>
                </p:oleObj>
              </mc:Choice>
              <mc:Fallback>
                <p:oleObj name="Drawing" r:id="rId3" imgW="2142000" imgH="792000" progId="FLW3Drawing">
                  <p:link updateAutomatic="1"/>
                  <p:pic>
                    <p:nvPicPr>
                      <p:cNvPr id="0" name=""/>
                      <p:cNvPicPr/>
                      <p:nvPr/>
                    </p:nvPicPr>
                    <p:blipFill>
                      <a:blip r:embed="rId4"/>
                      <a:stretch>
                        <a:fillRect/>
                      </a:stretch>
                    </p:blipFill>
                    <p:spPr>
                      <a:xfrm>
                        <a:off x="1057275" y="1473200"/>
                        <a:ext cx="7891463" cy="2919413"/>
                      </a:xfrm>
                      <a:prstGeom prst="rect">
                        <a:avLst/>
                      </a:prstGeom>
                    </p:spPr>
                  </p:pic>
                </p:oleObj>
              </mc:Fallback>
            </mc:AlternateContent>
          </a:graphicData>
        </a:graphic>
      </p:graphicFrame>
    </p:spTree>
    <p:extLst>
      <p:ext uri="{BB962C8B-B14F-4D97-AF65-F5344CB8AC3E}">
        <p14:creationId xmlns:p14="http://schemas.microsoft.com/office/powerpoint/2010/main" val="29859097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54726500"/>
              </p:ext>
            </p:extLst>
          </p:nvPr>
        </p:nvGraphicFramePr>
        <p:xfrm>
          <a:off x="979488" y="1244600"/>
          <a:ext cx="7689850" cy="2844800"/>
        </p:xfrm>
        <a:graphic>
          <a:graphicData uri="http://schemas.openxmlformats.org/presentationml/2006/ole">
            <mc:AlternateContent xmlns:mc="http://schemas.openxmlformats.org/markup-compatibility/2006">
              <mc:Choice xmlns:v="urn:schemas-microsoft-com:vml" Requires="v">
                <p:oleObj spid="_x0000_s136336" name="Drawing" r:id="rId3" imgW="2142000" imgH="792000" progId="FLW3Drawing">
                  <p:link updateAutomatic="1"/>
                </p:oleObj>
              </mc:Choice>
              <mc:Fallback>
                <p:oleObj name="Drawing" r:id="rId3" imgW="2142000" imgH="792000" progId="FLW3Drawing">
                  <p:link updateAutomatic="1"/>
                  <p:pic>
                    <p:nvPicPr>
                      <p:cNvPr id="0" name=""/>
                      <p:cNvPicPr/>
                      <p:nvPr/>
                    </p:nvPicPr>
                    <p:blipFill>
                      <a:blip r:embed="rId4"/>
                      <a:stretch>
                        <a:fillRect/>
                      </a:stretch>
                    </p:blipFill>
                    <p:spPr>
                      <a:xfrm>
                        <a:off x="979488" y="1244600"/>
                        <a:ext cx="7689850" cy="2844800"/>
                      </a:xfrm>
                      <a:prstGeom prst="rect">
                        <a:avLst/>
                      </a:prstGeom>
                    </p:spPr>
                  </p:pic>
                </p:oleObj>
              </mc:Fallback>
            </mc:AlternateContent>
          </a:graphicData>
        </a:graphic>
      </p:graphicFrame>
    </p:spTree>
    <p:extLst>
      <p:ext uri="{BB962C8B-B14F-4D97-AF65-F5344CB8AC3E}">
        <p14:creationId xmlns:p14="http://schemas.microsoft.com/office/powerpoint/2010/main" val="19253037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143000"/>
            <a:ext cx="8341130" cy="584775"/>
          </a:xfrm>
          <a:prstGeom prst="rect">
            <a:avLst/>
          </a:prstGeom>
          <a:noFill/>
        </p:spPr>
        <p:txBody>
          <a:bodyPr wrap="none" rtlCol="0">
            <a:spAutoFit/>
          </a:bodyPr>
          <a:lstStyle/>
          <a:p>
            <a:r>
              <a:rPr lang="en-US" sz="3200" b="1" i="1" dirty="0" smtClean="0">
                <a:solidFill>
                  <a:srgbClr val="336699"/>
                </a:solidFill>
              </a:rPr>
              <a:t>Do such diversifying asset classes actually exist?</a:t>
            </a:r>
            <a:endParaRPr lang="en-US" sz="3200" b="1" i="1" dirty="0">
              <a:solidFill>
                <a:srgbClr val="336699"/>
              </a:solidFill>
            </a:endParaRPr>
          </a:p>
        </p:txBody>
      </p:sp>
    </p:spTree>
    <p:extLst>
      <p:ext uri="{BB962C8B-B14F-4D97-AF65-F5344CB8AC3E}">
        <p14:creationId xmlns:p14="http://schemas.microsoft.com/office/powerpoint/2010/main" val="25895512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2155"/>
            <a:ext cx="8229599" cy="607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8164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81366"/>
            <a:ext cx="8292307" cy="634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4932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5850"/>
            <a:ext cx="8305800" cy="614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1976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13" y="312973"/>
            <a:ext cx="8235687" cy="624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5492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553064"/>
            <a:ext cx="8338884" cy="600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8968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 y="380999"/>
            <a:ext cx="8424387" cy="59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34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09800"/>
            <a:ext cx="7467600" cy="1600438"/>
          </a:xfrm>
          <a:prstGeom prst="rect">
            <a:avLst/>
          </a:prstGeom>
          <a:noFill/>
        </p:spPr>
        <p:txBody>
          <a:bodyPr wrap="square" rtlCol="0">
            <a:spAutoFit/>
          </a:bodyPr>
          <a:lstStyle/>
          <a:p>
            <a:r>
              <a:rPr lang="en-US" sz="2000" b="1" i="1" dirty="0" smtClean="0">
                <a:solidFill>
                  <a:srgbClr val="336699"/>
                </a:solidFill>
              </a:rPr>
              <a:t>No matter what happens, stick to your program.  I’ve said “Stay-the-course’ a thousand times and I meant it every time.  It is the most important single piece of investment wisdom I can give to you.</a:t>
            </a:r>
          </a:p>
          <a:p>
            <a:endParaRPr lang="en-US" b="1" i="1" dirty="0"/>
          </a:p>
          <a:p>
            <a:r>
              <a:rPr lang="en-US" b="1" i="1" dirty="0" smtClean="0"/>
              <a:t>                                                                                         </a:t>
            </a:r>
            <a:r>
              <a:rPr lang="en-US" sz="2000" b="1" dirty="0" smtClean="0"/>
              <a:t>Jack Bogle</a:t>
            </a:r>
            <a:endParaRPr lang="en-US" sz="2000" b="1" dirty="0"/>
          </a:p>
        </p:txBody>
      </p:sp>
    </p:spTree>
    <p:extLst>
      <p:ext uri="{BB962C8B-B14F-4D97-AF65-F5344CB8AC3E}">
        <p14:creationId xmlns:p14="http://schemas.microsoft.com/office/powerpoint/2010/main" val="29870056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990600"/>
            <a:ext cx="7772401" cy="1261884"/>
          </a:xfrm>
          <a:prstGeom prst="rect">
            <a:avLst/>
          </a:prstGeom>
          <a:noFill/>
        </p:spPr>
        <p:txBody>
          <a:bodyPr wrap="square" rtlCol="0">
            <a:spAutoFit/>
          </a:bodyPr>
          <a:lstStyle/>
          <a:p>
            <a:r>
              <a:rPr lang="en-US" sz="2000" b="1" i="1" dirty="0" smtClean="0">
                <a:solidFill>
                  <a:srgbClr val="336699"/>
                </a:solidFill>
              </a:rPr>
              <a:t>By investing in index funds, you’re guaranteeing that you play the game at par every round…how many people are able to do that?</a:t>
            </a:r>
          </a:p>
          <a:p>
            <a:endParaRPr lang="en-US" b="1" i="1" dirty="0" smtClean="0"/>
          </a:p>
          <a:p>
            <a:r>
              <a:rPr lang="en-US" dirty="0" smtClean="0"/>
              <a:t>                                                                              </a:t>
            </a:r>
            <a:r>
              <a:rPr lang="en-US" b="1" dirty="0" smtClean="0"/>
              <a:t>Professor Burton </a:t>
            </a:r>
            <a:r>
              <a:rPr lang="en-US" b="1" dirty="0" err="1" smtClean="0"/>
              <a:t>Malkiel</a:t>
            </a:r>
            <a:endParaRPr lang="en-US" b="1" dirty="0"/>
          </a:p>
        </p:txBody>
      </p:sp>
    </p:spTree>
    <p:extLst>
      <p:ext uri="{BB962C8B-B14F-4D97-AF65-F5344CB8AC3E}">
        <p14:creationId xmlns:p14="http://schemas.microsoft.com/office/powerpoint/2010/main" val="40311644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53" y="637131"/>
            <a:ext cx="8381347" cy="599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5796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295412" cy="499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9446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64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728" y="6502126"/>
            <a:ext cx="1394934" cy="230832"/>
          </a:xfrm>
          <a:prstGeom prst="rect">
            <a:avLst/>
          </a:prstGeom>
          <a:noFill/>
        </p:spPr>
        <p:txBody>
          <a:bodyPr wrap="none" rtlCol="0">
            <a:spAutoFit/>
          </a:bodyPr>
          <a:lstStyle/>
          <a:p>
            <a:r>
              <a:rPr lang="en-US" sz="900" dirty="0" smtClean="0"/>
              <a:t>Source: Wilshire Compass</a:t>
            </a:r>
            <a:endParaRPr lang="en-US" sz="900" dirty="0"/>
          </a:p>
        </p:txBody>
      </p:sp>
    </p:spTree>
    <p:extLst>
      <p:ext uri="{BB962C8B-B14F-4D97-AF65-F5344CB8AC3E}">
        <p14:creationId xmlns:p14="http://schemas.microsoft.com/office/powerpoint/2010/main" val="33399240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3182"/>
            <a:ext cx="8229600" cy="6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728" y="6502126"/>
            <a:ext cx="1394934" cy="230832"/>
          </a:xfrm>
          <a:prstGeom prst="rect">
            <a:avLst/>
          </a:prstGeom>
          <a:noFill/>
        </p:spPr>
        <p:txBody>
          <a:bodyPr wrap="none" rtlCol="0">
            <a:spAutoFit/>
          </a:bodyPr>
          <a:lstStyle/>
          <a:p>
            <a:r>
              <a:rPr lang="en-US" sz="900" dirty="0" smtClean="0"/>
              <a:t>Source: Wilshire Compass</a:t>
            </a:r>
            <a:endParaRPr lang="en-US" sz="900" dirty="0"/>
          </a:p>
        </p:txBody>
      </p:sp>
    </p:spTree>
    <p:extLst>
      <p:ext uri="{BB962C8B-B14F-4D97-AF65-F5344CB8AC3E}">
        <p14:creationId xmlns:p14="http://schemas.microsoft.com/office/powerpoint/2010/main" val="20906853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3182"/>
            <a:ext cx="8229600" cy="6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728" y="6502126"/>
            <a:ext cx="1394934" cy="230832"/>
          </a:xfrm>
          <a:prstGeom prst="rect">
            <a:avLst/>
          </a:prstGeom>
          <a:noFill/>
        </p:spPr>
        <p:txBody>
          <a:bodyPr wrap="none" rtlCol="0">
            <a:spAutoFit/>
          </a:bodyPr>
          <a:lstStyle/>
          <a:p>
            <a:r>
              <a:rPr lang="en-US" sz="900" dirty="0" smtClean="0"/>
              <a:t>Source: Wilshire Compass</a:t>
            </a:r>
            <a:endParaRPr lang="en-US" sz="900" dirty="0"/>
          </a:p>
        </p:txBody>
      </p:sp>
    </p:spTree>
    <p:extLst>
      <p:ext uri="{BB962C8B-B14F-4D97-AF65-F5344CB8AC3E}">
        <p14:creationId xmlns:p14="http://schemas.microsoft.com/office/powerpoint/2010/main" val="2279639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2603251"/>
              </p:ext>
            </p:extLst>
          </p:nvPr>
        </p:nvGraphicFramePr>
        <p:xfrm>
          <a:off x="1371600" y="2209801"/>
          <a:ext cx="6248401" cy="4114797"/>
        </p:xfrm>
        <a:graphic>
          <a:graphicData uri="http://schemas.openxmlformats.org/drawingml/2006/table">
            <a:tbl>
              <a:tblPr/>
              <a:tblGrid>
                <a:gridCol w="3249828"/>
                <a:gridCol w="790832"/>
                <a:gridCol w="972065"/>
                <a:gridCol w="1235676"/>
              </a:tblGrid>
              <a:tr h="661821">
                <a:tc>
                  <a:txBody>
                    <a:bodyPr/>
                    <a:lstStyle/>
                    <a:p>
                      <a:pPr algn="ctr" fontAlgn="ctr"/>
                      <a:r>
                        <a:rPr lang="en-US" sz="1300" b="1" i="0" u="none" strike="noStrike" dirty="0">
                          <a:solidFill>
                            <a:srgbClr val="336699"/>
                          </a:solidFill>
                          <a:effectLst/>
                          <a:latin typeface="Calibri"/>
                        </a:rPr>
                        <a:t>Asset Class</a:t>
                      </a:r>
                    </a:p>
                  </a:txBody>
                  <a:tcPr marL="9525" marR="9525" marT="9525" marB="0" anchor="ctr">
                    <a:lnL>
                      <a:noFill/>
                    </a:lnL>
                    <a:lnR>
                      <a:noFill/>
                    </a:lnR>
                    <a:lnT>
                      <a:noFill/>
                    </a:lnT>
                    <a:lnB>
                      <a:noFill/>
                    </a:lnB>
                    <a:solidFill>
                      <a:srgbClr val="BFBFBF"/>
                    </a:solidFill>
                  </a:tcPr>
                </a:tc>
                <a:tc>
                  <a:txBody>
                    <a:bodyPr/>
                    <a:lstStyle/>
                    <a:p>
                      <a:pPr algn="ctr" fontAlgn="b"/>
                      <a:r>
                        <a:rPr lang="en-US" sz="1300" b="1" i="0" u="none" strike="noStrike">
                          <a:solidFill>
                            <a:srgbClr val="336699"/>
                          </a:solidFill>
                          <a:effectLst/>
                          <a:latin typeface="Calibri"/>
                        </a:rPr>
                        <a:t>Symbol</a:t>
                      </a:r>
                    </a:p>
                  </a:txBody>
                  <a:tcPr marL="9525" marR="9525" marT="9525" marB="0" anchor="b">
                    <a:lnL>
                      <a:noFill/>
                    </a:lnL>
                    <a:lnR>
                      <a:noFill/>
                    </a:lnR>
                    <a:lnT>
                      <a:noFill/>
                    </a:lnT>
                    <a:lnB>
                      <a:noFill/>
                    </a:lnB>
                    <a:solidFill>
                      <a:srgbClr val="BFBFBF"/>
                    </a:solidFill>
                  </a:tcPr>
                </a:tc>
                <a:tc>
                  <a:txBody>
                    <a:bodyPr/>
                    <a:lstStyle/>
                    <a:p>
                      <a:pPr algn="ctr" fontAlgn="b"/>
                      <a:r>
                        <a:rPr lang="en-US" sz="1300" b="1" i="0" u="none" strike="noStrike">
                          <a:solidFill>
                            <a:srgbClr val="336699"/>
                          </a:solidFill>
                          <a:effectLst/>
                          <a:latin typeface="Calibri"/>
                        </a:rPr>
                        <a:t>Expenses (bp)</a:t>
                      </a:r>
                    </a:p>
                  </a:txBody>
                  <a:tcPr marL="9525" marR="9525" marT="9525" marB="0" anchor="b">
                    <a:lnL>
                      <a:noFill/>
                    </a:lnL>
                    <a:lnR>
                      <a:noFill/>
                    </a:lnR>
                    <a:lnT>
                      <a:noFill/>
                    </a:lnT>
                    <a:lnB>
                      <a:noFill/>
                    </a:lnB>
                    <a:solidFill>
                      <a:srgbClr val="BFBFBF"/>
                    </a:solidFill>
                  </a:tcPr>
                </a:tc>
                <a:tc>
                  <a:txBody>
                    <a:bodyPr/>
                    <a:lstStyle/>
                    <a:p>
                      <a:pPr algn="ctr" fontAlgn="b"/>
                      <a:r>
                        <a:rPr lang="en-US" sz="1300" b="1" i="0" u="none" strike="noStrike">
                          <a:solidFill>
                            <a:srgbClr val="336699"/>
                          </a:solidFill>
                          <a:effectLst/>
                          <a:latin typeface="Calibri"/>
                        </a:rPr>
                        <a:t>Manager</a:t>
                      </a:r>
                    </a:p>
                  </a:txBody>
                  <a:tcPr marL="9525" marR="9525" marT="9525" marB="0" anchor="b">
                    <a:lnL>
                      <a:noFill/>
                    </a:lnL>
                    <a:lnR>
                      <a:noFill/>
                    </a:lnR>
                    <a:lnT>
                      <a:noFill/>
                    </a:lnT>
                    <a:lnB>
                      <a:noFill/>
                    </a:lnB>
                    <a:solidFill>
                      <a:srgbClr val="BFBFBF"/>
                    </a:solidFill>
                  </a:tcPr>
                </a:tc>
              </a:tr>
              <a:tr h="287748">
                <a:tc>
                  <a:txBody>
                    <a:bodyPr/>
                    <a:lstStyle/>
                    <a:p>
                      <a:pPr algn="l" fontAlgn="t"/>
                      <a:endParaRPr lang="en-US" sz="1100" b="0" i="0" u="none" strike="noStrike">
                        <a:solidFill>
                          <a:srgbClr val="000000"/>
                        </a:solidFill>
                        <a:effectLst/>
                        <a:latin typeface="Calibri"/>
                      </a:endParaRPr>
                    </a:p>
                  </a:txBody>
                  <a:tcPr marL="9525" marR="9525" marT="9525" marB="0">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287748">
                <a:tc>
                  <a:txBody>
                    <a:bodyPr/>
                    <a:lstStyle/>
                    <a:p>
                      <a:pPr algn="l" fontAlgn="t"/>
                      <a:r>
                        <a:rPr lang="en-US" sz="1100" b="1" i="0" u="none" strike="noStrike">
                          <a:solidFill>
                            <a:srgbClr val="000000"/>
                          </a:solidFill>
                          <a:effectLst/>
                          <a:latin typeface="Calibri"/>
                        </a:rPr>
                        <a:t>Total US Stocks</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VTI</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4</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Vanguard</a:t>
                      </a:r>
                    </a:p>
                  </a:txBody>
                  <a:tcPr marL="9525" marR="9525" marT="9525" marB="0" anchor="ctr">
                    <a:lnL>
                      <a:noFill/>
                    </a:lnL>
                    <a:lnR>
                      <a:noFill/>
                    </a:lnR>
                    <a:lnT>
                      <a:noFill/>
                    </a:lnT>
                    <a:lnB>
                      <a:noFill/>
                    </a:lnB>
                    <a:solidFill>
                      <a:srgbClr val="BFBFBF"/>
                    </a:solidFill>
                  </a:tcPr>
                </a:tc>
              </a:tr>
              <a:tr h="287748">
                <a:tc>
                  <a:txBody>
                    <a:bodyPr/>
                    <a:lstStyle/>
                    <a:p>
                      <a:pPr algn="l" fontAlgn="t"/>
                      <a:r>
                        <a:rPr lang="en-US" sz="1100" b="1" i="0" u="none" strike="noStrike" dirty="0">
                          <a:solidFill>
                            <a:srgbClr val="000000"/>
                          </a:solidFill>
                          <a:effectLst/>
                          <a:latin typeface="Calibri"/>
                        </a:rPr>
                        <a:t>Large Cap US </a:t>
                      </a:r>
                      <a:r>
                        <a:rPr lang="en-US" sz="1100" b="1" i="0" u="none" strike="noStrike" dirty="0" smtClean="0">
                          <a:solidFill>
                            <a:srgbClr val="000000"/>
                          </a:solidFill>
                          <a:effectLst/>
                          <a:latin typeface="Calibri"/>
                        </a:rPr>
                        <a:t>Stocks (S&amp;P 500)</a:t>
                      </a:r>
                      <a:endParaRPr lang="en-US" sz="1100" b="1" i="0" u="none" strike="noStrike" dirty="0">
                        <a:solidFill>
                          <a:srgbClr val="000000"/>
                        </a:solidFill>
                        <a:effectLst/>
                        <a:latin typeface="Calibri"/>
                      </a:endParaRP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SPY</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9</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SSGA</a:t>
                      </a:r>
                    </a:p>
                  </a:txBody>
                  <a:tcPr marL="9525" marR="9525" marT="9525" marB="0" anchor="ctr">
                    <a:lnL>
                      <a:noFill/>
                    </a:lnL>
                    <a:lnR>
                      <a:noFill/>
                    </a:lnR>
                    <a:lnT>
                      <a:noFill/>
                    </a:lnT>
                    <a:lnB>
                      <a:noFill/>
                    </a:lnB>
                    <a:solidFill>
                      <a:srgbClr val="BFBFBF"/>
                    </a:solidFill>
                  </a:tcPr>
                </a:tc>
              </a:tr>
              <a:tr h="287748">
                <a:tc>
                  <a:txBody>
                    <a:bodyPr/>
                    <a:lstStyle/>
                    <a:p>
                      <a:pPr algn="l" fontAlgn="t"/>
                      <a:endParaRPr lang="en-US" sz="1100" b="0" i="0" u="none" strike="noStrike">
                        <a:solidFill>
                          <a:srgbClr val="000000"/>
                        </a:solidFill>
                        <a:effectLst/>
                        <a:latin typeface="Calibri"/>
                      </a:endParaRPr>
                    </a:p>
                  </a:txBody>
                  <a:tcPr marL="9525" marR="9525" marT="9525" marB="0">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r>
              <a:tr h="287748">
                <a:tc>
                  <a:txBody>
                    <a:bodyPr/>
                    <a:lstStyle/>
                    <a:p>
                      <a:pPr algn="l" fontAlgn="t"/>
                      <a:r>
                        <a:rPr lang="en-US" sz="1100" b="1" i="0" u="none" strike="noStrike">
                          <a:solidFill>
                            <a:srgbClr val="000000"/>
                          </a:solidFill>
                          <a:effectLst/>
                          <a:latin typeface="Calibri"/>
                        </a:rPr>
                        <a:t>US Real Estate</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VNQ</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12</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Vanguard</a:t>
                      </a:r>
                    </a:p>
                  </a:txBody>
                  <a:tcPr marL="9525" marR="9525" marT="9525" marB="0" anchor="ctr">
                    <a:lnL>
                      <a:noFill/>
                    </a:lnL>
                    <a:lnR>
                      <a:noFill/>
                    </a:lnR>
                    <a:lnT>
                      <a:noFill/>
                    </a:lnT>
                    <a:lnB>
                      <a:noFill/>
                    </a:lnB>
                    <a:solidFill>
                      <a:srgbClr val="BFBFBF"/>
                    </a:solidFill>
                  </a:tcPr>
                </a:tc>
              </a:tr>
              <a:tr h="287748">
                <a:tc>
                  <a:txBody>
                    <a:bodyPr/>
                    <a:lstStyle/>
                    <a:p>
                      <a:pPr algn="l" fontAlgn="t"/>
                      <a:r>
                        <a:rPr lang="en-US" sz="1100" b="1" i="0" u="none" strike="noStrike">
                          <a:solidFill>
                            <a:srgbClr val="000000"/>
                          </a:solidFill>
                          <a:effectLst/>
                          <a:latin typeface="Calibri"/>
                        </a:rPr>
                        <a:t>International Real Estate</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VNQI</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14</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Vanguard</a:t>
                      </a:r>
                    </a:p>
                  </a:txBody>
                  <a:tcPr marL="9525" marR="9525" marT="9525" marB="0" anchor="ctr">
                    <a:lnL>
                      <a:noFill/>
                    </a:lnL>
                    <a:lnR>
                      <a:noFill/>
                    </a:lnR>
                    <a:lnT>
                      <a:noFill/>
                    </a:lnT>
                    <a:lnB>
                      <a:noFill/>
                    </a:lnB>
                    <a:solidFill>
                      <a:srgbClr val="BFBFBF"/>
                    </a:solidFill>
                  </a:tcPr>
                </a:tc>
              </a:tr>
              <a:tr h="287748">
                <a:tc>
                  <a:txBody>
                    <a:bodyPr/>
                    <a:lstStyle/>
                    <a:p>
                      <a:pPr algn="l" fontAlgn="t"/>
                      <a:endParaRPr lang="en-US" sz="1100" b="0" i="0" u="none" strike="noStrike">
                        <a:solidFill>
                          <a:srgbClr val="000000"/>
                        </a:solidFill>
                        <a:effectLst/>
                        <a:latin typeface="Calibri"/>
                      </a:endParaRPr>
                    </a:p>
                  </a:txBody>
                  <a:tcPr marL="9525" marR="9525" marT="9525" marB="0">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r>
              <a:tr h="287748">
                <a:tc>
                  <a:txBody>
                    <a:bodyPr/>
                    <a:lstStyle/>
                    <a:p>
                      <a:pPr algn="l" fontAlgn="t"/>
                      <a:r>
                        <a:rPr lang="en-US" sz="1100" b="1" i="0" u="none" strike="noStrike">
                          <a:solidFill>
                            <a:srgbClr val="000000"/>
                          </a:solidFill>
                          <a:effectLst/>
                          <a:latin typeface="Calibri"/>
                        </a:rPr>
                        <a:t>International Developed Stocks</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VEU</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11</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Vanguard</a:t>
                      </a:r>
                    </a:p>
                  </a:txBody>
                  <a:tcPr marL="9525" marR="9525" marT="9525" marB="0" anchor="ctr">
                    <a:lnL>
                      <a:noFill/>
                    </a:lnL>
                    <a:lnR>
                      <a:noFill/>
                    </a:lnR>
                    <a:lnT>
                      <a:noFill/>
                    </a:lnT>
                    <a:lnB>
                      <a:noFill/>
                    </a:lnB>
                    <a:solidFill>
                      <a:srgbClr val="BFBFBF"/>
                    </a:solidFill>
                  </a:tcPr>
                </a:tc>
              </a:tr>
              <a:tr h="287748">
                <a:tc>
                  <a:txBody>
                    <a:bodyPr/>
                    <a:lstStyle/>
                    <a:p>
                      <a:pPr algn="l" fontAlgn="t"/>
                      <a:r>
                        <a:rPr lang="en-US" sz="1100" b="1" i="0" u="none" strike="noStrike">
                          <a:solidFill>
                            <a:srgbClr val="000000"/>
                          </a:solidFill>
                          <a:effectLst/>
                          <a:latin typeface="Calibri"/>
                        </a:rPr>
                        <a:t>International Emerging Markets Stocks</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VWO</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14</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Vanguard</a:t>
                      </a:r>
                    </a:p>
                  </a:txBody>
                  <a:tcPr marL="9525" marR="9525" marT="9525" marB="0" anchor="ctr">
                    <a:lnL>
                      <a:noFill/>
                    </a:lnL>
                    <a:lnR>
                      <a:noFill/>
                    </a:lnR>
                    <a:lnT>
                      <a:noFill/>
                    </a:lnT>
                    <a:lnB>
                      <a:noFill/>
                    </a:lnB>
                    <a:solidFill>
                      <a:srgbClr val="BFBFBF"/>
                    </a:solidFill>
                  </a:tcPr>
                </a:tc>
              </a:tr>
              <a:tr h="287748">
                <a:tc>
                  <a:txBody>
                    <a:bodyPr/>
                    <a:lstStyle/>
                    <a:p>
                      <a:pPr algn="l" fontAlgn="t"/>
                      <a:endParaRPr lang="en-US" sz="1100" b="0" i="0" u="none" strike="noStrike">
                        <a:solidFill>
                          <a:srgbClr val="000000"/>
                        </a:solidFill>
                        <a:effectLst/>
                        <a:latin typeface="Calibri"/>
                      </a:endParaRPr>
                    </a:p>
                  </a:txBody>
                  <a:tcPr marL="9525" marR="9525" marT="9525" marB="0">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ctr"/>
                      <a:endParaRPr lang="en-US" sz="1100" b="0" i="0" u="none" strike="noStrike">
                        <a:solidFill>
                          <a:srgbClr val="000000"/>
                        </a:solidFill>
                        <a:effectLst/>
                        <a:latin typeface="Calibri"/>
                      </a:endParaRPr>
                    </a:p>
                  </a:txBody>
                  <a:tcPr marL="9525" marR="9525" marT="9525" marB="0" anchor="ctr">
                    <a:lnL>
                      <a:noFill/>
                    </a:lnL>
                    <a:lnR>
                      <a:noFill/>
                    </a:lnR>
                    <a:lnT>
                      <a:noFill/>
                    </a:lnT>
                    <a:lnB>
                      <a:noFill/>
                    </a:lnB>
                  </a:tcPr>
                </a:tc>
              </a:tr>
              <a:tr h="287748">
                <a:tc>
                  <a:txBody>
                    <a:bodyPr/>
                    <a:lstStyle/>
                    <a:p>
                      <a:pPr algn="l" fontAlgn="t"/>
                      <a:r>
                        <a:rPr lang="en-US" sz="1100" b="1" i="0" u="none" strike="noStrike">
                          <a:solidFill>
                            <a:srgbClr val="000000"/>
                          </a:solidFill>
                          <a:effectLst/>
                          <a:latin typeface="Calibri"/>
                        </a:rPr>
                        <a:t>US Investment Grade Bonds</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AGG</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5</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Barclays iShares</a:t>
                      </a:r>
                    </a:p>
                  </a:txBody>
                  <a:tcPr marL="9525" marR="9525" marT="9525" marB="0" anchor="ctr">
                    <a:lnL>
                      <a:noFill/>
                    </a:lnL>
                    <a:lnR>
                      <a:noFill/>
                    </a:lnR>
                    <a:lnT>
                      <a:noFill/>
                    </a:lnT>
                    <a:lnB>
                      <a:noFill/>
                    </a:lnB>
                    <a:solidFill>
                      <a:srgbClr val="BFBFBF"/>
                    </a:solidFill>
                  </a:tcPr>
                </a:tc>
              </a:tr>
              <a:tr h="287748">
                <a:tc>
                  <a:txBody>
                    <a:bodyPr/>
                    <a:lstStyle/>
                    <a:p>
                      <a:pPr algn="l" fontAlgn="t"/>
                      <a:r>
                        <a:rPr lang="en-US" sz="1100" b="1" i="0" u="none" strike="noStrike">
                          <a:solidFill>
                            <a:srgbClr val="000000"/>
                          </a:solidFill>
                          <a:effectLst/>
                          <a:latin typeface="Calibri"/>
                        </a:rPr>
                        <a:t>Treasury Inflation-Protected Bonds</a:t>
                      </a:r>
                    </a:p>
                  </a:txBody>
                  <a:tcPr marL="9525" marR="9525" marT="9525" marB="0">
                    <a:lnL>
                      <a:noFill/>
                    </a:lnL>
                    <a:lnR>
                      <a:noFill/>
                    </a:lnR>
                    <a:lnT>
                      <a:noFill/>
                    </a:lnT>
                    <a:lnB>
                      <a:noFill/>
                    </a:lnB>
                    <a:solidFill>
                      <a:srgbClr val="BFBFBF"/>
                    </a:solidFill>
                  </a:tcPr>
                </a:tc>
                <a:tc>
                  <a:txBody>
                    <a:bodyPr/>
                    <a:lstStyle/>
                    <a:p>
                      <a:pPr algn="ctr" fontAlgn="ctr"/>
                      <a:r>
                        <a:rPr lang="en-US" sz="1100" b="1" i="0" u="none" strike="noStrike">
                          <a:solidFill>
                            <a:srgbClr val="000000"/>
                          </a:solidFill>
                          <a:effectLst/>
                          <a:latin typeface="Calibri"/>
                        </a:rPr>
                        <a:t>SCHP</a:t>
                      </a:r>
                    </a:p>
                  </a:txBody>
                  <a:tcPr marL="9525" marR="9525" marT="9525" marB="0" anchor="ctr">
                    <a:lnL>
                      <a:noFill/>
                    </a:lnL>
                    <a:lnR>
                      <a:noFill/>
                    </a:lnR>
                    <a:lnT>
                      <a:noFill/>
                    </a:lnT>
                    <a:lnB>
                      <a:noFill/>
                    </a:lnB>
                    <a:solidFill>
                      <a:srgbClr val="BFBFBF"/>
                    </a:solidFill>
                  </a:tcPr>
                </a:tc>
                <a:tc>
                  <a:txBody>
                    <a:bodyPr/>
                    <a:lstStyle/>
                    <a:p>
                      <a:pPr algn="r" fontAlgn="b"/>
                      <a:r>
                        <a:rPr lang="en-US" sz="1100" b="1" i="0" u="none" strike="noStrike">
                          <a:solidFill>
                            <a:srgbClr val="000000"/>
                          </a:solidFill>
                          <a:effectLst/>
                          <a:latin typeface="Calibri"/>
                        </a:rPr>
                        <a:t>5</a:t>
                      </a:r>
                    </a:p>
                  </a:txBody>
                  <a:tcPr marL="9525" marR="9525" marT="9525" marB="0" anchor="b">
                    <a:lnL>
                      <a:noFill/>
                    </a:lnL>
                    <a:lnR>
                      <a:noFill/>
                    </a:lnR>
                    <a:lnT>
                      <a:noFill/>
                    </a:lnT>
                    <a:lnB>
                      <a:noFill/>
                    </a:lnB>
                    <a:solidFill>
                      <a:srgbClr val="BFBFBF"/>
                    </a:solidFill>
                  </a:tcPr>
                </a:tc>
                <a:tc>
                  <a:txBody>
                    <a:bodyPr/>
                    <a:lstStyle/>
                    <a:p>
                      <a:pPr algn="ctr" fontAlgn="ctr"/>
                      <a:r>
                        <a:rPr lang="en-US" sz="1100" b="1" i="0" u="none" strike="noStrike" dirty="0">
                          <a:solidFill>
                            <a:srgbClr val="000000"/>
                          </a:solidFill>
                          <a:effectLst/>
                          <a:latin typeface="Calibri"/>
                        </a:rPr>
                        <a:t>Schwab</a:t>
                      </a:r>
                    </a:p>
                  </a:txBody>
                  <a:tcPr marL="9525" marR="9525" marT="9525" marB="0" anchor="ctr">
                    <a:lnL>
                      <a:noFill/>
                    </a:lnL>
                    <a:lnR>
                      <a:noFill/>
                    </a:lnR>
                    <a:lnT>
                      <a:noFill/>
                    </a:lnT>
                    <a:lnB>
                      <a:noFill/>
                    </a:lnB>
                    <a:solidFill>
                      <a:srgbClr val="BFBFBF"/>
                    </a:solidFill>
                  </a:tcPr>
                </a:tc>
              </a:tr>
            </a:tbl>
          </a:graphicData>
        </a:graphic>
      </p:graphicFrame>
      <p:sp>
        <p:nvSpPr>
          <p:cNvPr id="4" name="TextBox 3"/>
          <p:cNvSpPr txBox="1"/>
          <p:nvPr/>
        </p:nvSpPr>
        <p:spPr>
          <a:xfrm>
            <a:off x="609600" y="609600"/>
            <a:ext cx="7848600" cy="707886"/>
          </a:xfrm>
          <a:prstGeom prst="rect">
            <a:avLst/>
          </a:prstGeom>
          <a:noFill/>
        </p:spPr>
        <p:txBody>
          <a:bodyPr wrap="square" rtlCol="0">
            <a:spAutoFit/>
          </a:bodyPr>
          <a:lstStyle/>
          <a:p>
            <a:r>
              <a:rPr lang="en-US" sz="2000" b="1" i="1" dirty="0" smtClean="0">
                <a:solidFill>
                  <a:srgbClr val="336699"/>
                </a:solidFill>
              </a:rPr>
              <a:t>Major indexed asset classes can now be purchased through brokerage accounts using a variety of very low cost Exchange Traded Funds (ETFs)</a:t>
            </a:r>
            <a:endParaRPr lang="en-US" sz="2000" b="1" i="1" dirty="0">
              <a:solidFill>
                <a:srgbClr val="336699"/>
              </a:solidFill>
            </a:endParaRPr>
          </a:p>
        </p:txBody>
      </p:sp>
      <p:sp>
        <p:nvSpPr>
          <p:cNvPr id="5" name="TextBox 4"/>
          <p:cNvSpPr txBox="1"/>
          <p:nvPr/>
        </p:nvSpPr>
        <p:spPr>
          <a:xfrm>
            <a:off x="1371338" y="6502126"/>
            <a:ext cx="1143262" cy="230832"/>
          </a:xfrm>
          <a:prstGeom prst="rect">
            <a:avLst/>
          </a:prstGeom>
          <a:noFill/>
        </p:spPr>
        <p:txBody>
          <a:bodyPr wrap="none" rtlCol="0">
            <a:spAutoFit/>
          </a:bodyPr>
          <a:lstStyle/>
          <a:p>
            <a:r>
              <a:rPr lang="en-US" sz="900" dirty="0" smtClean="0"/>
              <a:t>Source: Morningstar</a:t>
            </a:r>
            <a:endParaRPr lang="en-US" sz="900" dirty="0"/>
          </a:p>
        </p:txBody>
      </p:sp>
    </p:spTree>
    <p:extLst>
      <p:ext uri="{BB962C8B-B14F-4D97-AF65-F5344CB8AC3E}">
        <p14:creationId xmlns:p14="http://schemas.microsoft.com/office/powerpoint/2010/main" val="36865284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371600"/>
            <a:ext cx="7567584" cy="523220"/>
          </a:xfrm>
          <a:prstGeom prst="rect">
            <a:avLst/>
          </a:prstGeom>
          <a:noFill/>
        </p:spPr>
        <p:txBody>
          <a:bodyPr wrap="none" rtlCol="0">
            <a:spAutoFit/>
          </a:bodyPr>
          <a:lstStyle/>
          <a:p>
            <a:r>
              <a:rPr lang="en-US" sz="2800" b="1" i="1" dirty="0" smtClean="0">
                <a:solidFill>
                  <a:srgbClr val="336699"/>
                </a:solidFill>
              </a:rPr>
              <a:t>Which are better – growth stocks or value stocks?</a:t>
            </a:r>
            <a:endParaRPr lang="en-US" sz="2800" b="1" i="1" dirty="0">
              <a:solidFill>
                <a:srgbClr val="336699"/>
              </a:solidFill>
            </a:endParaRPr>
          </a:p>
        </p:txBody>
      </p:sp>
    </p:spTree>
    <p:extLst>
      <p:ext uri="{BB962C8B-B14F-4D97-AF65-F5344CB8AC3E}">
        <p14:creationId xmlns:p14="http://schemas.microsoft.com/office/powerpoint/2010/main" val="11389843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43000" y="1524000"/>
            <a:ext cx="6953250" cy="330486"/>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400" dirty="0" smtClean="0">
                <a:solidFill>
                  <a:schemeClr val="bg1"/>
                </a:solidFill>
              </a:rPr>
              <a:t>F-F Growth and Value Series Summary Statistics of Annual Returns (%), 1928-2017</a:t>
            </a:r>
            <a:endParaRPr lang="en-US" altLang="en-US" sz="800" i="1" dirty="0">
              <a:solidFill>
                <a:srgbClr val="336699"/>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31933990"/>
              </p:ext>
            </p:extLst>
          </p:nvPr>
        </p:nvGraphicFramePr>
        <p:xfrm>
          <a:off x="1558925" y="1656357"/>
          <a:ext cx="6121400" cy="2996406"/>
        </p:xfrm>
        <a:graphic>
          <a:graphicData uri="http://schemas.openxmlformats.org/drawingml/2006/table">
            <a:tbl>
              <a:tblPr/>
              <a:tblGrid>
                <a:gridCol w="1166585"/>
                <a:gridCol w="418449"/>
                <a:gridCol w="1512122"/>
                <a:gridCol w="1512122"/>
                <a:gridCol w="1512122"/>
              </a:tblGrid>
              <a:tr h="853281">
                <a:tc>
                  <a:txBody>
                    <a:bodyPr/>
                    <a:lstStyle/>
                    <a:p>
                      <a:pPr algn="l" fontAlgn="b"/>
                      <a:endParaRPr lang="en-US"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400" b="1" i="0" u="none" strike="noStrike">
                          <a:solidFill>
                            <a:srgbClr val="000000"/>
                          </a:solidFill>
                          <a:effectLst/>
                          <a:latin typeface="Calibri"/>
                        </a:rPr>
                        <a:t>Geometric Mean</a:t>
                      </a:r>
                    </a:p>
                  </a:txBody>
                  <a:tcPr marL="9525" marR="9525" marT="9525" marB="0" anchor="b">
                    <a:lnL>
                      <a:noFill/>
                    </a:lnL>
                    <a:lnR>
                      <a:noFill/>
                    </a:lnR>
                    <a:lnT>
                      <a:noFill/>
                    </a:lnT>
                    <a:lnB>
                      <a:noFill/>
                    </a:lnB>
                  </a:tcPr>
                </a:tc>
                <a:tc>
                  <a:txBody>
                    <a:bodyPr/>
                    <a:lstStyle/>
                    <a:p>
                      <a:pPr algn="l" fontAlgn="b"/>
                      <a:r>
                        <a:rPr lang="en-US" sz="1400" b="1" i="0" u="none" strike="noStrike">
                          <a:solidFill>
                            <a:srgbClr val="000000"/>
                          </a:solidFill>
                          <a:effectLst/>
                          <a:latin typeface="Calibri"/>
                        </a:rPr>
                        <a:t>Arithmetic Mean</a:t>
                      </a:r>
                    </a:p>
                  </a:txBody>
                  <a:tcPr marL="9525" marR="9525" marT="9525" marB="0" anchor="b">
                    <a:lnL>
                      <a:noFill/>
                    </a:lnL>
                    <a:lnR>
                      <a:noFill/>
                    </a:lnR>
                    <a:lnT>
                      <a:noFill/>
                    </a:lnT>
                    <a:lnB>
                      <a:noFill/>
                    </a:lnB>
                  </a:tcPr>
                </a:tc>
                <a:tc>
                  <a:txBody>
                    <a:bodyPr/>
                    <a:lstStyle/>
                    <a:p>
                      <a:pPr algn="l" fontAlgn="b"/>
                      <a:r>
                        <a:rPr lang="en-US" sz="1400" b="1" i="0" u="none" strike="noStrike">
                          <a:solidFill>
                            <a:srgbClr val="000000"/>
                          </a:solidFill>
                          <a:effectLst/>
                          <a:latin typeface="Calibri"/>
                        </a:rPr>
                        <a:t>Standard Deviation</a:t>
                      </a:r>
                    </a:p>
                  </a:txBody>
                  <a:tcPr marL="9525" marR="9525" marT="9525" marB="0" anchor="b">
                    <a:lnL>
                      <a:noFill/>
                    </a:lnL>
                    <a:lnR>
                      <a:noFill/>
                    </a:lnR>
                    <a:lnT>
                      <a:noFill/>
                    </a:lnT>
                    <a:lnB>
                      <a:noFill/>
                    </a:lnB>
                  </a:tcPr>
                </a:tc>
              </a:tr>
              <a:tr h="238125">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r>
              <a:tr h="238125">
                <a:tc gridSpan="2">
                  <a:txBody>
                    <a:bodyPr/>
                    <a:lstStyle/>
                    <a:p>
                      <a:pPr algn="l" fontAlgn="b"/>
                      <a:r>
                        <a:rPr lang="en-US" sz="1400" b="1" i="0" u="none" strike="noStrike">
                          <a:solidFill>
                            <a:srgbClr val="000000"/>
                          </a:solidFill>
                          <a:effectLst/>
                          <a:latin typeface="Calibri"/>
                        </a:rPr>
                        <a:t>F-F Large Growth</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400" b="1" i="0" u="none" strike="noStrike">
                          <a:solidFill>
                            <a:srgbClr val="000000"/>
                          </a:solidFill>
                          <a:effectLst/>
                          <a:latin typeface="Calibri"/>
                        </a:rPr>
                        <a:t>9.2</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11.1</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19.8</a:t>
                      </a:r>
                    </a:p>
                  </a:txBody>
                  <a:tcPr marL="9525" marR="9525" marT="9525" marB="0" anchor="b">
                    <a:lnL>
                      <a:noFill/>
                    </a:lnL>
                    <a:lnR>
                      <a:noFill/>
                    </a:lnR>
                    <a:lnT>
                      <a:noFill/>
                    </a:lnT>
                    <a:lnB>
                      <a:noFill/>
                    </a:lnB>
                  </a:tcPr>
                </a:tc>
              </a:tr>
              <a:tr h="238125">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r>
              <a:tr h="238125">
                <a:tc gridSpan="2">
                  <a:txBody>
                    <a:bodyPr/>
                    <a:lstStyle/>
                    <a:p>
                      <a:pPr algn="l" fontAlgn="b"/>
                      <a:r>
                        <a:rPr lang="en-US" sz="1400" b="1" i="0" u="none" strike="noStrike" dirty="0">
                          <a:solidFill>
                            <a:srgbClr val="000000"/>
                          </a:solidFill>
                          <a:effectLst/>
                          <a:latin typeface="Calibri"/>
                        </a:rPr>
                        <a:t>F-F Large Value</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400" b="1" i="0" u="none" strike="noStrike">
                          <a:solidFill>
                            <a:srgbClr val="000000"/>
                          </a:solidFill>
                          <a:effectLst/>
                          <a:latin typeface="Calibri"/>
                        </a:rPr>
                        <a:t>11.3</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14.8</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27.1</a:t>
                      </a:r>
                    </a:p>
                  </a:txBody>
                  <a:tcPr marL="9525" marR="9525" marT="9525" marB="0" anchor="b">
                    <a:lnL>
                      <a:noFill/>
                    </a:lnL>
                    <a:lnR>
                      <a:noFill/>
                    </a:lnR>
                    <a:lnT>
                      <a:noFill/>
                    </a:lnT>
                    <a:lnB>
                      <a:noFill/>
                    </a:lnB>
                  </a:tcPr>
                </a:tc>
              </a:tr>
              <a:tr h="238125">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r>
              <a:tr h="238125">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r>
              <a:tr h="238125">
                <a:tc gridSpan="2">
                  <a:txBody>
                    <a:bodyPr/>
                    <a:lstStyle/>
                    <a:p>
                      <a:pPr algn="l" fontAlgn="b"/>
                      <a:r>
                        <a:rPr lang="en-US" sz="1400" b="1" i="0" u="none" strike="noStrike">
                          <a:solidFill>
                            <a:srgbClr val="000000"/>
                          </a:solidFill>
                          <a:effectLst/>
                          <a:latin typeface="Calibri"/>
                        </a:rPr>
                        <a:t>F-F Small Growth</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400" b="1" i="0" u="none" strike="noStrike">
                          <a:solidFill>
                            <a:srgbClr val="000000"/>
                          </a:solidFill>
                          <a:effectLst/>
                          <a:latin typeface="Calibri"/>
                        </a:rPr>
                        <a:t>9.4</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13.9</a:t>
                      </a:r>
                    </a:p>
                  </a:txBody>
                  <a:tcPr marL="9525" marR="9525" marT="9525" marB="0" anchor="b">
                    <a:lnL>
                      <a:noFill/>
                    </a:lnL>
                    <a:lnR>
                      <a:noFill/>
                    </a:lnR>
                    <a:lnT>
                      <a:noFill/>
                    </a:lnT>
                    <a:lnB>
                      <a:noFill/>
                    </a:lnB>
                  </a:tcPr>
                </a:tc>
                <a:tc>
                  <a:txBody>
                    <a:bodyPr/>
                    <a:lstStyle/>
                    <a:p>
                      <a:pPr algn="r" fontAlgn="b"/>
                      <a:r>
                        <a:rPr lang="en-US" sz="1400" b="1" i="0" u="none" strike="noStrike">
                          <a:solidFill>
                            <a:srgbClr val="000000"/>
                          </a:solidFill>
                          <a:effectLst/>
                          <a:latin typeface="Calibri"/>
                        </a:rPr>
                        <a:t>32.4</a:t>
                      </a:r>
                    </a:p>
                  </a:txBody>
                  <a:tcPr marL="9525" marR="9525" marT="9525" marB="0" anchor="b">
                    <a:lnL>
                      <a:noFill/>
                    </a:lnL>
                    <a:lnR>
                      <a:noFill/>
                    </a:lnR>
                    <a:lnT>
                      <a:noFill/>
                    </a:lnT>
                    <a:lnB>
                      <a:noFill/>
                    </a:lnB>
                  </a:tcPr>
                </a:tc>
              </a:tr>
              <a:tr h="238125">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a:endParaRPr>
                    </a:p>
                  </a:txBody>
                  <a:tcPr marL="9525" marR="9525" marT="9525" marB="0" anchor="b">
                    <a:lnL>
                      <a:noFill/>
                    </a:lnL>
                    <a:lnR>
                      <a:noFill/>
                    </a:lnR>
                    <a:lnT>
                      <a:noFill/>
                    </a:lnT>
                    <a:lnB>
                      <a:noFill/>
                    </a:lnB>
                  </a:tcPr>
                </a:tc>
              </a:tr>
              <a:tr h="238125">
                <a:tc gridSpan="2">
                  <a:txBody>
                    <a:bodyPr/>
                    <a:lstStyle/>
                    <a:p>
                      <a:pPr algn="l" fontAlgn="b"/>
                      <a:r>
                        <a:rPr lang="en-US" sz="1400" b="1" i="0" u="none" strike="noStrike">
                          <a:solidFill>
                            <a:srgbClr val="000000"/>
                          </a:solidFill>
                          <a:effectLst/>
                          <a:latin typeface="Calibri"/>
                        </a:rPr>
                        <a:t>F-F Small Value</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400" b="1" i="0" u="none" strike="noStrike">
                          <a:solidFill>
                            <a:srgbClr val="000000"/>
                          </a:solidFill>
                          <a:effectLst/>
                          <a:latin typeface="Calibri"/>
                        </a:rPr>
                        <a:t>13.9</a:t>
                      </a:r>
                    </a:p>
                  </a:txBody>
                  <a:tcPr marL="9525" marR="9525" marT="9525"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a:rPr>
                        <a:t>18.5</a:t>
                      </a:r>
                    </a:p>
                  </a:txBody>
                  <a:tcPr marL="9525" marR="9525" marT="9525"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a:rPr>
                        <a:t>32.1</a:t>
                      </a:r>
                    </a:p>
                  </a:txBody>
                  <a:tcPr marL="9525" marR="9525" marT="9525" marB="0" anchor="b">
                    <a:lnL>
                      <a:noFill/>
                    </a:lnL>
                    <a:lnR>
                      <a:noFill/>
                    </a:lnR>
                    <a:lnT>
                      <a:noFill/>
                    </a:lnT>
                    <a:lnB>
                      <a:noFill/>
                    </a:lnB>
                  </a:tcPr>
                </a:tc>
              </a:tr>
            </a:tbl>
          </a:graphicData>
        </a:graphic>
      </p:graphicFrame>
      <p:sp>
        <p:nvSpPr>
          <p:cNvPr id="6" name="Rectangle 5"/>
          <p:cNvSpPr/>
          <p:nvPr/>
        </p:nvSpPr>
        <p:spPr>
          <a:xfrm>
            <a:off x="4568792" y="5105400"/>
            <a:ext cx="9144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Large Growth</a:t>
            </a:r>
            <a:endParaRPr lang="en-US" sz="1000" b="1" dirty="0"/>
          </a:p>
        </p:txBody>
      </p:sp>
      <p:sp>
        <p:nvSpPr>
          <p:cNvPr id="7" name="Rectangle 6"/>
          <p:cNvSpPr/>
          <p:nvPr/>
        </p:nvSpPr>
        <p:spPr>
          <a:xfrm>
            <a:off x="3662412" y="5105400"/>
            <a:ext cx="90638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Large Value</a:t>
            </a:r>
            <a:endParaRPr lang="en-US" sz="1000" b="1" dirty="0"/>
          </a:p>
        </p:txBody>
      </p:sp>
      <p:sp>
        <p:nvSpPr>
          <p:cNvPr id="8" name="Rectangle 7"/>
          <p:cNvSpPr/>
          <p:nvPr/>
        </p:nvSpPr>
        <p:spPr>
          <a:xfrm>
            <a:off x="3657600" y="6400800"/>
            <a:ext cx="96202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Small Value</a:t>
            </a:r>
            <a:endParaRPr lang="en-US" sz="1000" b="1" dirty="0"/>
          </a:p>
        </p:txBody>
      </p:sp>
      <p:sp>
        <p:nvSpPr>
          <p:cNvPr id="9" name="Rectangle 8"/>
          <p:cNvSpPr/>
          <p:nvPr/>
        </p:nvSpPr>
        <p:spPr>
          <a:xfrm>
            <a:off x="4568792" y="6400800"/>
            <a:ext cx="914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Small Growth</a:t>
            </a:r>
            <a:endParaRPr lang="en-US" sz="1000" b="1" dirty="0"/>
          </a:p>
        </p:txBody>
      </p:sp>
      <p:sp>
        <p:nvSpPr>
          <p:cNvPr id="10" name="TextBox 9"/>
          <p:cNvSpPr txBox="1"/>
          <p:nvPr/>
        </p:nvSpPr>
        <p:spPr>
          <a:xfrm>
            <a:off x="1115728" y="6379317"/>
            <a:ext cx="2191626" cy="230832"/>
          </a:xfrm>
          <a:prstGeom prst="rect">
            <a:avLst/>
          </a:prstGeom>
          <a:noFill/>
        </p:spPr>
        <p:txBody>
          <a:bodyPr wrap="none" rtlCol="0">
            <a:spAutoFit/>
          </a:bodyPr>
          <a:lstStyle/>
          <a:p>
            <a:r>
              <a:rPr lang="en-US" sz="900" dirty="0" smtClean="0"/>
              <a:t>Source: 2018 SBBI Yearbook, Duff &amp; Phelps</a:t>
            </a:r>
            <a:endParaRPr lang="en-US" sz="900" dirty="0"/>
          </a:p>
        </p:txBody>
      </p:sp>
      <p:sp>
        <p:nvSpPr>
          <p:cNvPr id="11" name="TextBox 10"/>
          <p:cNvSpPr txBox="1"/>
          <p:nvPr/>
        </p:nvSpPr>
        <p:spPr>
          <a:xfrm>
            <a:off x="785000" y="381000"/>
            <a:ext cx="7978000" cy="830997"/>
          </a:xfrm>
          <a:prstGeom prst="rect">
            <a:avLst/>
          </a:prstGeom>
          <a:noFill/>
        </p:spPr>
        <p:txBody>
          <a:bodyPr wrap="square" rtlCol="0">
            <a:spAutoFit/>
          </a:bodyPr>
          <a:lstStyle/>
          <a:p>
            <a:r>
              <a:rPr lang="en-US" sz="2400" b="1" i="1" dirty="0" smtClean="0">
                <a:solidFill>
                  <a:srgbClr val="336699"/>
                </a:solidFill>
              </a:rPr>
              <a:t>Perhaps surprisingly, value has outperformed growth over time – albeit with greater risk</a:t>
            </a:r>
            <a:endParaRPr lang="en-US" sz="2400" b="1" i="1" dirty="0">
              <a:solidFill>
                <a:srgbClr val="336699"/>
              </a:solidFill>
            </a:endParaRPr>
          </a:p>
        </p:txBody>
      </p:sp>
    </p:spTree>
    <p:extLst>
      <p:ext uri="{BB962C8B-B14F-4D97-AF65-F5344CB8AC3E}">
        <p14:creationId xmlns:p14="http://schemas.microsoft.com/office/powerpoint/2010/main" val="28116220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2672"/>
            <a:ext cx="8229600" cy="593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82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09800"/>
            <a:ext cx="7467600" cy="1261884"/>
          </a:xfrm>
          <a:prstGeom prst="rect">
            <a:avLst/>
          </a:prstGeom>
          <a:noFill/>
        </p:spPr>
        <p:txBody>
          <a:bodyPr wrap="square" rtlCol="0">
            <a:spAutoFit/>
          </a:bodyPr>
          <a:lstStyle/>
          <a:p>
            <a:r>
              <a:rPr lang="en-US" sz="2000" b="1" i="1" dirty="0" smtClean="0">
                <a:solidFill>
                  <a:srgbClr val="336699"/>
                </a:solidFill>
              </a:rPr>
              <a:t>I never have the faintest idea what the stock market is going to do in the next six months, or the next year, or the next two.</a:t>
            </a:r>
          </a:p>
          <a:p>
            <a:endParaRPr lang="en-US" b="1" i="1" dirty="0"/>
          </a:p>
          <a:p>
            <a:r>
              <a:rPr lang="en-US" b="1" i="1" dirty="0" smtClean="0"/>
              <a:t>                                                                                         </a:t>
            </a:r>
            <a:r>
              <a:rPr lang="en-US" b="1" dirty="0" smtClean="0"/>
              <a:t>Warren Buffett</a:t>
            </a:r>
            <a:endParaRPr lang="en-US" b="1" dirty="0"/>
          </a:p>
        </p:txBody>
      </p:sp>
    </p:spTree>
    <p:extLst>
      <p:ext uri="{BB962C8B-B14F-4D97-AF65-F5344CB8AC3E}">
        <p14:creationId xmlns:p14="http://schemas.microsoft.com/office/powerpoint/2010/main" val="39906301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352763"/>
            <a:ext cx="8229600" cy="615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8518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0860"/>
            <a:ext cx="8229600" cy="622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1844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515034"/>
            <a:ext cx="7620000" cy="646331"/>
          </a:xfrm>
          <a:prstGeom prst="rect">
            <a:avLst/>
          </a:prstGeom>
          <a:noFill/>
        </p:spPr>
        <p:txBody>
          <a:bodyPr wrap="square" rtlCol="0">
            <a:spAutoFit/>
          </a:bodyPr>
          <a:lstStyle/>
          <a:p>
            <a:r>
              <a:rPr lang="en-US" b="1" i="1" dirty="0" smtClean="0">
                <a:solidFill>
                  <a:srgbClr val="336699"/>
                </a:solidFill>
              </a:rPr>
              <a:t>Save early and reap the benefits of compound interest – let your savings do the heavy lifting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86200"/>
            <a:ext cx="5248275" cy="2247900"/>
          </a:xfrm>
          <a:prstGeom prst="rect">
            <a:avLst/>
          </a:prstGeom>
        </p:spPr>
      </p:pic>
      <p:sp>
        <p:nvSpPr>
          <p:cNvPr id="7" name="Rectangle 6"/>
          <p:cNvSpPr/>
          <p:nvPr/>
        </p:nvSpPr>
        <p:spPr>
          <a:xfrm>
            <a:off x="1257300" y="1524000"/>
            <a:ext cx="6781800" cy="1815882"/>
          </a:xfrm>
          <a:prstGeom prst="rect">
            <a:avLst/>
          </a:prstGeom>
        </p:spPr>
        <p:txBody>
          <a:bodyPr wrap="square">
            <a:spAutoFit/>
          </a:bodyPr>
          <a:lstStyle/>
          <a:p>
            <a:r>
              <a:rPr lang="en-US" sz="1400" dirty="0"/>
              <a:t>Imagine you start saving at age 25 and dutifully put away $10,000 a </a:t>
            </a:r>
            <a:r>
              <a:rPr lang="en-US" sz="1400" dirty="0" smtClean="0"/>
              <a:t>year. </a:t>
            </a:r>
            <a:r>
              <a:rPr lang="en-US" sz="1400" dirty="0"/>
              <a:t>But at age 40, you need to stop saving for some reason</a:t>
            </a:r>
            <a:r>
              <a:rPr lang="en-US" sz="1400" dirty="0" smtClean="0"/>
              <a:t>.</a:t>
            </a:r>
          </a:p>
          <a:p>
            <a:endParaRPr lang="en-US" sz="1400" dirty="0"/>
          </a:p>
          <a:p>
            <a:r>
              <a:rPr lang="en-US" sz="1400" dirty="0"/>
              <a:t>Your friend starts saving at age 35 and saves the same $10,000 a year for the next 30 years, until you both retire</a:t>
            </a:r>
            <a:r>
              <a:rPr lang="en-US" sz="1400" dirty="0" smtClean="0"/>
              <a:t>.</a:t>
            </a:r>
          </a:p>
          <a:p>
            <a:endParaRPr lang="en-US" sz="1400" dirty="0"/>
          </a:p>
          <a:p>
            <a:r>
              <a:rPr lang="en-US" sz="1400" dirty="0"/>
              <a:t>At that point, all else equal, you'll have more money than your friend, despite having put away only half as much.</a:t>
            </a:r>
          </a:p>
        </p:txBody>
      </p:sp>
      <p:sp>
        <p:nvSpPr>
          <p:cNvPr id="8" name="Text Box 4"/>
          <p:cNvSpPr txBox="1">
            <a:spLocks noChangeArrowheads="1"/>
          </p:cNvSpPr>
          <p:nvPr/>
        </p:nvSpPr>
        <p:spPr bwMode="auto">
          <a:xfrm>
            <a:off x="2209800" y="3568482"/>
            <a:ext cx="46482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A Tale of Two Friends’ Savings Histories *</a:t>
            </a:r>
            <a:endParaRPr lang="en-US" altLang="en-US" sz="900" i="1" dirty="0">
              <a:solidFill>
                <a:srgbClr val="336699"/>
              </a:solidFill>
            </a:endParaRPr>
          </a:p>
        </p:txBody>
      </p:sp>
      <p:sp>
        <p:nvSpPr>
          <p:cNvPr id="9" name="TextBox 8"/>
          <p:cNvSpPr txBox="1"/>
          <p:nvPr/>
        </p:nvSpPr>
        <p:spPr>
          <a:xfrm>
            <a:off x="6553200" y="5791200"/>
            <a:ext cx="2097049" cy="261610"/>
          </a:xfrm>
          <a:prstGeom prst="rect">
            <a:avLst/>
          </a:prstGeom>
          <a:noFill/>
        </p:spPr>
        <p:txBody>
          <a:bodyPr wrap="none" rtlCol="0">
            <a:spAutoFit/>
          </a:bodyPr>
          <a:lstStyle/>
          <a:p>
            <a:r>
              <a:rPr lang="en-US" sz="1100" dirty="0" smtClean="0"/>
              <a:t>* Assumes 6% annualized returns</a:t>
            </a:r>
            <a:endParaRPr lang="en-US" sz="1100" dirty="0"/>
          </a:p>
        </p:txBody>
      </p:sp>
      <p:sp>
        <p:nvSpPr>
          <p:cNvPr id="10" name="Text Box 4"/>
          <p:cNvSpPr txBox="1">
            <a:spLocks noChangeArrowheads="1"/>
          </p:cNvSpPr>
          <p:nvPr/>
        </p:nvSpPr>
        <p:spPr bwMode="auto">
          <a:xfrm>
            <a:off x="403225" y="6125081"/>
            <a:ext cx="1114408" cy="2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900" b="0" dirty="0">
                <a:solidFill>
                  <a:srgbClr val="969696"/>
                </a:solidFill>
              </a:rPr>
              <a:t>Source: </a:t>
            </a:r>
            <a:r>
              <a:rPr lang="en-US" altLang="en-US" sz="900" b="0" dirty="0" smtClean="0">
                <a:solidFill>
                  <a:srgbClr val="969696"/>
                </a:solidFill>
              </a:rPr>
              <a:t>Vanguard</a:t>
            </a:r>
            <a:endParaRPr lang="en-US" altLang="en-US" sz="900" b="0" dirty="0">
              <a:solidFill>
                <a:srgbClr val="969696"/>
              </a:solidFill>
            </a:endParaRPr>
          </a:p>
        </p:txBody>
      </p:sp>
    </p:spTree>
    <p:extLst>
      <p:ext uri="{BB962C8B-B14F-4D97-AF65-F5344CB8AC3E}">
        <p14:creationId xmlns:p14="http://schemas.microsoft.com/office/powerpoint/2010/main" val="39089527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67C8C987-DB3A-426B-AE9F-BA7E62538117}" type="slidenum">
              <a:rPr lang="en-US" altLang="en-US" sz="1400" smtClean="0"/>
              <a:pPr eaLnBrk="1" hangingPunct="1">
                <a:spcBef>
                  <a:spcPct val="0"/>
                </a:spcBef>
                <a:buFontTx/>
                <a:buNone/>
              </a:pPr>
              <a:t>153</a:t>
            </a:fld>
            <a:endParaRPr lang="en-US" altLang="en-US" sz="1400" smtClean="0"/>
          </a:p>
        </p:txBody>
      </p:sp>
      <p:sp>
        <p:nvSpPr>
          <p:cNvPr id="27651" name="Text Box 2"/>
          <p:cNvSpPr txBox="1">
            <a:spLocks noChangeArrowheads="1"/>
          </p:cNvSpPr>
          <p:nvPr/>
        </p:nvSpPr>
        <p:spPr bwMode="auto">
          <a:xfrm>
            <a:off x="606425" y="815269"/>
            <a:ext cx="8107363"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800" b="1" i="1" dirty="0">
                <a:solidFill>
                  <a:srgbClr val="336699"/>
                </a:solidFill>
              </a:rPr>
              <a:t>Create your own smart equity glide path</a:t>
            </a:r>
          </a:p>
        </p:txBody>
      </p:sp>
      <p:sp>
        <p:nvSpPr>
          <p:cNvPr id="27652" name="Text Box 3"/>
          <p:cNvSpPr txBox="1">
            <a:spLocks noChangeArrowheads="1"/>
          </p:cNvSpPr>
          <p:nvPr/>
        </p:nvSpPr>
        <p:spPr bwMode="auto">
          <a:xfrm>
            <a:off x="914400" y="5486400"/>
            <a:ext cx="6704079"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Clr>
                <a:schemeClr val="accent2"/>
              </a:buClr>
              <a:buFont typeface="Wingdings" pitchFamily="2" charset="2"/>
              <a:buNone/>
            </a:pPr>
            <a:r>
              <a:rPr lang="en-US" altLang="en-US" sz="1600" b="1" dirty="0"/>
              <a:t>“Give me a lever long enough…, and I could move the earth itself.”</a:t>
            </a:r>
          </a:p>
          <a:p>
            <a:pPr eaLnBrk="1" hangingPunct="1">
              <a:spcBef>
                <a:spcPct val="50000"/>
              </a:spcBef>
              <a:buClr>
                <a:schemeClr val="accent2"/>
              </a:buClr>
              <a:buFont typeface="Wingdings" pitchFamily="2" charset="2"/>
              <a:buNone/>
            </a:pPr>
            <a:r>
              <a:rPr lang="en-US" altLang="en-US" sz="1600" b="1" dirty="0"/>
              <a:t>                                                                          -  Archimedes</a:t>
            </a:r>
          </a:p>
        </p:txBody>
      </p:sp>
      <p:sp>
        <p:nvSpPr>
          <p:cNvPr id="27653" name="Freeform 4"/>
          <p:cNvSpPr>
            <a:spLocks/>
          </p:cNvSpPr>
          <p:nvPr/>
        </p:nvSpPr>
        <p:spPr bwMode="auto">
          <a:xfrm>
            <a:off x="1600200" y="2811463"/>
            <a:ext cx="6502400" cy="2046287"/>
          </a:xfrm>
          <a:custGeom>
            <a:avLst/>
            <a:gdLst>
              <a:gd name="T0" fmla="*/ 0 w 4096"/>
              <a:gd name="T1" fmla="*/ 2147483647 h 1289"/>
              <a:gd name="T2" fmla="*/ 2147483647 w 4096"/>
              <a:gd name="T3" fmla="*/ 2147483647 h 1289"/>
              <a:gd name="T4" fmla="*/ 2147483647 w 4096"/>
              <a:gd name="T5" fmla="*/ 2147483647 h 1289"/>
              <a:gd name="T6" fmla="*/ 2147483647 w 4096"/>
              <a:gd name="T7" fmla="*/ 2147483647 h 1289"/>
              <a:gd name="T8" fmla="*/ 2147483647 w 4096"/>
              <a:gd name="T9" fmla="*/ 2147483647 h 1289"/>
              <a:gd name="T10" fmla="*/ 2147483647 w 4096"/>
              <a:gd name="T11" fmla="*/ 2147483647 h 1289"/>
              <a:gd name="T12" fmla="*/ 2147483647 w 4096"/>
              <a:gd name="T13" fmla="*/ 2147483647 h 1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96" h="1289">
                <a:moveTo>
                  <a:pt x="0" y="37"/>
                </a:moveTo>
                <a:cubicBezTo>
                  <a:pt x="245" y="18"/>
                  <a:pt x="491" y="0"/>
                  <a:pt x="776" y="45"/>
                </a:cubicBezTo>
                <a:cubicBezTo>
                  <a:pt x="1061" y="90"/>
                  <a:pt x="1453" y="194"/>
                  <a:pt x="1712" y="309"/>
                </a:cubicBezTo>
                <a:cubicBezTo>
                  <a:pt x="1971" y="424"/>
                  <a:pt x="2148" y="616"/>
                  <a:pt x="2328" y="733"/>
                </a:cubicBezTo>
                <a:cubicBezTo>
                  <a:pt x="2508" y="850"/>
                  <a:pt x="2563" y="928"/>
                  <a:pt x="2792" y="1013"/>
                </a:cubicBezTo>
                <a:cubicBezTo>
                  <a:pt x="3021" y="1098"/>
                  <a:pt x="3487" y="1201"/>
                  <a:pt x="3704" y="1245"/>
                </a:cubicBezTo>
                <a:cubicBezTo>
                  <a:pt x="3921" y="1289"/>
                  <a:pt x="4008" y="1283"/>
                  <a:pt x="4096" y="1277"/>
                </a:cubicBezTo>
              </a:path>
            </a:pathLst>
          </a:custGeom>
          <a:noFill/>
          <a:ln w="38100" cap="flat" cmpd="sng">
            <a:solidFill>
              <a:srgbClr val="336699"/>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US"/>
          </a:p>
        </p:txBody>
      </p:sp>
      <p:sp>
        <p:nvSpPr>
          <p:cNvPr id="27654" name="Freeform 5"/>
          <p:cNvSpPr>
            <a:spLocks/>
          </p:cNvSpPr>
          <p:nvPr/>
        </p:nvSpPr>
        <p:spPr bwMode="auto">
          <a:xfrm>
            <a:off x="1625600" y="3078163"/>
            <a:ext cx="6502400" cy="2046287"/>
          </a:xfrm>
          <a:custGeom>
            <a:avLst/>
            <a:gdLst>
              <a:gd name="T0" fmla="*/ 0 w 4096"/>
              <a:gd name="T1" fmla="*/ 2147483647 h 1289"/>
              <a:gd name="T2" fmla="*/ 2147483647 w 4096"/>
              <a:gd name="T3" fmla="*/ 2147483647 h 1289"/>
              <a:gd name="T4" fmla="*/ 2147483647 w 4096"/>
              <a:gd name="T5" fmla="*/ 2147483647 h 1289"/>
              <a:gd name="T6" fmla="*/ 2147483647 w 4096"/>
              <a:gd name="T7" fmla="*/ 2147483647 h 1289"/>
              <a:gd name="T8" fmla="*/ 2147483647 w 4096"/>
              <a:gd name="T9" fmla="*/ 2147483647 h 1289"/>
              <a:gd name="T10" fmla="*/ 2147483647 w 4096"/>
              <a:gd name="T11" fmla="*/ 2147483647 h 1289"/>
              <a:gd name="T12" fmla="*/ 2147483647 w 4096"/>
              <a:gd name="T13" fmla="*/ 2147483647 h 1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96" h="1289">
                <a:moveTo>
                  <a:pt x="0" y="37"/>
                </a:moveTo>
                <a:cubicBezTo>
                  <a:pt x="245" y="18"/>
                  <a:pt x="491" y="0"/>
                  <a:pt x="776" y="45"/>
                </a:cubicBezTo>
                <a:cubicBezTo>
                  <a:pt x="1061" y="90"/>
                  <a:pt x="1453" y="194"/>
                  <a:pt x="1712" y="309"/>
                </a:cubicBezTo>
                <a:cubicBezTo>
                  <a:pt x="1971" y="424"/>
                  <a:pt x="2148" y="616"/>
                  <a:pt x="2328" y="733"/>
                </a:cubicBezTo>
                <a:cubicBezTo>
                  <a:pt x="2508" y="850"/>
                  <a:pt x="2563" y="928"/>
                  <a:pt x="2792" y="1013"/>
                </a:cubicBezTo>
                <a:cubicBezTo>
                  <a:pt x="3021" y="1098"/>
                  <a:pt x="3487" y="1201"/>
                  <a:pt x="3704" y="1245"/>
                </a:cubicBezTo>
                <a:cubicBezTo>
                  <a:pt x="3921" y="1289"/>
                  <a:pt x="4008" y="1283"/>
                  <a:pt x="4096" y="1277"/>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US"/>
          </a:p>
        </p:txBody>
      </p:sp>
      <p:sp>
        <p:nvSpPr>
          <p:cNvPr id="27655" name="Freeform 6"/>
          <p:cNvSpPr>
            <a:spLocks/>
          </p:cNvSpPr>
          <p:nvPr/>
        </p:nvSpPr>
        <p:spPr bwMode="auto">
          <a:xfrm>
            <a:off x="1625600" y="2557463"/>
            <a:ext cx="6502400" cy="2046287"/>
          </a:xfrm>
          <a:custGeom>
            <a:avLst/>
            <a:gdLst>
              <a:gd name="T0" fmla="*/ 0 w 4096"/>
              <a:gd name="T1" fmla="*/ 2147483647 h 1289"/>
              <a:gd name="T2" fmla="*/ 2147483647 w 4096"/>
              <a:gd name="T3" fmla="*/ 2147483647 h 1289"/>
              <a:gd name="T4" fmla="*/ 2147483647 w 4096"/>
              <a:gd name="T5" fmla="*/ 2147483647 h 1289"/>
              <a:gd name="T6" fmla="*/ 2147483647 w 4096"/>
              <a:gd name="T7" fmla="*/ 2147483647 h 1289"/>
              <a:gd name="T8" fmla="*/ 2147483647 w 4096"/>
              <a:gd name="T9" fmla="*/ 2147483647 h 1289"/>
              <a:gd name="T10" fmla="*/ 2147483647 w 4096"/>
              <a:gd name="T11" fmla="*/ 2147483647 h 1289"/>
              <a:gd name="T12" fmla="*/ 2147483647 w 4096"/>
              <a:gd name="T13" fmla="*/ 2147483647 h 1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96" h="1289">
                <a:moveTo>
                  <a:pt x="0" y="37"/>
                </a:moveTo>
                <a:cubicBezTo>
                  <a:pt x="245" y="18"/>
                  <a:pt x="491" y="0"/>
                  <a:pt x="776" y="45"/>
                </a:cubicBezTo>
                <a:cubicBezTo>
                  <a:pt x="1061" y="90"/>
                  <a:pt x="1453" y="194"/>
                  <a:pt x="1712" y="309"/>
                </a:cubicBezTo>
                <a:cubicBezTo>
                  <a:pt x="1971" y="424"/>
                  <a:pt x="2148" y="616"/>
                  <a:pt x="2328" y="733"/>
                </a:cubicBezTo>
                <a:cubicBezTo>
                  <a:pt x="2508" y="850"/>
                  <a:pt x="2563" y="928"/>
                  <a:pt x="2792" y="1013"/>
                </a:cubicBezTo>
                <a:cubicBezTo>
                  <a:pt x="3021" y="1098"/>
                  <a:pt x="3487" y="1201"/>
                  <a:pt x="3704" y="1245"/>
                </a:cubicBezTo>
                <a:cubicBezTo>
                  <a:pt x="3921" y="1289"/>
                  <a:pt x="4008" y="1283"/>
                  <a:pt x="4096" y="1277"/>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US"/>
          </a:p>
        </p:txBody>
      </p:sp>
      <p:sp>
        <p:nvSpPr>
          <p:cNvPr id="27656" name="Text Box 7"/>
          <p:cNvSpPr txBox="1">
            <a:spLocks noChangeArrowheads="1"/>
          </p:cNvSpPr>
          <p:nvPr/>
        </p:nvSpPr>
        <p:spPr bwMode="auto">
          <a:xfrm>
            <a:off x="1571625" y="3760788"/>
            <a:ext cx="191135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800" u="sng">
                <a:solidFill>
                  <a:srgbClr val="009900"/>
                </a:solidFill>
              </a:rPr>
              <a:t>Risk Capacity</a:t>
            </a:r>
          </a:p>
          <a:p>
            <a:pPr eaLnBrk="1" hangingPunct="1">
              <a:lnSpc>
                <a:spcPct val="90000"/>
              </a:lnSpc>
              <a:spcBef>
                <a:spcPct val="0"/>
              </a:spcBef>
              <a:buFontTx/>
              <a:buNone/>
            </a:pPr>
            <a:r>
              <a:rPr lang="en-US" altLang="en-US" sz="1800">
                <a:solidFill>
                  <a:srgbClr val="009900"/>
                </a:solidFill>
              </a:rPr>
              <a:t>Risk Preference</a:t>
            </a:r>
          </a:p>
        </p:txBody>
      </p:sp>
    </p:spTree>
    <p:extLst>
      <p:ext uri="{BB962C8B-B14F-4D97-AF65-F5344CB8AC3E}">
        <p14:creationId xmlns:p14="http://schemas.microsoft.com/office/powerpoint/2010/main" val="284340867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1" y="-76200"/>
            <a:ext cx="9296125"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5025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B09B9D97-AB20-43A5-9D54-EC6607FB5D70}" type="slidenum">
              <a:rPr lang="en-US" altLang="en-US" sz="1400" smtClean="0"/>
              <a:pPr eaLnBrk="1" hangingPunct="1">
                <a:spcBef>
                  <a:spcPct val="0"/>
                </a:spcBef>
                <a:buFontTx/>
                <a:buNone/>
              </a:pPr>
              <a:t>155</a:t>
            </a:fld>
            <a:endParaRPr lang="en-US" altLang="en-US" sz="1400" smtClean="0"/>
          </a:p>
        </p:txBody>
      </p:sp>
      <p:graphicFrame>
        <p:nvGraphicFramePr>
          <p:cNvPr id="50179" name="Object 2"/>
          <p:cNvGraphicFramePr>
            <a:graphicFrameLocks noChangeAspect="1"/>
          </p:cNvGraphicFramePr>
          <p:nvPr/>
        </p:nvGraphicFramePr>
        <p:xfrm>
          <a:off x="365125" y="482600"/>
          <a:ext cx="5875338" cy="5456238"/>
        </p:xfrm>
        <a:graphic>
          <a:graphicData uri="http://schemas.openxmlformats.org/presentationml/2006/ole">
            <mc:AlternateContent xmlns:mc="http://schemas.openxmlformats.org/markup-compatibility/2006">
              <mc:Choice xmlns:v="urn:schemas-microsoft-com:vml" Requires="v">
                <p:oleObj spid="_x0000_s218336" name="Worksheet" r:id="rId3" imgW="6840211" imgH="6352395" progId="Excel.Sheet.8">
                  <p:embed/>
                </p:oleObj>
              </mc:Choice>
              <mc:Fallback>
                <p:oleObj name="Worksheet" r:id="rId3" imgW="6840211" imgH="635239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482600"/>
                        <a:ext cx="5875338" cy="545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0" name="Object 3"/>
          <p:cNvGraphicFramePr>
            <a:graphicFrameLocks noChangeAspect="1"/>
          </p:cNvGraphicFramePr>
          <p:nvPr/>
        </p:nvGraphicFramePr>
        <p:xfrm>
          <a:off x="317500" y="6249988"/>
          <a:ext cx="6048375" cy="153987"/>
        </p:xfrm>
        <a:graphic>
          <a:graphicData uri="http://schemas.openxmlformats.org/presentationml/2006/ole">
            <mc:AlternateContent xmlns:mc="http://schemas.openxmlformats.org/markup-compatibility/2006">
              <mc:Choice xmlns:v="urn:schemas-microsoft-com:vml" Requires="v">
                <p:oleObj spid="_x0000_s218337" name="Worksheet" r:id="rId5" imgW="6840211" imgH="175263" progId="Excel.Sheet.8">
                  <p:embed/>
                </p:oleObj>
              </mc:Choice>
              <mc:Fallback>
                <p:oleObj name="Worksheet" r:id="rId5" imgW="6840211" imgH="175263"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6249988"/>
                        <a:ext cx="6048375"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1" name="Rectangle 4"/>
          <p:cNvSpPr>
            <a:spLocks noChangeArrowheads="1"/>
          </p:cNvSpPr>
          <p:nvPr/>
        </p:nvSpPr>
        <p:spPr bwMode="auto">
          <a:xfrm>
            <a:off x="4165600" y="17272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2" name="Rectangle 5"/>
          <p:cNvSpPr>
            <a:spLocks noChangeArrowheads="1"/>
          </p:cNvSpPr>
          <p:nvPr/>
        </p:nvSpPr>
        <p:spPr bwMode="auto">
          <a:xfrm>
            <a:off x="4191000" y="57785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3" name="Rectangle 6"/>
          <p:cNvSpPr>
            <a:spLocks noChangeArrowheads="1"/>
          </p:cNvSpPr>
          <p:nvPr/>
        </p:nvSpPr>
        <p:spPr bwMode="auto">
          <a:xfrm>
            <a:off x="4191000" y="62484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4" name="Rectangle 7"/>
          <p:cNvSpPr>
            <a:spLocks noChangeArrowheads="1"/>
          </p:cNvSpPr>
          <p:nvPr/>
        </p:nvSpPr>
        <p:spPr bwMode="auto">
          <a:xfrm>
            <a:off x="5854700" y="17399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5" name="Rectangle 8"/>
          <p:cNvSpPr>
            <a:spLocks noChangeArrowheads="1"/>
          </p:cNvSpPr>
          <p:nvPr/>
        </p:nvSpPr>
        <p:spPr bwMode="auto">
          <a:xfrm>
            <a:off x="5842000" y="57785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6" name="Rectangle 9"/>
          <p:cNvSpPr>
            <a:spLocks noChangeArrowheads="1"/>
          </p:cNvSpPr>
          <p:nvPr/>
        </p:nvSpPr>
        <p:spPr bwMode="auto">
          <a:xfrm>
            <a:off x="5943600" y="6235700"/>
            <a:ext cx="393700" cy="165100"/>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50187" name="Text Box 10"/>
          <p:cNvSpPr txBox="1">
            <a:spLocks noChangeArrowheads="1"/>
          </p:cNvSpPr>
          <p:nvPr/>
        </p:nvSpPr>
        <p:spPr bwMode="auto">
          <a:xfrm>
            <a:off x="6431756" y="411163"/>
            <a:ext cx="2635250" cy="96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100" i="1" dirty="0">
              <a:solidFill>
                <a:srgbClr val="336699"/>
              </a:solidFill>
            </a:endParaRPr>
          </a:p>
          <a:p>
            <a:pPr eaLnBrk="1" hangingPunct="1">
              <a:lnSpc>
                <a:spcPct val="90000"/>
              </a:lnSpc>
              <a:spcBef>
                <a:spcPct val="0"/>
              </a:spcBef>
              <a:buFontTx/>
              <a:buNone/>
            </a:pPr>
            <a:r>
              <a:rPr lang="en-US" altLang="en-US" sz="2100" b="1" i="1" dirty="0">
                <a:solidFill>
                  <a:srgbClr val="336699"/>
                </a:solidFill>
              </a:rPr>
              <a:t>The longer you tax-defer the better</a:t>
            </a:r>
          </a:p>
        </p:txBody>
      </p:sp>
      <p:sp>
        <p:nvSpPr>
          <p:cNvPr id="50189" name="Text Box 4"/>
          <p:cNvSpPr txBox="1">
            <a:spLocks noChangeArrowheads="1"/>
          </p:cNvSpPr>
          <p:nvPr/>
        </p:nvSpPr>
        <p:spPr bwMode="auto">
          <a:xfrm>
            <a:off x="361950" y="411163"/>
            <a:ext cx="58674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a:solidFill>
                  <a:schemeClr val="bg1"/>
                </a:solidFill>
              </a:rPr>
              <a:t> Long Term Expected Return: 7%</a:t>
            </a:r>
            <a:endParaRPr lang="en-US" altLang="en-US" sz="900" i="1">
              <a:solidFill>
                <a:srgbClr val="336699"/>
              </a:solidFill>
            </a:endParaRPr>
          </a:p>
        </p:txBody>
      </p:sp>
      <p:sp>
        <p:nvSpPr>
          <p:cNvPr id="2" name="Striped Right Arrow 1"/>
          <p:cNvSpPr/>
          <p:nvPr/>
        </p:nvSpPr>
        <p:spPr>
          <a:xfrm rot="18202600">
            <a:off x="6767628" y="1908708"/>
            <a:ext cx="1447800" cy="381000"/>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8085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7E8B1E4C-7B32-48BB-AA95-1FDBAA2AC804}" type="slidenum">
              <a:rPr lang="en-US" altLang="en-US" sz="1400" smtClean="0"/>
              <a:pPr eaLnBrk="1" hangingPunct="1">
                <a:spcBef>
                  <a:spcPct val="0"/>
                </a:spcBef>
                <a:buFontTx/>
                <a:buNone/>
              </a:pPr>
              <a:t>156</a:t>
            </a:fld>
            <a:endParaRPr lang="en-US" altLang="en-US" sz="1400" smtClean="0"/>
          </a:p>
        </p:txBody>
      </p:sp>
      <p:graphicFrame>
        <p:nvGraphicFramePr>
          <p:cNvPr id="93187" name="Object 2"/>
          <p:cNvGraphicFramePr>
            <a:graphicFrameLocks noChangeAspect="1"/>
          </p:cNvGraphicFramePr>
          <p:nvPr/>
        </p:nvGraphicFramePr>
        <p:xfrm>
          <a:off x="263525" y="2236788"/>
          <a:ext cx="8583613" cy="3260725"/>
        </p:xfrm>
        <a:graphic>
          <a:graphicData uri="http://schemas.openxmlformats.org/presentationml/2006/ole">
            <mc:AlternateContent xmlns:mc="http://schemas.openxmlformats.org/markup-compatibility/2006">
              <mc:Choice xmlns:v="urn:schemas-microsoft-com:vml" Requires="v">
                <p:oleObj spid="_x0000_s219248" name="Worksheet" r:id="rId3" imgW="7880745" imgH="2994782" progId="Excel.Sheet.8">
                  <p:embed/>
                </p:oleObj>
              </mc:Choice>
              <mc:Fallback>
                <p:oleObj name="Worksheet" r:id="rId3" imgW="7880745" imgH="299478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2236788"/>
                        <a:ext cx="8583613" cy="3260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381000" y="533400"/>
            <a:ext cx="8229600" cy="954107"/>
          </a:xfrm>
          <a:prstGeom prst="rect">
            <a:avLst/>
          </a:prstGeom>
        </p:spPr>
        <p:txBody>
          <a:bodyPr wrap="square">
            <a:spAutoFit/>
          </a:bodyPr>
          <a:lstStyle/>
          <a:p>
            <a:pPr>
              <a:spcBef>
                <a:spcPct val="50000"/>
              </a:spcBef>
              <a:buClr>
                <a:schemeClr val="accent2"/>
              </a:buClr>
            </a:pPr>
            <a:r>
              <a:rPr lang="en-US" altLang="en-US" sz="2800" b="1" i="1" dirty="0" smtClean="0">
                <a:solidFill>
                  <a:srgbClr val="336699"/>
                </a:solidFill>
              </a:rPr>
              <a:t>How does one construct an efficient frontier – historical and more importantly “prospective?”</a:t>
            </a:r>
            <a:endParaRPr lang="en-US" altLang="en-US" sz="2800" b="1" i="1" dirty="0">
              <a:solidFill>
                <a:srgbClr val="336699"/>
              </a:solidFill>
            </a:endParaRPr>
          </a:p>
        </p:txBody>
      </p:sp>
    </p:spTree>
    <p:extLst>
      <p:ext uri="{BB962C8B-B14F-4D97-AF65-F5344CB8AC3E}">
        <p14:creationId xmlns:p14="http://schemas.microsoft.com/office/powerpoint/2010/main" val="17860639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C174D09F-726F-4B91-88D3-6F69D079AC76}" type="slidenum">
              <a:rPr lang="en-US" altLang="en-US" sz="1400" smtClean="0"/>
              <a:pPr eaLnBrk="1" hangingPunct="1">
                <a:spcBef>
                  <a:spcPct val="0"/>
                </a:spcBef>
                <a:buFontTx/>
                <a:buNone/>
              </a:pPr>
              <a:t>157</a:t>
            </a:fld>
            <a:endParaRPr lang="en-US" altLang="en-US" sz="1400" smtClean="0"/>
          </a:p>
        </p:txBody>
      </p:sp>
      <p:graphicFrame>
        <p:nvGraphicFramePr>
          <p:cNvPr id="95235" name="Object 2"/>
          <p:cNvGraphicFramePr>
            <a:graphicFrameLocks noChangeAspect="1"/>
          </p:cNvGraphicFramePr>
          <p:nvPr>
            <p:extLst>
              <p:ext uri="{D42A27DB-BD31-4B8C-83A1-F6EECF244321}">
                <p14:modId xmlns:p14="http://schemas.microsoft.com/office/powerpoint/2010/main" val="698176685"/>
              </p:ext>
            </p:extLst>
          </p:nvPr>
        </p:nvGraphicFramePr>
        <p:xfrm>
          <a:off x="436562" y="1524000"/>
          <a:ext cx="8308975" cy="4733925"/>
        </p:xfrm>
        <a:graphic>
          <a:graphicData uri="http://schemas.openxmlformats.org/presentationml/2006/ole">
            <mc:AlternateContent xmlns:mc="http://schemas.openxmlformats.org/markup-compatibility/2006">
              <mc:Choice xmlns:v="urn:schemas-microsoft-com:vml" Requires="v">
                <p:oleObj spid="_x0000_s220272" name="Worksheet" r:id="rId3" imgW="7639131" imgH="4352828" progId="Excel.Sheet.8">
                  <p:embed/>
                </p:oleObj>
              </mc:Choice>
              <mc:Fallback>
                <p:oleObj name="Worksheet" r:id="rId3" imgW="7639131" imgH="4352828" progId="Excel.Sheet.8">
                  <p:embed/>
                  <p:pic>
                    <p:nvPicPr>
                      <p:cNvPr id="0" name=""/>
                      <p:cNvPicPr>
                        <a:picLocks noChangeAspect="1" noChangeArrowheads="1"/>
                      </p:cNvPicPr>
                      <p:nvPr/>
                    </p:nvPicPr>
                    <p:blipFill>
                      <a:blip r:embed="rId4"/>
                      <a:srcRect/>
                      <a:stretch>
                        <a:fillRect/>
                      </a:stretch>
                    </p:blipFill>
                    <p:spPr bwMode="auto">
                      <a:xfrm>
                        <a:off x="436562" y="1524000"/>
                        <a:ext cx="830897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6" name="Text Box 3"/>
          <p:cNvSpPr txBox="1">
            <a:spLocks noChangeArrowheads="1"/>
          </p:cNvSpPr>
          <p:nvPr/>
        </p:nvSpPr>
        <p:spPr bwMode="auto">
          <a:xfrm>
            <a:off x="225425" y="738188"/>
            <a:ext cx="87312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600" b="1" i="1" dirty="0">
                <a:solidFill>
                  <a:srgbClr val="336699"/>
                </a:solidFill>
              </a:rPr>
              <a:t>Even though monthly correlations of risk assets have been high, their long term returns can be quite different.  Fixed income has also been a good short term diversifier.</a:t>
            </a:r>
          </a:p>
        </p:txBody>
      </p:sp>
      <p:sp>
        <p:nvSpPr>
          <p:cNvPr id="95237" name="Oval 4"/>
          <p:cNvSpPr>
            <a:spLocks noChangeArrowheads="1"/>
          </p:cNvSpPr>
          <p:nvPr/>
        </p:nvSpPr>
        <p:spPr bwMode="auto">
          <a:xfrm>
            <a:off x="2044700" y="5359400"/>
            <a:ext cx="330200" cy="27940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95238" name="Oval 5"/>
          <p:cNvSpPr>
            <a:spLocks noChangeArrowheads="1"/>
          </p:cNvSpPr>
          <p:nvPr/>
        </p:nvSpPr>
        <p:spPr bwMode="auto">
          <a:xfrm>
            <a:off x="3873500" y="5372100"/>
            <a:ext cx="330200" cy="27940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95239" name="Oval 6"/>
          <p:cNvSpPr>
            <a:spLocks noChangeArrowheads="1"/>
          </p:cNvSpPr>
          <p:nvPr/>
        </p:nvSpPr>
        <p:spPr bwMode="auto">
          <a:xfrm>
            <a:off x="4775200" y="5359400"/>
            <a:ext cx="330200" cy="27940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95240" name="Oval 7"/>
          <p:cNvSpPr>
            <a:spLocks noChangeArrowheads="1"/>
          </p:cNvSpPr>
          <p:nvPr/>
        </p:nvSpPr>
        <p:spPr bwMode="auto">
          <a:xfrm>
            <a:off x="5727700" y="5372100"/>
            <a:ext cx="330200" cy="27940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95241" name="Rectangle 8"/>
          <p:cNvSpPr>
            <a:spLocks noChangeArrowheads="1"/>
          </p:cNvSpPr>
          <p:nvPr/>
        </p:nvSpPr>
        <p:spPr bwMode="auto">
          <a:xfrm>
            <a:off x="1905000" y="2730500"/>
            <a:ext cx="5943600" cy="419100"/>
          </a:xfrm>
          <a:prstGeom prst="rect">
            <a:avLst/>
          </a:prstGeom>
          <a:noFill/>
          <a:ln w="19050" algn="ctr">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
        <p:nvSpPr>
          <p:cNvPr id="95242" name="Rectangle 9"/>
          <p:cNvSpPr>
            <a:spLocks noChangeArrowheads="1"/>
          </p:cNvSpPr>
          <p:nvPr/>
        </p:nvSpPr>
        <p:spPr bwMode="auto">
          <a:xfrm>
            <a:off x="1917700" y="4178300"/>
            <a:ext cx="6870700" cy="203200"/>
          </a:xfrm>
          <a:prstGeom prst="rect">
            <a:avLst/>
          </a:prstGeom>
          <a:noFill/>
          <a:ln w="19050" algn="ctr">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endParaRPr lang="en-US" altLang="en-US" sz="2200">
              <a:solidFill>
                <a:srgbClr val="336699"/>
              </a:solidFill>
            </a:endParaRPr>
          </a:p>
        </p:txBody>
      </p:sp>
    </p:spTree>
    <p:extLst>
      <p:ext uri="{BB962C8B-B14F-4D97-AF65-F5344CB8AC3E}">
        <p14:creationId xmlns:p14="http://schemas.microsoft.com/office/powerpoint/2010/main" val="1219564927"/>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395413"/>
            <a:ext cx="82200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52714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57176"/>
            <a:ext cx="5562600" cy="4134024"/>
          </a:xfrm>
          <a:prstGeom prst="rect">
            <a:avLst/>
          </a:prstGeom>
        </p:spPr>
      </p:pic>
      <p:sp>
        <p:nvSpPr>
          <p:cNvPr id="9" name="Text Box 4"/>
          <p:cNvSpPr txBox="1">
            <a:spLocks noChangeArrowheads="1"/>
          </p:cNvSpPr>
          <p:nvPr/>
        </p:nvSpPr>
        <p:spPr bwMode="auto">
          <a:xfrm>
            <a:off x="1828800" y="1393825"/>
            <a:ext cx="52578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Stock/Bond Efficient Frontier with +0.2 Correlation</a:t>
            </a:r>
            <a:endParaRPr lang="en-US" altLang="en-US" sz="900" i="1" dirty="0">
              <a:solidFill>
                <a:srgbClr val="336699"/>
              </a:solidFill>
            </a:endParaRPr>
          </a:p>
        </p:txBody>
      </p:sp>
      <p:sp>
        <p:nvSpPr>
          <p:cNvPr id="7" name="TextBox 6"/>
          <p:cNvSpPr txBox="1"/>
          <p:nvPr/>
        </p:nvSpPr>
        <p:spPr>
          <a:xfrm>
            <a:off x="685800" y="6477000"/>
            <a:ext cx="3430747" cy="230832"/>
          </a:xfrm>
          <a:prstGeom prst="rect">
            <a:avLst/>
          </a:prstGeom>
          <a:noFill/>
        </p:spPr>
        <p:txBody>
          <a:bodyPr wrap="none" rtlCol="0">
            <a:spAutoFit/>
          </a:bodyPr>
          <a:lstStyle/>
          <a:p>
            <a:r>
              <a:rPr lang="en-US" sz="900" dirty="0" smtClean="0"/>
              <a:t>Source: Essentials of Investments, </a:t>
            </a:r>
            <a:r>
              <a:rPr lang="en-US" sz="900" dirty="0" err="1" smtClean="0"/>
              <a:t>Bodie</a:t>
            </a:r>
            <a:r>
              <a:rPr lang="en-US" sz="900" dirty="0" smtClean="0"/>
              <a:t>, Kane, Marcus, Ninth Edition</a:t>
            </a:r>
            <a:endParaRPr lang="en-US" sz="900" dirty="0"/>
          </a:p>
        </p:txBody>
      </p:sp>
      <p:sp>
        <p:nvSpPr>
          <p:cNvPr id="12" name="Text Box 2"/>
          <p:cNvSpPr txBox="1">
            <a:spLocks noChangeArrowheads="1"/>
          </p:cNvSpPr>
          <p:nvPr/>
        </p:nvSpPr>
        <p:spPr bwMode="auto">
          <a:xfrm>
            <a:off x="549564" y="263200"/>
            <a:ext cx="8107363"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400" b="1" i="1" dirty="0" smtClean="0">
                <a:solidFill>
                  <a:srgbClr val="336699"/>
                </a:solidFill>
              </a:rPr>
              <a:t>Different stock/bond allocations result in different risk/reward portfolios</a:t>
            </a:r>
            <a:endParaRPr lang="en-US" altLang="en-US" sz="2400" b="1" i="1" dirty="0">
              <a:solidFill>
                <a:srgbClr val="336699"/>
              </a:solidFill>
            </a:endParaRPr>
          </a:p>
        </p:txBody>
      </p:sp>
    </p:spTree>
    <p:extLst>
      <p:ext uri="{BB962C8B-B14F-4D97-AF65-F5344CB8AC3E}">
        <p14:creationId xmlns:p14="http://schemas.microsoft.com/office/powerpoint/2010/main" val="1745608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958109"/>
            <a:ext cx="6626686" cy="1015663"/>
          </a:xfrm>
          <a:prstGeom prst="rect">
            <a:avLst/>
          </a:prstGeom>
          <a:noFill/>
        </p:spPr>
        <p:txBody>
          <a:bodyPr wrap="none" rtlCol="0">
            <a:spAutoFit/>
          </a:bodyPr>
          <a:lstStyle/>
          <a:p>
            <a:r>
              <a:rPr lang="en-US" sz="2400" b="1" i="1" dirty="0" smtClean="0">
                <a:solidFill>
                  <a:srgbClr val="006D63"/>
                </a:solidFill>
              </a:rPr>
              <a:t>The market timer’s Hall of Fame is an empty room.</a:t>
            </a:r>
          </a:p>
          <a:p>
            <a:endParaRPr lang="en-US" dirty="0"/>
          </a:p>
          <a:p>
            <a:r>
              <a:rPr lang="en-US" dirty="0" smtClean="0"/>
              <a:t>                                                                   </a:t>
            </a:r>
            <a:r>
              <a:rPr lang="en-US" b="1" dirty="0" smtClean="0"/>
              <a:t>Jane Bryant Quinn</a:t>
            </a:r>
            <a:endParaRPr lang="en-US" b="1" dirty="0"/>
          </a:p>
        </p:txBody>
      </p:sp>
    </p:spTree>
    <p:extLst>
      <p:ext uri="{BB962C8B-B14F-4D97-AF65-F5344CB8AC3E}">
        <p14:creationId xmlns:p14="http://schemas.microsoft.com/office/powerpoint/2010/main" val="20187377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600200"/>
            <a:ext cx="5715000" cy="4606290"/>
          </a:xfrm>
          <a:prstGeom prst="rect">
            <a:avLst/>
          </a:prstGeom>
        </p:spPr>
      </p:pic>
      <p:sp>
        <p:nvSpPr>
          <p:cNvPr id="3" name="Text Box 4"/>
          <p:cNvSpPr txBox="1">
            <a:spLocks noChangeArrowheads="1"/>
          </p:cNvSpPr>
          <p:nvPr/>
        </p:nvSpPr>
        <p:spPr bwMode="auto">
          <a:xfrm>
            <a:off x="1828800" y="1393825"/>
            <a:ext cx="52578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Stock/Bond Efficient Frontier with Different Correlations</a:t>
            </a:r>
            <a:endParaRPr lang="en-US" altLang="en-US" sz="900" i="1" dirty="0">
              <a:solidFill>
                <a:srgbClr val="336699"/>
              </a:solidFill>
            </a:endParaRPr>
          </a:p>
        </p:txBody>
      </p:sp>
      <p:sp>
        <p:nvSpPr>
          <p:cNvPr id="4" name="TextBox 3"/>
          <p:cNvSpPr txBox="1"/>
          <p:nvPr/>
        </p:nvSpPr>
        <p:spPr>
          <a:xfrm>
            <a:off x="685800" y="6477000"/>
            <a:ext cx="3430747" cy="230832"/>
          </a:xfrm>
          <a:prstGeom prst="rect">
            <a:avLst/>
          </a:prstGeom>
          <a:noFill/>
        </p:spPr>
        <p:txBody>
          <a:bodyPr wrap="none" rtlCol="0">
            <a:spAutoFit/>
          </a:bodyPr>
          <a:lstStyle/>
          <a:p>
            <a:r>
              <a:rPr lang="en-US" sz="900" dirty="0" smtClean="0"/>
              <a:t>Source: Essentials of Investments, </a:t>
            </a:r>
            <a:r>
              <a:rPr lang="en-US" sz="900" dirty="0" err="1" smtClean="0"/>
              <a:t>Bodie</a:t>
            </a:r>
            <a:r>
              <a:rPr lang="en-US" sz="900" dirty="0" smtClean="0"/>
              <a:t>, Kane, Marcus, Ninth Edition</a:t>
            </a:r>
            <a:endParaRPr lang="en-US" sz="900" dirty="0"/>
          </a:p>
        </p:txBody>
      </p:sp>
      <p:sp>
        <p:nvSpPr>
          <p:cNvPr id="5" name="Text Box 2"/>
          <p:cNvSpPr txBox="1">
            <a:spLocks noChangeArrowheads="1"/>
          </p:cNvSpPr>
          <p:nvPr/>
        </p:nvSpPr>
        <p:spPr bwMode="auto">
          <a:xfrm>
            <a:off x="549564" y="263200"/>
            <a:ext cx="8107363"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400" b="1" i="1" dirty="0" smtClean="0">
                <a:solidFill>
                  <a:srgbClr val="336699"/>
                </a:solidFill>
              </a:rPr>
              <a:t>Different stock/bond correlations result in very different risk/reward portfolios</a:t>
            </a:r>
            <a:endParaRPr lang="en-US" altLang="en-US" sz="2400" b="1" i="1" dirty="0">
              <a:solidFill>
                <a:srgbClr val="336699"/>
              </a:solidFill>
            </a:endParaRPr>
          </a:p>
        </p:txBody>
      </p:sp>
    </p:spTree>
    <p:extLst>
      <p:ext uri="{BB962C8B-B14F-4D97-AF65-F5344CB8AC3E}">
        <p14:creationId xmlns:p14="http://schemas.microsoft.com/office/powerpoint/2010/main" val="307250515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1613592"/>
            <a:ext cx="5657850" cy="3949008"/>
          </a:xfrm>
          <a:prstGeom prst="rect">
            <a:avLst/>
          </a:prstGeom>
        </p:spPr>
      </p:pic>
      <p:sp>
        <p:nvSpPr>
          <p:cNvPr id="3" name="Text Box 4"/>
          <p:cNvSpPr txBox="1">
            <a:spLocks noChangeArrowheads="1"/>
          </p:cNvSpPr>
          <p:nvPr/>
        </p:nvSpPr>
        <p:spPr bwMode="auto">
          <a:xfrm>
            <a:off x="1828800" y="1393825"/>
            <a:ext cx="52578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Optimal Capital Allocation Line</a:t>
            </a:r>
            <a:endParaRPr lang="en-US" altLang="en-US" sz="900" i="1" dirty="0">
              <a:solidFill>
                <a:srgbClr val="336699"/>
              </a:solidFill>
            </a:endParaRPr>
          </a:p>
        </p:txBody>
      </p:sp>
      <p:sp>
        <p:nvSpPr>
          <p:cNvPr id="4" name="TextBox 3"/>
          <p:cNvSpPr txBox="1"/>
          <p:nvPr/>
        </p:nvSpPr>
        <p:spPr>
          <a:xfrm>
            <a:off x="685800" y="6477000"/>
            <a:ext cx="3430747" cy="230832"/>
          </a:xfrm>
          <a:prstGeom prst="rect">
            <a:avLst/>
          </a:prstGeom>
          <a:noFill/>
        </p:spPr>
        <p:txBody>
          <a:bodyPr wrap="none" rtlCol="0">
            <a:spAutoFit/>
          </a:bodyPr>
          <a:lstStyle/>
          <a:p>
            <a:r>
              <a:rPr lang="en-US" sz="900" dirty="0" smtClean="0"/>
              <a:t>Source: Essentials of Investments, </a:t>
            </a:r>
            <a:r>
              <a:rPr lang="en-US" sz="900" dirty="0" err="1" smtClean="0"/>
              <a:t>Bodie</a:t>
            </a:r>
            <a:r>
              <a:rPr lang="en-US" sz="900" dirty="0" smtClean="0"/>
              <a:t>, Kane, Marcus, Ninth Edition</a:t>
            </a:r>
            <a:endParaRPr lang="en-US" sz="900" dirty="0"/>
          </a:p>
        </p:txBody>
      </p:sp>
      <p:sp>
        <p:nvSpPr>
          <p:cNvPr id="5" name="Text Box 2"/>
          <p:cNvSpPr txBox="1">
            <a:spLocks noChangeArrowheads="1"/>
          </p:cNvSpPr>
          <p:nvPr/>
        </p:nvSpPr>
        <p:spPr bwMode="auto">
          <a:xfrm>
            <a:off x="549564" y="373999"/>
            <a:ext cx="81073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000" b="1" i="1" dirty="0" smtClean="0">
                <a:solidFill>
                  <a:srgbClr val="336699"/>
                </a:solidFill>
              </a:rPr>
              <a:t>The optimal </a:t>
            </a:r>
            <a:r>
              <a:rPr lang="en-US" altLang="en-US" sz="2000" b="1" i="1" u="sng" dirty="0" smtClean="0">
                <a:solidFill>
                  <a:srgbClr val="336699"/>
                </a:solidFill>
              </a:rPr>
              <a:t>capital allocation line</a:t>
            </a:r>
            <a:r>
              <a:rPr lang="en-US" altLang="en-US" sz="2000" b="1" i="1" dirty="0" smtClean="0">
                <a:solidFill>
                  <a:srgbClr val="336699"/>
                </a:solidFill>
              </a:rPr>
              <a:t> includes stocks, bonds, and cash.  The point of tangency is the optimal risky portfolio.</a:t>
            </a:r>
            <a:endParaRPr lang="en-US" altLang="en-US" sz="2000" b="1" i="1" dirty="0">
              <a:solidFill>
                <a:srgbClr val="336699"/>
              </a:solidFill>
            </a:endParaRPr>
          </a:p>
        </p:txBody>
      </p:sp>
    </p:spTree>
    <p:extLst>
      <p:ext uri="{BB962C8B-B14F-4D97-AF65-F5344CB8AC3E}">
        <p14:creationId xmlns:p14="http://schemas.microsoft.com/office/powerpoint/2010/main" val="17470043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0311" y="5181600"/>
            <a:ext cx="4572000" cy="1200329"/>
          </a:xfrm>
          <a:prstGeom prst="rect">
            <a:avLst/>
          </a:prstGeom>
        </p:spPr>
        <p:txBody>
          <a:bodyPr>
            <a:spAutoFit/>
          </a:bodyPr>
          <a:lstStyle/>
          <a:p>
            <a:r>
              <a:rPr lang="en-US" dirty="0"/>
              <a:t>“</a:t>
            </a:r>
            <a:r>
              <a:rPr lang="en-US" dirty="0">
                <a:hlinkClick r:id="rId2" tooltip="&quot;Asset Location: A Generic Framework for Maximizing After-Tax Wealth&quot; by Gobind Daryanani and Chris Cordaro"/>
              </a:rPr>
              <a:t>Asset Location: A Generic Framework for Maximizing After-Tax Wealth</a:t>
            </a:r>
            <a:r>
              <a:rPr lang="en-US" dirty="0"/>
              <a:t>” by </a:t>
            </a:r>
            <a:r>
              <a:rPr lang="en-US" dirty="0" err="1"/>
              <a:t>Gobind</a:t>
            </a:r>
            <a:r>
              <a:rPr lang="en-US" dirty="0"/>
              <a:t> </a:t>
            </a:r>
            <a:r>
              <a:rPr lang="en-US" dirty="0" err="1"/>
              <a:t>Daryanani</a:t>
            </a:r>
            <a:r>
              <a:rPr lang="en-US" dirty="0"/>
              <a:t> and Chris </a:t>
            </a:r>
            <a:r>
              <a:rPr lang="en-US" dirty="0" err="1"/>
              <a:t>Cordaro</a:t>
            </a:r>
            <a:r>
              <a:rPr lang="en-US" dirty="0"/>
              <a:t> in the January 2005 issue of the Journal of Financial Planning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685800"/>
            <a:ext cx="6717571" cy="4315446"/>
          </a:xfrm>
          <a:prstGeom prst="rect">
            <a:avLst/>
          </a:prstGeom>
        </p:spPr>
      </p:pic>
      <p:sp>
        <p:nvSpPr>
          <p:cNvPr id="4" name="TextBox 3"/>
          <p:cNvSpPr txBox="1"/>
          <p:nvPr/>
        </p:nvSpPr>
        <p:spPr>
          <a:xfrm>
            <a:off x="156936" y="120134"/>
            <a:ext cx="8778750" cy="369332"/>
          </a:xfrm>
          <a:prstGeom prst="rect">
            <a:avLst/>
          </a:prstGeom>
          <a:noFill/>
        </p:spPr>
        <p:txBody>
          <a:bodyPr wrap="none" rtlCol="0">
            <a:spAutoFit/>
          </a:bodyPr>
          <a:lstStyle/>
          <a:p>
            <a:r>
              <a:rPr lang="en-US" dirty="0" smtClean="0"/>
              <a:t>Taxable accounts can benefit from step-up provision and tax-loss harvesting in bear markets</a:t>
            </a:r>
            <a:endParaRPr lang="en-US" dirty="0"/>
          </a:p>
        </p:txBody>
      </p:sp>
    </p:spTree>
    <p:extLst>
      <p:ext uri="{BB962C8B-B14F-4D97-AF65-F5344CB8AC3E}">
        <p14:creationId xmlns:p14="http://schemas.microsoft.com/office/powerpoint/2010/main" val="32172393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38200"/>
            <a:ext cx="7543800" cy="3970318"/>
          </a:xfrm>
          <a:prstGeom prst="rect">
            <a:avLst/>
          </a:prstGeom>
        </p:spPr>
        <p:txBody>
          <a:bodyPr wrap="square">
            <a:spAutoFit/>
          </a:bodyPr>
          <a:lstStyle/>
          <a:p>
            <a:r>
              <a:rPr lang="en-US" b="1" dirty="0"/>
              <a:t>Standard Distribution Order</a:t>
            </a:r>
          </a:p>
          <a:p>
            <a:r>
              <a:rPr lang="en-US" dirty="0"/>
              <a:t>Taxes are the driving factor in withdrawal sequencing. In order to maximize after-tax spending, you have to maximize the benefits of your tax-advantaged accounts.</a:t>
            </a:r>
          </a:p>
          <a:p>
            <a:r>
              <a:rPr lang="en-US" dirty="0"/>
              <a:t>Investment accounts fall into three main tax categories:</a:t>
            </a:r>
          </a:p>
          <a:p>
            <a:r>
              <a:rPr lang="en-US" i="1" dirty="0">
                <a:hlinkClick r:id="rId2"/>
              </a:rPr>
              <a:t>Taxable accounts</a:t>
            </a:r>
            <a:r>
              <a:rPr lang="en-US" dirty="0"/>
              <a:t> – Your standard brokerage accounts. Funded with after-tax money. Taxes are paid on </a:t>
            </a:r>
            <a:r>
              <a:rPr lang="en-US" dirty="0">
                <a:hlinkClick r:id="rId3"/>
              </a:rPr>
              <a:t>capital gains</a:t>
            </a:r>
            <a:r>
              <a:rPr lang="en-US" dirty="0"/>
              <a:t> and any income that comes from the account.</a:t>
            </a:r>
          </a:p>
          <a:p>
            <a:r>
              <a:rPr lang="en-US" i="1" dirty="0">
                <a:hlinkClick r:id="rId4"/>
              </a:rPr>
              <a:t>Tax-deferred accounts</a:t>
            </a:r>
            <a:r>
              <a:rPr lang="en-US" i="1" dirty="0"/>
              <a:t> </a:t>
            </a:r>
            <a:r>
              <a:rPr lang="en-US" dirty="0"/>
              <a:t>– Accounts like your </a:t>
            </a:r>
            <a:r>
              <a:rPr lang="en-US" dirty="0">
                <a:hlinkClick r:id="rId5"/>
              </a:rPr>
              <a:t>401(k)</a:t>
            </a:r>
            <a:r>
              <a:rPr lang="en-US" dirty="0"/>
              <a:t>, 403(b), and traditional </a:t>
            </a:r>
            <a:r>
              <a:rPr lang="en-US" dirty="0">
                <a:hlinkClick r:id="rId6"/>
              </a:rPr>
              <a:t>IRA</a:t>
            </a:r>
            <a:r>
              <a:rPr lang="en-US" dirty="0"/>
              <a:t>. Funded with pre-tax money. Money is taxed upon withdrawal, generally at </a:t>
            </a:r>
            <a:r>
              <a:rPr lang="en-US" dirty="0">
                <a:hlinkClick r:id="rId7"/>
              </a:rPr>
              <a:t>ordinary income</a:t>
            </a:r>
            <a:r>
              <a:rPr lang="en-US" dirty="0"/>
              <a:t> tax rates.</a:t>
            </a:r>
          </a:p>
          <a:p>
            <a:r>
              <a:rPr lang="en-US" i="1" dirty="0"/>
              <a:t>Tax-exempt accounts</a:t>
            </a:r>
            <a:r>
              <a:rPr lang="en-US" dirty="0"/>
              <a:t> – Accounts like your </a:t>
            </a:r>
            <a:r>
              <a:rPr lang="en-US" dirty="0">
                <a:hlinkClick r:id="rId8"/>
              </a:rPr>
              <a:t>Roth 401(k)</a:t>
            </a:r>
            <a:r>
              <a:rPr lang="en-US" dirty="0"/>
              <a:t> and </a:t>
            </a:r>
            <a:r>
              <a:rPr lang="en-US" dirty="0">
                <a:hlinkClick r:id="rId9"/>
              </a:rPr>
              <a:t>Roth IRA</a:t>
            </a:r>
            <a:r>
              <a:rPr lang="en-US" dirty="0"/>
              <a:t>. Funded with after-tax money. but you don’t owe any taxes when you take the money out.</a:t>
            </a:r>
          </a:p>
        </p:txBody>
      </p:sp>
      <p:sp>
        <p:nvSpPr>
          <p:cNvPr id="3" name="TextBox 2"/>
          <p:cNvSpPr txBox="1"/>
          <p:nvPr/>
        </p:nvSpPr>
        <p:spPr>
          <a:xfrm>
            <a:off x="3581400" y="5410200"/>
            <a:ext cx="1705980" cy="369332"/>
          </a:xfrm>
          <a:prstGeom prst="rect">
            <a:avLst/>
          </a:prstGeom>
          <a:noFill/>
        </p:spPr>
        <p:txBody>
          <a:bodyPr wrap="none" rtlCol="0">
            <a:spAutoFit/>
          </a:bodyPr>
          <a:lstStyle/>
          <a:p>
            <a:r>
              <a:rPr lang="en-US" dirty="0" smtClean="0"/>
              <a:t>Bob French, CFA</a:t>
            </a:r>
            <a:endParaRPr lang="en-US" dirty="0"/>
          </a:p>
        </p:txBody>
      </p:sp>
      <p:sp>
        <p:nvSpPr>
          <p:cNvPr id="4" name="TextBox 3"/>
          <p:cNvSpPr txBox="1"/>
          <p:nvPr/>
        </p:nvSpPr>
        <p:spPr>
          <a:xfrm>
            <a:off x="838200" y="304800"/>
            <a:ext cx="3232936" cy="369332"/>
          </a:xfrm>
          <a:prstGeom prst="rect">
            <a:avLst/>
          </a:prstGeom>
          <a:noFill/>
        </p:spPr>
        <p:txBody>
          <a:bodyPr wrap="none" rtlCol="0">
            <a:spAutoFit/>
          </a:bodyPr>
          <a:lstStyle/>
          <a:p>
            <a:r>
              <a:rPr lang="en-US" dirty="0" smtClean="0"/>
              <a:t>Withdrawal Sequencing Strategy</a:t>
            </a:r>
            <a:endParaRPr lang="en-US" dirty="0"/>
          </a:p>
        </p:txBody>
      </p:sp>
    </p:spTree>
    <p:extLst>
      <p:ext uri="{BB962C8B-B14F-4D97-AF65-F5344CB8AC3E}">
        <p14:creationId xmlns:p14="http://schemas.microsoft.com/office/powerpoint/2010/main" val="17364089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455" y="1922926"/>
            <a:ext cx="7010400" cy="4329953"/>
          </a:xfrm>
          <a:prstGeom prst="rect">
            <a:avLst/>
          </a:prstGeom>
        </p:spPr>
      </p:pic>
      <p:sp>
        <p:nvSpPr>
          <p:cNvPr id="4" name="Rectangle 3"/>
          <p:cNvSpPr/>
          <p:nvPr/>
        </p:nvSpPr>
        <p:spPr>
          <a:xfrm>
            <a:off x="1295400" y="1922927"/>
            <a:ext cx="4267200" cy="51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4"/>
          <p:cNvSpPr txBox="1">
            <a:spLocks noChangeArrowheads="1"/>
          </p:cNvSpPr>
          <p:nvPr/>
        </p:nvSpPr>
        <p:spPr bwMode="auto">
          <a:xfrm>
            <a:off x="1981200" y="1981200"/>
            <a:ext cx="5334000"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Vanguard 10-Year Return Expectation for 60/40 Portfolio</a:t>
            </a:r>
            <a:endParaRPr lang="en-US" altLang="en-US" sz="900" i="1" dirty="0">
              <a:solidFill>
                <a:srgbClr val="336699"/>
              </a:solidFill>
            </a:endParaRPr>
          </a:p>
        </p:txBody>
      </p:sp>
      <p:sp>
        <p:nvSpPr>
          <p:cNvPr id="5" name="Rectangle 4"/>
          <p:cNvSpPr/>
          <p:nvPr/>
        </p:nvSpPr>
        <p:spPr>
          <a:xfrm>
            <a:off x="2819400" y="2590800"/>
            <a:ext cx="1905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 y="6477000"/>
            <a:ext cx="1580882" cy="230832"/>
          </a:xfrm>
          <a:prstGeom prst="rect">
            <a:avLst/>
          </a:prstGeom>
          <a:noFill/>
        </p:spPr>
        <p:txBody>
          <a:bodyPr wrap="none" rtlCol="0">
            <a:spAutoFit/>
          </a:bodyPr>
          <a:lstStyle/>
          <a:p>
            <a:r>
              <a:rPr lang="en-US" sz="900" dirty="0" smtClean="0"/>
              <a:t>Source: Vanguard.  Early 2019</a:t>
            </a:r>
            <a:endParaRPr lang="en-US" sz="900" dirty="0"/>
          </a:p>
        </p:txBody>
      </p:sp>
    </p:spTree>
    <p:extLst>
      <p:ext uri="{BB962C8B-B14F-4D97-AF65-F5344CB8AC3E}">
        <p14:creationId xmlns:p14="http://schemas.microsoft.com/office/powerpoint/2010/main" val="200267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0" y="125578"/>
            <a:ext cx="8591990" cy="66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074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C547A158-1A57-4CEB-B36B-95D1BFF3B25A}" type="slidenum">
              <a:rPr lang="en-US" altLang="en-US"/>
              <a:pPr/>
              <a:t>18</a:t>
            </a:fld>
            <a:endParaRPr lang="en-US" altLang="en-US"/>
          </a:p>
        </p:txBody>
      </p:sp>
      <p:pic>
        <p:nvPicPr>
          <p:cNvPr id="5754890" name="Picture 1" descr="IBM_Z0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492250"/>
            <a:ext cx="7239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883" name="Text Box 3"/>
          <p:cNvSpPr txBox="1">
            <a:spLocks noChangeArrowheads="1"/>
          </p:cNvSpPr>
          <p:nvPr/>
        </p:nvSpPr>
        <p:spPr bwMode="auto">
          <a:xfrm>
            <a:off x="974725" y="747713"/>
            <a:ext cx="6972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a:t>Layers and layers of government debt…</a:t>
            </a:r>
          </a:p>
        </p:txBody>
      </p:sp>
      <p:sp>
        <p:nvSpPr>
          <p:cNvPr id="5754884" name="Rectangle 4"/>
          <p:cNvSpPr>
            <a:spLocks noChangeArrowheads="1"/>
          </p:cNvSpPr>
          <p:nvPr/>
        </p:nvSpPr>
        <p:spPr bwMode="auto">
          <a:xfrm>
            <a:off x="850900" y="6045200"/>
            <a:ext cx="7480300"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4885" name="Text Box 5"/>
          <p:cNvSpPr txBox="1">
            <a:spLocks noChangeArrowheads="1"/>
          </p:cNvSpPr>
          <p:nvPr/>
        </p:nvSpPr>
        <p:spPr bwMode="auto">
          <a:xfrm>
            <a:off x="1308100" y="6065838"/>
            <a:ext cx="18145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1000" b="0" i="0">
                <a:solidFill>
                  <a:schemeClr val="tx1"/>
                </a:solidFill>
              </a:rPr>
              <a:t>Source: Ned Davis Research</a:t>
            </a:r>
          </a:p>
        </p:txBody>
      </p:sp>
      <p:sp>
        <p:nvSpPr>
          <p:cNvPr id="5754888" name="Text Box 8"/>
          <p:cNvSpPr txBox="1">
            <a:spLocks noChangeArrowheads="1"/>
          </p:cNvSpPr>
          <p:nvPr/>
        </p:nvSpPr>
        <p:spPr bwMode="auto">
          <a:xfrm>
            <a:off x="2740025" y="3338513"/>
            <a:ext cx="306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2000" i="0">
                <a:solidFill>
                  <a:srgbClr val="FF0000"/>
                </a:solidFill>
              </a:rPr>
              <a:t>PV Entitlements: +350%</a:t>
            </a:r>
          </a:p>
        </p:txBody>
      </p:sp>
    </p:spTree>
    <p:extLst>
      <p:ext uri="{BB962C8B-B14F-4D97-AF65-F5344CB8AC3E}">
        <p14:creationId xmlns:p14="http://schemas.microsoft.com/office/powerpoint/2010/main" val="3613749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88F2DC70-B73D-4CFF-AF78-7AEE2C63E12C}" type="slidenum">
              <a:rPr lang="en-US" altLang="en-US"/>
              <a:pPr/>
              <a:t>19</a:t>
            </a:fld>
            <a:endParaRPr lang="en-US" altLang="en-US"/>
          </a:p>
        </p:txBody>
      </p:sp>
      <p:sp>
        <p:nvSpPr>
          <p:cNvPr id="8" name="Footer Placeholder 2"/>
          <p:cNvSpPr>
            <a:spLocks noGrp="1"/>
          </p:cNvSpPr>
          <p:nvPr>
            <p:ph type="ftr" sz="quarter" idx="11"/>
          </p:nvPr>
        </p:nvSpPr>
        <p:spPr/>
        <p:txBody>
          <a:bodyPr/>
          <a:lstStyle/>
          <a:p>
            <a:r>
              <a:rPr lang="en-US" altLang="en-US"/>
              <a:t>Investment Committee Meeting</a:t>
            </a:r>
          </a:p>
        </p:txBody>
      </p:sp>
      <p:graphicFrame>
        <p:nvGraphicFramePr>
          <p:cNvPr id="15364" name="Object 4"/>
          <p:cNvGraphicFramePr>
            <a:graphicFrameLocks noChangeAspect="1"/>
          </p:cNvGraphicFramePr>
          <p:nvPr/>
        </p:nvGraphicFramePr>
        <p:xfrm>
          <a:off x="533400" y="2286000"/>
          <a:ext cx="8001000" cy="4097338"/>
        </p:xfrm>
        <a:graphic>
          <a:graphicData uri="http://schemas.openxmlformats.org/presentationml/2006/ole">
            <mc:AlternateContent xmlns:mc="http://schemas.openxmlformats.org/markup-compatibility/2006">
              <mc:Choice xmlns:v="urn:schemas-microsoft-com:vml" Requires="v">
                <p:oleObj spid="_x0000_s222236" name="Chart" r:id="rId3" imgW="4667354" imgH="2390851" progId="Excel.Chart.8">
                  <p:embed/>
                </p:oleObj>
              </mc:Choice>
              <mc:Fallback>
                <p:oleObj name="Chart" r:id="rId3" imgW="4667354" imgH="23908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0"/>
                        <a:ext cx="8001000" cy="409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2000" y="2133600"/>
            <a:ext cx="7535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i="0"/>
              <a:t>Present value of future earnings and Social Security payments </a:t>
            </a:r>
            <a:r>
              <a:rPr lang="en-US" altLang="en-US" sz="1600" i="0" u="sng"/>
              <a:t>$ Thousands</a:t>
            </a:r>
          </a:p>
        </p:txBody>
      </p:sp>
      <p:sp>
        <p:nvSpPr>
          <p:cNvPr id="15366" name="Text Box 6"/>
          <p:cNvSpPr txBox="1">
            <a:spLocks noChangeArrowheads="1"/>
          </p:cNvSpPr>
          <p:nvPr/>
        </p:nvSpPr>
        <p:spPr bwMode="auto">
          <a:xfrm>
            <a:off x="231775" y="6156325"/>
            <a:ext cx="679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000" b="0" i="0"/>
              <a:t>Source: The Vanguard Group.  Staring salary of $25 K.  Social Security replacement of 32% of lifetime average salary.</a:t>
            </a:r>
          </a:p>
        </p:txBody>
      </p:sp>
      <p:sp>
        <p:nvSpPr>
          <p:cNvPr id="15367" name="Text Box 7"/>
          <p:cNvSpPr txBox="1">
            <a:spLocks noChangeArrowheads="1"/>
          </p:cNvSpPr>
          <p:nvPr/>
        </p:nvSpPr>
        <p:spPr bwMode="auto">
          <a:xfrm>
            <a:off x="304800" y="685800"/>
            <a:ext cx="8534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a:t>The value of future earnings and Social Security can be thought of as an asset with </a:t>
            </a:r>
            <a:r>
              <a:rPr lang="en-US" altLang="en-US" sz="1600" u="sng" dirty="0"/>
              <a:t>TIPS-like</a:t>
            </a:r>
            <a:r>
              <a:rPr lang="en-US" altLang="en-US" sz="1600" dirty="0"/>
              <a:t> characteristics.  It should be balanced with a significant exposure to stocks.</a:t>
            </a:r>
          </a:p>
        </p:txBody>
      </p:sp>
      <p:sp>
        <p:nvSpPr>
          <p:cNvPr id="15368" name="Text Box 8"/>
          <p:cNvSpPr txBox="1">
            <a:spLocks noChangeArrowheads="1"/>
          </p:cNvSpPr>
          <p:nvPr/>
        </p:nvSpPr>
        <p:spPr bwMode="auto">
          <a:xfrm>
            <a:off x="3810000" y="1828800"/>
            <a:ext cx="1606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i="0">
                <a:solidFill>
                  <a:srgbClr val="0000FF"/>
                </a:solidFill>
              </a:rPr>
              <a:t>Human Capital</a:t>
            </a:r>
          </a:p>
        </p:txBody>
      </p:sp>
    </p:spTree>
    <p:extLst>
      <p:ext uri="{BB962C8B-B14F-4D97-AF65-F5344CB8AC3E}">
        <p14:creationId xmlns:p14="http://schemas.microsoft.com/office/powerpoint/2010/main" val="2684027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32651009"/>
              </p:ext>
            </p:extLst>
          </p:nvPr>
        </p:nvGraphicFramePr>
        <p:xfrm>
          <a:off x="685800" y="1219200"/>
          <a:ext cx="7927082" cy="2590800"/>
        </p:xfrm>
        <a:graphic>
          <a:graphicData uri="http://schemas.openxmlformats.org/presentationml/2006/ole">
            <mc:AlternateContent xmlns:mc="http://schemas.openxmlformats.org/markup-compatibility/2006">
              <mc:Choice xmlns:v="urn:schemas-microsoft-com:vml" Requires="v">
                <p:oleObj spid="_x0000_s224258" name="Drawing" r:id="rId4" imgW="2278800" imgH="745200" progId="FLW3Drawing">
                  <p:link updateAutomatic="1"/>
                </p:oleObj>
              </mc:Choice>
              <mc:Fallback>
                <p:oleObj name="Drawing" r:id="rId4" imgW="2278800" imgH="745200" progId="FLW3Drawing">
                  <p:link updateAutomatic="1"/>
                  <p:pic>
                    <p:nvPicPr>
                      <p:cNvPr id="0" name=""/>
                      <p:cNvPicPr/>
                      <p:nvPr/>
                    </p:nvPicPr>
                    <p:blipFill>
                      <a:blip r:embed="rId5"/>
                      <a:stretch>
                        <a:fillRect/>
                      </a:stretch>
                    </p:blipFill>
                    <p:spPr>
                      <a:xfrm>
                        <a:off x="685800" y="1219200"/>
                        <a:ext cx="7927082" cy="2590800"/>
                      </a:xfrm>
                      <a:prstGeom prst="rect">
                        <a:avLst/>
                      </a:prstGeom>
                    </p:spPr>
                  </p:pic>
                </p:oleObj>
              </mc:Fallback>
            </mc:AlternateContent>
          </a:graphicData>
        </a:graphic>
      </p:graphicFrame>
    </p:spTree>
    <p:extLst>
      <p:ext uri="{BB962C8B-B14F-4D97-AF65-F5344CB8AC3E}">
        <p14:creationId xmlns:p14="http://schemas.microsoft.com/office/powerpoint/2010/main" val="1858506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FFD65C-3EAD-4143-987C-63C4D9447078}" type="slidenum">
              <a:rPr lang="en-US" altLang="en-US"/>
              <a:pPr/>
              <a:t>20</a:t>
            </a:fld>
            <a:endParaRPr lang="en-US" altLang="en-US"/>
          </a:p>
        </p:txBody>
      </p:sp>
      <p:sp>
        <p:nvSpPr>
          <p:cNvPr id="4" name="Footer Placeholder 3"/>
          <p:cNvSpPr>
            <a:spLocks noGrp="1"/>
          </p:cNvSpPr>
          <p:nvPr>
            <p:ph type="ftr" sz="quarter" idx="11"/>
          </p:nvPr>
        </p:nvSpPr>
        <p:spPr/>
        <p:txBody>
          <a:bodyPr/>
          <a:lstStyle/>
          <a:p>
            <a:r>
              <a:rPr lang="en-US" altLang="en-US"/>
              <a:t>Investment Committee Meeting</a:t>
            </a:r>
          </a:p>
        </p:txBody>
      </p:sp>
      <p:sp>
        <p:nvSpPr>
          <p:cNvPr id="114690" name="Rectangle 2"/>
          <p:cNvSpPr>
            <a:spLocks noGrp="1" noChangeArrowheads="1"/>
          </p:cNvSpPr>
          <p:nvPr>
            <p:ph type="title"/>
          </p:nvPr>
        </p:nvSpPr>
        <p:spPr>
          <a:xfrm>
            <a:off x="381000" y="1905000"/>
            <a:ext cx="8763000" cy="498475"/>
          </a:xfrm>
        </p:spPr>
        <p:txBody>
          <a:bodyPr>
            <a:normAutofit fontScale="90000"/>
          </a:bodyPr>
          <a:lstStyle/>
          <a:p>
            <a:r>
              <a:rPr lang="en-US" altLang="en-US" sz="2100" b="1" i="1">
                <a:solidFill>
                  <a:srgbClr val="000099"/>
                </a:solidFill>
              </a:rPr>
              <a:t>In addition, investment volatility has historically declined sharply for long term investment horizons – </a:t>
            </a:r>
            <a:r>
              <a:rPr lang="en-US" altLang="en-US" sz="2100" b="1" i="1" u="sng">
                <a:solidFill>
                  <a:srgbClr val="000099"/>
                </a:solidFill>
              </a:rPr>
              <a:t>particularly for stocks</a:t>
            </a:r>
            <a:r>
              <a:rPr lang="en-US" altLang="en-US" sz="2100" b="1" i="1">
                <a:solidFill>
                  <a:srgbClr val="000099"/>
                </a:solidFill>
              </a:rPr>
              <a:t>.</a:t>
            </a:r>
          </a:p>
        </p:txBody>
      </p:sp>
    </p:spTree>
    <p:extLst>
      <p:ext uri="{BB962C8B-B14F-4D97-AF65-F5344CB8AC3E}">
        <p14:creationId xmlns:p14="http://schemas.microsoft.com/office/powerpoint/2010/main" val="1590025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p:cNvSpPr>
            <a:spLocks noGrp="1"/>
          </p:cNvSpPr>
          <p:nvPr>
            <p:ph type="sldNum" sz="quarter" idx="10"/>
          </p:nvPr>
        </p:nvSpPr>
        <p:spPr/>
        <p:txBody>
          <a:bodyPr/>
          <a:lstStyle/>
          <a:p>
            <a:fld id="{72DEEEC2-83C7-4A37-AD3B-DAED48583D62}" type="slidenum">
              <a:rPr lang="en-US" altLang="en-US"/>
              <a:pPr/>
              <a:t>21</a:t>
            </a:fld>
            <a:endParaRPr lang="en-US" altLang="en-US"/>
          </a:p>
        </p:txBody>
      </p:sp>
      <p:sp>
        <p:nvSpPr>
          <p:cNvPr id="12" name="Footer Placeholder 2"/>
          <p:cNvSpPr>
            <a:spLocks noGrp="1"/>
          </p:cNvSpPr>
          <p:nvPr>
            <p:ph type="ftr" sz="quarter" idx="11"/>
          </p:nvPr>
        </p:nvSpPr>
        <p:spPr/>
        <p:txBody>
          <a:bodyPr/>
          <a:lstStyle/>
          <a:p>
            <a:r>
              <a:rPr lang="en-US" altLang="en-US"/>
              <a:t>Investment Committee Meeting</a:t>
            </a:r>
          </a:p>
        </p:txBody>
      </p:sp>
      <p:sp>
        <p:nvSpPr>
          <p:cNvPr id="26626" name="Text Box 2"/>
          <p:cNvSpPr txBox="1">
            <a:spLocks noChangeArrowheads="1"/>
          </p:cNvSpPr>
          <p:nvPr/>
        </p:nvSpPr>
        <p:spPr bwMode="auto">
          <a:xfrm>
            <a:off x="231775" y="6156325"/>
            <a:ext cx="3657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000" b="0" i="0"/>
              <a:t>Source: Stocks for the Long Run, Jeremy Siegel, Third Edition</a:t>
            </a:r>
          </a:p>
        </p:txBody>
      </p:sp>
      <p:graphicFrame>
        <p:nvGraphicFramePr>
          <p:cNvPr id="26627" name="Object 3"/>
          <p:cNvGraphicFramePr>
            <a:graphicFrameLocks noChangeAspect="1"/>
          </p:cNvGraphicFramePr>
          <p:nvPr/>
        </p:nvGraphicFramePr>
        <p:xfrm>
          <a:off x="228600" y="1066800"/>
          <a:ext cx="8534400" cy="4068763"/>
        </p:xfrm>
        <a:graphic>
          <a:graphicData uri="http://schemas.openxmlformats.org/presentationml/2006/ole">
            <mc:AlternateContent xmlns:mc="http://schemas.openxmlformats.org/markup-compatibility/2006">
              <mc:Choice xmlns:v="urn:schemas-microsoft-com:vml" Requires="v">
                <p:oleObj spid="_x0000_s223260" name="Worksheet" r:id="rId3" imgW="5294376" imgH="2523864" progId="Excel.Sheet.8">
                  <p:embed/>
                </p:oleObj>
              </mc:Choice>
              <mc:Fallback>
                <p:oleObj name="Worksheet" r:id="rId3" imgW="5294376" imgH="252386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66800"/>
                        <a:ext cx="85344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Rectangle 5"/>
          <p:cNvSpPr>
            <a:spLocks noChangeArrowheads="1"/>
          </p:cNvSpPr>
          <p:nvPr/>
        </p:nvSpPr>
        <p:spPr bwMode="auto">
          <a:xfrm>
            <a:off x="228600" y="2644775"/>
            <a:ext cx="8839200" cy="4572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sz="2400"/>
          </a:p>
        </p:txBody>
      </p:sp>
      <p:sp>
        <p:nvSpPr>
          <p:cNvPr id="26630" name="Rectangle 6"/>
          <p:cNvSpPr>
            <a:spLocks noChangeArrowheads="1"/>
          </p:cNvSpPr>
          <p:nvPr/>
        </p:nvSpPr>
        <p:spPr bwMode="auto">
          <a:xfrm>
            <a:off x="0" y="1066800"/>
            <a:ext cx="9144000" cy="1828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31" name="Oval 7"/>
          <p:cNvSpPr>
            <a:spLocks noChangeArrowheads="1"/>
          </p:cNvSpPr>
          <p:nvPr/>
        </p:nvSpPr>
        <p:spPr bwMode="auto">
          <a:xfrm>
            <a:off x="7086600" y="4038600"/>
            <a:ext cx="1905000" cy="1295400"/>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632" name="Text Box 8"/>
          <p:cNvSpPr txBox="1">
            <a:spLocks noChangeArrowheads="1"/>
          </p:cNvSpPr>
          <p:nvPr/>
        </p:nvSpPr>
        <p:spPr bwMode="auto">
          <a:xfrm>
            <a:off x="914400" y="55626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i="0">
                <a:solidFill>
                  <a:srgbClr val="FF0000"/>
                </a:solidFill>
              </a:rPr>
              <a:t>Higher return – lower risk.  This reality bolsters the case for emphasizing stocks in the portfolios of those with at least 20 or 30 years to retirement.</a:t>
            </a:r>
          </a:p>
        </p:txBody>
      </p:sp>
      <p:sp>
        <p:nvSpPr>
          <p:cNvPr id="26633" name="Rectangle 9"/>
          <p:cNvSpPr>
            <a:spLocks noChangeArrowheads="1"/>
          </p:cNvSpPr>
          <p:nvPr/>
        </p:nvSpPr>
        <p:spPr bwMode="auto">
          <a:xfrm>
            <a:off x="76200" y="1905000"/>
            <a:ext cx="90678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628" name="Text Box 4"/>
          <p:cNvSpPr txBox="1">
            <a:spLocks noChangeArrowheads="1"/>
          </p:cNvSpPr>
          <p:nvPr/>
        </p:nvSpPr>
        <p:spPr bwMode="auto">
          <a:xfrm>
            <a:off x="228600" y="685800"/>
            <a:ext cx="87026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a:solidFill>
                  <a:srgbClr val="000099"/>
                </a:solidFill>
              </a:rPr>
              <a:t>At a 20-year horizon all asset classes have had the same real risk.  At a 30-year horizon the risk order has actually flipped with stocks the real low risk investment!</a:t>
            </a:r>
          </a:p>
        </p:txBody>
      </p:sp>
      <p:sp>
        <p:nvSpPr>
          <p:cNvPr id="26634" name="Line 10"/>
          <p:cNvSpPr>
            <a:spLocks noChangeShapeType="1"/>
          </p:cNvSpPr>
          <p:nvPr/>
        </p:nvSpPr>
        <p:spPr bwMode="auto">
          <a:xfrm flipV="1">
            <a:off x="6553200" y="5334000"/>
            <a:ext cx="762000" cy="38100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124925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226805"/>
            <a:ext cx="3969356" cy="246221"/>
          </a:xfrm>
          <a:prstGeom prst="rect">
            <a:avLst/>
          </a:prstGeom>
          <a:noFill/>
        </p:spPr>
        <p:txBody>
          <a:bodyPr wrap="none" rtlCol="0">
            <a:spAutoFit/>
          </a:bodyPr>
          <a:lstStyle/>
          <a:p>
            <a:r>
              <a:rPr lang="en-US" sz="1000" dirty="0" smtClean="0">
                <a:solidFill>
                  <a:schemeClr val="bg1">
                    <a:lumMod val="50000"/>
                  </a:schemeClr>
                </a:solidFill>
              </a:rPr>
              <a:t>Source: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Investing</a:t>
            </a:r>
            <a:r>
              <a:rPr lang="en-US" sz="1000" dirty="0" smtClean="0">
                <a:solidFill>
                  <a:schemeClr val="bg1">
                    <a:lumMod val="50000"/>
                  </a:schemeClr>
                </a:solidFill>
              </a:rPr>
              <a:t>, Larimore, </a:t>
            </a:r>
            <a:r>
              <a:rPr lang="en-US" sz="1000" dirty="0" err="1" smtClean="0">
                <a:solidFill>
                  <a:schemeClr val="bg1">
                    <a:lumMod val="50000"/>
                  </a:schemeClr>
                </a:solidFill>
              </a:rPr>
              <a:t>Lindauer</a:t>
            </a:r>
            <a:r>
              <a:rPr lang="en-US" sz="1000" dirty="0" smtClean="0">
                <a:solidFill>
                  <a:schemeClr val="bg1">
                    <a:lumMod val="50000"/>
                  </a:schemeClr>
                </a:solidFill>
              </a:rPr>
              <a:t>, </a:t>
            </a:r>
            <a:r>
              <a:rPr lang="en-US" sz="1000" dirty="0" err="1" smtClean="0">
                <a:solidFill>
                  <a:schemeClr val="bg1">
                    <a:lumMod val="50000"/>
                  </a:schemeClr>
                </a:solidFill>
              </a:rPr>
              <a:t>LeBoeuf</a:t>
            </a:r>
            <a:endParaRPr lang="en-US" sz="1000" dirty="0" smtClean="0">
              <a:solidFill>
                <a:schemeClr val="bg1">
                  <a:lumMod val="50000"/>
                </a:schemeClr>
              </a:solidFill>
            </a:endParaRPr>
          </a:p>
        </p:txBody>
      </p:sp>
      <p:sp>
        <p:nvSpPr>
          <p:cNvPr id="4" name="Text Box 4"/>
          <p:cNvSpPr txBox="1">
            <a:spLocks noChangeArrowheads="1"/>
          </p:cNvSpPr>
          <p:nvPr/>
        </p:nvSpPr>
        <p:spPr bwMode="auto">
          <a:xfrm>
            <a:off x="2362200" y="1676400"/>
            <a:ext cx="3806523"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Assets Listed by Tax Efficiency</a:t>
            </a:r>
            <a:endParaRPr lang="en-US" altLang="en-US" sz="900" b="1" i="1" dirty="0">
              <a:solidFill>
                <a:srgbClr val="336699"/>
              </a:solidFill>
            </a:endParaRPr>
          </a:p>
        </p:txBody>
      </p:sp>
      <p:sp>
        <p:nvSpPr>
          <p:cNvPr id="5" name="TextBox 4"/>
          <p:cNvSpPr txBox="1"/>
          <p:nvPr/>
        </p:nvSpPr>
        <p:spPr>
          <a:xfrm>
            <a:off x="2983374" y="2209800"/>
            <a:ext cx="2843599" cy="3539430"/>
          </a:xfrm>
          <a:prstGeom prst="rect">
            <a:avLst/>
          </a:prstGeom>
          <a:noFill/>
        </p:spPr>
        <p:txBody>
          <a:bodyPr wrap="none" rtlCol="0">
            <a:spAutoFit/>
          </a:bodyPr>
          <a:lstStyle/>
          <a:p>
            <a:r>
              <a:rPr lang="en-US" sz="1400" b="1" dirty="0" smtClean="0"/>
              <a:t>High-yield bonds</a:t>
            </a:r>
          </a:p>
          <a:p>
            <a:r>
              <a:rPr lang="en-US" sz="1400" b="1" dirty="0" smtClean="0"/>
              <a:t>International bonds</a:t>
            </a:r>
          </a:p>
          <a:p>
            <a:r>
              <a:rPr lang="en-US" sz="1400" b="1" dirty="0" smtClean="0"/>
              <a:t>Taxable domestic bonds</a:t>
            </a:r>
          </a:p>
          <a:p>
            <a:r>
              <a:rPr lang="en-US" sz="1400" b="1" dirty="0" smtClean="0"/>
              <a:t>Inflation-protected securities (TIPS)</a:t>
            </a:r>
          </a:p>
          <a:p>
            <a:r>
              <a:rPr lang="en-US" sz="1400" b="1" dirty="0" smtClean="0"/>
              <a:t>Real Estate Investment Trusts (REIT)</a:t>
            </a:r>
          </a:p>
          <a:p>
            <a:r>
              <a:rPr lang="en-US" sz="1400" b="1" dirty="0" smtClean="0"/>
              <a:t>Balanced funds</a:t>
            </a:r>
          </a:p>
          <a:p>
            <a:r>
              <a:rPr lang="en-US" sz="1400" b="1" dirty="0" smtClean="0"/>
              <a:t>Stock-trading accounts</a:t>
            </a:r>
          </a:p>
          <a:p>
            <a:r>
              <a:rPr lang="en-US" sz="1400" b="1" dirty="0" smtClean="0"/>
              <a:t>Small value stocks</a:t>
            </a:r>
          </a:p>
          <a:p>
            <a:r>
              <a:rPr lang="en-US" sz="1400" b="1" dirty="0" smtClean="0"/>
              <a:t>Small cap stocks</a:t>
            </a:r>
          </a:p>
          <a:p>
            <a:r>
              <a:rPr lang="en-US" sz="1400" b="1" dirty="0" smtClean="0"/>
              <a:t>Large value stocks</a:t>
            </a:r>
          </a:p>
          <a:p>
            <a:r>
              <a:rPr lang="en-US" sz="1400" b="1" dirty="0" smtClean="0"/>
              <a:t>International stocks</a:t>
            </a:r>
          </a:p>
          <a:p>
            <a:r>
              <a:rPr lang="en-US" sz="1400" b="1" dirty="0" smtClean="0"/>
              <a:t>Large growth stocks</a:t>
            </a:r>
          </a:p>
          <a:p>
            <a:r>
              <a:rPr lang="en-US" sz="1400" b="1" dirty="0" smtClean="0"/>
              <a:t>Most stock index funds</a:t>
            </a:r>
          </a:p>
          <a:p>
            <a:r>
              <a:rPr lang="en-US" sz="1400" b="1" dirty="0" smtClean="0"/>
              <a:t>Tax-managed funds</a:t>
            </a:r>
          </a:p>
          <a:p>
            <a:r>
              <a:rPr lang="en-US" sz="1400" b="1" dirty="0" smtClean="0"/>
              <a:t>EE and I-bonds</a:t>
            </a:r>
          </a:p>
          <a:p>
            <a:r>
              <a:rPr lang="en-US" sz="1400" b="1" dirty="0" smtClean="0"/>
              <a:t>Tax-exempt (muni) bonds</a:t>
            </a:r>
            <a:endParaRPr lang="en-US" sz="1400" b="1" dirty="0"/>
          </a:p>
        </p:txBody>
      </p:sp>
      <p:sp>
        <p:nvSpPr>
          <p:cNvPr id="6" name="TextBox 5"/>
          <p:cNvSpPr txBox="1"/>
          <p:nvPr/>
        </p:nvSpPr>
        <p:spPr>
          <a:xfrm>
            <a:off x="838200" y="2514600"/>
            <a:ext cx="1501052" cy="307777"/>
          </a:xfrm>
          <a:prstGeom prst="rect">
            <a:avLst/>
          </a:prstGeom>
          <a:noFill/>
        </p:spPr>
        <p:txBody>
          <a:bodyPr wrap="none" rtlCol="0">
            <a:spAutoFit/>
          </a:bodyPr>
          <a:lstStyle/>
          <a:p>
            <a:r>
              <a:rPr lang="en-US" sz="1400" b="1" dirty="0" smtClean="0">
                <a:solidFill>
                  <a:srgbClr val="C00000"/>
                </a:solidFill>
              </a:rPr>
              <a:t>Least Tax Efficient</a:t>
            </a:r>
            <a:endParaRPr lang="en-US" sz="1400" b="1" dirty="0">
              <a:solidFill>
                <a:srgbClr val="C00000"/>
              </a:solidFill>
            </a:endParaRPr>
          </a:p>
        </p:txBody>
      </p:sp>
      <p:sp>
        <p:nvSpPr>
          <p:cNvPr id="7" name="TextBox 6"/>
          <p:cNvSpPr txBox="1"/>
          <p:nvPr/>
        </p:nvSpPr>
        <p:spPr>
          <a:xfrm>
            <a:off x="5418197" y="5334000"/>
            <a:ext cx="1501052" cy="307777"/>
          </a:xfrm>
          <a:prstGeom prst="rect">
            <a:avLst/>
          </a:prstGeom>
          <a:noFill/>
        </p:spPr>
        <p:txBody>
          <a:bodyPr wrap="none" rtlCol="0">
            <a:spAutoFit/>
          </a:bodyPr>
          <a:lstStyle/>
          <a:p>
            <a:r>
              <a:rPr lang="en-US" sz="1400" b="1" dirty="0" smtClean="0">
                <a:solidFill>
                  <a:srgbClr val="007940"/>
                </a:solidFill>
              </a:rPr>
              <a:t>Most Tax Efficient</a:t>
            </a:r>
            <a:endParaRPr lang="en-US" sz="1400" b="1" dirty="0">
              <a:solidFill>
                <a:srgbClr val="007940"/>
              </a:solidFill>
            </a:endParaRPr>
          </a:p>
        </p:txBody>
      </p:sp>
    </p:spTree>
    <p:extLst>
      <p:ext uri="{BB962C8B-B14F-4D97-AF65-F5344CB8AC3E}">
        <p14:creationId xmlns:p14="http://schemas.microsoft.com/office/powerpoint/2010/main" val="60383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1055" y="990600"/>
            <a:ext cx="8229600"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dirty="0" smtClean="0">
                <a:solidFill>
                  <a:srgbClr val="336699"/>
                </a:solidFill>
              </a:rPr>
              <a:t>The shortest route to top quartile performance is too be in the bottom quartile of expenses.</a:t>
            </a:r>
          </a:p>
          <a:p>
            <a:pPr algn="l"/>
            <a:endParaRPr lang="en-US" sz="12800" b="1" i="1" dirty="0" smtClean="0">
              <a:solidFill>
                <a:srgbClr val="336699"/>
              </a:solidFill>
            </a:endParaRPr>
          </a:p>
          <a:p>
            <a:pPr algn="l"/>
            <a:endParaRPr lang="en-US" sz="12800" b="1" i="1" dirty="0">
              <a:solidFill>
                <a:srgbClr val="336699"/>
              </a:solidFill>
            </a:endParaRPr>
          </a:p>
          <a:p>
            <a:pPr algn="l"/>
            <a:r>
              <a:rPr lang="en-US" sz="12800" b="1" i="1" dirty="0" smtClean="0">
                <a:solidFill>
                  <a:srgbClr val="336699"/>
                </a:solidFill>
              </a:rPr>
              <a:t>                                                       </a:t>
            </a:r>
            <a:r>
              <a:rPr lang="en-US" sz="11200" b="1" dirty="0" smtClean="0"/>
              <a:t>Jack Bogle</a:t>
            </a:r>
          </a:p>
          <a:p>
            <a:pPr algn="l"/>
            <a:endParaRPr lang="en-US" sz="12800" b="1" i="1" dirty="0">
              <a:solidFill>
                <a:srgbClr val="336699"/>
              </a:solidFill>
            </a:endParaRPr>
          </a:p>
          <a:p>
            <a:pPr algn="l"/>
            <a:endParaRPr lang="en-US" sz="12800" b="1" i="1" dirty="0">
              <a:solidFill>
                <a:srgbClr val="336699"/>
              </a:solidFill>
            </a:endParaRPr>
          </a:p>
          <a:p>
            <a:pPr algn="l"/>
            <a:endParaRPr lang="en-US" b="1" i="1" dirty="0">
              <a:solidFill>
                <a:srgbClr val="336699"/>
              </a:solidFill>
            </a:endParaRPr>
          </a:p>
        </p:txBody>
      </p:sp>
      <p:sp>
        <p:nvSpPr>
          <p:cNvPr id="4" name="TextBox 3"/>
          <p:cNvSpPr txBox="1"/>
          <p:nvPr/>
        </p:nvSpPr>
        <p:spPr>
          <a:xfrm>
            <a:off x="533400" y="6226805"/>
            <a:ext cx="3969356" cy="246221"/>
          </a:xfrm>
          <a:prstGeom prst="rect">
            <a:avLst/>
          </a:prstGeom>
          <a:noFill/>
        </p:spPr>
        <p:txBody>
          <a:bodyPr wrap="none" rtlCol="0">
            <a:spAutoFit/>
          </a:bodyPr>
          <a:lstStyle/>
          <a:p>
            <a:r>
              <a:rPr lang="en-US" sz="1000" dirty="0" smtClean="0">
                <a:solidFill>
                  <a:schemeClr val="bg1">
                    <a:lumMod val="50000"/>
                  </a:schemeClr>
                </a:solidFill>
              </a:rPr>
              <a:t>Source: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Investing</a:t>
            </a:r>
            <a:r>
              <a:rPr lang="en-US" sz="1000" dirty="0" smtClean="0">
                <a:solidFill>
                  <a:schemeClr val="bg1">
                    <a:lumMod val="50000"/>
                  </a:schemeClr>
                </a:solidFill>
              </a:rPr>
              <a:t>, Larimore, </a:t>
            </a:r>
            <a:r>
              <a:rPr lang="en-US" sz="1000" dirty="0" err="1" smtClean="0">
                <a:solidFill>
                  <a:schemeClr val="bg1">
                    <a:lumMod val="50000"/>
                  </a:schemeClr>
                </a:solidFill>
              </a:rPr>
              <a:t>Lindauer</a:t>
            </a:r>
            <a:r>
              <a:rPr lang="en-US" sz="1000" dirty="0" smtClean="0">
                <a:solidFill>
                  <a:schemeClr val="bg1">
                    <a:lumMod val="50000"/>
                  </a:schemeClr>
                </a:solidFill>
              </a:rPr>
              <a:t>, </a:t>
            </a:r>
            <a:r>
              <a:rPr lang="en-US" sz="1000" dirty="0" err="1" smtClean="0">
                <a:solidFill>
                  <a:schemeClr val="bg1">
                    <a:lumMod val="50000"/>
                  </a:schemeClr>
                </a:solidFill>
              </a:rPr>
              <a:t>LeBoeuf</a:t>
            </a:r>
            <a:endParaRPr lang="en-US" sz="1000" dirty="0" smtClean="0">
              <a:solidFill>
                <a:schemeClr val="bg1">
                  <a:lumMod val="50000"/>
                </a:schemeClr>
              </a:solidFill>
            </a:endParaRPr>
          </a:p>
        </p:txBody>
      </p:sp>
    </p:spTree>
    <p:extLst>
      <p:ext uri="{BB962C8B-B14F-4D97-AF65-F5344CB8AC3E}">
        <p14:creationId xmlns:p14="http://schemas.microsoft.com/office/powerpoint/2010/main" val="1538545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447800"/>
            <a:ext cx="8229600" cy="1143000"/>
          </a:xfrm>
          <a:prstGeom prst="rect">
            <a:avLst/>
          </a:prstGeom>
        </p:spPr>
        <p:txBody>
          <a:bodyP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dirty="0" smtClean="0">
                <a:solidFill>
                  <a:srgbClr val="336699"/>
                </a:solidFill>
              </a:rPr>
              <a:t>Use tax-sheltered accounts</a:t>
            </a:r>
          </a:p>
          <a:p>
            <a:pPr algn="l"/>
            <a:endParaRPr lang="en-US" sz="12800" b="1" i="1" dirty="0" smtClean="0">
              <a:solidFill>
                <a:srgbClr val="336699"/>
              </a:solidFill>
            </a:endParaRPr>
          </a:p>
          <a:p>
            <a:pPr algn="l"/>
            <a:endParaRPr lang="en-US" sz="12800" b="1" i="1" dirty="0">
              <a:solidFill>
                <a:srgbClr val="336699"/>
              </a:solidFill>
            </a:endParaRPr>
          </a:p>
          <a:p>
            <a:pPr algn="l"/>
            <a:endParaRPr lang="en-US" b="1" i="1" dirty="0">
              <a:solidFill>
                <a:srgbClr val="336699"/>
              </a:solidFill>
            </a:endParaRPr>
          </a:p>
        </p:txBody>
      </p:sp>
    </p:spTree>
    <p:extLst>
      <p:ext uri="{BB962C8B-B14F-4D97-AF65-F5344CB8AC3E}">
        <p14:creationId xmlns:p14="http://schemas.microsoft.com/office/powerpoint/2010/main" val="274151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1055" y="990600"/>
            <a:ext cx="8229600"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u="sng" dirty="0" smtClean="0">
                <a:solidFill>
                  <a:srgbClr val="336699"/>
                </a:solidFill>
              </a:rPr>
              <a:t>Asset allocation</a:t>
            </a:r>
            <a:r>
              <a:rPr lang="en-US" sz="12800" b="1" i="1" dirty="0" smtClean="0">
                <a:solidFill>
                  <a:srgbClr val="336699"/>
                </a:solidFill>
              </a:rPr>
              <a:t> has accounted for 93.6% of the variability of pension fund returns historically</a:t>
            </a:r>
          </a:p>
          <a:p>
            <a:pPr algn="l"/>
            <a:endParaRPr lang="en-US" sz="12800" b="1" i="1" dirty="0" smtClean="0">
              <a:solidFill>
                <a:srgbClr val="336699"/>
              </a:solidFill>
            </a:endParaRPr>
          </a:p>
          <a:p>
            <a:pPr algn="l"/>
            <a:endParaRPr lang="en-US" sz="12800" b="1" i="1" dirty="0">
              <a:solidFill>
                <a:srgbClr val="336699"/>
              </a:solidFill>
            </a:endParaRPr>
          </a:p>
          <a:p>
            <a:pPr algn="l"/>
            <a:endParaRPr lang="en-US" sz="12800" b="1" i="1" dirty="0">
              <a:solidFill>
                <a:srgbClr val="336699"/>
              </a:solidFill>
            </a:endParaRPr>
          </a:p>
          <a:p>
            <a:pPr algn="l"/>
            <a:r>
              <a:rPr lang="en-US" sz="8000" b="1" i="1" dirty="0" smtClean="0"/>
              <a:t>(Individual security selection, market timing, and costs, by contrast, did not account for much of the performance variability.</a:t>
            </a:r>
          </a:p>
          <a:p>
            <a:pPr algn="l"/>
            <a:endParaRPr lang="en-US" sz="8000" b="1" i="1" dirty="0"/>
          </a:p>
          <a:p>
            <a:pPr algn="l"/>
            <a:r>
              <a:rPr lang="en-US" sz="8000" b="1" i="1" dirty="0" smtClean="0"/>
              <a:t>Furthermore, active management cost the funds are average 1.1% returns versus a passive alternative implementation.)</a:t>
            </a:r>
          </a:p>
          <a:p>
            <a:pPr algn="l"/>
            <a:endParaRPr lang="en-US" sz="12800" b="1" i="1" dirty="0">
              <a:solidFill>
                <a:srgbClr val="336699"/>
              </a:solidFill>
            </a:endParaRPr>
          </a:p>
          <a:p>
            <a:pPr algn="l"/>
            <a:endParaRPr lang="en-US" sz="12800" b="1" i="1" dirty="0" smtClean="0">
              <a:solidFill>
                <a:srgbClr val="336699"/>
              </a:solidFill>
            </a:endParaRPr>
          </a:p>
          <a:p>
            <a:pPr algn="l"/>
            <a:endParaRPr lang="en-US" b="1" i="1" dirty="0">
              <a:solidFill>
                <a:srgbClr val="336699"/>
              </a:solidFill>
            </a:endParaRPr>
          </a:p>
          <a:p>
            <a:pPr algn="l"/>
            <a:endParaRPr lang="en-US" b="1" i="1" dirty="0" smtClean="0">
              <a:solidFill>
                <a:srgbClr val="336699"/>
              </a:solidFill>
            </a:endParaRPr>
          </a:p>
          <a:p>
            <a:pPr algn="l"/>
            <a:r>
              <a:rPr lang="en-US" sz="4000" b="1" dirty="0" smtClean="0"/>
              <a:t>Gary Brinson, Randolph Hood, and Gilbert </a:t>
            </a:r>
            <a:r>
              <a:rPr lang="en-US" sz="4000" b="1" dirty="0" err="1" smtClean="0"/>
              <a:t>Beebower</a:t>
            </a:r>
            <a:r>
              <a:rPr lang="en-US" sz="4000" b="1" dirty="0" smtClean="0"/>
              <a:t> study of performance of 91 large pension funds during the 10-year period 1974 to 1983</a:t>
            </a:r>
            <a:r>
              <a:rPr lang="en-US" b="1" i="1" dirty="0" smtClean="0">
                <a:solidFill>
                  <a:srgbClr val="336699"/>
                </a:solidFill>
              </a:rPr>
              <a:t>.</a:t>
            </a:r>
          </a:p>
          <a:p>
            <a:pPr algn="l"/>
            <a:endParaRPr lang="en-US" b="1" i="1" dirty="0">
              <a:solidFill>
                <a:srgbClr val="336699"/>
              </a:solidFill>
            </a:endParaRPr>
          </a:p>
        </p:txBody>
      </p:sp>
      <p:sp>
        <p:nvSpPr>
          <p:cNvPr id="3" name="TextBox 2"/>
          <p:cNvSpPr txBox="1"/>
          <p:nvPr/>
        </p:nvSpPr>
        <p:spPr>
          <a:xfrm>
            <a:off x="533400" y="6226805"/>
            <a:ext cx="3969356" cy="246221"/>
          </a:xfrm>
          <a:prstGeom prst="rect">
            <a:avLst/>
          </a:prstGeom>
          <a:noFill/>
        </p:spPr>
        <p:txBody>
          <a:bodyPr wrap="none" rtlCol="0">
            <a:spAutoFit/>
          </a:bodyPr>
          <a:lstStyle/>
          <a:p>
            <a:r>
              <a:rPr lang="en-US" sz="1000" dirty="0" smtClean="0">
                <a:solidFill>
                  <a:schemeClr val="bg1">
                    <a:lumMod val="50000"/>
                  </a:schemeClr>
                </a:solidFill>
              </a:rPr>
              <a:t>Source: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Investing</a:t>
            </a:r>
            <a:r>
              <a:rPr lang="en-US" sz="1000" dirty="0" smtClean="0">
                <a:solidFill>
                  <a:schemeClr val="bg1">
                    <a:lumMod val="50000"/>
                  </a:schemeClr>
                </a:solidFill>
              </a:rPr>
              <a:t>, Larimore, </a:t>
            </a:r>
            <a:r>
              <a:rPr lang="en-US" sz="1000" dirty="0" err="1" smtClean="0">
                <a:solidFill>
                  <a:schemeClr val="bg1">
                    <a:lumMod val="50000"/>
                  </a:schemeClr>
                </a:solidFill>
              </a:rPr>
              <a:t>Lindauer</a:t>
            </a:r>
            <a:r>
              <a:rPr lang="en-US" sz="1000" dirty="0" smtClean="0">
                <a:solidFill>
                  <a:schemeClr val="bg1">
                    <a:lumMod val="50000"/>
                  </a:schemeClr>
                </a:solidFill>
              </a:rPr>
              <a:t>, </a:t>
            </a:r>
            <a:r>
              <a:rPr lang="en-US" sz="1000" dirty="0" err="1" smtClean="0">
                <a:solidFill>
                  <a:schemeClr val="bg1">
                    <a:lumMod val="50000"/>
                  </a:schemeClr>
                </a:solidFill>
              </a:rPr>
              <a:t>LeBoeuf</a:t>
            </a:r>
            <a:endParaRPr lang="en-US" sz="1000" dirty="0" smtClean="0">
              <a:solidFill>
                <a:schemeClr val="bg1">
                  <a:lumMod val="50000"/>
                </a:schemeClr>
              </a:solidFill>
            </a:endParaRPr>
          </a:p>
        </p:txBody>
      </p:sp>
    </p:spTree>
    <p:extLst>
      <p:ext uri="{BB962C8B-B14F-4D97-AF65-F5344CB8AC3E}">
        <p14:creationId xmlns:p14="http://schemas.microsoft.com/office/powerpoint/2010/main" val="210015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202872"/>
            <a:ext cx="2743200" cy="3139321"/>
          </a:xfrm>
          <a:prstGeom prst="rect">
            <a:avLst/>
          </a:prstGeom>
          <a:noFill/>
        </p:spPr>
        <p:txBody>
          <a:bodyPr wrap="square" rtlCol="0">
            <a:spAutoFit/>
          </a:bodyPr>
          <a:lstStyle/>
          <a:p>
            <a:pPr marL="342900" indent="-342900">
              <a:buAutoNum type="arabicPeriod"/>
            </a:pPr>
            <a:r>
              <a:rPr lang="en-US" b="1" dirty="0" smtClean="0"/>
              <a:t>Morningstar ratings</a:t>
            </a:r>
          </a:p>
          <a:p>
            <a:pPr marL="342900" indent="-342900">
              <a:buAutoNum type="arabicPeriod"/>
            </a:pPr>
            <a:r>
              <a:rPr lang="en-US" b="1" dirty="0" smtClean="0"/>
              <a:t>Past performance</a:t>
            </a:r>
          </a:p>
          <a:p>
            <a:pPr marL="342900" indent="-342900">
              <a:buAutoNum type="arabicPeriod"/>
            </a:pPr>
            <a:r>
              <a:rPr lang="en-US" b="1" dirty="0" smtClean="0"/>
              <a:t>Expenses</a:t>
            </a:r>
          </a:p>
          <a:p>
            <a:pPr marL="342900" indent="-342900">
              <a:buAutoNum type="arabicPeriod"/>
            </a:pPr>
            <a:r>
              <a:rPr lang="en-US" b="1" dirty="0" smtClean="0"/>
              <a:t>Turnover</a:t>
            </a:r>
          </a:p>
          <a:p>
            <a:pPr marL="342900" indent="-342900">
              <a:buAutoNum type="arabicPeriod"/>
            </a:pPr>
            <a:r>
              <a:rPr lang="en-US" b="1" dirty="0" smtClean="0"/>
              <a:t>Manager tenure</a:t>
            </a:r>
          </a:p>
          <a:p>
            <a:pPr marL="342900" indent="-342900">
              <a:buAutoNum type="arabicPeriod"/>
            </a:pPr>
            <a:r>
              <a:rPr lang="en-US" b="1" dirty="0" smtClean="0"/>
              <a:t>Net sales</a:t>
            </a:r>
          </a:p>
          <a:p>
            <a:pPr marL="342900" indent="-342900">
              <a:buAutoNum type="arabicPeriod"/>
            </a:pPr>
            <a:r>
              <a:rPr lang="en-US" b="1" dirty="0" smtClean="0"/>
              <a:t>Asset size</a:t>
            </a:r>
          </a:p>
          <a:p>
            <a:pPr marL="342900" indent="-342900">
              <a:buAutoNum type="arabicPeriod"/>
            </a:pPr>
            <a:r>
              <a:rPr lang="en-US" b="1" dirty="0" smtClean="0"/>
              <a:t>Alpha</a:t>
            </a:r>
          </a:p>
          <a:p>
            <a:pPr marL="342900" indent="-342900">
              <a:buAutoNum type="arabicPeriod"/>
            </a:pPr>
            <a:r>
              <a:rPr lang="en-US" b="1" dirty="0" smtClean="0"/>
              <a:t>Beta</a:t>
            </a:r>
          </a:p>
          <a:p>
            <a:pPr marL="342900" indent="-342900">
              <a:buAutoNum type="arabicPeriod"/>
            </a:pPr>
            <a:r>
              <a:rPr lang="en-US" b="1" dirty="0" smtClean="0"/>
              <a:t>Standard deviation</a:t>
            </a:r>
          </a:p>
          <a:p>
            <a:pPr marL="342900" indent="-342900">
              <a:buAutoNum type="arabicPeriod"/>
            </a:pPr>
            <a:r>
              <a:rPr lang="en-US" b="1" dirty="0" smtClean="0"/>
              <a:t>Sharpe ratio</a:t>
            </a:r>
            <a:endParaRPr lang="en-US" b="1" dirty="0"/>
          </a:p>
        </p:txBody>
      </p:sp>
      <p:sp>
        <p:nvSpPr>
          <p:cNvPr id="3" name="Rectangle 2"/>
          <p:cNvSpPr/>
          <p:nvPr/>
        </p:nvSpPr>
        <p:spPr>
          <a:xfrm>
            <a:off x="457200" y="762000"/>
            <a:ext cx="8305799" cy="400110"/>
          </a:xfrm>
          <a:prstGeom prst="rect">
            <a:avLst/>
          </a:prstGeom>
        </p:spPr>
        <p:txBody>
          <a:bodyPr wrap="square">
            <a:spAutoFit/>
          </a:bodyPr>
          <a:lstStyle/>
          <a:p>
            <a:r>
              <a:rPr lang="en-US" sz="2000" b="1" i="1" dirty="0" smtClean="0">
                <a:solidFill>
                  <a:srgbClr val="336699"/>
                </a:solidFill>
              </a:rPr>
              <a:t>Which of the following mutual fund performance predictors actually works?</a:t>
            </a:r>
            <a:endParaRPr lang="en-US" sz="2000" b="1" i="1" dirty="0">
              <a:solidFill>
                <a:srgbClr val="336699"/>
              </a:solidFill>
            </a:endParaRPr>
          </a:p>
        </p:txBody>
      </p:sp>
      <p:sp>
        <p:nvSpPr>
          <p:cNvPr id="4" name="TextBox 3"/>
          <p:cNvSpPr txBox="1"/>
          <p:nvPr/>
        </p:nvSpPr>
        <p:spPr>
          <a:xfrm>
            <a:off x="990600" y="6096000"/>
            <a:ext cx="6486071" cy="261610"/>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r>
              <a:rPr lang="en-US" sz="1100" dirty="0" smtClean="0"/>
              <a:t>, Per Financial Research Corporation</a:t>
            </a:r>
          </a:p>
        </p:txBody>
      </p:sp>
    </p:spTree>
    <p:extLst>
      <p:ext uri="{BB962C8B-B14F-4D97-AF65-F5344CB8AC3E}">
        <p14:creationId xmlns:p14="http://schemas.microsoft.com/office/powerpoint/2010/main" val="36491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95400"/>
            <a:ext cx="8153400" cy="584775"/>
          </a:xfrm>
          <a:prstGeom prst="rect">
            <a:avLst/>
          </a:prstGeom>
          <a:noFill/>
        </p:spPr>
        <p:txBody>
          <a:bodyPr wrap="square" rtlCol="0">
            <a:spAutoFit/>
          </a:bodyPr>
          <a:lstStyle/>
          <a:p>
            <a:r>
              <a:rPr lang="en-US" sz="3200" b="1" i="1" dirty="0" smtClean="0">
                <a:solidFill>
                  <a:srgbClr val="336699"/>
                </a:solidFill>
              </a:rPr>
              <a:t>The Efficient Market Theory (EMT)</a:t>
            </a:r>
            <a:endParaRPr lang="en-US" sz="3200" b="1" i="1" dirty="0">
              <a:solidFill>
                <a:srgbClr val="336699"/>
              </a:solidFill>
            </a:endParaRPr>
          </a:p>
        </p:txBody>
      </p:sp>
    </p:spTree>
    <p:extLst>
      <p:ext uri="{BB962C8B-B14F-4D97-AF65-F5344CB8AC3E}">
        <p14:creationId xmlns:p14="http://schemas.microsoft.com/office/powerpoint/2010/main" val="1674183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95400"/>
            <a:ext cx="8153400" cy="584775"/>
          </a:xfrm>
          <a:prstGeom prst="rect">
            <a:avLst/>
          </a:prstGeom>
          <a:noFill/>
        </p:spPr>
        <p:txBody>
          <a:bodyPr wrap="square" rtlCol="0">
            <a:spAutoFit/>
          </a:bodyPr>
          <a:lstStyle/>
          <a:p>
            <a:r>
              <a:rPr lang="en-US" sz="3200" b="1" i="1" dirty="0" smtClean="0">
                <a:solidFill>
                  <a:srgbClr val="336699"/>
                </a:solidFill>
              </a:rPr>
              <a:t>Modern Portfolio Theory</a:t>
            </a:r>
            <a:endParaRPr lang="en-US" sz="3200" b="1" i="1" dirty="0">
              <a:solidFill>
                <a:srgbClr val="336699"/>
              </a:solidFill>
            </a:endParaRPr>
          </a:p>
        </p:txBody>
      </p:sp>
    </p:spTree>
    <p:extLst>
      <p:ext uri="{BB962C8B-B14F-4D97-AF65-F5344CB8AC3E}">
        <p14:creationId xmlns:p14="http://schemas.microsoft.com/office/powerpoint/2010/main" val="2844637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95400"/>
            <a:ext cx="8153400" cy="584775"/>
          </a:xfrm>
          <a:prstGeom prst="rect">
            <a:avLst/>
          </a:prstGeom>
          <a:noFill/>
        </p:spPr>
        <p:txBody>
          <a:bodyPr wrap="square" rtlCol="0">
            <a:spAutoFit/>
          </a:bodyPr>
          <a:lstStyle/>
          <a:p>
            <a:r>
              <a:rPr lang="en-US" sz="3200" b="1" i="1" dirty="0" smtClean="0">
                <a:solidFill>
                  <a:srgbClr val="336699"/>
                </a:solidFill>
              </a:rPr>
              <a:t>The Brinson, Hood, </a:t>
            </a:r>
            <a:r>
              <a:rPr lang="en-US" sz="3200" b="1" i="1" dirty="0" err="1" smtClean="0">
                <a:solidFill>
                  <a:srgbClr val="336699"/>
                </a:solidFill>
              </a:rPr>
              <a:t>Beebower</a:t>
            </a:r>
            <a:r>
              <a:rPr lang="en-US" sz="3200" b="1" i="1" dirty="0" smtClean="0">
                <a:solidFill>
                  <a:srgbClr val="336699"/>
                </a:solidFill>
              </a:rPr>
              <a:t> Study</a:t>
            </a:r>
            <a:endParaRPr lang="en-US" sz="3200" b="1" i="1" dirty="0">
              <a:solidFill>
                <a:srgbClr val="336699"/>
              </a:solidFill>
            </a:endParaRPr>
          </a:p>
        </p:txBody>
      </p:sp>
    </p:spTree>
    <p:extLst>
      <p:ext uri="{BB962C8B-B14F-4D97-AF65-F5344CB8AC3E}">
        <p14:creationId xmlns:p14="http://schemas.microsoft.com/office/powerpoint/2010/main" val="12772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8906"/>
            <a:ext cx="8229599" cy="604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01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95400"/>
            <a:ext cx="8153400" cy="584775"/>
          </a:xfrm>
          <a:prstGeom prst="rect">
            <a:avLst/>
          </a:prstGeom>
          <a:noFill/>
        </p:spPr>
        <p:txBody>
          <a:bodyPr wrap="square" rtlCol="0">
            <a:spAutoFit/>
          </a:bodyPr>
          <a:lstStyle/>
          <a:p>
            <a:r>
              <a:rPr lang="en-US" sz="3200" b="1" i="1" dirty="0" smtClean="0">
                <a:solidFill>
                  <a:srgbClr val="336699"/>
                </a:solidFill>
              </a:rPr>
              <a:t>Risk Tolerance</a:t>
            </a:r>
            <a:endParaRPr lang="en-US" sz="3200" b="1" i="1" dirty="0">
              <a:solidFill>
                <a:srgbClr val="336699"/>
              </a:solidFill>
            </a:endParaRPr>
          </a:p>
        </p:txBody>
      </p:sp>
    </p:spTree>
    <p:extLst>
      <p:ext uri="{BB962C8B-B14F-4D97-AF65-F5344CB8AC3E}">
        <p14:creationId xmlns:p14="http://schemas.microsoft.com/office/powerpoint/2010/main" val="172107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395089"/>
            <a:ext cx="7848600" cy="1200329"/>
          </a:xfrm>
          <a:prstGeom prst="rect">
            <a:avLst/>
          </a:prstGeom>
        </p:spPr>
        <p:txBody>
          <a:bodyPr wrap="square">
            <a:spAutoFit/>
          </a:bodyPr>
          <a:lstStyle/>
          <a:p>
            <a:r>
              <a:rPr lang="en-US" b="1" i="1" dirty="0" smtClean="0">
                <a:solidFill>
                  <a:srgbClr val="336699"/>
                </a:solidFill>
              </a:rPr>
              <a:t>“…</a:t>
            </a:r>
            <a:r>
              <a:rPr lang="en-US" b="1" i="1" dirty="0">
                <a:solidFill>
                  <a:srgbClr val="336699"/>
                </a:solidFill>
              </a:rPr>
              <a:t>Remember, investing early in true alternative asset classes is, by definition, never easy, and once they do become securitized, liquid, and popular, all bets are off</a:t>
            </a:r>
            <a:r>
              <a:rPr lang="en-US" b="1" i="1" dirty="0" smtClean="0">
                <a:solidFill>
                  <a:srgbClr val="336699"/>
                </a:solidFill>
              </a:rPr>
              <a:t>.  In the digital age, any risky asset class you can buy with a keystroke can, and most likely, will bite you when things head south.”</a:t>
            </a:r>
            <a:endParaRPr lang="en-US" b="1" i="1" dirty="0">
              <a:solidFill>
                <a:srgbClr val="336699"/>
              </a:solidFill>
            </a:endParaRPr>
          </a:p>
        </p:txBody>
      </p:sp>
      <p:sp>
        <p:nvSpPr>
          <p:cNvPr id="3" name="TextBox 2"/>
          <p:cNvSpPr txBox="1"/>
          <p:nvPr/>
        </p:nvSpPr>
        <p:spPr>
          <a:xfrm>
            <a:off x="990600" y="6096000"/>
            <a:ext cx="5671745" cy="261610"/>
          </a:xfrm>
          <a:prstGeom prst="rect">
            <a:avLst/>
          </a:prstGeom>
          <a:noFill/>
        </p:spPr>
        <p:txBody>
          <a:bodyPr wrap="none" rtlCol="0">
            <a:spAutoFit/>
          </a:bodyPr>
          <a:lstStyle/>
          <a:p>
            <a:r>
              <a:rPr lang="en-US" sz="1100" dirty="0" smtClean="0"/>
              <a:t>Source: </a:t>
            </a:r>
            <a:r>
              <a:rPr lang="en-US" sz="1100" u="sng" dirty="0" smtClean="0"/>
              <a:t>Skating Where the Puck Was, The Correlation Game in a Flat World</a:t>
            </a:r>
            <a:r>
              <a:rPr lang="en-US" sz="1100" dirty="0" smtClean="0"/>
              <a:t>, William J. Bernstein</a:t>
            </a:r>
          </a:p>
        </p:txBody>
      </p:sp>
    </p:spTree>
    <p:extLst>
      <p:ext uri="{BB962C8B-B14F-4D97-AF65-F5344CB8AC3E}">
        <p14:creationId xmlns:p14="http://schemas.microsoft.com/office/powerpoint/2010/main" val="406884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55850" y="2783046"/>
          <a:ext cx="4432300" cy="2160270"/>
        </p:xfrm>
        <a:graphic>
          <a:graphicData uri="http://schemas.openxmlformats.org/drawingml/2006/table">
            <a:tbl>
              <a:tblPr/>
              <a:tblGrid>
                <a:gridCol w="2385891"/>
                <a:gridCol w="2046409"/>
              </a:tblGrid>
              <a:tr h="255270">
                <a:tc>
                  <a:txBody>
                    <a:bodyPr/>
                    <a:lstStyle/>
                    <a:p>
                      <a:pPr algn="l" fontAlgn="b"/>
                      <a:r>
                        <a:rPr lang="en-US" sz="1600" b="1" i="0" u="none" strike="noStrike" dirty="0">
                          <a:solidFill>
                            <a:srgbClr val="FFFFFF"/>
                          </a:solidFill>
                          <a:effectLst/>
                          <a:latin typeface="Calibri"/>
                        </a:rPr>
                        <a:t>Period, Intervals</a:t>
                      </a:r>
                    </a:p>
                  </a:txBody>
                  <a:tcPr marL="9525" marR="9525" marT="9525" marB="0" anchor="b">
                    <a:lnL>
                      <a:noFill/>
                    </a:lnL>
                    <a:lnR>
                      <a:noFill/>
                    </a:lnR>
                    <a:lnT>
                      <a:noFill/>
                    </a:lnT>
                    <a:lnB>
                      <a:noFill/>
                    </a:lnB>
                    <a:solidFill>
                      <a:srgbClr val="808080"/>
                    </a:solidFill>
                  </a:tcPr>
                </a:tc>
                <a:tc>
                  <a:txBody>
                    <a:bodyPr/>
                    <a:lstStyle/>
                    <a:p>
                      <a:pPr algn="ctr" fontAlgn="b"/>
                      <a:r>
                        <a:rPr lang="en-US" sz="1600" b="1" i="0" u="none" strike="noStrike">
                          <a:solidFill>
                            <a:srgbClr val="FFFFFF"/>
                          </a:solidFill>
                          <a:effectLst/>
                          <a:latin typeface="Calibri"/>
                        </a:rPr>
                        <a:t>Correlation</a:t>
                      </a:r>
                    </a:p>
                  </a:txBody>
                  <a:tcPr marL="9525" marR="9525" marT="9525" marB="0" anchor="b">
                    <a:lnL>
                      <a:noFill/>
                    </a:lnL>
                    <a:lnR>
                      <a:noFill/>
                    </a:lnR>
                    <a:lnT>
                      <a:noFill/>
                    </a:lnT>
                    <a:lnB>
                      <a:noFill/>
                    </a:lnB>
                    <a:solidFill>
                      <a:srgbClr val="808080"/>
                    </a:solidFill>
                  </a:tcPr>
                </a:tc>
              </a:tr>
              <a:tr h="190500">
                <a:tc>
                  <a:txBody>
                    <a:bodyPr/>
                    <a:lstStyle/>
                    <a:p>
                      <a:pPr algn="l"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1927-2010, Monthly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0.77</a:t>
                      </a:r>
                    </a:p>
                  </a:txBody>
                  <a:tcPr marL="9525" marR="9525" marT="9525" marB="0" anchor="b">
                    <a:lnL>
                      <a:noFill/>
                    </a:lnL>
                    <a:lnR>
                      <a:noFill/>
                    </a:lnR>
                    <a:lnT>
                      <a:noFill/>
                    </a:lnT>
                    <a:lnB>
                      <a:noFill/>
                    </a:lnB>
                  </a:tcPr>
                </a:tc>
              </a:tr>
              <a:tr h="190500">
                <a:tc>
                  <a:txBody>
                    <a:bodyPr/>
                    <a:lstStyle/>
                    <a:p>
                      <a:pPr algn="l"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1927-2006, 16 5-Year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0.65</a:t>
                      </a: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1928-2007, 16 5-Year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0.62</a:t>
                      </a: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1929-2008, 16 5-Year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0.43</a:t>
                      </a: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1930-2009, 16 5-Year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0.22</a:t>
                      </a: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1931-2010, 16 5-Year Periods</a:t>
                      </a: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0.25</a:t>
                      </a:r>
                    </a:p>
                  </a:txBody>
                  <a:tcPr marL="9525" marR="9525" marT="9525" marB="0" anchor="b">
                    <a:lnL>
                      <a:noFill/>
                    </a:lnL>
                    <a:lnR>
                      <a:noFill/>
                    </a:lnR>
                    <a:lnT>
                      <a:noFill/>
                    </a:lnT>
                    <a:lnB>
                      <a:noFill/>
                    </a:lnB>
                  </a:tcPr>
                </a:tc>
              </a:tr>
              <a:tr h="190500">
                <a:tc>
                  <a:txBody>
                    <a:bodyPr/>
                    <a:lstStyle/>
                    <a:p>
                      <a:pPr algn="l"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Average for 5-Year Periods, 1927-2010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a:rPr>
                        <a:t>0.43</a:t>
                      </a:r>
                    </a:p>
                  </a:txBody>
                  <a:tcPr marL="9525" marR="9525" marT="9525" marB="0" anchor="b">
                    <a:lnL>
                      <a:noFill/>
                    </a:lnL>
                    <a:lnR>
                      <a:noFill/>
                    </a:lnR>
                    <a:lnT>
                      <a:noFill/>
                    </a:lnT>
                    <a:lnB>
                      <a:noFill/>
                    </a:lnB>
                  </a:tcPr>
                </a:tc>
              </a:tr>
            </a:tbl>
          </a:graphicData>
        </a:graphic>
      </p:graphicFrame>
      <p:sp>
        <p:nvSpPr>
          <p:cNvPr id="3" name="Text Box 4"/>
          <p:cNvSpPr txBox="1">
            <a:spLocks noChangeArrowheads="1"/>
          </p:cNvSpPr>
          <p:nvPr/>
        </p:nvSpPr>
        <p:spPr bwMode="auto">
          <a:xfrm>
            <a:off x="1524000" y="2133600"/>
            <a:ext cx="6553199"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Monthly Versus 5-Year Correlations of </a:t>
            </a:r>
            <a:r>
              <a:rPr lang="en-US" altLang="en-US" sz="1600" b="1" dirty="0" err="1" smtClean="0">
                <a:solidFill>
                  <a:schemeClr val="bg1"/>
                </a:solidFill>
              </a:rPr>
              <a:t>Fama</a:t>
            </a:r>
            <a:r>
              <a:rPr lang="en-US" altLang="en-US" sz="1600" b="1" dirty="0" smtClean="0">
                <a:solidFill>
                  <a:schemeClr val="bg1"/>
                </a:solidFill>
              </a:rPr>
              <a:t>/French LG and SV</a:t>
            </a:r>
            <a:endParaRPr lang="en-US" altLang="en-US" sz="900" b="1" i="1" dirty="0">
              <a:solidFill>
                <a:srgbClr val="336699"/>
              </a:solidFill>
            </a:endParaRPr>
          </a:p>
        </p:txBody>
      </p:sp>
      <p:sp>
        <p:nvSpPr>
          <p:cNvPr id="4" name="TextBox 3"/>
          <p:cNvSpPr txBox="1"/>
          <p:nvPr/>
        </p:nvSpPr>
        <p:spPr>
          <a:xfrm>
            <a:off x="533401" y="533400"/>
            <a:ext cx="8153400" cy="800219"/>
          </a:xfrm>
          <a:prstGeom prst="rect">
            <a:avLst/>
          </a:prstGeom>
          <a:noFill/>
        </p:spPr>
        <p:txBody>
          <a:bodyPr wrap="square" rtlCol="0">
            <a:spAutoFit/>
          </a:bodyPr>
          <a:lstStyle/>
          <a:p>
            <a:r>
              <a:rPr lang="en-US" sz="2300" b="1" i="1" dirty="0" smtClean="0">
                <a:solidFill>
                  <a:srgbClr val="336699"/>
                </a:solidFill>
              </a:rPr>
              <a:t>Although short term stock correlations may be relatively high, longer term correlations are often much lower</a:t>
            </a:r>
            <a:endParaRPr lang="en-US" sz="2300" b="1" i="1" dirty="0">
              <a:solidFill>
                <a:srgbClr val="336699"/>
              </a:solidFill>
            </a:endParaRPr>
          </a:p>
        </p:txBody>
      </p:sp>
      <p:sp>
        <p:nvSpPr>
          <p:cNvPr id="5" name="TextBox 4"/>
          <p:cNvSpPr txBox="1"/>
          <p:nvPr/>
        </p:nvSpPr>
        <p:spPr>
          <a:xfrm>
            <a:off x="990600" y="6096000"/>
            <a:ext cx="4342856" cy="261610"/>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endParaRPr lang="en-US" sz="1100" dirty="0" smtClean="0"/>
          </a:p>
        </p:txBody>
      </p:sp>
    </p:spTree>
    <p:extLst>
      <p:ext uri="{BB962C8B-B14F-4D97-AF65-F5344CB8AC3E}">
        <p14:creationId xmlns:p14="http://schemas.microsoft.com/office/powerpoint/2010/main" val="555084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1" y="533400"/>
            <a:ext cx="8153400" cy="1862048"/>
          </a:xfrm>
          <a:prstGeom prst="rect">
            <a:avLst/>
          </a:prstGeom>
          <a:noFill/>
        </p:spPr>
        <p:txBody>
          <a:bodyPr wrap="square" rtlCol="0">
            <a:spAutoFit/>
          </a:bodyPr>
          <a:lstStyle/>
          <a:p>
            <a:r>
              <a:rPr lang="en-US" sz="2300" b="1" i="1" dirty="0" smtClean="0">
                <a:solidFill>
                  <a:srgbClr val="336699"/>
                </a:solidFill>
              </a:rPr>
              <a:t>“…, resign yourself to the fact that diversifying among risky assets provides scant shelter from bad days or bad years, but that it does help protect against bad decades and generations, which can be far more destructive to wealth.”</a:t>
            </a:r>
          </a:p>
          <a:p>
            <a:endParaRPr lang="en-US" sz="2300" b="1" i="1" dirty="0">
              <a:solidFill>
                <a:srgbClr val="336699"/>
              </a:solidFill>
            </a:endParaRPr>
          </a:p>
        </p:txBody>
      </p:sp>
      <p:sp>
        <p:nvSpPr>
          <p:cNvPr id="3" name="TextBox 2"/>
          <p:cNvSpPr txBox="1"/>
          <p:nvPr/>
        </p:nvSpPr>
        <p:spPr>
          <a:xfrm>
            <a:off x="990600" y="6096000"/>
            <a:ext cx="4342856" cy="261610"/>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endParaRPr lang="en-US" sz="1100" dirty="0" smtClean="0"/>
          </a:p>
        </p:txBody>
      </p:sp>
    </p:spTree>
    <p:extLst>
      <p:ext uri="{BB962C8B-B14F-4D97-AF65-F5344CB8AC3E}">
        <p14:creationId xmlns:p14="http://schemas.microsoft.com/office/powerpoint/2010/main" val="261234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5560650"/>
              </p:ext>
            </p:extLst>
          </p:nvPr>
        </p:nvGraphicFramePr>
        <p:xfrm>
          <a:off x="1854200" y="2339181"/>
          <a:ext cx="5435600" cy="3048000"/>
        </p:xfrm>
        <a:graphic>
          <a:graphicData uri="http://schemas.openxmlformats.org/drawingml/2006/table">
            <a:tbl>
              <a:tblPr/>
              <a:tblGrid>
                <a:gridCol w="2717800"/>
                <a:gridCol w="2717800"/>
              </a:tblGrid>
              <a:tr h="381000">
                <a:tc>
                  <a:txBody>
                    <a:bodyPr/>
                    <a:lstStyle/>
                    <a:p>
                      <a:pPr algn="ctr" fontAlgn="ctr"/>
                      <a:r>
                        <a:rPr lang="en-US" sz="1400" b="1" i="0" u="none" strike="noStrike" dirty="0">
                          <a:solidFill>
                            <a:srgbClr val="FFFFFF"/>
                          </a:solidFill>
                          <a:effectLst/>
                          <a:latin typeface="Calibri"/>
                        </a:rPr>
                        <a:t>Average Equity Mutual Fund</a:t>
                      </a:r>
                    </a:p>
                  </a:txBody>
                  <a:tcPr marL="9525" marR="9525" marT="9525" marB="0" anchor="ctr">
                    <a:lnL>
                      <a:noFill/>
                    </a:lnL>
                    <a:lnR>
                      <a:noFill/>
                    </a:lnR>
                    <a:lnT>
                      <a:noFill/>
                    </a:lnT>
                    <a:lnB>
                      <a:noFill/>
                    </a:lnB>
                    <a:solidFill>
                      <a:srgbClr val="336699"/>
                    </a:solidFill>
                  </a:tcPr>
                </a:tc>
                <a:tc>
                  <a:txBody>
                    <a:bodyPr/>
                    <a:lstStyle/>
                    <a:p>
                      <a:pPr algn="ctr" fontAlgn="ctr"/>
                      <a:r>
                        <a:rPr lang="en-US" sz="1400" b="1" i="0" u="none" strike="noStrike">
                          <a:solidFill>
                            <a:srgbClr val="FFFFFF"/>
                          </a:solidFill>
                          <a:effectLst/>
                          <a:latin typeface="Calibri"/>
                        </a:rPr>
                        <a:t>Percent of Average Assets</a:t>
                      </a:r>
                    </a:p>
                  </a:txBody>
                  <a:tcPr marL="9525" marR="9525" marT="9525" marB="0" anchor="ctr">
                    <a:lnL>
                      <a:noFill/>
                    </a:lnL>
                    <a:lnR>
                      <a:noFill/>
                    </a:lnR>
                    <a:lnT>
                      <a:noFill/>
                    </a:lnT>
                    <a:lnB>
                      <a:noFill/>
                    </a:lnB>
                    <a:solidFill>
                      <a:srgbClr val="336699"/>
                    </a:solidFill>
                  </a:tcPr>
                </a:tc>
              </a:tr>
              <a:tr h="381000">
                <a:tc>
                  <a:txBody>
                    <a:bodyPr/>
                    <a:lstStyle/>
                    <a:p>
                      <a:pPr algn="l" fontAlgn="b"/>
                      <a:r>
                        <a:rPr lang="en-US" sz="1400" b="1" i="0" u="none" strike="noStrike">
                          <a:solidFill>
                            <a:srgbClr val="000000"/>
                          </a:solidFill>
                          <a:effectLst/>
                          <a:latin typeface="Calibri"/>
                        </a:rPr>
                        <a:t>Advisory Fees</a:t>
                      </a:r>
                    </a:p>
                  </a:txBody>
                  <a:tcPr marL="9525" marR="9525" marT="9525" marB="0" anchor="b">
                    <a:lnL>
                      <a:noFill/>
                    </a:lnL>
                    <a:lnR>
                      <a:noFill/>
                    </a:lnR>
                    <a:lnT>
                      <a:noFill/>
                    </a:lnT>
                    <a:lnB>
                      <a:noFill/>
                    </a:lnB>
                  </a:tcPr>
                </a:tc>
                <a:tc>
                  <a:txBody>
                    <a:bodyPr/>
                    <a:lstStyle/>
                    <a:p>
                      <a:pPr algn="ctr" fontAlgn="ctr"/>
                      <a:r>
                        <a:rPr lang="en-US" sz="1400" b="1" i="0" u="none" strike="noStrike" dirty="0" smtClean="0">
                          <a:solidFill>
                            <a:srgbClr val="000000"/>
                          </a:solidFill>
                          <a:effectLst/>
                          <a:latin typeface="Calibri"/>
                        </a:rPr>
                        <a:t>  1.1</a:t>
                      </a:r>
                      <a:r>
                        <a:rPr lang="en-US" sz="1400" b="1" i="0" u="none" strike="noStrike" dirty="0">
                          <a:solidFill>
                            <a:srgbClr val="000000"/>
                          </a:solidFill>
                          <a:effectLst/>
                          <a:latin typeface="Calibri"/>
                        </a:rPr>
                        <a:t>%</a:t>
                      </a:r>
                    </a:p>
                  </a:txBody>
                  <a:tcPr marL="9525" marR="9525" marT="9525" marB="0" anchor="ctr">
                    <a:lnL>
                      <a:noFill/>
                    </a:lnL>
                    <a:lnR>
                      <a:noFill/>
                    </a:lnR>
                    <a:lnT>
                      <a:noFill/>
                    </a:lnT>
                    <a:lnB>
                      <a:noFill/>
                    </a:lnB>
                  </a:tcPr>
                </a:tc>
              </a:tr>
              <a:tr h="381000">
                <a:tc>
                  <a:txBody>
                    <a:bodyPr/>
                    <a:lstStyle/>
                    <a:p>
                      <a:pPr algn="l" fontAlgn="b"/>
                      <a:r>
                        <a:rPr lang="en-US" sz="1400" b="1" i="0" u="none" strike="noStrike" dirty="0">
                          <a:solidFill>
                            <a:srgbClr val="000000"/>
                          </a:solidFill>
                          <a:effectLst/>
                          <a:latin typeface="Calibri"/>
                        </a:rPr>
                        <a:t>Other </a:t>
                      </a:r>
                      <a:r>
                        <a:rPr lang="en-US" sz="1400" b="1" i="0" u="none" strike="noStrike" dirty="0" smtClean="0">
                          <a:solidFill>
                            <a:srgbClr val="000000"/>
                          </a:solidFill>
                          <a:effectLst/>
                          <a:latin typeface="Calibri"/>
                        </a:rPr>
                        <a:t>operating </a:t>
                      </a:r>
                      <a:r>
                        <a:rPr lang="en-US" sz="1400" b="1" i="0" u="none" strike="noStrike" dirty="0">
                          <a:solidFill>
                            <a:srgbClr val="000000"/>
                          </a:solidFill>
                          <a:effectLst/>
                          <a:latin typeface="Calibri"/>
                        </a:rPr>
                        <a:t>expenses</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0.5</a:t>
                      </a:r>
                    </a:p>
                  </a:txBody>
                  <a:tcPr marL="9525" marR="9525" marT="9525" marB="0" anchor="ctr">
                    <a:lnL>
                      <a:noFill/>
                    </a:lnL>
                    <a:lnR>
                      <a:noFill/>
                    </a:lnR>
                    <a:lnT>
                      <a:noFill/>
                    </a:lnT>
                    <a:lnB>
                      <a:noFill/>
                    </a:lnB>
                  </a:tcPr>
                </a:tc>
              </a:tr>
              <a:tr h="381000">
                <a:tc>
                  <a:txBody>
                    <a:bodyPr/>
                    <a:lstStyle/>
                    <a:p>
                      <a:pPr algn="l" fontAlgn="b"/>
                      <a:r>
                        <a:rPr lang="en-US" sz="1400" b="1" i="1" u="none" strike="noStrike">
                          <a:solidFill>
                            <a:srgbClr val="C00000"/>
                          </a:solidFill>
                          <a:effectLst/>
                          <a:latin typeface="Calibri"/>
                        </a:rPr>
                        <a:t>Total Expense Ratio</a:t>
                      </a:r>
                    </a:p>
                  </a:txBody>
                  <a:tcPr marL="9525" marR="9525" marT="9525" marB="0" anchor="b">
                    <a:lnL>
                      <a:noFill/>
                    </a:lnL>
                    <a:lnR>
                      <a:noFill/>
                    </a:lnR>
                    <a:lnT>
                      <a:noFill/>
                    </a:lnT>
                    <a:lnB>
                      <a:noFill/>
                    </a:lnB>
                  </a:tcPr>
                </a:tc>
                <a:tc>
                  <a:txBody>
                    <a:bodyPr/>
                    <a:lstStyle/>
                    <a:p>
                      <a:pPr algn="ctr" fontAlgn="ctr"/>
                      <a:r>
                        <a:rPr lang="en-US" sz="1400" b="1" i="0" u="none" strike="noStrike">
                          <a:solidFill>
                            <a:srgbClr val="C00000"/>
                          </a:solidFill>
                          <a:effectLst/>
                          <a:latin typeface="Calibri"/>
                        </a:rPr>
                        <a:t>1.6</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Transaction costs</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0.7</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Opportunity cost</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0.4</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Sales Charges</a:t>
                      </a:r>
                    </a:p>
                  </a:txBody>
                  <a:tcPr marL="9525" marR="9525" marT="9525" marB="0" anchor="b">
                    <a:lnL>
                      <a:noFill/>
                    </a:lnL>
                    <a:lnR>
                      <a:noFill/>
                    </a:lnR>
                    <a:lnT>
                      <a:noFill/>
                    </a:lnT>
                    <a:lnB>
                      <a:noFill/>
                    </a:lnB>
                  </a:tcPr>
                </a:tc>
                <a:tc>
                  <a:txBody>
                    <a:bodyPr/>
                    <a:lstStyle/>
                    <a:p>
                      <a:pPr algn="ctr" fontAlgn="ctr"/>
                      <a:r>
                        <a:rPr lang="en-US" sz="1400" b="1" i="0" u="none" strike="noStrike" dirty="0">
                          <a:solidFill>
                            <a:srgbClr val="000000"/>
                          </a:solidFill>
                          <a:effectLst/>
                          <a:latin typeface="Calibri"/>
                        </a:rPr>
                        <a:t>0.6</a:t>
                      </a:r>
                    </a:p>
                  </a:txBody>
                  <a:tcPr marL="9525" marR="9525" marT="9525" marB="0" anchor="ctr">
                    <a:lnL>
                      <a:noFill/>
                    </a:lnL>
                    <a:lnR>
                      <a:noFill/>
                    </a:lnR>
                    <a:lnT>
                      <a:noFill/>
                    </a:lnT>
                    <a:lnB>
                      <a:noFill/>
                    </a:lnB>
                  </a:tcPr>
                </a:tc>
              </a:tr>
              <a:tr h="381000">
                <a:tc>
                  <a:txBody>
                    <a:bodyPr/>
                    <a:lstStyle/>
                    <a:p>
                      <a:pPr algn="l" fontAlgn="b"/>
                      <a:r>
                        <a:rPr lang="en-US" sz="1400" b="1" i="1" u="none" strike="noStrike">
                          <a:solidFill>
                            <a:srgbClr val="C00000"/>
                          </a:solidFill>
                          <a:effectLst/>
                          <a:latin typeface="Calibri"/>
                        </a:rPr>
                        <a:t>Total Annual Cost</a:t>
                      </a:r>
                    </a:p>
                  </a:txBody>
                  <a:tcPr marL="9525" marR="9525" marT="9525" marB="0" anchor="b">
                    <a:lnL>
                      <a:noFill/>
                    </a:lnL>
                    <a:lnR>
                      <a:noFill/>
                    </a:lnR>
                    <a:lnT>
                      <a:noFill/>
                    </a:lnT>
                    <a:lnB>
                      <a:noFill/>
                    </a:lnB>
                  </a:tcPr>
                </a:tc>
                <a:tc>
                  <a:txBody>
                    <a:bodyPr/>
                    <a:lstStyle/>
                    <a:p>
                      <a:pPr algn="ctr" fontAlgn="ctr"/>
                      <a:r>
                        <a:rPr lang="en-US" sz="1400" b="1" i="0" u="none" strike="noStrike" dirty="0">
                          <a:solidFill>
                            <a:srgbClr val="C00000"/>
                          </a:solidFill>
                          <a:effectLst/>
                          <a:latin typeface="Calibri"/>
                        </a:rPr>
                        <a:t>3.3</a:t>
                      </a:r>
                    </a:p>
                  </a:txBody>
                  <a:tcPr marL="9525" marR="9525" marT="9525" marB="0" anchor="ctr">
                    <a:lnL>
                      <a:noFill/>
                    </a:lnL>
                    <a:lnR>
                      <a:noFill/>
                    </a:lnR>
                    <a:lnT>
                      <a:noFill/>
                    </a:lnT>
                    <a:lnB>
                      <a:noFill/>
                    </a:lnB>
                  </a:tcPr>
                </a:tc>
              </a:tr>
            </a:tbl>
          </a:graphicData>
        </a:graphic>
      </p:graphicFrame>
      <p:sp>
        <p:nvSpPr>
          <p:cNvPr id="3" name="TextBox 2"/>
          <p:cNvSpPr txBox="1"/>
          <p:nvPr/>
        </p:nvSpPr>
        <p:spPr>
          <a:xfrm>
            <a:off x="533401" y="533400"/>
            <a:ext cx="8153400" cy="800219"/>
          </a:xfrm>
          <a:prstGeom prst="rect">
            <a:avLst/>
          </a:prstGeom>
          <a:noFill/>
        </p:spPr>
        <p:txBody>
          <a:bodyPr wrap="square" rtlCol="0">
            <a:spAutoFit/>
          </a:bodyPr>
          <a:lstStyle/>
          <a:p>
            <a:r>
              <a:rPr lang="en-US" sz="2300" b="1" i="1" dirty="0" smtClean="0">
                <a:solidFill>
                  <a:srgbClr val="336699"/>
                </a:solidFill>
              </a:rPr>
              <a:t>A typical actively managed equity fund faces a lot of performance headwind due to its expenses</a:t>
            </a:r>
            <a:endParaRPr lang="en-US" sz="2300" b="1" i="1" dirty="0">
              <a:solidFill>
                <a:srgbClr val="336699"/>
              </a:solidFill>
            </a:endParaRPr>
          </a:p>
        </p:txBody>
      </p:sp>
      <p:sp>
        <p:nvSpPr>
          <p:cNvPr id="4" name="TextBox 3"/>
          <p:cNvSpPr txBox="1"/>
          <p:nvPr/>
        </p:nvSpPr>
        <p:spPr>
          <a:xfrm>
            <a:off x="990600" y="6096000"/>
            <a:ext cx="4342856" cy="430887"/>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endParaRPr lang="en-US" sz="1100" dirty="0" smtClean="0"/>
          </a:p>
          <a:p>
            <a:r>
              <a:rPr lang="en-US" sz="1100" dirty="0" smtClean="0"/>
              <a:t>Bogle Research Center</a:t>
            </a:r>
            <a:endParaRPr lang="en-US" sz="1100" dirty="0"/>
          </a:p>
        </p:txBody>
      </p:sp>
    </p:spTree>
    <p:extLst>
      <p:ext uri="{BB962C8B-B14F-4D97-AF65-F5344CB8AC3E}">
        <p14:creationId xmlns:p14="http://schemas.microsoft.com/office/powerpoint/2010/main" val="4107387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5486698"/>
              </p:ext>
            </p:extLst>
          </p:nvPr>
        </p:nvGraphicFramePr>
        <p:xfrm>
          <a:off x="2057400" y="2823370"/>
          <a:ext cx="4851400" cy="2358230"/>
        </p:xfrm>
        <a:graphic>
          <a:graphicData uri="http://schemas.openxmlformats.org/drawingml/2006/table">
            <a:tbl>
              <a:tblPr/>
              <a:tblGrid>
                <a:gridCol w="1212850"/>
                <a:gridCol w="1212850"/>
                <a:gridCol w="1212850"/>
                <a:gridCol w="1212850"/>
              </a:tblGrid>
              <a:tr h="524051">
                <a:tc>
                  <a:txBody>
                    <a:bodyPr/>
                    <a:lstStyle/>
                    <a:p>
                      <a:pPr algn="l" fontAlgn="b"/>
                      <a:r>
                        <a:rPr lang="en-US" sz="1200" b="1" i="0" u="none" strike="noStrike" dirty="0">
                          <a:solidFill>
                            <a:srgbClr val="000000"/>
                          </a:solidFill>
                          <a:effectLst/>
                          <a:latin typeface="Calibri"/>
                        </a:rPr>
                        <a:t> </a:t>
                      </a:r>
                    </a:p>
                  </a:txBody>
                  <a:tcPr marL="9525" marR="9525" marT="9525" marB="0" anchor="b">
                    <a:lnL>
                      <a:noFill/>
                    </a:lnL>
                    <a:lnR>
                      <a:noFill/>
                    </a:lnR>
                    <a:lnT>
                      <a:noFill/>
                    </a:lnT>
                    <a:lnB>
                      <a:noFill/>
                    </a:lnB>
                    <a:solidFill>
                      <a:srgbClr val="336699"/>
                    </a:solidFill>
                  </a:tcPr>
                </a:tc>
                <a:tc>
                  <a:txBody>
                    <a:bodyPr/>
                    <a:lstStyle/>
                    <a:p>
                      <a:pPr algn="ctr" fontAlgn="ctr"/>
                      <a:r>
                        <a:rPr lang="en-US" sz="1200" b="1" i="0" u="none" strike="noStrike" dirty="0">
                          <a:solidFill>
                            <a:srgbClr val="FFFFFF"/>
                          </a:solidFill>
                          <a:effectLst/>
                          <a:latin typeface="Calibri"/>
                        </a:rPr>
                        <a:t>VALUE</a:t>
                      </a:r>
                    </a:p>
                  </a:txBody>
                  <a:tcPr marL="9525" marR="9525" marT="9525" marB="0" anchor="ctr">
                    <a:lnL>
                      <a:noFill/>
                    </a:lnL>
                    <a:lnR>
                      <a:noFill/>
                    </a:lnR>
                    <a:lnT>
                      <a:noFill/>
                    </a:lnT>
                    <a:lnB>
                      <a:noFill/>
                    </a:lnB>
                    <a:solidFill>
                      <a:srgbClr val="336699"/>
                    </a:solidFill>
                  </a:tcPr>
                </a:tc>
                <a:tc>
                  <a:txBody>
                    <a:bodyPr/>
                    <a:lstStyle/>
                    <a:p>
                      <a:pPr algn="ctr" fontAlgn="ctr"/>
                      <a:r>
                        <a:rPr lang="en-US" sz="1200" b="1" i="0" u="none" strike="noStrike" dirty="0">
                          <a:solidFill>
                            <a:srgbClr val="FFFFFF"/>
                          </a:solidFill>
                          <a:effectLst/>
                          <a:latin typeface="Calibri"/>
                        </a:rPr>
                        <a:t>CORE</a:t>
                      </a:r>
                    </a:p>
                  </a:txBody>
                  <a:tcPr marL="9525" marR="9525" marT="9525" marB="0" anchor="ctr">
                    <a:lnL>
                      <a:noFill/>
                    </a:lnL>
                    <a:lnR>
                      <a:noFill/>
                    </a:lnR>
                    <a:lnT>
                      <a:noFill/>
                    </a:lnT>
                    <a:lnB>
                      <a:noFill/>
                    </a:lnB>
                    <a:solidFill>
                      <a:srgbClr val="336699"/>
                    </a:solidFill>
                  </a:tcPr>
                </a:tc>
                <a:tc>
                  <a:txBody>
                    <a:bodyPr/>
                    <a:lstStyle/>
                    <a:p>
                      <a:pPr algn="ctr" fontAlgn="ctr"/>
                      <a:r>
                        <a:rPr lang="en-US" sz="1200" b="1" i="0" u="none" strike="noStrike" dirty="0">
                          <a:solidFill>
                            <a:srgbClr val="FFFFFF"/>
                          </a:solidFill>
                          <a:effectLst/>
                          <a:latin typeface="Calibri"/>
                        </a:rPr>
                        <a:t>GROWTH</a:t>
                      </a:r>
                    </a:p>
                  </a:txBody>
                  <a:tcPr marL="9525" marR="9525" marT="9525" marB="0" anchor="ctr">
                    <a:lnL>
                      <a:noFill/>
                    </a:lnL>
                    <a:lnR>
                      <a:noFill/>
                    </a:lnR>
                    <a:lnT>
                      <a:noFill/>
                    </a:lnT>
                    <a:lnB>
                      <a:noFill/>
                    </a:lnB>
                    <a:solidFill>
                      <a:srgbClr val="336699"/>
                    </a:solidFill>
                  </a:tcPr>
                </a:tc>
              </a:tr>
              <a:tr h="262026">
                <a:tc>
                  <a:txBody>
                    <a:bodyPr/>
                    <a:lstStyle/>
                    <a:p>
                      <a:pPr algn="ctr" fontAlgn="b"/>
                      <a:endParaRPr lang="en-US" sz="12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200" b="1"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2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200" b="1" i="0" u="none" strike="noStrike">
                        <a:solidFill>
                          <a:srgbClr val="000000"/>
                        </a:solidFill>
                        <a:effectLst/>
                        <a:latin typeface="Calibri"/>
                      </a:endParaRPr>
                    </a:p>
                  </a:txBody>
                  <a:tcPr marL="9525" marR="9525" marT="9525" marB="0" anchor="b">
                    <a:lnL>
                      <a:noFill/>
                    </a:lnL>
                    <a:lnR>
                      <a:noFill/>
                    </a:lnR>
                    <a:lnT>
                      <a:noFill/>
                    </a:lnT>
                    <a:lnB>
                      <a:noFill/>
                    </a:lnB>
                  </a:tcPr>
                </a:tc>
              </a:tr>
              <a:tr h="524051">
                <a:tc>
                  <a:txBody>
                    <a:bodyPr/>
                    <a:lstStyle/>
                    <a:p>
                      <a:pPr marL="0" algn="ctr" defTabSz="914400" rtl="0" eaLnBrk="1" fontAlgn="ctr" latinLnBrk="0" hangingPunct="1"/>
                      <a:r>
                        <a:rPr lang="en-US" sz="1200" b="1" i="0" u="none" strike="noStrike" kern="1200" baseline="0" dirty="0">
                          <a:solidFill>
                            <a:schemeClr val="bg1"/>
                          </a:solidFill>
                          <a:effectLst/>
                          <a:latin typeface="Calibri"/>
                          <a:ea typeface="+mn-ea"/>
                          <a:cs typeface="+mn-cs"/>
                        </a:rPr>
                        <a:t>LARGE </a:t>
                      </a:r>
                    </a:p>
                  </a:txBody>
                  <a:tcPr marL="9525" marR="9525" marT="9525" marB="0" anchor="ctr">
                    <a:lnL>
                      <a:noFill/>
                    </a:lnL>
                    <a:lnR>
                      <a:noFill/>
                    </a:lnR>
                    <a:lnT>
                      <a:noFill/>
                    </a:lnT>
                    <a:lnB>
                      <a:noFill/>
                    </a:lnB>
                    <a:solidFill>
                      <a:srgbClr val="336699"/>
                    </a:solidFill>
                  </a:tcPr>
                </a:tc>
                <a:tc>
                  <a:txBody>
                    <a:bodyPr/>
                    <a:lstStyle/>
                    <a:p>
                      <a:pPr algn="ctr" fontAlgn="ctr"/>
                      <a:r>
                        <a:rPr lang="en-US" sz="1200" b="1" i="0" u="none" strike="noStrike" dirty="0">
                          <a:solidFill>
                            <a:srgbClr val="000000"/>
                          </a:solidFill>
                          <a:effectLst/>
                          <a:latin typeface="Calibri"/>
                        </a:rPr>
                        <a:t>21%</a:t>
                      </a:r>
                    </a:p>
                  </a:txBody>
                  <a:tcPr marL="9525" marR="9525" marT="9525" marB="0" anchor="ctr">
                    <a:lnL>
                      <a:noFill/>
                    </a:lnL>
                    <a:lnR>
                      <a:noFill/>
                    </a:lnR>
                    <a:lnT>
                      <a:noFill/>
                    </a:lnT>
                    <a:lnB>
                      <a:noFill/>
                    </a:lnB>
                  </a:tcPr>
                </a:tc>
                <a:tc>
                  <a:txBody>
                    <a:bodyPr/>
                    <a:lstStyle/>
                    <a:p>
                      <a:pPr algn="ctr" fontAlgn="ctr"/>
                      <a:r>
                        <a:rPr lang="en-US" sz="1200" b="1" i="0" u="none" strike="noStrike" dirty="0">
                          <a:solidFill>
                            <a:srgbClr val="000000"/>
                          </a:solidFill>
                          <a:effectLst/>
                          <a:latin typeface="Calibri"/>
                        </a:rPr>
                        <a:t>31%</a:t>
                      </a:r>
                    </a:p>
                  </a:txBody>
                  <a:tcPr marL="9525" marR="9525" marT="9525" marB="0" anchor="ctr">
                    <a:lnL>
                      <a:noFill/>
                    </a:lnL>
                    <a:lnR>
                      <a:noFill/>
                    </a:lnR>
                    <a:lnT>
                      <a:noFill/>
                    </a:lnT>
                    <a:lnB>
                      <a:noFill/>
                    </a:lnB>
                  </a:tcPr>
                </a:tc>
                <a:tc>
                  <a:txBody>
                    <a:bodyPr/>
                    <a:lstStyle/>
                    <a:p>
                      <a:pPr algn="ctr" fontAlgn="ctr"/>
                      <a:r>
                        <a:rPr lang="en-US" sz="1200" b="1" i="0" u="none" strike="noStrike" dirty="0">
                          <a:solidFill>
                            <a:srgbClr val="000000"/>
                          </a:solidFill>
                          <a:effectLst/>
                          <a:latin typeface="Calibri"/>
                        </a:rPr>
                        <a:t>19%</a:t>
                      </a:r>
                    </a:p>
                  </a:txBody>
                  <a:tcPr marL="9525" marR="9525" marT="9525" marB="0" anchor="ctr">
                    <a:lnL>
                      <a:noFill/>
                    </a:lnL>
                    <a:lnR>
                      <a:noFill/>
                    </a:lnR>
                    <a:lnT>
                      <a:noFill/>
                    </a:lnT>
                    <a:lnB>
                      <a:noFill/>
                    </a:lnB>
                  </a:tcPr>
                </a:tc>
              </a:tr>
              <a:tr h="524051">
                <a:tc>
                  <a:txBody>
                    <a:bodyPr/>
                    <a:lstStyle/>
                    <a:p>
                      <a:pPr marL="0" algn="ctr" defTabSz="914400" rtl="0" eaLnBrk="1" fontAlgn="ctr" latinLnBrk="0" hangingPunct="1"/>
                      <a:r>
                        <a:rPr lang="en-US" sz="1200" b="1" i="0" u="none" strike="noStrike" kern="1200" baseline="0" dirty="0">
                          <a:solidFill>
                            <a:schemeClr val="bg1"/>
                          </a:solidFill>
                          <a:effectLst/>
                          <a:latin typeface="Calibri"/>
                          <a:ea typeface="+mn-ea"/>
                          <a:cs typeface="+mn-cs"/>
                        </a:rPr>
                        <a:t>MEDIUM</a:t>
                      </a:r>
                    </a:p>
                  </a:txBody>
                  <a:tcPr marL="9525" marR="9525" marT="9525" marB="0" anchor="ctr">
                    <a:lnL>
                      <a:noFill/>
                    </a:lnL>
                    <a:lnR>
                      <a:noFill/>
                    </a:lnR>
                    <a:lnT>
                      <a:noFill/>
                    </a:lnT>
                    <a:lnB>
                      <a:noFill/>
                    </a:lnB>
                    <a:solidFill>
                      <a:srgbClr val="336699"/>
                    </a:solidFill>
                  </a:tcPr>
                </a:tc>
                <a:tc>
                  <a:txBody>
                    <a:bodyPr/>
                    <a:lstStyle/>
                    <a:p>
                      <a:pPr algn="ctr" fontAlgn="ctr"/>
                      <a:r>
                        <a:rPr lang="en-US" sz="1200" b="1" i="0" u="none" strike="noStrike">
                          <a:solidFill>
                            <a:srgbClr val="000000"/>
                          </a:solidFill>
                          <a:effectLst/>
                          <a:latin typeface="Calibri"/>
                        </a:rPr>
                        <a:t>6%</a:t>
                      </a:r>
                    </a:p>
                  </a:txBody>
                  <a:tcPr marL="9525" marR="9525" marT="9525" marB="0" anchor="ctr">
                    <a:lnL>
                      <a:noFill/>
                    </a:lnL>
                    <a:lnR>
                      <a:noFill/>
                    </a:lnR>
                    <a:lnT>
                      <a:noFill/>
                    </a:lnT>
                    <a:lnB>
                      <a:noFill/>
                    </a:lnB>
                  </a:tcPr>
                </a:tc>
                <a:tc>
                  <a:txBody>
                    <a:bodyPr/>
                    <a:lstStyle/>
                    <a:p>
                      <a:pPr algn="ctr" fontAlgn="ctr"/>
                      <a:r>
                        <a:rPr lang="en-US" sz="1200" b="1" i="0" u="none" strike="noStrike">
                          <a:solidFill>
                            <a:srgbClr val="000000"/>
                          </a:solidFill>
                          <a:effectLst/>
                          <a:latin typeface="Calibri"/>
                        </a:rPr>
                        <a:t>7%</a:t>
                      </a:r>
                    </a:p>
                  </a:txBody>
                  <a:tcPr marL="9525" marR="9525" marT="9525" marB="0" anchor="ctr">
                    <a:lnL>
                      <a:noFill/>
                    </a:lnL>
                    <a:lnR>
                      <a:noFill/>
                    </a:lnR>
                    <a:lnT>
                      <a:noFill/>
                    </a:lnT>
                    <a:lnB>
                      <a:noFill/>
                    </a:lnB>
                  </a:tcPr>
                </a:tc>
                <a:tc>
                  <a:txBody>
                    <a:bodyPr/>
                    <a:lstStyle/>
                    <a:p>
                      <a:pPr algn="ctr" fontAlgn="ctr"/>
                      <a:r>
                        <a:rPr lang="en-US" sz="1200" b="1" i="0" u="none" strike="noStrike" dirty="0">
                          <a:solidFill>
                            <a:srgbClr val="000000"/>
                          </a:solidFill>
                          <a:effectLst/>
                          <a:latin typeface="Calibri"/>
                        </a:rPr>
                        <a:t>7%</a:t>
                      </a:r>
                    </a:p>
                  </a:txBody>
                  <a:tcPr marL="9525" marR="9525" marT="9525" marB="0" anchor="ctr">
                    <a:lnL>
                      <a:noFill/>
                    </a:lnL>
                    <a:lnR>
                      <a:noFill/>
                    </a:lnR>
                    <a:lnT>
                      <a:noFill/>
                    </a:lnT>
                    <a:lnB>
                      <a:noFill/>
                    </a:lnB>
                  </a:tcPr>
                </a:tc>
              </a:tr>
              <a:tr h="524051">
                <a:tc>
                  <a:txBody>
                    <a:bodyPr/>
                    <a:lstStyle/>
                    <a:p>
                      <a:pPr marL="0" algn="ctr" defTabSz="914400" rtl="0" eaLnBrk="1" fontAlgn="ctr" latinLnBrk="0" hangingPunct="1"/>
                      <a:r>
                        <a:rPr lang="en-US" sz="1200" b="1" i="0" u="none" strike="noStrike" kern="1200" baseline="0" dirty="0">
                          <a:solidFill>
                            <a:schemeClr val="bg1"/>
                          </a:solidFill>
                          <a:effectLst/>
                          <a:latin typeface="Calibri"/>
                          <a:ea typeface="+mn-ea"/>
                          <a:cs typeface="+mn-cs"/>
                        </a:rPr>
                        <a:t>SMALL</a:t>
                      </a:r>
                    </a:p>
                  </a:txBody>
                  <a:tcPr marL="9525" marR="9525" marT="9525" marB="0" anchor="ctr">
                    <a:lnL>
                      <a:noFill/>
                    </a:lnL>
                    <a:lnR>
                      <a:noFill/>
                    </a:lnR>
                    <a:lnT>
                      <a:noFill/>
                    </a:lnT>
                    <a:lnB>
                      <a:noFill/>
                    </a:lnB>
                    <a:solidFill>
                      <a:srgbClr val="336699"/>
                    </a:solidFill>
                  </a:tcPr>
                </a:tc>
                <a:tc>
                  <a:txBody>
                    <a:bodyPr/>
                    <a:lstStyle/>
                    <a:p>
                      <a:pPr algn="ctr" fontAlgn="ctr"/>
                      <a:r>
                        <a:rPr lang="en-US" sz="1200" b="1" i="0" u="none" strike="noStrike">
                          <a:solidFill>
                            <a:srgbClr val="000000"/>
                          </a:solidFill>
                          <a:effectLst/>
                          <a:latin typeface="Calibri"/>
                        </a:rPr>
                        <a:t>3%</a:t>
                      </a:r>
                    </a:p>
                  </a:txBody>
                  <a:tcPr marL="9525" marR="9525" marT="9525" marB="0" anchor="ctr">
                    <a:lnL>
                      <a:noFill/>
                    </a:lnL>
                    <a:lnR>
                      <a:noFill/>
                    </a:lnR>
                    <a:lnT>
                      <a:noFill/>
                    </a:lnT>
                    <a:lnB>
                      <a:noFill/>
                    </a:lnB>
                  </a:tcPr>
                </a:tc>
                <a:tc>
                  <a:txBody>
                    <a:bodyPr/>
                    <a:lstStyle/>
                    <a:p>
                      <a:pPr algn="ctr" fontAlgn="ctr"/>
                      <a:r>
                        <a:rPr lang="en-US" sz="1200" b="1" i="0" u="none" strike="noStrike">
                          <a:solidFill>
                            <a:srgbClr val="000000"/>
                          </a:solidFill>
                          <a:effectLst/>
                          <a:latin typeface="Calibri"/>
                        </a:rPr>
                        <a:t>3%</a:t>
                      </a:r>
                    </a:p>
                  </a:txBody>
                  <a:tcPr marL="9525" marR="9525" marT="9525" marB="0" anchor="ctr">
                    <a:lnL>
                      <a:noFill/>
                    </a:lnL>
                    <a:lnR>
                      <a:noFill/>
                    </a:lnR>
                    <a:lnT>
                      <a:noFill/>
                    </a:lnT>
                    <a:lnB>
                      <a:noFill/>
                    </a:lnB>
                  </a:tcPr>
                </a:tc>
                <a:tc>
                  <a:txBody>
                    <a:bodyPr/>
                    <a:lstStyle/>
                    <a:p>
                      <a:pPr algn="ctr" fontAlgn="ctr"/>
                      <a:r>
                        <a:rPr lang="en-US" sz="1200" b="1" i="0" u="none" strike="noStrike" dirty="0">
                          <a:solidFill>
                            <a:srgbClr val="000000"/>
                          </a:solidFill>
                          <a:effectLst/>
                          <a:latin typeface="Calibri"/>
                        </a:rPr>
                        <a:t>3%</a:t>
                      </a:r>
                    </a:p>
                  </a:txBody>
                  <a:tcPr marL="9525" marR="9525" marT="9525" marB="0" anchor="ctr">
                    <a:lnL>
                      <a:noFill/>
                    </a:lnL>
                    <a:lnR>
                      <a:noFill/>
                    </a:lnR>
                    <a:lnT>
                      <a:noFill/>
                    </a:lnT>
                    <a:lnB>
                      <a:noFill/>
                    </a:lnB>
                  </a:tcPr>
                </a:tc>
              </a:tr>
            </a:tbl>
          </a:graphicData>
        </a:graphic>
      </p:graphicFrame>
      <p:sp>
        <p:nvSpPr>
          <p:cNvPr id="5" name="TextBox 4"/>
          <p:cNvSpPr txBox="1"/>
          <p:nvPr/>
        </p:nvSpPr>
        <p:spPr>
          <a:xfrm>
            <a:off x="533401" y="533400"/>
            <a:ext cx="8153400" cy="800219"/>
          </a:xfrm>
          <a:prstGeom prst="rect">
            <a:avLst/>
          </a:prstGeom>
          <a:noFill/>
        </p:spPr>
        <p:txBody>
          <a:bodyPr wrap="square" rtlCol="0">
            <a:spAutoFit/>
          </a:bodyPr>
          <a:lstStyle/>
          <a:p>
            <a:r>
              <a:rPr lang="en-US" sz="2300" b="1" i="1" dirty="0" smtClean="0">
                <a:solidFill>
                  <a:srgbClr val="336699"/>
                </a:solidFill>
              </a:rPr>
              <a:t>The Vanguard </a:t>
            </a:r>
            <a:r>
              <a:rPr lang="en-US" sz="2300" b="1" i="1" u="sng" dirty="0" smtClean="0">
                <a:solidFill>
                  <a:srgbClr val="336699"/>
                </a:solidFill>
              </a:rPr>
              <a:t>Total</a:t>
            </a:r>
            <a:r>
              <a:rPr lang="en-US" sz="2300" b="1" i="1" dirty="0" smtClean="0">
                <a:solidFill>
                  <a:srgbClr val="336699"/>
                </a:solidFill>
              </a:rPr>
              <a:t> Stock Market Index Fund’s breakdown based on </a:t>
            </a:r>
            <a:r>
              <a:rPr lang="en-US" sz="2300" b="1" i="1" u="sng" dirty="0" smtClean="0">
                <a:solidFill>
                  <a:srgbClr val="336699"/>
                </a:solidFill>
              </a:rPr>
              <a:t>style</a:t>
            </a:r>
            <a:r>
              <a:rPr lang="en-US" sz="2300" b="1" i="1" dirty="0" smtClean="0">
                <a:solidFill>
                  <a:srgbClr val="336699"/>
                </a:solidFill>
              </a:rPr>
              <a:t> and </a:t>
            </a:r>
            <a:r>
              <a:rPr lang="en-US" sz="2300" b="1" i="1" u="sng" dirty="0" smtClean="0">
                <a:solidFill>
                  <a:srgbClr val="336699"/>
                </a:solidFill>
              </a:rPr>
              <a:t>size</a:t>
            </a:r>
            <a:r>
              <a:rPr lang="en-US" sz="2300" b="1" i="1" dirty="0" smtClean="0">
                <a:solidFill>
                  <a:srgbClr val="336699"/>
                </a:solidFill>
              </a:rPr>
              <a:t> mirrors that of the US stock market as a whole</a:t>
            </a:r>
            <a:endParaRPr lang="en-US" sz="2300" b="1" i="1" dirty="0">
              <a:solidFill>
                <a:srgbClr val="336699"/>
              </a:solidFill>
            </a:endParaRPr>
          </a:p>
        </p:txBody>
      </p:sp>
      <p:sp>
        <p:nvSpPr>
          <p:cNvPr id="6" name="TextBox 5"/>
          <p:cNvSpPr txBox="1"/>
          <p:nvPr/>
        </p:nvSpPr>
        <p:spPr>
          <a:xfrm>
            <a:off x="4495799" y="2341479"/>
            <a:ext cx="654346" cy="369332"/>
          </a:xfrm>
          <a:prstGeom prst="rect">
            <a:avLst/>
          </a:prstGeom>
          <a:noFill/>
        </p:spPr>
        <p:txBody>
          <a:bodyPr wrap="none" rtlCol="0">
            <a:spAutoFit/>
          </a:bodyPr>
          <a:lstStyle/>
          <a:p>
            <a:r>
              <a:rPr lang="en-US" b="1" dirty="0" smtClean="0">
                <a:solidFill>
                  <a:srgbClr val="0070C0"/>
                </a:solidFill>
              </a:rPr>
              <a:t>Style</a:t>
            </a:r>
            <a:endParaRPr lang="en-US" b="1" dirty="0">
              <a:solidFill>
                <a:srgbClr val="0070C0"/>
              </a:solidFill>
            </a:endParaRPr>
          </a:p>
        </p:txBody>
      </p:sp>
      <p:sp>
        <p:nvSpPr>
          <p:cNvPr id="7" name="TextBox 6"/>
          <p:cNvSpPr txBox="1"/>
          <p:nvPr/>
        </p:nvSpPr>
        <p:spPr>
          <a:xfrm>
            <a:off x="1219200" y="4202668"/>
            <a:ext cx="552267" cy="369332"/>
          </a:xfrm>
          <a:prstGeom prst="rect">
            <a:avLst/>
          </a:prstGeom>
          <a:noFill/>
        </p:spPr>
        <p:txBody>
          <a:bodyPr wrap="none" rtlCol="0">
            <a:spAutoFit/>
          </a:bodyPr>
          <a:lstStyle/>
          <a:p>
            <a:r>
              <a:rPr lang="en-US" b="1" dirty="0" smtClean="0">
                <a:solidFill>
                  <a:srgbClr val="336699"/>
                </a:solidFill>
              </a:rPr>
              <a:t>Size</a:t>
            </a:r>
            <a:endParaRPr lang="en-US" b="1" dirty="0">
              <a:solidFill>
                <a:srgbClr val="336699"/>
              </a:solidFill>
            </a:endParaRPr>
          </a:p>
        </p:txBody>
      </p:sp>
      <p:sp>
        <p:nvSpPr>
          <p:cNvPr id="8" name="TextBox 7"/>
          <p:cNvSpPr txBox="1"/>
          <p:nvPr/>
        </p:nvSpPr>
        <p:spPr>
          <a:xfrm>
            <a:off x="990600" y="6096000"/>
            <a:ext cx="4342856" cy="430887"/>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endParaRPr lang="en-US" sz="1100" dirty="0" smtClean="0"/>
          </a:p>
          <a:p>
            <a:r>
              <a:rPr lang="en-US" sz="1100" dirty="0" smtClean="0"/>
              <a:t>August, 2005</a:t>
            </a:r>
            <a:endParaRPr lang="en-US" sz="1100" dirty="0"/>
          </a:p>
        </p:txBody>
      </p:sp>
    </p:spTree>
    <p:extLst>
      <p:ext uri="{BB962C8B-B14F-4D97-AF65-F5344CB8AC3E}">
        <p14:creationId xmlns:p14="http://schemas.microsoft.com/office/powerpoint/2010/main" val="4227672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1" y="405825"/>
            <a:ext cx="8153400" cy="1077218"/>
          </a:xfrm>
          <a:prstGeom prst="rect">
            <a:avLst/>
          </a:prstGeom>
          <a:noFill/>
        </p:spPr>
        <p:txBody>
          <a:bodyPr wrap="square" rtlCol="0">
            <a:spAutoFit/>
          </a:bodyPr>
          <a:lstStyle/>
          <a:p>
            <a:r>
              <a:rPr lang="en-US" sz="3200" b="1" i="1" dirty="0" smtClean="0">
                <a:solidFill>
                  <a:srgbClr val="336699"/>
                </a:solidFill>
              </a:rPr>
              <a:t>The principles that often work in most aspects of our lives often leave to failure in investing</a:t>
            </a:r>
            <a:endParaRPr lang="en-US" sz="3200" b="1" i="1" dirty="0">
              <a:solidFill>
                <a:srgbClr val="336699"/>
              </a:solidFill>
            </a:endParaRPr>
          </a:p>
        </p:txBody>
      </p:sp>
      <p:sp>
        <p:nvSpPr>
          <p:cNvPr id="5" name="TextBox 4"/>
          <p:cNvSpPr txBox="1"/>
          <p:nvPr/>
        </p:nvSpPr>
        <p:spPr>
          <a:xfrm>
            <a:off x="623455" y="2819400"/>
            <a:ext cx="8375434" cy="1938992"/>
          </a:xfrm>
          <a:prstGeom prst="rect">
            <a:avLst/>
          </a:prstGeom>
          <a:noFill/>
        </p:spPr>
        <p:txBody>
          <a:bodyPr wrap="none" rtlCol="0">
            <a:spAutoFit/>
          </a:bodyPr>
          <a:lstStyle/>
          <a:p>
            <a:pPr marL="342900" indent="-342900">
              <a:buAutoNum type="arabicPeriod"/>
            </a:pPr>
            <a:r>
              <a:rPr lang="en-US" sz="2400" b="1" dirty="0" smtClean="0"/>
              <a:t>If you don’t know how to do something…hire an expert.</a:t>
            </a:r>
          </a:p>
          <a:p>
            <a:pPr marL="342900" indent="-342900">
              <a:buAutoNum type="arabicPeriod"/>
            </a:pPr>
            <a:r>
              <a:rPr lang="en-US" sz="2400" b="1" dirty="0" smtClean="0"/>
              <a:t>You get what you pay for.</a:t>
            </a:r>
          </a:p>
          <a:p>
            <a:pPr marL="342900" indent="-342900">
              <a:buAutoNum type="arabicPeriod" startAt="3"/>
            </a:pPr>
            <a:r>
              <a:rPr lang="en-US" sz="2400" b="1" dirty="0" smtClean="0"/>
              <a:t>If there’s a crisis, take action!</a:t>
            </a:r>
          </a:p>
          <a:p>
            <a:pPr marL="342900" indent="-342900">
              <a:buAutoNum type="arabicPeriod" startAt="3"/>
            </a:pPr>
            <a:r>
              <a:rPr lang="en-US" sz="2400" b="1" dirty="0" smtClean="0"/>
              <a:t>The best predictor of future performance is past performance</a:t>
            </a:r>
          </a:p>
          <a:p>
            <a:pPr marL="342900" indent="-342900">
              <a:buAutoNum type="arabicPeriod"/>
            </a:pPr>
            <a:endParaRPr lang="en-US" sz="2400" b="1" dirty="0"/>
          </a:p>
        </p:txBody>
      </p:sp>
      <p:sp>
        <p:nvSpPr>
          <p:cNvPr id="6" name="TextBox 5"/>
          <p:cNvSpPr txBox="1"/>
          <p:nvPr/>
        </p:nvSpPr>
        <p:spPr>
          <a:xfrm>
            <a:off x="990600" y="6096000"/>
            <a:ext cx="4342856" cy="261610"/>
          </a:xfrm>
          <a:prstGeom prst="rect">
            <a:avLst/>
          </a:prstGeom>
          <a:noFill/>
        </p:spPr>
        <p:txBody>
          <a:bodyPr wrap="none" rtlCol="0">
            <a:spAutoFit/>
          </a:bodyPr>
          <a:lstStyle/>
          <a:p>
            <a:r>
              <a:rPr lang="en-US" sz="1100" dirty="0" smtClean="0"/>
              <a:t>Source: </a:t>
            </a:r>
            <a:r>
              <a:rPr lang="en-US" sz="1100" u="sng" dirty="0" smtClean="0"/>
              <a:t>The </a:t>
            </a:r>
            <a:r>
              <a:rPr lang="en-US" sz="1100" u="sng" dirty="0" err="1" smtClean="0"/>
              <a:t>Bogleheads</a:t>
            </a:r>
            <a:r>
              <a:rPr lang="en-US" sz="1100" u="sng" dirty="0" smtClean="0"/>
              <a:t>’ Guide to Investing</a:t>
            </a:r>
            <a:r>
              <a:rPr lang="en-US" sz="1100" dirty="0" smtClean="0"/>
              <a:t>, Larimore, </a:t>
            </a:r>
            <a:r>
              <a:rPr lang="en-US" sz="1100" dirty="0" err="1" smtClean="0"/>
              <a:t>Lindauer</a:t>
            </a:r>
            <a:r>
              <a:rPr lang="en-US" sz="1100" dirty="0" smtClean="0"/>
              <a:t>, </a:t>
            </a:r>
            <a:r>
              <a:rPr lang="en-US" sz="1100" dirty="0" err="1" smtClean="0"/>
              <a:t>LeBoeuf</a:t>
            </a:r>
            <a:endParaRPr lang="en-US" sz="1100" dirty="0"/>
          </a:p>
        </p:txBody>
      </p:sp>
    </p:spTree>
    <p:extLst>
      <p:ext uri="{BB962C8B-B14F-4D97-AF65-F5344CB8AC3E}">
        <p14:creationId xmlns:p14="http://schemas.microsoft.com/office/powerpoint/2010/main" val="710006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7848970"/>
              </p:ext>
            </p:extLst>
          </p:nvPr>
        </p:nvGraphicFramePr>
        <p:xfrm>
          <a:off x="1854200" y="2339181"/>
          <a:ext cx="5435600" cy="3048000"/>
        </p:xfrm>
        <a:graphic>
          <a:graphicData uri="http://schemas.openxmlformats.org/drawingml/2006/table">
            <a:tbl>
              <a:tblPr/>
              <a:tblGrid>
                <a:gridCol w="2717800"/>
                <a:gridCol w="2717800"/>
              </a:tblGrid>
              <a:tr h="381000">
                <a:tc>
                  <a:txBody>
                    <a:bodyPr/>
                    <a:lstStyle/>
                    <a:p>
                      <a:pPr algn="ctr" fontAlgn="ctr"/>
                      <a:r>
                        <a:rPr lang="en-US" sz="1400" b="1" i="0" u="none" strike="noStrike" dirty="0">
                          <a:solidFill>
                            <a:srgbClr val="FFFFFF"/>
                          </a:solidFill>
                          <a:effectLst/>
                          <a:latin typeface="Calibri"/>
                        </a:rPr>
                        <a:t>Average Equity Mutual Fund</a:t>
                      </a:r>
                    </a:p>
                  </a:txBody>
                  <a:tcPr marL="9525" marR="9525" marT="9525" marB="0" anchor="ctr">
                    <a:lnL>
                      <a:noFill/>
                    </a:lnL>
                    <a:lnR>
                      <a:noFill/>
                    </a:lnR>
                    <a:lnT>
                      <a:noFill/>
                    </a:lnT>
                    <a:lnB>
                      <a:noFill/>
                    </a:lnB>
                    <a:solidFill>
                      <a:srgbClr val="336699"/>
                    </a:solidFill>
                  </a:tcPr>
                </a:tc>
                <a:tc>
                  <a:txBody>
                    <a:bodyPr/>
                    <a:lstStyle/>
                    <a:p>
                      <a:pPr algn="ctr" fontAlgn="ctr"/>
                      <a:r>
                        <a:rPr lang="en-US" sz="1400" b="1" i="0" u="none" strike="noStrike">
                          <a:solidFill>
                            <a:srgbClr val="FFFFFF"/>
                          </a:solidFill>
                          <a:effectLst/>
                          <a:latin typeface="Calibri"/>
                        </a:rPr>
                        <a:t>Percent of Average Assets</a:t>
                      </a:r>
                    </a:p>
                  </a:txBody>
                  <a:tcPr marL="9525" marR="9525" marT="9525" marB="0" anchor="ctr">
                    <a:lnL>
                      <a:noFill/>
                    </a:lnL>
                    <a:lnR>
                      <a:noFill/>
                    </a:lnR>
                    <a:lnT>
                      <a:noFill/>
                    </a:lnT>
                    <a:lnB>
                      <a:noFill/>
                    </a:lnB>
                    <a:solidFill>
                      <a:srgbClr val="336699"/>
                    </a:solidFill>
                  </a:tcPr>
                </a:tc>
              </a:tr>
              <a:tr h="381000">
                <a:tc>
                  <a:txBody>
                    <a:bodyPr/>
                    <a:lstStyle/>
                    <a:p>
                      <a:pPr algn="l" fontAlgn="b"/>
                      <a:r>
                        <a:rPr lang="en-US" sz="1400" b="1" i="0" u="none" strike="noStrike">
                          <a:solidFill>
                            <a:srgbClr val="000000"/>
                          </a:solidFill>
                          <a:effectLst/>
                          <a:latin typeface="Calibri"/>
                        </a:rPr>
                        <a:t>Advisory Fees</a:t>
                      </a:r>
                    </a:p>
                  </a:txBody>
                  <a:tcPr marL="9525" marR="9525" marT="9525" marB="0" anchor="b">
                    <a:lnL>
                      <a:noFill/>
                    </a:lnL>
                    <a:lnR>
                      <a:noFill/>
                    </a:lnR>
                    <a:lnT>
                      <a:noFill/>
                    </a:lnT>
                    <a:lnB>
                      <a:noFill/>
                    </a:lnB>
                  </a:tcPr>
                </a:tc>
                <a:tc>
                  <a:txBody>
                    <a:bodyPr/>
                    <a:lstStyle/>
                    <a:p>
                      <a:pPr algn="ctr" fontAlgn="ctr"/>
                      <a:r>
                        <a:rPr lang="en-US" sz="1400" b="1" i="0" u="none" strike="noStrike" dirty="0" smtClean="0">
                          <a:solidFill>
                            <a:srgbClr val="000000"/>
                          </a:solidFill>
                          <a:effectLst/>
                          <a:latin typeface="Calibri"/>
                        </a:rPr>
                        <a:t>  1.1</a:t>
                      </a:r>
                      <a:r>
                        <a:rPr lang="en-US" sz="1400" b="1" i="0" u="none" strike="noStrike" dirty="0">
                          <a:solidFill>
                            <a:srgbClr val="000000"/>
                          </a:solidFill>
                          <a:effectLst/>
                          <a:latin typeface="Calibri"/>
                        </a:rPr>
                        <a:t>%</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Other operatiing expenses</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0.5</a:t>
                      </a:r>
                    </a:p>
                  </a:txBody>
                  <a:tcPr marL="9525" marR="9525" marT="9525" marB="0" anchor="ctr">
                    <a:lnL>
                      <a:noFill/>
                    </a:lnL>
                    <a:lnR>
                      <a:noFill/>
                    </a:lnR>
                    <a:lnT>
                      <a:noFill/>
                    </a:lnT>
                    <a:lnB>
                      <a:noFill/>
                    </a:lnB>
                  </a:tcPr>
                </a:tc>
              </a:tr>
              <a:tr h="381000">
                <a:tc>
                  <a:txBody>
                    <a:bodyPr/>
                    <a:lstStyle/>
                    <a:p>
                      <a:pPr algn="l" fontAlgn="b"/>
                      <a:r>
                        <a:rPr lang="en-US" sz="1400" b="1" i="1" u="none" strike="noStrike">
                          <a:solidFill>
                            <a:srgbClr val="C00000"/>
                          </a:solidFill>
                          <a:effectLst/>
                          <a:latin typeface="Calibri"/>
                        </a:rPr>
                        <a:t>Total Expense Ratio</a:t>
                      </a:r>
                    </a:p>
                  </a:txBody>
                  <a:tcPr marL="9525" marR="9525" marT="9525" marB="0" anchor="b">
                    <a:lnL>
                      <a:noFill/>
                    </a:lnL>
                    <a:lnR>
                      <a:noFill/>
                    </a:lnR>
                    <a:lnT>
                      <a:noFill/>
                    </a:lnT>
                    <a:lnB>
                      <a:noFill/>
                    </a:lnB>
                  </a:tcPr>
                </a:tc>
                <a:tc>
                  <a:txBody>
                    <a:bodyPr/>
                    <a:lstStyle/>
                    <a:p>
                      <a:pPr algn="ctr" fontAlgn="ctr"/>
                      <a:r>
                        <a:rPr lang="en-US" sz="1400" b="1" i="0" u="none" strike="noStrike">
                          <a:solidFill>
                            <a:srgbClr val="C00000"/>
                          </a:solidFill>
                          <a:effectLst/>
                          <a:latin typeface="Calibri"/>
                        </a:rPr>
                        <a:t>1.6</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Transaction costs</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0.7</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Opportunity cost</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0.4</a:t>
                      </a:r>
                    </a:p>
                  </a:txBody>
                  <a:tcPr marL="9525" marR="9525" marT="9525" marB="0" anchor="ctr">
                    <a:lnL>
                      <a:noFill/>
                    </a:lnL>
                    <a:lnR>
                      <a:noFill/>
                    </a:lnR>
                    <a:lnT>
                      <a:noFill/>
                    </a:lnT>
                    <a:lnB>
                      <a:noFill/>
                    </a:lnB>
                  </a:tcPr>
                </a:tc>
              </a:tr>
              <a:tr h="381000">
                <a:tc>
                  <a:txBody>
                    <a:bodyPr/>
                    <a:lstStyle/>
                    <a:p>
                      <a:pPr algn="l" fontAlgn="b"/>
                      <a:r>
                        <a:rPr lang="en-US" sz="1400" b="1" i="0" u="none" strike="noStrike">
                          <a:solidFill>
                            <a:srgbClr val="000000"/>
                          </a:solidFill>
                          <a:effectLst/>
                          <a:latin typeface="Calibri"/>
                        </a:rPr>
                        <a:t>Sales Charges</a:t>
                      </a:r>
                    </a:p>
                  </a:txBody>
                  <a:tcPr marL="9525" marR="9525" marT="9525"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0.6</a:t>
                      </a:r>
                    </a:p>
                  </a:txBody>
                  <a:tcPr marL="9525" marR="9525" marT="9525" marB="0" anchor="ctr">
                    <a:lnL>
                      <a:noFill/>
                    </a:lnL>
                    <a:lnR>
                      <a:noFill/>
                    </a:lnR>
                    <a:lnT>
                      <a:noFill/>
                    </a:lnT>
                    <a:lnB>
                      <a:noFill/>
                    </a:lnB>
                  </a:tcPr>
                </a:tc>
              </a:tr>
              <a:tr h="381000">
                <a:tc>
                  <a:txBody>
                    <a:bodyPr/>
                    <a:lstStyle/>
                    <a:p>
                      <a:pPr algn="l" fontAlgn="b"/>
                      <a:r>
                        <a:rPr lang="en-US" sz="1400" b="1" i="1" u="none" strike="noStrike">
                          <a:solidFill>
                            <a:srgbClr val="C00000"/>
                          </a:solidFill>
                          <a:effectLst/>
                          <a:latin typeface="Calibri"/>
                        </a:rPr>
                        <a:t>Total Annual Cost</a:t>
                      </a:r>
                    </a:p>
                  </a:txBody>
                  <a:tcPr marL="9525" marR="9525" marT="9525" marB="0" anchor="b">
                    <a:lnL>
                      <a:noFill/>
                    </a:lnL>
                    <a:lnR>
                      <a:noFill/>
                    </a:lnR>
                    <a:lnT>
                      <a:noFill/>
                    </a:lnT>
                    <a:lnB>
                      <a:noFill/>
                    </a:lnB>
                  </a:tcPr>
                </a:tc>
                <a:tc>
                  <a:txBody>
                    <a:bodyPr/>
                    <a:lstStyle/>
                    <a:p>
                      <a:pPr algn="ctr" fontAlgn="ctr"/>
                      <a:r>
                        <a:rPr lang="en-US" sz="1400" b="1" i="0" u="none" strike="noStrike" dirty="0">
                          <a:solidFill>
                            <a:srgbClr val="C00000"/>
                          </a:solidFill>
                          <a:effectLst/>
                          <a:latin typeface="Calibri"/>
                        </a:rPr>
                        <a:t>3.3</a:t>
                      </a:r>
                    </a:p>
                  </a:txBody>
                  <a:tcPr marL="9525" marR="9525" marT="9525" marB="0" anchor="ctr">
                    <a:lnL>
                      <a:noFill/>
                    </a:lnL>
                    <a:lnR>
                      <a:noFill/>
                    </a:lnR>
                    <a:lnT>
                      <a:noFill/>
                    </a:lnT>
                    <a:lnB>
                      <a:noFill/>
                    </a:lnB>
                  </a:tcPr>
                </a:tc>
              </a:tr>
            </a:tbl>
          </a:graphicData>
        </a:graphic>
      </p:graphicFrame>
    </p:spTree>
    <p:extLst>
      <p:ext uri="{BB962C8B-B14F-4D97-AF65-F5344CB8AC3E}">
        <p14:creationId xmlns:p14="http://schemas.microsoft.com/office/powerpoint/2010/main" val="1694071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371600" y="1772336"/>
            <a:ext cx="6553199"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The </a:t>
            </a:r>
            <a:r>
              <a:rPr lang="en-US" altLang="en-US" sz="1600" b="1" dirty="0" err="1" smtClean="0">
                <a:solidFill>
                  <a:schemeClr val="bg1"/>
                </a:solidFill>
              </a:rPr>
              <a:t>Boglehead</a:t>
            </a:r>
            <a:r>
              <a:rPr lang="en-US" altLang="en-US" sz="1600" b="1" dirty="0" smtClean="0">
                <a:solidFill>
                  <a:schemeClr val="bg1"/>
                </a:solidFill>
              </a:rPr>
              <a:t> Investment Philosophy</a:t>
            </a:r>
            <a:endParaRPr lang="en-US" altLang="en-US" sz="900" b="1" i="1" dirty="0">
              <a:solidFill>
                <a:srgbClr val="336699"/>
              </a:solidFill>
            </a:endParaRPr>
          </a:p>
        </p:txBody>
      </p:sp>
      <p:sp>
        <p:nvSpPr>
          <p:cNvPr id="3" name="TextBox 2"/>
          <p:cNvSpPr txBox="1"/>
          <p:nvPr/>
        </p:nvSpPr>
        <p:spPr>
          <a:xfrm>
            <a:off x="2209800" y="2743200"/>
            <a:ext cx="4063998" cy="2862322"/>
          </a:xfrm>
          <a:prstGeom prst="rect">
            <a:avLst/>
          </a:prstGeom>
          <a:noFill/>
        </p:spPr>
        <p:txBody>
          <a:bodyPr wrap="none" rtlCol="0">
            <a:spAutoFit/>
          </a:bodyPr>
          <a:lstStyle/>
          <a:p>
            <a:pPr marL="342900" indent="-342900">
              <a:buAutoNum type="arabicPeriod"/>
            </a:pPr>
            <a:r>
              <a:rPr lang="en-US" dirty="0" smtClean="0"/>
              <a:t>Develop a workable plan.</a:t>
            </a:r>
          </a:p>
          <a:p>
            <a:pPr marL="342900" indent="-342900">
              <a:buAutoNum type="arabicPeriod"/>
            </a:pPr>
            <a:r>
              <a:rPr lang="en-US" dirty="0" smtClean="0"/>
              <a:t>Invest early and often.</a:t>
            </a:r>
          </a:p>
          <a:p>
            <a:pPr marL="342900" indent="-342900">
              <a:buAutoNum type="arabicPeriod"/>
            </a:pPr>
            <a:r>
              <a:rPr lang="en-US" dirty="0" smtClean="0"/>
              <a:t>Never bear too much or too little risk.</a:t>
            </a:r>
          </a:p>
          <a:p>
            <a:pPr marL="342900" indent="-342900">
              <a:buAutoNum type="arabicPeriod"/>
            </a:pPr>
            <a:r>
              <a:rPr lang="en-US" dirty="0" smtClean="0"/>
              <a:t>Diversify.</a:t>
            </a:r>
          </a:p>
          <a:p>
            <a:pPr marL="342900" indent="-342900">
              <a:buAutoNum type="arabicPeriod"/>
            </a:pPr>
            <a:r>
              <a:rPr lang="en-US" dirty="0" smtClean="0"/>
              <a:t>Never try to time the market.</a:t>
            </a:r>
          </a:p>
          <a:p>
            <a:pPr marL="342900" indent="-342900">
              <a:buAutoNum type="arabicPeriod"/>
            </a:pPr>
            <a:r>
              <a:rPr lang="en-US" dirty="0" smtClean="0"/>
              <a:t>Use index funds when possible.</a:t>
            </a:r>
          </a:p>
          <a:p>
            <a:pPr marL="342900" indent="-342900">
              <a:buAutoNum type="arabicPeriod"/>
            </a:pPr>
            <a:r>
              <a:rPr lang="en-US" dirty="0" smtClean="0"/>
              <a:t>Keep costs low.</a:t>
            </a:r>
          </a:p>
          <a:p>
            <a:pPr marL="342900" indent="-342900">
              <a:buAutoNum type="arabicPeriod"/>
            </a:pPr>
            <a:r>
              <a:rPr lang="en-US" dirty="0" smtClean="0"/>
              <a:t>Minimize taxes.</a:t>
            </a:r>
          </a:p>
          <a:p>
            <a:pPr marL="342900" indent="-342900">
              <a:buAutoNum type="arabicPeriod"/>
            </a:pPr>
            <a:r>
              <a:rPr lang="en-US" dirty="0" smtClean="0"/>
              <a:t>Invest with simplicity.</a:t>
            </a:r>
          </a:p>
          <a:p>
            <a:pPr marL="342900" indent="-342900">
              <a:buAutoNum type="arabicPeriod"/>
            </a:pPr>
            <a:r>
              <a:rPr lang="en-US" dirty="0" smtClean="0"/>
              <a:t>Stay the course.</a:t>
            </a:r>
            <a:endParaRPr lang="en-US" dirty="0"/>
          </a:p>
        </p:txBody>
      </p:sp>
      <p:sp>
        <p:nvSpPr>
          <p:cNvPr id="4" name="TextBox 3"/>
          <p:cNvSpPr txBox="1"/>
          <p:nvPr/>
        </p:nvSpPr>
        <p:spPr>
          <a:xfrm>
            <a:off x="1219200" y="6248400"/>
            <a:ext cx="4132863" cy="246221"/>
          </a:xfrm>
          <a:prstGeom prst="rect">
            <a:avLst/>
          </a:prstGeom>
          <a:noFill/>
        </p:spPr>
        <p:txBody>
          <a:bodyPr wrap="none" rtlCol="0">
            <a:spAutoFit/>
          </a:bodyPr>
          <a:lstStyle/>
          <a:p>
            <a:r>
              <a:rPr lang="en-US" sz="1000" dirty="0" smtClean="0">
                <a:solidFill>
                  <a:schemeClr val="bg1">
                    <a:lumMod val="50000"/>
                  </a:schemeClr>
                </a:solidFill>
              </a:rPr>
              <a:t>Source: Taylor Larimore, </a:t>
            </a:r>
            <a:r>
              <a:rPr lang="en-US" sz="1000" u="sng" dirty="0" smtClean="0">
                <a:solidFill>
                  <a:schemeClr val="bg1">
                    <a:lumMod val="50000"/>
                  </a:schemeClr>
                </a:solidFill>
              </a:rPr>
              <a:t>The </a:t>
            </a:r>
            <a:r>
              <a:rPr lang="en-US" sz="1000" u="sng" dirty="0" err="1" smtClean="0">
                <a:solidFill>
                  <a:schemeClr val="bg1">
                    <a:lumMod val="50000"/>
                  </a:schemeClr>
                </a:solidFill>
              </a:rPr>
              <a:t>Bogleheads</a:t>
            </a:r>
            <a:r>
              <a:rPr lang="en-US" sz="1000" u="sng" dirty="0" smtClean="0">
                <a:solidFill>
                  <a:schemeClr val="bg1">
                    <a:lumMod val="50000"/>
                  </a:schemeClr>
                </a:solidFill>
              </a:rPr>
              <a:t>’ Guide to the Three-Fund Portfolio</a:t>
            </a:r>
            <a:endParaRPr lang="en-US" sz="1000" u="sng" dirty="0">
              <a:solidFill>
                <a:schemeClr val="bg1">
                  <a:lumMod val="50000"/>
                </a:schemeClr>
              </a:solidFill>
            </a:endParaRPr>
          </a:p>
        </p:txBody>
      </p:sp>
    </p:spTree>
    <p:extLst>
      <p:ext uri="{BB962C8B-B14F-4D97-AF65-F5344CB8AC3E}">
        <p14:creationId xmlns:p14="http://schemas.microsoft.com/office/powerpoint/2010/main" val="215089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133600"/>
            <a:ext cx="8153400" cy="1200329"/>
          </a:xfrm>
          <a:prstGeom prst="rect">
            <a:avLst/>
          </a:prstGeom>
          <a:noFill/>
        </p:spPr>
        <p:txBody>
          <a:bodyPr wrap="square" rtlCol="0">
            <a:spAutoFit/>
          </a:bodyPr>
          <a:lstStyle/>
          <a:p>
            <a:r>
              <a:rPr lang="en-US" b="1" i="1" dirty="0" smtClean="0">
                <a:solidFill>
                  <a:srgbClr val="006D63"/>
                </a:solidFill>
              </a:rPr>
              <a:t>“Just as the gambling industry wants people to think they can beat the casino, the investment industry wants investors to think they can beat the market.”</a:t>
            </a:r>
          </a:p>
          <a:p>
            <a:endParaRPr lang="en-US" b="1" i="1" dirty="0">
              <a:solidFill>
                <a:srgbClr val="006D63"/>
              </a:solidFill>
            </a:endParaRPr>
          </a:p>
          <a:p>
            <a:r>
              <a:rPr lang="en-US" b="1" dirty="0" smtClean="0"/>
              <a:t>                             John Larimore, </a:t>
            </a:r>
            <a:r>
              <a:rPr lang="en-US" b="1" u="sng" dirty="0" smtClean="0"/>
              <a:t>The </a:t>
            </a:r>
            <a:r>
              <a:rPr lang="en-US" b="1" u="sng" dirty="0" err="1" smtClean="0"/>
              <a:t>Bogleheads</a:t>
            </a:r>
            <a:r>
              <a:rPr lang="en-US" b="1" u="sng" dirty="0" smtClean="0"/>
              <a:t>’ Guide to the Three-Fund Portfolio</a:t>
            </a:r>
          </a:p>
        </p:txBody>
      </p:sp>
    </p:spTree>
    <p:extLst>
      <p:ext uri="{BB962C8B-B14F-4D97-AF65-F5344CB8AC3E}">
        <p14:creationId xmlns:p14="http://schemas.microsoft.com/office/powerpoint/2010/main" val="315674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5638800" cy="4740746"/>
          </a:xfrm>
          <a:prstGeom prst="rect">
            <a:avLst/>
          </a:prstGeom>
        </p:spPr>
      </p:pic>
      <p:sp>
        <p:nvSpPr>
          <p:cNvPr id="3" name="Text Box 4"/>
          <p:cNvSpPr txBox="1">
            <a:spLocks noChangeArrowheads="1"/>
          </p:cNvSpPr>
          <p:nvPr/>
        </p:nvSpPr>
        <p:spPr bwMode="auto">
          <a:xfrm>
            <a:off x="1828800" y="1676400"/>
            <a:ext cx="5334000"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Average Monthly Return Vs. Beta: 1963-90</a:t>
            </a:r>
            <a:endParaRPr lang="en-US" altLang="en-US" sz="900" b="1" i="1" dirty="0">
              <a:solidFill>
                <a:srgbClr val="336699"/>
              </a:solidFill>
            </a:endParaRPr>
          </a:p>
        </p:txBody>
      </p:sp>
      <p:sp>
        <p:nvSpPr>
          <p:cNvPr id="4" name="Text Box 4"/>
          <p:cNvSpPr txBox="1">
            <a:spLocks noChangeArrowheads="1"/>
          </p:cNvSpPr>
          <p:nvPr/>
        </p:nvSpPr>
        <p:spPr bwMode="auto">
          <a:xfrm>
            <a:off x="2286000" y="6531372"/>
            <a:ext cx="3667992" cy="2000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Clr>
                <a:schemeClr val="accent2"/>
              </a:buClr>
              <a:buFont typeface="Wingdings" pitchFamily="2" charset="2"/>
              <a:buNone/>
            </a:pPr>
            <a:r>
              <a:rPr lang="en-US" altLang="en-US" sz="700" dirty="0" smtClean="0">
                <a:uFill>
                  <a:solidFill>
                    <a:schemeClr val="bg1">
                      <a:lumMod val="65000"/>
                    </a:schemeClr>
                  </a:solidFill>
                </a:uFill>
              </a:rPr>
              <a:t>Source: Burton </a:t>
            </a:r>
            <a:r>
              <a:rPr lang="en-US" altLang="en-US" sz="700" dirty="0" err="1" smtClean="0">
                <a:uFill>
                  <a:solidFill>
                    <a:schemeClr val="bg1">
                      <a:lumMod val="65000"/>
                    </a:schemeClr>
                  </a:solidFill>
                </a:uFill>
              </a:rPr>
              <a:t>Malkiel</a:t>
            </a:r>
            <a:r>
              <a:rPr lang="en-US" altLang="en-US" sz="700" dirty="0" smtClean="0">
                <a:uFill>
                  <a:solidFill>
                    <a:schemeClr val="bg1">
                      <a:lumMod val="65000"/>
                    </a:schemeClr>
                  </a:solidFill>
                </a:uFill>
              </a:rPr>
              <a:t>, A Random Walk Down Wall Street, Citing </a:t>
            </a:r>
            <a:r>
              <a:rPr lang="en-US" altLang="en-US" sz="700" dirty="0" err="1" smtClean="0">
                <a:uFill>
                  <a:solidFill>
                    <a:schemeClr val="bg1">
                      <a:lumMod val="65000"/>
                    </a:schemeClr>
                  </a:solidFill>
                </a:uFill>
              </a:rPr>
              <a:t>Fama</a:t>
            </a:r>
            <a:r>
              <a:rPr lang="en-US" altLang="en-US" sz="700" dirty="0" smtClean="0">
                <a:uFill>
                  <a:solidFill>
                    <a:schemeClr val="bg1">
                      <a:lumMod val="65000"/>
                    </a:schemeClr>
                  </a:solidFill>
                </a:uFill>
              </a:rPr>
              <a:t> &amp; French study</a:t>
            </a:r>
            <a:endParaRPr lang="en-US" altLang="en-US" sz="700" dirty="0">
              <a:uFill>
                <a:solidFill>
                  <a:schemeClr val="bg1">
                    <a:lumMod val="65000"/>
                  </a:schemeClr>
                </a:solidFill>
              </a:uFill>
            </a:endParaRPr>
          </a:p>
        </p:txBody>
      </p:sp>
      <p:sp>
        <p:nvSpPr>
          <p:cNvPr id="5" name="Text Box 6"/>
          <p:cNvSpPr txBox="1">
            <a:spLocks noChangeArrowheads="1"/>
          </p:cNvSpPr>
          <p:nvPr/>
        </p:nvSpPr>
        <p:spPr bwMode="auto">
          <a:xfrm>
            <a:off x="381000" y="457200"/>
            <a:ext cx="868680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i="1" dirty="0" err="1" smtClean="0">
                <a:solidFill>
                  <a:srgbClr val="336699"/>
                </a:solidFill>
              </a:rPr>
              <a:t>Fama</a:t>
            </a:r>
            <a:r>
              <a:rPr lang="en-US" altLang="en-US" sz="2000" b="1" i="1" dirty="0" smtClean="0">
                <a:solidFill>
                  <a:srgbClr val="336699"/>
                </a:solidFill>
              </a:rPr>
              <a:t> and French found the relationship between beta and return has been flat – despite the CAPM theory </a:t>
            </a:r>
            <a:endParaRPr lang="en-US" altLang="en-US" sz="2000" b="1" i="1" dirty="0">
              <a:solidFill>
                <a:srgbClr val="336699"/>
              </a:solidFill>
            </a:endParaRPr>
          </a:p>
        </p:txBody>
      </p:sp>
    </p:spTree>
    <p:extLst>
      <p:ext uri="{BB962C8B-B14F-4D97-AF65-F5344CB8AC3E}">
        <p14:creationId xmlns:p14="http://schemas.microsoft.com/office/powerpoint/2010/main" val="455737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8153400" cy="2031325"/>
          </a:xfrm>
          <a:prstGeom prst="rect">
            <a:avLst/>
          </a:prstGeom>
          <a:noFill/>
        </p:spPr>
        <p:txBody>
          <a:bodyPr wrap="square" rtlCol="0">
            <a:spAutoFit/>
          </a:bodyPr>
          <a:lstStyle/>
          <a:p>
            <a:r>
              <a:rPr lang="en-US" b="1" i="1" dirty="0" smtClean="0">
                <a:solidFill>
                  <a:srgbClr val="006D63"/>
                </a:solidFill>
              </a:rPr>
              <a:t>“Stay the course.</a:t>
            </a:r>
          </a:p>
          <a:p>
            <a:endParaRPr lang="en-US" b="1" i="1" dirty="0">
              <a:solidFill>
                <a:srgbClr val="006D63"/>
              </a:solidFill>
            </a:endParaRPr>
          </a:p>
          <a:p>
            <a:r>
              <a:rPr lang="en-US" b="1" i="1" dirty="0" smtClean="0">
                <a:solidFill>
                  <a:srgbClr val="006D63"/>
                </a:solidFill>
              </a:rPr>
              <a:t>No matter what happens, stick to you program.  I’ve said, ‘Stay the course’ a thousand times, and I meant it every time.  It’s the most important single piece of investment wisdom I can give to you.”</a:t>
            </a:r>
          </a:p>
          <a:p>
            <a:endParaRPr lang="en-US" b="1" i="1" dirty="0">
              <a:solidFill>
                <a:srgbClr val="006D63"/>
              </a:solidFill>
            </a:endParaRPr>
          </a:p>
          <a:p>
            <a:r>
              <a:rPr lang="en-US" b="1" i="1" dirty="0" smtClean="0">
                <a:solidFill>
                  <a:srgbClr val="006D63"/>
                </a:solidFill>
              </a:rPr>
              <a:t>                                                                       </a:t>
            </a:r>
            <a:r>
              <a:rPr lang="en-US" b="1" dirty="0" smtClean="0"/>
              <a:t>Jack Bogle, </a:t>
            </a:r>
            <a:r>
              <a:rPr lang="en-US" b="1" u="sng" dirty="0" smtClean="0"/>
              <a:t>Common Sense on Mutual Funds</a:t>
            </a:r>
          </a:p>
        </p:txBody>
      </p:sp>
    </p:spTree>
    <p:extLst>
      <p:ext uri="{BB962C8B-B14F-4D97-AF65-F5344CB8AC3E}">
        <p14:creationId xmlns:p14="http://schemas.microsoft.com/office/powerpoint/2010/main" val="537611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8153400" cy="923330"/>
          </a:xfrm>
          <a:prstGeom prst="rect">
            <a:avLst/>
          </a:prstGeom>
          <a:noFill/>
        </p:spPr>
        <p:txBody>
          <a:bodyPr wrap="square" rtlCol="0">
            <a:spAutoFit/>
          </a:bodyPr>
          <a:lstStyle/>
          <a:p>
            <a:r>
              <a:rPr lang="en-US" b="1" i="1" dirty="0" smtClean="0">
                <a:solidFill>
                  <a:srgbClr val="006D63"/>
                </a:solidFill>
              </a:rPr>
              <a:t>“Avoid the lure of individual stocks.”</a:t>
            </a:r>
          </a:p>
          <a:p>
            <a:endParaRPr lang="en-US" b="1" i="1" dirty="0">
              <a:solidFill>
                <a:srgbClr val="006D63"/>
              </a:solidFill>
            </a:endParaRPr>
          </a:p>
          <a:p>
            <a:r>
              <a:rPr lang="en-US" b="1" i="1" dirty="0" smtClean="0">
                <a:solidFill>
                  <a:srgbClr val="006D63"/>
                </a:solidFill>
              </a:rPr>
              <a:t>                              </a:t>
            </a:r>
            <a:r>
              <a:rPr lang="en-US" b="1" dirty="0" smtClean="0"/>
              <a:t>Taylor Larimore, </a:t>
            </a:r>
            <a:r>
              <a:rPr lang="en-US" b="1" u="sng" dirty="0" smtClean="0"/>
              <a:t>The </a:t>
            </a:r>
            <a:r>
              <a:rPr lang="en-US" b="1" u="sng" dirty="0" err="1" smtClean="0"/>
              <a:t>Bogleheads</a:t>
            </a:r>
            <a:r>
              <a:rPr lang="en-US" b="1" u="sng" dirty="0" smtClean="0"/>
              <a:t>’ Guide to the Three-Fund Portfolio</a:t>
            </a:r>
            <a:endParaRPr lang="en-US" b="1" u="sng" dirty="0"/>
          </a:p>
        </p:txBody>
      </p:sp>
    </p:spTree>
    <p:extLst>
      <p:ext uri="{BB962C8B-B14F-4D97-AF65-F5344CB8AC3E}">
        <p14:creationId xmlns:p14="http://schemas.microsoft.com/office/powerpoint/2010/main" val="2756969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8153400" cy="1200329"/>
          </a:xfrm>
          <a:prstGeom prst="rect">
            <a:avLst/>
          </a:prstGeom>
          <a:noFill/>
        </p:spPr>
        <p:txBody>
          <a:bodyPr wrap="square" rtlCol="0">
            <a:spAutoFit/>
          </a:bodyPr>
          <a:lstStyle/>
          <a:p>
            <a:r>
              <a:rPr lang="en-US" b="1" i="1" dirty="0" smtClean="0">
                <a:solidFill>
                  <a:srgbClr val="006D63"/>
                </a:solidFill>
              </a:rPr>
              <a:t>“The shortest route to top quartile performance is to be in the bottom quartile of expenses.”</a:t>
            </a:r>
          </a:p>
          <a:p>
            <a:endParaRPr lang="en-US" b="1" i="1" dirty="0">
              <a:solidFill>
                <a:srgbClr val="006D63"/>
              </a:solidFill>
            </a:endParaRPr>
          </a:p>
          <a:p>
            <a:r>
              <a:rPr lang="en-US" b="1" i="1" dirty="0" smtClean="0">
                <a:solidFill>
                  <a:srgbClr val="006D63"/>
                </a:solidFill>
              </a:rPr>
              <a:t>                                                                                                              </a:t>
            </a:r>
            <a:r>
              <a:rPr lang="en-US" b="1" dirty="0" smtClean="0"/>
              <a:t>Jack Bogle</a:t>
            </a:r>
            <a:endParaRPr lang="en-US" b="1" dirty="0"/>
          </a:p>
        </p:txBody>
      </p:sp>
    </p:spTree>
    <p:extLst>
      <p:ext uri="{BB962C8B-B14F-4D97-AF65-F5344CB8AC3E}">
        <p14:creationId xmlns:p14="http://schemas.microsoft.com/office/powerpoint/2010/main" val="2617848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60444598"/>
              </p:ext>
            </p:extLst>
          </p:nvPr>
        </p:nvGraphicFramePr>
        <p:xfrm>
          <a:off x="1066800" y="2895600"/>
          <a:ext cx="6781800" cy="1476375"/>
        </p:xfrm>
        <a:graphic>
          <a:graphicData uri="http://schemas.openxmlformats.org/drawingml/2006/table">
            <a:tbl>
              <a:tblPr/>
              <a:tblGrid>
                <a:gridCol w="3149600"/>
                <a:gridCol w="1816100"/>
                <a:gridCol w="1816100"/>
              </a:tblGrid>
              <a:tr h="295275">
                <a:tc>
                  <a:txBody>
                    <a:bodyPr/>
                    <a:lstStyle/>
                    <a:p>
                      <a:pPr algn="l" fontAlgn="b"/>
                      <a:r>
                        <a:rPr lang="en-US" sz="1800" b="1" i="0" u="none" strike="noStrike">
                          <a:solidFill>
                            <a:srgbClr val="FFFFFF"/>
                          </a:solidFill>
                          <a:effectLst/>
                          <a:latin typeface="Calibri"/>
                        </a:rPr>
                        <a:t>Fund</a:t>
                      </a:r>
                    </a:p>
                  </a:txBody>
                  <a:tcPr marL="9525" marR="9525" marT="9525" marB="0" anchor="b">
                    <a:lnL>
                      <a:noFill/>
                    </a:lnL>
                    <a:lnR>
                      <a:noFill/>
                    </a:lnR>
                    <a:lnT>
                      <a:noFill/>
                    </a:lnT>
                    <a:lnB>
                      <a:noFill/>
                    </a:lnB>
                    <a:solidFill>
                      <a:srgbClr val="336699"/>
                    </a:solidFill>
                  </a:tcPr>
                </a:tc>
                <a:tc>
                  <a:txBody>
                    <a:bodyPr/>
                    <a:lstStyle/>
                    <a:p>
                      <a:pPr algn="ctr" fontAlgn="ctr"/>
                      <a:r>
                        <a:rPr lang="en-US" sz="1800" b="1" i="0" u="none" strike="noStrike">
                          <a:solidFill>
                            <a:srgbClr val="FFFFFF"/>
                          </a:solidFill>
                          <a:effectLst/>
                          <a:latin typeface="Calibri"/>
                        </a:rPr>
                        <a:t>Turnover</a:t>
                      </a:r>
                    </a:p>
                  </a:txBody>
                  <a:tcPr marL="9525" marR="9525" marT="9525" marB="0" anchor="ctr">
                    <a:lnL>
                      <a:noFill/>
                    </a:lnL>
                    <a:lnR>
                      <a:noFill/>
                    </a:lnR>
                    <a:lnT>
                      <a:noFill/>
                    </a:lnT>
                    <a:lnB>
                      <a:noFill/>
                    </a:lnB>
                    <a:solidFill>
                      <a:srgbClr val="336699"/>
                    </a:solidFill>
                  </a:tcPr>
                </a:tc>
                <a:tc>
                  <a:txBody>
                    <a:bodyPr/>
                    <a:lstStyle/>
                    <a:p>
                      <a:pPr algn="ctr" fontAlgn="ctr"/>
                      <a:r>
                        <a:rPr lang="en-US" sz="1800" b="1" i="0" u="none" strike="noStrike">
                          <a:solidFill>
                            <a:srgbClr val="FFFFFF"/>
                          </a:solidFill>
                          <a:effectLst/>
                          <a:latin typeface="Calibri"/>
                        </a:rPr>
                        <a:t>Category Average</a:t>
                      </a:r>
                    </a:p>
                  </a:txBody>
                  <a:tcPr marL="9525" marR="9525" marT="9525" marB="0" anchor="ctr">
                    <a:lnL>
                      <a:noFill/>
                    </a:lnL>
                    <a:lnR>
                      <a:noFill/>
                    </a:lnR>
                    <a:lnT>
                      <a:noFill/>
                    </a:lnT>
                    <a:lnB>
                      <a:noFill/>
                    </a:lnB>
                    <a:solidFill>
                      <a:srgbClr val="336699"/>
                    </a:solidFill>
                  </a:tcPr>
                </a:tc>
              </a:tr>
              <a:tr h="295275">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r>
              <a:tr h="295275">
                <a:tc>
                  <a:txBody>
                    <a:bodyPr/>
                    <a:lstStyle/>
                    <a:p>
                      <a:pPr algn="l" fontAlgn="b"/>
                      <a:r>
                        <a:rPr lang="en-US" sz="1800" b="1" i="0" u="none" strike="noStrike">
                          <a:solidFill>
                            <a:srgbClr val="000000"/>
                          </a:solidFill>
                          <a:effectLst/>
                          <a:latin typeface="Calibri"/>
                        </a:rPr>
                        <a:t>Vanguard Total Stock Market</a:t>
                      </a: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a:rPr>
                        <a:t>4%</a:t>
                      </a: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a:rPr>
                        <a:t>59%</a:t>
                      </a:r>
                    </a:p>
                  </a:txBody>
                  <a:tcPr marL="9525" marR="9525" marT="9525" marB="0" anchor="b">
                    <a:lnL>
                      <a:noFill/>
                    </a:lnL>
                    <a:lnR>
                      <a:noFill/>
                    </a:lnR>
                    <a:lnT>
                      <a:noFill/>
                    </a:lnT>
                    <a:lnB>
                      <a:noFill/>
                    </a:lnB>
                  </a:tcPr>
                </a:tc>
              </a:tr>
              <a:tr h="295275">
                <a:tc>
                  <a:txBody>
                    <a:bodyPr/>
                    <a:lstStyle/>
                    <a:p>
                      <a:pPr algn="l" fontAlgn="b"/>
                      <a:r>
                        <a:rPr lang="en-US" sz="1800" b="1" i="0" u="none" strike="noStrike">
                          <a:solidFill>
                            <a:srgbClr val="000000"/>
                          </a:solidFill>
                          <a:effectLst/>
                          <a:latin typeface="Calibri"/>
                        </a:rPr>
                        <a:t>Vanguard Total International</a:t>
                      </a: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a:rPr>
                        <a:t>3%</a:t>
                      </a: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a:rPr>
                        <a:t>60%</a:t>
                      </a:r>
                    </a:p>
                  </a:txBody>
                  <a:tcPr marL="9525" marR="9525" marT="9525" marB="0" anchor="b">
                    <a:lnL>
                      <a:noFill/>
                    </a:lnL>
                    <a:lnR>
                      <a:noFill/>
                    </a:lnR>
                    <a:lnT>
                      <a:noFill/>
                    </a:lnT>
                    <a:lnB>
                      <a:noFill/>
                    </a:lnB>
                  </a:tcPr>
                </a:tc>
              </a:tr>
              <a:tr h="295275">
                <a:tc>
                  <a:txBody>
                    <a:bodyPr/>
                    <a:lstStyle/>
                    <a:p>
                      <a:pPr algn="l" fontAlgn="b"/>
                      <a:r>
                        <a:rPr lang="en-US" sz="1800" b="1" i="0" u="none" strike="noStrike">
                          <a:solidFill>
                            <a:srgbClr val="000000"/>
                          </a:solidFill>
                          <a:effectLst/>
                          <a:latin typeface="Calibri"/>
                        </a:rPr>
                        <a:t>Vanguard Total Bond Market</a:t>
                      </a:r>
                    </a:p>
                  </a:txBody>
                  <a:tcPr marL="9525" marR="9525" marT="9525" marB="0" anchor="b">
                    <a:lnL>
                      <a:noFill/>
                    </a:lnL>
                    <a:lnR>
                      <a:noFill/>
                    </a:lnR>
                    <a:lnT>
                      <a:noFill/>
                    </a:lnT>
                    <a:lnB>
                      <a:noFill/>
                    </a:lnB>
                  </a:tcPr>
                </a:tc>
                <a:tc>
                  <a:txBody>
                    <a:bodyPr/>
                    <a:lstStyle/>
                    <a:p>
                      <a:pPr algn="r" fontAlgn="b"/>
                      <a:r>
                        <a:rPr lang="en-US" sz="1800" b="1" i="0" u="none" strike="noStrike">
                          <a:solidFill>
                            <a:srgbClr val="000000"/>
                          </a:solidFill>
                          <a:effectLst/>
                          <a:latin typeface="Calibri"/>
                        </a:rPr>
                        <a:t>61%</a:t>
                      </a: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a:rPr>
                        <a:t>232%</a:t>
                      </a:r>
                    </a:p>
                  </a:txBody>
                  <a:tcPr marL="9525" marR="9525" marT="9525" marB="0" anchor="b">
                    <a:lnL>
                      <a:noFill/>
                    </a:lnL>
                    <a:lnR>
                      <a:noFill/>
                    </a:lnR>
                    <a:lnT>
                      <a:noFill/>
                    </a:lnT>
                    <a:lnB>
                      <a:noFill/>
                    </a:lnB>
                  </a:tcPr>
                </a:tc>
              </a:tr>
            </a:tbl>
          </a:graphicData>
        </a:graphic>
      </p:graphicFrame>
      <p:sp>
        <p:nvSpPr>
          <p:cNvPr id="4" name="Text Box 6"/>
          <p:cNvSpPr txBox="1">
            <a:spLocks noChangeArrowheads="1"/>
          </p:cNvSpPr>
          <p:nvPr/>
        </p:nvSpPr>
        <p:spPr bwMode="auto">
          <a:xfrm>
            <a:off x="457200" y="762000"/>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000" b="1" i="1" dirty="0" smtClean="0">
                <a:solidFill>
                  <a:srgbClr val="336699"/>
                </a:solidFill>
              </a:rPr>
              <a:t>Index funds have low turnover – and hence, very low transaction costs (which are not included in expense ratio numbers).</a:t>
            </a:r>
            <a:endParaRPr lang="en-US" altLang="en-US" sz="2000" b="1" i="1" dirty="0">
              <a:solidFill>
                <a:srgbClr val="336699"/>
              </a:solidFill>
            </a:endParaRPr>
          </a:p>
        </p:txBody>
      </p:sp>
    </p:spTree>
    <p:extLst>
      <p:ext uri="{BB962C8B-B14F-4D97-AF65-F5344CB8AC3E}">
        <p14:creationId xmlns:p14="http://schemas.microsoft.com/office/powerpoint/2010/main" val="4247353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8153400" cy="1200329"/>
          </a:xfrm>
          <a:prstGeom prst="rect">
            <a:avLst/>
          </a:prstGeom>
          <a:noFill/>
        </p:spPr>
        <p:txBody>
          <a:bodyPr wrap="square" rtlCol="0">
            <a:spAutoFit/>
          </a:bodyPr>
          <a:lstStyle/>
          <a:p>
            <a:r>
              <a:rPr lang="en-US" b="1" i="1" dirty="0" smtClean="0">
                <a:solidFill>
                  <a:srgbClr val="006D63"/>
                </a:solidFill>
              </a:rPr>
              <a:t>“Just as the gambling industry wants people to think they can beat the casino, the investment industry wants investors to think they can beat the market.”</a:t>
            </a:r>
          </a:p>
          <a:p>
            <a:endParaRPr lang="en-US" b="1" i="1" dirty="0">
              <a:solidFill>
                <a:srgbClr val="006D63"/>
              </a:solidFill>
            </a:endParaRPr>
          </a:p>
          <a:p>
            <a:r>
              <a:rPr lang="en-US" b="1" i="1" dirty="0" smtClean="0">
                <a:solidFill>
                  <a:srgbClr val="006D63"/>
                </a:solidFill>
              </a:rPr>
              <a:t>                               </a:t>
            </a:r>
            <a:r>
              <a:rPr lang="en-US" b="1" dirty="0" smtClean="0"/>
              <a:t>Taylor Larimore, The </a:t>
            </a:r>
            <a:r>
              <a:rPr lang="en-US" b="1" dirty="0" err="1" smtClean="0"/>
              <a:t>Bogleheads</a:t>
            </a:r>
            <a:r>
              <a:rPr lang="en-US" b="1" dirty="0" smtClean="0"/>
              <a:t>’ Guide to the Tree-Fund Portfolio</a:t>
            </a:r>
            <a:endParaRPr lang="en-US" b="1" dirty="0"/>
          </a:p>
        </p:txBody>
      </p:sp>
    </p:spTree>
    <p:extLst>
      <p:ext uri="{BB962C8B-B14F-4D97-AF65-F5344CB8AC3E}">
        <p14:creationId xmlns:p14="http://schemas.microsoft.com/office/powerpoint/2010/main" val="699785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133600"/>
            <a:ext cx="8534400" cy="1169551"/>
          </a:xfrm>
          <a:prstGeom prst="rect">
            <a:avLst/>
          </a:prstGeom>
          <a:noFill/>
        </p:spPr>
        <p:txBody>
          <a:bodyPr wrap="square" rtlCol="0">
            <a:spAutoFit/>
          </a:bodyPr>
          <a:lstStyle/>
          <a:p>
            <a:r>
              <a:rPr lang="en-US" sz="1700" b="1" i="1" dirty="0" smtClean="0">
                <a:solidFill>
                  <a:srgbClr val="006D63"/>
                </a:solidFill>
              </a:rPr>
              <a:t>“Let’s face it: Most investment companies are in business to make money from you, not for you.  Every dollar you save in commissions and fee expenses goes right to your bottom line.”</a:t>
            </a:r>
          </a:p>
          <a:p>
            <a:endParaRPr lang="en-US" b="1" i="1" dirty="0">
              <a:solidFill>
                <a:srgbClr val="006D63"/>
              </a:solidFill>
            </a:endParaRPr>
          </a:p>
          <a:p>
            <a:r>
              <a:rPr lang="en-US" b="1" i="1" dirty="0" smtClean="0">
                <a:solidFill>
                  <a:srgbClr val="006D63"/>
                </a:solidFill>
              </a:rPr>
              <a:t>                                                                                   </a:t>
            </a:r>
            <a:r>
              <a:rPr lang="en-US" b="1" dirty="0" smtClean="0"/>
              <a:t>Rick </a:t>
            </a:r>
            <a:r>
              <a:rPr lang="en-US" b="1" dirty="0" err="1" smtClean="0"/>
              <a:t>Ferri</a:t>
            </a:r>
            <a:r>
              <a:rPr lang="en-US" b="1" dirty="0" smtClean="0"/>
              <a:t>, CFA, (and former broker)</a:t>
            </a:r>
            <a:endParaRPr lang="en-US" b="1" dirty="0"/>
          </a:p>
        </p:txBody>
      </p:sp>
    </p:spTree>
    <p:extLst>
      <p:ext uri="{BB962C8B-B14F-4D97-AF65-F5344CB8AC3E}">
        <p14:creationId xmlns:p14="http://schemas.microsoft.com/office/powerpoint/2010/main" val="2591991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10976"/>
            <a:ext cx="6766981" cy="2062103"/>
          </a:xfrm>
          <a:prstGeom prst="rect">
            <a:avLst/>
          </a:prstGeom>
          <a:noFill/>
        </p:spPr>
        <p:txBody>
          <a:bodyPr wrap="none" rtlCol="0">
            <a:spAutoFit/>
          </a:bodyPr>
          <a:lstStyle/>
          <a:p>
            <a:r>
              <a:rPr lang="en-US" sz="3200" b="1" dirty="0" smtClean="0"/>
              <a:t>Sturgeon’s* Law:</a:t>
            </a:r>
          </a:p>
          <a:p>
            <a:endParaRPr lang="en-US" sz="2400" b="1" dirty="0"/>
          </a:p>
          <a:p>
            <a:r>
              <a:rPr lang="en-US" sz="2400" b="1" i="1" dirty="0" smtClean="0">
                <a:solidFill>
                  <a:srgbClr val="336699"/>
                </a:solidFill>
              </a:rPr>
              <a:t>“95 per cent of everything you hear or read is crap.”</a:t>
            </a:r>
          </a:p>
          <a:p>
            <a:endParaRPr lang="en-US" sz="2400" b="1" i="1" dirty="0">
              <a:solidFill>
                <a:srgbClr val="336699"/>
              </a:solidFill>
            </a:endParaRPr>
          </a:p>
          <a:p>
            <a:endParaRPr lang="en-US" sz="2400" b="1" dirty="0">
              <a:solidFill>
                <a:srgbClr val="336699"/>
              </a:solidFill>
            </a:endParaRPr>
          </a:p>
        </p:txBody>
      </p:sp>
      <p:sp>
        <p:nvSpPr>
          <p:cNvPr id="3" name="TextBox 2"/>
          <p:cNvSpPr txBox="1"/>
          <p:nvPr/>
        </p:nvSpPr>
        <p:spPr>
          <a:xfrm>
            <a:off x="4953000" y="5769605"/>
            <a:ext cx="2741456" cy="261610"/>
          </a:xfrm>
          <a:prstGeom prst="rect">
            <a:avLst/>
          </a:prstGeom>
          <a:noFill/>
        </p:spPr>
        <p:txBody>
          <a:bodyPr wrap="none" rtlCol="0">
            <a:spAutoFit/>
          </a:bodyPr>
          <a:lstStyle/>
          <a:p>
            <a:r>
              <a:rPr lang="en-US" sz="1100" b="1" dirty="0" smtClean="0"/>
              <a:t>*Theodore Sturgeon – science fiction writer</a:t>
            </a:r>
            <a:endParaRPr lang="en-US" sz="11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584" y="3814435"/>
            <a:ext cx="2190750" cy="2085975"/>
          </a:xfrm>
          <a:prstGeom prst="rect">
            <a:avLst/>
          </a:prstGeom>
        </p:spPr>
      </p:pic>
    </p:spTree>
    <p:extLst>
      <p:ext uri="{BB962C8B-B14F-4D97-AF65-F5344CB8AC3E}">
        <p14:creationId xmlns:p14="http://schemas.microsoft.com/office/powerpoint/2010/main" val="25963712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810250" cy="401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533400"/>
            <a:ext cx="7164077" cy="369332"/>
          </a:xfrm>
          <a:prstGeom prst="rect">
            <a:avLst/>
          </a:prstGeom>
          <a:noFill/>
        </p:spPr>
        <p:txBody>
          <a:bodyPr wrap="none" rtlCol="0">
            <a:spAutoFit/>
          </a:bodyPr>
          <a:lstStyle/>
          <a:p>
            <a:r>
              <a:rPr lang="en-US" dirty="0" smtClean="0"/>
              <a:t>Investors are paying roughly half as much to own funds as they did in 2000</a:t>
            </a:r>
            <a:endParaRPr lang="en-US" dirty="0"/>
          </a:p>
        </p:txBody>
      </p:sp>
      <p:sp>
        <p:nvSpPr>
          <p:cNvPr id="4" name="Rectangle 3"/>
          <p:cNvSpPr/>
          <p:nvPr/>
        </p:nvSpPr>
        <p:spPr>
          <a:xfrm>
            <a:off x="609600" y="5636163"/>
            <a:ext cx="7924799" cy="646331"/>
          </a:xfrm>
          <a:prstGeom prst="rect">
            <a:avLst/>
          </a:prstGeom>
        </p:spPr>
        <p:txBody>
          <a:bodyPr wrap="square">
            <a:spAutoFit/>
          </a:bodyPr>
          <a:lstStyle/>
          <a:p>
            <a:r>
              <a:rPr lang="en-US" dirty="0" smtClean="0"/>
              <a:t>“The </a:t>
            </a:r>
            <a:r>
              <a:rPr lang="en-US" dirty="0"/>
              <a:t>least expensive 20% of funds saw net inflows of $605 billion, with the remaining 80% of funds experiencing net outflows of $478 billion. </a:t>
            </a:r>
            <a:r>
              <a:rPr lang="en-US" dirty="0" smtClean="0"/>
              <a:t>“</a:t>
            </a:r>
            <a:endParaRPr lang="en-US" dirty="0"/>
          </a:p>
        </p:txBody>
      </p:sp>
      <p:sp>
        <p:nvSpPr>
          <p:cNvPr id="6" name="TextBox 5"/>
          <p:cNvSpPr txBox="1"/>
          <p:nvPr/>
        </p:nvSpPr>
        <p:spPr>
          <a:xfrm>
            <a:off x="5410200" y="6483830"/>
            <a:ext cx="2238433" cy="276999"/>
          </a:xfrm>
          <a:prstGeom prst="rect">
            <a:avLst/>
          </a:prstGeom>
          <a:noFill/>
        </p:spPr>
        <p:txBody>
          <a:bodyPr wrap="none" rtlCol="0">
            <a:spAutoFit/>
          </a:bodyPr>
          <a:lstStyle/>
          <a:p>
            <a:r>
              <a:rPr lang="en-US" sz="1200" dirty="0" err="1" smtClean="0"/>
              <a:t>Axios</a:t>
            </a:r>
            <a:r>
              <a:rPr lang="en-US" sz="1200" dirty="0" smtClean="0"/>
              <a:t>, May 2, 2019, Dan </a:t>
            </a:r>
            <a:r>
              <a:rPr lang="en-US" sz="1200" dirty="0" err="1" smtClean="0"/>
              <a:t>Rabouin</a:t>
            </a:r>
            <a:endParaRPr lang="en-US" sz="1200" dirty="0"/>
          </a:p>
        </p:txBody>
      </p:sp>
    </p:spTree>
    <p:extLst>
      <p:ext uri="{BB962C8B-B14F-4D97-AF65-F5344CB8AC3E}">
        <p14:creationId xmlns:p14="http://schemas.microsoft.com/office/powerpoint/2010/main" val="344637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822362"/>
            <a:ext cx="7086600" cy="4790541"/>
          </a:xfrm>
          <a:prstGeom prst="rect">
            <a:avLst/>
          </a:prstGeom>
        </p:spPr>
      </p:pic>
    </p:spTree>
    <p:extLst>
      <p:ext uri="{BB962C8B-B14F-4D97-AF65-F5344CB8AC3E}">
        <p14:creationId xmlns:p14="http://schemas.microsoft.com/office/powerpoint/2010/main" val="685468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053" y="0"/>
            <a:ext cx="5141893" cy="6858000"/>
          </a:xfrm>
          <a:prstGeom prst="rect">
            <a:avLst/>
          </a:prstGeom>
        </p:spPr>
      </p:pic>
    </p:spTree>
    <p:extLst>
      <p:ext uri="{BB962C8B-B14F-4D97-AF65-F5344CB8AC3E}">
        <p14:creationId xmlns:p14="http://schemas.microsoft.com/office/powerpoint/2010/main" val="68686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4000"/>
            <a:ext cx="6391275" cy="4680626"/>
          </a:xfrm>
          <a:prstGeom prst="rect">
            <a:avLst/>
          </a:prstGeom>
        </p:spPr>
      </p:pic>
      <p:sp>
        <p:nvSpPr>
          <p:cNvPr id="3" name="Text Box 6"/>
          <p:cNvSpPr txBox="1">
            <a:spLocks noChangeArrowheads="1"/>
          </p:cNvSpPr>
          <p:nvPr/>
        </p:nvSpPr>
        <p:spPr bwMode="auto">
          <a:xfrm>
            <a:off x="632691" y="457200"/>
            <a:ext cx="6254789"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smtClean="0">
                <a:solidFill>
                  <a:srgbClr val="336699"/>
                </a:solidFill>
              </a:rPr>
              <a:t>Short term diversification versus long term diversification</a:t>
            </a:r>
            <a:endParaRPr lang="en-US" altLang="en-US" sz="2000" b="1" i="1" dirty="0">
              <a:solidFill>
                <a:srgbClr val="336699"/>
              </a:solidFill>
            </a:endParaRPr>
          </a:p>
        </p:txBody>
      </p:sp>
      <p:sp>
        <p:nvSpPr>
          <p:cNvPr id="5" name="Rectangle 4"/>
          <p:cNvSpPr/>
          <p:nvPr/>
        </p:nvSpPr>
        <p:spPr>
          <a:xfrm>
            <a:off x="1447800" y="1447800"/>
            <a:ext cx="152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4"/>
          <p:cNvSpPr txBox="1">
            <a:spLocks noChangeArrowheads="1"/>
          </p:cNvSpPr>
          <p:nvPr/>
        </p:nvSpPr>
        <p:spPr bwMode="auto">
          <a:xfrm>
            <a:off x="1995055" y="1512455"/>
            <a:ext cx="5243945"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Cumulative Returns</a:t>
            </a:r>
            <a:endParaRPr lang="en-US" altLang="en-US" sz="900" b="1" i="1" dirty="0">
              <a:solidFill>
                <a:srgbClr val="336699"/>
              </a:solidFill>
            </a:endParaRPr>
          </a:p>
        </p:txBody>
      </p:sp>
    </p:spTree>
    <p:extLst>
      <p:ext uri="{BB962C8B-B14F-4D97-AF65-F5344CB8AC3E}">
        <p14:creationId xmlns:p14="http://schemas.microsoft.com/office/powerpoint/2010/main" val="876747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72365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457200" y="618934"/>
            <a:ext cx="868680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800" b="1" i="1" dirty="0" smtClean="0">
                <a:solidFill>
                  <a:srgbClr val="336699"/>
                </a:solidFill>
              </a:rPr>
              <a:t>The US makes up 55% of the AC World Index, which is near a 35-year high.  US share of global GDP has fallen from 28% to 21% over the period.</a:t>
            </a:r>
            <a:endParaRPr lang="en-US" altLang="en-US" sz="1800" b="1" i="1" dirty="0">
              <a:solidFill>
                <a:srgbClr val="336699"/>
              </a:solidFill>
            </a:endParaRPr>
          </a:p>
        </p:txBody>
      </p:sp>
      <p:sp>
        <p:nvSpPr>
          <p:cNvPr id="2" name="TextBox 1"/>
          <p:cNvSpPr txBox="1"/>
          <p:nvPr/>
        </p:nvSpPr>
        <p:spPr>
          <a:xfrm>
            <a:off x="2362200" y="6245423"/>
            <a:ext cx="1243546" cy="307777"/>
          </a:xfrm>
          <a:prstGeom prst="rect">
            <a:avLst/>
          </a:prstGeom>
          <a:noFill/>
        </p:spPr>
        <p:txBody>
          <a:bodyPr wrap="none" rtlCol="0">
            <a:spAutoFit/>
          </a:bodyPr>
          <a:lstStyle/>
          <a:p>
            <a:r>
              <a:rPr lang="en-US" sz="1400" dirty="0" smtClean="0"/>
              <a:t>(From Mercer)</a:t>
            </a:r>
            <a:endParaRPr lang="en-US" sz="1400" dirty="0"/>
          </a:p>
        </p:txBody>
      </p:sp>
      <p:sp>
        <p:nvSpPr>
          <p:cNvPr id="4" name="Rectangle 3"/>
          <p:cNvSpPr/>
          <p:nvPr/>
        </p:nvSpPr>
        <p:spPr>
          <a:xfrm>
            <a:off x="5410200" y="1828800"/>
            <a:ext cx="2819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4"/>
          <p:cNvSpPr txBox="1">
            <a:spLocks noChangeArrowheads="1"/>
          </p:cNvSpPr>
          <p:nvPr/>
        </p:nvSpPr>
        <p:spPr bwMode="auto">
          <a:xfrm>
            <a:off x="1371600" y="1772336"/>
            <a:ext cx="6553199"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MSCI AC World Index Weights</a:t>
            </a:r>
            <a:endParaRPr lang="en-US" altLang="en-US" sz="900" b="1" i="1" dirty="0">
              <a:solidFill>
                <a:srgbClr val="336699"/>
              </a:solidFill>
            </a:endParaRPr>
          </a:p>
        </p:txBody>
      </p:sp>
    </p:spTree>
    <p:extLst>
      <p:ext uri="{BB962C8B-B14F-4D97-AF65-F5344CB8AC3E}">
        <p14:creationId xmlns:p14="http://schemas.microsoft.com/office/powerpoint/2010/main" val="837929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07" y="685800"/>
            <a:ext cx="734725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734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28" y="609600"/>
            <a:ext cx="7354711"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532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966788"/>
            <a:ext cx="76295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216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147763"/>
            <a:ext cx="704850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772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181100"/>
            <a:ext cx="726757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788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143000"/>
            <a:ext cx="71151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020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123950"/>
            <a:ext cx="71532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960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138238"/>
            <a:ext cx="71151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885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362200"/>
            <a:ext cx="3113929" cy="369332"/>
          </a:xfrm>
          <a:prstGeom prst="rect">
            <a:avLst/>
          </a:prstGeom>
          <a:noFill/>
        </p:spPr>
        <p:txBody>
          <a:bodyPr wrap="none" rtlCol="0">
            <a:spAutoFit/>
          </a:bodyPr>
          <a:lstStyle/>
          <a:p>
            <a:r>
              <a:rPr lang="en-US" dirty="0" smtClean="0"/>
              <a:t>America’s Productivity Problem</a:t>
            </a:r>
            <a:endParaRPr lang="en-US" dirty="0"/>
          </a:p>
        </p:txBody>
      </p:sp>
    </p:spTree>
    <p:extLst>
      <p:ext uri="{BB962C8B-B14F-4D97-AF65-F5344CB8AC3E}">
        <p14:creationId xmlns:p14="http://schemas.microsoft.com/office/powerpoint/2010/main" val="174405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0540C76D-EECF-4824-AA2E-868603A002B8}" type="slidenum">
              <a:rPr lang="en-US" altLang="en-US"/>
              <a:pPr/>
              <a:t>6</a:t>
            </a:fld>
            <a:endParaRPr lang="en-US" altLang="en-US"/>
          </a:p>
        </p:txBody>
      </p:sp>
      <p:pic>
        <p:nvPicPr>
          <p:cNvPr id="6963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7620000" cy="4003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26" name="Text Box 6"/>
          <p:cNvSpPr txBox="1">
            <a:spLocks noChangeArrowheads="1"/>
          </p:cNvSpPr>
          <p:nvPr/>
        </p:nvSpPr>
        <p:spPr bwMode="auto">
          <a:xfrm>
            <a:off x="632691" y="457200"/>
            <a:ext cx="7233583"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a:t>Theory</a:t>
            </a:r>
            <a:r>
              <a:rPr lang="en-US" altLang="en-US" sz="2000" b="1" i="1" dirty="0" smtClean="0"/>
              <a:t>:</a:t>
            </a:r>
          </a:p>
          <a:p>
            <a:endParaRPr lang="en-US" altLang="en-US" sz="2000" b="1" i="1" dirty="0">
              <a:solidFill>
                <a:srgbClr val="336699"/>
              </a:solidFill>
            </a:endParaRPr>
          </a:p>
          <a:p>
            <a:r>
              <a:rPr lang="en-US" altLang="en-US" sz="2000" b="1" i="1" dirty="0">
                <a:solidFill>
                  <a:srgbClr val="336699"/>
                </a:solidFill>
              </a:rPr>
              <a:t>Before costs, relative investment performance is a zero-sum game.</a:t>
            </a:r>
          </a:p>
        </p:txBody>
      </p:sp>
      <p:sp>
        <p:nvSpPr>
          <p:cNvPr id="5" name="Text Box 4"/>
          <p:cNvSpPr txBox="1">
            <a:spLocks noChangeArrowheads="1"/>
          </p:cNvSpPr>
          <p:nvPr/>
        </p:nvSpPr>
        <p:spPr bwMode="auto">
          <a:xfrm>
            <a:off x="609600" y="6331317"/>
            <a:ext cx="1362874" cy="2000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Clr>
                <a:schemeClr val="accent2"/>
              </a:buClr>
              <a:buFont typeface="Wingdings" pitchFamily="2" charset="2"/>
              <a:buNone/>
            </a:pPr>
            <a:r>
              <a:rPr lang="en-US" altLang="en-US" sz="700" dirty="0" smtClean="0">
                <a:uFill>
                  <a:solidFill>
                    <a:schemeClr val="bg1">
                      <a:lumMod val="65000"/>
                    </a:schemeClr>
                  </a:solidFill>
                </a:uFill>
              </a:rPr>
              <a:t>Source: The Vanguard Group</a:t>
            </a:r>
            <a:endParaRPr lang="en-US" altLang="en-US" sz="700" dirty="0">
              <a:uFill>
                <a:solidFill>
                  <a:schemeClr val="bg1">
                    <a:lumMod val="65000"/>
                  </a:schemeClr>
                </a:solidFill>
              </a:uFill>
            </a:endParaRPr>
          </a:p>
        </p:txBody>
      </p:sp>
    </p:spTree>
    <p:extLst>
      <p:ext uri="{BB962C8B-B14F-4D97-AF65-F5344CB8AC3E}">
        <p14:creationId xmlns:p14="http://schemas.microsoft.com/office/powerpoint/2010/main" val="31958959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819150"/>
            <a:ext cx="78962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000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99" y="1295400"/>
            <a:ext cx="83058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597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804863"/>
            <a:ext cx="839152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3557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01" y="0"/>
            <a:ext cx="6976398" cy="6858000"/>
          </a:xfrm>
          <a:prstGeom prst="rect">
            <a:avLst/>
          </a:prstGeom>
        </p:spPr>
      </p:pic>
    </p:spTree>
    <p:extLst>
      <p:ext uri="{BB962C8B-B14F-4D97-AF65-F5344CB8AC3E}">
        <p14:creationId xmlns:p14="http://schemas.microsoft.com/office/powerpoint/2010/main" val="1835153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05000"/>
            <a:ext cx="7467600" cy="4544761"/>
          </a:xfrm>
          <a:prstGeom prst="rect">
            <a:avLst/>
          </a:prstGeom>
        </p:spPr>
      </p:pic>
      <p:sp>
        <p:nvSpPr>
          <p:cNvPr id="3" name="Text Box 6"/>
          <p:cNvSpPr txBox="1">
            <a:spLocks noChangeArrowheads="1"/>
          </p:cNvSpPr>
          <p:nvPr/>
        </p:nvSpPr>
        <p:spPr bwMode="auto">
          <a:xfrm>
            <a:off x="457200" y="346400"/>
            <a:ext cx="86868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400" b="1" i="1" dirty="0" smtClean="0">
                <a:solidFill>
                  <a:srgbClr val="336699"/>
                </a:solidFill>
              </a:rPr>
              <a:t>It is rare for investors to earn the equity risk premium in any given year.  Risk is real – and investors have been paid for that risk – over the long term.</a:t>
            </a:r>
            <a:endParaRPr lang="en-US" altLang="en-US" sz="2400" b="1" i="1" dirty="0">
              <a:solidFill>
                <a:srgbClr val="336699"/>
              </a:solidFill>
            </a:endParaRPr>
          </a:p>
        </p:txBody>
      </p:sp>
    </p:spTree>
    <p:extLst>
      <p:ext uri="{BB962C8B-B14F-4D97-AF65-F5344CB8AC3E}">
        <p14:creationId xmlns:p14="http://schemas.microsoft.com/office/powerpoint/2010/main" val="3317493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80988"/>
            <a:ext cx="86677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08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45" y="177525"/>
            <a:ext cx="8260310" cy="632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728" y="6502126"/>
            <a:ext cx="1394934" cy="230832"/>
          </a:xfrm>
          <a:prstGeom prst="rect">
            <a:avLst/>
          </a:prstGeom>
          <a:noFill/>
        </p:spPr>
        <p:txBody>
          <a:bodyPr wrap="none" rtlCol="0">
            <a:spAutoFit/>
          </a:bodyPr>
          <a:lstStyle/>
          <a:p>
            <a:r>
              <a:rPr lang="en-US" sz="900" dirty="0" smtClean="0"/>
              <a:t>Source: Wilshire Compass</a:t>
            </a:r>
            <a:endParaRPr lang="en-US" sz="900" dirty="0"/>
          </a:p>
        </p:txBody>
      </p:sp>
      <p:sp>
        <p:nvSpPr>
          <p:cNvPr id="4" name="Rectangle 3"/>
          <p:cNvSpPr/>
          <p:nvPr/>
        </p:nvSpPr>
        <p:spPr>
          <a:xfrm>
            <a:off x="304800" y="152400"/>
            <a:ext cx="8534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533400" y="405825"/>
            <a:ext cx="4790350" cy="584775"/>
          </a:xfrm>
          <a:prstGeom prst="rect">
            <a:avLst/>
          </a:prstGeom>
          <a:noFill/>
        </p:spPr>
        <p:txBody>
          <a:bodyPr wrap="none" rtlCol="0">
            <a:spAutoFit/>
          </a:bodyPr>
          <a:lstStyle/>
          <a:p>
            <a:r>
              <a:rPr lang="en-US" sz="3200" b="1" i="1" dirty="0" smtClean="0">
                <a:solidFill>
                  <a:srgbClr val="336699"/>
                </a:solidFill>
              </a:rPr>
              <a:t>Keep investment costs low!</a:t>
            </a:r>
            <a:endParaRPr lang="en-US" sz="3200" b="1" i="1" dirty="0">
              <a:solidFill>
                <a:srgbClr val="336699"/>
              </a:solidFill>
            </a:endParaRPr>
          </a:p>
        </p:txBody>
      </p:sp>
      <p:sp>
        <p:nvSpPr>
          <p:cNvPr id="7" name="Text Box 4"/>
          <p:cNvSpPr txBox="1">
            <a:spLocks noChangeArrowheads="1"/>
          </p:cNvSpPr>
          <p:nvPr/>
        </p:nvSpPr>
        <p:spPr bwMode="auto">
          <a:xfrm>
            <a:off x="426490" y="1447800"/>
            <a:ext cx="8031710" cy="422819"/>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2000" b="1" dirty="0">
                <a:solidFill>
                  <a:schemeClr val="bg1"/>
                </a:solidFill>
              </a:rPr>
              <a:t> </a:t>
            </a:r>
            <a:r>
              <a:rPr lang="en-US" altLang="en-US" sz="2000" b="1" dirty="0" smtClean="0">
                <a:solidFill>
                  <a:schemeClr val="bg1"/>
                </a:solidFill>
              </a:rPr>
              <a:t>$1 Grows To:</a:t>
            </a:r>
          </a:p>
        </p:txBody>
      </p:sp>
    </p:spTree>
    <p:extLst>
      <p:ext uri="{BB962C8B-B14F-4D97-AF65-F5344CB8AC3E}">
        <p14:creationId xmlns:p14="http://schemas.microsoft.com/office/powerpoint/2010/main" val="18685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
          <p:cNvGraphicFramePr>
            <a:graphicFrameLocks noGrp="1"/>
          </p:cNvGraphicFramePr>
          <p:nvPr/>
        </p:nvGraphicFramePr>
        <p:xfrm>
          <a:off x="558800" y="5035550"/>
          <a:ext cx="8924925" cy="914400"/>
        </p:xfrm>
        <a:graphic>
          <a:graphicData uri="http://schemas.openxmlformats.org/drawingml/2006/table">
            <a:tbl>
              <a:tblPr/>
              <a:tblGrid>
                <a:gridCol w="8924925"/>
              </a:tblGrid>
              <a:tr h="142875">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Being too far ahead of your time is indistinguishable from being wrong.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                                                                                        Howard Marks</a:t>
                      </a: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76400"/>
            <a:ext cx="3653234" cy="2667000"/>
          </a:xfrm>
          <a:prstGeom prst="rect">
            <a:avLst/>
          </a:prstGeom>
        </p:spPr>
      </p:pic>
    </p:spTree>
    <p:extLst>
      <p:ext uri="{BB962C8B-B14F-4D97-AF65-F5344CB8AC3E}">
        <p14:creationId xmlns:p14="http://schemas.microsoft.com/office/powerpoint/2010/main" val="1158546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3" y="1939925"/>
            <a:ext cx="50577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457200" y="457200"/>
            <a:ext cx="86868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b="1" i="1" dirty="0" smtClean="0">
                <a:solidFill>
                  <a:srgbClr val="336699"/>
                </a:solidFill>
              </a:rPr>
              <a:t>Mercer 12/31/19 long-term expected returns vs. equilibrium returns</a:t>
            </a:r>
            <a:endParaRPr lang="en-US" altLang="en-US" b="1" i="1" dirty="0">
              <a:solidFill>
                <a:srgbClr val="336699"/>
              </a:solidFill>
            </a:endParaRPr>
          </a:p>
        </p:txBody>
      </p:sp>
      <p:sp>
        <p:nvSpPr>
          <p:cNvPr id="4" name="TextBox 3"/>
          <p:cNvSpPr txBox="1"/>
          <p:nvPr/>
        </p:nvSpPr>
        <p:spPr>
          <a:xfrm>
            <a:off x="715818" y="6397543"/>
            <a:ext cx="904415" cy="230832"/>
          </a:xfrm>
          <a:prstGeom prst="rect">
            <a:avLst/>
          </a:prstGeom>
          <a:noFill/>
        </p:spPr>
        <p:txBody>
          <a:bodyPr wrap="none" rtlCol="0">
            <a:spAutoFit/>
          </a:bodyPr>
          <a:lstStyle/>
          <a:p>
            <a:r>
              <a:rPr lang="en-US" sz="900" dirty="0" smtClean="0"/>
              <a:t>Source: Mercer</a:t>
            </a:r>
            <a:endParaRPr lang="en-US" sz="900" dirty="0"/>
          </a:p>
        </p:txBody>
      </p:sp>
    </p:spTree>
    <p:extLst>
      <p:ext uri="{BB962C8B-B14F-4D97-AF65-F5344CB8AC3E}">
        <p14:creationId xmlns:p14="http://schemas.microsoft.com/office/powerpoint/2010/main" val="728649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39852"/>
            <a:ext cx="8382000" cy="279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5818" y="6397543"/>
            <a:ext cx="904415" cy="230832"/>
          </a:xfrm>
          <a:prstGeom prst="rect">
            <a:avLst/>
          </a:prstGeom>
          <a:noFill/>
        </p:spPr>
        <p:txBody>
          <a:bodyPr wrap="none" rtlCol="0">
            <a:spAutoFit/>
          </a:bodyPr>
          <a:lstStyle/>
          <a:p>
            <a:r>
              <a:rPr lang="en-US" sz="900" dirty="0" smtClean="0"/>
              <a:t>Source: Mercer</a:t>
            </a:r>
            <a:endParaRPr lang="en-US" sz="900" dirty="0"/>
          </a:p>
        </p:txBody>
      </p:sp>
    </p:spTree>
    <p:extLst>
      <p:ext uri="{BB962C8B-B14F-4D97-AF65-F5344CB8AC3E}">
        <p14:creationId xmlns:p14="http://schemas.microsoft.com/office/powerpoint/2010/main" val="3796269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71F54472-C2D5-403B-9BBE-A52B536F61E8}" type="slidenum">
              <a:rPr lang="en-US" altLang="en-US"/>
              <a:pPr/>
              <a:t>7</a:t>
            </a:fld>
            <a:endParaRPr lang="en-US" altLang="en-US"/>
          </a:p>
        </p:txBody>
      </p:sp>
      <p:pic>
        <p:nvPicPr>
          <p:cNvPr id="6953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20" y="2133600"/>
            <a:ext cx="7616930" cy="4002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32691" y="457200"/>
            <a:ext cx="7233583"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a:t>Theory</a:t>
            </a:r>
            <a:r>
              <a:rPr lang="en-US" altLang="en-US" sz="2000" b="1" i="1" dirty="0" smtClean="0"/>
              <a:t>:</a:t>
            </a:r>
          </a:p>
          <a:p>
            <a:endParaRPr lang="en-US" altLang="en-US" sz="2000" b="1" i="1" dirty="0">
              <a:solidFill>
                <a:srgbClr val="336699"/>
              </a:solidFill>
            </a:endParaRPr>
          </a:p>
          <a:p>
            <a:r>
              <a:rPr lang="en-US" altLang="en-US" sz="2000" b="1" i="1" dirty="0">
                <a:solidFill>
                  <a:srgbClr val="336699"/>
                </a:solidFill>
              </a:rPr>
              <a:t>Before costs, relative investment performance is a zero-sum game.</a:t>
            </a:r>
          </a:p>
        </p:txBody>
      </p:sp>
      <p:sp>
        <p:nvSpPr>
          <p:cNvPr id="6" name="Text Box 4"/>
          <p:cNvSpPr txBox="1">
            <a:spLocks noChangeArrowheads="1"/>
          </p:cNvSpPr>
          <p:nvPr/>
        </p:nvSpPr>
        <p:spPr bwMode="auto">
          <a:xfrm>
            <a:off x="639618" y="6331317"/>
            <a:ext cx="1362874" cy="2000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Clr>
                <a:schemeClr val="accent2"/>
              </a:buClr>
              <a:buFont typeface="Wingdings" pitchFamily="2" charset="2"/>
              <a:buNone/>
            </a:pPr>
            <a:r>
              <a:rPr lang="en-US" altLang="en-US" sz="700" dirty="0" smtClean="0">
                <a:uFill>
                  <a:solidFill>
                    <a:schemeClr val="bg1">
                      <a:lumMod val="65000"/>
                    </a:schemeClr>
                  </a:solidFill>
                </a:uFill>
              </a:rPr>
              <a:t>Source: The Vanguard Group</a:t>
            </a:r>
            <a:endParaRPr lang="en-US" altLang="en-US" sz="700" dirty="0">
              <a:uFill>
                <a:solidFill>
                  <a:schemeClr val="bg1">
                    <a:lumMod val="65000"/>
                  </a:schemeClr>
                </a:solidFill>
              </a:uFill>
            </a:endParaRPr>
          </a:p>
        </p:txBody>
      </p:sp>
    </p:spTree>
    <p:extLst>
      <p:ext uri="{BB962C8B-B14F-4D97-AF65-F5344CB8AC3E}">
        <p14:creationId xmlns:p14="http://schemas.microsoft.com/office/powerpoint/2010/main" val="13353500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914400" y="1676400"/>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4000" b="1" i="1" dirty="0" smtClean="0">
                <a:solidFill>
                  <a:srgbClr val="336699"/>
                </a:solidFill>
              </a:rPr>
              <a:t>Expect the unexpected!</a:t>
            </a:r>
            <a:endParaRPr lang="en-US" altLang="en-US" sz="4000" b="1" i="1" dirty="0">
              <a:solidFill>
                <a:srgbClr val="336699"/>
              </a:solidFill>
            </a:endParaRPr>
          </a:p>
        </p:txBody>
      </p:sp>
    </p:spTree>
    <p:extLst>
      <p:ext uri="{BB962C8B-B14F-4D97-AF65-F5344CB8AC3E}">
        <p14:creationId xmlns:p14="http://schemas.microsoft.com/office/powerpoint/2010/main" val="1000827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46460"/>
            <a:ext cx="6477000" cy="4783716"/>
          </a:xfrm>
          <a:prstGeom prst="rect">
            <a:avLst/>
          </a:prstGeom>
        </p:spPr>
      </p:pic>
      <p:sp>
        <p:nvSpPr>
          <p:cNvPr id="4" name="Rectangle 3"/>
          <p:cNvSpPr/>
          <p:nvPr/>
        </p:nvSpPr>
        <p:spPr>
          <a:xfrm>
            <a:off x="1524000" y="1447800"/>
            <a:ext cx="6172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4"/>
          <p:cNvSpPr txBox="1">
            <a:spLocks noChangeArrowheads="1"/>
          </p:cNvSpPr>
          <p:nvPr/>
        </p:nvSpPr>
        <p:spPr bwMode="auto">
          <a:xfrm>
            <a:off x="2133600" y="1726914"/>
            <a:ext cx="5410200" cy="330486"/>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400" b="1" dirty="0" smtClean="0">
                <a:solidFill>
                  <a:prstClr val="white"/>
                </a:solidFill>
              </a:rPr>
              <a:t>CRSP Total US Stock Market Index – By Capitalization - 2012</a:t>
            </a:r>
            <a:endParaRPr lang="en-US" altLang="en-US" sz="1400" b="1" dirty="0">
              <a:solidFill>
                <a:srgbClr val="FF3300"/>
              </a:solidFill>
            </a:endParaRPr>
          </a:p>
        </p:txBody>
      </p:sp>
      <p:sp>
        <p:nvSpPr>
          <p:cNvPr id="5" name="Text Box 6"/>
          <p:cNvSpPr txBox="1">
            <a:spLocks noChangeArrowheads="1"/>
          </p:cNvSpPr>
          <p:nvPr/>
        </p:nvSpPr>
        <p:spPr bwMode="auto">
          <a:xfrm>
            <a:off x="381000" y="524065"/>
            <a:ext cx="861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000" b="1" i="1" dirty="0" smtClean="0">
                <a:solidFill>
                  <a:srgbClr val="336699"/>
                </a:solidFill>
              </a:rPr>
              <a:t>Large capitalization stocks dominate the total value of all US stocks</a:t>
            </a:r>
            <a:endParaRPr lang="en-US" altLang="en-US" sz="2000" b="1" i="1" dirty="0">
              <a:solidFill>
                <a:srgbClr val="336699"/>
              </a:solidFill>
            </a:endParaRPr>
          </a:p>
        </p:txBody>
      </p:sp>
      <p:sp>
        <p:nvSpPr>
          <p:cNvPr id="6" name="Text Box 4"/>
          <p:cNvSpPr txBox="1">
            <a:spLocks noChangeArrowheads="1"/>
          </p:cNvSpPr>
          <p:nvPr/>
        </p:nvSpPr>
        <p:spPr bwMode="auto">
          <a:xfrm>
            <a:off x="762000" y="6412418"/>
            <a:ext cx="7848600" cy="2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900" dirty="0">
                <a:solidFill>
                  <a:srgbClr val="969696"/>
                </a:solidFill>
              </a:rPr>
              <a:t>Source: </a:t>
            </a:r>
            <a:r>
              <a:rPr lang="en-US" altLang="en-US" sz="900" u="sng" dirty="0" smtClean="0">
                <a:solidFill>
                  <a:srgbClr val="969696"/>
                </a:solidFill>
              </a:rPr>
              <a:t>Stocks for the Long Run</a:t>
            </a:r>
            <a:r>
              <a:rPr lang="en-US" altLang="en-US" sz="900" dirty="0" smtClean="0">
                <a:solidFill>
                  <a:srgbClr val="969696"/>
                </a:solidFill>
              </a:rPr>
              <a:t>, Jeremy</a:t>
            </a:r>
            <a:endParaRPr lang="en-US" altLang="en-US" sz="900" dirty="0"/>
          </a:p>
        </p:txBody>
      </p:sp>
    </p:spTree>
    <p:extLst>
      <p:ext uri="{BB962C8B-B14F-4D97-AF65-F5344CB8AC3E}">
        <p14:creationId xmlns:p14="http://schemas.microsoft.com/office/powerpoint/2010/main" val="3387387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621" y="1488742"/>
            <a:ext cx="6240379" cy="4835577"/>
          </a:xfrm>
          <a:prstGeom prst="rect">
            <a:avLst/>
          </a:prstGeom>
        </p:spPr>
      </p:pic>
      <p:sp>
        <p:nvSpPr>
          <p:cNvPr id="4" name="Rectangle 3"/>
          <p:cNvSpPr/>
          <p:nvPr/>
        </p:nvSpPr>
        <p:spPr>
          <a:xfrm>
            <a:off x="1219200" y="1488743"/>
            <a:ext cx="5791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4"/>
          <p:cNvSpPr txBox="1">
            <a:spLocks noChangeArrowheads="1"/>
          </p:cNvSpPr>
          <p:nvPr/>
        </p:nvSpPr>
        <p:spPr bwMode="auto">
          <a:xfrm>
            <a:off x="1828800" y="1945943"/>
            <a:ext cx="4953000" cy="268931"/>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000" b="1" dirty="0" smtClean="0">
                <a:solidFill>
                  <a:prstClr val="white"/>
                </a:solidFill>
              </a:rPr>
              <a:t>Real After-Tax and Inflation for Various Holding Periods Under 2013 Tax Law</a:t>
            </a:r>
            <a:endParaRPr lang="en-US" altLang="en-US" sz="1000" b="1" dirty="0">
              <a:solidFill>
                <a:srgbClr val="FF3300"/>
              </a:solidFill>
            </a:endParaRPr>
          </a:p>
        </p:txBody>
      </p:sp>
      <p:sp>
        <p:nvSpPr>
          <p:cNvPr id="5" name="Text Box 6"/>
          <p:cNvSpPr txBox="1">
            <a:spLocks noChangeArrowheads="1"/>
          </p:cNvSpPr>
          <p:nvPr/>
        </p:nvSpPr>
        <p:spPr bwMode="auto">
          <a:xfrm>
            <a:off x="381000" y="228600"/>
            <a:ext cx="8610600"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700" b="1" i="1" dirty="0" smtClean="0">
                <a:solidFill>
                  <a:srgbClr val="336699"/>
                </a:solidFill>
              </a:rPr>
              <a:t>Long holding periods (low turnover) increases real after-tax returns – particularly during high inflation periods – due to tax-deferrals – and compounding</a:t>
            </a:r>
          </a:p>
          <a:p>
            <a:pPr eaLnBrk="1" hangingPunct="1">
              <a:lnSpc>
                <a:spcPct val="90000"/>
              </a:lnSpc>
              <a:spcBef>
                <a:spcPct val="0"/>
              </a:spcBef>
              <a:buFontTx/>
              <a:buNone/>
            </a:pPr>
            <a:endParaRPr lang="en-US" altLang="en-US" sz="1700" b="1" i="1" dirty="0">
              <a:solidFill>
                <a:srgbClr val="336699"/>
              </a:solidFill>
            </a:endParaRPr>
          </a:p>
          <a:p>
            <a:pPr eaLnBrk="1" hangingPunct="1">
              <a:lnSpc>
                <a:spcPct val="90000"/>
              </a:lnSpc>
              <a:spcBef>
                <a:spcPct val="0"/>
              </a:spcBef>
              <a:buFontTx/>
              <a:buNone/>
            </a:pPr>
            <a:r>
              <a:rPr lang="en-US" altLang="en-US" sz="1700" b="1" i="1" dirty="0" smtClean="0">
                <a:solidFill>
                  <a:srgbClr val="336699"/>
                </a:solidFill>
              </a:rPr>
              <a:t>Buy and hold.  Buy and hold.  Buy and hold….</a:t>
            </a:r>
            <a:endParaRPr lang="en-US" altLang="en-US" sz="1700" b="1" i="1" dirty="0">
              <a:solidFill>
                <a:srgbClr val="336699"/>
              </a:solidFill>
            </a:endParaRPr>
          </a:p>
        </p:txBody>
      </p:sp>
      <p:sp>
        <p:nvSpPr>
          <p:cNvPr id="7" name="Text Box 4"/>
          <p:cNvSpPr txBox="1">
            <a:spLocks noChangeArrowheads="1"/>
          </p:cNvSpPr>
          <p:nvPr/>
        </p:nvSpPr>
        <p:spPr bwMode="auto">
          <a:xfrm>
            <a:off x="762000" y="6287768"/>
            <a:ext cx="7848600"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900" dirty="0">
                <a:solidFill>
                  <a:srgbClr val="969696"/>
                </a:solidFill>
              </a:rPr>
              <a:t>Source: </a:t>
            </a:r>
            <a:r>
              <a:rPr lang="en-US" altLang="en-US" sz="900" u="sng" dirty="0" smtClean="0">
                <a:solidFill>
                  <a:srgbClr val="969696"/>
                </a:solidFill>
              </a:rPr>
              <a:t>Stocks for the Long Run</a:t>
            </a:r>
            <a:r>
              <a:rPr lang="en-US" altLang="en-US" sz="900" dirty="0" smtClean="0">
                <a:solidFill>
                  <a:srgbClr val="969696"/>
                </a:solidFill>
              </a:rPr>
              <a:t>, Jeremy Siegel    </a:t>
            </a:r>
            <a:r>
              <a:rPr lang="en-US" altLang="en-US" sz="900" dirty="0" smtClean="0"/>
              <a:t>Assumptions: Total real return of 7 percent (real appreciation of 5 percent, a dividend yield of 2 percent) and tax rates of 23.8 percent on capital gains and dividend income</a:t>
            </a:r>
            <a:endParaRPr lang="en-US" altLang="en-US" sz="900" dirty="0"/>
          </a:p>
        </p:txBody>
      </p:sp>
      <p:sp>
        <p:nvSpPr>
          <p:cNvPr id="8" name="Text Box 6"/>
          <p:cNvSpPr txBox="1">
            <a:spLocks noChangeArrowheads="1"/>
          </p:cNvSpPr>
          <p:nvPr/>
        </p:nvSpPr>
        <p:spPr bwMode="auto">
          <a:xfrm>
            <a:off x="7246374" y="4389870"/>
            <a:ext cx="169545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400" b="1" dirty="0" smtClean="0">
                <a:solidFill>
                  <a:srgbClr val="C00000"/>
                </a:solidFill>
              </a:rPr>
              <a:t>Inflation increases taxes so reduces real after-tax returns</a:t>
            </a:r>
            <a:endParaRPr lang="en-US" altLang="en-US" sz="1400" b="1" dirty="0">
              <a:solidFill>
                <a:srgbClr val="C00000"/>
              </a:solidFill>
            </a:endParaRPr>
          </a:p>
        </p:txBody>
      </p:sp>
      <p:sp>
        <p:nvSpPr>
          <p:cNvPr id="10" name="Text Box 6"/>
          <p:cNvSpPr txBox="1">
            <a:spLocks noChangeArrowheads="1"/>
          </p:cNvSpPr>
          <p:nvPr/>
        </p:nvSpPr>
        <p:spPr bwMode="auto">
          <a:xfrm>
            <a:off x="7219950" y="2108963"/>
            <a:ext cx="169545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400" b="1" dirty="0" smtClean="0">
                <a:solidFill>
                  <a:srgbClr val="009900"/>
                </a:solidFill>
              </a:rPr>
              <a:t>Years of deferred taxes and return compounding increases real after-tax returns</a:t>
            </a:r>
            <a:endParaRPr lang="en-US" altLang="en-US" sz="1400" b="1" dirty="0">
              <a:solidFill>
                <a:srgbClr val="009900"/>
              </a:solidFill>
            </a:endParaRPr>
          </a:p>
        </p:txBody>
      </p:sp>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312339"/>
            <a:ext cx="1371600" cy="688975"/>
          </a:xfrm>
          <a:prstGeom prst="rect">
            <a:avLst/>
          </a:prstGeom>
          <a:noFill/>
          <a:ln>
            <a:noFill/>
          </a:ln>
          <a:effectLst/>
        </p:spPr>
      </p:pic>
      <p:sp>
        <p:nvSpPr>
          <p:cNvPr id="12" name="Right Arrow 11"/>
          <p:cNvSpPr/>
          <p:nvPr/>
        </p:nvSpPr>
        <p:spPr>
          <a:xfrm rot="16200000">
            <a:off x="6248400" y="3886200"/>
            <a:ext cx="1676400" cy="30480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878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33400" y="990600"/>
            <a:ext cx="8610600" cy="246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2800" b="1" i="1" dirty="0" smtClean="0">
                <a:solidFill>
                  <a:srgbClr val="336699"/>
                </a:solidFill>
              </a:rPr>
              <a:t>“My favorite holding period is forever.”</a:t>
            </a:r>
          </a:p>
          <a:p>
            <a:pPr eaLnBrk="1" hangingPunct="1">
              <a:lnSpc>
                <a:spcPct val="90000"/>
              </a:lnSpc>
              <a:spcBef>
                <a:spcPct val="0"/>
              </a:spcBef>
              <a:buFontTx/>
              <a:buNone/>
            </a:pPr>
            <a:endParaRPr lang="en-US" altLang="en-US" sz="1700" b="1" i="1" dirty="0" smtClean="0">
              <a:solidFill>
                <a:srgbClr val="336699"/>
              </a:solidFill>
            </a:endParaRPr>
          </a:p>
          <a:p>
            <a:pPr eaLnBrk="1" hangingPunct="1">
              <a:lnSpc>
                <a:spcPct val="90000"/>
              </a:lnSpc>
              <a:spcBef>
                <a:spcPct val="0"/>
              </a:spcBef>
              <a:buFontTx/>
              <a:buNone/>
            </a:pPr>
            <a:endParaRPr lang="en-US" altLang="en-US" sz="1700" b="1" i="1" dirty="0">
              <a:solidFill>
                <a:srgbClr val="336699"/>
              </a:solidFill>
            </a:endParaRPr>
          </a:p>
          <a:p>
            <a:pPr eaLnBrk="1" hangingPunct="1">
              <a:lnSpc>
                <a:spcPct val="90000"/>
              </a:lnSpc>
              <a:spcBef>
                <a:spcPct val="0"/>
              </a:spcBef>
              <a:buFontTx/>
              <a:buNone/>
            </a:pPr>
            <a:endParaRPr lang="en-US" altLang="en-US" sz="1700" b="1" i="1" dirty="0">
              <a:solidFill>
                <a:srgbClr val="336699"/>
              </a:solidFill>
            </a:endParaRPr>
          </a:p>
          <a:p>
            <a:pPr eaLnBrk="1" hangingPunct="1">
              <a:lnSpc>
                <a:spcPct val="90000"/>
              </a:lnSpc>
              <a:spcBef>
                <a:spcPct val="0"/>
              </a:spcBef>
              <a:buFontTx/>
              <a:buNone/>
            </a:pPr>
            <a:r>
              <a:rPr lang="en-US" altLang="en-US" sz="1700" b="1" i="1" dirty="0" smtClean="0">
                <a:solidFill>
                  <a:srgbClr val="336699"/>
                </a:solidFill>
              </a:rPr>
              <a:t>                                                                                      </a:t>
            </a:r>
          </a:p>
          <a:p>
            <a:pPr eaLnBrk="1" hangingPunct="1">
              <a:lnSpc>
                <a:spcPct val="90000"/>
              </a:lnSpc>
              <a:spcBef>
                <a:spcPct val="0"/>
              </a:spcBef>
              <a:buFontTx/>
              <a:buNone/>
            </a:pPr>
            <a:endParaRPr lang="en-US" altLang="en-US" sz="1700" b="1" i="1" dirty="0">
              <a:solidFill>
                <a:srgbClr val="336699"/>
              </a:solidFill>
            </a:endParaRPr>
          </a:p>
          <a:p>
            <a:pPr eaLnBrk="1" hangingPunct="1">
              <a:lnSpc>
                <a:spcPct val="90000"/>
              </a:lnSpc>
              <a:spcBef>
                <a:spcPct val="0"/>
              </a:spcBef>
              <a:buFontTx/>
              <a:buNone/>
            </a:pPr>
            <a:endParaRPr lang="en-US" altLang="en-US" sz="1700" b="1" i="1" dirty="0" smtClean="0">
              <a:solidFill>
                <a:srgbClr val="336699"/>
              </a:solidFill>
            </a:endParaRPr>
          </a:p>
          <a:p>
            <a:pPr eaLnBrk="1" hangingPunct="1">
              <a:lnSpc>
                <a:spcPct val="90000"/>
              </a:lnSpc>
              <a:spcBef>
                <a:spcPct val="0"/>
              </a:spcBef>
              <a:buFontTx/>
              <a:buNone/>
            </a:pPr>
            <a:endParaRPr lang="en-US" altLang="en-US" sz="1700" b="1" i="1" dirty="0">
              <a:solidFill>
                <a:srgbClr val="336699"/>
              </a:solidFill>
            </a:endParaRPr>
          </a:p>
          <a:p>
            <a:pPr eaLnBrk="1" hangingPunct="1">
              <a:lnSpc>
                <a:spcPct val="90000"/>
              </a:lnSpc>
              <a:spcBef>
                <a:spcPct val="0"/>
              </a:spcBef>
              <a:buFontTx/>
              <a:buNone/>
            </a:pPr>
            <a:r>
              <a:rPr lang="en-US" altLang="en-US" sz="1700" b="1" i="1" dirty="0" smtClean="0">
                <a:solidFill>
                  <a:srgbClr val="336699"/>
                </a:solidFill>
              </a:rPr>
              <a:t>                                                                                      </a:t>
            </a:r>
            <a:r>
              <a:rPr lang="en-US" altLang="en-US" sz="2400" b="1" dirty="0" smtClean="0"/>
              <a:t>Warren Buffett </a:t>
            </a:r>
            <a:r>
              <a:rPr lang="en-US" altLang="en-US" sz="2000" b="1" dirty="0" smtClean="0"/>
              <a:t>	  </a:t>
            </a:r>
            <a:endParaRPr lang="en-US" altLang="en-US"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1" y="2772745"/>
            <a:ext cx="3352800" cy="2235200"/>
          </a:xfrm>
          <a:prstGeom prst="rect">
            <a:avLst/>
          </a:prstGeom>
        </p:spPr>
      </p:pic>
    </p:spTree>
    <p:extLst>
      <p:ext uri="{BB962C8B-B14F-4D97-AF65-F5344CB8AC3E}">
        <p14:creationId xmlns:p14="http://schemas.microsoft.com/office/powerpoint/2010/main" val="2522567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362200"/>
            <a:ext cx="7010400" cy="3686175"/>
          </a:xfrm>
          <a:prstGeom prst="rect">
            <a:avLst/>
          </a:prstGeom>
        </p:spPr>
      </p:pic>
      <p:sp>
        <p:nvSpPr>
          <p:cNvPr id="3" name="Text Box 4"/>
          <p:cNvSpPr txBox="1">
            <a:spLocks noChangeArrowheads="1"/>
          </p:cNvSpPr>
          <p:nvPr/>
        </p:nvSpPr>
        <p:spPr bwMode="auto">
          <a:xfrm>
            <a:off x="1914525" y="2035175"/>
            <a:ext cx="5476875"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smtClean="0">
                <a:solidFill>
                  <a:prstClr val="white"/>
                </a:solidFill>
              </a:rPr>
              <a:t>Major Stock Market Declines and Gold </a:t>
            </a:r>
            <a:endParaRPr lang="en-US" altLang="en-US" sz="1600" dirty="0">
              <a:solidFill>
                <a:srgbClr val="FF3300"/>
              </a:solidFill>
            </a:endParaRPr>
          </a:p>
        </p:txBody>
      </p:sp>
      <p:sp>
        <p:nvSpPr>
          <p:cNvPr id="4" name="Rectangle 3"/>
          <p:cNvSpPr/>
          <p:nvPr/>
        </p:nvSpPr>
        <p:spPr>
          <a:xfrm>
            <a:off x="7391400" y="2362200"/>
            <a:ext cx="15240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477000" y="5562600"/>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Box 6"/>
          <p:cNvSpPr txBox="1">
            <a:spLocks noChangeArrowheads="1"/>
          </p:cNvSpPr>
          <p:nvPr/>
        </p:nvSpPr>
        <p:spPr bwMode="auto">
          <a:xfrm>
            <a:off x="500062" y="437057"/>
            <a:ext cx="8305800" cy="61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900" b="1" i="1" dirty="0" smtClean="0">
                <a:solidFill>
                  <a:srgbClr val="336699"/>
                </a:solidFill>
              </a:rPr>
              <a:t>Gold, although certainly controversial, has often been a good diversifier to stocks during major declines</a:t>
            </a:r>
            <a:endParaRPr lang="en-US" altLang="en-US" sz="1900" b="1" i="1" dirty="0">
              <a:solidFill>
                <a:srgbClr val="336699"/>
              </a:solidFill>
            </a:endParaRPr>
          </a:p>
        </p:txBody>
      </p:sp>
      <p:sp>
        <p:nvSpPr>
          <p:cNvPr id="7" name="Text Box 4"/>
          <p:cNvSpPr txBox="1">
            <a:spLocks noChangeArrowheads="1"/>
          </p:cNvSpPr>
          <p:nvPr/>
        </p:nvSpPr>
        <p:spPr bwMode="auto">
          <a:xfrm>
            <a:off x="5562600" y="6093331"/>
            <a:ext cx="1595309" cy="2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900" dirty="0">
                <a:solidFill>
                  <a:srgbClr val="969696"/>
                </a:solidFill>
              </a:rPr>
              <a:t>Source: </a:t>
            </a:r>
            <a:r>
              <a:rPr lang="en-US" altLang="en-US" sz="900" dirty="0" smtClean="0">
                <a:solidFill>
                  <a:srgbClr val="969696"/>
                </a:solidFill>
              </a:rPr>
              <a:t>Gold Silver Council</a:t>
            </a:r>
            <a:endParaRPr lang="en-US" altLang="en-US" sz="900" dirty="0">
              <a:solidFill>
                <a:srgbClr val="969696"/>
              </a:solidFill>
            </a:endParaRPr>
          </a:p>
        </p:txBody>
      </p:sp>
    </p:spTree>
    <p:extLst>
      <p:ext uri="{BB962C8B-B14F-4D97-AF65-F5344CB8AC3E}">
        <p14:creationId xmlns:p14="http://schemas.microsoft.com/office/powerpoint/2010/main" val="2977084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4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rgbClr val="336699"/>
                </a:solidFill>
              </a:rPr>
              <a:t>Gold has been a truly lousy investment over the very long term!</a:t>
            </a:r>
          </a:p>
        </p:txBody>
      </p:sp>
      <p:sp>
        <p:nvSpPr>
          <p:cNvPr id="6" name="TextBox 5"/>
          <p:cNvSpPr txBox="1"/>
          <p:nvPr/>
        </p:nvSpPr>
        <p:spPr>
          <a:xfrm>
            <a:off x="990600" y="6511403"/>
            <a:ext cx="2359941" cy="230832"/>
          </a:xfrm>
          <a:prstGeom prst="rect">
            <a:avLst/>
          </a:prstGeom>
          <a:noFill/>
        </p:spPr>
        <p:txBody>
          <a:bodyPr wrap="none" rtlCol="0">
            <a:spAutoFit/>
          </a:bodyPr>
          <a:lstStyle/>
          <a:p>
            <a:r>
              <a:rPr lang="en-US" sz="900" dirty="0" smtClean="0"/>
              <a:t>Source: Stocks for the Long Run, Jeremy Siegel</a:t>
            </a:r>
            <a:endParaRPr lang="en-US" sz="9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1" y="1699243"/>
            <a:ext cx="7162800" cy="4812160"/>
          </a:xfrm>
          <a:prstGeom prst="rect">
            <a:avLst/>
          </a:prstGeom>
        </p:spPr>
      </p:pic>
      <p:sp>
        <p:nvSpPr>
          <p:cNvPr id="4" name="Text Box 4"/>
          <p:cNvSpPr txBox="1">
            <a:spLocks noChangeArrowheads="1"/>
          </p:cNvSpPr>
          <p:nvPr/>
        </p:nvSpPr>
        <p:spPr bwMode="auto">
          <a:xfrm>
            <a:off x="2514600" y="1543736"/>
            <a:ext cx="5029200"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smtClean="0">
                <a:solidFill>
                  <a:schemeClr val="bg1"/>
                </a:solidFill>
              </a:rPr>
              <a:t>$1 Grows To:</a:t>
            </a:r>
            <a:endParaRPr lang="en-US" altLang="en-US" sz="900" i="1" dirty="0">
              <a:solidFill>
                <a:srgbClr val="336699"/>
              </a:solidFill>
            </a:endParaRPr>
          </a:p>
        </p:txBody>
      </p:sp>
    </p:spTree>
    <p:extLst>
      <p:ext uri="{BB962C8B-B14F-4D97-AF65-F5344CB8AC3E}">
        <p14:creationId xmlns:p14="http://schemas.microsoft.com/office/powerpoint/2010/main" val="1076817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90600"/>
            <a:ext cx="6732420" cy="5348288"/>
          </a:xfrm>
          <a:prstGeom prst="rect">
            <a:avLst/>
          </a:prstGeom>
        </p:spPr>
      </p:pic>
      <p:sp>
        <p:nvSpPr>
          <p:cNvPr id="5" name="Rectangle 4"/>
          <p:cNvSpPr/>
          <p:nvPr/>
        </p:nvSpPr>
        <p:spPr>
          <a:xfrm>
            <a:off x="1676400" y="1028700"/>
            <a:ext cx="6629400" cy="61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noChangeArrowheads="1"/>
          </p:cNvSpPr>
          <p:nvPr/>
        </p:nvSpPr>
        <p:spPr>
          <a:xfrm>
            <a:off x="533400" y="4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rgbClr val="336699"/>
                </a:solidFill>
              </a:rPr>
              <a:t>Gold has been a truly lousy investment over the very long term!</a:t>
            </a:r>
          </a:p>
        </p:txBody>
      </p:sp>
      <p:sp>
        <p:nvSpPr>
          <p:cNvPr id="3" name="Text Box 4"/>
          <p:cNvSpPr txBox="1">
            <a:spLocks noChangeArrowheads="1"/>
          </p:cNvSpPr>
          <p:nvPr/>
        </p:nvSpPr>
        <p:spPr bwMode="auto">
          <a:xfrm>
            <a:off x="2514600" y="1447800"/>
            <a:ext cx="5029200"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smtClean="0">
                <a:solidFill>
                  <a:schemeClr val="bg1"/>
                </a:solidFill>
              </a:rPr>
              <a:t>$1 Grows To:</a:t>
            </a:r>
            <a:endParaRPr lang="en-US" altLang="en-US" sz="900" i="1" dirty="0">
              <a:solidFill>
                <a:srgbClr val="336699"/>
              </a:solidFill>
            </a:endParaRPr>
          </a:p>
        </p:txBody>
      </p:sp>
    </p:spTree>
    <p:extLst>
      <p:ext uri="{BB962C8B-B14F-4D97-AF65-F5344CB8AC3E}">
        <p14:creationId xmlns:p14="http://schemas.microsoft.com/office/powerpoint/2010/main" val="3451099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752600"/>
            <a:ext cx="7162800" cy="646331"/>
          </a:xfrm>
          <a:prstGeom prst="rect">
            <a:avLst/>
          </a:prstGeom>
          <a:noFill/>
        </p:spPr>
        <p:txBody>
          <a:bodyPr wrap="square" rtlCol="0">
            <a:spAutoFit/>
          </a:bodyPr>
          <a:lstStyle/>
          <a:p>
            <a:r>
              <a:rPr lang="en-US" b="1" dirty="0" smtClean="0"/>
              <a:t>The word crisis in Chinese is composed of two characters: the first, the symbol of danger,…the second, of opportunity.</a:t>
            </a:r>
            <a:endParaRPr lang="en-US" b="1" dirty="0"/>
          </a:p>
        </p:txBody>
      </p:sp>
      <p:graphicFrame>
        <p:nvGraphicFramePr>
          <p:cNvPr id="3" name="Object 2"/>
          <p:cNvGraphicFramePr>
            <a:graphicFrameLocks noChangeAspect="1"/>
          </p:cNvGraphicFramePr>
          <p:nvPr>
            <p:extLst>
              <p:ext uri="{D42A27DB-BD31-4B8C-83A1-F6EECF244321}">
                <p14:modId xmlns:p14="http://schemas.microsoft.com/office/powerpoint/2010/main" val="257959730"/>
              </p:ext>
            </p:extLst>
          </p:nvPr>
        </p:nvGraphicFramePr>
        <p:xfrm>
          <a:off x="1066800" y="3657600"/>
          <a:ext cx="6430963" cy="1646238"/>
        </p:xfrm>
        <a:graphic>
          <a:graphicData uri="http://schemas.openxmlformats.org/presentationml/2006/ole">
            <mc:AlternateContent xmlns:mc="http://schemas.openxmlformats.org/markup-compatibility/2006">
              <mc:Choice xmlns:v="urn:schemas-microsoft-com:vml" Requires="v">
                <p:oleObj spid="_x0000_s221283" name="Drawing" r:id="rId3" imgW="2264694" imgH="579270" progId="FLW3Drawing">
                  <p:link updateAutomatic="1"/>
                </p:oleObj>
              </mc:Choice>
              <mc:Fallback>
                <p:oleObj name="Drawing" r:id="rId3" imgW="2264694" imgH="579270" progId="FLW3Drawing">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57600"/>
                        <a:ext cx="64309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9079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2057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b="1" i="1" dirty="0" smtClean="0">
                <a:solidFill>
                  <a:srgbClr val="336699"/>
                </a:solidFill>
              </a:rPr>
              <a:t>Consider a family 401(k)</a:t>
            </a:r>
          </a:p>
          <a:p>
            <a:pPr algn="l"/>
            <a:r>
              <a:rPr lang="en-US" altLang="en-US" sz="3200" b="1" i="1" dirty="0" smtClean="0">
                <a:solidFill>
                  <a:srgbClr val="336699"/>
                </a:solidFill>
              </a:rPr>
              <a:t>Get renters/ owners home insurance</a:t>
            </a:r>
          </a:p>
          <a:p>
            <a:pPr algn="l"/>
            <a:r>
              <a:rPr lang="en-US" altLang="en-US" sz="3200" b="1" i="1" dirty="0" smtClean="0">
                <a:solidFill>
                  <a:srgbClr val="336699"/>
                </a:solidFill>
              </a:rPr>
              <a:t>Take care of your health</a:t>
            </a:r>
          </a:p>
          <a:p>
            <a:pPr algn="l"/>
            <a:r>
              <a:rPr lang="en-US" altLang="en-US" sz="3200" b="1" i="1" dirty="0" smtClean="0">
                <a:solidFill>
                  <a:srgbClr val="336699"/>
                </a:solidFill>
              </a:rPr>
              <a:t>Enroll in industry training</a:t>
            </a:r>
          </a:p>
        </p:txBody>
      </p:sp>
    </p:spTree>
    <p:extLst>
      <p:ext uri="{BB962C8B-B14F-4D97-AF65-F5344CB8AC3E}">
        <p14:creationId xmlns:p14="http://schemas.microsoft.com/office/powerpoint/2010/main" val="19604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408536"/>
            <a:ext cx="8229600" cy="60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728" y="6502126"/>
            <a:ext cx="1394934" cy="230832"/>
          </a:xfrm>
          <a:prstGeom prst="rect">
            <a:avLst/>
          </a:prstGeom>
          <a:noFill/>
        </p:spPr>
        <p:txBody>
          <a:bodyPr wrap="none" rtlCol="0">
            <a:spAutoFit/>
          </a:bodyPr>
          <a:lstStyle/>
          <a:p>
            <a:r>
              <a:rPr lang="en-US" sz="900" dirty="0" smtClean="0"/>
              <a:t>Source: Wilshire Compass</a:t>
            </a:r>
            <a:endParaRPr lang="en-US" sz="900" dirty="0"/>
          </a:p>
        </p:txBody>
      </p:sp>
    </p:spTree>
    <p:extLst>
      <p:ext uri="{BB962C8B-B14F-4D97-AF65-F5344CB8AC3E}">
        <p14:creationId xmlns:p14="http://schemas.microsoft.com/office/powerpoint/2010/main" val="392214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90800"/>
            <a:ext cx="7010400" cy="3160522"/>
          </a:xfrm>
          <a:prstGeom prst="rect">
            <a:avLst/>
          </a:prstGeom>
        </p:spPr>
      </p:pic>
      <p:sp>
        <p:nvSpPr>
          <p:cNvPr id="3" name="Text Box 4"/>
          <p:cNvSpPr txBox="1">
            <a:spLocks noChangeArrowheads="1"/>
          </p:cNvSpPr>
          <p:nvPr/>
        </p:nvSpPr>
        <p:spPr bwMode="auto">
          <a:xfrm>
            <a:off x="1327727" y="2057400"/>
            <a:ext cx="6139873"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Understanding the Path of Real Retirement Spending</a:t>
            </a:r>
            <a:endParaRPr lang="en-US" altLang="en-US" sz="900" b="1" i="1" dirty="0">
              <a:solidFill>
                <a:srgbClr val="336699"/>
              </a:solidFill>
            </a:endParaRPr>
          </a:p>
        </p:txBody>
      </p:sp>
      <p:sp>
        <p:nvSpPr>
          <p:cNvPr id="5" name="TextBox 4"/>
          <p:cNvSpPr txBox="1"/>
          <p:nvPr/>
        </p:nvSpPr>
        <p:spPr>
          <a:xfrm>
            <a:off x="7391400" y="2949522"/>
            <a:ext cx="1905000" cy="830997"/>
          </a:xfrm>
          <a:prstGeom prst="rect">
            <a:avLst/>
          </a:prstGeom>
          <a:noFill/>
        </p:spPr>
        <p:txBody>
          <a:bodyPr wrap="square" rtlCol="0">
            <a:spAutoFit/>
          </a:bodyPr>
          <a:lstStyle/>
          <a:p>
            <a:r>
              <a:rPr lang="en-US" sz="1600" b="1" dirty="0" smtClean="0">
                <a:solidFill>
                  <a:srgbClr val="C00000"/>
                </a:solidFill>
              </a:rPr>
              <a:t>But will health care inflation be higher than the past?</a:t>
            </a:r>
            <a:endParaRPr lang="en-US" sz="1600" b="1" dirty="0">
              <a:solidFill>
                <a:srgbClr val="C00000"/>
              </a:solidFill>
            </a:endParaRPr>
          </a:p>
        </p:txBody>
      </p:sp>
    </p:spTree>
    <p:extLst>
      <p:ext uri="{BB962C8B-B14F-4D97-AF65-F5344CB8AC3E}">
        <p14:creationId xmlns:p14="http://schemas.microsoft.com/office/powerpoint/2010/main" val="36169749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124200"/>
            <a:ext cx="70866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4"/>
          <p:cNvSpPr txBox="1">
            <a:spLocks noChangeArrowheads="1"/>
          </p:cNvSpPr>
          <p:nvPr/>
        </p:nvSpPr>
        <p:spPr bwMode="auto">
          <a:xfrm>
            <a:off x="1219200" y="2895600"/>
            <a:ext cx="6858000" cy="361264"/>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smtClean="0">
                <a:solidFill>
                  <a:schemeClr val="bg1"/>
                </a:solidFill>
              </a:rPr>
              <a:t>Returns, Risks, and Returns Per Unit of Risk (Sharpe Ratios)</a:t>
            </a:r>
            <a:endParaRPr lang="en-US" altLang="en-US" sz="900" i="1" dirty="0">
              <a:solidFill>
                <a:srgbClr val="336699"/>
              </a:solidFill>
            </a:endParaRPr>
          </a:p>
        </p:txBody>
      </p:sp>
      <p:sp>
        <p:nvSpPr>
          <p:cNvPr id="4" name="Rectangle 3"/>
          <p:cNvSpPr/>
          <p:nvPr/>
        </p:nvSpPr>
        <p:spPr>
          <a:xfrm>
            <a:off x="8001000" y="3256864"/>
            <a:ext cx="838200" cy="268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a:xfrm>
            <a:off x="533400" y="609600"/>
            <a:ext cx="8229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000" b="1" i="1" dirty="0" smtClean="0">
                <a:solidFill>
                  <a:srgbClr val="336699"/>
                </a:solidFill>
              </a:rPr>
              <a:t>Sharpe Ratios have varied tremendously over various long periods of time</a:t>
            </a:r>
          </a:p>
        </p:txBody>
      </p:sp>
      <p:sp>
        <p:nvSpPr>
          <p:cNvPr id="6" name="TextBox 5"/>
          <p:cNvSpPr txBox="1"/>
          <p:nvPr/>
        </p:nvSpPr>
        <p:spPr>
          <a:xfrm>
            <a:off x="988108" y="6096000"/>
            <a:ext cx="3507692" cy="230832"/>
          </a:xfrm>
          <a:prstGeom prst="rect">
            <a:avLst/>
          </a:prstGeom>
          <a:noFill/>
        </p:spPr>
        <p:txBody>
          <a:bodyPr wrap="none" rtlCol="0">
            <a:spAutoFit/>
          </a:bodyPr>
          <a:lstStyle/>
          <a:p>
            <a:r>
              <a:rPr lang="en-US" sz="900" dirty="0" smtClean="0">
                <a:solidFill>
                  <a:schemeClr val="bg1">
                    <a:lumMod val="50000"/>
                  </a:schemeClr>
                </a:solidFill>
              </a:rPr>
              <a:t>Source: Investments, Eleventh Edition,  </a:t>
            </a:r>
            <a:r>
              <a:rPr lang="en-US" sz="900" dirty="0" err="1" smtClean="0">
                <a:solidFill>
                  <a:schemeClr val="bg1">
                    <a:lumMod val="50000"/>
                  </a:schemeClr>
                </a:solidFill>
              </a:rPr>
              <a:t>Bodie</a:t>
            </a:r>
            <a:r>
              <a:rPr lang="en-US" sz="900" dirty="0" smtClean="0">
                <a:solidFill>
                  <a:schemeClr val="bg1">
                    <a:lumMod val="50000"/>
                  </a:schemeClr>
                </a:solidFill>
              </a:rPr>
              <a:t>, Kane, Marcus, Page  125</a:t>
            </a:r>
            <a:endParaRPr lang="en-US" sz="900" dirty="0">
              <a:solidFill>
                <a:schemeClr val="bg1">
                  <a:lumMod val="50000"/>
                </a:schemeClr>
              </a:solidFill>
            </a:endParaRPr>
          </a:p>
        </p:txBody>
      </p:sp>
    </p:spTree>
    <p:extLst>
      <p:ext uri="{BB962C8B-B14F-4D97-AF65-F5344CB8AC3E}">
        <p14:creationId xmlns:p14="http://schemas.microsoft.com/office/powerpoint/2010/main" val="1880418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2590800"/>
            <a:ext cx="80454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1219200" y="2689781"/>
            <a:ext cx="65532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US Stock Risk Reduction Through Diversification </a:t>
            </a:r>
            <a:endParaRPr lang="en-US" altLang="en-US" sz="900" i="1" dirty="0">
              <a:solidFill>
                <a:srgbClr val="336699"/>
              </a:solidFill>
            </a:endParaRPr>
          </a:p>
        </p:txBody>
      </p:sp>
      <p:sp>
        <p:nvSpPr>
          <p:cNvPr id="5"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rgbClr val="336699"/>
                </a:solidFill>
              </a:rPr>
              <a:t>The average SD of returns of portfolios composed of only one stock was 49.2%.</a:t>
            </a:r>
          </a:p>
          <a:p>
            <a:pPr algn="l"/>
            <a:endParaRPr lang="en-US" altLang="en-US" sz="2400" b="1" i="1" dirty="0">
              <a:solidFill>
                <a:srgbClr val="336699"/>
              </a:solidFill>
            </a:endParaRPr>
          </a:p>
          <a:p>
            <a:pPr algn="l"/>
            <a:r>
              <a:rPr lang="en-US" altLang="en-US" sz="2400" b="1" i="1" dirty="0" smtClean="0">
                <a:solidFill>
                  <a:srgbClr val="336699"/>
                </a:solidFill>
              </a:rPr>
              <a:t>The average portfolio risk fell rapidly as stocks were added.  The limit to risk reduction was SD of 19.2%.</a:t>
            </a:r>
          </a:p>
        </p:txBody>
      </p:sp>
      <p:sp>
        <p:nvSpPr>
          <p:cNvPr id="3" name="Rectangle 2"/>
          <p:cNvSpPr/>
          <p:nvPr/>
        </p:nvSpPr>
        <p:spPr>
          <a:xfrm>
            <a:off x="457200" y="5638800"/>
            <a:ext cx="8229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8108" y="6096000"/>
            <a:ext cx="3507692" cy="230832"/>
          </a:xfrm>
          <a:prstGeom prst="rect">
            <a:avLst/>
          </a:prstGeom>
          <a:noFill/>
        </p:spPr>
        <p:txBody>
          <a:bodyPr wrap="none" rtlCol="0">
            <a:spAutoFit/>
          </a:bodyPr>
          <a:lstStyle/>
          <a:p>
            <a:r>
              <a:rPr lang="en-US" sz="900" dirty="0" smtClean="0">
                <a:solidFill>
                  <a:schemeClr val="bg1">
                    <a:lumMod val="50000"/>
                  </a:schemeClr>
                </a:solidFill>
              </a:rPr>
              <a:t>Source: Investments, Eleventh Edition,  </a:t>
            </a:r>
            <a:r>
              <a:rPr lang="en-US" sz="900" dirty="0" err="1" smtClean="0">
                <a:solidFill>
                  <a:schemeClr val="bg1">
                    <a:lumMod val="50000"/>
                  </a:schemeClr>
                </a:solidFill>
              </a:rPr>
              <a:t>Bodie</a:t>
            </a:r>
            <a:r>
              <a:rPr lang="en-US" sz="900" dirty="0" smtClean="0">
                <a:solidFill>
                  <a:schemeClr val="bg1">
                    <a:lumMod val="50000"/>
                  </a:schemeClr>
                </a:solidFill>
              </a:rPr>
              <a:t>, Kane, Marcus, Page  125</a:t>
            </a:r>
            <a:endParaRPr lang="en-US" sz="900" dirty="0">
              <a:solidFill>
                <a:schemeClr val="bg1">
                  <a:lumMod val="50000"/>
                </a:schemeClr>
              </a:solidFill>
            </a:endParaRPr>
          </a:p>
        </p:txBody>
      </p:sp>
    </p:spTree>
    <p:extLst>
      <p:ext uri="{BB962C8B-B14F-4D97-AF65-F5344CB8AC3E}">
        <p14:creationId xmlns:p14="http://schemas.microsoft.com/office/powerpoint/2010/main" val="3695446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823911" y="1665247"/>
            <a:ext cx="749617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1143000" y="1546225"/>
            <a:ext cx="6685007"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Emerging World Economies and Equity Markets</a:t>
            </a:r>
            <a:endParaRPr lang="en-US" altLang="en-US" sz="900" i="1" dirty="0">
              <a:solidFill>
                <a:srgbClr val="336699"/>
              </a:solidFill>
            </a:endParaRPr>
          </a:p>
        </p:txBody>
      </p:sp>
      <p:sp>
        <p:nvSpPr>
          <p:cNvPr id="5" name="Rectangle 4"/>
          <p:cNvSpPr/>
          <p:nvPr/>
        </p:nvSpPr>
        <p:spPr>
          <a:xfrm>
            <a:off x="228599" y="304800"/>
            <a:ext cx="828773" cy="644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28007" y="1239625"/>
            <a:ext cx="10668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txBox="1">
            <a:spLocks noChangeArrowheads="1"/>
          </p:cNvSpPr>
          <p:nvPr/>
        </p:nvSpPr>
        <p:spPr>
          <a:xfrm>
            <a:off x="10668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rgbClr val="336699"/>
                </a:solidFill>
              </a:rPr>
              <a:t>A world of opportunities</a:t>
            </a:r>
          </a:p>
        </p:txBody>
      </p:sp>
      <p:sp>
        <p:nvSpPr>
          <p:cNvPr id="8" name="TextBox 7"/>
          <p:cNvSpPr txBox="1"/>
          <p:nvPr/>
        </p:nvSpPr>
        <p:spPr>
          <a:xfrm>
            <a:off x="5026708" y="6474768"/>
            <a:ext cx="3507692" cy="230832"/>
          </a:xfrm>
          <a:prstGeom prst="rect">
            <a:avLst/>
          </a:prstGeom>
          <a:noFill/>
        </p:spPr>
        <p:txBody>
          <a:bodyPr wrap="none" rtlCol="0">
            <a:spAutoFit/>
          </a:bodyPr>
          <a:lstStyle/>
          <a:p>
            <a:r>
              <a:rPr lang="en-US" sz="900" dirty="0" smtClean="0">
                <a:solidFill>
                  <a:schemeClr val="bg1">
                    <a:lumMod val="50000"/>
                  </a:schemeClr>
                </a:solidFill>
              </a:rPr>
              <a:t>Source: Investments, Eleventh Edition,  </a:t>
            </a:r>
            <a:r>
              <a:rPr lang="en-US" sz="900" dirty="0" err="1" smtClean="0">
                <a:solidFill>
                  <a:schemeClr val="bg1">
                    <a:lumMod val="50000"/>
                  </a:schemeClr>
                </a:solidFill>
              </a:rPr>
              <a:t>Bodie</a:t>
            </a:r>
            <a:r>
              <a:rPr lang="en-US" sz="900" dirty="0" smtClean="0">
                <a:solidFill>
                  <a:schemeClr val="bg1">
                    <a:lumMod val="50000"/>
                  </a:schemeClr>
                </a:solidFill>
              </a:rPr>
              <a:t>, Kane, Marcus, Page  125</a:t>
            </a:r>
            <a:endParaRPr lang="en-US" sz="900" dirty="0">
              <a:solidFill>
                <a:schemeClr val="bg1">
                  <a:lumMod val="50000"/>
                </a:schemeClr>
              </a:solidFill>
            </a:endParaRPr>
          </a:p>
        </p:txBody>
      </p:sp>
      <p:sp>
        <p:nvSpPr>
          <p:cNvPr id="3" name="Freeform 2"/>
          <p:cNvSpPr/>
          <p:nvPr/>
        </p:nvSpPr>
        <p:spPr>
          <a:xfrm>
            <a:off x="935611" y="5588215"/>
            <a:ext cx="7004115" cy="942680"/>
          </a:xfrm>
          <a:custGeom>
            <a:avLst/>
            <a:gdLst>
              <a:gd name="connsiteX0" fmla="*/ 47134 w 7004115"/>
              <a:gd name="connsiteY0" fmla="*/ 641023 h 942680"/>
              <a:gd name="connsiteX1" fmla="*/ 1979629 w 7004115"/>
              <a:gd name="connsiteY1" fmla="*/ 688157 h 942680"/>
              <a:gd name="connsiteX2" fmla="*/ 2526384 w 7004115"/>
              <a:gd name="connsiteY2" fmla="*/ 688157 h 942680"/>
              <a:gd name="connsiteX3" fmla="*/ 3733014 w 7004115"/>
              <a:gd name="connsiteY3" fmla="*/ 443060 h 942680"/>
              <a:gd name="connsiteX4" fmla="*/ 3817856 w 7004115"/>
              <a:gd name="connsiteY4" fmla="*/ 103695 h 942680"/>
              <a:gd name="connsiteX5" fmla="*/ 3855563 w 7004115"/>
              <a:gd name="connsiteY5" fmla="*/ 0 h 942680"/>
              <a:gd name="connsiteX6" fmla="*/ 6947555 w 7004115"/>
              <a:gd name="connsiteY6" fmla="*/ 0 h 942680"/>
              <a:gd name="connsiteX7" fmla="*/ 7004115 w 7004115"/>
              <a:gd name="connsiteY7" fmla="*/ 942680 h 942680"/>
              <a:gd name="connsiteX8" fmla="*/ 5476973 w 7004115"/>
              <a:gd name="connsiteY8" fmla="*/ 933254 h 942680"/>
              <a:gd name="connsiteX9" fmla="*/ 0 w 7004115"/>
              <a:gd name="connsiteY9" fmla="*/ 914400 h 94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4115" h="942680">
                <a:moveTo>
                  <a:pt x="47134" y="641023"/>
                </a:moveTo>
                <a:lnTo>
                  <a:pt x="1979629" y="688157"/>
                </a:lnTo>
                <a:lnTo>
                  <a:pt x="2526384" y="688157"/>
                </a:lnTo>
                <a:lnTo>
                  <a:pt x="3733014" y="443060"/>
                </a:lnTo>
                <a:lnTo>
                  <a:pt x="3817856" y="103695"/>
                </a:lnTo>
                <a:lnTo>
                  <a:pt x="3855563" y="0"/>
                </a:lnTo>
                <a:lnTo>
                  <a:pt x="6947555" y="0"/>
                </a:lnTo>
                <a:lnTo>
                  <a:pt x="7004115" y="942680"/>
                </a:lnTo>
                <a:lnTo>
                  <a:pt x="5476973" y="933254"/>
                </a:lnTo>
                <a:lnTo>
                  <a:pt x="0" y="91440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3800" y="2667000"/>
            <a:ext cx="298515"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0" y="2489489"/>
            <a:ext cx="304800" cy="177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3" idx="6"/>
          </p:cNvCxnSpPr>
          <p:nvPr/>
        </p:nvCxnSpPr>
        <p:spPr>
          <a:xfrm>
            <a:off x="7849218" y="1959681"/>
            <a:ext cx="33948" cy="362853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43000" y="5588214"/>
            <a:ext cx="993092" cy="195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9318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06" y="2714624"/>
            <a:ext cx="7229094"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1066800" y="2362200"/>
            <a:ext cx="6705600"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dirty="0">
                <a:solidFill>
                  <a:schemeClr val="bg1"/>
                </a:solidFill>
              </a:rPr>
              <a:t> </a:t>
            </a:r>
            <a:r>
              <a:rPr lang="en-US" altLang="en-US" sz="1600" dirty="0" smtClean="0">
                <a:solidFill>
                  <a:schemeClr val="bg1"/>
                </a:solidFill>
              </a:rPr>
              <a:t>Annualized Asset Class Returns by Decade</a:t>
            </a:r>
            <a:endParaRPr lang="en-US" altLang="en-US" sz="900" i="1" dirty="0">
              <a:solidFill>
                <a:srgbClr val="336699"/>
              </a:solidFill>
            </a:endParaRPr>
          </a:p>
        </p:txBody>
      </p:sp>
      <p:sp>
        <p:nvSpPr>
          <p:cNvPr id="5" name="Rectangle 2"/>
          <p:cNvSpPr txBox="1">
            <a:spLocks noChangeArrowheads="1"/>
          </p:cNvSpPr>
          <p:nvPr/>
        </p:nvSpPr>
        <p:spPr>
          <a:xfrm>
            <a:off x="762000" y="4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i="1" dirty="0" smtClean="0">
                <a:solidFill>
                  <a:srgbClr val="336699"/>
                </a:solidFill>
              </a:rPr>
              <a:t>Even within and asset class (small and large-company stocks) returns can be quite different decade by decade</a:t>
            </a:r>
          </a:p>
        </p:txBody>
      </p:sp>
      <p:sp>
        <p:nvSpPr>
          <p:cNvPr id="6" name="TextBox 5"/>
          <p:cNvSpPr txBox="1"/>
          <p:nvPr/>
        </p:nvSpPr>
        <p:spPr>
          <a:xfrm>
            <a:off x="1021255" y="5867400"/>
            <a:ext cx="3507692" cy="230832"/>
          </a:xfrm>
          <a:prstGeom prst="rect">
            <a:avLst/>
          </a:prstGeom>
          <a:noFill/>
        </p:spPr>
        <p:txBody>
          <a:bodyPr wrap="none" rtlCol="0">
            <a:spAutoFit/>
          </a:bodyPr>
          <a:lstStyle/>
          <a:p>
            <a:r>
              <a:rPr lang="en-US" sz="900" dirty="0" smtClean="0">
                <a:solidFill>
                  <a:schemeClr val="bg1">
                    <a:lumMod val="50000"/>
                  </a:schemeClr>
                </a:solidFill>
              </a:rPr>
              <a:t>Source: Investments, Eleventh Edition,  </a:t>
            </a:r>
            <a:r>
              <a:rPr lang="en-US" sz="900" dirty="0" err="1" smtClean="0">
                <a:solidFill>
                  <a:schemeClr val="bg1">
                    <a:lumMod val="50000"/>
                  </a:schemeClr>
                </a:solidFill>
              </a:rPr>
              <a:t>Bodie</a:t>
            </a:r>
            <a:r>
              <a:rPr lang="en-US" sz="900" dirty="0" smtClean="0">
                <a:solidFill>
                  <a:schemeClr val="bg1">
                    <a:lumMod val="50000"/>
                  </a:schemeClr>
                </a:solidFill>
              </a:rPr>
              <a:t>, Kane, Marcus, Page  125</a:t>
            </a:r>
            <a:endParaRPr lang="en-US" sz="900" dirty="0">
              <a:solidFill>
                <a:schemeClr val="bg1">
                  <a:lumMod val="50000"/>
                </a:schemeClr>
              </a:solidFill>
            </a:endParaRPr>
          </a:p>
        </p:txBody>
      </p:sp>
      <p:sp>
        <p:nvSpPr>
          <p:cNvPr id="3" name="Rectangle 2"/>
          <p:cNvSpPr/>
          <p:nvPr/>
        </p:nvSpPr>
        <p:spPr>
          <a:xfrm>
            <a:off x="609600" y="2666999"/>
            <a:ext cx="457200" cy="175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2108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43000" y="1604664"/>
            <a:ext cx="6313488"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4400" b="1" i="1" dirty="0" smtClean="0">
                <a:solidFill>
                  <a:srgbClr val="336699"/>
                </a:solidFill>
              </a:rPr>
              <a:t>Gold</a:t>
            </a:r>
          </a:p>
        </p:txBody>
      </p:sp>
    </p:spTree>
    <p:extLst>
      <p:ext uri="{BB962C8B-B14F-4D97-AF65-F5344CB8AC3E}">
        <p14:creationId xmlns:p14="http://schemas.microsoft.com/office/powerpoint/2010/main" val="36412601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2362200"/>
            <a:ext cx="5530253"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76055"/>
            <a:ext cx="3291937" cy="204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3273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381750" cy="572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5422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8291989" cy="399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2595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fld id="{559A2528-C685-4098-A93A-DFB9F47E5354}" type="slidenum">
              <a:rPr lang="en-US" altLang="en-US" sz="1000" smtClean="0">
                <a:solidFill>
                  <a:srgbClr val="FFFFFF"/>
                </a:solidFill>
              </a:rPr>
              <a:pPr eaLnBrk="1" hangingPunct="1"/>
              <a:t>88</a:t>
            </a:fld>
            <a:endParaRPr lang="en-US" altLang="en-US" sz="1000" smtClean="0">
              <a:solidFill>
                <a:srgbClr val="FFFFFF"/>
              </a:solidFill>
            </a:endParaRP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998663"/>
            <a:ext cx="8570913" cy="430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3"/>
          <p:cNvSpPr txBox="1">
            <a:spLocks noChangeArrowheads="1"/>
          </p:cNvSpPr>
          <p:nvPr/>
        </p:nvSpPr>
        <p:spPr bwMode="auto">
          <a:xfrm>
            <a:off x="942975" y="6145213"/>
            <a:ext cx="16891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r>
              <a:rPr lang="en-US" altLang="en-US" sz="900" b="0" i="0">
                <a:solidFill>
                  <a:schemeClr val="bg2"/>
                </a:solidFill>
              </a:rPr>
              <a:t>Source: Deutsche Bank, GFD</a:t>
            </a:r>
          </a:p>
        </p:txBody>
      </p:sp>
      <p:sp>
        <p:nvSpPr>
          <p:cNvPr id="13317" name="Rectangle 4"/>
          <p:cNvSpPr>
            <a:spLocks noChangeArrowheads="1"/>
          </p:cNvSpPr>
          <p:nvPr/>
        </p:nvSpPr>
        <p:spPr bwMode="auto">
          <a:xfrm>
            <a:off x="3684588" y="2128838"/>
            <a:ext cx="1801812" cy="4635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endParaRPr lang="en-US" altLang="en-US"/>
          </a:p>
        </p:txBody>
      </p:sp>
      <p:sp>
        <p:nvSpPr>
          <p:cNvPr id="13318" name="Text Box 4"/>
          <p:cNvSpPr txBox="1">
            <a:spLocks noChangeArrowheads="1"/>
          </p:cNvSpPr>
          <p:nvPr/>
        </p:nvSpPr>
        <p:spPr bwMode="auto">
          <a:xfrm>
            <a:off x="1071563" y="1884363"/>
            <a:ext cx="7521575" cy="35877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tIns="56965" rIns="56965" bIns="56965">
            <a:spAutoFit/>
          </a:bodyPr>
          <a:lstStyle>
            <a:lvl1pPr defTabSz="820738" eaLnBrk="0" hangingPunct="0">
              <a:defRPr sz="2800" b="1" i="1">
                <a:solidFill>
                  <a:srgbClr val="336699"/>
                </a:solidFill>
                <a:latin typeface="Arial" charset="0"/>
                <a:cs typeface="Arial" charset="0"/>
              </a:defRPr>
            </a:lvl1pPr>
            <a:lvl2pPr marL="742950" indent="-285750" defTabSz="820738" eaLnBrk="0" hangingPunct="0">
              <a:defRPr sz="2800" b="1" i="1">
                <a:solidFill>
                  <a:srgbClr val="336699"/>
                </a:solidFill>
                <a:latin typeface="Arial" charset="0"/>
                <a:cs typeface="Arial" charset="0"/>
              </a:defRPr>
            </a:lvl2pPr>
            <a:lvl3pPr marL="1143000" indent="-228600" defTabSz="820738" eaLnBrk="0" hangingPunct="0">
              <a:defRPr sz="2800" b="1" i="1">
                <a:solidFill>
                  <a:srgbClr val="336699"/>
                </a:solidFill>
                <a:latin typeface="Arial" charset="0"/>
                <a:cs typeface="Arial" charset="0"/>
              </a:defRPr>
            </a:lvl3pPr>
            <a:lvl4pPr marL="1600200" indent="-228600" defTabSz="820738" eaLnBrk="0" hangingPunct="0">
              <a:defRPr sz="2800" b="1" i="1">
                <a:solidFill>
                  <a:srgbClr val="336699"/>
                </a:solidFill>
                <a:latin typeface="Arial" charset="0"/>
                <a:cs typeface="Arial" charset="0"/>
              </a:defRPr>
            </a:lvl4pPr>
            <a:lvl5pPr marL="2057400" indent="-228600" defTabSz="820738" eaLnBrk="0" hangingPunct="0">
              <a:defRPr sz="2800" b="1" i="1">
                <a:solidFill>
                  <a:srgbClr val="336699"/>
                </a:solidFill>
                <a:latin typeface="Arial" charset="0"/>
                <a:cs typeface="Arial" charset="0"/>
              </a:defRPr>
            </a:lvl5pPr>
            <a:lvl6pPr marL="2514600" indent="-228600" defTabSz="820738"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defTabSz="820738"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defTabSz="820738"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defTabSz="820738"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algn="ctr">
              <a:lnSpc>
                <a:spcPct val="100000"/>
              </a:lnSpc>
              <a:spcBef>
                <a:spcPct val="50000"/>
              </a:spcBef>
            </a:pPr>
            <a:r>
              <a:rPr lang="en-US" altLang="en-US" sz="1600" i="0">
                <a:solidFill>
                  <a:schemeClr val="bg1"/>
                </a:solidFill>
              </a:rPr>
              <a:t>UK Base Rate</a:t>
            </a:r>
          </a:p>
        </p:txBody>
      </p:sp>
      <p:sp>
        <p:nvSpPr>
          <p:cNvPr id="13319" name="Text Box 9"/>
          <p:cNvSpPr txBox="1">
            <a:spLocks noChangeArrowheads="1"/>
          </p:cNvSpPr>
          <p:nvPr/>
        </p:nvSpPr>
        <p:spPr bwMode="auto">
          <a:xfrm>
            <a:off x="160338" y="602774"/>
            <a:ext cx="89265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r>
              <a:rPr lang="en-US" altLang="en-US" sz="2100" dirty="0"/>
              <a:t>Developed countries have pursued </a:t>
            </a:r>
            <a:r>
              <a:rPr lang="en-US" altLang="en-US" sz="2100" u="sng" dirty="0"/>
              <a:t>unprecedented</a:t>
            </a:r>
            <a:r>
              <a:rPr lang="en-US" altLang="en-US" sz="2100" dirty="0"/>
              <a:t> monetary policies to try to keep their economies afloat</a:t>
            </a:r>
          </a:p>
        </p:txBody>
      </p:sp>
      <p:sp>
        <p:nvSpPr>
          <p:cNvPr id="13320" name="Text Box 9"/>
          <p:cNvSpPr txBox="1">
            <a:spLocks noChangeArrowheads="1"/>
          </p:cNvSpPr>
          <p:nvPr/>
        </p:nvSpPr>
        <p:spPr bwMode="auto">
          <a:xfrm>
            <a:off x="6115050" y="5165725"/>
            <a:ext cx="2428875"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r>
              <a:rPr lang="en-US" altLang="en-US" sz="1400" i="0">
                <a:solidFill>
                  <a:srgbClr val="FF0000"/>
                </a:solidFill>
              </a:rPr>
              <a:t>Lowest ever… in centuries</a:t>
            </a:r>
          </a:p>
        </p:txBody>
      </p:sp>
      <p:sp>
        <p:nvSpPr>
          <p:cNvPr id="13323" name="Text Box 9"/>
          <p:cNvSpPr txBox="1">
            <a:spLocks noChangeArrowheads="1"/>
          </p:cNvSpPr>
          <p:nvPr/>
        </p:nvSpPr>
        <p:spPr bwMode="auto">
          <a:xfrm>
            <a:off x="1365250" y="2511425"/>
            <a:ext cx="31806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r>
              <a:rPr lang="en-US" altLang="en-US" sz="1400" i="0" dirty="0">
                <a:solidFill>
                  <a:srgbClr val="FF0000"/>
                </a:solidFill>
              </a:rPr>
              <a:t>Financial Repression =</a:t>
            </a:r>
          </a:p>
          <a:p>
            <a:pPr eaLnBrk="1" hangingPunct="1"/>
            <a:r>
              <a:rPr lang="en-US" altLang="en-US" sz="1400" i="0" dirty="0">
                <a:solidFill>
                  <a:srgbClr val="FF0000"/>
                </a:solidFill>
              </a:rPr>
              <a:t>CPI: </a:t>
            </a:r>
            <a:r>
              <a:rPr lang="en-US" altLang="en-US" sz="1400" i="0" dirty="0" smtClean="0">
                <a:solidFill>
                  <a:srgbClr val="FF0000"/>
                </a:solidFill>
              </a:rPr>
              <a:t>2.7%, </a:t>
            </a:r>
            <a:r>
              <a:rPr lang="en-US" altLang="en-US" sz="1400" i="0" dirty="0">
                <a:solidFill>
                  <a:srgbClr val="FF0000"/>
                </a:solidFill>
              </a:rPr>
              <a:t>ST Interest Rate: </a:t>
            </a:r>
            <a:r>
              <a:rPr lang="en-US" altLang="en-US" sz="1400" i="0" dirty="0" smtClean="0">
                <a:solidFill>
                  <a:srgbClr val="FF0000"/>
                </a:solidFill>
              </a:rPr>
              <a:t>0.75%</a:t>
            </a:r>
            <a:endParaRPr lang="en-US" altLang="en-US" sz="1400" i="0" dirty="0">
              <a:solidFill>
                <a:srgbClr val="FF0000"/>
              </a:solidFill>
            </a:endParaRPr>
          </a:p>
        </p:txBody>
      </p:sp>
      <p:sp>
        <p:nvSpPr>
          <p:cNvPr id="2" name="TextBox 1"/>
          <p:cNvSpPr txBox="1"/>
          <p:nvPr/>
        </p:nvSpPr>
        <p:spPr>
          <a:xfrm>
            <a:off x="1105125" y="6324600"/>
            <a:ext cx="1257075" cy="230832"/>
          </a:xfrm>
          <a:prstGeom prst="rect">
            <a:avLst/>
          </a:prstGeom>
          <a:noFill/>
        </p:spPr>
        <p:txBody>
          <a:bodyPr wrap="none" rtlCol="0">
            <a:spAutoFit/>
          </a:bodyPr>
          <a:lstStyle/>
          <a:p>
            <a:r>
              <a:rPr lang="en-US" sz="900" dirty="0" smtClean="0">
                <a:solidFill>
                  <a:schemeClr val="bg1">
                    <a:lumMod val="50000"/>
                  </a:schemeClr>
                </a:solidFill>
              </a:rPr>
              <a:t>Source: Deutsche Bank</a:t>
            </a:r>
            <a:endParaRPr lang="en-US" sz="900" dirty="0">
              <a:solidFill>
                <a:schemeClr val="bg1">
                  <a:lumMod val="50000"/>
                </a:schemeClr>
              </a:solidFill>
            </a:endParaRPr>
          </a:p>
        </p:txBody>
      </p:sp>
      <p:cxnSp>
        <p:nvCxnSpPr>
          <p:cNvPr id="4" name="Straight Connector 3"/>
          <p:cNvCxnSpPr/>
          <p:nvPr/>
        </p:nvCxnSpPr>
        <p:spPr>
          <a:xfrm flipV="1">
            <a:off x="8610600" y="5334000"/>
            <a:ext cx="93662" cy="5000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881298"/>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6A2E4A5-0CB6-4C1B-8455-6389DB96CB36}" type="slidenum">
              <a:rPr lang="en-US" altLang="en-US"/>
              <a:pPr/>
              <a:t>89</a:t>
            </a:fld>
            <a:endParaRPr lang="en-US" altLang="en-US"/>
          </a:p>
        </p:txBody>
      </p:sp>
      <p:pic>
        <p:nvPicPr>
          <p:cNvPr id="6084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833688"/>
            <a:ext cx="90011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6084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08488"/>
            <a:ext cx="90678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7156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72" y="2260936"/>
            <a:ext cx="5394691" cy="4063664"/>
          </a:xfrm>
          <a:prstGeom prst="rect">
            <a:avLst/>
          </a:prstGeom>
        </p:spPr>
      </p:pic>
      <p:sp>
        <p:nvSpPr>
          <p:cNvPr id="4" name="TextBox 3"/>
          <p:cNvSpPr txBox="1"/>
          <p:nvPr/>
        </p:nvSpPr>
        <p:spPr>
          <a:xfrm>
            <a:off x="558800" y="6324600"/>
            <a:ext cx="7975600" cy="246221"/>
          </a:xfrm>
          <a:prstGeom prst="rect">
            <a:avLst/>
          </a:prstGeom>
          <a:noFill/>
        </p:spPr>
        <p:txBody>
          <a:bodyPr wrap="square" rtlCol="0">
            <a:spAutoFit/>
          </a:bodyPr>
          <a:lstStyle/>
          <a:p>
            <a:r>
              <a:rPr lang="en-US" sz="1000" dirty="0" smtClean="0">
                <a:solidFill>
                  <a:schemeClr val="bg1">
                    <a:lumMod val="50000"/>
                  </a:schemeClr>
                </a:solidFill>
              </a:rPr>
              <a:t>Source: Data from Blanchett, </a:t>
            </a:r>
            <a:r>
              <a:rPr lang="en-US" sz="1000" dirty="0" err="1" smtClean="0">
                <a:solidFill>
                  <a:schemeClr val="bg1">
                    <a:lumMod val="50000"/>
                  </a:schemeClr>
                </a:solidFill>
              </a:rPr>
              <a:t>Davidl</a:t>
            </a:r>
            <a:r>
              <a:rPr lang="en-US" sz="1000" dirty="0" smtClean="0">
                <a:solidFill>
                  <a:schemeClr val="bg1">
                    <a:lumMod val="50000"/>
                  </a:schemeClr>
                </a:solidFill>
              </a:rPr>
              <a:t> 2014.  “Exploring the Retirement Consumption Puzzle.”  Journal of Financial Planning 27 (5): 34-42, per Wade </a:t>
            </a:r>
            <a:r>
              <a:rPr lang="en-US" sz="1000" dirty="0" err="1" smtClean="0">
                <a:solidFill>
                  <a:schemeClr val="bg1">
                    <a:lumMod val="50000"/>
                  </a:schemeClr>
                </a:solidFill>
              </a:rPr>
              <a:t>Pfau</a:t>
            </a:r>
            <a:endParaRPr lang="en-US" sz="1000" dirty="0" smtClean="0">
              <a:solidFill>
                <a:schemeClr val="bg1">
                  <a:lumMod val="50000"/>
                </a:schemeClr>
              </a:solidFill>
            </a:endParaRPr>
          </a:p>
        </p:txBody>
      </p:sp>
      <p:sp>
        <p:nvSpPr>
          <p:cNvPr id="5" name="Text Box 4"/>
          <p:cNvSpPr txBox="1">
            <a:spLocks noChangeArrowheads="1"/>
          </p:cNvSpPr>
          <p:nvPr/>
        </p:nvSpPr>
        <p:spPr bwMode="auto">
          <a:xfrm>
            <a:off x="1022927" y="1648833"/>
            <a:ext cx="7239000" cy="607485"/>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600" b="1" dirty="0" smtClean="0">
                <a:solidFill>
                  <a:schemeClr val="bg1"/>
                </a:solidFill>
              </a:rPr>
              <a:t>Estimated Path of Real Retirement Spending for a $100,000 Initial Budget at 65 vs. Constant Inflation-Adjusted Spending Strategy</a:t>
            </a:r>
            <a:endParaRPr lang="en-US" altLang="en-US" sz="900" b="1" i="1" dirty="0">
              <a:solidFill>
                <a:srgbClr val="336699"/>
              </a:solidFill>
            </a:endParaRPr>
          </a:p>
        </p:txBody>
      </p:sp>
    </p:spTree>
    <p:extLst>
      <p:ext uri="{BB962C8B-B14F-4D97-AF65-F5344CB8AC3E}">
        <p14:creationId xmlns:p14="http://schemas.microsoft.com/office/powerpoint/2010/main" val="41885370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2270125"/>
            <a:ext cx="6192837" cy="4016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 Box 3"/>
          <p:cNvSpPr txBox="1">
            <a:spLocks noChangeArrowheads="1"/>
          </p:cNvSpPr>
          <p:nvPr/>
        </p:nvSpPr>
        <p:spPr bwMode="auto">
          <a:xfrm>
            <a:off x="365125" y="687388"/>
            <a:ext cx="838517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accent2"/>
              </a:buClr>
              <a:buFont typeface="Wingdings" pitchFamily="2" charset="2"/>
              <a:buNone/>
            </a:pPr>
            <a:r>
              <a:rPr lang="en-US" altLang="en-US" b="1" i="1">
                <a:solidFill>
                  <a:srgbClr val="000099"/>
                </a:solidFill>
              </a:rPr>
              <a:t>Stock PEs have generally been highest when inflation has been lowest.</a:t>
            </a:r>
          </a:p>
        </p:txBody>
      </p:sp>
    </p:spTree>
    <p:extLst>
      <p:ext uri="{BB962C8B-B14F-4D97-AF65-F5344CB8AC3E}">
        <p14:creationId xmlns:p14="http://schemas.microsoft.com/office/powerpoint/2010/main" val="40833421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986" y="914400"/>
            <a:ext cx="698202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888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064828" y="1879011"/>
            <a:ext cx="4989720" cy="371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4"/>
          <p:cNvSpPr txBox="1">
            <a:spLocks noChangeArrowheads="1"/>
          </p:cNvSpPr>
          <p:nvPr/>
        </p:nvSpPr>
        <p:spPr bwMode="auto">
          <a:xfrm>
            <a:off x="6553200" y="6308885"/>
            <a:ext cx="2026517" cy="2000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8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Clr>
                <a:schemeClr val="accent2"/>
              </a:buClr>
              <a:buFont typeface="Wingdings" pitchFamily="2" charset="2"/>
              <a:buNone/>
            </a:pPr>
            <a:r>
              <a:rPr lang="en-US" altLang="en-US" sz="700" dirty="0">
                <a:uFill>
                  <a:solidFill>
                    <a:schemeClr val="bg1">
                      <a:lumMod val="65000"/>
                    </a:schemeClr>
                  </a:solidFill>
                </a:uFill>
              </a:rPr>
              <a:t>Source: </a:t>
            </a:r>
            <a:r>
              <a:rPr lang="en-US" altLang="en-US" sz="700" dirty="0" smtClean="0">
                <a:uFill>
                  <a:solidFill>
                    <a:schemeClr val="bg1">
                      <a:lumMod val="65000"/>
                    </a:schemeClr>
                  </a:solidFill>
                </a:uFill>
              </a:rPr>
              <a:t>Kiplinger’s Personal Finance, 11/2018</a:t>
            </a:r>
            <a:endParaRPr lang="en-US" altLang="en-US" sz="700" dirty="0">
              <a:uFill>
                <a:solidFill>
                  <a:schemeClr val="bg1">
                    <a:lumMod val="65000"/>
                  </a:schemeClr>
                </a:solidFill>
              </a:uFill>
            </a:endParaRPr>
          </a:p>
        </p:txBody>
      </p:sp>
      <p:sp>
        <p:nvSpPr>
          <p:cNvPr id="5" name="Text Box 2"/>
          <p:cNvSpPr txBox="1">
            <a:spLocks noChangeArrowheads="1"/>
          </p:cNvSpPr>
          <p:nvPr/>
        </p:nvSpPr>
        <p:spPr bwMode="auto">
          <a:xfrm>
            <a:off x="228600" y="527161"/>
            <a:ext cx="8863013"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spcBef>
                <a:spcPct val="0"/>
              </a:spcBef>
              <a:buFontTx/>
              <a:buNone/>
            </a:pPr>
            <a:r>
              <a:rPr lang="en-US" altLang="en-US" sz="1600" b="1" i="1" dirty="0" smtClean="0">
                <a:solidFill>
                  <a:srgbClr val="336699"/>
                </a:solidFill>
              </a:rPr>
              <a:t>In a bear market, nearly all stocks fall.  But some hold up much better than others.  Here are average bear market declines for S&amp;P 500 index industry sectors since 1946.</a:t>
            </a:r>
            <a:endParaRPr lang="en-US" altLang="en-US" sz="1600" b="1" i="1" dirty="0">
              <a:solidFill>
                <a:srgbClr val="336699"/>
              </a:solidFill>
            </a:endParaRPr>
          </a:p>
        </p:txBody>
      </p:sp>
      <p:sp>
        <p:nvSpPr>
          <p:cNvPr id="7" name="Rectangle 6"/>
          <p:cNvSpPr/>
          <p:nvPr/>
        </p:nvSpPr>
        <p:spPr>
          <a:xfrm>
            <a:off x="1600200" y="1835752"/>
            <a:ext cx="5824277" cy="907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4"/>
          <p:cNvSpPr txBox="1">
            <a:spLocks noChangeArrowheads="1"/>
          </p:cNvSpPr>
          <p:nvPr/>
        </p:nvSpPr>
        <p:spPr bwMode="auto">
          <a:xfrm>
            <a:off x="1951563" y="2289215"/>
            <a:ext cx="5216249" cy="330486"/>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400" dirty="0" smtClean="0">
                <a:solidFill>
                  <a:schemeClr val="bg1"/>
                </a:solidFill>
              </a:rPr>
              <a:t>Not All Stock Sectors Get Mauled</a:t>
            </a:r>
          </a:p>
        </p:txBody>
      </p:sp>
      <p:sp>
        <p:nvSpPr>
          <p:cNvPr id="8" name="Rectangle 7"/>
          <p:cNvSpPr/>
          <p:nvPr/>
        </p:nvSpPr>
        <p:spPr>
          <a:xfrm>
            <a:off x="1951562" y="5410200"/>
            <a:ext cx="505883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8213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843338" y="1539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mtClean="0">
                <a:solidFill>
                  <a:prstClr val="black"/>
                </a:solidFill>
                <a:latin typeface="Arial" charset="0"/>
                <a:cs typeface="Arial" charset="0"/>
              </a:rPr>
              <a:t> </a:t>
            </a:r>
          </a:p>
        </p:txBody>
      </p:sp>
      <p:sp>
        <p:nvSpPr>
          <p:cNvPr id="5" name="Rectangle 2"/>
          <p:cNvSpPr>
            <a:spLocks noChangeArrowheads="1"/>
          </p:cNvSpPr>
          <p:nvPr/>
        </p:nvSpPr>
        <p:spPr bwMode="auto">
          <a:xfrm>
            <a:off x="3843338" y="1539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mtClean="0">
                <a:solidFill>
                  <a:prstClr val="black"/>
                </a:solidFill>
                <a:latin typeface="Arial" charset="0"/>
                <a:cs typeface="Arial" charset="0"/>
              </a:rPr>
              <a:t> </a:t>
            </a:r>
          </a:p>
        </p:txBody>
      </p:sp>
      <p:sp>
        <p:nvSpPr>
          <p:cNvPr id="9" name="Text Box 4"/>
          <p:cNvSpPr txBox="1">
            <a:spLocks noChangeArrowheads="1"/>
          </p:cNvSpPr>
          <p:nvPr/>
        </p:nvSpPr>
        <p:spPr bwMode="auto">
          <a:xfrm>
            <a:off x="2330917" y="412404"/>
            <a:ext cx="2579777" cy="730596"/>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56965" rIns="56965" bIns="56965">
            <a:spAutoFit/>
          </a:bodyPr>
          <a:lstStyle>
            <a:lvl1pPr defTabSz="820738" eaLnBrk="0" hangingPunct="0">
              <a:spcBef>
                <a:spcPct val="20000"/>
              </a:spcBef>
              <a:buChar char="•"/>
              <a:defRPr sz="3200">
                <a:solidFill>
                  <a:schemeClr val="tx1"/>
                </a:solidFill>
                <a:latin typeface="Arial" charset="0"/>
                <a:cs typeface="Arial" charset="0"/>
              </a:defRPr>
            </a:lvl1pPr>
            <a:lvl2pPr marL="742950" indent="-285750" defTabSz="820738" eaLnBrk="0" hangingPunct="0">
              <a:spcBef>
                <a:spcPct val="20000"/>
              </a:spcBef>
              <a:buChar char="–"/>
              <a:defRPr sz="2800">
                <a:solidFill>
                  <a:schemeClr val="tx1"/>
                </a:solidFill>
                <a:latin typeface="Arial" charset="0"/>
                <a:cs typeface="Arial" charset="0"/>
              </a:defRPr>
            </a:lvl2pPr>
            <a:lvl3pPr marL="1143000" indent="-228600" defTabSz="820738" eaLnBrk="0" hangingPunct="0">
              <a:spcBef>
                <a:spcPct val="20000"/>
              </a:spcBef>
              <a:buChar char="•"/>
              <a:defRPr sz="2400">
                <a:solidFill>
                  <a:schemeClr val="tx1"/>
                </a:solidFill>
                <a:latin typeface="Arial" charset="0"/>
                <a:cs typeface="Arial" charset="0"/>
              </a:defRPr>
            </a:lvl3pPr>
            <a:lvl4pPr marL="1600200" indent="-228600" defTabSz="820738" eaLnBrk="0" hangingPunct="0">
              <a:spcBef>
                <a:spcPct val="20000"/>
              </a:spcBef>
              <a:buChar char="–"/>
              <a:defRPr sz="2000">
                <a:solidFill>
                  <a:schemeClr val="tx1"/>
                </a:solidFill>
                <a:latin typeface="Arial" charset="0"/>
                <a:cs typeface="Arial" charset="0"/>
              </a:defRPr>
            </a:lvl4pPr>
            <a:lvl5pPr marL="2057400" indent="-228600" defTabSz="820738" eaLnBrk="0" hangingPunct="0">
              <a:spcBef>
                <a:spcPct val="20000"/>
              </a:spcBef>
              <a:buChar char="»"/>
              <a:defRPr sz="2000">
                <a:solidFill>
                  <a:schemeClr val="tx1"/>
                </a:solidFill>
                <a:latin typeface="Arial" charset="0"/>
                <a:cs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50000"/>
              </a:spcBef>
              <a:buFontTx/>
              <a:buNone/>
            </a:pPr>
            <a:r>
              <a:rPr lang="en-US" altLang="en-US" sz="1000" b="1" dirty="0" smtClean="0">
                <a:solidFill>
                  <a:schemeClr val="bg1"/>
                </a:solidFill>
              </a:rPr>
              <a:t>Maximum Sustainable Withdrawal Rates</a:t>
            </a:r>
          </a:p>
          <a:p>
            <a:pPr algn="ctr">
              <a:spcBef>
                <a:spcPct val="50000"/>
              </a:spcBef>
              <a:buFontTx/>
              <a:buNone/>
            </a:pPr>
            <a:r>
              <a:rPr lang="en-US" altLang="en-US" sz="1000" b="1" dirty="0" smtClean="0">
                <a:solidFill>
                  <a:schemeClr val="bg1"/>
                </a:solidFill>
              </a:rPr>
              <a:t>For Retirees 1900-1981</a:t>
            </a:r>
          </a:p>
          <a:p>
            <a:pPr algn="ctr">
              <a:spcBef>
                <a:spcPct val="50000"/>
              </a:spcBef>
              <a:buFontTx/>
              <a:buNone/>
            </a:pPr>
            <a:r>
              <a:rPr lang="en-US" altLang="en-US" sz="900" b="1" dirty="0" smtClean="0">
                <a:solidFill>
                  <a:schemeClr val="bg1"/>
                </a:solidFill>
              </a:rPr>
              <a:t>Asset Allocation: 50% Stocks &amp; 50% Bills</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732" y="1143000"/>
            <a:ext cx="256694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5353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s://3a05ty2ohkvc1zboze4eczal-wpengine.netdna-ssl.com/wp-content/uploads/2012/05/F3_2-300x2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6707281" cy="579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941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139321"/>
          </a:xfrm>
          <a:prstGeom prst="rect">
            <a:avLst/>
          </a:prstGeom>
        </p:spPr>
        <p:txBody>
          <a:bodyPr>
            <a:spAutoFit/>
          </a:bodyPr>
          <a:lstStyle/>
          <a:p>
            <a:r>
              <a:rPr lang="en-US" dirty="0"/>
              <a:t>Keep in mind also that I am only looking at the 19 developed market countries in the dataset, with data going back to 1900. Travel back in time to 1900, though, and ask people to put together a list of 19 developed market countries for the 20</a:t>
            </a:r>
            <a:r>
              <a:rPr lang="en-US" baseline="30000" dirty="0"/>
              <a:t>th</a:t>
            </a:r>
            <a:r>
              <a:rPr lang="en-US" dirty="0"/>
              <a:t>century, and you would probably find frequent mention of countries like Argentina, Russia, and China, among others. As those countries never made the dataset, even the results I describe here include survivorship bias.</a:t>
            </a:r>
          </a:p>
        </p:txBody>
      </p:sp>
    </p:spTree>
    <p:extLst>
      <p:ext uri="{BB962C8B-B14F-4D97-AF65-F5344CB8AC3E}">
        <p14:creationId xmlns:p14="http://schemas.microsoft.com/office/powerpoint/2010/main" val="12143800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1828800" y="1828800"/>
            <a:ext cx="152400"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0" y="1828800"/>
            <a:ext cx="76200"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0" y="1828800"/>
            <a:ext cx="76200"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5200" y="1828800"/>
            <a:ext cx="76200"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48100" y="1828800"/>
            <a:ext cx="142875"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24362" y="1828800"/>
            <a:ext cx="71438"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6762" y="1828800"/>
            <a:ext cx="111919"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1828800"/>
            <a:ext cx="55960"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97240" y="1828800"/>
            <a:ext cx="45719"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93281" y="1828800"/>
            <a:ext cx="137159" cy="31242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75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381000" y="838200"/>
            <a:ext cx="89265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2800" b="1" i="1">
                <a:solidFill>
                  <a:srgbClr val="336699"/>
                </a:solidFill>
                <a:latin typeface="Arial" charset="0"/>
                <a:cs typeface="Arial" charset="0"/>
              </a:defRPr>
            </a:lvl1pPr>
            <a:lvl2pPr marL="742950" indent="-285750" eaLnBrk="0" hangingPunct="0">
              <a:defRPr sz="2800" b="1" i="1">
                <a:solidFill>
                  <a:srgbClr val="336699"/>
                </a:solidFill>
                <a:latin typeface="Arial" charset="0"/>
                <a:cs typeface="Arial" charset="0"/>
              </a:defRPr>
            </a:lvl2pPr>
            <a:lvl3pPr marL="1143000" indent="-228600" eaLnBrk="0" hangingPunct="0">
              <a:defRPr sz="2800" b="1" i="1">
                <a:solidFill>
                  <a:srgbClr val="336699"/>
                </a:solidFill>
                <a:latin typeface="Arial" charset="0"/>
                <a:cs typeface="Arial" charset="0"/>
              </a:defRPr>
            </a:lvl3pPr>
            <a:lvl4pPr marL="1600200" indent="-228600" eaLnBrk="0" hangingPunct="0">
              <a:defRPr sz="2800" b="1" i="1">
                <a:solidFill>
                  <a:srgbClr val="336699"/>
                </a:solidFill>
                <a:latin typeface="Arial" charset="0"/>
                <a:cs typeface="Arial" charset="0"/>
              </a:defRPr>
            </a:lvl4pPr>
            <a:lvl5pPr marL="2057400" indent="-228600" eaLnBrk="0" hangingPunct="0">
              <a:defRPr sz="2800" b="1" i="1">
                <a:solidFill>
                  <a:srgbClr val="336699"/>
                </a:solidFill>
                <a:latin typeface="Arial" charset="0"/>
                <a:cs typeface="Arial" charset="0"/>
              </a:defRPr>
            </a:lvl5pPr>
            <a:lvl6pPr marL="2514600" indent="-228600" eaLnBrk="0" fontAlgn="base" hangingPunct="0">
              <a:lnSpc>
                <a:spcPct val="90000"/>
              </a:lnSpc>
              <a:spcBef>
                <a:spcPct val="0"/>
              </a:spcBef>
              <a:spcAft>
                <a:spcPct val="0"/>
              </a:spcAft>
              <a:defRPr sz="2800" b="1" i="1">
                <a:solidFill>
                  <a:srgbClr val="336699"/>
                </a:solidFill>
                <a:latin typeface="Arial" charset="0"/>
                <a:cs typeface="Arial" charset="0"/>
              </a:defRPr>
            </a:lvl6pPr>
            <a:lvl7pPr marL="2971800" indent="-228600" eaLnBrk="0" fontAlgn="base" hangingPunct="0">
              <a:lnSpc>
                <a:spcPct val="90000"/>
              </a:lnSpc>
              <a:spcBef>
                <a:spcPct val="0"/>
              </a:spcBef>
              <a:spcAft>
                <a:spcPct val="0"/>
              </a:spcAft>
              <a:defRPr sz="2800" b="1" i="1">
                <a:solidFill>
                  <a:srgbClr val="336699"/>
                </a:solidFill>
                <a:latin typeface="Arial" charset="0"/>
                <a:cs typeface="Arial" charset="0"/>
              </a:defRPr>
            </a:lvl7pPr>
            <a:lvl8pPr marL="3429000" indent="-228600" eaLnBrk="0" fontAlgn="base" hangingPunct="0">
              <a:lnSpc>
                <a:spcPct val="90000"/>
              </a:lnSpc>
              <a:spcBef>
                <a:spcPct val="0"/>
              </a:spcBef>
              <a:spcAft>
                <a:spcPct val="0"/>
              </a:spcAft>
              <a:defRPr sz="2800" b="1" i="1">
                <a:solidFill>
                  <a:srgbClr val="336699"/>
                </a:solidFill>
                <a:latin typeface="Arial" charset="0"/>
                <a:cs typeface="Arial" charset="0"/>
              </a:defRPr>
            </a:lvl8pPr>
            <a:lvl9pPr marL="3886200" indent="-228600" eaLnBrk="0" fontAlgn="base" hangingPunct="0">
              <a:lnSpc>
                <a:spcPct val="90000"/>
              </a:lnSpc>
              <a:spcBef>
                <a:spcPct val="0"/>
              </a:spcBef>
              <a:spcAft>
                <a:spcPct val="0"/>
              </a:spcAft>
              <a:defRPr sz="2800" b="1" i="1">
                <a:solidFill>
                  <a:srgbClr val="336699"/>
                </a:solidFill>
                <a:latin typeface="Arial" charset="0"/>
                <a:cs typeface="Arial" charset="0"/>
              </a:defRPr>
            </a:lvl9pPr>
          </a:lstStyle>
          <a:p>
            <a:pPr eaLnBrk="1" hangingPunct="1"/>
            <a:r>
              <a:rPr lang="en-US" altLang="en-US" sz="2100" dirty="0" smtClean="0"/>
              <a:t>Getting safely down drawdown mountain</a:t>
            </a:r>
          </a:p>
          <a:p>
            <a:pPr eaLnBrk="1" hangingPunct="1"/>
            <a:endParaRPr lang="en-US" altLang="en-US" sz="21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286000"/>
            <a:ext cx="3657602" cy="3657602"/>
          </a:xfrm>
          <a:prstGeom prst="rect">
            <a:avLst/>
          </a:prstGeom>
        </p:spPr>
      </p:pic>
    </p:spTree>
    <p:extLst>
      <p:ext uri="{BB962C8B-B14F-4D97-AF65-F5344CB8AC3E}">
        <p14:creationId xmlns:p14="http://schemas.microsoft.com/office/powerpoint/2010/main" val="4152744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316254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669178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173673</TotalTime>
  <Words>3724</Words>
  <Application>Microsoft Office PowerPoint</Application>
  <PresentationFormat>On-screen Show (4:3)</PresentationFormat>
  <Paragraphs>594</Paragraphs>
  <Slides>164</Slides>
  <Notes>6</Notes>
  <HiddenSlides>0</HiddenSlides>
  <MMClips>0</MMClips>
  <ScaleCrop>false</ScaleCrop>
  <HeadingPairs>
    <vt:vector size="8" baseType="variant">
      <vt:variant>
        <vt:lpstr>Theme</vt:lpstr>
      </vt:variant>
      <vt:variant>
        <vt:i4>1</vt:i4>
      </vt:variant>
      <vt:variant>
        <vt:lpstr>Links</vt:lpstr>
      </vt:variant>
      <vt:variant>
        <vt:i4>4</vt:i4>
      </vt:variant>
      <vt:variant>
        <vt:lpstr>Embedded OLE Servers</vt:lpstr>
      </vt:variant>
      <vt:variant>
        <vt:i4>2</vt:i4>
      </vt:variant>
      <vt:variant>
        <vt:lpstr>Slide Titles</vt:lpstr>
      </vt:variant>
      <vt:variant>
        <vt:i4>164</vt:i4>
      </vt:variant>
    </vt:vector>
  </HeadingPairs>
  <TitlesOfParts>
    <vt:vector size="171" baseType="lpstr">
      <vt:lpstr>Office Theme</vt:lpstr>
      <vt:lpstr>C:\Users\User\Documents\Documents\Data 1- Current\Freelance Millenium\External Talks\Manage Your Money Like a Pro.PRZ!Page 59!Text1</vt:lpstr>
      <vt:lpstr>C:\Users\User\Documents\Documents\Data 1- Current\Freelance Millenium\External Talks\Cornell Executive MBA Program 020914 Print Version.PRZ!Page 31!Text1</vt:lpstr>
      <vt:lpstr>C:\Users\User\Documents\Documents\Data 1- Current\Freelance Millenium\External Talks\Cornell Executive MBA Program 020914 Print Version.PRZ!Page 32!Text1</vt:lpstr>
      <vt:lpstr>C:\Users\User\Documents\Documents\Data 1- Current\Freelance Millenium\External Talks\Cornell Executive MBA Program 020914.pre!Page 19!Text1</vt:lpstr>
      <vt:lpstr>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investment volatility has historically declined sharply for long term investment horizons – particularly for stocks.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480</cp:revision>
  <cp:lastPrinted>2019-03-30T00:40:07Z</cp:lastPrinted>
  <dcterms:created xsi:type="dcterms:W3CDTF">2018-05-12T20:53:26Z</dcterms:created>
  <dcterms:modified xsi:type="dcterms:W3CDTF">2019-08-02T02:30:03Z</dcterms:modified>
</cp:coreProperties>
</file>