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1"/>
  </p:notesMasterIdLst>
  <p:handoutMasterIdLst>
    <p:handoutMasterId r:id="rId32"/>
  </p:handoutMasterIdLst>
  <p:sldIdLst>
    <p:sldId id="257" r:id="rId2"/>
    <p:sldId id="489" r:id="rId3"/>
    <p:sldId id="309" r:id="rId4"/>
    <p:sldId id="502" r:id="rId5"/>
    <p:sldId id="461" r:id="rId6"/>
    <p:sldId id="408" r:id="rId7"/>
    <p:sldId id="446" r:id="rId8"/>
    <p:sldId id="451" r:id="rId9"/>
    <p:sldId id="447" r:id="rId10"/>
    <p:sldId id="492" r:id="rId11"/>
    <p:sldId id="437" r:id="rId12"/>
    <p:sldId id="407" r:id="rId13"/>
    <p:sldId id="493" r:id="rId14"/>
    <p:sldId id="491" r:id="rId15"/>
    <p:sldId id="455" r:id="rId16"/>
    <p:sldId id="495" r:id="rId17"/>
    <p:sldId id="454" r:id="rId18"/>
    <p:sldId id="456" r:id="rId19"/>
    <p:sldId id="466" r:id="rId20"/>
    <p:sldId id="467" r:id="rId21"/>
    <p:sldId id="469" r:id="rId22"/>
    <p:sldId id="498" r:id="rId23"/>
    <p:sldId id="497" r:id="rId24"/>
    <p:sldId id="499" r:id="rId25"/>
    <p:sldId id="458" r:id="rId26"/>
    <p:sldId id="501" r:id="rId27"/>
    <p:sldId id="436" r:id="rId28"/>
    <p:sldId id="457" r:id="rId29"/>
    <p:sldId id="450" r:id="rId30"/>
  </p:sldIdLst>
  <p:sldSz cx="9144000" cy="6858000" type="screen4x3"/>
  <p:notesSz cx="6954838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Zyglowicz" initials="" lastIdx="1" clrIdx="0"/>
  <p:cmAuthor id="2" name="Unknown User1" initials="Unknown User1" lastIdx="1" clrIdx="1"/>
  <p:cmAuthor id="3" name="Unknown User2" initials="Unknown User2" lastIdx="1" clrIdx="2"/>
  <p:cmAuthor id="4" name="Unknown User3" initials="Unknown User3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2F5DC3"/>
    <a:srgbClr val="C1FFDD"/>
    <a:srgbClr val="008000"/>
    <a:srgbClr val="009BD2"/>
    <a:srgbClr val="31E806"/>
    <a:srgbClr val="FBA321"/>
    <a:srgbClr val="9A8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5184" autoAdjust="0"/>
  </p:normalViewPr>
  <p:slideViewPr>
    <p:cSldViewPr snapToGrid="0">
      <p:cViewPr varScale="1">
        <p:scale>
          <a:sx n="92" d="100"/>
          <a:sy n="92" d="100"/>
        </p:scale>
        <p:origin x="6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1464" y="-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A1185-6E33-41E1-AE74-BA7A16B23F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D0017-2C99-4FFC-AABF-3ACA9870CFF2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/>
            <a:t>Brand</a:t>
          </a:r>
        </a:p>
      </dgm:t>
    </dgm:pt>
    <dgm:pt modelId="{26F0A4CE-F29D-46F0-A223-3BE60B9D1EB7}" type="parTrans" cxnId="{F75DA633-252E-42E4-A7F5-2CF8B2B4956D}">
      <dgm:prSet/>
      <dgm:spPr/>
      <dgm:t>
        <a:bodyPr/>
        <a:lstStyle/>
        <a:p>
          <a:endParaRPr lang="en-US"/>
        </a:p>
      </dgm:t>
    </dgm:pt>
    <dgm:pt modelId="{6F805241-AE74-4195-AC76-81CC433FB2D4}" type="sibTrans" cxnId="{F75DA633-252E-42E4-A7F5-2CF8B2B4956D}">
      <dgm:prSet/>
      <dgm:spPr/>
      <dgm:t>
        <a:bodyPr/>
        <a:lstStyle/>
        <a:p>
          <a:endParaRPr lang="en-US"/>
        </a:p>
      </dgm:t>
    </dgm:pt>
    <dgm:pt modelId="{31175D10-B3DA-4023-949E-DD65ED2CDF2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Strong belief in the GOGO BAND mission to help children</a:t>
          </a:r>
        </a:p>
      </dgm:t>
    </dgm:pt>
    <dgm:pt modelId="{93384EF7-CDCE-4219-9577-7BC145CD61CA}" type="parTrans" cxnId="{D15509DE-8696-453B-870C-34F5E1BA8BB0}">
      <dgm:prSet/>
      <dgm:spPr/>
      <dgm:t>
        <a:bodyPr/>
        <a:lstStyle/>
        <a:p>
          <a:endParaRPr lang="en-US"/>
        </a:p>
      </dgm:t>
    </dgm:pt>
    <dgm:pt modelId="{551E4F5F-EF67-4579-B772-1C41E0DC7DF6}" type="sibTrans" cxnId="{D15509DE-8696-453B-870C-34F5E1BA8BB0}">
      <dgm:prSet/>
      <dgm:spPr/>
      <dgm:t>
        <a:bodyPr/>
        <a:lstStyle/>
        <a:p>
          <a:endParaRPr lang="en-US"/>
        </a:p>
      </dgm:t>
    </dgm:pt>
    <dgm:pt modelId="{BAC419FD-1ED8-4AF5-A34E-9807FE3EDE03}">
      <dgm:prSet phldrT="[Text]" custT="1"/>
      <dgm:spPr/>
      <dgm:t>
        <a:bodyPr/>
        <a:lstStyle/>
        <a:p>
          <a:r>
            <a:rPr lang="en-US" sz="1600" dirty="0"/>
            <a:t>Seeing a child’s accomplishment has greatest impact</a:t>
          </a:r>
        </a:p>
      </dgm:t>
    </dgm:pt>
    <dgm:pt modelId="{BD70D166-8B65-4956-8E1C-CCE1C4C928BC}" type="parTrans" cxnId="{6551436D-4828-462D-96BA-E5692238C6AE}">
      <dgm:prSet/>
      <dgm:spPr/>
      <dgm:t>
        <a:bodyPr/>
        <a:lstStyle/>
        <a:p>
          <a:endParaRPr lang="en-US"/>
        </a:p>
      </dgm:t>
    </dgm:pt>
    <dgm:pt modelId="{00A44A29-F965-4CAF-BFDB-C00C4050CFFA}" type="sibTrans" cxnId="{6551436D-4828-462D-96BA-E5692238C6AE}">
      <dgm:prSet/>
      <dgm:spPr/>
      <dgm:t>
        <a:bodyPr/>
        <a:lstStyle/>
        <a:p>
          <a:endParaRPr lang="en-US"/>
        </a:p>
      </dgm:t>
    </dgm:pt>
    <dgm:pt modelId="{F48A21E2-5177-49AC-A803-FA50F7495912}">
      <dgm:prSet phldrT="[Text]"/>
      <dgm:spPr>
        <a:solidFill>
          <a:srgbClr val="008080"/>
        </a:solidFill>
      </dgm:spPr>
      <dgm:t>
        <a:bodyPr/>
        <a:lstStyle/>
        <a:p>
          <a:r>
            <a:rPr lang="en-US" dirty="0"/>
            <a:t>Messaging</a:t>
          </a:r>
        </a:p>
      </dgm:t>
    </dgm:pt>
    <dgm:pt modelId="{42E5654F-8723-47F8-A0F0-35858E90AB84}" type="parTrans" cxnId="{D9996B37-9C5C-47F2-97BE-91D0A110E307}">
      <dgm:prSet/>
      <dgm:spPr/>
      <dgm:t>
        <a:bodyPr/>
        <a:lstStyle/>
        <a:p>
          <a:endParaRPr lang="en-US"/>
        </a:p>
      </dgm:t>
    </dgm:pt>
    <dgm:pt modelId="{5D4C70EC-C5BC-4C1F-8A8C-CB101E1BAE0C}" type="sibTrans" cxnId="{D9996B37-9C5C-47F2-97BE-91D0A110E307}">
      <dgm:prSet/>
      <dgm:spPr/>
      <dgm:t>
        <a:bodyPr/>
        <a:lstStyle/>
        <a:p>
          <a:endParaRPr lang="en-US"/>
        </a:p>
      </dgm:t>
    </dgm:pt>
    <dgm:pt modelId="{31C86B08-BAB4-41D5-B86E-2384E7364A4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Parents perplexed as to the root causes of PE</a:t>
          </a:r>
        </a:p>
      </dgm:t>
    </dgm:pt>
    <dgm:pt modelId="{026A7C8A-486C-49C0-86CA-F47F94C94454}" type="parTrans" cxnId="{0775CA4A-4651-499C-9233-85F4EAF3E528}">
      <dgm:prSet/>
      <dgm:spPr/>
      <dgm:t>
        <a:bodyPr/>
        <a:lstStyle/>
        <a:p>
          <a:endParaRPr lang="en-US"/>
        </a:p>
      </dgm:t>
    </dgm:pt>
    <dgm:pt modelId="{02237682-C80B-4D99-B446-890738111D30}" type="sibTrans" cxnId="{0775CA4A-4651-499C-9233-85F4EAF3E528}">
      <dgm:prSet/>
      <dgm:spPr/>
      <dgm:t>
        <a:bodyPr/>
        <a:lstStyle/>
        <a:p>
          <a:endParaRPr lang="en-US"/>
        </a:p>
      </dgm:t>
    </dgm:pt>
    <dgm:pt modelId="{43C5C6FE-D438-48CF-8CC6-AD9F52572B0A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Astounded at the prevalence of the problem in children</a:t>
          </a:r>
          <a:endParaRPr lang="en-US" sz="1600" dirty="0"/>
        </a:p>
      </dgm:t>
    </dgm:pt>
    <dgm:pt modelId="{34723AF9-B220-48D8-B690-5E4CC009D69F}" type="parTrans" cxnId="{9259AB65-E1E8-48F2-B4A5-91E24A30F5AD}">
      <dgm:prSet/>
      <dgm:spPr/>
      <dgm:t>
        <a:bodyPr/>
        <a:lstStyle/>
        <a:p>
          <a:endParaRPr lang="en-US"/>
        </a:p>
      </dgm:t>
    </dgm:pt>
    <dgm:pt modelId="{EB24EC7B-A31D-4581-A482-4BCA95E61BBA}" type="sibTrans" cxnId="{9259AB65-E1E8-48F2-B4A5-91E24A30F5AD}">
      <dgm:prSet/>
      <dgm:spPr/>
      <dgm:t>
        <a:bodyPr/>
        <a:lstStyle/>
        <a:p>
          <a:endParaRPr lang="en-US"/>
        </a:p>
      </dgm:t>
    </dgm:pt>
    <dgm:pt modelId="{9A5921CA-7AC1-4D57-92CE-1AD62D0C83F0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/>
            <a:t>Channels</a:t>
          </a:r>
        </a:p>
      </dgm:t>
    </dgm:pt>
    <dgm:pt modelId="{B3420DB8-4717-4224-A16B-3B17C520DB64}" type="parTrans" cxnId="{2E995032-4BB5-490A-BBB7-41ECA8EF9D2D}">
      <dgm:prSet/>
      <dgm:spPr/>
      <dgm:t>
        <a:bodyPr/>
        <a:lstStyle/>
        <a:p>
          <a:endParaRPr lang="en-US"/>
        </a:p>
      </dgm:t>
    </dgm:pt>
    <dgm:pt modelId="{62187122-5724-4B8F-9031-B068F5D8D75C}" type="sibTrans" cxnId="{2E995032-4BB5-490A-BBB7-41ECA8EF9D2D}">
      <dgm:prSet/>
      <dgm:spPr/>
      <dgm:t>
        <a:bodyPr/>
        <a:lstStyle/>
        <a:p>
          <a:endParaRPr lang="en-US"/>
        </a:p>
      </dgm:t>
    </dgm:pt>
    <dgm:pt modelId="{2EFA63BB-1C78-4BDE-BF0B-23541AF8402D}">
      <dgm:prSet phldrT="[Text]"/>
      <dgm:spPr/>
      <dgm:t>
        <a:bodyPr/>
        <a:lstStyle/>
        <a:p>
          <a:r>
            <a:rPr lang="en-US" dirty="0"/>
            <a:t>Pediatricians are the “go-to” adviser for parents</a:t>
          </a:r>
        </a:p>
      </dgm:t>
    </dgm:pt>
    <dgm:pt modelId="{FA43B164-AF91-4FEF-9463-E4EB652AE956}" type="parTrans" cxnId="{4CAE5365-70DC-4B0A-8255-0A18988245CE}">
      <dgm:prSet/>
      <dgm:spPr/>
      <dgm:t>
        <a:bodyPr/>
        <a:lstStyle/>
        <a:p>
          <a:endParaRPr lang="en-US"/>
        </a:p>
      </dgm:t>
    </dgm:pt>
    <dgm:pt modelId="{10D721B1-F80F-4EC0-AB73-3F81AECC8BF8}" type="sibTrans" cxnId="{4CAE5365-70DC-4B0A-8255-0A18988245CE}">
      <dgm:prSet/>
      <dgm:spPr/>
      <dgm:t>
        <a:bodyPr/>
        <a:lstStyle/>
        <a:p>
          <a:endParaRPr lang="en-US"/>
        </a:p>
      </dgm:t>
    </dgm:pt>
    <dgm:pt modelId="{113DAC05-6C6C-4DC7-BFEC-84497B6CBC5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Consumers wary of fortune seeking pricing policies</a:t>
          </a:r>
        </a:p>
      </dgm:t>
    </dgm:pt>
    <dgm:pt modelId="{2E6BF140-3252-4D6C-ABC2-B150EADCC016}" type="parTrans" cxnId="{AB430DC1-45F4-43A5-97E2-EB974D6C053A}">
      <dgm:prSet/>
      <dgm:spPr/>
      <dgm:t>
        <a:bodyPr/>
        <a:lstStyle/>
        <a:p>
          <a:endParaRPr lang="en-US"/>
        </a:p>
      </dgm:t>
    </dgm:pt>
    <dgm:pt modelId="{FE96C457-4F27-47E8-9EC1-242FFB190E36}" type="sibTrans" cxnId="{AB430DC1-45F4-43A5-97E2-EB974D6C053A}">
      <dgm:prSet/>
      <dgm:spPr/>
      <dgm:t>
        <a:bodyPr/>
        <a:lstStyle/>
        <a:p>
          <a:endParaRPr lang="en-US"/>
        </a:p>
      </dgm:t>
    </dgm:pt>
    <dgm:pt modelId="{CA3D5415-C8EF-449A-B99E-4E509B706E6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GOGO BAND is perceived as innovative and “different” </a:t>
          </a:r>
        </a:p>
      </dgm:t>
    </dgm:pt>
    <dgm:pt modelId="{68F03982-184B-45C9-8100-865211AA98DB}" type="parTrans" cxnId="{8E9B138E-07B2-4D25-8BCE-AFB63ED26CE6}">
      <dgm:prSet/>
      <dgm:spPr/>
      <dgm:t>
        <a:bodyPr/>
        <a:lstStyle/>
        <a:p>
          <a:endParaRPr lang="en-US"/>
        </a:p>
      </dgm:t>
    </dgm:pt>
    <dgm:pt modelId="{E0379F32-2DDF-4123-BC43-FBC893177B34}" type="sibTrans" cxnId="{8E9B138E-07B2-4D25-8BCE-AFB63ED26CE6}">
      <dgm:prSet/>
      <dgm:spPr/>
      <dgm:t>
        <a:bodyPr/>
        <a:lstStyle/>
        <a:p>
          <a:endParaRPr lang="en-US"/>
        </a:p>
      </dgm:t>
    </dgm:pt>
    <dgm:pt modelId="{7E3567B3-70E4-F845-B777-8AE70840FC59}">
      <dgm:prSet phldrT="[Text]" custT="1"/>
      <dgm:spPr/>
      <dgm:t>
        <a:bodyPr/>
        <a:lstStyle/>
        <a:p>
          <a:r>
            <a:rPr lang="en-US" sz="1600" dirty="0"/>
            <a:t>Parent’s stress level is high and cannot be underrated</a:t>
          </a:r>
        </a:p>
      </dgm:t>
    </dgm:pt>
    <dgm:pt modelId="{8F2D2C30-A0E2-1A47-AC85-47B9E66725FB}" type="parTrans" cxnId="{AA8DF346-6954-DC48-B367-8C0D4C910A72}">
      <dgm:prSet/>
      <dgm:spPr/>
      <dgm:t>
        <a:bodyPr/>
        <a:lstStyle/>
        <a:p>
          <a:endParaRPr lang="en-US"/>
        </a:p>
      </dgm:t>
    </dgm:pt>
    <dgm:pt modelId="{10B17D5C-5CBA-7C47-83B6-A1E5C488331A}" type="sibTrans" cxnId="{AA8DF346-6954-DC48-B367-8C0D4C910A72}">
      <dgm:prSet/>
      <dgm:spPr/>
      <dgm:t>
        <a:bodyPr/>
        <a:lstStyle/>
        <a:p>
          <a:endParaRPr lang="en-US"/>
        </a:p>
      </dgm:t>
    </dgm:pt>
    <dgm:pt modelId="{4B2AAF5A-6E6A-8542-BB3D-4518A61EDB09}">
      <dgm:prSet phldrT="[Text]"/>
      <dgm:spPr/>
      <dgm:t>
        <a:bodyPr/>
        <a:lstStyle/>
        <a:p>
          <a:r>
            <a:rPr lang="en-US" dirty="0"/>
            <a:t>Parent’s will follow doctor’s advice with little hesitation</a:t>
          </a:r>
        </a:p>
      </dgm:t>
    </dgm:pt>
    <dgm:pt modelId="{B9633E53-838B-2249-B556-3BD8E37CFB17}" type="parTrans" cxnId="{0AE3887B-48E4-2F4A-AE03-D99D434A4B07}">
      <dgm:prSet/>
      <dgm:spPr/>
      <dgm:t>
        <a:bodyPr/>
        <a:lstStyle/>
        <a:p>
          <a:endParaRPr lang="en-US"/>
        </a:p>
      </dgm:t>
    </dgm:pt>
    <dgm:pt modelId="{D76E8125-90B1-B941-AFFE-787DB9C9DDEF}" type="sibTrans" cxnId="{0AE3887B-48E4-2F4A-AE03-D99D434A4B07}">
      <dgm:prSet/>
      <dgm:spPr/>
      <dgm:t>
        <a:bodyPr/>
        <a:lstStyle/>
        <a:p>
          <a:endParaRPr lang="en-US"/>
        </a:p>
      </dgm:t>
    </dgm:pt>
    <dgm:pt modelId="{25515C8E-7803-E14E-B1D0-74B5815AE3D6}">
      <dgm:prSet phldrT="[Text]"/>
      <dgm:spPr/>
      <dgm:t>
        <a:bodyPr/>
        <a:lstStyle/>
        <a:p>
          <a:r>
            <a:rPr lang="en-US" dirty="0"/>
            <a:t>Opportunity to be the knowledge expert in the market </a:t>
          </a:r>
        </a:p>
      </dgm:t>
    </dgm:pt>
    <dgm:pt modelId="{06441650-4A1D-D14E-9ED8-44762443B7E5}" type="parTrans" cxnId="{56D3DE3B-F2D8-344F-826F-B9DF9AD20AA6}">
      <dgm:prSet/>
      <dgm:spPr/>
      <dgm:t>
        <a:bodyPr/>
        <a:lstStyle/>
        <a:p>
          <a:endParaRPr lang="en-US"/>
        </a:p>
      </dgm:t>
    </dgm:pt>
    <dgm:pt modelId="{B0E75038-995A-7B45-B140-5B89B060C9D6}" type="sibTrans" cxnId="{56D3DE3B-F2D8-344F-826F-B9DF9AD20AA6}">
      <dgm:prSet/>
      <dgm:spPr/>
      <dgm:t>
        <a:bodyPr/>
        <a:lstStyle/>
        <a:p>
          <a:endParaRPr lang="en-US"/>
        </a:p>
      </dgm:t>
    </dgm:pt>
    <dgm:pt modelId="{CCD97693-B30B-4BB6-A321-DBEB8757ACE2}" type="pres">
      <dgm:prSet presAssocID="{8CCA1185-6E33-41E1-AE74-BA7A16B23F59}" presName="linearFlow" presStyleCnt="0">
        <dgm:presLayoutVars>
          <dgm:dir/>
          <dgm:animLvl val="lvl"/>
          <dgm:resizeHandles val="exact"/>
        </dgm:presLayoutVars>
      </dgm:prSet>
      <dgm:spPr/>
    </dgm:pt>
    <dgm:pt modelId="{E1060779-9CAB-432C-942A-8258C4092DA0}" type="pres">
      <dgm:prSet presAssocID="{9F3D0017-2C99-4FFC-AABF-3ACA9870CFF2}" presName="composite" presStyleCnt="0"/>
      <dgm:spPr/>
    </dgm:pt>
    <dgm:pt modelId="{34A304B8-FCA6-4C27-9732-0873523FCE69}" type="pres">
      <dgm:prSet presAssocID="{9F3D0017-2C99-4FFC-AABF-3ACA9870CFF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FF584C7-76F6-4B45-A9A7-9A15237C70E9}" type="pres">
      <dgm:prSet presAssocID="{9F3D0017-2C99-4FFC-AABF-3ACA9870CFF2}" presName="descendantText" presStyleLbl="alignAcc1" presStyleIdx="0" presStyleCnt="3">
        <dgm:presLayoutVars>
          <dgm:bulletEnabled val="1"/>
        </dgm:presLayoutVars>
      </dgm:prSet>
      <dgm:spPr/>
    </dgm:pt>
    <dgm:pt modelId="{038A7613-DBF1-4F0C-ABD2-5C35C8BB8A7A}" type="pres">
      <dgm:prSet presAssocID="{6F805241-AE74-4195-AC76-81CC433FB2D4}" presName="sp" presStyleCnt="0"/>
      <dgm:spPr/>
    </dgm:pt>
    <dgm:pt modelId="{486AB6C0-A5D9-4234-A203-DC5D861C9204}" type="pres">
      <dgm:prSet presAssocID="{F48A21E2-5177-49AC-A803-FA50F7495912}" presName="composite" presStyleCnt="0"/>
      <dgm:spPr/>
    </dgm:pt>
    <dgm:pt modelId="{9E053E78-EF5D-4DDF-A2EF-6B10655FC9C3}" type="pres">
      <dgm:prSet presAssocID="{F48A21E2-5177-49AC-A803-FA50F749591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C80A6BD-8444-4F79-A018-38D3CFB7939F}" type="pres">
      <dgm:prSet presAssocID="{F48A21E2-5177-49AC-A803-FA50F7495912}" presName="descendantText" presStyleLbl="alignAcc1" presStyleIdx="1" presStyleCnt="3" custLinFactNeighborX="2962" custLinFactNeighborY="884">
        <dgm:presLayoutVars>
          <dgm:bulletEnabled val="1"/>
        </dgm:presLayoutVars>
      </dgm:prSet>
      <dgm:spPr/>
    </dgm:pt>
    <dgm:pt modelId="{EC11B14B-FB26-4354-8AAC-52602EE3E724}" type="pres">
      <dgm:prSet presAssocID="{5D4C70EC-C5BC-4C1F-8A8C-CB101E1BAE0C}" presName="sp" presStyleCnt="0"/>
      <dgm:spPr/>
    </dgm:pt>
    <dgm:pt modelId="{D23B3BF9-3F55-4776-9841-093A68EFFB34}" type="pres">
      <dgm:prSet presAssocID="{9A5921CA-7AC1-4D57-92CE-1AD62D0C83F0}" presName="composite" presStyleCnt="0"/>
      <dgm:spPr/>
    </dgm:pt>
    <dgm:pt modelId="{AE3BDB34-746F-4C90-ABF0-E45CBE3F9A36}" type="pres">
      <dgm:prSet presAssocID="{9A5921CA-7AC1-4D57-92CE-1AD62D0C83F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0C50C6E-0980-4703-B84E-F1B887FD019D}" type="pres">
      <dgm:prSet presAssocID="{9A5921CA-7AC1-4D57-92CE-1AD62D0C83F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5EB2109-223E-49BD-99EF-79FA7643A470}" type="presOf" srcId="{9F3D0017-2C99-4FFC-AABF-3ACA9870CFF2}" destId="{34A304B8-FCA6-4C27-9732-0873523FCE69}" srcOrd="0" destOrd="0" presId="urn:microsoft.com/office/officeart/2005/8/layout/chevron2"/>
    <dgm:cxn modelId="{A9F4D609-8019-4BE8-B302-8E18302AA378}" type="presOf" srcId="{31175D10-B3DA-4023-949E-DD65ED2CDF29}" destId="{FFF584C7-76F6-4B45-A9A7-9A15237C70E9}" srcOrd="0" destOrd="0" presId="urn:microsoft.com/office/officeart/2005/8/layout/chevron2"/>
    <dgm:cxn modelId="{077E5418-7FE7-445C-97D2-B753D47F9870}" type="presOf" srcId="{BAC419FD-1ED8-4AF5-A34E-9807FE3EDE03}" destId="{FFF584C7-76F6-4B45-A9A7-9A15237C70E9}" srcOrd="0" destOrd="1" presId="urn:microsoft.com/office/officeart/2005/8/layout/chevron2"/>
    <dgm:cxn modelId="{2E995032-4BB5-490A-BBB7-41ECA8EF9D2D}" srcId="{8CCA1185-6E33-41E1-AE74-BA7A16B23F59}" destId="{9A5921CA-7AC1-4D57-92CE-1AD62D0C83F0}" srcOrd="2" destOrd="0" parTransId="{B3420DB8-4717-4224-A16B-3B17C520DB64}" sibTransId="{62187122-5724-4B8F-9031-B068F5D8D75C}"/>
    <dgm:cxn modelId="{F75DA633-252E-42E4-A7F5-2CF8B2B4956D}" srcId="{8CCA1185-6E33-41E1-AE74-BA7A16B23F59}" destId="{9F3D0017-2C99-4FFC-AABF-3ACA9870CFF2}" srcOrd="0" destOrd="0" parTransId="{26F0A4CE-F29D-46F0-A223-3BE60B9D1EB7}" sibTransId="{6F805241-AE74-4195-AC76-81CC433FB2D4}"/>
    <dgm:cxn modelId="{24519934-F5DB-4A8B-8985-0FFF0D2406C1}" type="presOf" srcId="{8CCA1185-6E33-41E1-AE74-BA7A16B23F59}" destId="{CCD97693-B30B-4BB6-A321-DBEB8757ACE2}" srcOrd="0" destOrd="0" presId="urn:microsoft.com/office/officeart/2005/8/layout/chevron2"/>
    <dgm:cxn modelId="{D9996B37-9C5C-47F2-97BE-91D0A110E307}" srcId="{8CCA1185-6E33-41E1-AE74-BA7A16B23F59}" destId="{F48A21E2-5177-49AC-A803-FA50F7495912}" srcOrd="1" destOrd="0" parTransId="{42E5654F-8723-47F8-A0F0-35858E90AB84}" sibTransId="{5D4C70EC-C5BC-4C1F-8A8C-CB101E1BAE0C}"/>
    <dgm:cxn modelId="{56D3DE3B-F2D8-344F-826F-B9DF9AD20AA6}" srcId="{9A5921CA-7AC1-4D57-92CE-1AD62D0C83F0}" destId="{25515C8E-7803-E14E-B1D0-74B5815AE3D6}" srcOrd="2" destOrd="0" parTransId="{06441650-4A1D-D14E-9ED8-44762443B7E5}" sibTransId="{B0E75038-995A-7B45-B140-5B89B060C9D6}"/>
    <dgm:cxn modelId="{EAFE745F-15D4-46C3-9A3E-B50062768CD1}" type="presOf" srcId="{F48A21E2-5177-49AC-A803-FA50F7495912}" destId="{9E053E78-EF5D-4DDF-A2EF-6B10655FC9C3}" srcOrd="0" destOrd="0" presId="urn:microsoft.com/office/officeart/2005/8/layout/chevron2"/>
    <dgm:cxn modelId="{4CAE5365-70DC-4B0A-8255-0A18988245CE}" srcId="{9A5921CA-7AC1-4D57-92CE-1AD62D0C83F0}" destId="{2EFA63BB-1C78-4BDE-BF0B-23541AF8402D}" srcOrd="0" destOrd="0" parTransId="{FA43B164-AF91-4FEF-9463-E4EB652AE956}" sibTransId="{10D721B1-F80F-4EC0-AB73-3F81AECC8BF8}"/>
    <dgm:cxn modelId="{9259AB65-E1E8-48F2-B4A5-91E24A30F5AD}" srcId="{F48A21E2-5177-49AC-A803-FA50F7495912}" destId="{43C5C6FE-D438-48CF-8CC6-AD9F52572B0A}" srcOrd="1" destOrd="0" parTransId="{34723AF9-B220-48D8-B690-5E4CC009D69F}" sibTransId="{EB24EC7B-A31D-4581-A482-4BCA95E61BBA}"/>
    <dgm:cxn modelId="{AA8DF346-6954-DC48-B367-8C0D4C910A72}" srcId="{F48A21E2-5177-49AC-A803-FA50F7495912}" destId="{7E3567B3-70E4-F845-B777-8AE70840FC59}" srcOrd="2" destOrd="0" parTransId="{8F2D2C30-A0E2-1A47-AC85-47B9E66725FB}" sibTransId="{10B17D5C-5CBA-7C47-83B6-A1E5C488331A}"/>
    <dgm:cxn modelId="{77E74767-1F9E-4159-8548-2E9FF4267803}" type="presOf" srcId="{113DAC05-6C6C-4DC7-BFEC-84497B6CBC5A}" destId="{FFF584C7-76F6-4B45-A9A7-9A15237C70E9}" srcOrd="0" destOrd="2" presId="urn:microsoft.com/office/officeart/2005/8/layout/chevron2"/>
    <dgm:cxn modelId="{0775CA4A-4651-499C-9233-85F4EAF3E528}" srcId="{F48A21E2-5177-49AC-A803-FA50F7495912}" destId="{31C86B08-BAB4-41D5-B86E-2384E7364A42}" srcOrd="0" destOrd="0" parTransId="{026A7C8A-486C-49C0-86CA-F47F94C94454}" sibTransId="{02237682-C80B-4D99-B446-890738111D30}"/>
    <dgm:cxn modelId="{6551436D-4828-462D-96BA-E5692238C6AE}" srcId="{9F3D0017-2C99-4FFC-AABF-3ACA9870CFF2}" destId="{BAC419FD-1ED8-4AF5-A34E-9807FE3EDE03}" srcOrd="1" destOrd="0" parTransId="{BD70D166-8B65-4956-8E1C-CCE1C4C928BC}" sibTransId="{00A44A29-F965-4CAF-BFDB-C00C4050CFFA}"/>
    <dgm:cxn modelId="{0AE3887B-48E4-2F4A-AE03-D99D434A4B07}" srcId="{9A5921CA-7AC1-4D57-92CE-1AD62D0C83F0}" destId="{4B2AAF5A-6E6A-8542-BB3D-4518A61EDB09}" srcOrd="1" destOrd="0" parTransId="{B9633E53-838B-2249-B556-3BD8E37CFB17}" sibTransId="{D76E8125-90B1-B941-AFFE-787DB9C9DDEF}"/>
    <dgm:cxn modelId="{E1655580-5677-4C0B-B962-4BE061089813}" type="presOf" srcId="{31C86B08-BAB4-41D5-B86E-2384E7364A42}" destId="{EC80A6BD-8444-4F79-A018-38D3CFB7939F}" srcOrd="0" destOrd="0" presId="urn:microsoft.com/office/officeart/2005/8/layout/chevron2"/>
    <dgm:cxn modelId="{3566AD83-E580-4FA1-97CE-E774DA796585}" type="presOf" srcId="{9A5921CA-7AC1-4D57-92CE-1AD62D0C83F0}" destId="{AE3BDB34-746F-4C90-ABF0-E45CBE3F9A36}" srcOrd="0" destOrd="0" presId="urn:microsoft.com/office/officeart/2005/8/layout/chevron2"/>
    <dgm:cxn modelId="{8E9B138E-07B2-4D25-8BCE-AFB63ED26CE6}" srcId="{F48A21E2-5177-49AC-A803-FA50F7495912}" destId="{CA3D5415-C8EF-449A-B99E-4E509B706E66}" srcOrd="3" destOrd="0" parTransId="{68F03982-184B-45C9-8100-865211AA98DB}" sibTransId="{E0379F32-2DDF-4123-BC43-FBC893177B34}"/>
    <dgm:cxn modelId="{2A27B49D-52EC-4122-93F8-CE2397BC0977}" type="presOf" srcId="{43C5C6FE-D438-48CF-8CC6-AD9F52572B0A}" destId="{EC80A6BD-8444-4F79-A018-38D3CFB7939F}" srcOrd="0" destOrd="1" presId="urn:microsoft.com/office/officeart/2005/8/layout/chevron2"/>
    <dgm:cxn modelId="{F0C233A3-8A52-6B4B-AA84-31499A5A1942}" type="presOf" srcId="{25515C8E-7803-E14E-B1D0-74B5815AE3D6}" destId="{F0C50C6E-0980-4703-B84E-F1B887FD019D}" srcOrd="0" destOrd="2" presId="urn:microsoft.com/office/officeart/2005/8/layout/chevron2"/>
    <dgm:cxn modelId="{23A23BAE-74A3-49F2-96FC-2CE708F4FC31}" type="presOf" srcId="{2EFA63BB-1C78-4BDE-BF0B-23541AF8402D}" destId="{F0C50C6E-0980-4703-B84E-F1B887FD019D}" srcOrd="0" destOrd="0" presId="urn:microsoft.com/office/officeart/2005/8/layout/chevron2"/>
    <dgm:cxn modelId="{824D3EB5-DDA6-4E98-ADDA-FC4B271EFE61}" type="presOf" srcId="{CA3D5415-C8EF-449A-B99E-4E509B706E66}" destId="{EC80A6BD-8444-4F79-A018-38D3CFB7939F}" srcOrd="0" destOrd="3" presId="urn:microsoft.com/office/officeart/2005/8/layout/chevron2"/>
    <dgm:cxn modelId="{AB430DC1-45F4-43A5-97E2-EB974D6C053A}" srcId="{9F3D0017-2C99-4FFC-AABF-3ACA9870CFF2}" destId="{113DAC05-6C6C-4DC7-BFEC-84497B6CBC5A}" srcOrd="2" destOrd="0" parTransId="{2E6BF140-3252-4D6C-ABC2-B150EADCC016}" sibTransId="{FE96C457-4F27-47E8-9EC1-242FFB190E36}"/>
    <dgm:cxn modelId="{E25E51CC-CFC8-DA4F-8D7B-DF4B932335D8}" type="presOf" srcId="{4B2AAF5A-6E6A-8542-BB3D-4518A61EDB09}" destId="{F0C50C6E-0980-4703-B84E-F1B887FD019D}" srcOrd="0" destOrd="1" presId="urn:microsoft.com/office/officeart/2005/8/layout/chevron2"/>
    <dgm:cxn modelId="{B59706D3-D7D2-4541-ABD4-BEE2445526A6}" type="presOf" srcId="{7E3567B3-70E4-F845-B777-8AE70840FC59}" destId="{EC80A6BD-8444-4F79-A018-38D3CFB7939F}" srcOrd="0" destOrd="2" presId="urn:microsoft.com/office/officeart/2005/8/layout/chevron2"/>
    <dgm:cxn modelId="{D15509DE-8696-453B-870C-34F5E1BA8BB0}" srcId="{9F3D0017-2C99-4FFC-AABF-3ACA9870CFF2}" destId="{31175D10-B3DA-4023-949E-DD65ED2CDF29}" srcOrd="0" destOrd="0" parTransId="{93384EF7-CDCE-4219-9577-7BC145CD61CA}" sibTransId="{551E4F5F-EF67-4579-B772-1C41E0DC7DF6}"/>
    <dgm:cxn modelId="{41289FCE-05D7-4025-943C-E74B741D82A2}" type="presParOf" srcId="{CCD97693-B30B-4BB6-A321-DBEB8757ACE2}" destId="{E1060779-9CAB-432C-942A-8258C4092DA0}" srcOrd="0" destOrd="0" presId="urn:microsoft.com/office/officeart/2005/8/layout/chevron2"/>
    <dgm:cxn modelId="{C9C18D6F-DC09-45CA-A98B-A083FF529C76}" type="presParOf" srcId="{E1060779-9CAB-432C-942A-8258C4092DA0}" destId="{34A304B8-FCA6-4C27-9732-0873523FCE69}" srcOrd="0" destOrd="0" presId="urn:microsoft.com/office/officeart/2005/8/layout/chevron2"/>
    <dgm:cxn modelId="{E4E382AA-169C-4979-B380-B88F902F261E}" type="presParOf" srcId="{E1060779-9CAB-432C-942A-8258C4092DA0}" destId="{FFF584C7-76F6-4B45-A9A7-9A15237C70E9}" srcOrd="1" destOrd="0" presId="urn:microsoft.com/office/officeart/2005/8/layout/chevron2"/>
    <dgm:cxn modelId="{46594921-3DF5-4962-AA41-82BE67DD10C7}" type="presParOf" srcId="{CCD97693-B30B-4BB6-A321-DBEB8757ACE2}" destId="{038A7613-DBF1-4F0C-ABD2-5C35C8BB8A7A}" srcOrd="1" destOrd="0" presId="urn:microsoft.com/office/officeart/2005/8/layout/chevron2"/>
    <dgm:cxn modelId="{6117AF7E-9389-4DAF-83C8-684209BBF8B9}" type="presParOf" srcId="{CCD97693-B30B-4BB6-A321-DBEB8757ACE2}" destId="{486AB6C0-A5D9-4234-A203-DC5D861C9204}" srcOrd="2" destOrd="0" presId="urn:microsoft.com/office/officeart/2005/8/layout/chevron2"/>
    <dgm:cxn modelId="{55606413-08FC-42AE-A24F-C8F8F9769659}" type="presParOf" srcId="{486AB6C0-A5D9-4234-A203-DC5D861C9204}" destId="{9E053E78-EF5D-4DDF-A2EF-6B10655FC9C3}" srcOrd="0" destOrd="0" presId="urn:microsoft.com/office/officeart/2005/8/layout/chevron2"/>
    <dgm:cxn modelId="{78A060EE-1397-4FFA-A886-C287E49C1477}" type="presParOf" srcId="{486AB6C0-A5D9-4234-A203-DC5D861C9204}" destId="{EC80A6BD-8444-4F79-A018-38D3CFB7939F}" srcOrd="1" destOrd="0" presId="urn:microsoft.com/office/officeart/2005/8/layout/chevron2"/>
    <dgm:cxn modelId="{96BBD1DC-C239-4BC9-A62B-52ECEF0DE26C}" type="presParOf" srcId="{CCD97693-B30B-4BB6-A321-DBEB8757ACE2}" destId="{EC11B14B-FB26-4354-8AAC-52602EE3E724}" srcOrd="3" destOrd="0" presId="urn:microsoft.com/office/officeart/2005/8/layout/chevron2"/>
    <dgm:cxn modelId="{81B20B62-41B0-4D0F-848A-8E9AB8D160DB}" type="presParOf" srcId="{CCD97693-B30B-4BB6-A321-DBEB8757ACE2}" destId="{D23B3BF9-3F55-4776-9841-093A68EFFB34}" srcOrd="4" destOrd="0" presId="urn:microsoft.com/office/officeart/2005/8/layout/chevron2"/>
    <dgm:cxn modelId="{38E41513-905F-459E-96C0-87FCE0262E44}" type="presParOf" srcId="{D23B3BF9-3F55-4776-9841-093A68EFFB34}" destId="{AE3BDB34-746F-4C90-ABF0-E45CBE3F9A36}" srcOrd="0" destOrd="0" presId="urn:microsoft.com/office/officeart/2005/8/layout/chevron2"/>
    <dgm:cxn modelId="{F9EFFFDE-3D73-4858-84D1-6BDFBEF2D6B7}" type="presParOf" srcId="{D23B3BF9-3F55-4776-9841-093A68EFFB34}" destId="{F0C50C6E-0980-4703-B84E-F1B887FD01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587AB-49DB-4676-BBB7-64594F5C7865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5121E-FB55-46DF-BFD8-42479C93F9CF}">
      <dgm:prSet phldrT="[Text]" custT="1"/>
      <dgm:spPr>
        <a:solidFill>
          <a:srgbClr val="339966"/>
        </a:solidFill>
      </dgm:spPr>
      <dgm:t>
        <a:bodyPr/>
        <a:lstStyle/>
        <a:p>
          <a:r>
            <a:rPr lang="en-US" sz="2400" dirty="0"/>
            <a:t>Brand Building</a:t>
          </a:r>
        </a:p>
        <a:p>
          <a:endParaRPr lang="en-US" sz="1100" dirty="0"/>
        </a:p>
      </dgm:t>
    </dgm:pt>
    <dgm:pt modelId="{91CF9E49-3E63-4513-9DEB-20D513EE84AD}" type="parTrans" cxnId="{0B8535FE-F666-4321-925E-8FEA9880E201}">
      <dgm:prSet/>
      <dgm:spPr/>
      <dgm:t>
        <a:bodyPr/>
        <a:lstStyle/>
        <a:p>
          <a:endParaRPr lang="en-US"/>
        </a:p>
      </dgm:t>
    </dgm:pt>
    <dgm:pt modelId="{A83A7ECC-BC91-4B77-A9D0-9A815DFFA2A5}" type="sibTrans" cxnId="{0B8535FE-F666-4321-925E-8FEA9880E201}">
      <dgm:prSet/>
      <dgm:spPr/>
      <dgm:t>
        <a:bodyPr/>
        <a:lstStyle/>
        <a:p>
          <a:endParaRPr lang="en-US"/>
        </a:p>
      </dgm:t>
    </dgm:pt>
    <dgm:pt modelId="{9E7A9EE6-FCD0-4D9D-8726-966086EFEFF4}">
      <dgm:prSet phldrT="[Text]" custT="1"/>
      <dgm:spPr>
        <a:solidFill>
          <a:srgbClr val="3399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Showcase the GOGO BAND mission to enable kids to achieve personal success</a:t>
          </a:r>
        </a:p>
      </dgm:t>
    </dgm:pt>
    <dgm:pt modelId="{0EB7C7F6-094C-4B5F-8235-325014A39E1C}" type="parTrans" cxnId="{65F707FC-7E38-416D-B0D1-A7CD01E0180A}">
      <dgm:prSet/>
      <dgm:spPr/>
      <dgm:t>
        <a:bodyPr/>
        <a:lstStyle/>
        <a:p>
          <a:endParaRPr lang="en-US"/>
        </a:p>
      </dgm:t>
    </dgm:pt>
    <dgm:pt modelId="{8053C17B-6A3F-4721-BCD4-7E935E58C253}" type="sibTrans" cxnId="{65F707FC-7E38-416D-B0D1-A7CD01E0180A}">
      <dgm:prSet/>
      <dgm:spPr/>
      <dgm:t>
        <a:bodyPr/>
        <a:lstStyle/>
        <a:p>
          <a:endParaRPr lang="en-US"/>
        </a:p>
      </dgm:t>
    </dgm:pt>
    <dgm:pt modelId="{A54B5B67-39B0-45BD-9376-E6B3ED44D236}">
      <dgm:prSet phldrT="[Text]" custT="1"/>
      <dgm:spPr>
        <a:solidFill>
          <a:srgbClr val="008080"/>
        </a:solidFill>
      </dgm:spPr>
      <dgm:t>
        <a:bodyPr/>
        <a:lstStyle/>
        <a:p>
          <a:r>
            <a:rPr lang="en-US" sz="2400" dirty="0"/>
            <a:t>Messaging</a:t>
          </a:r>
        </a:p>
        <a:p>
          <a:endParaRPr lang="en-US" sz="1100" dirty="0"/>
        </a:p>
      </dgm:t>
    </dgm:pt>
    <dgm:pt modelId="{3E881ADB-32BC-4552-B399-6A8A05C66EF5}" type="parTrans" cxnId="{CBC0056E-B37E-4A5C-B310-C7A944AF6763}">
      <dgm:prSet/>
      <dgm:spPr/>
      <dgm:t>
        <a:bodyPr/>
        <a:lstStyle/>
        <a:p>
          <a:endParaRPr lang="en-US"/>
        </a:p>
      </dgm:t>
    </dgm:pt>
    <dgm:pt modelId="{E2C52EA1-B5C3-4049-BCAE-2150ED5B90DE}" type="sibTrans" cxnId="{CBC0056E-B37E-4A5C-B310-C7A944AF6763}">
      <dgm:prSet/>
      <dgm:spPr/>
      <dgm:t>
        <a:bodyPr/>
        <a:lstStyle/>
        <a:p>
          <a:endParaRPr lang="en-US"/>
        </a:p>
      </dgm:t>
    </dgm:pt>
    <dgm:pt modelId="{27D2F4CA-BF75-4FFA-A254-20965C470473}">
      <dgm:prSet phldrT="[Text]" custT="1"/>
      <dgm:spPr>
        <a:solidFill>
          <a:srgbClr val="008080"/>
        </a:solidFill>
      </dgm:spPr>
      <dgm:t>
        <a:bodyPr/>
        <a:lstStyle/>
        <a:p>
          <a:r>
            <a:rPr lang="en-US" sz="1400" dirty="0"/>
            <a:t>Keep the message simple and not overcomplicated with the detailed “science” behind PE</a:t>
          </a:r>
        </a:p>
      </dgm:t>
    </dgm:pt>
    <dgm:pt modelId="{DC130165-B529-4487-B9DD-FD650C235E9B}" type="parTrans" cxnId="{44D9FA50-D3E4-4AF9-BF97-680882E25698}">
      <dgm:prSet/>
      <dgm:spPr/>
      <dgm:t>
        <a:bodyPr/>
        <a:lstStyle/>
        <a:p>
          <a:endParaRPr lang="en-US"/>
        </a:p>
      </dgm:t>
    </dgm:pt>
    <dgm:pt modelId="{87620E3D-7F5B-48FB-8CF0-BF9354AFD570}" type="sibTrans" cxnId="{44D9FA50-D3E4-4AF9-BF97-680882E25698}">
      <dgm:prSet/>
      <dgm:spPr/>
      <dgm:t>
        <a:bodyPr/>
        <a:lstStyle/>
        <a:p>
          <a:endParaRPr lang="en-US"/>
        </a:p>
      </dgm:t>
    </dgm:pt>
    <dgm:pt modelId="{361CAD79-0B7A-4890-9769-AB506FBC4073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2400" dirty="0"/>
            <a:t>Channels</a:t>
          </a:r>
        </a:p>
        <a:p>
          <a:endParaRPr lang="en-US" sz="1100" dirty="0"/>
        </a:p>
      </dgm:t>
    </dgm:pt>
    <dgm:pt modelId="{A38568F0-456A-41F2-B172-8571238A4611}" type="parTrans" cxnId="{1A786472-C7C8-4186-9D25-5D076439858B}">
      <dgm:prSet/>
      <dgm:spPr/>
      <dgm:t>
        <a:bodyPr/>
        <a:lstStyle/>
        <a:p>
          <a:endParaRPr lang="en-US"/>
        </a:p>
      </dgm:t>
    </dgm:pt>
    <dgm:pt modelId="{993FA1FB-41C7-4C21-B4CC-143F6BCA4C45}" type="sibTrans" cxnId="{1A786472-C7C8-4186-9D25-5D076439858B}">
      <dgm:prSet/>
      <dgm:spPr/>
      <dgm:t>
        <a:bodyPr/>
        <a:lstStyle/>
        <a:p>
          <a:endParaRPr lang="en-US"/>
        </a:p>
      </dgm:t>
    </dgm:pt>
    <dgm:pt modelId="{0CCC17AE-FA97-47F7-8DB9-9A0E68DB327B}">
      <dgm:prSet phldrT="[Text]"/>
      <dgm:spPr>
        <a:solidFill>
          <a:srgbClr val="0066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Pediatricians are the gateway into the market – credibility</a:t>
          </a:r>
        </a:p>
      </dgm:t>
    </dgm:pt>
    <dgm:pt modelId="{FE435250-B5BF-43A8-8B86-9DD87ECFCD5E}" type="parTrans" cxnId="{0A8D1BED-2411-463F-9170-F3C743E87B6A}">
      <dgm:prSet/>
      <dgm:spPr/>
      <dgm:t>
        <a:bodyPr/>
        <a:lstStyle/>
        <a:p>
          <a:endParaRPr lang="en-US"/>
        </a:p>
      </dgm:t>
    </dgm:pt>
    <dgm:pt modelId="{434714D8-3546-4969-BEC4-5758C3B67919}" type="sibTrans" cxnId="{0A8D1BED-2411-463F-9170-F3C743E87B6A}">
      <dgm:prSet/>
      <dgm:spPr/>
      <dgm:t>
        <a:bodyPr/>
        <a:lstStyle/>
        <a:p>
          <a:endParaRPr lang="en-US"/>
        </a:p>
      </dgm:t>
    </dgm:pt>
    <dgm:pt modelId="{88D38061-CA9E-4F5D-9F8A-4C5A797ACA4E}">
      <dgm:prSet phldrT="[Text]" custT="1"/>
      <dgm:spPr>
        <a:solidFill>
          <a:srgbClr val="3399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Maintain reasonable pricing so as not </a:t>
          </a:r>
          <a:r>
            <a:rPr lang="en-US" sz="1400"/>
            <a:t>perceived to </a:t>
          </a:r>
          <a:r>
            <a:rPr lang="en-US" sz="1400" dirty="0"/>
            <a:t>capitalize on the “pain” felt by children</a:t>
          </a:r>
        </a:p>
      </dgm:t>
    </dgm:pt>
    <dgm:pt modelId="{E6C4ED33-E570-4B8E-915A-73B80E3F231C}" type="parTrans" cxnId="{7A51F61C-B27F-4C45-BB15-88ECD9955B7F}">
      <dgm:prSet/>
      <dgm:spPr/>
      <dgm:t>
        <a:bodyPr/>
        <a:lstStyle/>
        <a:p>
          <a:endParaRPr lang="en-US"/>
        </a:p>
      </dgm:t>
    </dgm:pt>
    <dgm:pt modelId="{D228CF5F-C729-4915-A66C-FD5CC57CE1E9}" type="sibTrans" cxnId="{7A51F61C-B27F-4C45-BB15-88ECD9955B7F}">
      <dgm:prSet/>
      <dgm:spPr/>
      <dgm:t>
        <a:bodyPr/>
        <a:lstStyle/>
        <a:p>
          <a:endParaRPr lang="en-US"/>
        </a:p>
      </dgm:t>
    </dgm:pt>
    <dgm:pt modelId="{DAA488C2-2A69-4859-A2A9-30BE838CCD89}">
      <dgm:prSet phldrT="[Text]" custT="1"/>
      <dgm:spPr>
        <a:solidFill>
          <a:srgbClr val="3399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EDDA7C1D-532E-4AAD-8E03-0A58F176FE64}" type="parTrans" cxnId="{6F6F6E0D-37FB-4F82-B4C3-41902E0E1068}">
      <dgm:prSet/>
      <dgm:spPr/>
      <dgm:t>
        <a:bodyPr/>
        <a:lstStyle/>
        <a:p>
          <a:endParaRPr lang="en-US"/>
        </a:p>
      </dgm:t>
    </dgm:pt>
    <dgm:pt modelId="{AE5F71C1-BDD2-45AE-BD65-6F7DB6473F6B}" type="sibTrans" cxnId="{6F6F6E0D-37FB-4F82-B4C3-41902E0E1068}">
      <dgm:prSet/>
      <dgm:spPr/>
      <dgm:t>
        <a:bodyPr/>
        <a:lstStyle/>
        <a:p>
          <a:endParaRPr lang="en-US"/>
        </a:p>
      </dgm:t>
    </dgm:pt>
    <dgm:pt modelId="{08EBC72A-A3AC-4582-A608-021C30927566}">
      <dgm:prSet phldrT="[Text]" custT="1"/>
      <dgm:spPr>
        <a:solidFill>
          <a:srgbClr val="008080"/>
        </a:solidFill>
      </dgm:spPr>
      <dgm:t>
        <a:bodyPr/>
        <a:lstStyle/>
        <a:p>
          <a:r>
            <a:rPr lang="en-US" sz="1400" dirty="0"/>
            <a:t>Stay close to and echo what the parents believe are the root causes of PE</a:t>
          </a:r>
        </a:p>
      </dgm:t>
    </dgm:pt>
    <dgm:pt modelId="{84344DBF-E119-4CC0-B506-DB65CDC7E82A}" type="parTrans" cxnId="{D8C5DAEB-FB9C-4767-891B-B1BB1B5BB93B}">
      <dgm:prSet/>
      <dgm:spPr/>
      <dgm:t>
        <a:bodyPr/>
        <a:lstStyle/>
        <a:p>
          <a:endParaRPr lang="en-US"/>
        </a:p>
      </dgm:t>
    </dgm:pt>
    <dgm:pt modelId="{031218D9-20F6-4449-A7A2-F6A2A531EC7A}" type="sibTrans" cxnId="{D8C5DAEB-FB9C-4767-891B-B1BB1B5BB93B}">
      <dgm:prSet/>
      <dgm:spPr/>
      <dgm:t>
        <a:bodyPr/>
        <a:lstStyle/>
        <a:p>
          <a:endParaRPr lang="en-US"/>
        </a:p>
      </dgm:t>
    </dgm:pt>
    <dgm:pt modelId="{A38BD34D-D299-4E32-B41A-2F8FE8D39C39}">
      <dgm:prSet phldrT="[Text]" custT="1"/>
      <dgm:spPr>
        <a:solidFill>
          <a:srgbClr val="008080"/>
        </a:solidFill>
      </dgm:spPr>
      <dgm:t>
        <a:bodyPr/>
        <a:lstStyle/>
        <a:p>
          <a:endParaRPr lang="en-US" sz="1400" dirty="0"/>
        </a:p>
      </dgm:t>
    </dgm:pt>
    <dgm:pt modelId="{AF47AF6E-8B3F-4695-91D6-6D6992DF2EC7}" type="parTrans" cxnId="{30D16695-B126-4C40-A8E1-5F7FD889D473}">
      <dgm:prSet/>
      <dgm:spPr/>
      <dgm:t>
        <a:bodyPr/>
        <a:lstStyle/>
        <a:p>
          <a:endParaRPr lang="en-US"/>
        </a:p>
      </dgm:t>
    </dgm:pt>
    <dgm:pt modelId="{FAB368DF-9A83-400B-9653-9F510CBECA51}" type="sibTrans" cxnId="{30D16695-B126-4C40-A8E1-5F7FD889D473}">
      <dgm:prSet/>
      <dgm:spPr/>
      <dgm:t>
        <a:bodyPr/>
        <a:lstStyle/>
        <a:p>
          <a:endParaRPr lang="en-US"/>
        </a:p>
      </dgm:t>
    </dgm:pt>
    <dgm:pt modelId="{FC1A1133-27F0-45AE-8E1C-02EBF93FD2B1}">
      <dgm:prSet phldrT="[Text]" custT="1"/>
      <dgm:spPr>
        <a:solidFill>
          <a:srgbClr val="008080"/>
        </a:solidFill>
      </dgm:spPr>
      <dgm:t>
        <a:bodyPr/>
        <a:lstStyle/>
        <a:p>
          <a:r>
            <a:rPr lang="en-US" sz="1400" dirty="0"/>
            <a:t>Connect on the innovation and technology of the solution</a:t>
          </a:r>
        </a:p>
      </dgm:t>
    </dgm:pt>
    <dgm:pt modelId="{37382E94-8C82-48BF-A0B9-5052A29D710B}" type="parTrans" cxnId="{8B33D920-F02D-4E31-A4FB-7613A1E4E8C9}">
      <dgm:prSet/>
      <dgm:spPr/>
      <dgm:t>
        <a:bodyPr/>
        <a:lstStyle/>
        <a:p>
          <a:endParaRPr lang="en-US"/>
        </a:p>
      </dgm:t>
    </dgm:pt>
    <dgm:pt modelId="{8F6122AE-C7B9-460B-BCD6-A4CE956F6417}" type="sibTrans" cxnId="{8B33D920-F02D-4E31-A4FB-7613A1E4E8C9}">
      <dgm:prSet/>
      <dgm:spPr/>
      <dgm:t>
        <a:bodyPr/>
        <a:lstStyle/>
        <a:p>
          <a:endParaRPr lang="en-US"/>
        </a:p>
      </dgm:t>
    </dgm:pt>
    <dgm:pt modelId="{BB904E80-5830-4E78-81E4-7C68AE80D9B2}">
      <dgm:prSet phldrT="[Text]" custT="1"/>
      <dgm:spPr>
        <a:solidFill>
          <a:srgbClr val="008080"/>
        </a:solidFill>
      </dgm:spPr>
      <dgm:t>
        <a:bodyPr/>
        <a:lstStyle/>
        <a:p>
          <a:endParaRPr lang="en-US" sz="1400" dirty="0"/>
        </a:p>
      </dgm:t>
    </dgm:pt>
    <dgm:pt modelId="{8D92C91D-C198-46F8-8B7A-D5FD40EDFA43}" type="parTrans" cxnId="{5F4616E7-BE9A-4E0F-A5F6-26EE3C49EFAC}">
      <dgm:prSet/>
      <dgm:spPr/>
      <dgm:t>
        <a:bodyPr/>
        <a:lstStyle/>
        <a:p>
          <a:endParaRPr lang="en-US"/>
        </a:p>
      </dgm:t>
    </dgm:pt>
    <dgm:pt modelId="{5D0DF603-A7C8-42AC-90F0-0EFD0FB2318C}" type="sibTrans" cxnId="{5F4616E7-BE9A-4E0F-A5F6-26EE3C49EFAC}">
      <dgm:prSet/>
      <dgm:spPr/>
      <dgm:t>
        <a:bodyPr/>
        <a:lstStyle/>
        <a:p>
          <a:endParaRPr lang="en-US"/>
        </a:p>
      </dgm:t>
    </dgm:pt>
    <dgm:pt modelId="{7D6D46F0-8F8C-4BF3-B697-31F8443066C8}">
      <dgm:prSet phldrT="[Text]"/>
      <dgm:spPr>
        <a:solidFill>
          <a:srgbClr val="0066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Online and social used for research treatment options and connecting</a:t>
          </a:r>
        </a:p>
      </dgm:t>
    </dgm:pt>
    <dgm:pt modelId="{319C07FB-4480-49FD-BFE9-094254EFF974}" type="parTrans" cxnId="{0D8BC24C-DCBD-473A-8598-7F5B287D0723}">
      <dgm:prSet/>
      <dgm:spPr/>
      <dgm:t>
        <a:bodyPr/>
        <a:lstStyle/>
        <a:p>
          <a:endParaRPr lang="en-US"/>
        </a:p>
      </dgm:t>
    </dgm:pt>
    <dgm:pt modelId="{8597B8C3-FA56-4265-A0DA-E3BBB4098363}" type="sibTrans" cxnId="{0D8BC24C-DCBD-473A-8598-7F5B287D0723}">
      <dgm:prSet/>
      <dgm:spPr/>
      <dgm:t>
        <a:bodyPr/>
        <a:lstStyle/>
        <a:p>
          <a:endParaRPr lang="en-US"/>
        </a:p>
      </dgm:t>
    </dgm:pt>
    <dgm:pt modelId="{81CCCAD3-8E3E-44FD-85A1-0A8067B01AC0}">
      <dgm:prSet phldrT="[Text]"/>
      <dgm:spPr>
        <a:solidFill>
          <a:srgbClr val="0066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Ignite a “knowledge” movement by producing an online content factory</a:t>
          </a:r>
        </a:p>
      </dgm:t>
    </dgm:pt>
    <dgm:pt modelId="{CB40B2D9-C11F-40B1-B4A1-031ADC22C47D}" type="parTrans" cxnId="{5F1A4D7F-9612-4873-96BA-463188CAE023}">
      <dgm:prSet/>
      <dgm:spPr/>
      <dgm:t>
        <a:bodyPr/>
        <a:lstStyle/>
        <a:p>
          <a:endParaRPr lang="en-US"/>
        </a:p>
      </dgm:t>
    </dgm:pt>
    <dgm:pt modelId="{AA45E256-54D8-4AB8-89E8-563227621F11}" type="sibTrans" cxnId="{5F1A4D7F-9612-4873-96BA-463188CAE023}">
      <dgm:prSet/>
      <dgm:spPr/>
      <dgm:t>
        <a:bodyPr/>
        <a:lstStyle/>
        <a:p>
          <a:endParaRPr lang="en-US"/>
        </a:p>
      </dgm:t>
    </dgm:pt>
    <dgm:pt modelId="{6AD27881-9764-4D70-8DCC-4A8C893B75B9}">
      <dgm:prSet phldrT="[Text]"/>
      <dgm:spPr>
        <a:solidFill>
          <a:srgbClr val="006666"/>
        </a:solidFill>
      </dgm:spPr>
      <dgm:t>
        <a:bodyPr/>
        <a:lstStyle/>
        <a:p>
          <a:pPr>
            <a:buNone/>
          </a:pPr>
          <a:endParaRPr lang="en-US" sz="1400" dirty="0"/>
        </a:p>
      </dgm:t>
    </dgm:pt>
    <dgm:pt modelId="{85B23407-BA59-441F-9339-3A153309A890}" type="parTrans" cxnId="{24992712-DF75-4B93-ADF9-C4CB91DAAB28}">
      <dgm:prSet/>
      <dgm:spPr/>
      <dgm:t>
        <a:bodyPr/>
        <a:lstStyle/>
        <a:p>
          <a:endParaRPr lang="en-US"/>
        </a:p>
      </dgm:t>
    </dgm:pt>
    <dgm:pt modelId="{DA825B93-D250-459C-AB11-CD303EA89C67}" type="sibTrans" cxnId="{24992712-DF75-4B93-ADF9-C4CB91DAAB28}">
      <dgm:prSet/>
      <dgm:spPr/>
      <dgm:t>
        <a:bodyPr/>
        <a:lstStyle/>
        <a:p>
          <a:endParaRPr lang="en-US"/>
        </a:p>
      </dgm:t>
    </dgm:pt>
    <dgm:pt modelId="{7CFCE236-6D0A-4A08-91A1-E3EE02959572}">
      <dgm:prSet phldrT="[Text]"/>
      <dgm:spPr>
        <a:solidFill>
          <a:srgbClr val="0066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290E8128-687C-4120-A0D3-15639E9B3488}" type="parTrans" cxnId="{0C0EEF18-2AC9-4B33-B95B-4A030E9592B1}">
      <dgm:prSet/>
      <dgm:spPr/>
      <dgm:t>
        <a:bodyPr/>
        <a:lstStyle/>
        <a:p>
          <a:endParaRPr lang="en-US"/>
        </a:p>
      </dgm:t>
    </dgm:pt>
    <dgm:pt modelId="{E7806EA6-87AA-4347-BEAD-5EE83B8EA13E}" type="sibTrans" cxnId="{0C0EEF18-2AC9-4B33-B95B-4A030E9592B1}">
      <dgm:prSet/>
      <dgm:spPr/>
      <dgm:t>
        <a:bodyPr/>
        <a:lstStyle/>
        <a:p>
          <a:endParaRPr lang="en-US"/>
        </a:p>
      </dgm:t>
    </dgm:pt>
    <dgm:pt modelId="{96236237-2125-4A53-83A5-1E248E60FE62}" type="pres">
      <dgm:prSet presAssocID="{290587AB-49DB-4676-BBB7-64594F5C7865}" presName="Name0" presStyleCnt="0">
        <dgm:presLayoutVars>
          <dgm:dir/>
          <dgm:resizeHandles val="exact"/>
        </dgm:presLayoutVars>
      </dgm:prSet>
      <dgm:spPr/>
    </dgm:pt>
    <dgm:pt modelId="{BB2A2407-C2BB-4B9F-9660-84D868D5B3A3}" type="pres">
      <dgm:prSet presAssocID="{B765121E-FB55-46DF-BFD8-42479C93F9CF}" presName="node" presStyleLbl="node1" presStyleIdx="0" presStyleCnt="3" custLinFactNeighborY="-161">
        <dgm:presLayoutVars>
          <dgm:bulletEnabled val="1"/>
        </dgm:presLayoutVars>
      </dgm:prSet>
      <dgm:spPr/>
    </dgm:pt>
    <dgm:pt modelId="{870C8725-5580-4986-8E55-61ED8FE8E66D}" type="pres">
      <dgm:prSet presAssocID="{A83A7ECC-BC91-4B77-A9D0-9A815DFFA2A5}" presName="sibTrans" presStyleCnt="0"/>
      <dgm:spPr/>
    </dgm:pt>
    <dgm:pt modelId="{0E81A9F3-AC93-47DD-823B-467FC99209E6}" type="pres">
      <dgm:prSet presAssocID="{A54B5B67-39B0-45BD-9376-E6B3ED44D236}" presName="node" presStyleLbl="node1" presStyleIdx="1" presStyleCnt="3">
        <dgm:presLayoutVars>
          <dgm:bulletEnabled val="1"/>
        </dgm:presLayoutVars>
      </dgm:prSet>
      <dgm:spPr/>
    </dgm:pt>
    <dgm:pt modelId="{A6337B09-989E-4230-9192-B80804DC322B}" type="pres">
      <dgm:prSet presAssocID="{E2C52EA1-B5C3-4049-BCAE-2150ED5B90DE}" presName="sibTrans" presStyleCnt="0"/>
      <dgm:spPr/>
    </dgm:pt>
    <dgm:pt modelId="{1F5B8DD5-D43B-4927-A87E-8C1A7F83C037}" type="pres">
      <dgm:prSet presAssocID="{361CAD79-0B7A-4890-9769-AB506FBC4073}" presName="node" presStyleLbl="node1" presStyleIdx="2" presStyleCnt="3">
        <dgm:presLayoutVars>
          <dgm:bulletEnabled val="1"/>
        </dgm:presLayoutVars>
      </dgm:prSet>
      <dgm:spPr/>
    </dgm:pt>
  </dgm:ptLst>
  <dgm:cxnLst>
    <dgm:cxn modelId="{6F6F6E0D-37FB-4F82-B4C3-41902E0E1068}" srcId="{B765121E-FB55-46DF-BFD8-42479C93F9CF}" destId="{DAA488C2-2A69-4859-A2A9-30BE838CCD89}" srcOrd="1" destOrd="0" parTransId="{EDDA7C1D-532E-4AAD-8E03-0A58F176FE64}" sibTransId="{AE5F71C1-BDD2-45AE-BD65-6F7DB6473F6B}"/>
    <dgm:cxn modelId="{24992712-DF75-4B93-ADF9-C4CB91DAAB28}" srcId="{361CAD79-0B7A-4890-9769-AB506FBC4073}" destId="{6AD27881-9764-4D70-8DCC-4A8C893B75B9}" srcOrd="3" destOrd="0" parTransId="{85B23407-BA59-441F-9339-3A153309A890}" sibTransId="{DA825B93-D250-459C-AB11-CD303EA89C67}"/>
    <dgm:cxn modelId="{0C0EEF18-2AC9-4B33-B95B-4A030E9592B1}" srcId="{361CAD79-0B7A-4890-9769-AB506FBC4073}" destId="{7CFCE236-6D0A-4A08-91A1-E3EE02959572}" srcOrd="1" destOrd="0" parTransId="{290E8128-687C-4120-A0D3-15639E9B3488}" sibTransId="{E7806EA6-87AA-4347-BEAD-5EE83B8EA13E}"/>
    <dgm:cxn modelId="{74221B19-C5A8-4034-8BC2-91A1C2287EB4}" type="presOf" srcId="{88D38061-CA9E-4F5D-9F8A-4C5A797ACA4E}" destId="{BB2A2407-C2BB-4B9F-9660-84D868D5B3A3}" srcOrd="0" destOrd="3" presId="urn:microsoft.com/office/officeart/2005/8/layout/hList6"/>
    <dgm:cxn modelId="{82CE1F1C-EDD4-41DF-A22A-E907E964C14D}" type="presOf" srcId="{DAA488C2-2A69-4859-A2A9-30BE838CCD89}" destId="{BB2A2407-C2BB-4B9F-9660-84D868D5B3A3}" srcOrd="0" destOrd="2" presId="urn:microsoft.com/office/officeart/2005/8/layout/hList6"/>
    <dgm:cxn modelId="{7A51F61C-B27F-4C45-BB15-88ECD9955B7F}" srcId="{B765121E-FB55-46DF-BFD8-42479C93F9CF}" destId="{88D38061-CA9E-4F5D-9F8A-4C5A797ACA4E}" srcOrd="2" destOrd="0" parTransId="{E6C4ED33-E570-4B8E-915A-73B80E3F231C}" sibTransId="{D228CF5F-C729-4915-A66C-FD5CC57CE1E9}"/>
    <dgm:cxn modelId="{8B33D920-F02D-4E31-A4FB-7613A1E4E8C9}" srcId="{A54B5B67-39B0-45BD-9376-E6B3ED44D236}" destId="{FC1A1133-27F0-45AE-8E1C-02EBF93FD2B1}" srcOrd="4" destOrd="0" parTransId="{37382E94-8C82-48BF-A0B9-5052A29D710B}" sibTransId="{8F6122AE-C7B9-460B-BCD6-A4CE956F6417}"/>
    <dgm:cxn modelId="{90F89F30-5BD5-4374-8773-374A57B9A993}" type="presOf" srcId="{6AD27881-9764-4D70-8DCC-4A8C893B75B9}" destId="{1F5B8DD5-D43B-4927-A87E-8C1A7F83C037}" srcOrd="0" destOrd="4" presId="urn:microsoft.com/office/officeart/2005/8/layout/hList6"/>
    <dgm:cxn modelId="{E2CEE23C-5549-4124-B5B2-A70E04832DB9}" type="presOf" srcId="{08EBC72A-A3AC-4582-A608-021C30927566}" destId="{0E81A9F3-AC93-47DD-823B-467FC99209E6}" srcOrd="0" destOrd="3" presId="urn:microsoft.com/office/officeart/2005/8/layout/hList6"/>
    <dgm:cxn modelId="{FD4D1F3F-4A33-4620-99E7-7FBA3DADFD9A}" type="presOf" srcId="{0CCC17AE-FA97-47F7-8DB9-9A0E68DB327B}" destId="{1F5B8DD5-D43B-4927-A87E-8C1A7F83C037}" srcOrd="0" destOrd="1" presId="urn:microsoft.com/office/officeart/2005/8/layout/hList6"/>
    <dgm:cxn modelId="{0D8BC24C-DCBD-473A-8598-7F5B287D0723}" srcId="{361CAD79-0B7A-4890-9769-AB506FBC4073}" destId="{7D6D46F0-8F8C-4BF3-B697-31F8443066C8}" srcOrd="2" destOrd="0" parTransId="{319C07FB-4480-49FD-BFE9-094254EFF974}" sibTransId="{8597B8C3-FA56-4265-A0DA-E3BBB4098363}"/>
    <dgm:cxn modelId="{CBC0056E-B37E-4A5C-B310-C7A944AF6763}" srcId="{290587AB-49DB-4676-BBB7-64594F5C7865}" destId="{A54B5B67-39B0-45BD-9376-E6B3ED44D236}" srcOrd="1" destOrd="0" parTransId="{3E881ADB-32BC-4552-B399-6A8A05C66EF5}" sibTransId="{E2C52EA1-B5C3-4049-BCAE-2150ED5B90DE}"/>
    <dgm:cxn modelId="{44D9FA50-D3E4-4AF9-BF97-680882E25698}" srcId="{A54B5B67-39B0-45BD-9376-E6B3ED44D236}" destId="{27D2F4CA-BF75-4FFA-A254-20965C470473}" srcOrd="0" destOrd="0" parTransId="{DC130165-B529-4487-B9DD-FD650C235E9B}" sibTransId="{87620E3D-7F5B-48FB-8CF0-BF9354AFD570}"/>
    <dgm:cxn modelId="{1A786472-C7C8-4186-9D25-5D076439858B}" srcId="{290587AB-49DB-4676-BBB7-64594F5C7865}" destId="{361CAD79-0B7A-4890-9769-AB506FBC4073}" srcOrd="2" destOrd="0" parTransId="{A38568F0-456A-41F2-B172-8571238A4611}" sibTransId="{993FA1FB-41C7-4C21-B4CC-143F6BCA4C45}"/>
    <dgm:cxn modelId="{29D86E72-4421-4D67-957A-15601D608954}" type="presOf" srcId="{7CFCE236-6D0A-4A08-91A1-E3EE02959572}" destId="{1F5B8DD5-D43B-4927-A87E-8C1A7F83C037}" srcOrd="0" destOrd="2" presId="urn:microsoft.com/office/officeart/2005/8/layout/hList6"/>
    <dgm:cxn modelId="{8E1FAA72-9444-418F-81E9-D8D849CCA8DA}" type="presOf" srcId="{B765121E-FB55-46DF-BFD8-42479C93F9CF}" destId="{BB2A2407-C2BB-4B9F-9660-84D868D5B3A3}" srcOrd="0" destOrd="0" presId="urn:microsoft.com/office/officeart/2005/8/layout/hList6"/>
    <dgm:cxn modelId="{5F1A4D7F-9612-4873-96BA-463188CAE023}" srcId="{361CAD79-0B7A-4890-9769-AB506FBC4073}" destId="{81CCCAD3-8E3E-44FD-85A1-0A8067B01AC0}" srcOrd="4" destOrd="0" parTransId="{CB40B2D9-C11F-40B1-B4A1-031ADC22C47D}" sibTransId="{AA45E256-54D8-4AB8-89E8-563227621F11}"/>
    <dgm:cxn modelId="{FDD51C8D-2129-46A3-A768-D0CA560E9354}" type="presOf" srcId="{A38BD34D-D299-4E32-B41A-2F8FE8D39C39}" destId="{0E81A9F3-AC93-47DD-823B-467FC99209E6}" srcOrd="0" destOrd="2" presId="urn:microsoft.com/office/officeart/2005/8/layout/hList6"/>
    <dgm:cxn modelId="{30D16695-B126-4C40-A8E1-5F7FD889D473}" srcId="{A54B5B67-39B0-45BD-9376-E6B3ED44D236}" destId="{A38BD34D-D299-4E32-B41A-2F8FE8D39C39}" srcOrd="1" destOrd="0" parTransId="{AF47AF6E-8B3F-4695-91D6-6D6992DF2EC7}" sibTransId="{FAB368DF-9A83-400B-9653-9F510CBECA51}"/>
    <dgm:cxn modelId="{07855E9D-8D23-474A-BE03-3A4B1A990011}" type="presOf" srcId="{9E7A9EE6-FCD0-4D9D-8726-966086EFEFF4}" destId="{BB2A2407-C2BB-4B9F-9660-84D868D5B3A3}" srcOrd="0" destOrd="1" presId="urn:microsoft.com/office/officeart/2005/8/layout/hList6"/>
    <dgm:cxn modelId="{7AE5AFA8-6568-4206-BC51-3356AFF2D028}" type="presOf" srcId="{81CCCAD3-8E3E-44FD-85A1-0A8067B01AC0}" destId="{1F5B8DD5-D43B-4927-A87E-8C1A7F83C037}" srcOrd="0" destOrd="5" presId="urn:microsoft.com/office/officeart/2005/8/layout/hList6"/>
    <dgm:cxn modelId="{25A45EB6-7F20-43DA-B2DA-2A8948D81531}" type="presOf" srcId="{7D6D46F0-8F8C-4BF3-B697-31F8443066C8}" destId="{1F5B8DD5-D43B-4927-A87E-8C1A7F83C037}" srcOrd="0" destOrd="3" presId="urn:microsoft.com/office/officeart/2005/8/layout/hList6"/>
    <dgm:cxn modelId="{6BBDFEC2-0402-4A97-9CD7-B4156E3B27DA}" type="presOf" srcId="{BB904E80-5830-4E78-81E4-7C68AE80D9B2}" destId="{0E81A9F3-AC93-47DD-823B-467FC99209E6}" srcOrd="0" destOrd="4" presId="urn:microsoft.com/office/officeart/2005/8/layout/hList6"/>
    <dgm:cxn modelId="{B291F9D2-B5F0-434B-B8DA-1766A0CCF4FF}" type="presOf" srcId="{FC1A1133-27F0-45AE-8E1C-02EBF93FD2B1}" destId="{0E81A9F3-AC93-47DD-823B-467FC99209E6}" srcOrd="0" destOrd="5" presId="urn:microsoft.com/office/officeart/2005/8/layout/hList6"/>
    <dgm:cxn modelId="{25C7C5D7-11E2-4251-9A18-9551F93DB2DD}" type="presOf" srcId="{A54B5B67-39B0-45BD-9376-E6B3ED44D236}" destId="{0E81A9F3-AC93-47DD-823B-467FC99209E6}" srcOrd="0" destOrd="0" presId="urn:microsoft.com/office/officeart/2005/8/layout/hList6"/>
    <dgm:cxn modelId="{5F4616E7-BE9A-4E0F-A5F6-26EE3C49EFAC}" srcId="{A54B5B67-39B0-45BD-9376-E6B3ED44D236}" destId="{BB904E80-5830-4E78-81E4-7C68AE80D9B2}" srcOrd="3" destOrd="0" parTransId="{8D92C91D-C198-46F8-8B7A-D5FD40EDFA43}" sibTransId="{5D0DF603-A7C8-42AC-90F0-0EFD0FB2318C}"/>
    <dgm:cxn modelId="{5A6272E9-D588-4199-A44F-696ED51DC63B}" type="presOf" srcId="{27D2F4CA-BF75-4FFA-A254-20965C470473}" destId="{0E81A9F3-AC93-47DD-823B-467FC99209E6}" srcOrd="0" destOrd="1" presId="urn:microsoft.com/office/officeart/2005/8/layout/hList6"/>
    <dgm:cxn modelId="{D8C5DAEB-FB9C-4767-891B-B1BB1B5BB93B}" srcId="{A54B5B67-39B0-45BD-9376-E6B3ED44D236}" destId="{08EBC72A-A3AC-4582-A608-021C30927566}" srcOrd="2" destOrd="0" parTransId="{84344DBF-E119-4CC0-B506-DB65CDC7E82A}" sibTransId="{031218D9-20F6-4449-A7A2-F6A2A531EC7A}"/>
    <dgm:cxn modelId="{0A8D1BED-2411-463F-9170-F3C743E87B6A}" srcId="{361CAD79-0B7A-4890-9769-AB506FBC4073}" destId="{0CCC17AE-FA97-47F7-8DB9-9A0E68DB327B}" srcOrd="0" destOrd="0" parTransId="{FE435250-B5BF-43A8-8B86-9DD87ECFCD5E}" sibTransId="{434714D8-3546-4969-BEC4-5758C3B67919}"/>
    <dgm:cxn modelId="{379F20FB-2976-4872-A91D-13AABFCE8D08}" type="presOf" srcId="{361CAD79-0B7A-4890-9769-AB506FBC4073}" destId="{1F5B8DD5-D43B-4927-A87E-8C1A7F83C037}" srcOrd="0" destOrd="0" presId="urn:microsoft.com/office/officeart/2005/8/layout/hList6"/>
    <dgm:cxn modelId="{65F707FC-7E38-416D-B0D1-A7CD01E0180A}" srcId="{B765121E-FB55-46DF-BFD8-42479C93F9CF}" destId="{9E7A9EE6-FCD0-4D9D-8726-966086EFEFF4}" srcOrd="0" destOrd="0" parTransId="{0EB7C7F6-094C-4B5F-8235-325014A39E1C}" sibTransId="{8053C17B-6A3F-4721-BCD4-7E935E58C253}"/>
    <dgm:cxn modelId="{0B8535FE-F666-4321-925E-8FEA9880E201}" srcId="{290587AB-49DB-4676-BBB7-64594F5C7865}" destId="{B765121E-FB55-46DF-BFD8-42479C93F9CF}" srcOrd="0" destOrd="0" parTransId="{91CF9E49-3E63-4513-9DEB-20D513EE84AD}" sibTransId="{A83A7ECC-BC91-4B77-A9D0-9A815DFFA2A5}"/>
    <dgm:cxn modelId="{6BA296FF-CDD4-4375-9D29-17B64FE1FD7F}" type="presOf" srcId="{290587AB-49DB-4676-BBB7-64594F5C7865}" destId="{96236237-2125-4A53-83A5-1E248E60FE62}" srcOrd="0" destOrd="0" presId="urn:microsoft.com/office/officeart/2005/8/layout/hList6"/>
    <dgm:cxn modelId="{8389A3A0-A4B5-4939-BECE-423BEB94C760}" type="presParOf" srcId="{96236237-2125-4A53-83A5-1E248E60FE62}" destId="{BB2A2407-C2BB-4B9F-9660-84D868D5B3A3}" srcOrd="0" destOrd="0" presId="urn:microsoft.com/office/officeart/2005/8/layout/hList6"/>
    <dgm:cxn modelId="{3B8A7336-3E1F-48FC-B245-0D196C77D172}" type="presParOf" srcId="{96236237-2125-4A53-83A5-1E248E60FE62}" destId="{870C8725-5580-4986-8E55-61ED8FE8E66D}" srcOrd="1" destOrd="0" presId="urn:microsoft.com/office/officeart/2005/8/layout/hList6"/>
    <dgm:cxn modelId="{463ED99E-5603-4566-9C12-06F68838815E}" type="presParOf" srcId="{96236237-2125-4A53-83A5-1E248E60FE62}" destId="{0E81A9F3-AC93-47DD-823B-467FC99209E6}" srcOrd="2" destOrd="0" presId="urn:microsoft.com/office/officeart/2005/8/layout/hList6"/>
    <dgm:cxn modelId="{1145DDE4-BAB0-47F3-B307-41B7DFA9A240}" type="presParOf" srcId="{96236237-2125-4A53-83A5-1E248E60FE62}" destId="{A6337B09-989E-4230-9192-B80804DC322B}" srcOrd="3" destOrd="0" presId="urn:microsoft.com/office/officeart/2005/8/layout/hList6"/>
    <dgm:cxn modelId="{E0D2EE02-39E1-4707-BCD1-6E9BBB073AA2}" type="presParOf" srcId="{96236237-2125-4A53-83A5-1E248E60FE62}" destId="{1F5B8DD5-D43B-4927-A87E-8C1A7F83C03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304B8-FCA6-4C27-9732-0873523FCE69}">
      <dsp:nvSpPr>
        <dsp:cNvPr id="0" name=""/>
        <dsp:cNvSpPr/>
      </dsp:nvSpPr>
      <dsp:spPr>
        <a:xfrm rot="5400000">
          <a:off x="-229329" y="234179"/>
          <a:ext cx="1528863" cy="1070204"/>
        </a:xfrm>
        <a:prstGeom prst="chevron">
          <a:avLst/>
        </a:prstGeom>
        <a:solidFill>
          <a:srgbClr val="3399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Brand</a:t>
          </a:r>
        </a:p>
      </dsp:txBody>
      <dsp:txXfrm rot="-5400000">
        <a:off x="1" y="539951"/>
        <a:ext cx="1070204" cy="458659"/>
      </dsp:txXfrm>
    </dsp:sp>
    <dsp:sp modelId="{FFF584C7-76F6-4B45-A9A7-9A15237C70E9}">
      <dsp:nvSpPr>
        <dsp:cNvPr id="0" name=""/>
        <dsp:cNvSpPr/>
      </dsp:nvSpPr>
      <dsp:spPr>
        <a:xfrm rot="5400000">
          <a:off x="3210778" y="-2135723"/>
          <a:ext cx="993761" cy="5274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Strong belief in the GOGO BAND mission to help children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Seeing a child’s accomplishment has greatest impact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Consumers wary of fortune seeking pricing policies</a:t>
          </a:r>
        </a:p>
      </dsp:txBody>
      <dsp:txXfrm rot="-5400000">
        <a:off x="1070205" y="53361"/>
        <a:ext cx="5226398" cy="896739"/>
      </dsp:txXfrm>
    </dsp:sp>
    <dsp:sp modelId="{9E053E78-EF5D-4DDF-A2EF-6B10655FC9C3}">
      <dsp:nvSpPr>
        <dsp:cNvPr id="0" name=""/>
        <dsp:cNvSpPr/>
      </dsp:nvSpPr>
      <dsp:spPr>
        <a:xfrm rot="5400000">
          <a:off x="-229329" y="1568369"/>
          <a:ext cx="1528863" cy="1070204"/>
        </a:xfrm>
        <a:prstGeom prst="chevron">
          <a:avLst/>
        </a:prstGeom>
        <a:solidFill>
          <a:srgbClr val="00808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Messaging</a:t>
          </a:r>
        </a:p>
      </dsp:txBody>
      <dsp:txXfrm rot="-5400000">
        <a:off x="1" y="1874141"/>
        <a:ext cx="1070204" cy="458659"/>
      </dsp:txXfrm>
    </dsp:sp>
    <dsp:sp modelId="{EC80A6BD-8444-4F79-A018-38D3CFB7939F}">
      <dsp:nvSpPr>
        <dsp:cNvPr id="0" name=""/>
        <dsp:cNvSpPr/>
      </dsp:nvSpPr>
      <dsp:spPr>
        <a:xfrm rot="5400000">
          <a:off x="3210778" y="-792749"/>
          <a:ext cx="993761" cy="5274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Parents perplexed as to the root causes of PE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Astounded at the prevalence of the problem in children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Parent’s stress level is high and cannot be underrated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GOGO BAND is perceived as innovative and “different” </a:t>
          </a:r>
        </a:p>
      </dsp:txBody>
      <dsp:txXfrm rot="-5400000">
        <a:off x="1070205" y="1396335"/>
        <a:ext cx="5226398" cy="896739"/>
      </dsp:txXfrm>
    </dsp:sp>
    <dsp:sp modelId="{AE3BDB34-746F-4C90-ABF0-E45CBE3F9A36}">
      <dsp:nvSpPr>
        <dsp:cNvPr id="0" name=""/>
        <dsp:cNvSpPr/>
      </dsp:nvSpPr>
      <dsp:spPr>
        <a:xfrm rot="5400000">
          <a:off x="-229329" y="2902559"/>
          <a:ext cx="1528863" cy="1070204"/>
        </a:xfrm>
        <a:prstGeom prst="chevron">
          <a:avLst/>
        </a:prstGeom>
        <a:solidFill>
          <a:srgbClr val="00666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Channels</a:t>
          </a:r>
        </a:p>
      </dsp:txBody>
      <dsp:txXfrm rot="-5400000">
        <a:off x="1" y="3208331"/>
        <a:ext cx="1070204" cy="458659"/>
      </dsp:txXfrm>
    </dsp:sp>
    <dsp:sp modelId="{F0C50C6E-0980-4703-B84E-F1B887FD019D}">
      <dsp:nvSpPr>
        <dsp:cNvPr id="0" name=""/>
        <dsp:cNvSpPr/>
      </dsp:nvSpPr>
      <dsp:spPr>
        <a:xfrm rot="5400000">
          <a:off x="3210778" y="532655"/>
          <a:ext cx="993761" cy="5274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Pediatricians are the “go-to” adviser for parents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Parent’s will follow doctor’s advice with little hesitation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Opportunity to be the knowledge expert in the market </a:t>
          </a:r>
        </a:p>
      </dsp:txBody>
      <dsp:txXfrm rot="-5400000">
        <a:off x="1070205" y="2721740"/>
        <a:ext cx="5226398" cy="896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A2407-C2BB-4B9F-9660-84D868D5B3A3}">
      <dsp:nvSpPr>
        <dsp:cNvPr id="0" name=""/>
        <dsp:cNvSpPr/>
      </dsp:nvSpPr>
      <dsp:spPr>
        <a:xfrm rot="16200000">
          <a:off x="-1427009" y="1427810"/>
          <a:ext cx="4938791" cy="2083169"/>
        </a:xfrm>
        <a:prstGeom prst="flowChartManualOperation">
          <a:avLst/>
        </a:prstGeom>
        <a:solidFill>
          <a:srgbClr val="33996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Brand Building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Showcase the GOGO BAND mission to enable kids to achieve personal success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Maintain reasonable pricing so as not </a:t>
          </a:r>
          <a:r>
            <a:rPr lang="en-US" sz="1400" kern="1200"/>
            <a:t>perceived to </a:t>
          </a:r>
          <a:r>
            <a:rPr lang="en-US" sz="1400" kern="1200" dirty="0"/>
            <a:t>capitalize on the “pain” felt by children</a:t>
          </a:r>
        </a:p>
      </dsp:txBody>
      <dsp:txXfrm rot="5400000">
        <a:off x="802" y="987757"/>
        <a:ext cx="2083169" cy="2963275"/>
      </dsp:txXfrm>
    </dsp:sp>
    <dsp:sp modelId="{0E81A9F3-AC93-47DD-823B-467FC99209E6}">
      <dsp:nvSpPr>
        <dsp:cNvPr id="0" name=""/>
        <dsp:cNvSpPr/>
      </dsp:nvSpPr>
      <dsp:spPr>
        <a:xfrm rot="16200000">
          <a:off x="812397" y="1427810"/>
          <a:ext cx="4938791" cy="2083169"/>
        </a:xfrm>
        <a:prstGeom prst="flowChartManualOperation">
          <a:avLst/>
        </a:prstGeom>
        <a:solidFill>
          <a:srgbClr val="00808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Messaging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Keep the message simple and not overcomplicated with the detailed “science” behind PE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Stay close to and echo what the parents believe are the root causes of PE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Connect on the innovation and technology of the solution</a:t>
          </a:r>
        </a:p>
      </dsp:txBody>
      <dsp:txXfrm rot="5400000">
        <a:off x="2240208" y="987757"/>
        <a:ext cx="2083169" cy="2963275"/>
      </dsp:txXfrm>
    </dsp:sp>
    <dsp:sp modelId="{1F5B8DD5-D43B-4927-A87E-8C1A7F83C037}">
      <dsp:nvSpPr>
        <dsp:cNvPr id="0" name=""/>
        <dsp:cNvSpPr/>
      </dsp:nvSpPr>
      <dsp:spPr>
        <a:xfrm rot="16200000">
          <a:off x="3051804" y="1427810"/>
          <a:ext cx="4938791" cy="2083169"/>
        </a:xfrm>
        <a:prstGeom prst="flowChartManualOperation">
          <a:avLst/>
        </a:prstGeom>
        <a:solidFill>
          <a:srgbClr val="00666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Channels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Pediatricians are the gateway into the market – credibility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Online and social used for research treatment options and connecting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Ignite a “knowledge” movement by producing an online content factory</a:t>
          </a:r>
        </a:p>
      </dsp:txBody>
      <dsp:txXfrm rot="5400000">
        <a:off x="4479615" y="987757"/>
        <a:ext cx="2083169" cy="296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E069FE-AE23-4579-B538-DA348D3314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eaLnBrk="1" hangingPunct="1">
              <a:defRPr sz="120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EB014-C19C-4E2C-8498-045C8A9089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eaLnBrk="1" hangingPunct="1">
              <a:defRPr sz="1200" smtClean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B424890F-5038-4727-951E-6015BF908343}" type="datetimeFigureOut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3EE5-325B-4F6A-85D7-1B8FEDBE18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eaLnBrk="1" hangingPunct="1">
              <a:defRPr sz="120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C2EBC-09CD-4EE8-A8A3-ABA59F6DC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77570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eaLnBrk="1" hangingPunct="1">
              <a:defRPr sz="1200" smtClean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826557F2-AFD5-48B4-9B00-8D45807CC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314FB0-64EE-4741-BED3-18A255171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FA7F0-6AD2-4FFB-8C04-14DC45090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E1059C-4C43-40CC-9161-02367A9C1D60}" type="datetimeFigureOut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4FC8B3-98E4-4B45-B3F1-0F95461909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55700"/>
            <a:ext cx="41544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0" tIns="45830" rIns="91660" bIns="458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A720D0-2A5E-47A6-A7A4-48610E1AA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46588"/>
            <a:ext cx="5564188" cy="3636962"/>
          </a:xfrm>
          <a:prstGeom prst="rect">
            <a:avLst/>
          </a:prstGeom>
        </p:spPr>
        <p:txBody>
          <a:bodyPr vert="horz" lIns="91660" tIns="45830" rIns="91660" bIns="4583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35732-750F-41CD-8DF8-8A383E9AB8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570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481A1-3123-436F-8493-794920E5F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775700"/>
            <a:ext cx="3013075" cy="463550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91378-CE71-459D-898D-53513D959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681BBA8-FB93-4D69-A11E-9CFDE9B2C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81E6A30-FF41-48B7-9763-686DDB678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0B67B-ADBB-4C88-BB1D-95402F99E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04C26-130A-4EA2-9C61-7A34E49FB9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352E13D-43E5-4FF5-8304-9DA2E2B289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BC3F182-75B0-4157-8E0A-0401656725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F6FEE2C-0F6B-48D6-9C69-05AB462495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926CE02-8966-4058-B767-4110D75C06F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6DA8F5E-6EA3-4848-831C-D66C47538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F97C2-9F82-45CD-B120-AE2C82362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8300" indent="-4583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International market</a:t>
            </a:r>
          </a:p>
          <a:p>
            <a:pPr marL="458300" indent="-4583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Grossly underserved</a:t>
            </a:r>
          </a:p>
          <a:p>
            <a:pPr marL="458300" indent="-4583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Niche market</a:t>
            </a:r>
          </a:p>
          <a:p>
            <a:pPr marL="458300" indent="-4583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ea typeface="+mn-ea"/>
              <a:cs typeface="+mn-cs"/>
            </a:endParaRPr>
          </a:p>
          <a:p>
            <a:pPr marL="458300" indent="-4583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17% is TAM</a:t>
            </a:r>
          </a:p>
          <a:p>
            <a:pPr marL="458300" indent="-4583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15% physiological</a:t>
            </a:r>
          </a:p>
          <a:p>
            <a:pPr marL="458300" indent="-4583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75% night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0BF7D0A-39D1-441F-8952-EC9527CC1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F69C1-CDD8-41EE-B5C0-423BD606E52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A613400-F8F7-4E79-A83A-DFA9BD4EF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75E8D-5BBB-4F0C-AB65-343094D58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8300" indent="-458300" eaLnBrk="1" fontAlgn="auto" hangingPunct="1">
              <a:spcBef>
                <a:spcPts val="0"/>
              </a:spcBef>
              <a:spcAft>
                <a:spcPts val="602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ea typeface="+mn-ea"/>
                <a:cs typeface="+mn-cs"/>
              </a:rPr>
              <a:t>Increased psychological disorders as young as 7 years old</a:t>
            </a:r>
          </a:p>
          <a:p>
            <a:pPr marL="916600" lvl="1" indent="-458300" eaLnBrk="1" fontAlgn="auto" hangingPunct="1">
              <a:spcBef>
                <a:spcPts val="0"/>
              </a:spcBef>
              <a:spcAft>
                <a:spcPts val="602"/>
              </a:spcAft>
              <a:buFont typeface="Tw Cen MT" panose="020B0602020104020603" pitchFamily="34" charset="0"/>
              <a:buChar char="~"/>
              <a:defRPr/>
            </a:pPr>
            <a:r>
              <a:rPr lang="en-US" sz="1400" dirty="0">
                <a:ea typeface="+mn-ea"/>
              </a:rPr>
              <a:t>Early intervention is essential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B552D5D5-D16F-490C-831F-BC79E8905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BB009-A2D9-487C-A3F1-DB3D689814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C221945-63C2-4C81-8DE3-1B1A46B4A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478AF46-E41D-4309-BE68-55360FCEE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FD78316-52EC-488D-978C-EB293AEB80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E17BB57-B9C3-42E3-9B4D-41323980076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A0A4C16A-644C-4A2F-931E-21FE51D429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451B11E4-230D-40C9-A5D3-4A826A15B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5253ED3-549A-48E3-9343-462FBB3E0D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7B022EE-50CE-4621-9A53-D8DEBB17561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5054D8E5-16CE-495E-A813-7BFB92606E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36329E7-A9EB-442A-A9DF-B13F14D0F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99CA27C9-F652-4F7C-9E3E-F6198E55E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105FD-BD14-4F56-852A-C5D74121E9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6CDAABF0-E1D1-4A2F-BC84-B19DC6D6A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FCE1F33-0A72-48DF-B74C-9FE3A955C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0BC9C52-BD2E-47DC-BBFA-2F973AD6E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79DFB39-4FC3-4BBA-9509-C6B450E0AB6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5D17B31-4934-40D7-A919-CF7C0DE04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E114780-EB07-4492-8CBC-29AB09CFD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No shelf life / expiration date.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Future analysis by the medical community of HRV will have future diagnostic value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D6A6DE1-A9A6-4DD2-88B7-460D63F5C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8E13A-C78C-425A-97C4-2BDED4BEFAE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2D49D2E-759F-4556-B5DD-E6A0C9E706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F4138C6-A293-4414-ADE8-7EDACFC0A8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89B485C3-B3AA-44BB-A1EC-11FF4ACE7D60}"/>
              </a:ext>
            </a:extLst>
          </p:cNvPr>
          <p:cNvSpPr txBox="1">
            <a:spLocks noGrp="1"/>
          </p:cNvSpPr>
          <p:nvPr/>
        </p:nvSpPr>
        <p:spPr bwMode="auto">
          <a:xfrm>
            <a:off x="2924175" y="11730038"/>
            <a:ext cx="2236788" cy="619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695B9429-4B69-4B68-8292-0413C3ED9886}" type="slidenum">
              <a:rPr lang="en-US" sz="1200">
                <a:latin typeface="+mn-lt"/>
                <a:ea typeface="ＭＳ Ｐゴシック" pitchFamily="-72" charset="-128"/>
                <a:cs typeface="ＭＳ Ｐゴシック" pitchFamily="-72" charset="-128"/>
              </a:rPr>
              <a:pPr algn="r" eaLnBrk="1" hangingPunct="1">
                <a:defRPr/>
              </a:pPr>
              <a:t>18</a:t>
            </a:fld>
            <a:endParaRPr lang="en-US" sz="1200"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61085A4B-27FF-4A58-9C45-82771ABB1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64E172E1-2B3A-47E2-A781-81A087746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29 sec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go-to-market strategy is multi-channeled and targeted to moms. 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most important being our online and direct selling efforts and leveraging pediatricians and urologists who are key influencers in a parent’s search for treatment options.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expect a 70% unit margin at an average system price of $250 and our system is covered by most FSA and HSA insurance plans.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8564E2D3-EF56-44AD-9295-2315157C4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06BA6-C6C3-4837-AA00-E7DA9F1FAE9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E2118C3-99F2-4019-A84A-4E7CB17E69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A5E84F5-90AF-4839-BC42-B0E8C5D849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485378D-CAF8-4A5F-930D-E546DADF2A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1966A62-14BB-45C1-976C-46789E90212E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10D3695A-90C5-4D12-B3AE-4BFD2EBFA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B65CDFA2-34CF-4CE2-A4E5-EA3E2FA62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29 sec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go-to-market strategy is multi-channeled and targeted to moms. 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most important being our online and direct selling efforts and leveraging pediatricians and urologists who are key influencers in a parent’s search for treatment options.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expect a 70% unit margin at an average system price of $250 and our system is covered by most FSA and HSA insurance plans.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5D3C153E-7378-4418-AE50-E41697F16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610CF3-CE6B-41CE-8402-2D7380E83A45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F8E95A1-14AD-410D-B21B-8035B2FCA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788BF5BE-AF6B-458A-8B0B-671CA69BB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29 sec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go-to-market strategy is multi-channeled and targeted to moms. 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most important being our online and direct selling efforts and leveraging pediatricians and urologists who are key influencers in a parent’s search for treatment options.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expect a 70% unit margin at an average system price of $250 and our system is covered by most FSA and HSA insurance plans.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E795BAA5-715C-4A78-96E0-D3E46EA9D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83A40A-3ADA-48CE-9A89-5116D4AA7DB5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44DB0B2B-D64F-4C97-8AAF-3E1E66D26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482542FB-EAEB-48ED-BA96-40F20EBFE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9EE22E48-58E1-4638-B38E-AFBAF7ADEB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39E77EA-D94F-4FD6-BFAD-B429A5A89AC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A71E1AB-ABF0-4146-81DA-F0344F6FF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E056F51B-9BBC-4A2B-B19F-61BFB96C6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AEE5A4D0-BCD5-481D-9C6E-AAA2770DBB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F13DE2D-812A-4E5E-84CF-6B38C5F6975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D65809A4-4A22-47D7-B096-C2392C89F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77174848-C32F-42AB-BB60-D980878E89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A89D13ED-CE96-451C-9B2F-28A9112390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CF38A95-16AF-4876-B2EF-4724DE7F428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AD80A925-3956-4EDD-8FB9-BA656BDA29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C6521F28-A6E5-4294-8A9B-39CE56AF0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1A51DCEF-2CF6-4A3A-A7EC-E9B9B74DD5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631238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0C9516C-3745-4D3A-AC55-A6790C149D59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59FE4EDA-82D2-467A-B0F3-B2E20D6D4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843A2BC8-A421-4D42-9C83-9DB06BFD7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B20E24C6-C636-41D3-93F5-D2C71DD832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CF260F8-35DB-481D-8436-16A3904F43A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5A90BA6-E105-41B6-951A-116E324F00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977E9FB-7862-4205-AE1F-39062D782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20 sec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In closing, I not only believe this is a wonderful business opportunity, but that giving these children back their childhood is a noble endeavor. 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Thank you very much.</a:t>
            </a: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E06DAB74-B39D-497A-98A8-3EEEB5B885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CFF6B0A-C91F-4E08-A5B9-D90AF384E98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2BE41DBD-3CD8-4172-9292-68F6B6C32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6398FBA4-B671-4720-9C87-4F8F93A25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2B1BFBDC-758D-4A21-B764-7C16E0A1B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E0567-602E-4D37-8F0C-14EAF4E0D8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6550530D-0AE0-45C2-BFB6-149783A385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511D1EB5-B6C5-46D2-B16D-4B11B6E07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eaLnBrk="1" hangingPunct="1"/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Pull-ups ~ $2+ Billion  </a:t>
            </a:r>
          </a:p>
          <a:p>
            <a:pPr marL="342900" lvl="1" eaLnBrk="1" hangingPunct="1"/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Drugs  ~ $300 to $350 Million</a:t>
            </a:r>
          </a:p>
          <a:p>
            <a:pPr marL="342900" lvl="1" eaLnBrk="1" hangingPunct="1">
              <a:spcAft>
                <a:spcPts val="1200"/>
              </a:spcAft>
            </a:pPr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Product ~ $200 to $300 Million</a:t>
            </a:r>
          </a:p>
          <a:p>
            <a:pPr marL="342900" lvl="1" eaLnBrk="1" hangingPunct="1">
              <a:spcAft>
                <a:spcPts val="1200"/>
              </a:spcAft>
            </a:pPr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Adult enuresis (AE) affects over 2-4% individuals annually</a:t>
            </a:r>
          </a:p>
          <a:p>
            <a:pPr marL="342900" lvl="1" eaLnBrk="1" hangingPunct="1">
              <a:spcAft>
                <a:spcPts val="1200"/>
              </a:spcAft>
            </a:pPr>
            <a:endParaRPr lang="en-US" altLang="en-US" sz="140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A70224A5-7916-413A-BCC3-0BBC2F735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5E72F4-BD6C-4E9A-9B6F-453E8EABD59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15E6054-646C-4E7A-8FDD-511560034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9D4FB60-D9CD-4762-8027-5135BFC0B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eaLnBrk="1" hangingPunct="1"/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Pull-ups ~ $2+ Billion  </a:t>
            </a:r>
          </a:p>
          <a:p>
            <a:pPr marL="342900" lvl="1" eaLnBrk="1" hangingPunct="1"/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Drugs  ~ $300 to $350 Million</a:t>
            </a:r>
          </a:p>
          <a:p>
            <a:pPr marL="342900" lvl="1" eaLnBrk="1" hangingPunct="1">
              <a:spcAft>
                <a:spcPts val="1200"/>
              </a:spcAft>
            </a:pPr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Product ~ $200 to $300 Million</a:t>
            </a:r>
          </a:p>
          <a:p>
            <a:pPr marL="342900" lvl="1" eaLnBrk="1" hangingPunct="1">
              <a:spcAft>
                <a:spcPts val="1200"/>
              </a:spcAft>
            </a:pPr>
            <a:r>
              <a:rPr lang="en-US" altLang="en-US" sz="1400">
                <a:latin typeface="Tw Cen MT" panose="020B0602020104020603" pitchFamily="34" charset="0"/>
                <a:ea typeface="ＭＳ Ｐゴシック" panose="020B0600070205080204" pitchFamily="34" charset="-128"/>
              </a:rPr>
              <a:t>Adult enuresis (AE) affects over 2-4% individuals annually</a:t>
            </a:r>
          </a:p>
          <a:p>
            <a:pPr marL="342900" lvl="1" eaLnBrk="1" hangingPunct="1">
              <a:spcAft>
                <a:spcPts val="1200"/>
              </a:spcAft>
            </a:pPr>
            <a:endParaRPr lang="en-US" altLang="en-US" sz="140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62E0C1-4F84-43D0-8BA4-755852F31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676C-590C-4AB4-9D2F-84A326F10FC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83EE8AC-9A23-40FE-A5B4-B23F3382B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05DC4CD-3A33-4C34-BEE7-8FB90DCBFC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22DFE60-8149-4BA2-9600-7AAAA6E6D7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F540250-A295-4E04-92BF-F98D3918E4D5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E995047-BE26-4231-A2A0-752F081F7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209BFFE-80FC-498E-B0DA-92E4D16719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8016CE2-8165-42F1-8E6C-2EBCA6CFAD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96C3C41-33D6-43C6-86BB-6D89D8313B2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20AACEF-6C78-4A18-B12A-E0CA706AF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643D6E48-944A-4708-A93F-FB8EDF9024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67EDF24-718E-4F95-8136-6F3F17C29DED}"/>
              </a:ext>
            </a:extLst>
          </p:cNvPr>
          <p:cNvSpPr txBox="1">
            <a:spLocks noGrp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0" tIns="45830" rIns="91660" bIns="45830" anchor="b"/>
          <a:lstStyle/>
          <a:p>
            <a:pPr algn="r" eaLnBrk="1" hangingPunct="1">
              <a:defRPr/>
            </a:pPr>
            <a:fld id="{F313ED66-4E4A-41F1-8126-DEA505FF1F1A}" type="slidenum">
              <a:rPr lang="en-US" sz="1200">
                <a:latin typeface="+mn-lt"/>
                <a:ea typeface="ＭＳ Ｐゴシック" pitchFamily="-72" charset="-128"/>
                <a:cs typeface="ＭＳ Ｐゴシック" pitchFamily="-72" charset="-128"/>
              </a:rPr>
              <a:pPr algn="r" eaLnBrk="1" hangingPunct="1">
                <a:defRPr/>
              </a:pPr>
              <a:t>6</a:t>
            </a:fld>
            <a:endParaRPr lang="en-US" sz="1200"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B92BD2F-D3F0-4BF8-B3DE-9E056416DD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89855DC-721B-45C7-A9E4-79A5C6FF1E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B36F6DD2-C892-4901-B308-2EB6A37E89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30F2344-3511-47E3-A197-7DAF287A1D88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7501460-BEFF-454B-B97B-B193CB6DC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EBD2102-79FF-492A-BA94-0157DDE00D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60D4AFA-C755-464C-84FE-EDA7228FDD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0" tIns="45830" rIns="91660" bIns="458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C4C9B2B-B399-4293-A54B-C2BF1F2CE42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3D36939-C5CF-43DF-A956-46C453AE8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9249CC7-0119-46C4-802A-44E2F6A21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2E0F4-2C7C-434B-AF70-DABA79D81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BC9D2-AD73-4777-A27B-77C300C5874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5E90-8ECA-41C2-85DE-1348EC86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38E9-E4B1-4DC4-B6C1-3F708FB814C6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75678-5AF7-4D5D-831C-EBCDDDD6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12BD-3D79-456D-911D-A9BD489F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E050-C5E8-400B-8C0E-6414A55CF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A83E9-A07C-4392-9E88-C18C6BB4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D185-484A-4657-A85E-15C972C32DBA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2EB4-4089-4898-910B-07B0B53D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69340-0F26-4B1D-B070-B69582CD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E498-D4CA-480C-B5C2-309A2F342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6BE7B-9D16-416B-8DD7-83488EF8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0B03-7BDF-43C9-99D2-18702F4C52A2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495B2-2A1A-4CE1-A809-FBFAC205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3B29D-99F3-4E5B-99C9-6DA9BE5D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B7B3-8B9A-4F33-9DD4-F1D225941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2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8F561B-C0BB-46C2-B400-0515CC7222B9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DC832-76B1-42A0-B670-56B82156EDF0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884B521-F3A0-4F52-84AF-E9E0A72F4C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0C19-AFFA-49F9-A3A0-8D0AE9F8E67F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C9804FC-DCA7-4B39-8A2B-384FD8AB78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5F24C98-BDD5-458F-BFC7-18B0C8182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0357-086B-45A1-89F1-17A07A5F2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BCF27-3A1B-4132-8B13-D911441C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A464-4E0F-403E-B957-1C169FA893AB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3A5A6-086E-4ED2-9A6D-AEF956CC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D8401-162E-4945-AA83-539FE134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F504-45C5-4913-BAEB-1C0F5922A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6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2FF95A62-EE70-404A-9F8F-2C4C19BCBDC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C136-3C93-432F-82A5-6FC72A818FCE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C06E0B1-46E8-4D56-8629-8673F3DE3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4F777D8-0B1D-4666-A7E3-30508E196D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1360-B083-42A0-95E9-454895001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7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7EDD379-E814-445B-AA64-7CBDEA370E6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659A-DDAA-436B-9B55-15158823F3B1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A6EC76-FDD1-4B87-B734-0028467377C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C9F2598-2E8D-414C-8494-F59E728A84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29FC-152E-4FBC-9E4A-465AC50C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F7D0-89F3-464A-AA5C-536DB9A42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26F3-733B-4401-8D1E-9CD5675C2142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7ECA-AF03-4883-89E7-5C088A810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0C95-4BBB-446A-9FD2-BFE536B561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27DE-C757-43EA-9FFD-E38B1CD08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B0CD9-BB35-4130-9262-95C04A4F2B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C07B-1B04-4000-8C95-ECE995E17132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830A-DBA0-4402-B4CC-544429306D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771AF-B3ED-4BA3-963C-1EFBAD5175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88F0-694B-4C92-B756-E18593B96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0CFCC-8128-4CC4-8B28-BC17D63E61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1484-A81E-43DF-82E8-E4D4FEE9E911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7EA3-49A8-43F1-B2BF-2A5331C013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F612E-BE1B-4F8C-822A-CDA4BC6F5D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8A99-BC50-4D2A-8484-CA8F755A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5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0690B-A438-4F2F-AD37-987A411F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CB10-E307-4D7E-A210-AFE4E92B6A98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C4FE-E1FB-49DB-9608-E74BF763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DAA1F-6A0B-4A47-92C7-4A766A9E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DBD6-61E5-4B6D-A923-D4C99AD75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63D62-C251-4BC8-A9BF-55A9C986AD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C125-AEB9-4033-BBEF-D0DC355E67E7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E73E1-C0DB-40D2-8812-7364C39CE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3B020-7E1B-4D3F-880C-6B4FD1106E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B6BF-98EC-4ADA-8048-BF8CCA80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8EBAA-FA23-4462-985F-E8B2EFA18C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2D79-10CA-48B6-B8A0-0B0456771303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49F16-07CF-439D-A79D-EBA7232489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B57A1-DE12-409E-A450-7FFE26B243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46CC-C76D-4AC2-AAE0-BA9D822C4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61C33-C789-4A7F-9A4A-2C36BA46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E78A-3E17-4529-92EB-0EE2A47611C8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61FD2-B2D6-4AD5-A18F-E261D9A7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B1DC2-B005-45B4-B513-FF29F7DB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AA5D-2BC4-4749-9ACD-406653B2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5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C1B69-0080-4757-A26C-8B3A3B2B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F633-82DE-4DB6-806D-FCA18688189E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2602F-4058-46F9-8BDF-2524F94F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B146A-1C32-4A8C-85ED-68818AC0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E015-1551-467E-8D37-1DE16ABAA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8830D-2789-478A-A4A6-2445D5C0F7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CE5E-BAA4-4278-B387-30AA06348AE8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37C4-C709-4DA2-ACE4-33C790EB57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F9055-5852-4B27-9C7B-CA10785E24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911A-4C54-403D-B460-2ABEA609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AAE60-112E-41D7-B23C-1944CB2E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9F39-3BB7-4C2A-8FE0-759141F82F77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52EA0-295A-4BB0-B22C-F5E0D6DD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47FA6-0AF5-4F52-91B4-753BEE07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559A-CDA1-45BB-9F07-12CCF66C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EB96E310-2886-48E4-987D-30EE2DC3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96325-6715-4E04-BB86-6C6C4056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FCDDD-14B1-447E-A1F5-96E0C8C51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EB78-4569-4781-866A-F93C1D2E1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mtClean="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0CBF97BE-35B6-4E7F-9F93-EC99A1539185}" type="datetime1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701E-CF79-45F6-91D2-2F034F6A9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r>
              <a:rPr lang="en-US"/>
              <a:t>GOGO BAND Proprietary and Confidential – March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27B6-1CBE-4E25-A5EB-741AC1ECC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mtClean="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ED6D4E3A-23FF-42B6-A0D1-2E228CF7D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8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96507-AA1C-47E8-9986-AE280570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+mn-lt"/>
              </a:rPr>
              <a:t>GOGO BAND Proprietary and Confidential – March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A938-E1C4-4EDE-9FE6-BA8CD92C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6F0B9D9A-0575-4A94-8E15-5781EF4A250D}" type="slidenum">
              <a:rPr lang="en-US" sz="950" b="1"/>
              <a:pPr>
                <a:defRPr/>
              </a:pPr>
              <a:t>1</a:t>
            </a:fld>
            <a:endParaRPr lang="en-US" sz="95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5C6E6-067C-4BA2-A7C6-8BD9582106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988" y="1978025"/>
            <a:ext cx="7021512" cy="1336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21509" name="Group 7">
            <a:extLst>
              <a:ext uri="{FF2B5EF4-FFF2-40B4-BE49-F238E27FC236}">
                <a16:creationId xmlns:a16="http://schemas.microsoft.com/office/drawing/2014/main" id="{8CD37826-249F-4F3E-B6A6-366C4AFCDF70}"/>
              </a:ext>
            </a:extLst>
          </p:cNvPr>
          <p:cNvGrpSpPr>
            <a:grpSpLocks/>
          </p:cNvGrpSpPr>
          <p:nvPr/>
        </p:nvGrpSpPr>
        <p:grpSpPr bwMode="auto">
          <a:xfrm>
            <a:off x="0" y="6119813"/>
            <a:ext cx="9267825" cy="496887"/>
            <a:chOff x="0" y="5353855"/>
            <a:chExt cx="9267825" cy="4966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9B17C7-FC5D-4F19-A9AC-00EF7C553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35851"/>
              <a:ext cx="1684746" cy="1666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93FBA5-3129-4923-88FC-D4EBF420E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502" y="5530823"/>
              <a:ext cx="1684746" cy="1666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05C97D-C60C-46B5-A9AA-952F54970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2693" y="5496809"/>
              <a:ext cx="1728438" cy="2269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03F92D-7345-42F5-AC9E-C0F51765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9388" y="5515524"/>
              <a:ext cx="1728437" cy="1657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143F11-AC61-4BA2-8C3B-9C612AB2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7887" y="5353855"/>
              <a:ext cx="1684746" cy="49660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3239FC-39B1-47C1-83F0-C9396BD1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502" y="5500659"/>
              <a:ext cx="1728438" cy="2269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sp>
        <p:nvSpPr>
          <p:cNvPr id="21510" name="TextBox 4">
            <a:extLst>
              <a:ext uri="{FF2B5EF4-FFF2-40B4-BE49-F238E27FC236}">
                <a16:creationId xmlns:a16="http://schemas.microsoft.com/office/drawing/2014/main" id="{672F3C45-6945-463D-94B6-9AEC501B5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3967163"/>
            <a:ext cx="321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Investor Presentation</a:t>
            </a:r>
          </a:p>
          <a:p>
            <a:pPr algn="ctr" eaLnBrk="1" hangingPunct="1"/>
            <a:r>
              <a:rPr lang="en-US" altLang="en-US"/>
              <a:t>March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96480EF2-F945-4EA1-B1B5-31C68592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9CB85-6C33-40BB-ACEC-0E404C2E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Wearables Market Segmentation</a:t>
            </a:r>
          </a:p>
        </p:txBody>
      </p:sp>
      <p:pic>
        <p:nvPicPr>
          <p:cNvPr id="39940" name="Picture 8">
            <a:extLst>
              <a:ext uri="{FF2B5EF4-FFF2-40B4-BE49-F238E27FC236}">
                <a16:creationId xmlns:a16="http://schemas.microsoft.com/office/drawing/2014/main" id="{E9297D51-CB3D-4C2A-BAF9-40EA2F7E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F5DE-4806-455C-B7E5-1CABF8E7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37272122-92D4-4B81-91A2-F3480D01D833}" type="slidenum">
              <a:rPr lang="en-US" sz="950" b="1"/>
              <a:pPr>
                <a:defRPr/>
              </a:pPr>
              <a:t>10</a:t>
            </a:fld>
            <a:endParaRPr lang="en-US" sz="95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7104B-334F-45BE-8C76-0708B205552C}"/>
              </a:ext>
            </a:extLst>
          </p:cNvPr>
          <p:cNvSpPr txBox="1"/>
          <p:nvPr/>
        </p:nvSpPr>
        <p:spPr>
          <a:xfrm>
            <a:off x="985838" y="4311650"/>
            <a:ext cx="1189037" cy="1076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Core Focus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Infant Monitoring</a:t>
            </a:r>
          </a:p>
        </p:txBody>
      </p:sp>
      <p:sp>
        <p:nvSpPr>
          <p:cNvPr id="39943" name="Rectangle 54">
            <a:extLst>
              <a:ext uri="{FF2B5EF4-FFF2-40B4-BE49-F238E27FC236}">
                <a16:creationId xmlns:a16="http://schemas.microsoft.com/office/drawing/2014/main" id="{BF15FB59-87CD-4F34-BB7D-123B54773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1924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4" name="TextBox 12">
            <a:extLst>
              <a:ext uri="{FF2B5EF4-FFF2-40B4-BE49-F238E27FC236}">
                <a16:creationId xmlns:a16="http://schemas.microsoft.com/office/drawing/2014/main" id="{BC0DBF5E-EA84-4617-B7AC-4824C59E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946275"/>
            <a:ext cx="21955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Infant Biometrics</a:t>
            </a:r>
          </a:p>
          <a:p>
            <a:pPr algn="ctr" eaLnBrk="1" hangingPunct="1"/>
            <a:r>
              <a:rPr lang="en-US" altLang="en-US" sz="1100" b="1"/>
              <a:t>(Ages 0 – 2)</a:t>
            </a:r>
          </a:p>
        </p:txBody>
      </p:sp>
      <p:sp>
        <p:nvSpPr>
          <p:cNvPr id="39945" name="TextBox 7">
            <a:extLst>
              <a:ext uri="{FF2B5EF4-FFF2-40B4-BE49-F238E27FC236}">
                <a16:creationId xmlns:a16="http://schemas.microsoft.com/office/drawing/2014/main" id="{2B4CD37B-EC5C-431D-A024-F9A4FDCB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2589213"/>
            <a:ext cx="12731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6525" indent="-136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Tw Cen MT" panose="020B0602020104020603" pitchFamily="34" charset="0"/>
              </a:rPr>
              <a:t>Sproutling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Tw Cen MT" panose="020B0602020104020603" pitchFamily="34" charset="0"/>
              </a:rPr>
              <a:t>Mimo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Tw Cen MT" panose="020B0602020104020603" pitchFamily="34" charset="0"/>
              </a:rPr>
              <a:t>Misfit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3BDF9C-1EEF-403F-9A7D-10A7773C5B11}"/>
              </a:ext>
            </a:extLst>
          </p:cNvPr>
          <p:cNvCxnSpPr>
            <a:cxnSpLocks/>
          </p:cNvCxnSpPr>
          <p:nvPr/>
        </p:nvCxnSpPr>
        <p:spPr>
          <a:xfrm>
            <a:off x="695325" y="2487613"/>
            <a:ext cx="1808163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7" name="Group 15">
            <a:extLst>
              <a:ext uri="{FF2B5EF4-FFF2-40B4-BE49-F238E27FC236}">
                <a16:creationId xmlns:a16="http://schemas.microsoft.com/office/drawing/2014/main" id="{0CFD660F-1E7A-4910-A358-BD28CDADC74A}"/>
              </a:ext>
            </a:extLst>
          </p:cNvPr>
          <p:cNvGrpSpPr>
            <a:grpSpLocks/>
          </p:cNvGrpSpPr>
          <p:nvPr/>
        </p:nvGrpSpPr>
        <p:grpSpPr bwMode="auto">
          <a:xfrm>
            <a:off x="6494463" y="1946275"/>
            <a:ext cx="1974850" cy="2000250"/>
            <a:chOff x="6214782" y="1737157"/>
            <a:chExt cx="2634674" cy="2668055"/>
          </a:xfrm>
        </p:grpSpPr>
        <p:sp>
          <p:nvSpPr>
            <p:cNvPr id="39956" name="TextBox 7">
              <a:extLst>
                <a:ext uri="{FF2B5EF4-FFF2-40B4-BE49-F238E27FC236}">
                  <a16:creationId xmlns:a16="http://schemas.microsoft.com/office/drawing/2014/main" id="{078FD3BE-1702-4631-B779-4691E9E80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438" y="2435442"/>
              <a:ext cx="2176289" cy="196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6525" indent="-136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>
                  <a:latin typeface="Tw Cen MT" panose="020B0602020104020603" pitchFamily="34" charset="0"/>
                </a:rPr>
                <a:t>Fitbit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>
                  <a:latin typeface="Tw Cen MT" panose="020B0602020104020603" pitchFamily="34" charset="0"/>
                </a:rPr>
                <a:t>Jawbone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>
                  <a:latin typeface="Tw Cen MT" panose="020B0602020104020603" pitchFamily="34" charset="0"/>
                </a:rPr>
                <a:t>Apple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>
                  <a:latin typeface="Tw Cen MT" panose="020B0602020104020603" pitchFamily="34" charset="0"/>
                </a:rPr>
                <a:t>Fossil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>
                  <a:latin typeface="Tw Cen MT" panose="020B0602020104020603" pitchFamily="34" charset="0"/>
                </a:rPr>
                <a:t>Under Armour</a:t>
              </a:r>
            </a:p>
          </p:txBody>
        </p:sp>
        <p:sp>
          <p:nvSpPr>
            <p:cNvPr id="39957" name="TextBox 17">
              <a:extLst>
                <a:ext uri="{FF2B5EF4-FFF2-40B4-BE49-F238E27FC236}">
                  <a16:creationId xmlns:a16="http://schemas.microsoft.com/office/drawing/2014/main" id="{FB64B739-0F58-4249-966E-BE1AE95E7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4782" y="1737157"/>
              <a:ext cx="263467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Adult Biometrics </a:t>
              </a:r>
              <a:r>
                <a:rPr lang="en-US" altLang="en-US" sz="1100" b="1"/>
                <a:t>(Ages 19+)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2DCAB02-37B6-46E9-B051-79D2568E5426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82" y="2435933"/>
              <a:ext cx="2450416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48" name="TextBox 19">
            <a:extLst>
              <a:ext uri="{FF2B5EF4-FFF2-40B4-BE49-F238E27FC236}">
                <a16:creationId xmlns:a16="http://schemas.microsoft.com/office/drawing/2014/main" id="{FF55BBE2-73D5-4D0A-85F2-9ACCCB55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1920875"/>
            <a:ext cx="26622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Children Biometrics</a:t>
            </a:r>
          </a:p>
          <a:p>
            <a:pPr algn="ctr" eaLnBrk="1" hangingPunct="1"/>
            <a:r>
              <a:rPr lang="en-US" altLang="en-US" sz="1100" b="1"/>
              <a:t>(Ages 2 – 18)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2256-AB07-42BE-BAF3-31FD36C34F29}"/>
              </a:ext>
            </a:extLst>
          </p:cNvPr>
          <p:cNvCxnSpPr>
            <a:cxnSpLocks/>
          </p:cNvCxnSpPr>
          <p:nvPr/>
        </p:nvCxnSpPr>
        <p:spPr>
          <a:xfrm>
            <a:off x="3232150" y="2487613"/>
            <a:ext cx="266223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0" name="Picture 21">
            <a:extLst>
              <a:ext uri="{FF2B5EF4-FFF2-40B4-BE49-F238E27FC236}">
                <a16:creationId xmlns:a16="http://schemas.microsoft.com/office/drawing/2014/main" id="{4C68B452-8998-4EDD-8D06-E2FD09E3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825750"/>
            <a:ext cx="30861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1728B1-071F-46F3-A484-8BD73E2A9121}"/>
              </a:ext>
            </a:extLst>
          </p:cNvPr>
          <p:cNvSpPr txBox="1"/>
          <p:nvPr/>
        </p:nvSpPr>
        <p:spPr>
          <a:xfrm>
            <a:off x="6919913" y="4311650"/>
            <a:ext cx="1123950" cy="1076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Core Focus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Fitness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Tracking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574429-534B-4719-B2AF-526FFF7A8494}"/>
              </a:ext>
            </a:extLst>
          </p:cNvPr>
          <p:cNvSpPr txBox="1"/>
          <p:nvPr/>
        </p:nvSpPr>
        <p:spPr>
          <a:xfrm>
            <a:off x="3636409" y="3680209"/>
            <a:ext cx="1942295" cy="1708160"/>
          </a:xfrm>
          <a:prstGeom prst="rect">
            <a:avLst/>
          </a:prstGeom>
          <a:solidFill>
            <a:srgbClr val="1505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sz="1500" b="1" dirty="0">
              <a:solidFill>
                <a:schemeClr val="bg1"/>
              </a:solidFill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Core Focus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Pediatric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Enuresis</a:t>
            </a:r>
          </a:p>
          <a:p>
            <a:pPr algn="ctr"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C88196-F3B0-44D9-83A7-1429AA4E3CED}"/>
              </a:ext>
            </a:extLst>
          </p:cNvPr>
          <p:cNvSpPr/>
          <p:nvPr/>
        </p:nvSpPr>
        <p:spPr>
          <a:xfrm>
            <a:off x="2886075" y="1700213"/>
            <a:ext cx="3403600" cy="4192587"/>
          </a:xfrm>
          <a:prstGeom prst="rect">
            <a:avLst/>
          </a:prstGeom>
          <a:noFill/>
          <a:ln w="28575">
            <a:solidFill>
              <a:srgbClr val="1505B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tial Circle 6">
            <a:extLst>
              <a:ext uri="{FF2B5EF4-FFF2-40B4-BE49-F238E27FC236}">
                <a16:creationId xmlns:a16="http://schemas.microsoft.com/office/drawing/2014/main" id="{88741F54-91BD-4F2C-A39C-C563804F37EF}"/>
              </a:ext>
            </a:extLst>
          </p:cNvPr>
          <p:cNvSpPr/>
          <p:nvPr/>
        </p:nvSpPr>
        <p:spPr>
          <a:xfrm rot="19957519">
            <a:off x="896938" y="2362200"/>
            <a:ext cx="2420937" cy="2727325"/>
          </a:xfrm>
          <a:prstGeom prst="pie">
            <a:avLst>
              <a:gd name="adj1" fmla="val 241609"/>
              <a:gd name="adj2" fmla="val 3493629"/>
            </a:avLst>
          </a:prstGeom>
          <a:solidFill>
            <a:srgbClr val="3BF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AE160406-6BF1-4DB1-AABB-B440D6D7ED0F}"/>
              </a:ext>
            </a:extLst>
          </p:cNvPr>
          <p:cNvSpPr/>
          <p:nvPr/>
        </p:nvSpPr>
        <p:spPr>
          <a:xfrm rot="1710247">
            <a:off x="395288" y="2308225"/>
            <a:ext cx="3011487" cy="2825750"/>
          </a:xfrm>
          <a:prstGeom prst="pie">
            <a:avLst>
              <a:gd name="adj1" fmla="val 93472"/>
              <a:gd name="adj2" fmla="val 184816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1988" name="Chart 8">
            <a:extLst>
              <a:ext uri="{FF2B5EF4-FFF2-40B4-BE49-F238E27FC236}">
                <a16:creationId xmlns:a16="http://schemas.microsoft.com/office/drawing/2014/main" id="{DDBBC0A8-B6DA-4BF5-918C-5C196627F3D4}"/>
              </a:ext>
            </a:extLst>
          </p:cNvPr>
          <p:cNvGraphicFramePr>
            <a:graphicFrameLocks/>
          </p:cNvGraphicFramePr>
          <p:nvPr/>
        </p:nvGraphicFramePr>
        <p:xfrm>
          <a:off x="2811463" y="823913"/>
          <a:ext cx="8428037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431499" imgH="5041829" progId="Excel.Chart.8">
                  <p:embed/>
                </p:oleObj>
              </mc:Choice>
              <mc:Fallback>
                <p:oleObj name="Chart" r:id="rId3" imgW="8431499" imgH="5041829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823913"/>
                        <a:ext cx="8428037" cy="503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099ACC-C6D5-4EAD-BDFB-B9463FEDA50B}"/>
              </a:ext>
            </a:extLst>
          </p:cNvPr>
          <p:cNvCxnSpPr/>
          <p:nvPr/>
        </p:nvCxnSpPr>
        <p:spPr bwMode="auto">
          <a:xfrm flipV="1">
            <a:off x="3409950" y="2206625"/>
            <a:ext cx="2312988" cy="1027113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66ED1A-8EDD-403B-BF22-CB871E357FA5}"/>
              </a:ext>
            </a:extLst>
          </p:cNvPr>
          <p:cNvCxnSpPr/>
          <p:nvPr/>
        </p:nvCxnSpPr>
        <p:spPr bwMode="auto">
          <a:xfrm>
            <a:off x="3387725" y="4456113"/>
            <a:ext cx="2254250" cy="1074737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Box 26">
            <a:extLst>
              <a:ext uri="{FF2B5EF4-FFF2-40B4-BE49-F238E27FC236}">
                <a16:creationId xmlns:a16="http://schemas.microsoft.com/office/drawing/2014/main" id="{A5838BAB-1B20-4B9E-87E4-FDB1ACE0C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460750"/>
            <a:ext cx="112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Tw Cen MT" panose="020B0602020104020603" pitchFamily="34" charset="0"/>
              </a:rPr>
              <a:t>Total Market</a:t>
            </a:r>
          </a:p>
          <a:p>
            <a:pPr algn="ctr" eaLnBrk="1" hangingPunct="1"/>
            <a:r>
              <a:rPr lang="en-US" altLang="en-US" sz="1400" b="1">
                <a:latin typeface="Tw Cen MT" panose="020B0602020104020603" pitchFamily="34" charset="0"/>
              </a:rPr>
              <a:t>51,000,000</a:t>
            </a:r>
          </a:p>
        </p:txBody>
      </p:sp>
      <p:sp>
        <p:nvSpPr>
          <p:cNvPr id="41992" name="TextBox 30">
            <a:extLst>
              <a:ext uri="{FF2B5EF4-FFF2-40B4-BE49-F238E27FC236}">
                <a16:creationId xmlns:a16="http://schemas.microsoft.com/office/drawing/2014/main" id="{05C8E2E2-3661-4E1D-BE26-B0B3A9142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429000"/>
            <a:ext cx="1109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Tw Cen MT" panose="020B0602020104020603" pitchFamily="34" charset="0"/>
              </a:rPr>
              <a:t>Enuretic Children</a:t>
            </a:r>
          </a:p>
          <a:p>
            <a:pPr algn="ctr" eaLnBrk="1" hangingPunct="1"/>
            <a:r>
              <a:rPr lang="en-US" altLang="en-US" sz="1200" b="1">
                <a:latin typeface="Tw Cen MT" panose="020B0602020104020603" pitchFamily="34" charset="0"/>
              </a:rPr>
              <a:t>8,500,000</a:t>
            </a:r>
          </a:p>
        </p:txBody>
      </p:sp>
      <p:sp>
        <p:nvSpPr>
          <p:cNvPr id="41993" name="TextBox 1">
            <a:extLst>
              <a:ext uri="{FF2B5EF4-FFF2-40B4-BE49-F238E27FC236}">
                <a16:creationId xmlns:a16="http://schemas.microsoft.com/office/drawing/2014/main" id="{861147CE-FFB0-4E98-82A5-93AC881B3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449388"/>
            <a:ext cx="1804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Tw Cen MT" panose="020B0602020104020603" pitchFamily="34" charset="0"/>
              </a:rPr>
              <a:t>USA Children Population</a:t>
            </a:r>
          </a:p>
          <a:p>
            <a:pPr algn="ctr" eaLnBrk="1" hangingPunct="1"/>
            <a:r>
              <a:rPr lang="en-US" altLang="en-US" sz="1200" b="1">
                <a:latin typeface="Tw Cen MT" panose="020B0602020104020603" pitchFamily="34" charset="0"/>
              </a:rPr>
              <a:t>(5 – 18 years old)</a:t>
            </a:r>
          </a:p>
        </p:txBody>
      </p:sp>
      <p:sp>
        <p:nvSpPr>
          <p:cNvPr id="41994" name="TextBox 16">
            <a:extLst>
              <a:ext uri="{FF2B5EF4-FFF2-40B4-BE49-F238E27FC236}">
                <a16:creationId xmlns:a16="http://schemas.microsoft.com/office/drawing/2014/main" id="{65E2DFBC-C0E6-4ADA-94A7-118D2881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1400175"/>
            <a:ext cx="3127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Tw Cen MT" panose="020B0602020104020603" pitchFamily="34" charset="0"/>
              </a:rPr>
              <a:t>Enuretic Children Population</a:t>
            </a:r>
            <a:r>
              <a:rPr lang="en-US" altLang="en-US" sz="1200" b="1" baseline="30000">
                <a:latin typeface="Tw Cen MT" panose="020B0602020104020603" pitchFamily="34" charset="0"/>
              </a:rPr>
              <a:t>1</a:t>
            </a:r>
            <a:endParaRPr lang="en-US" altLang="en-US" b="1">
              <a:latin typeface="Tw Cen MT" panose="020B0602020104020603" pitchFamily="34" charset="0"/>
            </a:endParaRPr>
          </a:p>
          <a:p>
            <a:pPr algn="ctr" eaLnBrk="1" hangingPunct="1"/>
            <a:r>
              <a:rPr lang="en-US" altLang="en-US" sz="1200" b="1">
                <a:latin typeface="Tw Cen MT" panose="020B0602020104020603" pitchFamily="34" charset="0"/>
              </a:rPr>
              <a:t>(5 – 18 years old)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C45B1-7A36-4CE7-8F8F-9F1AEB568580}"/>
              </a:ext>
            </a:extLst>
          </p:cNvPr>
          <p:cNvSpPr txBox="1"/>
          <p:nvPr/>
        </p:nvSpPr>
        <p:spPr>
          <a:xfrm>
            <a:off x="307975" y="5575300"/>
            <a:ext cx="53038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8.5M children suffer from Pediatric Enuresis</a:t>
            </a:r>
          </a:p>
          <a:p>
            <a:pPr algn="ctr" eaLnBrk="1" hangingPunct="1">
              <a:defRPr/>
            </a:pPr>
            <a:r>
              <a:rPr lang="en-US" b="1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with 1,000,000 new cases diagnosed every year</a:t>
            </a:r>
          </a:p>
        </p:txBody>
      </p:sp>
      <p:sp>
        <p:nvSpPr>
          <p:cNvPr id="41996" name="TextBox 3">
            <a:extLst>
              <a:ext uri="{FF2B5EF4-FFF2-40B4-BE49-F238E27FC236}">
                <a16:creationId xmlns:a16="http://schemas.microsoft.com/office/drawing/2014/main" id="{6ADF5AC7-9830-472A-A7DA-A831479B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6529388"/>
            <a:ext cx="3900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b="1" u="sng" baseline="30000">
                <a:latin typeface="Tw Cen MT" panose="020B0602020104020603" pitchFamily="34" charset="0"/>
              </a:rPr>
              <a:t>1</a:t>
            </a:r>
            <a:r>
              <a:rPr lang="en-US" altLang="en-US" sz="800" b="1" u="sng">
                <a:latin typeface="Tw Cen MT" panose="020B0602020104020603" pitchFamily="34" charset="0"/>
              </a:rPr>
              <a:t>Evaluation and Treatment of Enuresis</a:t>
            </a:r>
            <a:r>
              <a:rPr lang="en-US" altLang="en-US" sz="800" b="1">
                <a:latin typeface="Tw Cen MT" panose="020B0602020104020603" pitchFamily="34" charset="0"/>
              </a:rPr>
              <a:t>, K. Ramakrish, MD AFP V78.4 August 15, 2008</a:t>
            </a:r>
          </a:p>
          <a:p>
            <a:pPr eaLnBrk="1" hangingPunct="1"/>
            <a:endParaRPr lang="en-US" altLang="en-US" sz="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AEC64-B978-44C7-8D72-6DB60376C45C}"/>
              </a:ext>
            </a:extLst>
          </p:cNvPr>
          <p:cNvSpPr txBox="1"/>
          <p:nvPr/>
        </p:nvSpPr>
        <p:spPr>
          <a:xfrm>
            <a:off x="5435600" y="3482975"/>
            <a:ext cx="1236663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Nighttime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4,500,000</a:t>
            </a:r>
          </a:p>
          <a:p>
            <a:pPr algn="ctr" eaLnBrk="1" hangingPunct="1">
              <a:defRPr/>
            </a:pPr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Initial Launch</a:t>
            </a:r>
            <a:endParaRPr lang="en-US" sz="1200" b="1" dirty="0">
              <a:solidFill>
                <a:schemeClr val="bg1"/>
              </a:solidFill>
              <a:latin typeface="Tw Cen MT" panose="020B0602020104020603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defRPr/>
            </a:pPr>
            <a:endParaRPr lang="en-US" sz="1200" b="1" dirty="0"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3E4F0-4E69-4979-A8DC-37C7846D2845}"/>
              </a:ext>
            </a:extLst>
          </p:cNvPr>
          <p:cNvSpPr txBox="1"/>
          <p:nvPr/>
        </p:nvSpPr>
        <p:spPr>
          <a:xfrm>
            <a:off x="7023100" y="4643438"/>
            <a:ext cx="11445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Physical</a:t>
            </a:r>
          </a:p>
          <a:p>
            <a:pPr algn="ctr" eaLnBrk="1" hangingPunct="1">
              <a:defRPr/>
            </a:pPr>
            <a:r>
              <a:rPr lang="en-US" sz="1400" b="1" dirty="0"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1,000,000</a:t>
            </a:r>
            <a:endParaRPr lang="en-US" sz="1200" b="1" dirty="0">
              <a:latin typeface="Tw Cen MT" panose="020B0602020104020603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defRPr/>
            </a:pPr>
            <a:endParaRPr lang="en-US" sz="1200" b="1" dirty="0"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9E7737-6FC9-49DC-B5EA-A7EB9E13677E}"/>
              </a:ext>
            </a:extLst>
          </p:cNvPr>
          <p:cNvSpPr txBox="1"/>
          <p:nvPr/>
        </p:nvSpPr>
        <p:spPr>
          <a:xfrm>
            <a:off x="6818313" y="2273300"/>
            <a:ext cx="11461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Nighttime 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&amp; Daytime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1,200,000</a:t>
            </a:r>
            <a:endParaRPr lang="en-US" sz="1200" b="1" dirty="0">
              <a:solidFill>
                <a:schemeClr val="bg1"/>
              </a:solidFill>
              <a:latin typeface="Tw Cen MT" panose="020B0602020104020603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defRPr/>
            </a:pPr>
            <a:endParaRPr lang="en-US" sz="1200" b="1" dirty="0"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F2BCB-C6AC-40A5-A27E-B994FDFD1ED3}"/>
              </a:ext>
            </a:extLst>
          </p:cNvPr>
          <p:cNvSpPr txBox="1"/>
          <p:nvPr/>
        </p:nvSpPr>
        <p:spPr>
          <a:xfrm>
            <a:off x="7391400" y="3552825"/>
            <a:ext cx="11445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Daytime</a:t>
            </a:r>
          </a:p>
          <a:p>
            <a:pPr algn="ctr" eaLnBrk="1" hangingPunct="1">
              <a:defRPr/>
            </a:pPr>
            <a:r>
              <a:rPr lang="en-US" sz="1400" b="1" dirty="0">
                <a:latin typeface="Tw Cen MT" panose="020B0602020104020603" pitchFamily="34" charset="0"/>
                <a:ea typeface="ＭＳ Ｐゴシック" pitchFamily="-72" charset="-128"/>
                <a:cs typeface="ＭＳ Ｐゴシック" pitchFamily="-72" charset="-128"/>
              </a:rPr>
              <a:t>1,800,000</a:t>
            </a:r>
            <a:endParaRPr lang="en-US" sz="1200" b="1" dirty="0">
              <a:latin typeface="Tw Cen MT" panose="020B0602020104020603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defRPr/>
            </a:pPr>
            <a:endParaRPr lang="en-US" sz="1200" b="1" dirty="0"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9676ED59-6DFF-4A0F-B2AF-7AAC54BC5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Size of Market</a:t>
            </a:r>
          </a:p>
        </p:txBody>
      </p:sp>
      <p:pic>
        <p:nvPicPr>
          <p:cNvPr id="42002" name="Picture 26">
            <a:extLst>
              <a:ext uri="{FF2B5EF4-FFF2-40B4-BE49-F238E27FC236}">
                <a16:creationId xmlns:a16="http://schemas.microsoft.com/office/drawing/2014/main" id="{E9F9AA6F-79CF-48E7-877D-E1E76F5E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F7449C1D-69A1-42B9-8E1D-C119EF29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EBA1DEC-5326-4751-ABDA-16A91C1D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BE05A635-4102-41B5-A808-CFA587981E25}" type="slidenum">
              <a:rPr lang="en-US" sz="950" b="1"/>
              <a:pPr>
                <a:defRPr/>
              </a:pPr>
              <a:t>11</a:t>
            </a:fld>
            <a:endParaRPr lang="en-US" sz="95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811123-7089-4A64-A7FF-1F3C86EC615F}"/>
              </a:ext>
            </a:extLst>
          </p:cNvPr>
          <p:cNvCxnSpPr/>
          <p:nvPr/>
        </p:nvCxnSpPr>
        <p:spPr>
          <a:xfrm>
            <a:off x="5641975" y="4068763"/>
            <a:ext cx="814388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D323CA-6C47-4AF9-B1FF-C59E58484651}"/>
              </a:ext>
            </a:extLst>
          </p:cNvPr>
          <p:cNvSpPr txBox="1"/>
          <p:nvPr/>
        </p:nvSpPr>
        <p:spPr>
          <a:xfrm>
            <a:off x="3832225" y="1460500"/>
            <a:ext cx="47656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2200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Only </a:t>
            </a:r>
            <a:r>
              <a:rPr lang="en-US" sz="2200" b="1" u="sng" dirty="0">
                <a:solidFill>
                  <a:srgbClr val="FF2929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blindness</a:t>
            </a:r>
            <a:r>
              <a:rPr lang="en-US" sz="2200" dirty="0">
                <a:solidFill>
                  <a:srgbClr val="FF2929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2200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or </a:t>
            </a:r>
            <a:r>
              <a:rPr lang="en-US" sz="2200" b="1" u="sng" dirty="0">
                <a:solidFill>
                  <a:srgbClr val="FF2929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death of parent</a:t>
            </a:r>
            <a:r>
              <a:rPr lang="en-US" sz="2200" b="1" dirty="0">
                <a:solidFill>
                  <a:srgbClr val="FF2929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2200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is more traumatic to a child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50B5ED8-3F9B-47E8-8332-A54DC728B3D4}"/>
              </a:ext>
            </a:extLst>
          </p:cNvPr>
          <p:cNvSpPr/>
          <p:nvPr/>
        </p:nvSpPr>
        <p:spPr>
          <a:xfrm>
            <a:off x="1785503" y="2671945"/>
            <a:ext cx="1473069" cy="1274265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FF292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0618" tIns="227674" rIns="260618" bIns="227674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&amp; Physical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3DACEB4-8828-452B-BAA5-6048D7A51A8A}"/>
              </a:ext>
            </a:extLst>
          </p:cNvPr>
          <p:cNvSpPr/>
          <p:nvPr/>
        </p:nvSpPr>
        <p:spPr>
          <a:xfrm>
            <a:off x="2707928" y="2062295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E84A242-79B4-4847-BE1F-52E5C2C8B747}"/>
              </a:ext>
            </a:extLst>
          </p:cNvPr>
          <p:cNvSpPr/>
          <p:nvPr/>
        </p:nvSpPr>
        <p:spPr>
          <a:xfrm>
            <a:off x="1921194" y="1513000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6564" tIns="189580" rIns="216564" bIns="18958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/>
              <a:t>Major Depression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B544E6B2-2E5C-4DEC-8D81-B3C430F5EAFD}"/>
              </a:ext>
            </a:extLst>
          </p:cNvPr>
          <p:cNvSpPr/>
          <p:nvPr/>
        </p:nvSpPr>
        <p:spPr>
          <a:xfrm>
            <a:off x="3356572" y="2957550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1510E50-3A38-47FD-9134-E0EE60045FB6}"/>
              </a:ext>
            </a:extLst>
          </p:cNvPr>
          <p:cNvSpPr/>
          <p:nvPr/>
        </p:nvSpPr>
        <p:spPr>
          <a:xfrm>
            <a:off x="3028309" y="2155341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6564" tIns="189580" rIns="216564" bIns="18958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/>
              <a:t>Low Self-Esteem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DDB71A2-728E-4B36-8421-65C1B3C042D4}"/>
              </a:ext>
            </a:extLst>
          </p:cNvPr>
          <p:cNvSpPr/>
          <p:nvPr/>
        </p:nvSpPr>
        <p:spPr>
          <a:xfrm>
            <a:off x="2905982" y="3968124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FF55C71-708C-4B4E-AD20-06C094A90EE4}"/>
              </a:ext>
            </a:extLst>
          </p:cNvPr>
          <p:cNvSpPr/>
          <p:nvPr/>
        </p:nvSpPr>
        <p:spPr>
          <a:xfrm>
            <a:off x="3028309" y="3418110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6564" tIns="189580" rIns="216564" bIns="18958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/>
              <a:t>Kidney &amp; Urinary Tract Infections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E5B51774-928F-49C6-A8A9-7AEA0DA422A9}"/>
              </a:ext>
            </a:extLst>
          </p:cNvPr>
          <p:cNvSpPr/>
          <p:nvPr/>
        </p:nvSpPr>
        <p:spPr>
          <a:xfrm>
            <a:off x="1788244" y="4073026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C59F6B3-76ED-41E1-B602-856A284B84E9}"/>
              </a:ext>
            </a:extLst>
          </p:cNvPr>
          <p:cNvSpPr/>
          <p:nvPr/>
        </p:nvSpPr>
        <p:spPr>
          <a:xfrm>
            <a:off x="796582" y="2098576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6564" tIns="189580" rIns="216564" bIns="18958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/>
              <a:t>Suicide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4ABE76B-8A44-4611-99DA-45D4FF624181}"/>
              </a:ext>
            </a:extLst>
          </p:cNvPr>
          <p:cNvSpPr/>
          <p:nvPr/>
        </p:nvSpPr>
        <p:spPr>
          <a:xfrm>
            <a:off x="1128978" y="3178130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F7110D1-E2DD-477E-9CD2-4F8ED10AD1FC}"/>
              </a:ext>
            </a:extLst>
          </p:cNvPr>
          <p:cNvSpPr/>
          <p:nvPr/>
        </p:nvSpPr>
        <p:spPr>
          <a:xfrm>
            <a:off x="808939" y="3418829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6564" tIns="189580" rIns="216564" bIns="18958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/>
              <a:t>Severe Medication Side Effects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A24677C-1135-48B8-A4FD-E3D1F7B09D9E}"/>
              </a:ext>
            </a:extLst>
          </p:cNvPr>
          <p:cNvSpPr/>
          <p:nvPr/>
        </p:nvSpPr>
        <p:spPr>
          <a:xfrm>
            <a:off x="1898748" y="4061170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6564" tIns="189580" rIns="216564" bIns="18958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dirty="0"/>
              <a:t>Personality Disorders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097CFD0-D1C0-4AEF-8593-7407410C5B7B}"/>
              </a:ext>
            </a:extLst>
          </p:cNvPr>
          <p:cNvSpPr/>
          <p:nvPr/>
        </p:nvSpPr>
        <p:spPr>
          <a:xfrm>
            <a:off x="5863368" y="3761826"/>
            <a:ext cx="1473069" cy="1274265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FF292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0618" tIns="227674" rIns="260618" bIns="227674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Social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C1C39FF-ACFB-461F-9989-DA329A82F40B}"/>
              </a:ext>
            </a:extLst>
          </p:cNvPr>
          <p:cNvSpPr/>
          <p:nvPr/>
        </p:nvSpPr>
        <p:spPr>
          <a:xfrm>
            <a:off x="6785793" y="3152176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37DA2C6-E985-4456-AE17-90B1906EDC77}"/>
              </a:ext>
            </a:extLst>
          </p:cNvPr>
          <p:cNvSpPr/>
          <p:nvPr/>
        </p:nvSpPr>
        <p:spPr>
          <a:xfrm>
            <a:off x="5999059" y="2602881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294" tIns="188310" rIns="215294" bIns="188310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Parental Abuse &amp; Neglect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804F891B-1190-4DDA-8CF7-61D6C9A9E98D}"/>
              </a:ext>
            </a:extLst>
          </p:cNvPr>
          <p:cNvSpPr/>
          <p:nvPr/>
        </p:nvSpPr>
        <p:spPr>
          <a:xfrm>
            <a:off x="7434437" y="4047431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A62148E-97FF-452E-85A4-E4B5F81ABFC5}"/>
              </a:ext>
            </a:extLst>
          </p:cNvPr>
          <p:cNvSpPr/>
          <p:nvPr/>
        </p:nvSpPr>
        <p:spPr>
          <a:xfrm>
            <a:off x="7106174" y="3245222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294" tIns="188310" rIns="215294" bIns="18831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Social Isolation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D8E9EDC0-1BB9-46A7-88F5-8BD74476ACB5}"/>
              </a:ext>
            </a:extLst>
          </p:cNvPr>
          <p:cNvSpPr/>
          <p:nvPr/>
        </p:nvSpPr>
        <p:spPr>
          <a:xfrm>
            <a:off x="6983847" y="5058005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754B0BE-AE30-4571-8610-408632BA7239}"/>
              </a:ext>
            </a:extLst>
          </p:cNvPr>
          <p:cNvSpPr/>
          <p:nvPr/>
        </p:nvSpPr>
        <p:spPr>
          <a:xfrm>
            <a:off x="7106174" y="4507991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294" tIns="188310" rIns="215294" bIns="188310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Decreased Lifetime Earnings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1FB9BA8-594C-45CD-B9B2-322CF336E6C5}"/>
              </a:ext>
            </a:extLst>
          </p:cNvPr>
          <p:cNvSpPr/>
          <p:nvPr/>
        </p:nvSpPr>
        <p:spPr>
          <a:xfrm>
            <a:off x="5866109" y="5162907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AB6F5D4-3DFA-40E7-823C-42DACD1A92E7}"/>
              </a:ext>
            </a:extLst>
          </p:cNvPr>
          <p:cNvSpPr/>
          <p:nvPr/>
        </p:nvSpPr>
        <p:spPr>
          <a:xfrm>
            <a:off x="5999059" y="5151051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294" tIns="188310" rIns="215294" bIns="188310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Financial Drain on Family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65659E33-234E-4085-986F-199A5B4FCFE0}"/>
              </a:ext>
            </a:extLst>
          </p:cNvPr>
          <p:cNvSpPr/>
          <p:nvPr/>
        </p:nvSpPr>
        <p:spPr>
          <a:xfrm>
            <a:off x="5206843" y="4268011"/>
            <a:ext cx="555784" cy="47888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BFF3CBF-A4A6-4B7F-A402-BACD11409800}"/>
              </a:ext>
            </a:extLst>
          </p:cNvPr>
          <p:cNvSpPr/>
          <p:nvPr/>
        </p:nvSpPr>
        <p:spPr>
          <a:xfrm>
            <a:off x="4886804" y="4508710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294" tIns="188310" rIns="215294" bIns="188310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Poor School Performance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AAE4170C-6E7B-4FD1-84AA-D4CCCED3E4CF}"/>
              </a:ext>
            </a:extLst>
          </p:cNvPr>
          <p:cNvSpPr/>
          <p:nvPr/>
        </p:nvSpPr>
        <p:spPr>
          <a:xfrm>
            <a:off x="4886804" y="3243785"/>
            <a:ext cx="1207170" cy="1044344"/>
          </a:xfrm>
          <a:custGeom>
            <a:avLst/>
            <a:gdLst>
              <a:gd name="connsiteX0" fmla="*/ 0 w 1207170"/>
              <a:gd name="connsiteY0" fmla="*/ 522172 h 1044344"/>
              <a:gd name="connsiteX1" fmla="*/ 298369 w 1207170"/>
              <a:gd name="connsiteY1" fmla="*/ 0 h 1044344"/>
              <a:gd name="connsiteX2" fmla="*/ 908801 w 1207170"/>
              <a:gd name="connsiteY2" fmla="*/ 0 h 1044344"/>
              <a:gd name="connsiteX3" fmla="*/ 1207170 w 1207170"/>
              <a:gd name="connsiteY3" fmla="*/ 522172 h 1044344"/>
              <a:gd name="connsiteX4" fmla="*/ 908801 w 1207170"/>
              <a:gd name="connsiteY4" fmla="*/ 1044344 h 1044344"/>
              <a:gd name="connsiteX5" fmla="*/ 298369 w 1207170"/>
              <a:gd name="connsiteY5" fmla="*/ 1044344 h 1044344"/>
              <a:gd name="connsiteX6" fmla="*/ 0 w 1207170"/>
              <a:gd name="connsiteY6" fmla="*/ 522172 h 10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70" h="1044344">
                <a:moveTo>
                  <a:pt x="0" y="522172"/>
                </a:moveTo>
                <a:lnTo>
                  <a:pt x="298369" y="0"/>
                </a:lnTo>
                <a:lnTo>
                  <a:pt x="908801" y="0"/>
                </a:lnTo>
                <a:lnTo>
                  <a:pt x="1207170" y="522172"/>
                </a:lnTo>
                <a:lnTo>
                  <a:pt x="908801" y="1044344"/>
                </a:lnTo>
                <a:lnTo>
                  <a:pt x="298369" y="1044344"/>
                </a:lnTo>
                <a:lnTo>
                  <a:pt x="0" y="52217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294" tIns="188310" rIns="215294" bIns="188310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Bullied &amp; Ostracized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E842CEF8-F02A-4306-975E-3CE6E2A56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The Devastating Impacts</a:t>
            </a:r>
          </a:p>
        </p:txBody>
      </p:sp>
      <p:pic>
        <p:nvPicPr>
          <p:cNvPr id="44108" name="Picture 34">
            <a:extLst>
              <a:ext uri="{FF2B5EF4-FFF2-40B4-BE49-F238E27FC236}">
                <a16:creationId xmlns:a16="http://schemas.microsoft.com/office/drawing/2014/main" id="{D7485D89-A86F-49C5-866D-4320FAE8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E466BA13-CEC6-4CEF-8803-599E6046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2FD3C1D-63BC-4860-A146-C69E4CF0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74C27D16-2F92-44CF-B183-69C42F2A8A3E}" type="slidenum">
              <a:rPr lang="en-US" sz="950" b="1"/>
              <a:pPr>
                <a:defRPr/>
              </a:pPr>
              <a:t>12</a:t>
            </a:fld>
            <a:endParaRPr lang="en-US" sz="95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F1740BB6-51C0-4722-A96D-2AB2C058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ED57A-0A3A-43CD-9F4E-1E5F0846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Physiology of Enuresis</a:t>
            </a:r>
          </a:p>
        </p:txBody>
      </p:sp>
      <p:pic>
        <p:nvPicPr>
          <p:cNvPr id="46084" name="Picture 8">
            <a:extLst>
              <a:ext uri="{FF2B5EF4-FFF2-40B4-BE49-F238E27FC236}">
                <a16:creationId xmlns:a16="http://schemas.microsoft.com/office/drawing/2014/main" id="{DBAD5F23-E583-419D-B4CB-2925F657D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E81C62-0DF5-4E38-9BBD-E83CFEE3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1B992189-19A3-4E93-95D5-66F9B43E0DFD}" type="slidenum">
              <a:rPr lang="en-US" sz="950" b="1"/>
              <a:pPr>
                <a:defRPr/>
              </a:pPr>
              <a:t>13</a:t>
            </a:fld>
            <a:endParaRPr lang="en-US" sz="950" b="1" dirty="0"/>
          </a:p>
        </p:txBody>
      </p:sp>
      <p:sp>
        <p:nvSpPr>
          <p:cNvPr id="46086" name="TextBox 7">
            <a:extLst>
              <a:ext uri="{FF2B5EF4-FFF2-40B4-BE49-F238E27FC236}">
                <a16:creationId xmlns:a16="http://schemas.microsoft.com/office/drawing/2014/main" id="{5E45286D-ED34-4D52-B445-8779B2C3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5772150"/>
            <a:ext cx="629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Aft>
                <a:spcPts val="900"/>
              </a:spcAft>
            </a:pPr>
            <a:r>
              <a:rPr lang="en-US" altLang="en-US" b="1">
                <a:solidFill>
                  <a:srgbClr val="2F5DC3"/>
                </a:solidFill>
                <a:latin typeface="Tw Cen MT" panose="020B0602020104020603" pitchFamily="34" charset="0"/>
              </a:rPr>
              <a:t>Maturation delay in neurological “brain to bladder” pathway</a:t>
            </a:r>
          </a:p>
        </p:txBody>
      </p:sp>
      <p:grpSp>
        <p:nvGrpSpPr>
          <p:cNvPr id="46087" name="Group 9">
            <a:extLst>
              <a:ext uri="{FF2B5EF4-FFF2-40B4-BE49-F238E27FC236}">
                <a16:creationId xmlns:a16="http://schemas.microsoft.com/office/drawing/2014/main" id="{A7EAC22A-59B8-4B39-A9C7-15681EDE8191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1412875"/>
            <a:ext cx="1965325" cy="3805238"/>
            <a:chOff x="2884488" y="19050"/>
            <a:chExt cx="3375025" cy="6864350"/>
          </a:xfrm>
        </p:grpSpPr>
        <p:pic>
          <p:nvPicPr>
            <p:cNvPr id="46100" name="Picture 2" descr="Siemens whole neuraxis">
              <a:extLst>
                <a:ext uri="{FF2B5EF4-FFF2-40B4-BE49-F238E27FC236}">
                  <a16:creationId xmlns:a16="http://schemas.microsoft.com/office/drawing/2014/main" id="{2C92C1FC-156B-4A62-AFB1-421E5BC74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6" r="24924"/>
            <a:stretch>
              <a:fillRect/>
            </a:stretch>
          </p:blipFill>
          <p:spPr bwMode="auto">
            <a:xfrm>
              <a:off x="2884488" y="19050"/>
              <a:ext cx="3375025" cy="686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1" name="AutoShape 3">
              <a:extLst>
                <a:ext uri="{FF2B5EF4-FFF2-40B4-BE49-F238E27FC236}">
                  <a16:creationId xmlns:a16="http://schemas.microsoft.com/office/drawing/2014/main" id="{E17FC49E-2661-4CB7-9298-7055CAF0B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872038" y="3860800"/>
              <a:ext cx="42862" cy="1050925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 w="6350">
              <a:solidFill>
                <a:srgbClr val="FF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 defTabSz="912813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 defTabSz="912813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 defTabSz="912813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 defTabSz="912813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91281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91281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91281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912813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02" name="Freeform 5">
              <a:extLst>
                <a:ext uri="{FF2B5EF4-FFF2-40B4-BE49-F238E27FC236}">
                  <a16:creationId xmlns:a16="http://schemas.microsoft.com/office/drawing/2014/main" id="{5A2E74EC-8DF8-43AD-91E2-D84EDA425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4251325"/>
              <a:ext cx="585787" cy="2524125"/>
            </a:xfrm>
            <a:custGeom>
              <a:avLst/>
              <a:gdLst>
                <a:gd name="T0" fmla="*/ 2147483646 w 369"/>
                <a:gd name="T1" fmla="*/ 0 h 1554"/>
                <a:gd name="T2" fmla="*/ 2147483646 w 369"/>
                <a:gd name="T3" fmla="*/ 2147483646 h 1554"/>
                <a:gd name="T4" fmla="*/ 2147483646 w 369"/>
                <a:gd name="T5" fmla="*/ 2147483646 h 1554"/>
                <a:gd name="T6" fmla="*/ 2147483646 w 369"/>
                <a:gd name="T7" fmla="*/ 2147483646 h 1554"/>
                <a:gd name="T8" fmla="*/ 2147483646 w 369"/>
                <a:gd name="T9" fmla="*/ 2147483646 h 1554"/>
                <a:gd name="T10" fmla="*/ 2147483646 w 369"/>
                <a:gd name="T11" fmla="*/ 2147483646 h 1554"/>
                <a:gd name="T12" fmla="*/ 2147483646 w 369"/>
                <a:gd name="T13" fmla="*/ 2147483646 h 1554"/>
                <a:gd name="T14" fmla="*/ 2147483646 w 369"/>
                <a:gd name="T15" fmla="*/ 2147483646 h 1554"/>
                <a:gd name="T16" fmla="*/ 2147483646 w 369"/>
                <a:gd name="T17" fmla="*/ 2147483646 h 1554"/>
                <a:gd name="T18" fmla="*/ 0 w 369"/>
                <a:gd name="T19" fmla="*/ 2147483646 h 15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1554"/>
                <a:gd name="T32" fmla="*/ 369 w 369"/>
                <a:gd name="T33" fmla="*/ 1554 h 15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1554">
                  <a:moveTo>
                    <a:pt x="222" y="0"/>
                  </a:moveTo>
                  <a:cubicBezTo>
                    <a:pt x="208" y="120"/>
                    <a:pt x="195" y="240"/>
                    <a:pt x="186" y="342"/>
                  </a:cubicBezTo>
                  <a:cubicBezTo>
                    <a:pt x="177" y="444"/>
                    <a:pt x="172" y="542"/>
                    <a:pt x="168" y="612"/>
                  </a:cubicBezTo>
                  <a:cubicBezTo>
                    <a:pt x="164" y="682"/>
                    <a:pt x="152" y="710"/>
                    <a:pt x="162" y="762"/>
                  </a:cubicBezTo>
                  <a:cubicBezTo>
                    <a:pt x="172" y="814"/>
                    <a:pt x="202" y="872"/>
                    <a:pt x="228" y="924"/>
                  </a:cubicBezTo>
                  <a:cubicBezTo>
                    <a:pt x="254" y="976"/>
                    <a:pt x="300" y="1027"/>
                    <a:pt x="318" y="1074"/>
                  </a:cubicBezTo>
                  <a:cubicBezTo>
                    <a:pt x="336" y="1121"/>
                    <a:pt x="369" y="1168"/>
                    <a:pt x="336" y="1206"/>
                  </a:cubicBezTo>
                  <a:cubicBezTo>
                    <a:pt x="303" y="1244"/>
                    <a:pt x="166" y="1255"/>
                    <a:pt x="120" y="1302"/>
                  </a:cubicBezTo>
                  <a:cubicBezTo>
                    <a:pt x="74" y="1349"/>
                    <a:pt x="80" y="1446"/>
                    <a:pt x="60" y="1488"/>
                  </a:cubicBezTo>
                  <a:cubicBezTo>
                    <a:pt x="40" y="1530"/>
                    <a:pt x="9" y="1542"/>
                    <a:pt x="0" y="155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Freeform 6">
              <a:extLst>
                <a:ext uri="{FF2B5EF4-FFF2-40B4-BE49-F238E27FC236}">
                  <a16:creationId xmlns:a16="http://schemas.microsoft.com/office/drawing/2014/main" id="{A94562E3-BFA0-4153-8E76-244469ED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1109663"/>
              <a:ext cx="401637" cy="2786062"/>
            </a:xfrm>
            <a:custGeom>
              <a:avLst/>
              <a:gdLst>
                <a:gd name="T0" fmla="*/ 0 w 253"/>
                <a:gd name="T1" fmla="*/ 0 h 1755"/>
                <a:gd name="T2" fmla="*/ 2147483646 w 253"/>
                <a:gd name="T3" fmla="*/ 2147483646 h 1755"/>
                <a:gd name="T4" fmla="*/ 2147483646 w 253"/>
                <a:gd name="T5" fmla="*/ 2147483646 h 1755"/>
                <a:gd name="T6" fmla="*/ 2147483646 w 253"/>
                <a:gd name="T7" fmla="*/ 2147483646 h 1755"/>
                <a:gd name="T8" fmla="*/ 2147483646 w 253"/>
                <a:gd name="T9" fmla="*/ 2147483646 h 1755"/>
                <a:gd name="T10" fmla="*/ 2147483646 w 253"/>
                <a:gd name="T11" fmla="*/ 2147483646 h 1755"/>
                <a:gd name="T12" fmla="*/ 2147483646 w 253"/>
                <a:gd name="T13" fmla="*/ 2147483646 h 1755"/>
                <a:gd name="T14" fmla="*/ 2147483646 w 253"/>
                <a:gd name="T15" fmla="*/ 2147483646 h 1755"/>
                <a:gd name="T16" fmla="*/ 2147483646 w 253"/>
                <a:gd name="T17" fmla="*/ 2147483646 h 1755"/>
                <a:gd name="T18" fmla="*/ 2147483646 w 253"/>
                <a:gd name="T19" fmla="*/ 2147483646 h 1755"/>
                <a:gd name="T20" fmla="*/ 2147483646 w 253"/>
                <a:gd name="T21" fmla="*/ 2147483646 h 1755"/>
                <a:gd name="T22" fmla="*/ 2147483646 w 253"/>
                <a:gd name="T23" fmla="*/ 2147483646 h 1755"/>
                <a:gd name="T24" fmla="*/ 2147483646 w 253"/>
                <a:gd name="T25" fmla="*/ 2147483646 h 1755"/>
                <a:gd name="T26" fmla="*/ 2147483646 w 253"/>
                <a:gd name="T27" fmla="*/ 2147483646 h 1755"/>
                <a:gd name="T28" fmla="*/ 2147483646 w 253"/>
                <a:gd name="T29" fmla="*/ 2147483646 h 17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3"/>
                <a:gd name="T46" fmla="*/ 0 h 1755"/>
                <a:gd name="T47" fmla="*/ 253 w 253"/>
                <a:gd name="T48" fmla="*/ 1755 h 17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3" h="1755">
                  <a:moveTo>
                    <a:pt x="0" y="0"/>
                  </a:moveTo>
                  <a:cubicBezTo>
                    <a:pt x="2" y="31"/>
                    <a:pt x="14" y="126"/>
                    <a:pt x="15" y="189"/>
                  </a:cubicBezTo>
                  <a:cubicBezTo>
                    <a:pt x="16" y="252"/>
                    <a:pt x="8" y="331"/>
                    <a:pt x="6" y="381"/>
                  </a:cubicBezTo>
                  <a:cubicBezTo>
                    <a:pt x="4" y="431"/>
                    <a:pt x="1" y="451"/>
                    <a:pt x="3" y="489"/>
                  </a:cubicBezTo>
                  <a:cubicBezTo>
                    <a:pt x="5" y="527"/>
                    <a:pt x="9" y="572"/>
                    <a:pt x="18" y="609"/>
                  </a:cubicBezTo>
                  <a:cubicBezTo>
                    <a:pt x="26" y="641"/>
                    <a:pt x="41" y="680"/>
                    <a:pt x="57" y="714"/>
                  </a:cubicBezTo>
                  <a:cubicBezTo>
                    <a:pt x="73" y="748"/>
                    <a:pt x="94" y="779"/>
                    <a:pt x="114" y="814"/>
                  </a:cubicBezTo>
                  <a:cubicBezTo>
                    <a:pt x="134" y="849"/>
                    <a:pt x="160" y="886"/>
                    <a:pt x="178" y="924"/>
                  </a:cubicBezTo>
                  <a:cubicBezTo>
                    <a:pt x="196" y="962"/>
                    <a:pt x="211" y="1001"/>
                    <a:pt x="222" y="1042"/>
                  </a:cubicBezTo>
                  <a:cubicBezTo>
                    <a:pt x="233" y="1083"/>
                    <a:pt x="238" y="1123"/>
                    <a:pt x="243" y="1173"/>
                  </a:cubicBezTo>
                  <a:cubicBezTo>
                    <a:pt x="248" y="1223"/>
                    <a:pt x="251" y="1294"/>
                    <a:pt x="252" y="1341"/>
                  </a:cubicBezTo>
                  <a:cubicBezTo>
                    <a:pt x="253" y="1388"/>
                    <a:pt x="252" y="1418"/>
                    <a:pt x="252" y="1455"/>
                  </a:cubicBezTo>
                  <a:cubicBezTo>
                    <a:pt x="252" y="1492"/>
                    <a:pt x="250" y="1532"/>
                    <a:pt x="249" y="1566"/>
                  </a:cubicBezTo>
                  <a:cubicBezTo>
                    <a:pt x="248" y="1600"/>
                    <a:pt x="244" y="1631"/>
                    <a:pt x="243" y="1662"/>
                  </a:cubicBezTo>
                  <a:cubicBezTo>
                    <a:pt x="242" y="1693"/>
                    <a:pt x="243" y="1736"/>
                    <a:pt x="243" y="175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Freeform 16">
              <a:extLst>
                <a:ext uri="{FF2B5EF4-FFF2-40B4-BE49-F238E27FC236}">
                  <a16:creationId xmlns:a16="http://schemas.microsoft.com/office/drawing/2014/main" id="{F6F5DE5C-5C65-42A1-9EA6-F0E67524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6276975"/>
              <a:ext cx="471488" cy="457200"/>
            </a:xfrm>
            <a:custGeom>
              <a:avLst/>
              <a:gdLst>
                <a:gd name="T0" fmla="*/ 2147483646 w 297"/>
                <a:gd name="T1" fmla="*/ 2147483646 h 288"/>
                <a:gd name="T2" fmla="*/ 2147483646 w 297"/>
                <a:gd name="T3" fmla="*/ 2147483646 h 288"/>
                <a:gd name="T4" fmla="*/ 0 w 297"/>
                <a:gd name="T5" fmla="*/ 2147483646 h 288"/>
                <a:gd name="T6" fmla="*/ 0 w 297"/>
                <a:gd name="T7" fmla="*/ 2147483646 h 288"/>
                <a:gd name="T8" fmla="*/ 2147483646 w 297"/>
                <a:gd name="T9" fmla="*/ 2147483646 h 288"/>
                <a:gd name="T10" fmla="*/ 2147483646 w 297"/>
                <a:gd name="T11" fmla="*/ 2147483646 h 288"/>
                <a:gd name="T12" fmla="*/ 2147483646 w 297"/>
                <a:gd name="T13" fmla="*/ 2147483646 h 288"/>
                <a:gd name="T14" fmla="*/ 2147483646 w 297"/>
                <a:gd name="T15" fmla="*/ 0 h 288"/>
                <a:gd name="T16" fmla="*/ 2147483646 w 297"/>
                <a:gd name="T17" fmla="*/ 2147483646 h 288"/>
                <a:gd name="T18" fmla="*/ 2147483646 w 297"/>
                <a:gd name="T19" fmla="*/ 2147483646 h 288"/>
                <a:gd name="T20" fmla="*/ 2147483646 w 297"/>
                <a:gd name="T21" fmla="*/ 2147483646 h 288"/>
                <a:gd name="T22" fmla="*/ 2147483646 w 297"/>
                <a:gd name="T23" fmla="*/ 2147483646 h 288"/>
                <a:gd name="T24" fmla="*/ 2147483646 w 297"/>
                <a:gd name="T25" fmla="*/ 2147483646 h 288"/>
                <a:gd name="T26" fmla="*/ 2147483646 w 297"/>
                <a:gd name="T27" fmla="*/ 2147483646 h 288"/>
                <a:gd name="T28" fmla="*/ 2147483646 w 297"/>
                <a:gd name="T29" fmla="*/ 2147483646 h 288"/>
                <a:gd name="T30" fmla="*/ 2147483646 w 297"/>
                <a:gd name="T31" fmla="*/ 2147483646 h 288"/>
                <a:gd name="T32" fmla="*/ 2147483646 w 297"/>
                <a:gd name="T33" fmla="*/ 2147483646 h 288"/>
                <a:gd name="T34" fmla="*/ 2147483646 w 297"/>
                <a:gd name="T35" fmla="*/ 2147483646 h 288"/>
                <a:gd name="T36" fmla="*/ 2147483646 w 297"/>
                <a:gd name="T37" fmla="*/ 2147483646 h 288"/>
                <a:gd name="T38" fmla="*/ 2147483646 w 297"/>
                <a:gd name="T39" fmla="*/ 2147483646 h 288"/>
                <a:gd name="T40" fmla="*/ 2147483646 w 297"/>
                <a:gd name="T41" fmla="*/ 2147483646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7"/>
                <a:gd name="T64" fmla="*/ 0 h 288"/>
                <a:gd name="T65" fmla="*/ 297 w 297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7" h="288">
                  <a:moveTo>
                    <a:pt x="69" y="282"/>
                  </a:moveTo>
                  <a:lnTo>
                    <a:pt x="27" y="261"/>
                  </a:lnTo>
                  <a:lnTo>
                    <a:pt x="0" y="222"/>
                  </a:lnTo>
                  <a:lnTo>
                    <a:pt x="0" y="162"/>
                  </a:lnTo>
                  <a:lnTo>
                    <a:pt x="15" y="111"/>
                  </a:lnTo>
                  <a:lnTo>
                    <a:pt x="33" y="51"/>
                  </a:lnTo>
                  <a:lnTo>
                    <a:pt x="51" y="3"/>
                  </a:lnTo>
                  <a:lnTo>
                    <a:pt x="120" y="0"/>
                  </a:lnTo>
                  <a:lnTo>
                    <a:pt x="159" y="30"/>
                  </a:lnTo>
                  <a:lnTo>
                    <a:pt x="186" y="63"/>
                  </a:lnTo>
                  <a:lnTo>
                    <a:pt x="249" y="81"/>
                  </a:lnTo>
                  <a:lnTo>
                    <a:pt x="285" y="105"/>
                  </a:lnTo>
                  <a:lnTo>
                    <a:pt x="294" y="138"/>
                  </a:lnTo>
                  <a:lnTo>
                    <a:pt x="297" y="177"/>
                  </a:lnTo>
                  <a:lnTo>
                    <a:pt x="297" y="225"/>
                  </a:lnTo>
                  <a:lnTo>
                    <a:pt x="276" y="285"/>
                  </a:lnTo>
                  <a:lnTo>
                    <a:pt x="219" y="288"/>
                  </a:lnTo>
                  <a:lnTo>
                    <a:pt x="168" y="285"/>
                  </a:lnTo>
                  <a:lnTo>
                    <a:pt x="132" y="279"/>
                  </a:lnTo>
                  <a:lnTo>
                    <a:pt x="96" y="276"/>
                  </a:lnTo>
                  <a:lnTo>
                    <a:pt x="69" y="28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7CB6AF-1FC8-4372-A85E-4D0943F19132}"/>
              </a:ext>
            </a:extLst>
          </p:cNvPr>
          <p:cNvSpPr txBox="1"/>
          <p:nvPr/>
        </p:nvSpPr>
        <p:spPr>
          <a:xfrm>
            <a:off x="6292850" y="4583113"/>
            <a:ext cx="11652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514350" eaLnBrk="1" hangingPunct="1"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Bladder</a:t>
            </a:r>
          </a:p>
        </p:txBody>
      </p:sp>
      <p:grpSp>
        <p:nvGrpSpPr>
          <p:cNvPr id="46089" name="Group 18">
            <a:extLst>
              <a:ext uri="{FF2B5EF4-FFF2-40B4-BE49-F238E27FC236}">
                <a16:creationId xmlns:a16="http://schemas.microsoft.com/office/drawing/2014/main" id="{8661DD16-FB8B-4B52-8FB7-ADDBAB3C660D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2127250"/>
            <a:ext cx="1687513" cy="2127250"/>
            <a:chOff x="1009602" y="1369717"/>
            <a:chExt cx="2248467" cy="1895602"/>
          </a:xfrm>
        </p:grpSpPr>
        <p:sp>
          <p:nvSpPr>
            <p:cNvPr id="46097" name="TextBox 19">
              <a:extLst>
                <a:ext uri="{FF2B5EF4-FFF2-40B4-BE49-F238E27FC236}">
                  <a16:creationId xmlns:a16="http://schemas.microsoft.com/office/drawing/2014/main" id="{28955E5B-0AC3-4EB6-AAB2-8EAE1EDC9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602" y="1369717"/>
              <a:ext cx="224846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/>
                <a:t>Central </a:t>
              </a:r>
            </a:p>
            <a:p>
              <a:pPr algn="ctr" eaLnBrk="1" hangingPunct="1"/>
              <a:r>
                <a:rPr lang="en-US" altLang="en-US" b="1"/>
                <a:t>Nervous System</a:t>
              </a:r>
            </a:p>
          </p:txBody>
        </p:sp>
        <p:sp>
          <p:nvSpPr>
            <p:cNvPr id="46098" name="TextBox 20">
              <a:extLst>
                <a:ext uri="{FF2B5EF4-FFF2-40B4-BE49-F238E27FC236}">
                  <a16:creationId xmlns:a16="http://schemas.microsoft.com/office/drawing/2014/main" id="{87F6F01F-C3C5-4921-BC5B-E37556913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290" y="2218879"/>
              <a:ext cx="181979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b="1"/>
                <a:t>Bladder full signal not recognized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BF2E24-6E42-4252-B08C-EDC03D563BE7}"/>
                </a:ext>
              </a:extLst>
            </p:cNvPr>
            <p:cNvCxnSpPr/>
            <p:nvPr/>
          </p:nvCxnSpPr>
          <p:spPr>
            <a:xfrm>
              <a:off x="1415722" y="2200104"/>
              <a:ext cx="1391807" cy="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90" name="Group 22">
            <a:extLst>
              <a:ext uri="{FF2B5EF4-FFF2-40B4-BE49-F238E27FC236}">
                <a16:creationId xmlns:a16="http://schemas.microsoft.com/office/drawing/2014/main" id="{3F69043B-F778-4DBA-8666-985972B54488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136775"/>
            <a:ext cx="2043113" cy="1776413"/>
            <a:chOff x="5822452" y="1363753"/>
            <a:chExt cx="2723743" cy="1490613"/>
          </a:xfrm>
        </p:grpSpPr>
        <p:sp>
          <p:nvSpPr>
            <p:cNvPr id="46094" name="TextBox 23">
              <a:extLst>
                <a:ext uri="{FF2B5EF4-FFF2-40B4-BE49-F238E27FC236}">
                  <a16:creationId xmlns:a16="http://schemas.microsoft.com/office/drawing/2014/main" id="{170BE4B0-D309-4A78-AE5D-C472E20C0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013" y="1363753"/>
              <a:ext cx="232726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/>
                <a:t>Autonomic Nervous System</a:t>
              </a:r>
            </a:p>
          </p:txBody>
        </p:sp>
        <p:sp>
          <p:nvSpPr>
            <p:cNvPr id="46095" name="TextBox 24">
              <a:extLst>
                <a:ext uri="{FF2B5EF4-FFF2-40B4-BE49-F238E27FC236}">
                  <a16:creationId xmlns:a16="http://schemas.microsoft.com/office/drawing/2014/main" id="{18F7AC73-E25B-4209-9777-6735D4309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2452" y="2195660"/>
              <a:ext cx="2723743" cy="658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b="1"/>
                <a:t>Increased heart rate, blood pressure &amp; perspiration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B674F1-A189-414D-B1E3-3918409B1A99}"/>
                </a:ext>
              </a:extLst>
            </p:cNvPr>
            <p:cNvCxnSpPr/>
            <p:nvPr/>
          </p:nvCxnSpPr>
          <p:spPr>
            <a:xfrm>
              <a:off x="6417147" y="2194979"/>
              <a:ext cx="1534353" cy="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ABB56E-2225-4B39-AC11-0D8CC06EFF8C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283075" y="4767263"/>
            <a:ext cx="2009775" cy="180975"/>
          </a:xfrm>
          <a:prstGeom prst="straightConnector1">
            <a:avLst/>
          </a:prstGeom>
          <a:ln w="22225">
            <a:solidFill>
              <a:srgbClr val="31E8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97CDA3-7C12-4011-B6B3-98D19CD99F39}"/>
              </a:ext>
            </a:extLst>
          </p:cNvPr>
          <p:cNvCxnSpPr>
            <a:cxnSpLocks/>
          </p:cNvCxnSpPr>
          <p:nvPr/>
        </p:nvCxnSpPr>
        <p:spPr>
          <a:xfrm flipV="1">
            <a:off x="2622550" y="2105025"/>
            <a:ext cx="1579563" cy="942975"/>
          </a:xfrm>
          <a:prstGeom prst="straightConnector1">
            <a:avLst/>
          </a:prstGeom>
          <a:ln w="22225">
            <a:solidFill>
              <a:srgbClr val="31E8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6C7E97-9586-4279-8215-4BEBE5C6F250}"/>
              </a:ext>
            </a:extLst>
          </p:cNvPr>
          <p:cNvCxnSpPr>
            <a:cxnSpLocks/>
          </p:cNvCxnSpPr>
          <p:nvPr/>
        </p:nvCxnSpPr>
        <p:spPr>
          <a:xfrm flipH="1">
            <a:off x="4491038" y="3224213"/>
            <a:ext cx="1592262" cy="1171575"/>
          </a:xfrm>
          <a:prstGeom prst="straightConnector1">
            <a:avLst/>
          </a:prstGeom>
          <a:ln w="22225">
            <a:solidFill>
              <a:srgbClr val="31E8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534A0A0B-92E9-4B03-A195-C66D1C39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65D1E-2F8C-4C47-89C2-D568CB7A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Current Treatment Options</a:t>
            </a:r>
          </a:p>
        </p:txBody>
      </p:sp>
      <p:pic>
        <p:nvPicPr>
          <p:cNvPr id="48132" name="Picture 8">
            <a:extLst>
              <a:ext uri="{FF2B5EF4-FFF2-40B4-BE49-F238E27FC236}">
                <a16:creationId xmlns:a16="http://schemas.microsoft.com/office/drawing/2014/main" id="{26EAA326-AB60-4628-A157-B55E3F34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CA29A3-7B0D-45C0-9256-40CDAE07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DAB579D2-4FF9-4D59-88E6-5FA926BF52B4}" type="slidenum">
              <a:rPr lang="en-US" sz="950" b="1"/>
              <a:pPr>
                <a:defRPr/>
              </a:pPr>
              <a:t>14</a:t>
            </a:fld>
            <a:endParaRPr lang="en-US" sz="95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92487-F243-40F7-9132-55EB941D6AE7}"/>
              </a:ext>
            </a:extLst>
          </p:cNvPr>
          <p:cNvSpPr txBox="1"/>
          <p:nvPr/>
        </p:nvSpPr>
        <p:spPr>
          <a:xfrm>
            <a:off x="908050" y="5316538"/>
            <a:ext cx="32146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Only masks the problem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16134D-547D-4D31-8C98-169C1AF7D80E}"/>
              </a:ext>
            </a:extLst>
          </p:cNvPr>
          <p:cNvSpPr/>
          <p:nvPr/>
        </p:nvSpPr>
        <p:spPr>
          <a:xfrm>
            <a:off x="6959302" y="1934101"/>
            <a:ext cx="1415777" cy="92873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Clinics</a:t>
            </a:r>
          </a:p>
          <a:p>
            <a:pPr algn="ctr" eaLnBrk="1" hangingPunct="1">
              <a:defRPr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$2000-$5000</a:t>
            </a:r>
          </a:p>
          <a:p>
            <a:pPr algn="ctr" eaLnBrk="1" hangingPunct="1">
              <a:defRPr/>
            </a:pP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months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3187B2-B8A5-42EB-8F4A-70744FCF2055}"/>
              </a:ext>
            </a:extLst>
          </p:cNvPr>
          <p:cNvSpPr/>
          <p:nvPr/>
        </p:nvSpPr>
        <p:spPr>
          <a:xfrm>
            <a:off x="2915733" y="1907196"/>
            <a:ext cx="1389961" cy="96458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Diapers</a:t>
            </a:r>
          </a:p>
          <a:p>
            <a:pPr algn="ctr" eaLnBrk="1" hangingPunct="1">
              <a:defRPr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$40 - 60</a:t>
            </a:r>
          </a:p>
          <a:p>
            <a:pPr algn="ctr" eaLnBrk="1" hangingPunct="1">
              <a:defRPr/>
            </a:pP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month</a:t>
            </a:r>
          </a:p>
        </p:txBody>
      </p:sp>
      <p:pic>
        <p:nvPicPr>
          <p:cNvPr id="48141" name="Picture 13">
            <a:extLst>
              <a:ext uri="{FF2B5EF4-FFF2-40B4-BE49-F238E27FC236}">
                <a16:creationId xmlns:a16="http://schemas.microsoft.com/office/drawing/2014/main" id="{0CBD315D-3F67-49B2-9CDD-1D40B5F4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13100"/>
            <a:ext cx="22002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>
            <a:extLst>
              <a:ext uri="{FF2B5EF4-FFF2-40B4-BE49-F238E27FC236}">
                <a16:creationId xmlns:a16="http://schemas.microsoft.com/office/drawing/2014/main" id="{6024534A-4B47-488B-AA4C-BE308ACA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938463"/>
            <a:ext cx="11731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5">
            <a:extLst>
              <a:ext uri="{FF2B5EF4-FFF2-40B4-BE49-F238E27FC236}">
                <a16:creationId xmlns:a16="http://schemas.microsoft.com/office/drawing/2014/main" id="{EFCA32F0-9035-442E-8550-8D7F8FB4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110038"/>
            <a:ext cx="11112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63CE5B-70F5-43DA-8D95-E79524FDB3B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4777" y="4111935"/>
            <a:ext cx="1015440" cy="9769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D8DCBD-A34A-4A31-98B8-787A78CF543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2078" y="3070512"/>
            <a:ext cx="1060838" cy="8823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92DCC2-8C46-40F6-A051-2ADC44F01FE1}"/>
              </a:ext>
            </a:extLst>
          </p:cNvPr>
          <p:cNvSpPr txBox="1"/>
          <p:nvPr/>
        </p:nvSpPr>
        <p:spPr>
          <a:xfrm>
            <a:off x="4511675" y="5251450"/>
            <a:ext cx="2241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Only 25%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effective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FBD643-32FD-4A43-8514-CA6FFC117A33}"/>
              </a:ext>
            </a:extLst>
          </p:cNvPr>
          <p:cNvSpPr/>
          <p:nvPr/>
        </p:nvSpPr>
        <p:spPr>
          <a:xfrm>
            <a:off x="4924609" y="1920649"/>
            <a:ext cx="1415777" cy="96458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Alarms</a:t>
            </a:r>
          </a:p>
          <a:p>
            <a:pPr algn="ctr" eaLnBrk="1" hangingPunct="1">
              <a:defRPr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$25 - $2400</a:t>
            </a:r>
          </a:p>
          <a:p>
            <a:pPr algn="ctr" eaLnBrk="1" hangingPunct="1">
              <a:defRPr/>
            </a:pP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device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077505-CE1F-4A53-A6FC-C744C8E2FBC8}"/>
              </a:ext>
            </a:extLst>
          </p:cNvPr>
          <p:cNvSpPr/>
          <p:nvPr/>
        </p:nvSpPr>
        <p:spPr>
          <a:xfrm>
            <a:off x="906857" y="1907196"/>
            <a:ext cx="1389961" cy="96458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</a:p>
          <a:p>
            <a:pPr algn="ctr" eaLnBrk="1" hangingPunct="1">
              <a:defRPr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$100 - $300</a:t>
            </a:r>
          </a:p>
          <a:p>
            <a:pPr algn="ctr" eaLnBrk="1" hangingPunct="1">
              <a:defRPr/>
            </a:pP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month</a:t>
            </a:r>
          </a:p>
        </p:txBody>
      </p:sp>
      <p:pic>
        <p:nvPicPr>
          <p:cNvPr id="48153" name="Picture 2" descr="Image result for medical clinic pics">
            <a:extLst>
              <a:ext uri="{FF2B5EF4-FFF2-40B4-BE49-F238E27FC236}">
                <a16:creationId xmlns:a16="http://schemas.microsoft.com/office/drawing/2014/main" id="{96A8ADD7-7225-485B-976D-D964029C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87688"/>
            <a:ext cx="1130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8A2526-A5B5-45FA-82AB-BE4FA5ACC9AC}"/>
              </a:ext>
            </a:extLst>
          </p:cNvPr>
          <p:cNvSpPr txBox="1"/>
          <p:nvPr/>
        </p:nvSpPr>
        <p:spPr>
          <a:xfrm>
            <a:off x="6605588" y="5251450"/>
            <a:ext cx="22431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Cost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Prohibitive</a:t>
            </a:r>
          </a:p>
        </p:txBody>
      </p:sp>
      <p:pic>
        <p:nvPicPr>
          <p:cNvPr id="48155" name="Picture 4" descr="Image result for medical clinic pics">
            <a:extLst>
              <a:ext uri="{FF2B5EF4-FFF2-40B4-BE49-F238E27FC236}">
                <a16:creationId xmlns:a16="http://schemas.microsoft.com/office/drawing/2014/main" id="{7E49C3AF-9C24-4B6E-9191-2BD4A6D4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110038"/>
            <a:ext cx="10414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5A1E64-3738-42AF-A122-E0362E596A07}"/>
              </a:ext>
            </a:extLst>
          </p:cNvPr>
          <p:cNvCxnSpPr>
            <a:cxnSpLocks/>
          </p:cNvCxnSpPr>
          <p:nvPr/>
        </p:nvCxnSpPr>
        <p:spPr>
          <a:xfrm>
            <a:off x="4572000" y="1906588"/>
            <a:ext cx="0" cy="365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A46A6D-27C7-49D4-AE95-1478321EE299}"/>
              </a:ext>
            </a:extLst>
          </p:cNvPr>
          <p:cNvCxnSpPr>
            <a:cxnSpLocks/>
          </p:cNvCxnSpPr>
          <p:nvPr/>
        </p:nvCxnSpPr>
        <p:spPr>
          <a:xfrm>
            <a:off x="6673850" y="1906588"/>
            <a:ext cx="0" cy="365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054DB3-7E52-4FFD-A473-48037CC75529}"/>
              </a:ext>
            </a:extLst>
          </p:cNvPr>
          <p:cNvCxnSpPr>
            <a:cxnSpLocks/>
          </p:cNvCxnSpPr>
          <p:nvPr/>
        </p:nvCxnSpPr>
        <p:spPr>
          <a:xfrm>
            <a:off x="8691563" y="1906588"/>
            <a:ext cx="0" cy="365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8B040D-2F48-45D3-B502-B37266CFF0F8}"/>
              </a:ext>
            </a:extLst>
          </p:cNvPr>
          <p:cNvCxnSpPr>
            <a:cxnSpLocks/>
          </p:cNvCxnSpPr>
          <p:nvPr/>
        </p:nvCxnSpPr>
        <p:spPr>
          <a:xfrm>
            <a:off x="587375" y="1866900"/>
            <a:ext cx="0" cy="3656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6F16FB-7A6C-4B0D-B266-48EC03D07F2A}"/>
              </a:ext>
            </a:extLst>
          </p:cNvPr>
          <p:cNvGraphicFramePr>
            <a:graphicFrameLocks noGrp="1"/>
          </p:cNvGraphicFramePr>
          <p:nvPr/>
        </p:nvGraphicFramePr>
        <p:xfrm>
          <a:off x="438148" y="1507798"/>
          <a:ext cx="8277226" cy="463647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0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274320" lvl="0"/>
                      <a:r>
                        <a:rPr lang="en-US" sz="1100" dirty="0"/>
                        <a:t>Features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0" dirty="0"/>
                        <a:t>GOGO BAND $299.95</a:t>
                      </a:r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0" dirty="0"/>
                        <a:t>Potty</a:t>
                      </a:r>
                      <a:r>
                        <a:rPr lang="en-US" sz="1100" i="0" baseline="0" dirty="0"/>
                        <a:t> Time</a:t>
                      </a:r>
                      <a:endParaRPr lang="en-US" sz="1000" i="1" dirty="0"/>
                    </a:p>
                    <a:p>
                      <a:pPr algn="ctr"/>
                      <a:r>
                        <a:rPr lang="en-US" sz="1100" dirty="0"/>
                        <a:t>$19.99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0" dirty="0" err="1"/>
                        <a:t>WobL</a:t>
                      </a:r>
                      <a:endParaRPr lang="en-US" sz="1000" i="1" dirty="0"/>
                    </a:p>
                    <a:p>
                      <a:pPr algn="ctr"/>
                      <a:r>
                        <a:rPr lang="en-US" sz="1100" dirty="0"/>
                        <a:t>$39.95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vibraLITE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$59.95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Potty Monkey</a:t>
                      </a:r>
                      <a:endParaRPr kumimoji="0" lang="en-US" sz="1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$29.99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Roger</a:t>
                      </a:r>
                    </a:p>
                    <a:p>
                      <a:pPr algn="ctr"/>
                      <a:r>
                        <a:rPr lang="en-US" sz="1100" dirty="0"/>
                        <a:t>$139.95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Malem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000" b="0" i="1" baseline="0" dirty="0"/>
                        <a:t>(Pad)</a:t>
                      </a:r>
                      <a:endParaRPr lang="en-US" sz="1000" i="1" dirty="0"/>
                    </a:p>
                    <a:p>
                      <a:pPr algn="ctr"/>
                      <a:r>
                        <a:rPr lang="en-US" sz="1100" dirty="0"/>
                        <a:t>$169.95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lvl="0"/>
                      <a:r>
                        <a:rPr lang="en-US" sz="1200" dirty="0"/>
                        <a:t>Out-of-Box</a:t>
                      </a:r>
                      <a:r>
                        <a:rPr lang="en-US" sz="1200" baseline="0" dirty="0"/>
                        <a:t> Ready</a:t>
                      </a:r>
                      <a:endParaRPr lang="en-US" sz="12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Wingdings 3" panose="05040102010807070707" pitchFamily="18" charset="2"/>
                        <a:ea typeface="Yu Gothic UI Semibold" panose="020B0700000000000000" pitchFamily="34" charset="-128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Wingdings 3" panose="05040102010807070707" pitchFamily="18" charset="2"/>
                        <a:ea typeface="Yu Gothic UI Semibold" panose="020B0700000000000000" pitchFamily="34" charset="-128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lvl="0"/>
                      <a:r>
                        <a:rPr lang="en-US" sz="1200" dirty="0"/>
                        <a:t>Kid-Friendly </a:t>
                      </a:r>
                      <a:r>
                        <a:rPr lang="en-US" sz="1200" baseline="0" dirty="0"/>
                        <a:t>Design</a:t>
                      </a:r>
                      <a:endParaRPr lang="en-US" sz="12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lvl="0"/>
                      <a:r>
                        <a:rPr lang="en-US" sz="1200" dirty="0"/>
                        <a:t>Multi Sensory</a:t>
                      </a:r>
                      <a:r>
                        <a:rPr lang="en-US" sz="1200" baseline="0" dirty="0"/>
                        <a:t> Alarms</a:t>
                      </a:r>
                      <a:endParaRPr lang="en-US" sz="12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lvl="0"/>
                      <a:r>
                        <a:rPr lang="en-US" sz="1200" dirty="0"/>
                        <a:t>Waterproof (3M+)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Personalized Alarms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lvl="0"/>
                      <a:r>
                        <a:rPr lang="en-US" sz="1200" b="1" dirty="0"/>
                        <a:t>Bluetooth and</a:t>
                      </a:r>
                      <a:r>
                        <a:rPr lang="en-US" sz="1200" b="1" baseline="0" dirty="0"/>
                        <a:t> Internet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Biometric Tracking </a:t>
                      </a:r>
                      <a:r>
                        <a:rPr lang="en-US" sz="800" b="1" dirty="0"/>
                        <a:t>(IPAS)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Parental</a:t>
                      </a:r>
                      <a:r>
                        <a:rPr lang="en-US" sz="1200" b="1" baseline="0" dirty="0"/>
                        <a:t> Tracking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664">
                <a:tc>
                  <a:txBody>
                    <a:bodyPr/>
                    <a:lstStyle/>
                    <a:p>
                      <a:pPr marL="274320" lvl="0"/>
                      <a:r>
                        <a:rPr lang="en-US" sz="1200" b="1" dirty="0"/>
                        <a:t>Nighttime Urine</a:t>
                      </a:r>
                      <a:r>
                        <a:rPr lang="en-US" sz="1200" b="1" baseline="0" dirty="0"/>
                        <a:t> Sensor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BE1DBB1-EBCC-4013-BA63-F1077CB1E9CB}"/>
              </a:ext>
            </a:extLst>
          </p:cNvPr>
          <p:cNvSpPr/>
          <p:nvPr/>
        </p:nvSpPr>
        <p:spPr>
          <a:xfrm>
            <a:off x="6286500" y="2241550"/>
            <a:ext cx="184150" cy="1762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952057B-86AF-428F-ACC9-AE4CA4F27A82}"/>
              </a:ext>
            </a:extLst>
          </p:cNvPr>
          <p:cNvSpPr/>
          <p:nvPr/>
        </p:nvSpPr>
        <p:spPr>
          <a:xfrm>
            <a:off x="2713038" y="2247900"/>
            <a:ext cx="184150" cy="1762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4E774A3-10E8-442C-BF2D-5C72F06F391F}"/>
              </a:ext>
            </a:extLst>
          </p:cNvPr>
          <p:cNvSpPr/>
          <p:nvPr/>
        </p:nvSpPr>
        <p:spPr>
          <a:xfrm>
            <a:off x="3586163" y="3106738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1FA770E6-9CE1-45EC-9D04-EAB90BE2E3B2}"/>
              </a:ext>
            </a:extLst>
          </p:cNvPr>
          <p:cNvSpPr/>
          <p:nvPr/>
        </p:nvSpPr>
        <p:spPr>
          <a:xfrm>
            <a:off x="2713038" y="3114675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E79BB0F-F61E-4571-8335-E71BE0985C95}"/>
              </a:ext>
            </a:extLst>
          </p:cNvPr>
          <p:cNvSpPr/>
          <p:nvPr/>
        </p:nvSpPr>
        <p:spPr>
          <a:xfrm>
            <a:off x="7234238" y="5851525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C73CFD1-CBE0-478E-B623-13CF0C2482D8}"/>
              </a:ext>
            </a:extLst>
          </p:cNvPr>
          <p:cNvSpPr/>
          <p:nvPr/>
        </p:nvSpPr>
        <p:spPr>
          <a:xfrm>
            <a:off x="2713038" y="5395913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777C75A-FBC3-4E8E-AA9B-5864F8C27835}"/>
              </a:ext>
            </a:extLst>
          </p:cNvPr>
          <p:cNvSpPr/>
          <p:nvPr/>
        </p:nvSpPr>
        <p:spPr>
          <a:xfrm>
            <a:off x="2713038" y="5851525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DCFB0F0-3790-4CE4-B0C1-6803888EA43C}"/>
              </a:ext>
            </a:extLst>
          </p:cNvPr>
          <p:cNvSpPr/>
          <p:nvPr/>
        </p:nvSpPr>
        <p:spPr>
          <a:xfrm>
            <a:off x="6291263" y="2678113"/>
            <a:ext cx="184150" cy="1762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21425D2-F80A-4B28-B817-255EB4344D3D}"/>
              </a:ext>
            </a:extLst>
          </p:cNvPr>
          <p:cNvSpPr/>
          <p:nvPr/>
        </p:nvSpPr>
        <p:spPr>
          <a:xfrm>
            <a:off x="4479925" y="3111500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C89606F-2204-41C2-BD52-FBE5655A508B}"/>
              </a:ext>
            </a:extLst>
          </p:cNvPr>
          <p:cNvSpPr/>
          <p:nvPr/>
        </p:nvSpPr>
        <p:spPr>
          <a:xfrm>
            <a:off x="7234238" y="3111500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40ABB894-8F40-451B-80FA-D3D9354553F2}"/>
              </a:ext>
            </a:extLst>
          </p:cNvPr>
          <p:cNvSpPr/>
          <p:nvPr/>
        </p:nvSpPr>
        <p:spPr>
          <a:xfrm>
            <a:off x="2713038" y="2678113"/>
            <a:ext cx="184150" cy="1762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6405448-9493-416C-BD8D-294934DA9A57}"/>
              </a:ext>
            </a:extLst>
          </p:cNvPr>
          <p:cNvSpPr/>
          <p:nvPr/>
        </p:nvSpPr>
        <p:spPr>
          <a:xfrm>
            <a:off x="5699125" y="6267450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0191" name="TextBox 2">
            <a:extLst>
              <a:ext uri="{FF2B5EF4-FFF2-40B4-BE49-F238E27FC236}">
                <a16:creationId xmlns:a16="http://schemas.microsoft.com/office/drawing/2014/main" id="{51C69424-F876-49FC-92BA-D76C732C7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6253163"/>
            <a:ext cx="9477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Full Feature</a:t>
            </a:r>
          </a:p>
        </p:txBody>
      </p:sp>
      <p:sp>
        <p:nvSpPr>
          <p:cNvPr id="50192" name="TextBox 40">
            <a:extLst>
              <a:ext uri="{FF2B5EF4-FFF2-40B4-BE49-F238E27FC236}">
                <a16:creationId xmlns:a16="http://schemas.microsoft.com/office/drawing/2014/main" id="{BA13AF58-FDCB-4722-B8A3-E35B0673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6253163"/>
            <a:ext cx="1289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Partial Feature</a:t>
            </a: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958271C1-0055-4BAE-BBDD-338CBE51DE47}"/>
              </a:ext>
            </a:extLst>
          </p:cNvPr>
          <p:cNvSpPr/>
          <p:nvPr/>
        </p:nvSpPr>
        <p:spPr>
          <a:xfrm>
            <a:off x="2713038" y="4938713"/>
            <a:ext cx="184150" cy="1762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3DC8F5B0-174C-4991-A399-47012F8DAC1C}"/>
              </a:ext>
            </a:extLst>
          </p:cNvPr>
          <p:cNvSpPr/>
          <p:nvPr/>
        </p:nvSpPr>
        <p:spPr>
          <a:xfrm>
            <a:off x="2713038" y="4483100"/>
            <a:ext cx="184150" cy="1762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2008378C-EE9F-4567-9D47-78AB1228ADC4}"/>
              </a:ext>
            </a:extLst>
          </p:cNvPr>
          <p:cNvSpPr/>
          <p:nvPr/>
        </p:nvSpPr>
        <p:spPr>
          <a:xfrm>
            <a:off x="2713038" y="4029075"/>
            <a:ext cx="184150" cy="1762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AE7F712A-660D-4B04-B7A5-51DB799BFF2C}"/>
              </a:ext>
            </a:extLst>
          </p:cNvPr>
          <p:cNvSpPr/>
          <p:nvPr/>
        </p:nvSpPr>
        <p:spPr>
          <a:xfrm>
            <a:off x="2713038" y="3541713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DB2C8FA6-A6B2-4E22-8659-C56A7040BA05}"/>
              </a:ext>
            </a:extLst>
          </p:cNvPr>
          <p:cNvSpPr/>
          <p:nvPr/>
        </p:nvSpPr>
        <p:spPr>
          <a:xfrm>
            <a:off x="8124825" y="5851525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7C0D4269-9F99-4676-B99E-3C458943890A}"/>
              </a:ext>
            </a:extLst>
          </p:cNvPr>
          <p:cNvSpPr/>
          <p:nvPr/>
        </p:nvSpPr>
        <p:spPr>
          <a:xfrm>
            <a:off x="8124825" y="2244725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F511D282-98A3-4ACB-8CFC-5F609E6CAE4D}"/>
              </a:ext>
            </a:extLst>
          </p:cNvPr>
          <p:cNvSpPr/>
          <p:nvPr/>
        </p:nvSpPr>
        <p:spPr>
          <a:xfrm>
            <a:off x="6783388" y="6283325"/>
            <a:ext cx="182562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200" name="TextBox 9">
            <a:extLst>
              <a:ext uri="{FF2B5EF4-FFF2-40B4-BE49-F238E27FC236}">
                <a16:creationId xmlns:a16="http://schemas.microsoft.com/office/drawing/2014/main" id="{CA395DB9-494B-4E21-88AA-7B64C1306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1189038"/>
            <a:ext cx="923925" cy="3079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</a:rPr>
              <a:t>24-Hour</a:t>
            </a:r>
          </a:p>
        </p:txBody>
      </p:sp>
      <p:sp>
        <p:nvSpPr>
          <p:cNvPr id="50201" name="TextBox 54">
            <a:extLst>
              <a:ext uri="{FF2B5EF4-FFF2-40B4-BE49-F238E27FC236}">
                <a16:creationId xmlns:a16="http://schemas.microsoft.com/office/drawing/2014/main" id="{A6A49E13-CDE8-4C7C-8BA9-AB90DB519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1189038"/>
            <a:ext cx="3619500" cy="3079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</a:rPr>
              <a:t>Daytime</a:t>
            </a:r>
          </a:p>
        </p:txBody>
      </p:sp>
      <p:sp>
        <p:nvSpPr>
          <p:cNvPr id="50202" name="TextBox 55">
            <a:extLst>
              <a:ext uri="{FF2B5EF4-FFF2-40B4-BE49-F238E27FC236}">
                <a16:creationId xmlns:a16="http://schemas.microsoft.com/office/drawing/2014/main" id="{2BB7D000-D6F2-48DF-A86A-224BB81DD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1189038"/>
            <a:ext cx="1839912" cy="3079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</a:rPr>
              <a:t>Nighttime</a:t>
            </a:r>
          </a:p>
        </p:txBody>
      </p:sp>
      <p:sp>
        <p:nvSpPr>
          <p:cNvPr id="57" name="Block Arc 56">
            <a:extLst>
              <a:ext uri="{FF2B5EF4-FFF2-40B4-BE49-F238E27FC236}">
                <a16:creationId xmlns:a16="http://schemas.microsoft.com/office/drawing/2014/main" id="{81C1C465-F2E2-46BB-9768-A02144D91C63}"/>
              </a:ext>
            </a:extLst>
          </p:cNvPr>
          <p:cNvSpPr/>
          <p:nvPr/>
        </p:nvSpPr>
        <p:spPr>
          <a:xfrm>
            <a:off x="3587750" y="2238375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E7156218-51DF-4314-9A06-6978E9095F2C}"/>
              </a:ext>
            </a:extLst>
          </p:cNvPr>
          <p:cNvSpPr/>
          <p:nvPr/>
        </p:nvSpPr>
        <p:spPr>
          <a:xfrm>
            <a:off x="3587750" y="2671763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Block Arc 58">
            <a:extLst>
              <a:ext uri="{FF2B5EF4-FFF2-40B4-BE49-F238E27FC236}">
                <a16:creationId xmlns:a16="http://schemas.microsoft.com/office/drawing/2014/main" id="{27B53D90-FBA4-41CE-B494-115D26B3BA2B}"/>
              </a:ext>
            </a:extLst>
          </p:cNvPr>
          <p:cNvSpPr/>
          <p:nvPr/>
        </p:nvSpPr>
        <p:spPr>
          <a:xfrm>
            <a:off x="4479925" y="2244725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Block Arc 59">
            <a:extLst>
              <a:ext uri="{FF2B5EF4-FFF2-40B4-BE49-F238E27FC236}">
                <a16:creationId xmlns:a16="http://schemas.microsoft.com/office/drawing/2014/main" id="{4DCDA0F9-DF8A-4608-B86D-C3234A88684A}"/>
              </a:ext>
            </a:extLst>
          </p:cNvPr>
          <p:cNvSpPr/>
          <p:nvPr/>
        </p:nvSpPr>
        <p:spPr>
          <a:xfrm>
            <a:off x="4479925" y="2711450"/>
            <a:ext cx="182563" cy="19843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Block Arc 60">
            <a:extLst>
              <a:ext uri="{FF2B5EF4-FFF2-40B4-BE49-F238E27FC236}">
                <a16:creationId xmlns:a16="http://schemas.microsoft.com/office/drawing/2014/main" id="{303A6A0A-6000-4896-8D4F-1ADCB91DE27D}"/>
              </a:ext>
            </a:extLst>
          </p:cNvPr>
          <p:cNvSpPr/>
          <p:nvPr/>
        </p:nvSpPr>
        <p:spPr>
          <a:xfrm>
            <a:off x="4479925" y="3621088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Block Arc 61">
            <a:extLst>
              <a:ext uri="{FF2B5EF4-FFF2-40B4-BE49-F238E27FC236}">
                <a16:creationId xmlns:a16="http://schemas.microsoft.com/office/drawing/2014/main" id="{DDACE3FE-C5FA-4975-B4DA-4024E7B3DB39}"/>
              </a:ext>
            </a:extLst>
          </p:cNvPr>
          <p:cNvSpPr/>
          <p:nvPr/>
        </p:nvSpPr>
        <p:spPr>
          <a:xfrm>
            <a:off x="7232650" y="2238375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Block Arc 62">
            <a:extLst>
              <a:ext uri="{FF2B5EF4-FFF2-40B4-BE49-F238E27FC236}">
                <a16:creationId xmlns:a16="http://schemas.microsoft.com/office/drawing/2014/main" id="{4552BA67-258F-4DA7-B713-0E2534A833EA}"/>
              </a:ext>
            </a:extLst>
          </p:cNvPr>
          <p:cNvSpPr/>
          <p:nvPr/>
        </p:nvSpPr>
        <p:spPr>
          <a:xfrm>
            <a:off x="5372100" y="2233613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Block Arc 63">
            <a:extLst>
              <a:ext uri="{FF2B5EF4-FFF2-40B4-BE49-F238E27FC236}">
                <a16:creationId xmlns:a16="http://schemas.microsoft.com/office/drawing/2014/main" id="{8D8C24E5-1BF7-48DA-850F-6D7B9576FF52}"/>
              </a:ext>
            </a:extLst>
          </p:cNvPr>
          <p:cNvSpPr/>
          <p:nvPr/>
        </p:nvSpPr>
        <p:spPr>
          <a:xfrm>
            <a:off x="5372100" y="2701925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E575AAE8-EC48-48DE-A1A1-32120EF8A2A6}"/>
              </a:ext>
            </a:extLst>
          </p:cNvPr>
          <p:cNvSpPr/>
          <p:nvPr/>
        </p:nvSpPr>
        <p:spPr>
          <a:xfrm>
            <a:off x="5372100" y="3609975"/>
            <a:ext cx="182563" cy="1968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7CED963-731D-452A-8414-E2ECF4092536}"/>
              </a:ext>
            </a:extLst>
          </p:cNvPr>
          <p:cNvSpPr/>
          <p:nvPr/>
        </p:nvSpPr>
        <p:spPr>
          <a:xfrm>
            <a:off x="5370513" y="3106738"/>
            <a:ext cx="184150" cy="17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106C3-EFBC-4627-B7B2-3E15E4891A0A}"/>
              </a:ext>
            </a:extLst>
          </p:cNvPr>
          <p:cNvSpPr/>
          <p:nvPr/>
        </p:nvSpPr>
        <p:spPr>
          <a:xfrm>
            <a:off x="5195705" y="4272117"/>
            <a:ext cx="3106463" cy="10482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These product features are unique differentiators that are covered in GOGO BAND filed IP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AF6474A7-5613-48C3-ABEC-AF4C89ED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Competition</a:t>
            </a:r>
          </a:p>
        </p:txBody>
      </p:sp>
      <p:pic>
        <p:nvPicPr>
          <p:cNvPr id="50217" name="Picture 42">
            <a:extLst>
              <a:ext uri="{FF2B5EF4-FFF2-40B4-BE49-F238E27FC236}">
                <a16:creationId xmlns:a16="http://schemas.microsoft.com/office/drawing/2014/main" id="{D8E95F48-978E-4F6E-8A43-616F70FE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95A7304C-AD50-4C84-87B0-A87E36FE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F9911828-8D53-4637-91CA-1AD09D19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82446710-459F-4FE7-810A-35A2D908D296}" type="slidenum">
              <a:rPr lang="en-US" sz="950" b="1"/>
              <a:pPr>
                <a:defRPr/>
              </a:pPr>
              <a:t>15</a:t>
            </a:fld>
            <a:endParaRPr lang="en-US" sz="95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B986F41D-9849-4E77-8966-F49CC3B7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F46B4-2C22-4178-934F-DA9F137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GOGOBAND Biometric Solution</a:t>
            </a:r>
          </a:p>
        </p:txBody>
      </p:sp>
      <p:pic>
        <p:nvPicPr>
          <p:cNvPr id="52228" name="Picture 8">
            <a:extLst>
              <a:ext uri="{FF2B5EF4-FFF2-40B4-BE49-F238E27FC236}">
                <a16:creationId xmlns:a16="http://schemas.microsoft.com/office/drawing/2014/main" id="{56C54977-C0DF-4BF9-8FE6-688AC54A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3989CD-17DB-4333-91E2-E72B3532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FBCCA1FA-138D-4C7A-A695-55FABE96EF7D}" type="slidenum">
              <a:rPr lang="en-US" sz="950" b="1"/>
              <a:pPr>
                <a:defRPr/>
              </a:pPr>
              <a:t>16</a:t>
            </a:fld>
            <a:endParaRPr lang="en-US" sz="950" b="1" dirty="0"/>
          </a:p>
        </p:txBody>
      </p:sp>
      <p:pic>
        <p:nvPicPr>
          <p:cNvPr id="52230" name="Picture 7">
            <a:extLst>
              <a:ext uri="{FF2B5EF4-FFF2-40B4-BE49-F238E27FC236}">
                <a16:creationId xmlns:a16="http://schemas.microsoft.com/office/drawing/2014/main" id="{13062288-3B87-401D-8999-8DD9FD35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365500"/>
            <a:ext cx="2628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9">
            <a:extLst>
              <a:ext uri="{FF2B5EF4-FFF2-40B4-BE49-F238E27FC236}">
                <a16:creationId xmlns:a16="http://schemas.microsoft.com/office/drawing/2014/main" id="{780E0524-81E5-4917-AF87-4610F325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94213"/>
            <a:ext cx="11255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2">
            <a:extLst>
              <a:ext uri="{FF2B5EF4-FFF2-40B4-BE49-F238E27FC236}">
                <a16:creationId xmlns:a16="http://schemas.microsoft.com/office/drawing/2014/main" id="{85838003-C2EC-4ACF-B14F-3804B37A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371725"/>
            <a:ext cx="11461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6" descr="Image result for valencell benchmark sensor pics">
            <a:extLst>
              <a:ext uri="{FF2B5EF4-FFF2-40B4-BE49-F238E27FC236}">
                <a16:creationId xmlns:a16="http://schemas.microsoft.com/office/drawing/2014/main" id="{4980ACB4-FE1A-402F-8055-A255A92A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368675"/>
            <a:ext cx="21002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EB0A48-1439-43AD-A0E1-FF65A964AD8A}"/>
              </a:ext>
            </a:extLst>
          </p:cNvPr>
          <p:cNvSpPr txBox="1"/>
          <p:nvPr/>
        </p:nvSpPr>
        <p:spPr>
          <a:xfrm>
            <a:off x="6407150" y="2695575"/>
            <a:ext cx="2481263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hangingPunct="1">
              <a:defRPr/>
            </a:pPr>
            <a:r>
              <a:rPr lang="en-US" sz="1950" b="1" kern="0" dirty="0">
                <a:solidFill>
                  <a:schemeClr val="accent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Big Data</a:t>
            </a:r>
          </a:p>
          <a:p>
            <a:pPr algn="ctr" defTabSz="514350" eaLnBrk="1" hangingPunct="1">
              <a:defRPr/>
            </a:pPr>
            <a:r>
              <a:rPr lang="en-US" sz="1950" b="1" kern="0" dirty="0">
                <a:solidFill>
                  <a:schemeClr val="accent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Predictive Engine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D26E3-8C12-4AED-82D9-A1DB694B59BA}"/>
              </a:ext>
            </a:extLst>
          </p:cNvPr>
          <p:cNvCxnSpPr>
            <a:cxnSpLocks/>
            <a:endCxn id="52231" idx="3"/>
          </p:cNvCxnSpPr>
          <p:nvPr/>
        </p:nvCxnSpPr>
        <p:spPr>
          <a:xfrm flipH="1">
            <a:off x="4648200" y="4092575"/>
            <a:ext cx="1704975" cy="1044575"/>
          </a:xfrm>
          <a:prstGeom prst="line">
            <a:avLst/>
          </a:prstGeom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F52FFD-D634-4344-B0C5-2B57E758169B}"/>
              </a:ext>
            </a:extLst>
          </p:cNvPr>
          <p:cNvSpPr txBox="1"/>
          <p:nvPr/>
        </p:nvSpPr>
        <p:spPr>
          <a:xfrm>
            <a:off x="3336925" y="4117975"/>
            <a:ext cx="1517650" cy="39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hangingPunct="1">
              <a:defRPr/>
            </a:pPr>
            <a:r>
              <a:rPr lang="en-US" sz="1950" b="1" kern="0" dirty="0">
                <a:solidFill>
                  <a:schemeClr val="accent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Parent App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0E1884-06B4-4F8B-825E-4C21FB1658A4}"/>
              </a:ext>
            </a:extLst>
          </p:cNvPr>
          <p:cNvSpPr txBox="1"/>
          <p:nvPr/>
        </p:nvSpPr>
        <p:spPr>
          <a:xfrm>
            <a:off x="268288" y="2667000"/>
            <a:ext cx="199707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hangingPunct="1">
              <a:defRPr/>
            </a:pPr>
            <a:r>
              <a:rPr lang="en-US" sz="1950" b="1" kern="0" dirty="0">
                <a:solidFill>
                  <a:schemeClr val="accent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Biometric Band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D55BC-AB01-49BF-ABB2-856C97C0EB00}"/>
              </a:ext>
            </a:extLst>
          </p:cNvPr>
          <p:cNvSpPr txBox="1"/>
          <p:nvPr/>
        </p:nvSpPr>
        <p:spPr>
          <a:xfrm>
            <a:off x="3446463" y="1989138"/>
            <a:ext cx="1277937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hangingPunct="1">
              <a:defRPr/>
            </a:pPr>
            <a:r>
              <a:rPr lang="en-US" sz="1950" b="1" kern="0" dirty="0">
                <a:solidFill>
                  <a:schemeClr val="accent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Gateway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B561A4-2859-48D3-9FD0-1D81D202A92F}"/>
              </a:ext>
            </a:extLst>
          </p:cNvPr>
          <p:cNvCxnSpPr>
            <a:cxnSpLocks/>
            <a:endCxn id="52232" idx="3"/>
          </p:cNvCxnSpPr>
          <p:nvPr/>
        </p:nvCxnSpPr>
        <p:spPr>
          <a:xfrm flipH="1" flipV="1">
            <a:off x="4660900" y="3135313"/>
            <a:ext cx="1692275" cy="957262"/>
          </a:xfrm>
          <a:prstGeom prst="line">
            <a:avLst/>
          </a:prstGeom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714DDB-F5DE-493E-A60F-0D568CE2221D}"/>
              </a:ext>
            </a:extLst>
          </p:cNvPr>
          <p:cNvCxnSpPr>
            <a:cxnSpLocks/>
            <a:stCxn id="52233" idx="3"/>
            <a:endCxn id="52232" idx="1"/>
          </p:cNvCxnSpPr>
          <p:nvPr/>
        </p:nvCxnSpPr>
        <p:spPr>
          <a:xfrm flipV="1">
            <a:off x="2300288" y="3135313"/>
            <a:ext cx="1214437" cy="868362"/>
          </a:xfrm>
          <a:prstGeom prst="line">
            <a:avLst/>
          </a:prstGeom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7CDE71-0C6F-4EB2-B9AA-77DB4A991DB3}"/>
              </a:ext>
            </a:extLst>
          </p:cNvPr>
          <p:cNvSpPr txBox="1"/>
          <p:nvPr/>
        </p:nvSpPr>
        <p:spPr>
          <a:xfrm rot="19531408">
            <a:off x="2432050" y="3349625"/>
            <a:ext cx="7556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Bluetooth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8CF599-CA39-466B-86B8-4178EADCDFDA}"/>
              </a:ext>
            </a:extLst>
          </p:cNvPr>
          <p:cNvSpPr txBox="1"/>
          <p:nvPr/>
        </p:nvSpPr>
        <p:spPr>
          <a:xfrm rot="1907733">
            <a:off x="5256213" y="3349625"/>
            <a:ext cx="4540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WiFi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28721B-6D38-4AC1-96E5-33E93AD9D32A}"/>
              </a:ext>
            </a:extLst>
          </p:cNvPr>
          <p:cNvSpPr txBox="1"/>
          <p:nvPr/>
        </p:nvSpPr>
        <p:spPr>
          <a:xfrm rot="19663419">
            <a:off x="4899025" y="4506913"/>
            <a:ext cx="7254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WiFi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/Cell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7">
            <a:extLst>
              <a:ext uri="{FF2B5EF4-FFF2-40B4-BE49-F238E27FC236}">
                <a16:creationId xmlns:a16="http://schemas.microsoft.com/office/drawing/2014/main" id="{530B7952-EDE6-4B33-BA1B-8562778D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68738"/>
            <a:ext cx="74898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5588" indent="-2555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>
                <a:latin typeface="Tw Cen MT" panose="020B0602020104020603" pitchFamily="34" charset="0"/>
              </a:rPr>
              <a:t>Continuous biometric data capture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>
                <a:latin typeface="Tw Cen MT" panose="020B0602020104020603" pitchFamily="34" charset="0"/>
              </a:rPr>
              <a:t>IPAS big data engine intelligently predicts urination event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>
                <a:latin typeface="Tw Cen MT" panose="020B0602020104020603" pitchFamily="34" charset="0"/>
              </a:rPr>
              <a:t>Machine learning continuously improves predictive accuracy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>
                <a:latin typeface="Tw Cen MT" panose="020B0602020104020603" pitchFamily="34" charset="0"/>
              </a:rPr>
              <a:t>Significant value of biometric data for other healthcare applications</a:t>
            </a:r>
          </a:p>
        </p:txBody>
      </p:sp>
      <p:grpSp>
        <p:nvGrpSpPr>
          <p:cNvPr id="54275" name="Group 9">
            <a:extLst>
              <a:ext uri="{FF2B5EF4-FFF2-40B4-BE49-F238E27FC236}">
                <a16:creationId xmlns:a16="http://schemas.microsoft.com/office/drawing/2014/main" id="{5DA84B2A-CA0B-445C-B21F-0B373FAB7D4F}"/>
              </a:ext>
            </a:extLst>
          </p:cNvPr>
          <p:cNvGrpSpPr>
            <a:grpSpLocks/>
          </p:cNvGrpSpPr>
          <p:nvPr/>
        </p:nvGrpSpPr>
        <p:grpSpPr bwMode="auto">
          <a:xfrm>
            <a:off x="803275" y="1428750"/>
            <a:ext cx="7578725" cy="2235200"/>
            <a:chOff x="826481" y="2362282"/>
            <a:chExt cx="7578110" cy="22341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812EB8-AEDA-41B8-999E-FFC444EBEBC7}"/>
                </a:ext>
              </a:extLst>
            </p:cNvPr>
            <p:cNvSpPr/>
            <p:nvPr/>
          </p:nvSpPr>
          <p:spPr>
            <a:xfrm>
              <a:off x="826481" y="2362282"/>
              <a:ext cx="7536871" cy="223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54283" name="Picture 13">
              <a:extLst>
                <a:ext uri="{FF2B5EF4-FFF2-40B4-BE49-F238E27FC236}">
                  <a16:creationId xmlns:a16="http://schemas.microsoft.com/office/drawing/2014/main" id="{0C431B9F-F278-4C0D-86FD-3A5EAA51C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440" y="2939024"/>
              <a:ext cx="1570531" cy="112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TextBox 14">
              <a:extLst>
                <a:ext uri="{FF2B5EF4-FFF2-40B4-BE49-F238E27FC236}">
                  <a16:creationId xmlns:a16="http://schemas.microsoft.com/office/drawing/2014/main" id="{C23AA7F3-A190-40F5-98BD-CA6B42C36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801" y="2619713"/>
              <a:ext cx="1099808" cy="34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w Cen MT" panose="020B0602020104020603" pitchFamily="34" charset="0"/>
                </a:rPr>
                <a:t>IPAS</a:t>
              </a:r>
            </a:p>
          </p:txBody>
        </p:sp>
        <p:sp>
          <p:nvSpPr>
            <p:cNvPr id="54285" name="TextBox 15">
              <a:extLst>
                <a:ext uri="{FF2B5EF4-FFF2-40B4-BE49-F238E27FC236}">
                  <a16:creationId xmlns:a16="http://schemas.microsoft.com/office/drawing/2014/main" id="{D0A10453-7787-4893-8B1D-7AEA3BB95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302" y="3931230"/>
              <a:ext cx="16472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w Cen MT" panose="020B0602020104020603" pitchFamily="34" charset="0"/>
                </a:rPr>
                <a:t>Big Data Engine</a:t>
              </a:r>
            </a:p>
          </p:txBody>
        </p:sp>
        <p:sp>
          <p:nvSpPr>
            <p:cNvPr id="54286" name="TextBox 16">
              <a:extLst>
                <a:ext uri="{FF2B5EF4-FFF2-40B4-BE49-F238E27FC236}">
                  <a16:creationId xmlns:a16="http://schemas.microsoft.com/office/drawing/2014/main" id="{FC5CC716-10FC-4958-8869-C707CFD9E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866" y="3026637"/>
              <a:ext cx="2423725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w Cen MT" panose="020B0602020104020603" pitchFamily="34" charset="0"/>
                </a:rPr>
                <a:t>Intelligent Predictive Alarming System</a:t>
              </a:r>
            </a:p>
            <a:p>
              <a:pPr algn="ctr" eaLnBrk="1" hangingPunct="1"/>
              <a:r>
                <a:rPr lang="en-US" altLang="en-US" sz="1700" i="1">
                  <a:latin typeface="Tw Cen MT" panose="020B0602020104020603" pitchFamily="34" charset="0"/>
                </a:rPr>
                <a:t>(Machine Learning)</a:t>
              </a:r>
            </a:p>
          </p:txBody>
        </p:sp>
        <p:grpSp>
          <p:nvGrpSpPr>
            <p:cNvPr id="54287" name="Group 3">
              <a:extLst>
                <a:ext uri="{FF2B5EF4-FFF2-40B4-BE49-F238E27FC236}">
                  <a16:creationId xmlns:a16="http://schemas.microsoft.com/office/drawing/2014/main" id="{EB6D4E0F-0AB3-47FC-AC1C-E4BA5EEA6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799" y="2460976"/>
              <a:ext cx="2051379" cy="381060"/>
              <a:chOff x="1029894" y="1536970"/>
              <a:chExt cx="2089629" cy="381060"/>
            </a:xfrm>
          </p:grpSpPr>
          <p:sp>
            <p:nvSpPr>
              <p:cNvPr id="54304" name="TextBox 1">
                <a:extLst>
                  <a:ext uri="{FF2B5EF4-FFF2-40B4-BE49-F238E27FC236}">
                    <a16:creationId xmlns:a16="http://schemas.microsoft.com/office/drawing/2014/main" id="{2C21EA02-034C-45F6-8E45-A7A250283E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894" y="1536970"/>
                <a:ext cx="2089629" cy="34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w Cen MT" panose="020B0602020104020603" pitchFamily="34" charset="0"/>
                  </a:rPr>
                  <a:t>Heart rate </a:t>
                </a:r>
              </a:p>
            </p:txBody>
          </p:sp>
          <p:sp>
            <p:nvSpPr>
              <p:cNvPr id="3" name="Up Arrow 2">
                <a:extLst>
                  <a:ext uri="{FF2B5EF4-FFF2-40B4-BE49-F238E27FC236}">
                    <a16:creationId xmlns:a16="http://schemas.microsoft.com/office/drawing/2014/main" id="{3D793C10-CDA4-4D8D-988F-CFFB67FE7E41}"/>
                  </a:ext>
                </a:extLst>
              </p:cNvPr>
              <p:cNvSpPr/>
              <p:nvPr/>
            </p:nvSpPr>
            <p:spPr bwMode="auto">
              <a:xfrm>
                <a:off x="2605216" y="1615995"/>
                <a:ext cx="205355" cy="301487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4288" name="Group 15">
              <a:extLst>
                <a:ext uri="{FF2B5EF4-FFF2-40B4-BE49-F238E27FC236}">
                  <a16:creationId xmlns:a16="http://schemas.microsoft.com/office/drawing/2014/main" id="{4BF00DB2-87AD-49F7-BFAD-7B15962314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799" y="2882795"/>
              <a:ext cx="2051379" cy="369332"/>
              <a:chOff x="1029894" y="2030758"/>
              <a:chExt cx="2089629" cy="369332"/>
            </a:xfrm>
          </p:grpSpPr>
          <p:sp>
            <p:nvSpPr>
              <p:cNvPr id="54302" name="TextBox 5">
                <a:extLst>
                  <a:ext uri="{FF2B5EF4-FFF2-40B4-BE49-F238E27FC236}">
                    <a16:creationId xmlns:a16="http://schemas.microsoft.com/office/drawing/2014/main" id="{16A20B22-8E48-462E-834B-F79525025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894" y="2030758"/>
                <a:ext cx="2089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w Cen MT" panose="020B0602020104020603" pitchFamily="34" charset="0"/>
                  </a:rPr>
                  <a:t>Respiration</a:t>
                </a:r>
              </a:p>
            </p:txBody>
          </p:sp>
          <p:sp>
            <p:nvSpPr>
              <p:cNvPr id="7" name="Up Arrow 6">
                <a:extLst>
                  <a:ext uri="{FF2B5EF4-FFF2-40B4-BE49-F238E27FC236}">
                    <a16:creationId xmlns:a16="http://schemas.microsoft.com/office/drawing/2014/main" id="{838ED163-73A4-4DCE-9DD8-BAF22833E923}"/>
                  </a:ext>
                </a:extLst>
              </p:cNvPr>
              <p:cNvSpPr/>
              <p:nvPr/>
            </p:nvSpPr>
            <p:spPr bwMode="auto">
              <a:xfrm>
                <a:off x="2605216" y="2079897"/>
                <a:ext cx="205355" cy="299900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4289" name="Group 18">
              <a:extLst>
                <a:ext uri="{FF2B5EF4-FFF2-40B4-BE49-F238E27FC236}">
                  <a16:creationId xmlns:a16="http://schemas.microsoft.com/office/drawing/2014/main" id="{A27EB3A5-E76D-4B48-AA4E-C864797A1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799" y="3726434"/>
              <a:ext cx="2051379" cy="379168"/>
              <a:chOff x="1037198" y="3018335"/>
              <a:chExt cx="2089629" cy="379168"/>
            </a:xfrm>
          </p:grpSpPr>
          <p:sp>
            <p:nvSpPr>
              <p:cNvPr id="54300" name="TextBox 8">
                <a:extLst>
                  <a:ext uri="{FF2B5EF4-FFF2-40B4-BE49-F238E27FC236}">
                    <a16:creationId xmlns:a16="http://schemas.microsoft.com/office/drawing/2014/main" id="{789D3F41-6134-4C2E-937F-D687692D2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198" y="3018335"/>
                <a:ext cx="2089629" cy="34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w Cen MT" panose="020B0602020104020603" pitchFamily="34" charset="0"/>
                  </a:rPr>
                  <a:t>Movement</a:t>
                </a:r>
              </a:p>
            </p:txBody>
          </p:sp>
          <p:sp>
            <p:nvSpPr>
              <p:cNvPr id="5" name="Up-Down Arrow 4">
                <a:extLst>
                  <a:ext uri="{FF2B5EF4-FFF2-40B4-BE49-F238E27FC236}">
                    <a16:creationId xmlns:a16="http://schemas.microsoft.com/office/drawing/2014/main" id="{1C5A3E77-13AB-4701-AD1F-09CC1F2539C4}"/>
                  </a:ext>
                </a:extLst>
              </p:cNvPr>
              <p:cNvSpPr/>
              <p:nvPr/>
            </p:nvSpPr>
            <p:spPr bwMode="auto">
              <a:xfrm>
                <a:off x="2612520" y="3048957"/>
                <a:ext cx="205355" cy="349090"/>
              </a:xfrm>
              <a:prstGeom prst="upDownArrow">
                <a:avLst/>
              </a:prstGeom>
              <a:solidFill>
                <a:srgbClr val="41AD6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4290" name="Group 16">
              <a:extLst>
                <a:ext uri="{FF2B5EF4-FFF2-40B4-BE49-F238E27FC236}">
                  <a16:creationId xmlns:a16="http://schemas.microsoft.com/office/drawing/2014/main" id="{D04942BC-D8AF-4E51-A132-9316FE47C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799" y="3304614"/>
              <a:ext cx="2051379" cy="368429"/>
              <a:chOff x="1029893" y="2524546"/>
              <a:chExt cx="2089629" cy="368429"/>
            </a:xfrm>
          </p:grpSpPr>
          <p:sp>
            <p:nvSpPr>
              <p:cNvPr id="54298" name="TextBox 9">
                <a:extLst>
                  <a:ext uri="{FF2B5EF4-FFF2-40B4-BE49-F238E27FC236}">
                    <a16:creationId xmlns:a16="http://schemas.microsoft.com/office/drawing/2014/main" id="{C5DEE2B3-14E5-4364-A0E1-64F2BF858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893" y="2524546"/>
                <a:ext cx="2089629" cy="34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w Cen MT" panose="020B0602020104020603" pitchFamily="34" charset="0"/>
                  </a:rPr>
                  <a:t>Temperature</a:t>
                </a:r>
              </a:p>
            </p:txBody>
          </p:sp>
          <p:sp>
            <p:nvSpPr>
              <p:cNvPr id="12" name="Up Arrow 11">
                <a:extLst>
                  <a:ext uri="{FF2B5EF4-FFF2-40B4-BE49-F238E27FC236}">
                    <a16:creationId xmlns:a16="http://schemas.microsoft.com/office/drawing/2014/main" id="{6DDBB961-52E2-4CCA-B755-3A734EE36D71}"/>
                  </a:ext>
                </a:extLst>
              </p:cNvPr>
              <p:cNvSpPr/>
              <p:nvPr/>
            </p:nvSpPr>
            <p:spPr bwMode="auto">
              <a:xfrm flipV="1">
                <a:off x="2605215" y="2592989"/>
                <a:ext cx="205355" cy="299899"/>
              </a:xfrm>
              <a:prstGeom prst="upArrow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4291" name="Group 21">
              <a:extLst>
                <a:ext uri="{FF2B5EF4-FFF2-40B4-BE49-F238E27FC236}">
                  <a16:creationId xmlns:a16="http://schemas.microsoft.com/office/drawing/2014/main" id="{B47C5092-8213-4281-BB83-B94A8ECD9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799" y="4148253"/>
              <a:ext cx="2051379" cy="380290"/>
              <a:chOff x="1029894" y="3512125"/>
              <a:chExt cx="2089629" cy="380290"/>
            </a:xfrm>
          </p:grpSpPr>
          <p:sp>
            <p:nvSpPr>
              <p:cNvPr id="54296" name="TextBox 10">
                <a:extLst>
                  <a:ext uri="{FF2B5EF4-FFF2-40B4-BE49-F238E27FC236}">
                    <a16:creationId xmlns:a16="http://schemas.microsoft.com/office/drawing/2014/main" id="{6AE5A640-D45A-48C2-B45A-8E97EC77D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894" y="3512125"/>
                <a:ext cx="2089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w Cen MT" panose="020B0602020104020603" pitchFamily="34" charset="0"/>
                  </a:rPr>
                  <a:t>Blood Pressure</a:t>
                </a:r>
              </a:p>
            </p:txBody>
          </p:sp>
          <p:sp>
            <p:nvSpPr>
              <p:cNvPr id="18" name="Up-Down Arrow 17">
                <a:extLst>
                  <a:ext uri="{FF2B5EF4-FFF2-40B4-BE49-F238E27FC236}">
                    <a16:creationId xmlns:a16="http://schemas.microsoft.com/office/drawing/2014/main" id="{E593389C-E560-4A40-A546-EA5D9C2A1550}"/>
                  </a:ext>
                </a:extLst>
              </p:cNvPr>
              <p:cNvSpPr/>
              <p:nvPr/>
            </p:nvSpPr>
            <p:spPr bwMode="auto">
              <a:xfrm>
                <a:off x="2605216" y="3544595"/>
                <a:ext cx="205355" cy="347504"/>
              </a:xfrm>
              <a:prstGeom prst="upDownArrow">
                <a:avLst/>
              </a:prstGeom>
              <a:solidFill>
                <a:srgbClr val="41AD6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9B8C07-996F-452A-9244-CD16AF72611D}"/>
                </a:ext>
              </a:extLst>
            </p:cNvPr>
            <p:cNvCxnSpPr/>
            <p:nvPr/>
          </p:nvCxnSpPr>
          <p:spPr bwMode="auto">
            <a:xfrm>
              <a:off x="3004354" y="2835140"/>
              <a:ext cx="846069" cy="6061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9E64505-4887-4D91-B532-9AA17F33A06C}"/>
                </a:ext>
              </a:extLst>
            </p:cNvPr>
            <p:cNvCxnSpPr/>
            <p:nvPr/>
          </p:nvCxnSpPr>
          <p:spPr bwMode="auto">
            <a:xfrm flipV="1">
              <a:off x="3036102" y="3441287"/>
              <a:ext cx="800035" cy="7077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C275670-9BE6-4573-835B-CB1D8E7A78D5}"/>
                </a:ext>
              </a:extLst>
            </p:cNvPr>
            <p:cNvSpPr/>
            <p:nvPr/>
          </p:nvSpPr>
          <p:spPr bwMode="auto">
            <a:xfrm>
              <a:off x="5369537" y="3231833"/>
              <a:ext cx="601614" cy="249124"/>
            </a:xfrm>
            <a:prstGeom prst="rightArrow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716708C9-D9D8-4CDE-8DF7-63644B41D323}"/>
                </a:ext>
              </a:extLst>
            </p:cNvPr>
            <p:cNvSpPr/>
            <p:nvPr/>
          </p:nvSpPr>
          <p:spPr bwMode="auto">
            <a:xfrm rot="10800000">
              <a:off x="5369537" y="3452395"/>
              <a:ext cx="601614" cy="247537"/>
            </a:xfrm>
            <a:prstGeom prst="rightArrow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4" name="TextBox 7">
            <a:extLst>
              <a:ext uri="{FF2B5EF4-FFF2-40B4-BE49-F238E27FC236}">
                <a16:creationId xmlns:a16="http://schemas.microsoft.com/office/drawing/2014/main" id="{B5813427-6602-4CEF-9CF3-6408C55F4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The Power of Biometrics</a:t>
            </a:r>
          </a:p>
        </p:txBody>
      </p:sp>
      <p:pic>
        <p:nvPicPr>
          <p:cNvPr id="54277" name="Picture 34">
            <a:extLst>
              <a:ext uri="{FF2B5EF4-FFF2-40B4-BE49-F238E27FC236}">
                <a16:creationId xmlns:a16="http://schemas.microsoft.com/office/drawing/2014/main" id="{9A7DCC83-F2F2-453E-A1CC-9B69192E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8E25A63D-FB4B-4A2B-A998-76A67B3C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C8B9C3A5-679B-43F7-BE61-37039210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FC96A9BD-B257-48DB-93FF-9AAD668A93AE}" type="slidenum">
              <a:rPr lang="en-US" sz="950" b="1"/>
              <a:pPr>
                <a:defRPr/>
              </a:pPr>
              <a:t>17</a:t>
            </a:fld>
            <a:endParaRPr lang="en-US" sz="95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">
            <a:extLst>
              <a:ext uri="{FF2B5EF4-FFF2-40B4-BE49-F238E27FC236}">
                <a16:creationId xmlns:a16="http://schemas.microsoft.com/office/drawing/2014/main" id="{BCA4A36A-A369-4A3F-B638-1FFE27DC0302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381125"/>
            <a:ext cx="7904162" cy="4330700"/>
            <a:chOff x="501650" y="1568451"/>
            <a:chExt cx="7975945" cy="4798143"/>
          </a:xfrm>
        </p:grpSpPr>
        <p:sp>
          <p:nvSpPr>
            <p:cNvPr id="58377" name="Rectangle 201">
              <a:extLst>
                <a:ext uri="{FF2B5EF4-FFF2-40B4-BE49-F238E27FC236}">
                  <a16:creationId xmlns:a16="http://schemas.microsoft.com/office/drawing/2014/main" id="{7DF0FB98-A9CE-456C-AC15-ED55B38A4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13" y="6081713"/>
              <a:ext cx="227012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  <a:latin typeface="Verdana" panose="020B0604030504040204" pitchFamily="34" charset="0"/>
                </a:rPr>
                <a:t>0%</a:t>
              </a:r>
              <a:endParaRPr lang="en-US" altLang="en-US" sz="900" b="1"/>
            </a:p>
          </p:txBody>
        </p:sp>
        <p:sp>
          <p:nvSpPr>
            <p:cNvPr id="58378" name="Rectangle 157">
              <a:extLst>
                <a:ext uri="{FF2B5EF4-FFF2-40B4-BE49-F238E27FC236}">
                  <a16:creationId xmlns:a16="http://schemas.microsoft.com/office/drawing/2014/main" id="{705D1E74-4647-4678-8740-DB4FD03B7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0" y="5131518"/>
              <a:ext cx="825500" cy="6054"/>
            </a:xfrm>
            <a:prstGeom prst="rect">
              <a:avLst/>
            </a:prstGeom>
            <a:solidFill>
              <a:srgbClr val="FFF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79" name="Rectangle 135">
              <a:extLst>
                <a:ext uri="{FF2B5EF4-FFF2-40B4-BE49-F238E27FC236}">
                  <a16:creationId xmlns:a16="http://schemas.microsoft.com/office/drawing/2014/main" id="{14CC9FA6-B5D0-4272-A157-6AD817136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5" y="5411539"/>
              <a:ext cx="473075" cy="4540"/>
            </a:xfrm>
            <a:prstGeom prst="rect">
              <a:avLst/>
            </a:prstGeom>
            <a:solidFill>
              <a:srgbClr val="63A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80" name="Freeform 162">
              <a:extLst>
                <a:ext uri="{FF2B5EF4-FFF2-40B4-BE49-F238E27FC236}">
                  <a16:creationId xmlns:a16="http://schemas.microsoft.com/office/drawing/2014/main" id="{D06C1031-D46D-498A-93F1-8D290B715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5683991"/>
              <a:ext cx="7291388" cy="270938"/>
            </a:xfrm>
            <a:custGeom>
              <a:avLst/>
              <a:gdLst>
                <a:gd name="T0" fmla="*/ 0 w 4064"/>
                <a:gd name="T1" fmla="*/ 179 h 179"/>
                <a:gd name="T2" fmla="*/ 220 w 4064"/>
                <a:gd name="T3" fmla="*/ 0 h 179"/>
                <a:gd name="T4" fmla="*/ 4064 w 4064"/>
                <a:gd name="T5" fmla="*/ 0 h 179"/>
                <a:gd name="T6" fmla="*/ 3844 w 4064"/>
                <a:gd name="T7" fmla="*/ 179 h 179"/>
                <a:gd name="T8" fmla="*/ 0 w 4064"/>
                <a:gd name="T9" fmla="*/ 179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4" h="179">
                  <a:moveTo>
                    <a:pt x="0" y="179"/>
                  </a:moveTo>
                  <a:lnTo>
                    <a:pt x="220" y="0"/>
                  </a:lnTo>
                  <a:lnTo>
                    <a:pt x="4064" y="0"/>
                  </a:lnTo>
                  <a:lnTo>
                    <a:pt x="3844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Freeform 163">
              <a:extLst>
                <a:ext uri="{FF2B5EF4-FFF2-40B4-BE49-F238E27FC236}">
                  <a16:creationId xmlns:a16="http://schemas.microsoft.com/office/drawing/2014/main" id="{3A803B44-5C86-4FE7-AD85-28930F03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1574505"/>
              <a:ext cx="393700" cy="4380423"/>
            </a:xfrm>
            <a:custGeom>
              <a:avLst/>
              <a:gdLst/>
              <a:ahLst/>
              <a:cxnLst>
                <a:cxn ang="0">
                  <a:pos x="0" y="2894"/>
                </a:cxn>
                <a:cxn ang="0">
                  <a:pos x="0" y="179"/>
                </a:cxn>
                <a:cxn ang="0">
                  <a:pos x="220" y="0"/>
                </a:cxn>
                <a:cxn ang="0">
                  <a:pos x="220" y="2715"/>
                </a:cxn>
                <a:cxn ang="0">
                  <a:pos x="0" y="2894"/>
                </a:cxn>
              </a:cxnLst>
              <a:rect l="0" t="0" r="r" b="b"/>
              <a:pathLst>
                <a:path w="220" h="2894">
                  <a:moveTo>
                    <a:pt x="0" y="2894"/>
                  </a:moveTo>
                  <a:lnTo>
                    <a:pt x="0" y="179"/>
                  </a:lnTo>
                  <a:lnTo>
                    <a:pt x="220" y="0"/>
                  </a:lnTo>
                  <a:lnTo>
                    <a:pt x="220" y="2715"/>
                  </a:lnTo>
                  <a:lnTo>
                    <a:pt x="0" y="2894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5284" name="Rectangle 164">
              <a:extLst>
                <a:ext uri="{FF2B5EF4-FFF2-40B4-BE49-F238E27FC236}">
                  <a16:creationId xmlns:a16="http://schemas.microsoft.com/office/drawing/2014/main" id="{76FEE112-A77D-408A-B867-58F07F7B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907" y="1577595"/>
              <a:ext cx="6897688" cy="4109485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58387" name="Freeform 165">
              <a:extLst>
                <a:ext uri="{FF2B5EF4-FFF2-40B4-BE49-F238E27FC236}">
                  <a16:creationId xmlns:a16="http://schemas.microsoft.com/office/drawing/2014/main" id="{237F7DB0-F674-4EB2-9EDA-E23B2286B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5683991"/>
              <a:ext cx="7291388" cy="270938"/>
            </a:xfrm>
            <a:custGeom>
              <a:avLst/>
              <a:gdLst>
                <a:gd name="T0" fmla="*/ 0 w 4064"/>
                <a:gd name="T1" fmla="*/ 179 h 179"/>
                <a:gd name="T2" fmla="*/ 220 w 4064"/>
                <a:gd name="T3" fmla="*/ 0 h 179"/>
                <a:gd name="T4" fmla="*/ 4064 w 4064"/>
                <a:gd name="T5" fmla="*/ 0 h 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64" h="179">
                  <a:moveTo>
                    <a:pt x="0" y="179"/>
                  </a:moveTo>
                  <a:lnTo>
                    <a:pt x="220" y="0"/>
                  </a:lnTo>
                  <a:lnTo>
                    <a:pt x="406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Freeform 171">
              <a:extLst>
                <a:ext uri="{FF2B5EF4-FFF2-40B4-BE49-F238E27FC236}">
                  <a16:creationId xmlns:a16="http://schemas.microsoft.com/office/drawing/2014/main" id="{B2F8FC3A-3D41-4AEC-A690-0882E087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1574505"/>
              <a:ext cx="7291388" cy="270939"/>
            </a:xfrm>
            <a:custGeom>
              <a:avLst/>
              <a:gdLst>
                <a:gd name="T0" fmla="*/ 0 w 4064"/>
                <a:gd name="T1" fmla="*/ 179 h 179"/>
                <a:gd name="T2" fmla="*/ 220 w 4064"/>
                <a:gd name="T3" fmla="*/ 0 h 179"/>
                <a:gd name="T4" fmla="*/ 4064 w 4064"/>
                <a:gd name="T5" fmla="*/ 0 h 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64" h="179">
                  <a:moveTo>
                    <a:pt x="0" y="179"/>
                  </a:moveTo>
                  <a:lnTo>
                    <a:pt x="220" y="0"/>
                  </a:lnTo>
                  <a:lnTo>
                    <a:pt x="406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Freeform 172">
              <a:extLst>
                <a:ext uri="{FF2B5EF4-FFF2-40B4-BE49-F238E27FC236}">
                  <a16:creationId xmlns:a16="http://schemas.microsoft.com/office/drawing/2014/main" id="{A282D379-1C3B-45D6-A528-DBB617063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5683991"/>
              <a:ext cx="7291388" cy="270938"/>
            </a:xfrm>
            <a:custGeom>
              <a:avLst/>
              <a:gdLst>
                <a:gd name="T0" fmla="*/ 4064 w 4064"/>
                <a:gd name="T1" fmla="*/ 0 h 179"/>
                <a:gd name="T2" fmla="*/ 3844 w 4064"/>
                <a:gd name="T3" fmla="*/ 179 h 179"/>
                <a:gd name="T4" fmla="*/ 0 w 4064"/>
                <a:gd name="T5" fmla="*/ 179 h 179"/>
                <a:gd name="T6" fmla="*/ 220 w 4064"/>
                <a:gd name="T7" fmla="*/ 0 h 179"/>
                <a:gd name="T8" fmla="*/ 4064 w 4064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4" h="179">
                  <a:moveTo>
                    <a:pt x="4064" y="0"/>
                  </a:moveTo>
                  <a:lnTo>
                    <a:pt x="3844" y="179"/>
                  </a:lnTo>
                  <a:lnTo>
                    <a:pt x="0" y="179"/>
                  </a:lnTo>
                  <a:lnTo>
                    <a:pt x="220" y="0"/>
                  </a:lnTo>
                  <a:lnTo>
                    <a:pt x="406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Freeform 173">
              <a:extLst>
                <a:ext uri="{FF2B5EF4-FFF2-40B4-BE49-F238E27FC236}">
                  <a16:creationId xmlns:a16="http://schemas.microsoft.com/office/drawing/2014/main" id="{EAD6AF9E-57DE-42AA-9D59-0DD73047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1568451"/>
              <a:ext cx="393700" cy="4380423"/>
            </a:xfrm>
            <a:custGeom>
              <a:avLst/>
              <a:gdLst>
                <a:gd name="T0" fmla="*/ 0 w 220"/>
                <a:gd name="T1" fmla="*/ 2894 h 2894"/>
                <a:gd name="T2" fmla="*/ 0 w 220"/>
                <a:gd name="T3" fmla="*/ 178 h 2894"/>
                <a:gd name="T4" fmla="*/ 220 w 220"/>
                <a:gd name="T5" fmla="*/ 0 h 2894"/>
                <a:gd name="T6" fmla="*/ 220 w 220"/>
                <a:gd name="T7" fmla="*/ 2715 h 2894"/>
                <a:gd name="T8" fmla="*/ 0 w 220"/>
                <a:gd name="T9" fmla="*/ 2894 h 2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2894">
                  <a:moveTo>
                    <a:pt x="0" y="2894"/>
                  </a:moveTo>
                  <a:lnTo>
                    <a:pt x="0" y="178"/>
                  </a:lnTo>
                  <a:lnTo>
                    <a:pt x="220" y="0"/>
                  </a:lnTo>
                  <a:lnTo>
                    <a:pt x="220" y="2715"/>
                  </a:lnTo>
                  <a:lnTo>
                    <a:pt x="0" y="2894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Rectangle 174">
              <a:extLst>
                <a:ext uri="{FF2B5EF4-FFF2-40B4-BE49-F238E27FC236}">
                  <a16:creationId xmlns:a16="http://schemas.microsoft.com/office/drawing/2014/main" id="{A7A8E202-6206-4331-AF93-67523439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772" y="1578830"/>
              <a:ext cx="6897688" cy="4109485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8392" name="Group 230">
              <a:extLst>
                <a:ext uri="{FF2B5EF4-FFF2-40B4-BE49-F238E27FC236}">
                  <a16:creationId xmlns:a16="http://schemas.microsoft.com/office/drawing/2014/main" id="{0E6FDB7B-3909-4C4B-996C-5F61F057D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4028088"/>
              <a:ext cx="614362" cy="1845105"/>
              <a:chOff x="1244" y="2613"/>
              <a:chExt cx="342" cy="1219"/>
            </a:xfrm>
          </p:grpSpPr>
          <p:sp>
            <p:nvSpPr>
              <p:cNvPr id="5295" name="Freeform 175">
                <a:extLst>
                  <a:ext uri="{FF2B5EF4-FFF2-40B4-BE49-F238E27FC236}">
                    <a16:creationId xmlns:a16="http://schemas.microsoft.com/office/drawing/2014/main" id="{2CDBDF8B-4F7F-4A0F-A3BB-F30784309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2613"/>
                <a:ext cx="87" cy="1219"/>
              </a:xfrm>
              <a:custGeom>
                <a:avLst/>
                <a:gdLst/>
                <a:ahLst/>
                <a:cxnLst>
                  <a:cxn ang="0">
                    <a:pos x="0" y="1219"/>
                  </a:cxn>
                  <a:cxn ang="0">
                    <a:pos x="0" y="74"/>
                  </a:cxn>
                  <a:cxn ang="0">
                    <a:pos x="87" y="0"/>
                  </a:cxn>
                  <a:cxn ang="0">
                    <a:pos x="87" y="1148"/>
                  </a:cxn>
                  <a:cxn ang="0">
                    <a:pos x="0" y="1219"/>
                  </a:cxn>
                </a:cxnLst>
                <a:rect l="0" t="0" r="r" b="b"/>
                <a:pathLst>
                  <a:path w="87" h="1219">
                    <a:moveTo>
                      <a:pt x="0" y="1219"/>
                    </a:moveTo>
                    <a:lnTo>
                      <a:pt x="0" y="74"/>
                    </a:lnTo>
                    <a:lnTo>
                      <a:pt x="87" y="0"/>
                    </a:lnTo>
                    <a:lnTo>
                      <a:pt x="87" y="1148"/>
                    </a:lnTo>
                    <a:lnTo>
                      <a:pt x="0" y="1219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296" name="Rectangle 176">
                <a:extLst>
                  <a:ext uri="{FF2B5EF4-FFF2-40B4-BE49-F238E27FC236}">
                    <a16:creationId xmlns:a16="http://schemas.microsoft.com/office/drawing/2014/main" id="{9A8D619E-02AA-4DA3-A791-74417D021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2687"/>
                <a:ext cx="255" cy="114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297" name="Freeform 177">
                <a:extLst>
                  <a:ext uri="{FF2B5EF4-FFF2-40B4-BE49-F238E27FC236}">
                    <a16:creationId xmlns:a16="http://schemas.microsoft.com/office/drawing/2014/main" id="{6749F8DF-1AD8-4F84-B052-40F7ACE23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613"/>
                <a:ext cx="342" cy="74"/>
              </a:xfrm>
              <a:custGeom>
                <a:avLst/>
                <a:gdLst/>
                <a:ahLst/>
                <a:cxnLst>
                  <a:cxn ang="0">
                    <a:pos x="255" y="74"/>
                  </a:cxn>
                  <a:cxn ang="0">
                    <a:pos x="342" y="0"/>
                  </a:cxn>
                  <a:cxn ang="0">
                    <a:pos x="87" y="0"/>
                  </a:cxn>
                  <a:cxn ang="0">
                    <a:pos x="0" y="74"/>
                  </a:cxn>
                  <a:cxn ang="0">
                    <a:pos x="255" y="74"/>
                  </a:cxn>
                </a:cxnLst>
                <a:rect l="0" t="0" r="r" b="b"/>
                <a:pathLst>
                  <a:path w="342" h="74">
                    <a:moveTo>
                      <a:pt x="255" y="74"/>
                    </a:moveTo>
                    <a:lnTo>
                      <a:pt x="342" y="0"/>
                    </a:lnTo>
                    <a:lnTo>
                      <a:pt x="87" y="0"/>
                    </a:lnTo>
                    <a:lnTo>
                      <a:pt x="0" y="74"/>
                    </a:lnTo>
                    <a:lnTo>
                      <a:pt x="255" y="7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</p:grpSp>
        <p:grpSp>
          <p:nvGrpSpPr>
            <p:cNvPr id="58393" name="Group 225">
              <a:extLst>
                <a:ext uri="{FF2B5EF4-FFF2-40B4-BE49-F238E27FC236}">
                  <a16:creationId xmlns:a16="http://schemas.microsoft.com/office/drawing/2014/main" id="{54D2439E-F97A-443A-8BB6-ABE5E5578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7988" y="3519511"/>
              <a:ext cx="619125" cy="622098"/>
              <a:chOff x="1883" y="3421"/>
              <a:chExt cx="345" cy="411"/>
            </a:xfrm>
          </p:grpSpPr>
          <p:sp>
            <p:nvSpPr>
              <p:cNvPr id="5298" name="Freeform 178">
                <a:extLst>
                  <a:ext uri="{FF2B5EF4-FFF2-40B4-BE49-F238E27FC236}">
                    <a16:creationId xmlns:a16="http://schemas.microsoft.com/office/drawing/2014/main" id="{0C0986B8-7DA8-4C04-93D4-127A8791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3421"/>
                <a:ext cx="89" cy="411"/>
              </a:xfrm>
              <a:custGeom>
                <a:avLst/>
                <a:gdLst/>
                <a:ahLst/>
                <a:cxnLst>
                  <a:cxn ang="0">
                    <a:pos x="0" y="411"/>
                  </a:cxn>
                  <a:cxn ang="0">
                    <a:pos x="0" y="73"/>
                  </a:cxn>
                  <a:cxn ang="0">
                    <a:pos x="89" y="0"/>
                  </a:cxn>
                  <a:cxn ang="0">
                    <a:pos x="89" y="340"/>
                  </a:cxn>
                  <a:cxn ang="0">
                    <a:pos x="0" y="411"/>
                  </a:cxn>
                </a:cxnLst>
                <a:rect l="0" t="0" r="r" b="b"/>
                <a:pathLst>
                  <a:path w="89" h="411">
                    <a:moveTo>
                      <a:pt x="0" y="411"/>
                    </a:moveTo>
                    <a:lnTo>
                      <a:pt x="0" y="73"/>
                    </a:lnTo>
                    <a:lnTo>
                      <a:pt x="89" y="0"/>
                    </a:lnTo>
                    <a:lnTo>
                      <a:pt x="89" y="340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299" name="Rectangle 179">
                <a:extLst>
                  <a:ext uri="{FF2B5EF4-FFF2-40B4-BE49-F238E27FC236}">
                    <a16:creationId xmlns:a16="http://schemas.microsoft.com/office/drawing/2014/main" id="{7DFA84B2-78F0-4C0C-B6CA-9DCE40A88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3490"/>
                <a:ext cx="256" cy="33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00" name="Freeform 180">
                <a:extLst>
                  <a:ext uri="{FF2B5EF4-FFF2-40B4-BE49-F238E27FC236}">
                    <a16:creationId xmlns:a16="http://schemas.microsoft.com/office/drawing/2014/main" id="{9E5D14DB-6200-44B1-B40A-0892AC5D2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3421"/>
                <a:ext cx="345" cy="73"/>
              </a:xfrm>
              <a:custGeom>
                <a:avLst/>
                <a:gdLst/>
                <a:ahLst/>
                <a:cxnLst>
                  <a:cxn ang="0">
                    <a:pos x="256" y="73"/>
                  </a:cxn>
                  <a:cxn ang="0">
                    <a:pos x="345" y="0"/>
                  </a:cxn>
                  <a:cxn ang="0">
                    <a:pos x="87" y="0"/>
                  </a:cxn>
                  <a:cxn ang="0">
                    <a:pos x="0" y="73"/>
                  </a:cxn>
                  <a:cxn ang="0">
                    <a:pos x="256" y="73"/>
                  </a:cxn>
                </a:cxnLst>
                <a:rect l="0" t="0" r="r" b="b"/>
                <a:pathLst>
                  <a:path w="345" h="73">
                    <a:moveTo>
                      <a:pt x="256" y="73"/>
                    </a:moveTo>
                    <a:lnTo>
                      <a:pt x="345" y="0"/>
                    </a:lnTo>
                    <a:lnTo>
                      <a:pt x="87" y="0"/>
                    </a:lnTo>
                    <a:lnTo>
                      <a:pt x="0" y="73"/>
                    </a:lnTo>
                    <a:lnTo>
                      <a:pt x="256" y="73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</p:grpSp>
        <p:grpSp>
          <p:nvGrpSpPr>
            <p:cNvPr id="58394" name="Group 226">
              <a:extLst>
                <a:ext uri="{FF2B5EF4-FFF2-40B4-BE49-F238E27FC236}">
                  <a16:creationId xmlns:a16="http://schemas.microsoft.com/office/drawing/2014/main" id="{80E5AD9C-4693-44B6-A9A2-FA1954B0A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2088" y="3103264"/>
              <a:ext cx="617537" cy="517659"/>
              <a:chOff x="2523" y="3490"/>
              <a:chExt cx="344" cy="342"/>
            </a:xfrm>
          </p:grpSpPr>
          <p:sp>
            <p:nvSpPr>
              <p:cNvPr id="5301" name="Freeform 181">
                <a:extLst>
                  <a:ext uri="{FF2B5EF4-FFF2-40B4-BE49-F238E27FC236}">
                    <a16:creationId xmlns:a16="http://schemas.microsoft.com/office/drawing/2014/main" id="{5D5A54DC-CFBB-48C8-92D2-6C017E652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490"/>
                <a:ext cx="87" cy="342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0" y="71"/>
                  </a:cxn>
                  <a:cxn ang="0">
                    <a:pos x="87" y="0"/>
                  </a:cxn>
                  <a:cxn ang="0">
                    <a:pos x="87" y="271"/>
                  </a:cxn>
                  <a:cxn ang="0">
                    <a:pos x="0" y="342"/>
                  </a:cxn>
                </a:cxnLst>
                <a:rect l="0" t="0" r="r" b="b"/>
                <a:pathLst>
                  <a:path w="87" h="342">
                    <a:moveTo>
                      <a:pt x="0" y="342"/>
                    </a:moveTo>
                    <a:lnTo>
                      <a:pt x="0" y="71"/>
                    </a:lnTo>
                    <a:lnTo>
                      <a:pt x="87" y="0"/>
                    </a:lnTo>
                    <a:lnTo>
                      <a:pt x="87" y="271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02" name="Rectangle 182">
                <a:extLst>
                  <a:ext uri="{FF2B5EF4-FFF2-40B4-BE49-F238E27FC236}">
                    <a16:creationId xmlns:a16="http://schemas.microsoft.com/office/drawing/2014/main" id="{7586B3BD-5553-4302-B57F-B25C4C8AA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" y="3561"/>
                <a:ext cx="257" cy="27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03" name="Freeform 183">
                <a:extLst>
                  <a:ext uri="{FF2B5EF4-FFF2-40B4-BE49-F238E27FC236}">
                    <a16:creationId xmlns:a16="http://schemas.microsoft.com/office/drawing/2014/main" id="{639B8FA3-9C9A-47BE-BFD2-014189C15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490"/>
                <a:ext cx="344" cy="71"/>
              </a:xfrm>
              <a:custGeom>
                <a:avLst/>
                <a:gdLst/>
                <a:ahLst/>
                <a:cxnLst>
                  <a:cxn ang="0">
                    <a:pos x="257" y="71"/>
                  </a:cxn>
                  <a:cxn ang="0">
                    <a:pos x="344" y="0"/>
                  </a:cxn>
                  <a:cxn ang="0">
                    <a:pos x="89" y="0"/>
                  </a:cxn>
                  <a:cxn ang="0">
                    <a:pos x="0" y="71"/>
                  </a:cxn>
                  <a:cxn ang="0">
                    <a:pos x="257" y="71"/>
                  </a:cxn>
                </a:cxnLst>
                <a:rect l="0" t="0" r="r" b="b"/>
                <a:pathLst>
                  <a:path w="344" h="71">
                    <a:moveTo>
                      <a:pt x="257" y="71"/>
                    </a:moveTo>
                    <a:lnTo>
                      <a:pt x="344" y="0"/>
                    </a:lnTo>
                    <a:lnTo>
                      <a:pt x="89" y="0"/>
                    </a:lnTo>
                    <a:lnTo>
                      <a:pt x="0" y="71"/>
                    </a:lnTo>
                    <a:lnTo>
                      <a:pt x="257" y="71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</p:grpSp>
        <p:grpSp>
          <p:nvGrpSpPr>
            <p:cNvPr id="58395" name="Group 227">
              <a:extLst>
                <a:ext uri="{FF2B5EF4-FFF2-40B4-BE49-F238E27FC236}">
                  <a16:creationId xmlns:a16="http://schemas.microsoft.com/office/drawing/2014/main" id="{560AE6A6-6C0A-48EE-A5EB-74A7ADC22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313" y="2623446"/>
              <a:ext cx="617537" cy="585771"/>
              <a:chOff x="3165" y="3445"/>
              <a:chExt cx="344" cy="387"/>
            </a:xfrm>
          </p:grpSpPr>
          <p:sp>
            <p:nvSpPr>
              <p:cNvPr id="5304" name="Freeform 184">
                <a:extLst>
                  <a:ext uri="{FF2B5EF4-FFF2-40B4-BE49-F238E27FC236}">
                    <a16:creationId xmlns:a16="http://schemas.microsoft.com/office/drawing/2014/main" id="{9C6F0527-2E29-4861-A2E2-D51360279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3445"/>
                <a:ext cx="89" cy="387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0" y="71"/>
                  </a:cxn>
                  <a:cxn ang="0">
                    <a:pos x="89" y="0"/>
                  </a:cxn>
                  <a:cxn ang="0">
                    <a:pos x="89" y="316"/>
                  </a:cxn>
                  <a:cxn ang="0">
                    <a:pos x="0" y="387"/>
                  </a:cxn>
                </a:cxnLst>
                <a:rect l="0" t="0" r="r" b="b"/>
                <a:pathLst>
                  <a:path w="89" h="387">
                    <a:moveTo>
                      <a:pt x="0" y="387"/>
                    </a:moveTo>
                    <a:lnTo>
                      <a:pt x="0" y="71"/>
                    </a:lnTo>
                    <a:lnTo>
                      <a:pt x="89" y="0"/>
                    </a:lnTo>
                    <a:lnTo>
                      <a:pt x="89" y="316"/>
                    </a:lnTo>
                    <a:lnTo>
                      <a:pt x="0" y="387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05" name="Rectangle 185">
                <a:extLst>
                  <a:ext uri="{FF2B5EF4-FFF2-40B4-BE49-F238E27FC236}">
                    <a16:creationId xmlns:a16="http://schemas.microsoft.com/office/drawing/2014/main" id="{1E8BB490-65F2-44A0-8931-99E416B9C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5" y="3516"/>
                <a:ext cx="255" cy="31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06" name="Freeform 186">
                <a:extLst>
                  <a:ext uri="{FF2B5EF4-FFF2-40B4-BE49-F238E27FC236}">
                    <a16:creationId xmlns:a16="http://schemas.microsoft.com/office/drawing/2014/main" id="{42427FE2-E532-41B3-A6EB-D9BB56F5A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" y="3445"/>
                <a:ext cx="344" cy="71"/>
              </a:xfrm>
              <a:custGeom>
                <a:avLst/>
                <a:gdLst/>
                <a:ahLst/>
                <a:cxnLst>
                  <a:cxn ang="0">
                    <a:pos x="255" y="71"/>
                  </a:cxn>
                  <a:cxn ang="0">
                    <a:pos x="344" y="0"/>
                  </a:cxn>
                  <a:cxn ang="0">
                    <a:pos x="87" y="0"/>
                  </a:cxn>
                  <a:cxn ang="0">
                    <a:pos x="0" y="71"/>
                  </a:cxn>
                  <a:cxn ang="0">
                    <a:pos x="255" y="71"/>
                  </a:cxn>
                </a:cxnLst>
                <a:rect l="0" t="0" r="r" b="b"/>
                <a:pathLst>
                  <a:path w="344" h="71">
                    <a:moveTo>
                      <a:pt x="255" y="71"/>
                    </a:moveTo>
                    <a:lnTo>
                      <a:pt x="344" y="0"/>
                    </a:lnTo>
                    <a:lnTo>
                      <a:pt x="87" y="0"/>
                    </a:lnTo>
                    <a:lnTo>
                      <a:pt x="0" y="71"/>
                    </a:lnTo>
                    <a:lnTo>
                      <a:pt x="255" y="71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</p:grpSp>
        <p:grpSp>
          <p:nvGrpSpPr>
            <p:cNvPr id="58396" name="Group 228">
              <a:extLst>
                <a:ext uri="{FF2B5EF4-FFF2-40B4-BE49-F238E27FC236}">
                  <a16:creationId xmlns:a16="http://schemas.microsoft.com/office/drawing/2014/main" id="{C551854F-2A26-4E9A-A401-4C0784ABE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588" y="2075515"/>
              <a:ext cx="619125" cy="655398"/>
              <a:chOff x="3804" y="3399"/>
              <a:chExt cx="345" cy="433"/>
            </a:xfrm>
          </p:grpSpPr>
          <p:sp>
            <p:nvSpPr>
              <p:cNvPr id="5307" name="Freeform 187">
                <a:extLst>
                  <a:ext uri="{FF2B5EF4-FFF2-40B4-BE49-F238E27FC236}">
                    <a16:creationId xmlns:a16="http://schemas.microsoft.com/office/drawing/2014/main" id="{5D59A25D-93D1-4442-832A-C1ABCDB5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399"/>
                <a:ext cx="87" cy="433"/>
              </a:xfrm>
              <a:custGeom>
                <a:avLst/>
                <a:gdLst/>
                <a:ahLst/>
                <a:cxnLst>
                  <a:cxn ang="0">
                    <a:pos x="0" y="433"/>
                  </a:cxn>
                  <a:cxn ang="0">
                    <a:pos x="0" y="71"/>
                  </a:cxn>
                  <a:cxn ang="0">
                    <a:pos x="87" y="0"/>
                  </a:cxn>
                  <a:cxn ang="0">
                    <a:pos x="87" y="362"/>
                  </a:cxn>
                  <a:cxn ang="0">
                    <a:pos x="0" y="433"/>
                  </a:cxn>
                </a:cxnLst>
                <a:rect l="0" t="0" r="r" b="b"/>
                <a:pathLst>
                  <a:path w="87" h="433">
                    <a:moveTo>
                      <a:pt x="0" y="433"/>
                    </a:moveTo>
                    <a:lnTo>
                      <a:pt x="0" y="71"/>
                    </a:lnTo>
                    <a:lnTo>
                      <a:pt x="87" y="0"/>
                    </a:lnTo>
                    <a:lnTo>
                      <a:pt x="87" y="362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08" name="Rectangle 188">
                <a:extLst>
                  <a:ext uri="{FF2B5EF4-FFF2-40B4-BE49-F238E27FC236}">
                    <a16:creationId xmlns:a16="http://schemas.microsoft.com/office/drawing/2014/main" id="{8B85400F-B8F5-4066-9209-7F92BBE1F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3470"/>
                <a:ext cx="258" cy="362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09" name="Freeform 189">
                <a:extLst>
                  <a:ext uri="{FF2B5EF4-FFF2-40B4-BE49-F238E27FC236}">
                    <a16:creationId xmlns:a16="http://schemas.microsoft.com/office/drawing/2014/main" id="{47D3A37B-DB9A-4DA5-AA1A-9F4A22869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3399"/>
                <a:ext cx="345" cy="71"/>
              </a:xfrm>
              <a:custGeom>
                <a:avLst/>
                <a:gdLst/>
                <a:ahLst/>
                <a:cxnLst>
                  <a:cxn ang="0">
                    <a:pos x="258" y="71"/>
                  </a:cxn>
                  <a:cxn ang="0">
                    <a:pos x="345" y="0"/>
                  </a:cxn>
                  <a:cxn ang="0">
                    <a:pos x="89" y="0"/>
                  </a:cxn>
                  <a:cxn ang="0">
                    <a:pos x="0" y="71"/>
                  </a:cxn>
                  <a:cxn ang="0">
                    <a:pos x="258" y="71"/>
                  </a:cxn>
                </a:cxnLst>
                <a:rect l="0" t="0" r="r" b="b"/>
                <a:pathLst>
                  <a:path w="345" h="71">
                    <a:moveTo>
                      <a:pt x="258" y="71"/>
                    </a:moveTo>
                    <a:lnTo>
                      <a:pt x="345" y="0"/>
                    </a:lnTo>
                    <a:lnTo>
                      <a:pt x="89" y="0"/>
                    </a:lnTo>
                    <a:lnTo>
                      <a:pt x="0" y="71"/>
                    </a:lnTo>
                    <a:lnTo>
                      <a:pt x="258" y="71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</p:grpSp>
        <p:grpSp>
          <p:nvGrpSpPr>
            <p:cNvPr id="58397" name="Group 229">
              <a:extLst>
                <a:ext uri="{FF2B5EF4-FFF2-40B4-BE49-F238E27FC236}">
                  <a16:creationId xmlns:a16="http://schemas.microsoft.com/office/drawing/2014/main" id="{52B9C56F-EA9C-4D58-A7DC-5E6122A234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3275" y="2077028"/>
              <a:ext cx="1002022" cy="3796165"/>
              <a:chOff x="4446" y="1324"/>
              <a:chExt cx="342" cy="2508"/>
            </a:xfrm>
          </p:grpSpPr>
          <p:sp>
            <p:nvSpPr>
              <p:cNvPr id="5310" name="Freeform 190">
                <a:extLst>
                  <a:ext uri="{FF2B5EF4-FFF2-40B4-BE49-F238E27FC236}">
                    <a16:creationId xmlns:a16="http://schemas.microsoft.com/office/drawing/2014/main" id="{0C0F9FF6-E956-4068-9C43-349BBB378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1324"/>
                <a:ext cx="87" cy="2508"/>
              </a:xfrm>
              <a:custGeom>
                <a:avLst/>
                <a:gdLst/>
                <a:ahLst/>
                <a:cxnLst>
                  <a:cxn ang="0">
                    <a:pos x="0" y="2508"/>
                  </a:cxn>
                  <a:cxn ang="0">
                    <a:pos x="0" y="71"/>
                  </a:cxn>
                  <a:cxn ang="0">
                    <a:pos x="87" y="0"/>
                  </a:cxn>
                  <a:cxn ang="0">
                    <a:pos x="87" y="2437"/>
                  </a:cxn>
                  <a:cxn ang="0">
                    <a:pos x="0" y="2508"/>
                  </a:cxn>
                </a:cxnLst>
                <a:rect l="0" t="0" r="r" b="b"/>
                <a:pathLst>
                  <a:path w="87" h="2508">
                    <a:moveTo>
                      <a:pt x="0" y="2508"/>
                    </a:moveTo>
                    <a:lnTo>
                      <a:pt x="0" y="71"/>
                    </a:lnTo>
                    <a:lnTo>
                      <a:pt x="87" y="0"/>
                    </a:lnTo>
                    <a:lnTo>
                      <a:pt x="87" y="2437"/>
                    </a:lnTo>
                    <a:lnTo>
                      <a:pt x="0" y="2508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11" name="Rectangle 191">
                <a:extLst>
                  <a:ext uri="{FF2B5EF4-FFF2-40B4-BE49-F238E27FC236}">
                    <a16:creationId xmlns:a16="http://schemas.microsoft.com/office/drawing/2014/main" id="{57C6ADA4-A186-4012-B242-154A9D7B7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6" y="1395"/>
                <a:ext cx="255" cy="2437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5312" name="Freeform 192">
                <a:extLst>
                  <a:ext uri="{FF2B5EF4-FFF2-40B4-BE49-F238E27FC236}">
                    <a16:creationId xmlns:a16="http://schemas.microsoft.com/office/drawing/2014/main" id="{774F2470-19CD-4DCB-BE6C-063069551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" y="1324"/>
                <a:ext cx="342" cy="71"/>
              </a:xfrm>
              <a:custGeom>
                <a:avLst/>
                <a:gdLst/>
                <a:ahLst/>
                <a:cxnLst>
                  <a:cxn ang="0">
                    <a:pos x="255" y="71"/>
                  </a:cxn>
                  <a:cxn ang="0">
                    <a:pos x="342" y="0"/>
                  </a:cxn>
                  <a:cxn ang="0">
                    <a:pos x="87" y="0"/>
                  </a:cxn>
                  <a:cxn ang="0">
                    <a:pos x="0" y="71"/>
                  </a:cxn>
                  <a:cxn ang="0">
                    <a:pos x="255" y="71"/>
                  </a:cxn>
                </a:cxnLst>
                <a:rect l="0" t="0" r="r" b="b"/>
                <a:pathLst>
                  <a:path w="342" h="71">
                    <a:moveTo>
                      <a:pt x="255" y="71"/>
                    </a:moveTo>
                    <a:lnTo>
                      <a:pt x="342" y="0"/>
                    </a:lnTo>
                    <a:lnTo>
                      <a:pt x="87" y="0"/>
                    </a:lnTo>
                    <a:lnTo>
                      <a:pt x="0" y="71"/>
                    </a:lnTo>
                    <a:lnTo>
                      <a:pt x="255" y="71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</p:grpSp>
        <p:sp>
          <p:nvSpPr>
            <p:cNvPr id="58398" name="Line 193">
              <a:extLst>
                <a:ext uri="{FF2B5EF4-FFF2-40B4-BE49-F238E27FC236}">
                  <a16:creationId xmlns:a16="http://schemas.microsoft.com/office/drawing/2014/main" id="{B9830A84-B1AC-4FD9-A61B-25E0C49E7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1100" y="1845444"/>
              <a:ext cx="1588" cy="41094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Rectangle 202">
              <a:extLst>
                <a:ext uri="{FF2B5EF4-FFF2-40B4-BE49-F238E27FC236}">
                  <a16:creationId xmlns:a16="http://schemas.microsoft.com/office/drawing/2014/main" id="{E55B8961-D52F-47AF-BB8D-AABF73DD8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5186009"/>
              <a:ext cx="307975" cy="1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  <a:latin typeface="Verdana" panose="020B0604030504040204" pitchFamily="34" charset="0"/>
                </a:rPr>
                <a:t>10%</a:t>
              </a:r>
              <a:endParaRPr lang="en-US" altLang="en-US" sz="900" b="1"/>
            </a:p>
          </p:txBody>
        </p:sp>
        <p:sp>
          <p:nvSpPr>
            <p:cNvPr id="58400" name="Rectangle 203">
              <a:extLst>
                <a:ext uri="{FF2B5EF4-FFF2-40B4-BE49-F238E27FC236}">
                  <a16:creationId xmlns:a16="http://schemas.microsoft.com/office/drawing/2014/main" id="{2E6F8CF2-8F94-49DB-BC75-3F4A5787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4501851"/>
              <a:ext cx="307975" cy="1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  <a:latin typeface="Verdana" panose="020B0604030504040204" pitchFamily="34" charset="0"/>
                </a:rPr>
                <a:t>20%</a:t>
              </a:r>
              <a:endParaRPr lang="en-US" altLang="en-US" sz="900" b="1"/>
            </a:p>
          </p:txBody>
        </p:sp>
        <p:sp>
          <p:nvSpPr>
            <p:cNvPr id="58401" name="Rectangle 204">
              <a:extLst>
                <a:ext uri="{FF2B5EF4-FFF2-40B4-BE49-F238E27FC236}">
                  <a16:creationId xmlns:a16="http://schemas.microsoft.com/office/drawing/2014/main" id="{B60148EB-5FEB-4267-AEBE-457374D14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3817694"/>
              <a:ext cx="307975" cy="1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  <a:latin typeface="Verdana" panose="020B0604030504040204" pitchFamily="34" charset="0"/>
                </a:rPr>
                <a:t>30%</a:t>
              </a:r>
              <a:endParaRPr lang="en-US" altLang="en-US" sz="900" b="1"/>
            </a:p>
          </p:txBody>
        </p:sp>
        <p:sp>
          <p:nvSpPr>
            <p:cNvPr id="58402" name="Rectangle 205">
              <a:extLst>
                <a:ext uri="{FF2B5EF4-FFF2-40B4-BE49-F238E27FC236}">
                  <a16:creationId xmlns:a16="http://schemas.microsoft.com/office/drawing/2014/main" id="{57B0441F-6C92-4CDF-969C-FE4E09DE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3133537"/>
              <a:ext cx="307975" cy="1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  <a:latin typeface="Verdana" panose="020B0604030504040204" pitchFamily="34" charset="0"/>
                </a:rPr>
                <a:t>40%</a:t>
              </a:r>
              <a:endParaRPr lang="en-US" altLang="en-US" sz="900" b="1"/>
            </a:p>
          </p:txBody>
        </p:sp>
        <p:sp>
          <p:nvSpPr>
            <p:cNvPr id="58403" name="Rectangle 206">
              <a:extLst>
                <a:ext uri="{FF2B5EF4-FFF2-40B4-BE49-F238E27FC236}">
                  <a16:creationId xmlns:a16="http://schemas.microsoft.com/office/drawing/2014/main" id="{F0F020A6-DBED-47B7-865D-C9A9200DC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2444839"/>
              <a:ext cx="307975" cy="1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  <a:latin typeface="Verdana" panose="020B0604030504040204" pitchFamily="34" charset="0"/>
                </a:rPr>
                <a:t>50%</a:t>
              </a:r>
              <a:endParaRPr lang="en-US" altLang="en-US" sz="900" b="1"/>
            </a:p>
          </p:txBody>
        </p:sp>
        <p:sp>
          <p:nvSpPr>
            <p:cNvPr id="58404" name="Rectangle 207">
              <a:extLst>
                <a:ext uri="{FF2B5EF4-FFF2-40B4-BE49-F238E27FC236}">
                  <a16:creationId xmlns:a16="http://schemas.microsoft.com/office/drawing/2014/main" id="{CBC18789-AA7D-4E4D-AABD-4163F5BE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1760682"/>
              <a:ext cx="307975" cy="1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  <a:latin typeface="Verdana" panose="020B0604030504040204" pitchFamily="34" charset="0"/>
                </a:rPr>
                <a:t>60%</a:t>
              </a:r>
              <a:endParaRPr lang="en-US" altLang="en-US" sz="900" b="1"/>
            </a:p>
          </p:txBody>
        </p:sp>
        <p:sp>
          <p:nvSpPr>
            <p:cNvPr id="58405" name="Line 208">
              <a:extLst>
                <a:ext uri="{FF2B5EF4-FFF2-40B4-BE49-F238E27FC236}">
                  <a16:creationId xmlns:a16="http://schemas.microsoft.com/office/drawing/2014/main" id="{1D23532D-66A2-4BFE-A59F-6C918D754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100" y="5954929"/>
              <a:ext cx="6897688" cy="15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Rectangle 669">
              <a:extLst>
                <a:ext uri="{FF2B5EF4-FFF2-40B4-BE49-F238E27FC236}">
                  <a16:creationId xmlns:a16="http://schemas.microsoft.com/office/drawing/2014/main" id="{81F09AF2-59CA-4382-9EB5-AF9D58B06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-140602" y="3594154"/>
              <a:ext cx="158930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  <a:latin typeface="Tw Cen MT" panose="020B0602020104020603" pitchFamily="34" charset="0"/>
                </a:rPr>
                <a:t>Cure Rate </a:t>
              </a:r>
              <a:r>
                <a:rPr lang="en-US" altLang="en-US" sz="800" b="1">
                  <a:solidFill>
                    <a:srgbClr val="000000"/>
                  </a:solidFill>
                  <a:latin typeface="Tw Cen MT" panose="020B0602020104020603" pitchFamily="34" charset="0"/>
                </a:rPr>
                <a:t>(% of Users)</a:t>
              </a:r>
            </a:p>
          </p:txBody>
        </p:sp>
        <p:sp>
          <p:nvSpPr>
            <p:cNvPr id="58407" name="Rectangle 238">
              <a:extLst>
                <a:ext uri="{FF2B5EF4-FFF2-40B4-BE49-F238E27FC236}">
                  <a16:creationId xmlns:a16="http://schemas.microsoft.com/office/drawing/2014/main" id="{4A9278BA-26DB-4DE7-A065-94BC0D6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043" y="2378682"/>
              <a:ext cx="307319" cy="2046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  <a:latin typeface="Verdana" panose="020B0604030504040204" pitchFamily="34" charset="0"/>
                </a:rPr>
                <a:t>8%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8408" name="Rectangle 239">
              <a:extLst>
                <a:ext uri="{FF2B5EF4-FFF2-40B4-BE49-F238E27FC236}">
                  <a16:creationId xmlns:a16="http://schemas.microsoft.com/office/drawing/2014/main" id="{6FBC8B46-C917-448E-BC1E-4CEEED2BE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191" y="2888796"/>
              <a:ext cx="307319" cy="2046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  <a:latin typeface="Verdana" panose="020B0604030504040204" pitchFamily="34" charset="0"/>
                </a:rPr>
                <a:t>7%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8409" name="Rectangle 240">
              <a:extLst>
                <a:ext uri="{FF2B5EF4-FFF2-40B4-BE49-F238E27FC236}">
                  <a16:creationId xmlns:a16="http://schemas.microsoft.com/office/drawing/2014/main" id="{E6F5BBCD-8C12-4145-9B41-81804F247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913" y="3331390"/>
              <a:ext cx="3045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  <a:latin typeface="Verdana" panose="020B0604030504040204" pitchFamily="34" charset="0"/>
                </a:rPr>
                <a:t>6%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8410" name="Rectangle 241">
              <a:extLst>
                <a:ext uri="{FF2B5EF4-FFF2-40B4-BE49-F238E27FC236}">
                  <a16:creationId xmlns:a16="http://schemas.microsoft.com/office/drawing/2014/main" id="{A8B7BBEE-CD33-4E74-A815-8C4616F01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671" y="3793939"/>
              <a:ext cx="3045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  <a:latin typeface="Verdana" panose="020B0604030504040204" pitchFamily="34" charset="0"/>
                </a:rPr>
                <a:t>8%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8411" name="Rectangle 242">
              <a:extLst>
                <a:ext uri="{FF2B5EF4-FFF2-40B4-BE49-F238E27FC236}">
                  <a16:creationId xmlns:a16="http://schemas.microsoft.com/office/drawing/2014/main" id="{3B99A0C0-458C-49C1-BE55-8C357305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612" y="4901439"/>
              <a:ext cx="41357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  <a:latin typeface="Verdana" panose="020B0604030504040204" pitchFamily="34" charset="0"/>
                </a:rPr>
                <a:t>25%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8412" name="Rectangle 243">
              <a:extLst>
                <a:ext uri="{FF2B5EF4-FFF2-40B4-BE49-F238E27FC236}">
                  <a16:creationId xmlns:a16="http://schemas.microsoft.com/office/drawing/2014/main" id="{7E873822-B1E0-4A32-A256-B0001E538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8159" y="3819420"/>
              <a:ext cx="5530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  <a:latin typeface="Verdana" panose="020B0604030504040204" pitchFamily="34" charset="0"/>
                </a:rPr>
                <a:t>54%</a:t>
              </a:r>
              <a:endParaRPr lang="en-US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58413" name="Line 244">
              <a:extLst>
                <a:ext uri="{FF2B5EF4-FFF2-40B4-BE49-F238E27FC236}">
                  <a16:creationId xmlns:a16="http://schemas.microsoft.com/office/drawing/2014/main" id="{40AA41DB-62CF-4C3F-A2B1-CED4473A4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5375" y="4131014"/>
              <a:ext cx="587375" cy="90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Line 245">
              <a:extLst>
                <a:ext uri="{FF2B5EF4-FFF2-40B4-BE49-F238E27FC236}">
                  <a16:creationId xmlns:a16="http://schemas.microsoft.com/office/drawing/2014/main" id="{9B3ED384-6153-4CC7-BC06-79D144B49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713" y="3616383"/>
              <a:ext cx="590550" cy="18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5" name="Line 246">
              <a:extLst>
                <a:ext uri="{FF2B5EF4-FFF2-40B4-BE49-F238E27FC236}">
                  <a16:creationId xmlns:a16="http://schemas.microsoft.com/office/drawing/2014/main" id="{16AD0050-B574-481B-8DAC-DDD464992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225" y="3207705"/>
              <a:ext cx="574675" cy="1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Line 247">
              <a:extLst>
                <a:ext uri="{FF2B5EF4-FFF2-40B4-BE49-F238E27FC236}">
                  <a16:creationId xmlns:a16="http://schemas.microsoft.com/office/drawing/2014/main" id="{EA0CE961-B21E-41DB-B3C4-B51C9691A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7038" y="2724859"/>
              <a:ext cx="587375" cy="60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7" name="Line 248">
              <a:extLst>
                <a:ext uri="{FF2B5EF4-FFF2-40B4-BE49-F238E27FC236}">
                  <a16:creationId xmlns:a16="http://schemas.microsoft.com/office/drawing/2014/main" id="{42C7489C-711D-4A57-A4E1-B2556EA83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9550" y="2186009"/>
              <a:ext cx="592138" cy="1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BE81FB-C7DB-40A1-A0EF-BB6FD693811E}"/>
                </a:ext>
              </a:extLst>
            </p:cNvPr>
            <p:cNvSpPr txBox="1"/>
            <p:nvPr/>
          </p:nvSpPr>
          <p:spPr>
            <a:xfrm>
              <a:off x="3374604" y="4303505"/>
              <a:ext cx="3118758" cy="57974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1" hangingPunct="1">
                <a:defRPr/>
              </a:pPr>
              <a:r>
                <a:rPr lang="en-US" sz="1400" b="1" dirty="0"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GOGO BAND is expected to double</a:t>
              </a:r>
            </a:p>
            <a:p>
              <a:pPr algn="ctr" eaLnBrk="1" hangingPunct="1">
                <a:defRPr/>
              </a:pPr>
              <a:r>
                <a:rPr lang="en-US" sz="1400" b="1" dirty="0"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the efficacy of existing enuretic alarms</a:t>
              </a:r>
            </a:p>
          </p:txBody>
        </p:sp>
        <p:sp>
          <p:nvSpPr>
            <p:cNvPr id="5336" name="Rectangle 216">
              <a:extLst>
                <a:ext uri="{FF2B5EF4-FFF2-40B4-BE49-F238E27FC236}">
                  <a16:creationId xmlns:a16="http://schemas.microsoft.com/office/drawing/2014/main" id="{5718AFDF-1BBE-4372-86DA-9D22FD06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488" y="5997235"/>
              <a:ext cx="1281534" cy="36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Current</a:t>
              </a:r>
              <a:r>
                <a:rPr lang="en-US" sz="1050" b="1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Enuresis Alarms</a:t>
              </a:r>
              <a:endParaRPr lang="en-US" sz="1200" dirty="0">
                <a:latin typeface="+mn-lt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5356" name="Rectangle 236">
              <a:extLst>
                <a:ext uri="{FF2B5EF4-FFF2-40B4-BE49-F238E27FC236}">
                  <a16:creationId xmlns:a16="http://schemas.microsoft.com/office/drawing/2014/main" id="{7E103F3F-F07A-48A9-938F-EC192CE7A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700" y="3147898"/>
              <a:ext cx="796153" cy="3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Higher Adoption Rate</a:t>
              </a:r>
              <a:endParaRPr lang="en-US" sz="2400" dirty="0">
                <a:latin typeface="+mn-lt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5352" name="Rectangle 232">
              <a:extLst>
                <a:ext uri="{FF2B5EF4-FFF2-40B4-BE49-F238E27FC236}">
                  <a16:creationId xmlns:a16="http://schemas.microsoft.com/office/drawing/2014/main" id="{3A7F1E3D-A963-4C45-B0F4-B1B0C943E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160" y="2732810"/>
              <a:ext cx="760910" cy="3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Virtual </a:t>
              </a:r>
            </a:p>
            <a:p>
              <a:pPr algn="ctr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Coach Impact</a:t>
              </a:r>
              <a:endParaRPr lang="en-US" sz="2400" dirty="0">
                <a:latin typeface="+mn-lt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5353" name="Rectangle 233">
              <a:extLst>
                <a:ext uri="{FF2B5EF4-FFF2-40B4-BE49-F238E27FC236}">
                  <a16:creationId xmlns:a16="http://schemas.microsoft.com/office/drawing/2014/main" id="{5910E3AE-D1E7-49E6-B962-35FD9751B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562" y="2247367"/>
              <a:ext cx="816978" cy="3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Deeper Conditioning</a:t>
              </a:r>
              <a:endParaRPr lang="en-US" sz="2400" dirty="0">
                <a:latin typeface="+mn-lt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5354" name="Rectangle 234">
              <a:extLst>
                <a:ext uri="{FF2B5EF4-FFF2-40B4-BE49-F238E27FC236}">
                  <a16:creationId xmlns:a16="http://schemas.microsoft.com/office/drawing/2014/main" id="{7DE3725F-A3DF-41A5-AECD-620B3DF5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060" y="1709159"/>
              <a:ext cx="764114" cy="3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Lower Relapse Rate</a:t>
              </a:r>
              <a:endParaRPr lang="en-US" sz="2400" dirty="0">
                <a:latin typeface="+mn-lt"/>
                <a:ea typeface="ＭＳ Ｐゴシック" pitchFamily="-72" charset="-128"/>
                <a:cs typeface="ＭＳ Ｐゴシック" pitchFamily="-72" charset="-128"/>
              </a:endParaRPr>
            </a:p>
          </p:txBody>
        </p:sp>
      </p:grpSp>
      <p:sp>
        <p:nvSpPr>
          <p:cNvPr id="68" name="TextBox 7">
            <a:extLst>
              <a:ext uri="{FF2B5EF4-FFF2-40B4-BE49-F238E27FC236}">
                <a16:creationId xmlns:a16="http://schemas.microsoft.com/office/drawing/2014/main" id="{092D05D7-B1A7-4C0C-9257-3F8AF3E4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The GOGO BAND Impact</a:t>
            </a:r>
          </a:p>
        </p:txBody>
      </p:sp>
      <p:pic>
        <p:nvPicPr>
          <p:cNvPr id="58372" name="Picture 68">
            <a:extLst>
              <a:ext uri="{FF2B5EF4-FFF2-40B4-BE49-F238E27FC236}">
                <a16:creationId xmlns:a16="http://schemas.microsoft.com/office/drawing/2014/main" id="{38A0120B-2D4D-4C03-8631-B70F65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Footer Placeholder 3">
            <a:extLst>
              <a:ext uri="{FF2B5EF4-FFF2-40B4-BE49-F238E27FC236}">
                <a16:creationId xmlns:a16="http://schemas.microsoft.com/office/drawing/2014/main" id="{B8F1A105-4C02-4954-8E5B-FB8E32EF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8E4EF394-FCAC-4AB8-9157-7B1088E4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29F64B3B-7002-45A0-A662-4E254B53303C}" type="slidenum">
              <a:rPr lang="en-US" sz="950" b="1"/>
              <a:pPr>
                <a:defRPr/>
              </a:pPr>
              <a:t>18</a:t>
            </a:fld>
            <a:endParaRPr lang="en-US" sz="950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70609F-BEA9-447A-BCE2-48C0D04FBE65}"/>
              </a:ext>
            </a:extLst>
          </p:cNvPr>
          <p:cNvSpPr/>
          <p:nvPr/>
        </p:nvSpPr>
        <p:spPr>
          <a:xfrm>
            <a:off x="0" y="5743575"/>
            <a:ext cx="9144000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>
                <a:solidFill>
                  <a:srgbClr val="2F5DC3"/>
                </a:solidFill>
              </a:rPr>
              <a:t>Repeating the cycle of prediction, identification and notification will condition</a:t>
            </a:r>
          </a:p>
          <a:p>
            <a:pPr algn="ctr" eaLnBrk="1" hangingPunct="1">
              <a:defRPr/>
            </a:pPr>
            <a:r>
              <a:rPr lang="en-US" sz="1500" b="1" dirty="0">
                <a:solidFill>
                  <a:srgbClr val="2F5DC3"/>
                </a:solidFill>
              </a:rPr>
              <a:t>a child’s brain to finally recognize the “lost” bladder full signal within a 1-6 month period.</a:t>
            </a:r>
          </a:p>
        </p:txBody>
      </p:sp>
      <p:pic>
        <p:nvPicPr>
          <p:cNvPr id="58376" name="Picture 72">
            <a:extLst>
              <a:ext uri="{FF2B5EF4-FFF2-40B4-BE49-F238E27FC236}">
                <a16:creationId xmlns:a16="http://schemas.microsoft.com/office/drawing/2014/main" id="{4203321F-AE8B-45BB-909A-58407B67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6881813" y="5414963"/>
            <a:ext cx="1414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7">
            <a:extLst>
              <a:ext uri="{FF2B5EF4-FFF2-40B4-BE49-F238E27FC236}">
                <a16:creationId xmlns:a16="http://schemas.microsoft.com/office/drawing/2014/main" id="{7BF647A2-D861-43B0-A1C9-95C86E808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Market Strategy – Focus Groups</a:t>
            </a:r>
          </a:p>
        </p:txBody>
      </p:sp>
      <p:pic>
        <p:nvPicPr>
          <p:cNvPr id="60419" name="Picture 25">
            <a:extLst>
              <a:ext uri="{FF2B5EF4-FFF2-40B4-BE49-F238E27FC236}">
                <a16:creationId xmlns:a16="http://schemas.microsoft.com/office/drawing/2014/main" id="{4BA6251F-45F6-4DB6-A930-DFB067B6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D6F6EA0A-6C60-4A45-854E-843FD80D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A750912-966C-4CF9-9846-41D9DDBD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1D1C1B9A-E3A1-469E-BD25-364D69C88F1B}" type="slidenum">
              <a:rPr lang="en-US" sz="950" b="1"/>
              <a:pPr>
                <a:defRPr/>
              </a:pPr>
              <a:t>19</a:t>
            </a:fld>
            <a:endParaRPr lang="en-US" sz="950" b="1" dirty="0"/>
          </a:p>
        </p:txBody>
      </p:sp>
      <p:sp>
        <p:nvSpPr>
          <p:cNvPr id="60422" name="TextBox 2">
            <a:extLst>
              <a:ext uri="{FF2B5EF4-FFF2-40B4-BE49-F238E27FC236}">
                <a16:creationId xmlns:a16="http://schemas.microsoft.com/office/drawing/2014/main" id="{7D86EBE9-3391-42CC-9B1F-D007F978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776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i="1">
                <a:solidFill>
                  <a:srgbClr val="0070C0"/>
                </a:solidFill>
              </a:rPr>
              <a:t>Based on independent third party focus group </a:t>
            </a:r>
          </a:p>
          <a:p>
            <a:pPr algn="ctr" eaLnBrk="1" hangingPunct="1"/>
            <a:r>
              <a:rPr lang="en-US" altLang="en-US" sz="1600" b="1" i="1">
                <a:solidFill>
                  <a:srgbClr val="0070C0"/>
                </a:solidFill>
              </a:rPr>
              <a:t>insights from parents of children with PE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C5DA45-2133-4C89-89B6-8AA88D931529}"/>
              </a:ext>
            </a:extLst>
          </p:cNvPr>
          <p:cNvGraphicFramePr/>
          <p:nvPr/>
        </p:nvGraphicFramePr>
        <p:xfrm>
          <a:off x="1399443" y="1912978"/>
          <a:ext cx="6345114" cy="420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820059D0-D326-49D8-B5B9-94FB1904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pic>
        <p:nvPicPr>
          <p:cNvPr id="23555" name="Picture 8">
            <a:extLst>
              <a:ext uri="{FF2B5EF4-FFF2-40B4-BE49-F238E27FC236}">
                <a16:creationId xmlns:a16="http://schemas.microsoft.com/office/drawing/2014/main" id="{DFAB45E5-F379-4862-8BBD-8DF56E847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442493-12FB-45B2-933F-6B3A181F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36574AA0-996D-40CD-8453-BA035FA6C8E8}" type="slidenum">
              <a:rPr lang="en-US" sz="950" b="1"/>
              <a:pPr>
                <a:defRPr/>
              </a:pPr>
              <a:t>2</a:t>
            </a:fld>
            <a:endParaRPr lang="en-US" sz="95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37964-B7D4-483B-AC73-5DD2F6C0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076450"/>
            <a:ext cx="5832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eaLnBrk="1" hangingPunct="1">
              <a:spcAft>
                <a:spcPts val="450"/>
              </a:spcAft>
              <a:defRPr/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300+ million worldwide</a:t>
            </a:r>
          </a:p>
          <a:p>
            <a:pPr marL="0" lvl="1" algn="ctr" eaLnBrk="1" hangingPunct="1">
              <a:spcAft>
                <a:spcPts val="450"/>
              </a:spcAft>
              <a:defRPr/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suffer from Pediatric Enuresis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B2B1F0E-AC54-4EA4-BB0E-E0FD60DB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740150"/>
            <a:ext cx="5832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eaLnBrk="1" hangingPunct="1">
              <a:spcAft>
                <a:spcPts val="450"/>
              </a:spcAft>
              <a:defRPr/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Families spend more than</a:t>
            </a:r>
          </a:p>
          <a:p>
            <a:pPr marL="0" lvl="1" algn="ctr" eaLnBrk="1" hangingPunct="1">
              <a:spcAft>
                <a:spcPts val="450"/>
              </a:spcAft>
              <a:defRPr/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$4.2B annually in the USA</a:t>
            </a:r>
          </a:p>
        </p:txBody>
      </p:sp>
      <p:grpSp>
        <p:nvGrpSpPr>
          <p:cNvPr id="23559" name="Group 12">
            <a:extLst>
              <a:ext uri="{FF2B5EF4-FFF2-40B4-BE49-F238E27FC236}">
                <a16:creationId xmlns:a16="http://schemas.microsoft.com/office/drawing/2014/main" id="{65DA1200-0110-4829-B3D6-27DB13E2B2E7}"/>
              </a:ext>
            </a:extLst>
          </p:cNvPr>
          <p:cNvGrpSpPr>
            <a:grpSpLocks/>
          </p:cNvGrpSpPr>
          <p:nvPr/>
        </p:nvGrpSpPr>
        <p:grpSpPr bwMode="auto">
          <a:xfrm>
            <a:off x="2446338" y="3243263"/>
            <a:ext cx="4251325" cy="496887"/>
            <a:chOff x="-65066" y="4930431"/>
            <a:chExt cx="7008126" cy="18215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42A7F-4C7E-4814-9EFE-3853C84A7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5066" y="5597978"/>
              <a:ext cx="1273968" cy="61128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1B2E60-B444-4778-9CF6-7FF48D63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539" y="5302296"/>
              <a:ext cx="1273968" cy="11875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C9A77F-0C55-4EA1-B953-35D3BFA10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0993" y="5579537"/>
              <a:ext cx="1273968" cy="61128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763EB5-A602-4EA4-9A1D-994F1E464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7086" y="5454777"/>
              <a:ext cx="1307007" cy="83256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96D005-142C-428E-96BA-DAFAD9E7F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6054" y="5557296"/>
              <a:ext cx="1307006" cy="6078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BE83E2-7985-41B0-978E-18E025E6D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3090" y="4930431"/>
              <a:ext cx="1273968" cy="182150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7">
            <a:extLst>
              <a:ext uri="{FF2B5EF4-FFF2-40B4-BE49-F238E27FC236}">
                <a16:creationId xmlns:a16="http://schemas.microsoft.com/office/drawing/2014/main" id="{6671CC7E-92E9-4D3F-8DC8-660341E7D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262626"/>
                </a:solidFill>
                <a:latin typeface="Century Gothic" panose="020B0502020202020204" pitchFamily="34" charset="0"/>
              </a:rPr>
              <a:t>Market Strategy – Focus Groups</a:t>
            </a:r>
          </a:p>
        </p:txBody>
      </p:sp>
      <p:pic>
        <p:nvPicPr>
          <p:cNvPr id="62467" name="Picture 25">
            <a:extLst>
              <a:ext uri="{FF2B5EF4-FFF2-40B4-BE49-F238E27FC236}">
                <a16:creationId xmlns:a16="http://schemas.microsoft.com/office/drawing/2014/main" id="{29B8BF36-EEC1-42B0-A8DB-F08B5CF8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Footer Placeholder 3">
            <a:extLst>
              <a:ext uri="{FF2B5EF4-FFF2-40B4-BE49-F238E27FC236}">
                <a16:creationId xmlns:a16="http://schemas.microsoft.com/office/drawing/2014/main" id="{3183F6BF-63DB-4EAC-9CFA-372ADFE53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Tw Cen MT" panose="020B0602020104020603" pitchFamily="34" charset="0"/>
              </a:rPr>
              <a:t>GOGO BAND Proprietary and Confidential – March 2017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A95CFDF-CE75-4F4B-9AA5-B73B6F1D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EE39C85F-6EC4-47C3-8A0B-EEDB5DF6A20D}" type="slidenum">
              <a:rPr lang="en-US" sz="950" b="1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95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643F50-6994-4842-9418-D885FA005E76}"/>
              </a:ext>
            </a:extLst>
          </p:cNvPr>
          <p:cNvGraphicFramePr/>
          <p:nvPr/>
        </p:nvGraphicFramePr>
        <p:xfrm>
          <a:off x="1526177" y="1314411"/>
          <a:ext cx="6563586" cy="493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D939F2-2026-4E16-8AA7-48AD00DCF6FE}"/>
              </a:ext>
            </a:extLst>
          </p:cNvPr>
          <p:cNvSpPr/>
          <p:nvPr/>
        </p:nvSpPr>
        <p:spPr>
          <a:xfrm>
            <a:off x="637309" y="1687372"/>
            <a:ext cx="1990714" cy="14692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endParaRPr lang="en-US" b="1" dirty="0">
              <a:solidFill>
                <a:prstClr val="white"/>
              </a:solidFill>
            </a:endParaRPr>
          </a:p>
          <a:p>
            <a:pPr algn="ctr" defTabSz="685800" eaLnBrk="1" hangingPunct="1">
              <a:defRPr/>
            </a:pPr>
            <a:r>
              <a:rPr lang="en-US" b="1" dirty="0">
                <a:solidFill>
                  <a:prstClr val="white"/>
                </a:solidFill>
              </a:rPr>
              <a:t>Online</a:t>
            </a:r>
          </a:p>
          <a:p>
            <a:pPr algn="ctr" defTabSz="685800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&amp;</a:t>
            </a:r>
          </a:p>
          <a:p>
            <a:pPr algn="ctr" defTabSz="685800" eaLnBrk="1" hangingPunct="1">
              <a:defRPr/>
            </a:pPr>
            <a:r>
              <a:rPr lang="en-US" b="1" dirty="0">
                <a:solidFill>
                  <a:prstClr val="white"/>
                </a:solidFill>
              </a:rPr>
              <a:t>Direct</a:t>
            </a:r>
          </a:p>
          <a:p>
            <a:pPr algn="ctr" defTabSz="685800" eaLnBrk="1" hangingPunct="1">
              <a:defRPr/>
            </a:pPr>
            <a:r>
              <a:rPr lang="en-US" sz="1200" dirty="0">
                <a:solidFill>
                  <a:prstClr val="white"/>
                </a:solidFill>
              </a:rPr>
              <a:t>(100K daily searches)</a:t>
            </a:r>
          </a:p>
          <a:p>
            <a:pPr algn="ctr" defTabSz="685800" eaLnBrk="1" hangingPunct="1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C75E95-F29C-4E50-9B73-AB998C1E7A75}"/>
              </a:ext>
            </a:extLst>
          </p:cNvPr>
          <p:cNvSpPr/>
          <p:nvPr/>
        </p:nvSpPr>
        <p:spPr>
          <a:xfrm>
            <a:off x="3123253" y="3459846"/>
            <a:ext cx="2100881" cy="1469208"/>
          </a:xfrm>
          <a:prstGeom prst="roundRect">
            <a:avLst/>
          </a:prstGeom>
          <a:solidFill>
            <a:srgbClr val="B1C4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313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Direct Sales</a:t>
            </a:r>
          </a:p>
          <a:p>
            <a:pPr marL="214313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Conferences</a:t>
            </a:r>
          </a:p>
          <a:p>
            <a:pPr marL="214313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White Papers</a:t>
            </a:r>
          </a:p>
          <a:p>
            <a:pPr marL="214313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Journals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82ED60-3FC7-4C4F-A19D-B42173CD55A0}"/>
              </a:ext>
            </a:extLst>
          </p:cNvPr>
          <p:cNvSpPr/>
          <p:nvPr/>
        </p:nvSpPr>
        <p:spPr>
          <a:xfrm>
            <a:off x="3123253" y="1687372"/>
            <a:ext cx="2100881" cy="1469208"/>
          </a:xfrm>
          <a:prstGeom prst="roundRect">
            <a:avLst/>
          </a:prstGeom>
          <a:solidFill>
            <a:srgbClr val="B1C4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2598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Medical Sites</a:t>
            </a:r>
          </a:p>
          <a:p>
            <a:pPr marL="212598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Social Networks</a:t>
            </a:r>
          </a:p>
          <a:p>
            <a:pPr marL="212598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SEO </a:t>
            </a:r>
          </a:p>
          <a:p>
            <a:pPr marL="212598" indent="-137160" eaLnBrk="1" hangingPunct="1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prstClr val="white"/>
                </a:solidFill>
              </a:rPr>
              <a:t>Direct Mail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CBE086-2285-46C5-BCD3-22B5414E89EB}"/>
              </a:ext>
            </a:extLst>
          </p:cNvPr>
          <p:cNvSpPr/>
          <p:nvPr/>
        </p:nvSpPr>
        <p:spPr>
          <a:xfrm>
            <a:off x="637309" y="3459847"/>
            <a:ext cx="1990714" cy="14692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white"/>
                </a:solidFill>
              </a:rPr>
              <a:t>Pediatricians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&amp;</a:t>
            </a:r>
            <a:r>
              <a:rPr lang="en-US" b="1" dirty="0">
                <a:solidFill>
                  <a:prstClr val="white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prstClr val="white"/>
                </a:solidFill>
              </a:rPr>
              <a:t>Urologists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A7484E-B979-4F19-BFAC-385F4C586873}"/>
              </a:ext>
            </a:extLst>
          </p:cNvPr>
          <p:cNvSpPr/>
          <p:nvPr/>
        </p:nvSpPr>
        <p:spPr>
          <a:xfrm>
            <a:off x="5871560" y="1399430"/>
            <a:ext cx="2553568" cy="3967700"/>
          </a:xfrm>
          <a:prstGeom prst="roundRect">
            <a:avLst/>
          </a:prstGeom>
          <a:solidFill>
            <a:srgbClr val="274F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90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eaLnBrk="1" hangingPunct="1">
              <a:spcAft>
                <a:spcPts val="90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Launch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Retail (Avg.)      $300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u="sng" dirty="0">
                <a:solidFill>
                  <a:prstClr val="white"/>
                </a:solidFill>
              </a:rPr>
              <a:t>Cost                 $115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Profit                $185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Margin              62%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eaLnBrk="1" hangingPunct="1">
              <a:spcAft>
                <a:spcPts val="90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2019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Retail (Avg.)      $300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u="sng" dirty="0">
                <a:solidFill>
                  <a:prstClr val="white"/>
                </a:solidFill>
              </a:rPr>
              <a:t>Cost                 $  78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Profit                $222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Margin              </a:t>
            </a:r>
            <a:r>
              <a:rPr lang="en-US" b="1" dirty="0">
                <a:solidFill>
                  <a:prstClr val="white"/>
                </a:solidFill>
              </a:rPr>
              <a:t>73%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US" sz="1600" b="1" dirty="0">
              <a:solidFill>
                <a:prstClr val="white"/>
              </a:solidFill>
            </a:endParaRPr>
          </a:p>
          <a:p>
            <a:pPr algn="ctr" eaLnBrk="1" hangingPunct="1">
              <a:spcAft>
                <a:spcPts val="900"/>
              </a:spcAft>
              <a:defRPr/>
            </a:pPr>
            <a:endParaRPr lang="en-US" sz="1600" b="1" dirty="0">
              <a:solidFill>
                <a:prstClr val="white"/>
              </a:solidFill>
            </a:endParaRPr>
          </a:p>
        </p:txBody>
      </p:sp>
      <p:grpSp>
        <p:nvGrpSpPr>
          <p:cNvPr id="64529" name="Group 13">
            <a:extLst>
              <a:ext uri="{FF2B5EF4-FFF2-40B4-BE49-F238E27FC236}">
                <a16:creationId xmlns:a16="http://schemas.microsoft.com/office/drawing/2014/main" id="{780AB3E9-374C-429A-93E1-38D5E8E29220}"/>
              </a:ext>
            </a:extLst>
          </p:cNvPr>
          <p:cNvGrpSpPr>
            <a:grpSpLocks/>
          </p:cNvGrpSpPr>
          <p:nvPr/>
        </p:nvGrpSpPr>
        <p:grpSpPr bwMode="auto">
          <a:xfrm>
            <a:off x="5295900" y="2646363"/>
            <a:ext cx="503238" cy="1435100"/>
            <a:chOff x="3170876" y="2773535"/>
            <a:chExt cx="845201" cy="131347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8855F9-F3EB-4561-87DE-5F90FAEDE7C8}"/>
                </a:ext>
              </a:extLst>
            </p:cNvPr>
            <p:cNvCxnSpPr/>
            <p:nvPr/>
          </p:nvCxnSpPr>
          <p:spPr bwMode="auto">
            <a:xfrm>
              <a:off x="3170876" y="2773535"/>
              <a:ext cx="845201" cy="605883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9B2ABE-3B48-47AF-ADB2-FF3D24A93110}"/>
                </a:ext>
              </a:extLst>
            </p:cNvPr>
            <p:cNvCxnSpPr/>
            <p:nvPr/>
          </p:nvCxnSpPr>
          <p:spPr bwMode="auto">
            <a:xfrm flipV="1">
              <a:off x="3210871" y="3379418"/>
              <a:ext cx="799874" cy="707592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4277538-9638-472B-944E-53445BB39223}"/>
              </a:ext>
            </a:extLst>
          </p:cNvPr>
          <p:cNvSpPr/>
          <p:nvPr/>
        </p:nvSpPr>
        <p:spPr>
          <a:xfrm>
            <a:off x="2751138" y="2273300"/>
            <a:ext cx="312737" cy="331788"/>
          </a:xfrm>
          <a:prstGeom prst="rightArrow">
            <a:avLst/>
          </a:prstGeom>
          <a:solidFill>
            <a:srgbClr val="274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54">
            <a:extLst>
              <a:ext uri="{FF2B5EF4-FFF2-40B4-BE49-F238E27FC236}">
                <a16:creationId xmlns:a16="http://schemas.microsoft.com/office/drawing/2014/main" id="{3A90BB0F-F102-4D2D-B4FF-5443FEE3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440" y="544962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4532" name="TextBox 7">
            <a:extLst>
              <a:ext uri="{FF2B5EF4-FFF2-40B4-BE49-F238E27FC236}">
                <a16:creationId xmlns:a16="http://schemas.microsoft.com/office/drawing/2014/main" id="{AABC9D41-FD67-4165-BC3C-4755207E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262626"/>
                </a:solidFill>
                <a:latin typeface="Century Gothic" panose="020B0502020202020204" pitchFamily="34" charset="0"/>
              </a:rPr>
              <a:t>Market Strategy - Pricing</a:t>
            </a:r>
          </a:p>
        </p:txBody>
      </p:sp>
      <p:sp>
        <p:nvSpPr>
          <p:cNvPr id="64533" name="TextBox 22">
            <a:extLst>
              <a:ext uri="{FF2B5EF4-FFF2-40B4-BE49-F238E27FC236}">
                <a16:creationId xmlns:a16="http://schemas.microsoft.com/office/drawing/2014/main" id="{A2E6196E-CBAD-4DA6-8F93-110FE6E1E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746750"/>
            <a:ext cx="790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262626"/>
                </a:solidFill>
              </a:rPr>
              <a:t>Qualifies for Flexible Spending and Health Savings Accounts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76B8CDA-D476-47CB-8622-56AF8A52AF08}"/>
              </a:ext>
            </a:extLst>
          </p:cNvPr>
          <p:cNvSpPr/>
          <p:nvPr/>
        </p:nvSpPr>
        <p:spPr>
          <a:xfrm>
            <a:off x="2749550" y="4014788"/>
            <a:ext cx="311150" cy="331787"/>
          </a:xfrm>
          <a:prstGeom prst="rightArrow">
            <a:avLst/>
          </a:prstGeom>
          <a:solidFill>
            <a:srgbClr val="274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4535" name="Picture 25">
            <a:extLst>
              <a:ext uri="{FF2B5EF4-FFF2-40B4-BE49-F238E27FC236}">
                <a16:creationId xmlns:a16="http://schemas.microsoft.com/office/drawing/2014/main" id="{5284082B-53BD-4A74-878A-8D2C9D7E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6" name="Footer Placeholder 3">
            <a:extLst>
              <a:ext uri="{FF2B5EF4-FFF2-40B4-BE49-F238E27FC236}">
                <a16:creationId xmlns:a16="http://schemas.microsoft.com/office/drawing/2014/main" id="{B895E413-7E85-4350-9986-6AACFF42D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Tw Cen MT" panose="020B0602020104020603" pitchFamily="34" charset="0"/>
              </a:rPr>
              <a:t>GOGO BAND Proprietary and Confidential – March 2017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08ABC69-BF90-442B-82BC-4F4DE403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2D934ECA-3A6F-4AFA-AA41-B440BC9973B2}" type="slidenum">
              <a:rPr lang="en-US" sz="950" b="1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z="95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58C83BB3-FBF7-4549-9CA8-594F6C71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D87B5-E5D1-44DB-969B-B75F89C9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GOGO BAND Roadmap</a:t>
            </a:r>
          </a:p>
        </p:txBody>
      </p:sp>
      <p:pic>
        <p:nvPicPr>
          <p:cNvPr id="68612" name="Picture 8">
            <a:extLst>
              <a:ext uri="{FF2B5EF4-FFF2-40B4-BE49-F238E27FC236}">
                <a16:creationId xmlns:a16="http://schemas.microsoft.com/office/drawing/2014/main" id="{22D7722C-2D5E-48F6-9734-F2D160DE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54F2C-2ACA-4E47-B3E7-9436E268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C4115B9B-0E22-4223-B003-AED8A7638797}" type="slidenum">
              <a:rPr lang="en-US" sz="950" b="1"/>
              <a:pPr>
                <a:defRPr/>
              </a:pPr>
              <a:t>22</a:t>
            </a:fld>
            <a:endParaRPr lang="en-US" sz="95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9628D4-C9A4-44B6-857F-F7F461058752}"/>
              </a:ext>
            </a:extLst>
          </p:cNvPr>
          <p:cNvCxnSpPr/>
          <p:nvPr/>
        </p:nvCxnSpPr>
        <p:spPr>
          <a:xfrm>
            <a:off x="712258" y="4933558"/>
            <a:ext cx="7897955" cy="19172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01F990-D490-4A83-8B0C-20C2A3833B2B}"/>
              </a:ext>
            </a:extLst>
          </p:cNvPr>
          <p:cNvSpPr txBox="1"/>
          <p:nvPr/>
        </p:nvSpPr>
        <p:spPr>
          <a:xfrm>
            <a:off x="3582988" y="5508625"/>
            <a:ext cx="1279525" cy="646113"/>
          </a:xfrm>
          <a:prstGeom prst="rect">
            <a:avLst/>
          </a:prstGeom>
          <a:noFill/>
          <a:ln w="41275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We Are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1FF5BF-E77E-4062-BEA3-3A93DDE1AA0B}"/>
              </a:ext>
            </a:extLst>
          </p:cNvPr>
          <p:cNvCxnSpPr/>
          <p:nvPr/>
        </p:nvCxnSpPr>
        <p:spPr>
          <a:xfrm flipV="1">
            <a:off x="4222750" y="4951413"/>
            <a:ext cx="1588" cy="527050"/>
          </a:xfrm>
          <a:prstGeom prst="straightConnector1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A5BFE-C403-4D9A-8806-F071D0958A8E}"/>
              </a:ext>
            </a:extLst>
          </p:cNvPr>
          <p:cNvCxnSpPr/>
          <p:nvPr/>
        </p:nvCxnSpPr>
        <p:spPr>
          <a:xfrm flipH="1" flipV="1">
            <a:off x="819150" y="4129088"/>
            <a:ext cx="6350" cy="7842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A5C9AA-6DDA-474D-98C8-084F0D7CFA56}"/>
              </a:ext>
            </a:extLst>
          </p:cNvPr>
          <p:cNvSpPr txBox="1"/>
          <p:nvPr/>
        </p:nvSpPr>
        <p:spPr>
          <a:xfrm>
            <a:off x="369888" y="3482975"/>
            <a:ext cx="911225" cy="601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GOGO BAND Founded</a:t>
            </a:r>
          </a:p>
        </p:txBody>
      </p:sp>
      <p:sp>
        <p:nvSpPr>
          <p:cNvPr id="68619" name="TextBox 15">
            <a:extLst>
              <a:ext uri="{FF2B5EF4-FFF2-40B4-BE49-F238E27FC236}">
                <a16:creationId xmlns:a16="http://schemas.microsoft.com/office/drawing/2014/main" id="{251C1318-1ED9-41D1-BF7E-08FE45FC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49847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/>
              <a:t>Feb 2016</a:t>
            </a:r>
          </a:p>
        </p:txBody>
      </p:sp>
      <p:grpSp>
        <p:nvGrpSpPr>
          <p:cNvPr id="68620" name="Group 16">
            <a:extLst>
              <a:ext uri="{FF2B5EF4-FFF2-40B4-BE49-F238E27FC236}">
                <a16:creationId xmlns:a16="http://schemas.microsoft.com/office/drawing/2014/main" id="{A83D0118-1978-4F6E-BDAA-303F7DBD43D5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2263775"/>
            <a:ext cx="954088" cy="3084513"/>
            <a:chOff x="2372805" y="1979599"/>
            <a:chExt cx="1272089" cy="36830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FCE6C-0E21-455D-98EB-4B3ED17C0091}"/>
                </a:ext>
              </a:extLst>
            </p:cNvPr>
            <p:cNvCxnSpPr/>
            <p:nvPr/>
          </p:nvCxnSpPr>
          <p:spPr>
            <a:xfrm flipV="1">
              <a:off x="2982391" y="2802276"/>
              <a:ext cx="10584" cy="2314491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371458-4B78-429D-A3F4-EA4C9ED070BE}"/>
                </a:ext>
              </a:extLst>
            </p:cNvPr>
            <p:cNvSpPr txBox="1"/>
            <p:nvPr/>
          </p:nvSpPr>
          <p:spPr>
            <a:xfrm>
              <a:off x="2372805" y="1979599"/>
              <a:ext cx="1272089" cy="1069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$100K+ Seed Funding</a:t>
              </a:r>
            </a:p>
          </p:txBody>
        </p:sp>
        <p:sp>
          <p:nvSpPr>
            <p:cNvPr id="68655" name="TextBox 19">
              <a:extLst>
                <a:ext uri="{FF2B5EF4-FFF2-40B4-BE49-F238E27FC236}">
                  <a16:creationId xmlns:a16="http://schemas.microsoft.com/office/drawing/2014/main" id="{1F73B0B1-A897-4899-9D70-639B99ADC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3185" y="5221619"/>
              <a:ext cx="791328" cy="44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 b="1"/>
                <a:t>Mar</a:t>
              </a:r>
              <a:r>
                <a:rPr lang="en-US" altLang="en-US" sz="900"/>
                <a:t> </a:t>
              </a:r>
              <a:r>
                <a:rPr lang="en-US" altLang="en-US" sz="900" b="1"/>
                <a:t>2016</a:t>
              </a:r>
            </a:p>
          </p:txBody>
        </p:sp>
      </p:grpSp>
      <p:grpSp>
        <p:nvGrpSpPr>
          <p:cNvPr id="68621" name="Group 20">
            <a:extLst>
              <a:ext uri="{FF2B5EF4-FFF2-40B4-BE49-F238E27FC236}">
                <a16:creationId xmlns:a16="http://schemas.microsoft.com/office/drawing/2014/main" id="{712BDD57-0FAC-402E-BD62-529E5D79D7F0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3482975"/>
            <a:ext cx="985837" cy="1871663"/>
            <a:chOff x="3132107" y="3580376"/>
            <a:chExt cx="1314364" cy="20701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8559577-DC66-4054-8943-9B3120AA3F61}"/>
                </a:ext>
              </a:extLst>
            </p:cNvPr>
            <p:cNvCxnSpPr/>
            <p:nvPr/>
          </p:nvCxnSpPr>
          <p:spPr>
            <a:xfrm flipH="1" flipV="1">
              <a:off x="3752249" y="4131726"/>
              <a:ext cx="8466" cy="1046512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FD096-B630-4A07-ADE2-C1823414AE40}"/>
                </a:ext>
              </a:extLst>
            </p:cNvPr>
            <p:cNvSpPr txBox="1"/>
            <p:nvPr/>
          </p:nvSpPr>
          <p:spPr>
            <a:xfrm>
              <a:off x="3132107" y="3580376"/>
              <a:ext cx="1314364" cy="4776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Provisional</a:t>
              </a:r>
            </a:p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Patent Filed</a:t>
              </a:r>
            </a:p>
          </p:txBody>
        </p:sp>
        <p:sp>
          <p:nvSpPr>
            <p:cNvPr id="68652" name="TextBox 23">
              <a:extLst>
                <a:ext uri="{FF2B5EF4-FFF2-40B4-BE49-F238E27FC236}">
                  <a16:creationId xmlns:a16="http://schemas.microsoft.com/office/drawing/2014/main" id="{BEC29598-DB86-41BF-A2C7-165DC02A2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974" y="5241728"/>
              <a:ext cx="639625" cy="40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 b="1"/>
                <a:t>July 2016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4A8AAC-455B-4F5F-878D-E250B97ECEC7}"/>
              </a:ext>
            </a:extLst>
          </p:cNvPr>
          <p:cNvCxnSpPr>
            <a:cxnSpLocks/>
          </p:cNvCxnSpPr>
          <p:nvPr/>
        </p:nvCxnSpPr>
        <p:spPr>
          <a:xfrm flipH="1" flipV="1">
            <a:off x="3509963" y="4038600"/>
            <a:ext cx="4762" cy="86836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D48E30-6844-49AF-ABDF-F30D19AB5C27}"/>
              </a:ext>
            </a:extLst>
          </p:cNvPr>
          <p:cNvSpPr txBox="1"/>
          <p:nvPr/>
        </p:nvSpPr>
        <p:spPr>
          <a:xfrm>
            <a:off x="3011488" y="3146425"/>
            <a:ext cx="97155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700+ Child Nights</a:t>
            </a:r>
          </a:p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Validates Biometric Model</a:t>
            </a:r>
          </a:p>
        </p:txBody>
      </p:sp>
      <p:sp>
        <p:nvSpPr>
          <p:cNvPr id="68624" name="TextBox 26">
            <a:extLst>
              <a:ext uri="{FF2B5EF4-FFF2-40B4-BE49-F238E27FC236}">
                <a16:creationId xmlns:a16="http://schemas.microsoft.com/office/drawing/2014/main" id="{C95E45E5-84BC-4498-849E-CA21444D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4972050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/>
              <a:t>Dec 2016</a:t>
            </a:r>
          </a:p>
        </p:txBody>
      </p:sp>
      <p:grpSp>
        <p:nvGrpSpPr>
          <p:cNvPr id="68625" name="Group 27">
            <a:extLst>
              <a:ext uri="{FF2B5EF4-FFF2-40B4-BE49-F238E27FC236}">
                <a16:creationId xmlns:a16="http://schemas.microsoft.com/office/drawing/2014/main" id="{3158F053-1F11-46F3-8675-14E19937A03B}"/>
              </a:ext>
            </a:extLst>
          </p:cNvPr>
          <p:cNvGrpSpPr>
            <a:grpSpLocks/>
          </p:cNvGrpSpPr>
          <p:nvPr/>
        </p:nvGrpSpPr>
        <p:grpSpPr bwMode="auto">
          <a:xfrm>
            <a:off x="3781425" y="2432050"/>
            <a:ext cx="1230313" cy="2903538"/>
            <a:chOff x="4453512" y="2395281"/>
            <a:chExt cx="1639938" cy="30279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AA96F5-5589-44EA-A991-5A350C41F310}"/>
                </a:ext>
              </a:extLst>
            </p:cNvPr>
            <p:cNvSpPr txBox="1"/>
            <p:nvPr/>
          </p:nvSpPr>
          <p:spPr>
            <a:xfrm>
              <a:off x="4453512" y="2395281"/>
              <a:ext cx="1639938" cy="473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$700K </a:t>
              </a:r>
            </a:p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Investment</a:t>
              </a:r>
            </a:p>
          </p:txBody>
        </p:sp>
        <p:sp>
          <p:nvSpPr>
            <p:cNvPr id="68649" name="TextBox 29">
              <a:extLst>
                <a:ext uri="{FF2B5EF4-FFF2-40B4-BE49-F238E27FC236}">
                  <a16:creationId xmlns:a16="http://schemas.microsoft.com/office/drawing/2014/main" id="{D1DF72CD-7BEC-482B-B016-053CE7FE9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1204" y="5038084"/>
              <a:ext cx="606833" cy="38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 b="1"/>
                <a:t>Mar</a:t>
              </a:r>
            </a:p>
            <a:p>
              <a:pPr algn="ctr" eaLnBrk="1" hangingPunct="1"/>
              <a:r>
                <a:rPr lang="en-US" altLang="en-US" sz="900" b="1"/>
                <a:t>2017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66609C-C930-442D-863F-29E10987D3B4}"/>
              </a:ext>
            </a:extLst>
          </p:cNvPr>
          <p:cNvCxnSpPr>
            <a:cxnSpLocks/>
          </p:cNvCxnSpPr>
          <p:nvPr/>
        </p:nvCxnSpPr>
        <p:spPr>
          <a:xfrm flipV="1">
            <a:off x="5942013" y="4262438"/>
            <a:ext cx="3175" cy="636587"/>
          </a:xfrm>
          <a:prstGeom prst="line">
            <a:avLst/>
          </a:prstGeom>
          <a:ln w="38100">
            <a:solidFill>
              <a:srgbClr val="0854C4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040998-6ABA-4D5D-8B86-E04D58106D10}"/>
              </a:ext>
            </a:extLst>
          </p:cNvPr>
          <p:cNvSpPr txBox="1"/>
          <p:nvPr/>
        </p:nvSpPr>
        <p:spPr>
          <a:xfrm>
            <a:off x="5491163" y="3803650"/>
            <a:ext cx="91281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Cash Flow Positive</a:t>
            </a:r>
          </a:p>
        </p:txBody>
      </p:sp>
      <p:sp>
        <p:nvSpPr>
          <p:cNvPr id="68628" name="TextBox 32">
            <a:extLst>
              <a:ext uri="{FF2B5EF4-FFF2-40B4-BE49-F238E27FC236}">
                <a16:creationId xmlns:a16="http://schemas.microsoft.com/office/drawing/2014/main" id="{F33FA185-4F47-44BF-8B13-D4C8732B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4970463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/>
              <a:t>Aug 2018</a:t>
            </a:r>
          </a:p>
        </p:txBody>
      </p:sp>
      <p:grpSp>
        <p:nvGrpSpPr>
          <p:cNvPr id="68629" name="Group 33">
            <a:extLst>
              <a:ext uri="{FF2B5EF4-FFF2-40B4-BE49-F238E27FC236}">
                <a16:creationId xmlns:a16="http://schemas.microsoft.com/office/drawing/2014/main" id="{CCDEF689-A9BF-49DA-ADDA-28CD04E5B1DB}"/>
              </a:ext>
            </a:extLst>
          </p:cNvPr>
          <p:cNvGrpSpPr>
            <a:grpSpLocks/>
          </p:cNvGrpSpPr>
          <p:nvPr/>
        </p:nvGrpSpPr>
        <p:grpSpPr bwMode="auto">
          <a:xfrm>
            <a:off x="6224588" y="2349500"/>
            <a:ext cx="1141412" cy="3016250"/>
            <a:chOff x="6791559" y="1644568"/>
            <a:chExt cx="1520908" cy="40209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CF2479-6C50-4E49-B502-0EC66DFBC23A}"/>
                </a:ext>
              </a:extLst>
            </p:cNvPr>
            <p:cNvSpPr txBox="1"/>
            <p:nvPr/>
          </p:nvSpPr>
          <p:spPr>
            <a:xfrm>
              <a:off x="6791559" y="1644568"/>
              <a:ext cx="1520908" cy="5735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International Expansion</a:t>
              </a:r>
            </a:p>
          </p:txBody>
        </p:sp>
        <p:sp>
          <p:nvSpPr>
            <p:cNvPr id="68647" name="TextBox 35">
              <a:extLst>
                <a:ext uri="{FF2B5EF4-FFF2-40B4-BE49-F238E27FC236}">
                  <a16:creationId xmlns:a16="http://schemas.microsoft.com/office/drawing/2014/main" id="{191F0615-2EC5-4E23-805B-80A9E30A1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4334" y="5173099"/>
              <a:ext cx="60875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 b="1"/>
                <a:t>June 2019</a:t>
              </a:r>
            </a:p>
          </p:txBody>
        </p:sp>
      </p:grpSp>
      <p:grpSp>
        <p:nvGrpSpPr>
          <p:cNvPr id="68630" name="Group 36">
            <a:extLst>
              <a:ext uri="{FF2B5EF4-FFF2-40B4-BE49-F238E27FC236}">
                <a16:creationId xmlns:a16="http://schemas.microsoft.com/office/drawing/2014/main" id="{05BB252D-0922-4566-84B2-3BB7664C5513}"/>
              </a:ext>
            </a:extLst>
          </p:cNvPr>
          <p:cNvGrpSpPr>
            <a:grpSpLocks/>
          </p:cNvGrpSpPr>
          <p:nvPr/>
        </p:nvGrpSpPr>
        <p:grpSpPr bwMode="auto">
          <a:xfrm>
            <a:off x="7061200" y="3001963"/>
            <a:ext cx="912813" cy="2365375"/>
            <a:chOff x="7705792" y="2514976"/>
            <a:chExt cx="1216152" cy="31539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752175-5586-4CB7-950C-DD1E69042DDF}"/>
                </a:ext>
              </a:extLst>
            </p:cNvPr>
            <p:cNvSpPr txBox="1"/>
            <p:nvPr/>
          </p:nvSpPr>
          <p:spPr>
            <a:xfrm>
              <a:off x="7705792" y="2514976"/>
              <a:ext cx="1216152" cy="5736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Potty</a:t>
              </a:r>
            </a:p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Training</a:t>
              </a:r>
            </a:p>
          </p:txBody>
        </p:sp>
        <p:sp>
          <p:nvSpPr>
            <p:cNvPr id="68645" name="TextBox 38">
              <a:extLst>
                <a:ext uri="{FF2B5EF4-FFF2-40B4-BE49-F238E27FC236}">
                  <a16:creationId xmlns:a16="http://schemas.microsoft.com/office/drawing/2014/main" id="{E3950AC0-CFDD-497C-8449-FACC8F645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248" y="5176457"/>
              <a:ext cx="63099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 b="1"/>
                <a:t>June 2020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A48F648-219B-4745-9C71-72CAA446A1CD}"/>
              </a:ext>
            </a:extLst>
          </p:cNvPr>
          <p:cNvSpPr txBox="1"/>
          <p:nvPr/>
        </p:nvSpPr>
        <p:spPr>
          <a:xfrm>
            <a:off x="4745038" y="3286125"/>
            <a:ext cx="9112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Product Launch</a:t>
            </a:r>
          </a:p>
        </p:txBody>
      </p:sp>
      <p:sp>
        <p:nvSpPr>
          <p:cNvPr id="68632" name="TextBox 40">
            <a:extLst>
              <a:ext uri="{FF2B5EF4-FFF2-40B4-BE49-F238E27FC236}">
                <a16:creationId xmlns:a16="http://schemas.microsoft.com/office/drawing/2014/main" id="{2927D756-E4B4-4E64-B20C-01E066BD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97205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/>
              <a:t>Aug</a:t>
            </a:r>
          </a:p>
          <a:p>
            <a:pPr algn="ctr" eaLnBrk="1" hangingPunct="1"/>
            <a:r>
              <a:rPr lang="en-US" altLang="en-US" sz="900" b="1"/>
              <a:t>2017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F064FE-F84A-4620-BC9A-4EE911A91CD1}"/>
              </a:ext>
            </a:extLst>
          </p:cNvPr>
          <p:cNvCxnSpPr>
            <a:cxnSpLocks/>
          </p:cNvCxnSpPr>
          <p:nvPr/>
        </p:nvCxnSpPr>
        <p:spPr>
          <a:xfrm flipV="1">
            <a:off x="5200650" y="3770313"/>
            <a:ext cx="6350" cy="1136650"/>
          </a:xfrm>
          <a:prstGeom prst="line">
            <a:avLst/>
          </a:prstGeom>
          <a:ln w="38100">
            <a:solidFill>
              <a:srgbClr val="0854C4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8634" name="Group 42">
            <a:extLst>
              <a:ext uri="{FF2B5EF4-FFF2-40B4-BE49-F238E27FC236}">
                <a16:creationId xmlns:a16="http://schemas.microsoft.com/office/drawing/2014/main" id="{B8C9AECE-A52C-43F4-93C8-57AFBE4407E3}"/>
              </a:ext>
            </a:extLst>
          </p:cNvPr>
          <p:cNvGrpSpPr>
            <a:grpSpLocks/>
          </p:cNvGrpSpPr>
          <p:nvPr/>
        </p:nvGrpSpPr>
        <p:grpSpPr bwMode="auto">
          <a:xfrm>
            <a:off x="7778750" y="3465513"/>
            <a:ext cx="912813" cy="1890712"/>
            <a:chOff x="8456668" y="3131857"/>
            <a:chExt cx="1216152" cy="252199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927C8D-EFB0-40C2-847B-171D16783694}"/>
                </a:ext>
              </a:extLst>
            </p:cNvPr>
            <p:cNvCxnSpPr/>
            <p:nvPr/>
          </p:nvCxnSpPr>
          <p:spPr>
            <a:xfrm flipH="1" flipV="1">
              <a:off x="9067917" y="3777708"/>
              <a:ext cx="2114" cy="1293822"/>
            </a:xfrm>
            <a:prstGeom prst="line">
              <a:avLst/>
            </a:prstGeom>
            <a:ln w="38100">
              <a:solidFill>
                <a:srgbClr val="2CB31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4697A6-0200-4F6E-BA89-7A87A87D3D2A}"/>
                </a:ext>
              </a:extLst>
            </p:cNvPr>
            <p:cNvSpPr txBox="1"/>
            <p:nvPr/>
          </p:nvSpPr>
          <p:spPr>
            <a:xfrm>
              <a:off x="8456668" y="3131857"/>
              <a:ext cx="1216152" cy="5738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Geriatric</a:t>
              </a:r>
            </a:p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Enuresis</a:t>
              </a:r>
            </a:p>
          </p:txBody>
        </p:sp>
        <p:sp>
          <p:nvSpPr>
            <p:cNvPr id="68643" name="TextBox 45">
              <a:extLst>
                <a:ext uri="{FF2B5EF4-FFF2-40B4-BE49-F238E27FC236}">
                  <a16:creationId xmlns:a16="http://schemas.microsoft.com/office/drawing/2014/main" id="{DAEA2AFA-F72E-4D8B-8FAB-E7E5E9B76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5809" y="5161413"/>
              <a:ext cx="63099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 b="1"/>
                <a:t>June 2021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0C2BCB-52D9-49A8-B636-69D2952419C2}"/>
              </a:ext>
            </a:extLst>
          </p:cNvPr>
          <p:cNvCxnSpPr>
            <a:cxnSpLocks/>
          </p:cNvCxnSpPr>
          <p:nvPr/>
        </p:nvCxnSpPr>
        <p:spPr>
          <a:xfrm flipV="1">
            <a:off x="4410075" y="2935288"/>
            <a:ext cx="4763" cy="1962150"/>
          </a:xfrm>
          <a:prstGeom prst="line">
            <a:avLst/>
          </a:prstGeom>
          <a:ln w="38100">
            <a:solidFill>
              <a:srgbClr val="0854C4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EBB9F7-F806-45CC-894D-94F8B9D66F43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7515225" y="3433763"/>
            <a:ext cx="1588" cy="1495425"/>
          </a:xfrm>
          <a:prstGeom prst="line">
            <a:avLst/>
          </a:prstGeom>
          <a:ln w="38100">
            <a:solidFill>
              <a:srgbClr val="2CB311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CDF981-F912-4C9B-A242-BBA2AADC7F4E}"/>
              </a:ext>
            </a:extLst>
          </p:cNvPr>
          <p:cNvCxnSpPr>
            <a:cxnSpLocks/>
          </p:cNvCxnSpPr>
          <p:nvPr/>
        </p:nvCxnSpPr>
        <p:spPr>
          <a:xfrm flipV="1">
            <a:off x="6800850" y="2814638"/>
            <a:ext cx="11113" cy="2106612"/>
          </a:xfrm>
          <a:prstGeom prst="line">
            <a:avLst/>
          </a:prstGeom>
          <a:ln w="38100">
            <a:solidFill>
              <a:srgbClr val="2CB311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20B386-5E22-4864-AB4B-1B5777A7759D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2879725" y="2930525"/>
            <a:ext cx="17463" cy="197326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E5FB03A-874B-4378-84D8-CF114F9FBAF9}"/>
              </a:ext>
            </a:extLst>
          </p:cNvPr>
          <p:cNvSpPr txBox="1"/>
          <p:nvPr/>
        </p:nvSpPr>
        <p:spPr>
          <a:xfrm>
            <a:off x="2411413" y="1992313"/>
            <a:ext cx="971550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$500K+ Lighthouse Labs &amp; Partner Donations</a:t>
            </a:r>
          </a:p>
        </p:txBody>
      </p:sp>
      <p:sp>
        <p:nvSpPr>
          <p:cNvPr id="68640" name="TextBox 51">
            <a:extLst>
              <a:ext uri="{FF2B5EF4-FFF2-40B4-BE49-F238E27FC236}">
                <a16:creationId xmlns:a16="http://schemas.microsoft.com/office/drawing/2014/main" id="{60FFF488-C1E2-402E-8EDE-F88F1AEA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49799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/>
              <a:t>Nov 2016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ADFBD0B9-0558-4B0C-AFE6-C870396A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9DB80-9CF1-48EE-B45B-7C75D817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Donated Efforts from Partnerships</a:t>
            </a:r>
          </a:p>
        </p:txBody>
      </p:sp>
      <p:pic>
        <p:nvPicPr>
          <p:cNvPr id="70660" name="Picture 8">
            <a:extLst>
              <a:ext uri="{FF2B5EF4-FFF2-40B4-BE49-F238E27FC236}">
                <a16:creationId xmlns:a16="http://schemas.microsoft.com/office/drawing/2014/main" id="{67EBD02F-376A-48B6-81CC-83DACA45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E89EF0-1398-4912-8FEC-8DCF4C86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CDEA444A-B6BE-4BCA-A410-578CEE10099C}" type="slidenum">
              <a:rPr lang="en-US" sz="950" b="1"/>
              <a:pPr>
                <a:defRPr/>
              </a:pPr>
              <a:t>23</a:t>
            </a:fld>
            <a:endParaRPr lang="en-US" sz="95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93857A-986E-4084-B6F6-0A82E8E32E1D}"/>
              </a:ext>
            </a:extLst>
          </p:cNvPr>
          <p:cNvCxnSpPr>
            <a:cxnSpLocks/>
          </p:cNvCxnSpPr>
          <p:nvPr/>
        </p:nvCxnSpPr>
        <p:spPr>
          <a:xfrm>
            <a:off x="3052763" y="2638425"/>
            <a:ext cx="3028950" cy="22574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B48C1-3EC4-4A2B-90BF-A9DEC41DD534}"/>
              </a:ext>
            </a:extLst>
          </p:cNvPr>
          <p:cNvCxnSpPr>
            <a:cxnSpLocks/>
          </p:cNvCxnSpPr>
          <p:nvPr/>
        </p:nvCxnSpPr>
        <p:spPr>
          <a:xfrm flipH="1">
            <a:off x="3052763" y="2638425"/>
            <a:ext cx="3028950" cy="2235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A0F2F4-7D02-4175-9111-77CD2E97C7CF}"/>
              </a:ext>
            </a:extLst>
          </p:cNvPr>
          <p:cNvCxnSpPr>
            <a:cxnSpLocks/>
            <a:stCxn id="0" idx="3"/>
            <a:endCxn id="0" idx="0"/>
          </p:cNvCxnSpPr>
          <p:nvPr/>
        </p:nvCxnSpPr>
        <p:spPr>
          <a:xfrm>
            <a:off x="2022475" y="3663950"/>
            <a:ext cx="515143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3">
            <a:extLst>
              <a:ext uri="{FF2B5EF4-FFF2-40B4-BE49-F238E27FC236}">
                <a16:creationId xmlns:a16="http://schemas.microsoft.com/office/drawing/2014/main" id="{A39B3DE2-1417-4942-904A-8D49B4313380}"/>
              </a:ext>
            </a:extLst>
          </p:cNvPr>
          <p:cNvSpPr/>
          <p:nvPr/>
        </p:nvSpPr>
        <p:spPr>
          <a:xfrm>
            <a:off x="5930293" y="1731435"/>
            <a:ext cx="1412616" cy="1248819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135CA7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5464" tIns="170756" rIns="195464" bIns="170756" spcCol="1270" anchor="ctr"/>
          <a:lstStyle/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One Data Science Team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$250K</a:t>
            </a: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57D6364B-A494-4D45-B190-363B3B8B78E0}"/>
              </a:ext>
            </a:extLst>
          </p:cNvPr>
          <p:cNvSpPr/>
          <p:nvPr/>
        </p:nvSpPr>
        <p:spPr>
          <a:xfrm>
            <a:off x="7174165" y="3039039"/>
            <a:ext cx="1412616" cy="1248819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135CA7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5464" tIns="170756" rIns="195464" bIns="170756" spcCol="1270" anchor="ctr"/>
          <a:lstStyle/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One Focus Group and Brand Team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$50K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50D87C0-0730-4A75-B0F6-E92479AD933F}"/>
              </a:ext>
            </a:extLst>
          </p:cNvPr>
          <p:cNvSpPr/>
          <p:nvPr/>
        </p:nvSpPr>
        <p:spPr>
          <a:xfrm>
            <a:off x="5930293" y="4546129"/>
            <a:ext cx="1412616" cy="1248819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135CA7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5464" tIns="170756" rIns="195464" bIns="170756" spcCol="1270" anchor="ctr"/>
          <a:lstStyle/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Altria Packaging Design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$10K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AB9BF5CF-F715-4093-A5A3-69AB446B08CB}"/>
              </a:ext>
            </a:extLst>
          </p:cNvPr>
          <p:cNvSpPr/>
          <p:nvPr/>
        </p:nvSpPr>
        <p:spPr>
          <a:xfrm>
            <a:off x="1809051" y="4574254"/>
            <a:ext cx="1412616" cy="1248819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135CA7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5464" tIns="170756" rIns="195464" bIns="170756" spcCol="1270" anchor="ctr"/>
          <a:lstStyle/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Lighthouse Labs VA Biotech Research Park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$25K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8EAE77AA-CCEE-4184-8033-27A23757E3D8}"/>
              </a:ext>
            </a:extLst>
          </p:cNvPr>
          <p:cNvSpPr/>
          <p:nvPr/>
        </p:nvSpPr>
        <p:spPr>
          <a:xfrm>
            <a:off x="1805776" y="1748003"/>
            <a:ext cx="1440922" cy="1248819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135CA7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5464" tIns="170756" rIns="195464" bIns="170756" spcCol="1270" anchor="ctr"/>
          <a:lstStyle/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Ghent University Belgium  Clinical Trials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$150K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050D7D61-EC0A-4470-B9F6-2BD9484D3F7F}"/>
              </a:ext>
            </a:extLst>
          </p:cNvPr>
          <p:cNvSpPr/>
          <p:nvPr/>
        </p:nvSpPr>
        <p:spPr>
          <a:xfrm>
            <a:off x="581733" y="3039039"/>
            <a:ext cx="1440922" cy="1248819"/>
          </a:xfrm>
          <a:custGeom>
            <a:avLst/>
            <a:gdLst>
              <a:gd name="connsiteX0" fmla="*/ 0 w 1473069"/>
              <a:gd name="connsiteY0" fmla="*/ 637133 h 1274265"/>
              <a:gd name="connsiteX1" fmla="*/ 364058 w 1473069"/>
              <a:gd name="connsiteY1" fmla="*/ 0 h 1274265"/>
              <a:gd name="connsiteX2" fmla="*/ 1109011 w 1473069"/>
              <a:gd name="connsiteY2" fmla="*/ 0 h 1274265"/>
              <a:gd name="connsiteX3" fmla="*/ 1473069 w 1473069"/>
              <a:gd name="connsiteY3" fmla="*/ 637133 h 1274265"/>
              <a:gd name="connsiteX4" fmla="*/ 1109011 w 1473069"/>
              <a:gd name="connsiteY4" fmla="*/ 1274265 h 1274265"/>
              <a:gd name="connsiteX5" fmla="*/ 364058 w 1473069"/>
              <a:gd name="connsiteY5" fmla="*/ 1274265 h 1274265"/>
              <a:gd name="connsiteX6" fmla="*/ 0 w 1473069"/>
              <a:gd name="connsiteY6" fmla="*/ 637133 h 12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69" h="1274265">
                <a:moveTo>
                  <a:pt x="0" y="637133"/>
                </a:moveTo>
                <a:lnTo>
                  <a:pt x="364058" y="0"/>
                </a:lnTo>
                <a:lnTo>
                  <a:pt x="1109011" y="0"/>
                </a:lnTo>
                <a:lnTo>
                  <a:pt x="1473069" y="637133"/>
                </a:lnTo>
                <a:lnTo>
                  <a:pt x="1109011" y="1274265"/>
                </a:lnTo>
                <a:lnTo>
                  <a:pt x="364058" y="1274265"/>
                </a:lnTo>
                <a:lnTo>
                  <a:pt x="0" y="637133"/>
                </a:lnTo>
                <a:close/>
              </a:path>
            </a:pathLst>
          </a:custGeom>
          <a:solidFill>
            <a:srgbClr val="135CA7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5464" tIns="170756" rIns="195464" bIns="170756" spcCol="1270" anchor="ctr"/>
          <a:lstStyle/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VCU Da Vinci and Brand Centers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$25K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D92870-0707-4F95-9159-47F748F56C6D}"/>
              </a:ext>
            </a:extLst>
          </p:cNvPr>
          <p:cNvSpPr/>
          <p:nvPr/>
        </p:nvSpPr>
        <p:spPr>
          <a:xfrm>
            <a:off x="2688940" y="2963686"/>
            <a:ext cx="3712061" cy="1585769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5464" tIns="170756" rIns="195464" bIns="170756" spcCol="1270" anchor="ctr"/>
          <a:lstStyle/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$510,000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and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Partnership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Donations</a:t>
            </a: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33388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F78D66ED-73CD-45F1-BB44-5896E27F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7D00D-C9D6-4C88-B2BA-0E131652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Investment Overview</a:t>
            </a:r>
          </a:p>
        </p:txBody>
      </p:sp>
      <p:pic>
        <p:nvPicPr>
          <p:cNvPr id="76804" name="Picture 8">
            <a:extLst>
              <a:ext uri="{FF2B5EF4-FFF2-40B4-BE49-F238E27FC236}">
                <a16:creationId xmlns:a16="http://schemas.microsoft.com/office/drawing/2014/main" id="{AACE219A-341F-446B-97F6-A2FC0906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4037D8C-E445-4904-BE00-2C520D8B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ADB7AFEC-E41B-498E-B710-876A2C471876}" type="slidenum">
              <a:rPr lang="en-US" sz="950" b="1"/>
              <a:pPr>
                <a:defRPr/>
              </a:pPr>
              <a:t>24</a:t>
            </a:fld>
            <a:endParaRPr lang="en-US" sz="95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33B28F-3994-4D05-81D9-B3054DDFF10F}"/>
              </a:ext>
            </a:extLst>
          </p:cNvPr>
          <p:cNvSpPr/>
          <p:nvPr/>
        </p:nvSpPr>
        <p:spPr>
          <a:xfrm>
            <a:off x="593481" y="2958956"/>
            <a:ext cx="2683853" cy="165885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Raising $700K at </a:t>
            </a:r>
          </a:p>
          <a:p>
            <a:pPr algn="ctr" defTabSz="685800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$3 million pre-money valuation to enable launch in Q3 2017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E44BCA-098E-48DC-9AEB-B66A06E48764}"/>
              </a:ext>
            </a:extLst>
          </p:cNvPr>
          <p:cNvSpPr/>
          <p:nvPr/>
        </p:nvSpPr>
        <p:spPr>
          <a:xfrm>
            <a:off x="5088046" y="1653701"/>
            <a:ext cx="3316538" cy="4269368"/>
          </a:xfrm>
          <a:prstGeom prst="roundRect">
            <a:avLst/>
          </a:prstGeom>
          <a:solidFill>
            <a:srgbClr val="274F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Use of Proceeds</a:t>
            </a:r>
          </a:p>
          <a:p>
            <a:pPr algn="ctr" eaLnBrk="1" hangingPunct="1">
              <a:defRPr/>
            </a:pPr>
            <a:endParaRPr lang="en-US" b="1" u="sng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Legal  	  	  $25K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R&amp;D		$120K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Marketing	$180K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G&amp;A		  $75K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Salaries		$116K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Inventory	</a:t>
            </a:r>
            <a:r>
              <a:rPr lang="en-US" sz="2000" u="sng" dirty="0">
                <a:solidFill>
                  <a:schemeClr val="bg1"/>
                </a:solidFill>
              </a:rPr>
              <a:t>$184K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TOTAL		$700K</a:t>
            </a:r>
          </a:p>
          <a:p>
            <a:pPr eaLnBrk="1" hangingPunct="1"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851E353-60BE-4257-BAFF-8C3F24C9B41D}"/>
              </a:ext>
            </a:extLst>
          </p:cNvPr>
          <p:cNvSpPr/>
          <p:nvPr/>
        </p:nvSpPr>
        <p:spPr>
          <a:xfrm rot="10800000">
            <a:off x="3752850" y="2130425"/>
            <a:ext cx="1022350" cy="331628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4">
            <a:extLst>
              <a:ext uri="{FF2B5EF4-FFF2-40B4-BE49-F238E27FC236}">
                <a16:creationId xmlns:a16="http://schemas.microsoft.com/office/drawing/2014/main" id="{9618D89D-B51F-43A3-877C-314F2F931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1895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65483A-EA82-4AE7-8F90-22A8A29C8E40}"/>
              </a:ext>
            </a:extLst>
          </p:cNvPr>
          <p:cNvGraphicFramePr>
            <a:graphicFrameLocks noGrp="1"/>
          </p:cNvGraphicFramePr>
          <p:nvPr/>
        </p:nvGraphicFramePr>
        <p:xfrm>
          <a:off x="646113" y="1403350"/>
          <a:ext cx="7851775" cy="43132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67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Activity</a:t>
                      </a:r>
                    </a:p>
                  </a:txBody>
                  <a:tcPr marL="91455" marR="91455" marT="45704" marB="457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Status</a:t>
                      </a:r>
                    </a:p>
                  </a:txBody>
                  <a:tcPr marL="91455" marR="91455" marT="45704" marB="457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Future Actions</a:t>
                      </a:r>
                    </a:p>
                  </a:txBody>
                  <a:tcPr marL="91455" marR="91455" marT="45704" marB="457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Brand Logo Design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Complete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Develop sub-brands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USPTO Copyright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Complete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File with</a:t>
                      </a:r>
                      <a:r>
                        <a:rPr lang="en-US" sz="1800" baseline="0" dirty="0"/>
                        <a:t> USPTO for</a:t>
                      </a:r>
                      <a:r>
                        <a:rPr lang="en-US" sz="1800" dirty="0"/>
                        <a:t> sub-brands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Website</a:t>
                      </a:r>
                      <a:r>
                        <a:rPr lang="en-US" sz="1800" baseline="0" dirty="0"/>
                        <a:t> URLs</a:t>
                      </a:r>
                      <a:endParaRPr lang="en-US" sz="1800" dirty="0"/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Complete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Build</a:t>
                      </a:r>
                      <a:r>
                        <a:rPr lang="en-US" sz="1800" baseline="0" dirty="0"/>
                        <a:t> website &amp; drive traffic</a:t>
                      </a:r>
                      <a:endParaRPr lang="en-US" sz="1800" dirty="0"/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USPTO Trademark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Complete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Application filed with USPTO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974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“Urination, Prediction and Monitoring”</a:t>
                      </a:r>
                      <a:endParaRPr lang="en-US" sz="1800" dirty="0"/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Provisional Patent Filed 7/22/2016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Predictive alarms using personalized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biometrics &amp; big data analytics engine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5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Additional</a:t>
                      </a:r>
                      <a:r>
                        <a:rPr lang="en-US" sz="1800" baseline="0" dirty="0"/>
                        <a:t> 10+ Families of Inventions Under Review</a:t>
                      </a:r>
                      <a:endParaRPr lang="en-US" sz="1800" dirty="0"/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Funding Dependent</a:t>
                      </a:r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Provisionals to be filed as more technical</a:t>
                      </a:r>
                      <a:r>
                        <a:rPr lang="en-US" sz="1800" baseline="0" dirty="0"/>
                        <a:t> and market information becomes available</a:t>
                      </a:r>
                      <a:endParaRPr lang="en-US" sz="1800" dirty="0"/>
                    </a:p>
                  </a:txBody>
                  <a:tcPr marL="91455" marR="91455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78315ADF-18B8-497C-AAD9-11C9B2B53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Intellectual Property</a:t>
            </a:r>
          </a:p>
        </p:txBody>
      </p:sp>
      <p:pic>
        <p:nvPicPr>
          <p:cNvPr id="78890" name="Picture 8">
            <a:extLst>
              <a:ext uri="{FF2B5EF4-FFF2-40B4-BE49-F238E27FC236}">
                <a16:creationId xmlns:a16="http://schemas.microsoft.com/office/drawing/2014/main" id="{C693DCE0-2C7C-4F3B-B946-9E9811FA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DCD9EFA-BDE6-480F-BCEE-2618CC6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640602-FB21-4B5D-93ED-E84D8384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4C08AB38-C86C-47EB-8059-96F34A0D24D7}" type="slidenum">
              <a:rPr lang="en-US" sz="950" b="1"/>
              <a:pPr>
                <a:defRPr/>
              </a:pPr>
              <a:t>25</a:t>
            </a:fld>
            <a:endParaRPr lang="en-US" sz="95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3A2F8B61-2CD7-473C-9F5B-405968F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DC1EF-FE78-464C-8894-B3D697F9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The Management Team</a:t>
            </a:r>
          </a:p>
        </p:txBody>
      </p:sp>
      <p:pic>
        <p:nvPicPr>
          <p:cNvPr id="80900" name="Picture 8">
            <a:extLst>
              <a:ext uri="{FF2B5EF4-FFF2-40B4-BE49-F238E27FC236}">
                <a16:creationId xmlns:a16="http://schemas.microsoft.com/office/drawing/2014/main" id="{BA523A20-2F9F-4E94-92D3-EB0F3D90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1DA491-E52B-40D4-99B1-FF8BB8D5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0CF2D44E-46D2-4C88-9577-15DE9F1C1785}" type="slidenum">
              <a:rPr lang="en-US" sz="950" b="1"/>
              <a:pPr>
                <a:defRPr/>
              </a:pPr>
              <a:t>26</a:t>
            </a:fld>
            <a:endParaRPr lang="en-US" sz="95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22465-3EB6-4555-A69B-4A273D823655}"/>
              </a:ext>
            </a:extLst>
          </p:cNvPr>
          <p:cNvSpPr txBox="1"/>
          <p:nvPr/>
        </p:nvSpPr>
        <p:spPr>
          <a:xfrm>
            <a:off x="674688" y="1524000"/>
            <a:ext cx="2286000" cy="184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Aft>
                <a:spcPts val="450"/>
              </a:spcAft>
              <a:defRPr/>
            </a:pPr>
            <a:r>
              <a:rPr lang="en-US" sz="2000" b="1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Jon Coble</a:t>
            </a:r>
          </a:p>
          <a:p>
            <a:pPr algn="ctr" eaLnBrk="1" hangingPunct="1">
              <a:defRPr/>
            </a:pPr>
            <a:r>
              <a:rPr lang="en-US" sz="16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Co-Founder &amp; CEO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Respond.com</a:t>
            </a:r>
            <a:endParaRPr lang="en-US" sz="1400" dirty="0">
              <a:latin typeface="Tw Cen MT" charset="0"/>
              <a:ea typeface="ＭＳ Ｐゴシック" pitchFamily="-72" charset="-128"/>
              <a:cs typeface="ＭＳ Ｐゴシック" pitchFamily="-72" charset="-128"/>
            </a:endParaRP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Capital One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Spiegel – Eddie Bauer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Mercer Management Consulting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8EEF2-F1BC-48D0-A693-993D5DEE21B9}"/>
              </a:ext>
            </a:extLst>
          </p:cNvPr>
          <p:cNvSpPr txBox="1"/>
          <p:nvPr/>
        </p:nvSpPr>
        <p:spPr>
          <a:xfrm>
            <a:off x="5794375" y="1524000"/>
            <a:ext cx="2779713" cy="157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Aft>
                <a:spcPts val="450"/>
              </a:spcAft>
              <a:defRPr/>
            </a:pPr>
            <a:r>
              <a:rPr lang="en-US" sz="2000" b="1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Timothy Baker </a:t>
            </a:r>
          </a:p>
          <a:p>
            <a:pPr algn="ctr" eaLnBrk="1" hangingPunct="1">
              <a:defRPr/>
            </a:pPr>
            <a:r>
              <a:rPr lang="en-US" sz="16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Co-Founder, President &amp; CMO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US Navy Medical Corps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Regeneris Medical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Bosley Medical Group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Assurant Healthcare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3CF51-E7CD-454E-A5E9-51425AE0434C}"/>
              </a:ext>
            </a:extLst>
          </p:cNvPr>
          <p:cNvSpPr txBox="1"/>
          <p:nvPr/>
        </p:nvSpPr>
        <p:spPr>
          <a:xfrm>
            <a:off x="3486150" y="2657475"/>
            <a:ext cx="2009775" cy="2217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Aft>
                <a:spcPts val="450"/>
              </a:spcAft>
              <a:defRPr/>
            </a:pPr>
            <a:r>
              <a:rPr lang="en-US" sz="2000" b="1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Dr. Israel Franco</a:t>
            </a:r>
          </a:p>
          <a:p>
            <a:pPr algn="ctr" eaLnBrk="1" hangingPunct="1">
              <a:defRPr/>
            </a:pPr>
            <a:r>
              <a:rPr lang="en-US" sz="16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Chief Science Officer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Board Certified Pediatric Urologist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Yale Children’s Continence Center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International Children’s Continence Society Board</a:t>
            </a:r>
          </a:p>
        </p:txBody>
      </p:sp>
      <p:grpSp>
        <p:nvGrpSpPr>
          <p:cNvPr id="80905" name="Group 13">
            <a:extLst>
              <a:ext uri="{FF2B5EF4-FFF2-40B4-BE49-F238E27FC236}">
                <a16:creationId xmlns:a16="http://schemas.microsoft.com/office/drawing/2014/main" id="{E80A196A-3D8C-4C12-BF3E-1775BC11E932}"/>
              </a:ext>
            </a:extLst>
          </p:cNvPr>
          <p:cNvGrpSpPr>
            <a:grpSpLocks/>
          </p:cNvGrpSpPr>
          <p:nvPr/>
        </p:nvGrpSpPr>
        <p:grpSpPr bwMode="auto">
          <a:xfrm>
            <a:off x="2187575" y="5413375"/>
            <a:ext cx="4768850" cy="1168400"/>
            <a:chOff x="-93967" y="4528157"/>
            <a:chExt cx="9144000" cy="1557137"/>
          </a:xfrm>
        </p:grpSpPr>
        <p:grpSp>
          <p:nvGrpSpPr>
            <p:cNvPr id="80914" name="Group 14">
              <a:extLst>
                <a:ext uri="{FF2B5EF4-FFF2-40B4-BE49-F238E27FC236}">
                  <a16:creationId xmlns:a16="http://schemas.microsoft.com/office/drawing/2014/main" id="{0D0D753D-F885-41EB-B646-488C4F9DD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782" y="4947965"/>
              <a:ext cx="7103132" cy="1137329"/>
              <a:chOff x="721253" y="2020369"/>
              <a:chExt cx="7103132" cy="1137329"/>
            </a:xfrm>
          </p:grpSpPr>
          <p:sp>
            <p:nvSpPr>
              <p:cNvPr id="80916" name="TextBox 7">
                <a:extLst>
                  <a:ext uri="{FF2B5EF4-FFF2-40B4-BE49-F238E27FC236}">
                    <a16:creationId xmlns:a16="http://schemas.microsoft.com/office/drawing/2014/main" id="{BBC642EC-1F17-449F-87D3-870F39F4DC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253" y="2049702"/>
                <a:ext cx="2067625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latin typeface="Tw Cen MT" panose="020B0602020104020603" pitchFamily="34" charset="0"/>
                  </a:rPr>
                  <a:t>Gary LeClair</a:t>
                </a:r>
              </a:p>
              <a:p>
                <a:pPr algn="ctr" eaLnBrk="1" hangingPunct="1"/>
                <a:r>
                  <a:rPr lang="en-US" altLang="en-US" sz="1200" i="1">
                    <a:latin typeface="Tw Cen MT" panose="020B0602020104020603" pitchFamily="34" charset="0"/>
                  </a:rPr>
                  <a:t>LeClair Ryan</a:t>
                </a:r>
              </a:p>
              <a:p>
                <a:pPr algn="ctr" eaLnBrk="1" hangingPunct="1"/>
                <a:r>
                  <a:rPr lang="en-US" altLang="en-US" sz="1200">
                    <a:latin typeface="Tw Cen MT" panose="020B0602020104020603" pitchFamily="34" charset="0"/>
                  </a:rPr>
                  <a:t>(Legal &amp; Corporate)</a:t>
                </a:r>
              </a:p>
            </p:txBody>
          </p:sp>
          <p:sp>
            <p:nvSpPr>
              <p:cNvPr id="80917" name="TextBox 7">
                <a:extLst>
                  <a:ext uri="{FF2B5EF4-FFF2-40B4-BE49-F238E27FC236}">
                    <a16:creationId xmlns:a16="http://schemas.microsoft.com/office/drawing/2014/main" id="{FB1DF89F-42EC-4EEA-BB57-6769A96E5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003" y="2049702"/>
                <a:ext cx="1905000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latin typeface="Tw Cen MT" panose="020B0602020104020603" pitchFamily="34" charset="0"/>
                  </a:rPr>
                  <a:t>Carroll Hurst</a:t>
                </a:r>
              </a:p>
              <a:p>
                <a:pPr algn="ctr" eaLnBrk="1" hangingPunct="1"/>
                <a:r>
                  <a:rPr lang="en-US" altLang="en-US" sz="1200" i="1">
                    <a:latin typeface="Tw Cen MT" panose="020B0602020104020603" pitchFamily="34" charset="0"/>
                  </a:rPr>
                  <a:t>Keiter Stephens</a:t>
                </a:r>
              </a:p>
              <a:p>
                <a:pPr algn="ctr" eaLnBrk="1" hangingPunct="1"/>
                <a:r>
                  <a:rPr lang="en-US" altLang="en-US" sz="1200">
                    <a:latin typeface="Tw Cen MT" panose="020B0602020104020603" pitchFamily="34" charset="0"/>
                  </a:rPr>
                  <a:t>(Financial)</a:t>
                </a:r>
              </a:p>
            </p:txBody>
          </p:sp>
          <p:sp>
            <p:nvSpPr>
              <p:cNvPr id="80918" name="TextBox 7">
                <a:extLst>
                  <a:ext uri="{FF2B5EF4-FFF2-40B4-BE49-F238E27FC236}">
                    <a16:creationId xmlns:a16="http://schemas.microsoft.com/office/drawing/2014/main" id="{B40A9727-2F0E-4FDC-BDCF-6FC92E7981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0590" y="2020369"/>
                <a:ext cx="2263795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latin typeface="Tw Cen MT" panose="020B0602020104020603" pitchFamily="34" charset="0"/>
                  </a:rPr>
                  <a:t>Lonnie Green</a:t>
                </a:r>
              </a:p>
              <a:p>
                <a:pPr algn="ctr" eaLnBrk="1" hangingPunct="1"/>
                <a:r>
                  <a:rPr lang="en-US" altLang="en-US" sz="1200" i="1">
                    <a:latin typeface="Tw Cen MT" panose="020B0602020104020603" pitchFamily="34" charset="0"/>
                  </a:rPr>
                  <a:t>Board Certified Urologist</a:t>
                </a:r>
              </a:p>
              <a:p>
                <a:pPr algn="ctr" eaLnBrk="1" hangingPunct="1"/>
                <a:r>
                  <a:rPr lang="en-US" altLang="en-US" sz="1200">
                    <a:latin typeface="Tw Cen MT" panose="020B0602020104020603" pitchFamily="34" charset="0"/>
                  </a:rPr>
                  <a:t>(Medical)</a:t>
                </a:r>
              </a:p>
            </p:txBody>
          </p:sp>
        </p:grpSp>
        <p:sp>
          <p:nvSpPr>
            <p:cNvPr id="80915" name="TextBox 7">
              <a:extLst>
                <a:ext uri="{FF2B5EF4-FFF2-40B4-BE49-F238E27FC236}">
                  <a16:creationId xmlns:a16="http://schemas.microsoft.com/office/drawing/2014/main" id="{7813BAF4-42FB-4957-A3D5-62D0535C3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3967" y="4528157"/>
              <a:ext cx="91440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Aft>
                  <a:spcPts val="450"/>
                </a:spcAft>
              </a:pPr>
              <a:r>
                <a:rPr lang="en-US" altLang="en-US" sz="2000" b="1">
                  <a:latin typeface="Tw Cen MT" panose="020B0602020104020603" pitchFamily="34" charset="0"/>
                </a:rPr>
                <a:t>Board of Advisors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79DD0C-972C-4C3D-9435-75DC58E72190}"/>
              </a:ext>
            </a:extLst>
          </p:cNvPr>
          <p:cNvSpPr txBox="1"/>
          <p:nvPr/>
        </p:nvSpPr>
        <p:spPr>
          <a:xfrm>
            <a:off x="573088" y="3586163"/>
            <a:ext cx="2286000" cy="2109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Aft>
                <a:spcPts val="450"/>
              </a:spcAft>
              <a:defRPr/>
            </a:pPr>
            <a:r>
              <a:rPr lang="en-US" sz="2000" b="1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Mike Kohonoski</a:t>
            </a:r>
          </a:p>
          <a:p>
            <a:pPr algn="ctr" eaLnBrk="1" hangingPunct="1">
              <a:defRPr/>
            </a:pPr>
            <a:r>
              <a:rPr lang="en-US" sz="16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Chief Operating Officer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Privaris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Respond.com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Authentica</a:t>
            </a: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 Security Technologies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The Guild Corporation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endParaRPr lang="en-US" sz="1050" dirty="0">
              <a:latin typeface="Tw Cen MT" charset="0"/>
              <a:ea typeface="ＭＳ Ｐゴシック" pitchFamily="-72" charset="-128"/>
              <a:cs typeface="ＭＳ Ｐゴシック" pitchFamily="-72" charset="-128"/>
            </a:endParaRP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endParaRPr lang="en-US" sz="1050" dirty="0">
              <a:latin typeface="Tw Cen MT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AEED6-4868-49E2-81EC-4393A11DA7F9}"/>
              </a:ext>
            </a:extLst>
          </p:cNvPr>
          <p:cNvSpPr txBox="1"/>
          <p:nvPr/>
        </p:nvSpPr>
        <p:spPr>
          <a:xfrm>
            <a:off x="5846763" y="3586163"/>
            <a:ext cx="2265362" cy="157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Aft>
                <a:spcPts val="450"/>
              </a:spcAft>
              <a:defRPr/>
            </a:pPr>
            <a:r>
              <a:rPr lang="en-US" sz="2000" b="1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Steven Zyglowicz</a:t>
            </a:r>
          </a:p>
          <a:p>
            <a:pPr algn="ctr" eaLnBrk="1" hangingPunct="1">
              <a:defRPr/>
            </a:pPr>
            <a:r>
              <a:rPr lang="en-US" sz="16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Chief Technology Officer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ABB-</a:t>
            </a:r>
            <a:r>
              <a:rPr lang="en-US" sz="1400" dirty="0" err="1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Ventyx</a:t>
            </a:r>
            <a:endParaRPr lang="en-US" sz="1400" dirty="0">
              <a:latin typeface="Tw Cen MT" charset="0"/>
              <a:ea typeface="ＭＳ Ｐゴシック" pitchFamily="-72" charset="-128"/>
              <a:cs typeface="ＭＳ Ｐゴシック" pitchFamily="-72" charset="-128"/>
            </a:endParaRP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Respond.com</a:t>
            </a:r>
            <a:endParaRPr lang="en-US" sz="1400" dirty="0">
              <a:latin typeface="Tw Cen MT" charset="0"/>
              <a:ea typeface="ＭＳ Ｐゴシック" pitchFamily="-72" charset="-128"/>
              <a:cs typeface="ＭＳ Ｐゴシック" pitchFamily="-72" charset="-128"/>
            </a:endParaRP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Decision Science</a:t>
            </a:r>
          </a:p>
          <a:p>
            <a:pPr marL="214313" indent="-10287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w Cen MT" charset="0"/>
                <a:ea typeface="ＭＳ Ｐゴシック" pitchFamily="-72" charset="-128"/>
                <a:cs typeface="ＭＳ Ｐゴシック" pitchFamily="-72" charset="-128"/>
              </a:rPr>
              <a:t>E-Systems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22337-2108-496D-87A8-7A481A10B7DF}"/>
              </a:ext>
            </a:extLst>
          </p:cNvPr>
          <p:cNvCxnSpPr>
            <a:cxnSpLocks/>
          </p:cNvCxnSpPr>
          <p:nvPr/>
        </p:nvCxnSpPr>
        <p:spPr>
          <a:xfrm>
            <a:off x="3103563" y="5761038"/>
            <a:ext cx="2624137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09083F-48A3-468A-A765-81240FDA5FCC}"/>
              </a:ext>
            </a:extLst>
          </p:cNvPr>
          <p:cNvCxnSpPr>
            <a:cxnSpLocks/>
          </p:cNvCxnSpPr>
          <p:nvPr/>
        </p:nvCxnSpPr>
        <p:spPr>
          <a:xfrm>
            <a:off x="5970588" y="3968750"/>
            <a:ext cx="221615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725675-4176-4027-A72F-4AFA151F2ACA}"/>
              </a:ext>
            </a:extLst>
          </p:cNvPr>
          <p:cNvCxnSpPr>
            <a:cxnSpLocks/>
          </p:cNvCxnSpPr>
          <p:nvPr/>
        </p:nvCxnSpPr>
        <p:spPr>
          <a:xfrm>
            <a:off x="904875" y="3968750"/>
            <a:ext cx="1825625" cy="1588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D27069-29FF-4EE0-9AF0-E16D6532CFC5}"/>
              </a:ext>
            </a:extLst>
          </p:cNvPr>
          <p:cNvCxnSpPr>
            <a:cxnSpLocks/>
          </p:cNvCxnSpPr>
          <p:nvPr/>
        </p:nvCxnSpPr>
        <p:spPr>
          <a:xfrm>
            <a:off x="3487738" y="3043238"/>
            <a:ext cx="2008187" cy="1587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B513F4-178E-45F2-AEF5-D6C8DA8DCD98}"/>
              </a:ext>
            </a:extLst>
          </p:cNvPr>
          <p:cNvCxnSpPr>
            <a:cxnSpLocks/>
          </p:cNvCxnSpPr>
          <p:nvPr/>
        </p:nvCxnSpPr>
        <p:spPr>
          <a:xfrm>
            <a:off x="5970588" y="1911350"/>
            <a:ext cx="26035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E0E275-66B9-4A04-ADF7-717805075202}"/>
              </a:ext>
            </a:extLst>
          </p:cNvPr>
          <p:cNvCxnSpPr>
            <a:cxnSpLocks/>
          </p:cNvCxnSpPr>
          <p:nvPr/>
        </p:nvCxnSpPr>
        <p:spPr>
          <a:xfrm>
            <a:off x="904875" y="1911350"/>
            <a:ext cx="1825625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FE9FCE5A-C305-4919-AF1F-D791B3FE5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7113" y="5557838"/>
            <a:ext cx="2865437" cy="490537"/>
          </a:xfrm>
        </p:spPr>
        <p:txBody>
          <a:bodyPr>
            <a:noAutofit/>
          </a:bodyPr>
          <a:lstStyle/>
          <a:p>
            <a:pPr algn="r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Jon Coble ~ jon@mygogoband.com</a:t>
            </a: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Timothy Baker ~ timothy@mygogoband.com</a:t>
            </a:r>
          </a:p>
        </p:txBody>
      </p:sp>
      <p:sp>
        <p:nvSpPr>
          <p:cNvPr id="82947" name="Rectangle 54">
            <a:extLst>
              <a:ext uri="{FF2B5EF4-FFF2-40B4-BE49-F238E27FC236}">
                <a16:creationId xmlns:a16="http://schemas.microsoft.com/office/drawing/2014/main" id="{E689C5BD-8560-46BC-861E-92CA24A2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1924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338EB-25FD-4B86-A0D3-C62E70344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4" y="1148493"/>
            <a:ext cx="8511852" cy="3917484"/>
          </a:xfrm>
          <a:prstGeom prst="rect">
            <a:avLst/>
          </a:prstGeom>
          <a:effectLst>
            <a:softEdge rad="292100"/>
          </a:effectLst>
        </p:spPr>
      </p:pic>
      <p:grpSp>
        <p:nvGrpSpPr>
          <p:cNvPr id="82949" name="Group 3">
            <a:extLst>
              <a:ext uri="{FF2B5EF4-FFF2-40B4-BE49-F238E27FC236}">
                <a16:creationId xmlns:a16="http://schemas.microsoft.com/office/drawing/2014/main" id="{73FE6CE8-F42C-4FE8-9F34-A968CAE3BA37}"/>
              </a:ext>
            </a:extLst>
          </p:cNvPr>
          <p:cNvGrpSpPr>
            <a:grpSpLocks/>
          </p:cNvGrpSpPr>
          <p:nvPr/>
        </p:nvGrpSpPr>
        <p:grpSpPr bwMode="auto">
          <a:xfrm>
            <a:off x="0" y="6119813"/>
            <a:ext cx="9267825" cy="496887"/>
            <a:chOff x="0" y="5353855"/>
            <a:chExt cx="9267825" cy="4966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285D8F-46AD-413F-80BF-82DA07BD6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35851"/>
              <a:ext cx="1684746" cy="1666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9C112F-9342-4F9F-BEDA-462CCDC3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502" y="5530823"/>
              <a:ext cx="1684746" cy="1666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884621-C1B4-42F3-B6D5-8AB84892B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2693" y="5496809"/>
              <a:ext cx="1728438" cy="2269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115FF3-5A36-4C7A-9C3C-3EDDD1C15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9388" y="5515524"/>
              <a:ext cx="1728437" cy="1657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A97921-EA5F-472E-BBD2-82E6C7508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7887" y="5353855"/>
              <a:ext cx="1684746" cy="49660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46CCD1C-3EEE-4613-9422-C677737B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502" y="5500659"/>
              <a:ext cx="1728438" cy="2269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sp>
        <p:nvSpPr>
          <p:cNvPr id="26" name="TextBox 7">
            <a:extLst>
              <a:ext uri="{FF2B5EF4-FFF2-40B4-BE49-F238E27FC236}">
                <a16:creationId xmlns:a16="http://schemas.microsoft.com/office/drawing/2014/main" id="{8195F2ED-CE08-44DA-BF0F-26730FA6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Improving Children’s Lives</a:t>
            </a:r>
          </a:p>
        </p:txBody>
      </p:sp>
      <p:pic>
        <p:nvPicPr>
          <p:cNvPr id="82951" name="Picture 26">
            <a:extLst>
              <a:ext uri="{FF2B5EF4-FFF2-40B4-BE49-F238E27FC236}">
                <a16:creationId xmlns:a16="http://schemas.microsoft.com/office/drawing/2014/main" id="{E6824846-5182-4E67-928F-7BDCF994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815C9BC8-33EA-4B71-9380-E108B3AD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3B28294-A1EC-4911-AF6A-0C0E14F7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A3B7F926-5CF8-4DA1-8FD8-CD34F8AC1655}" type="slidenum">
              <a:rPr lang="en-US" sz="950" b="1"/>
              <a:pPr>
                <a:defRPr/>
              </a:pPr>
              <a:t>27</a:t>
            </a:fld>
            <a:endParaRPr lang="en-US" sz="950" b="1" dirty="0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A415F12-E870-4FC2-8DDA-3DA9C523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4926013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…And Their Families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>
            <a:extLst>
              <a:ext uri="{FF2B5EF4-FFF2-40B4-BE49-F238E27FC236}">
                <a16:creationId xmlns:a16="http://schemas.microsoft.com/office/drawing/2014/main" id="{FF35D8D6-B6F9-4777-AF17-152D5275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488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Product Launch Strategy</a:t>
            </a:r>
          </a:p>
        </p:txBody>
      </p:sp>
      <p:grpSp>
        <p:nvGrpSpPr>
          <p:cNvPr id="84995" name="Group 8">
            <a:extLst>
              <a:ext uri="{FF2B5EF4-FFF2-40B4-BE49-F238E27FC236}">
                <a16:creationId xmlns:a16="http://schemas.microsoft.com/office/drawing/2014/main" id="{BEF55044-B8B9-401E-8AB4-CA4AECF77B2D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1631950"/>
            <a:ext cx="8296275" cy="3838575"/>
            <a:chOff x="292044" y="1765297"/>
            <a:chExt cx="8115901" cy="3779196"/>
          </a:xfrm>
        </p:grpSpPr>
        <p:sp>
          <p:nvSpPr>
            <p:cNvPr id="93" name="Rectangle 69">
              <a:extLst>
                <a:ext uri="{FF2B5EF4-FFF2-40B4-BE49-F238E27FC236}">
                  <a16:creationId xmlns:a16="http://schemas.microsoft.com/office/drawing/2014/main" id="{70CAEAB4-6AEF-437B-B19E-80DE25340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2" y="2035687"/>
              <a:ext cx="1267236" cy="16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GOGO BAND V1</a:t>
              </a:r>
              <a:endParaRPr lang="en-US" sz="1050" b="1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85015" name="Rectangle 83">
              <a:extLst>
                <a:ext uri="{FF2B5EF4-FFF2-40B4-BE49-F238E27FC236}">
                  <a16:creationId xmlns:a16="http://schemas.microsoft.com/office/drawing/2014/main" id="{22EFA9FB-4AD2-421C-8DB5-2133F5E4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11" y="2466697"/>
              <a:ext cx="1052512" cy="30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GOGO Urine Sensor</a:t>
              </a:r>
              <a:endParaRPr lang="en-US" altLang="en-US" sz="1000" b="1"/>
            </a:p>
          </p:txBody>
        </p:sp>
        <p:sp>
          <p:nvSpPr>
            <p:cNvPr id="95" name="Rectangle 84">
              <a:extLst>
                <a:ext uri="{FF2B5EF4-FFF2-40B4-BE49-F238E27FC236}">
                  <a16:creationId xmlns:a16="http://schemas.microsoft.com/office/drawing/2014/main" id="{A8B89751-4EC6-46E8-B248-3814321D7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92" y="3085984"/>
              <a:ext cx="1237729" cy="31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GOGO Gateway</a:t>
              </a:r>
            </a:p>
            <a:p>
              <a:pPr algn="r" eaLnBrk="1" hangingPunct="1"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Hardware</a:t>
              </a:r>
              <a:endParaRPr lang="en-US" sz="1050" b="1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85017" name="Rectangle 85">
              <a:extLst>
                <a:ext uri="{FF2B5EF4-FFF2-40B4-BE49-F238E27FC236}">
                  <a16:creationId xmlns:a16="http://schemas.microsoft.com/office/drawing/2014/main" id="{E82F113C-1C3F-4F94-BC05-AE124896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06" y="4161587"/>
              <a:ext cx="1276351" cy="15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IPAS Software</a:t>
              </a:r>
              <a:endParaRPr lang="en-US" altLang="en-US" sz="1000" b="1"/>
            </a:p>
          </p:txBody>
        </p:sp>
        <p:sp>
          <p:nvSpPr>
            <p:cNvPr id="97" name="Rectangle 86">
              <a:extLst>
                <a:ext uri="{FF2B5EF4-FFF2-40B4-BE49-F238E27FC236}">
                  <a16:creationId xmlns:a16="http://schemas.microsoft.com/office/drawing/2014/main" id="{4F05F51C-6556-47F7-88EF-5589843A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44" y="3595504"/>
              <a:ext cx="1276554" cy="31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GOGO Gateway</a:t>
              </a:r>
            </a:p>
            <a:p>
              <a:pPr algn="r" eaLnBrk="1" hangingPunct="1"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Software</a:t>
              </a:r>
              <a:endParaRPr lang="en-US" sz="1050" b="1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98" name="Rectangle 87">
              <a:extLst>
                <a:ext uri="{FF2B5EF4-FFF2-40B4-BE49-F238E27FC236}">
                  <a16:creationId xmlns:a16="http://schemas.microsoft.com/office/drawing/2014/main" id="{BD87DB18-D001-458E-9B09-3A620D74D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82" y="4714571"/>
              <a:ext cx="1181822" cy="15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Website &amp; App</a:t>
              </a:r>
              <a:endParaRPr lang="en-US" sz="1050" b="1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85020" name="Rectangle 58">
              <a:extLst>
                <a:ext uri="{FF2B5EF4-FFF2-40B4-BE49-F238E27FC236}">
                  <a16:creationId xmlns:a16="http://schemas.microsoft.com/office/drawing/2014/main" id="{112D6074-9F15-4D2B-8433-B0EA3EEBE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751" y="5295968"/>
              <a:ext cx="239002" cy="24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Jan</a:t>
              </a:r>
              <a:endParaRPr lang="en-US" altLang="en-US"/>
            </a:p>
          </p:txBody>
        </p:sp>
        <p:sp>
          <p:nvSpPr>
            <p:cNvPr id="85021" name="Rectangle 90">
              <a:extLst>
                <a:ext uri="{FF2B5EF4-FFF2-40B4-BE49-F238E27FC236}">
                  <a16:creationId xmlns:a16="http://schemas.microsoft.com/office/drawing/2014/main" id="{A3BAE10E-4CF2-4C42-9413-AC9AD321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697" y="5294046"/>
              <a:ext cx="249866" cy="24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Feb</a:t>
              </a:r>
              <a:endParaRPr lang="en-US" altLang="en-US"/>
            </a:p>
          </p:txBody>
        </p:sp>
        <p:sp>
          <p:nvSpPr>
            <p:cNvPr id="85022" name="Rectangle 91">
              <a:extLst>
                <a:ext uri="{FF2B5EF4-FFF2-40B4-BE49-F238E27FC236}">
                  <a16:creationId xmlns:a16="http://schemas.microsoft.com/office/drawing/2014/main" id="{53656159-9359-4216-BDDC-0F71F43E4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818" y="5289203"/>
              <a:ext cx="262282" cy="24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Mar</a:t>
              </a:r>
              <a:endParaRPr lang="en-US" altLang="en-US"/>
            </a:p>
          </p:txBody>
        </p:sp>
        <p:sp>
          <p:nvSpPr>
            <p:cNvPr id="85023" name="Rectangle 92">
              <a:extLst>
                <a:ext uri="{FF2B5EF4-FFF2-40B4-BE49-F238E27FC236}">
                  <a16:creationId xmlns:a16="http://schemas.microsoft.com/office/drawing/2014/main" id="{2B127842-35B9-426B-868C-9476795C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234" y="5294900"/>
              <a:ext cx="3627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Apr</a:t>
              </a:r>
              <a:endParaRPr lang="en-US" altLang="en-US"/>
            </a:p>
          </p:txBody>
        </p:sp>
        <p:sp>
          <p:nvSpPr>
            <p:cNvPr id="85024" name="Rectangle 94">
              <a:extLst>
                <a:ext uri="{FF2B5EF4-FFF2-40B4-BE49-F238E27FC236}">
                  <a16:creationId xmlns:a16="http://schemas.microsoft.com/office/drawing/2014/main" id="{C735583C-CC20-49DF-9851-F4E1D2503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3165" y="5294046"/>
              <a:ext cx="280906" cy="24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May</a:t>
              </a:r>
              <a:endParaRPr lang="en-US" altLang="en-US"/>
            </a:p>
          </p:txBody>
        </p:sp>
        <p:sp>
          <p:nvSpPr>
            <p:cNvPr id="85025" name="Rectangle 95">
              <a:extLst>
                <a:ext uri="{FF2B5EF4-FFF2-40B4-BE49-F238E27FC236}">
                  <a16:creationId xmlns:a16="http://schemas.microsoft.com/office/drawing/2014/main" id="{99281523-1A7E-4F83-85CD-F0322EA89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8262" y="5294569"/>
              <a:ext cx="327464" cy="24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June</a:t>
              </a:r>
              <a:endParaRPr lang="en-US" altLang="en-US"/>
            </a:p>
          </p:txBody>
        </p:sp>
        <p:sp>
          <p:nvSpPr>
            <p:cNvPr id="85026" name="Rectangle 96">
              <a:extLst>
                <a:ext uri="{FF2B5EF4-FFF2-40B4-BE49-F238E27FC236}">
                  <a16:creationId xmlns:a16="http://schemas.microsoft.com/office/drawing/2014/main" id="{475745C4-432B-471A-A31F-82893565C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899" y="5298790"/>
              <a:ext cx="279354" cy="24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July</a:t>
              </a:r>
              <a:endParaRPr lang="en-US" altLang="en-US"/>
            </a:p>
          </p:txBody>
        </p:sp>
        <p:sp>
          <p:nvSpPr>
            <p:cNvPr id="85027" name="Rectangle 97">
              <a:extLst>
                <a:ext uri="{FF2B5EF4-FFF2-40B4-BE49-F238E27FC236}">
                  <a16:creationId xmlns:a16="http://schemas.microsoft.com/office/drawing/2014/main" id="{86D6F6E6-6C01-46E9-9880-60925BAE5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348" y="5290457"/>
              <a:ext cx="271594" cy="24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Aug</a:t>
              </a:r>
              <a:endParaRPr lang="en-US" altLang="en-US"/>
            </a:p>
          </p:txBody>
        </p:sp>
        <p:sp>
          <p:nvSpPr>
            <p:cNvPr id="85028" name="Rectangle 6">
              <a:extLst>
                <a:ext uri="{FF2B5EF4-FFF2-40B4-BE49-F238E27FC236}">
                  <a16:creationId xmlns:a16="http://schemas.microsoft.com/office/drawing/2014/main" id="{09929B0B-5B33-4088-A587-6EDE563F3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974" y="1768739"/>
              <a:ext cx="6725971" cy="341514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29" name="Line 7">
              <a:extLst>
                <a:ext uri="{FF2B5EF4-FFF2-40B4-BE49-F238E27FC236}">
                  <a16:creationId xmlns:a16="http://schemas.microsoft.com/office/drawing/2014/main" id="{817E8700-3AC9-41CD-A59E-CD56B3E41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3408" y="1766443"/>
              <a:ext cx="17739" cy="34174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0" name="Line 8">
              <a:extLst>
                <a:ext uri="{FF2B5EF4-FFF2-40B4-BE49-F238E27FC236}">
                  <a16:creationId xmlns:a16="http://schemas.microsoft.com/office/drawing/2014/main" id="{D8DD2E6B-D703-4EF8-A508-0A56BB8E4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8552" y="1766445"/>
              <a:ext cx="20984" cy="34174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1" name="Line 9">
              <a:extLst>
                <a:ext uri="{FF2B5EF4-FFF2-40B4-BE49-F238E27FC236}">
                  <a16:creationId xmlns:a16="http://schemas.microsoft.com/office/drawing/2014/main" id="{C5A90D12-2AC8-4AD4-BC18-889045105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157" y="1766445"/>
              <a:ext cx="5179" cy="34174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Line 10">
              <a:extLst>
                <a:ext uri="{FF2B5EF4-FFF2-40B4-BE49-F238E27FC236}">
                  <a16:creationId xmlns:a16="http://schemas.microsoft.com/office/drawing/2014/main" id="{8F9CE1BE-D1AB-4EA0-BF6D-B4F59DEE7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6973" y="1766444"/>
              <a:ext cx="15482" cy="34174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1">
              <a:extLst>
                <a:ext uri="{FF2B5EF4-FFF2-40B4-BE49-F238E27FC236}">
                  <a16:creationId xmlns:a16="http://schemas.microsoft.com/office/drawing/2014/main" id="{94C0FADC-B116-4729-9261-7682972BB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2561" y="1768739"/>
              <a:ext cx="8879" cy="34151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85036" name="Rectangle 12">
              <a:extLst>
                <a:ext uri="{FF2B5EF4-FFF2-40B4-BE49-F238E27FC236}">
                  <a16:creationId xmlns:a16="http://schemas.microsoft.com/office/drawing/2014/main" id="{F682E50B-43E2-4E13-BC48-663FC0365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930" y="1765297"/>
              <a:ext cx="5949465" cy="325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7" name="Rectangle 28">
              <a:extLst>
                <a:ext uri="{FF2B5EF4-FFF2-40B4-BE49-F238E27FC236}">
                  <a16:creationId xmlns:a16="http://schemas.microsoft.com/office/drawing/2014/main" id="{B35C60BB-7BFA-4DF4-813A-EAA9678BE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974" y="1977193"/>
              <a:ext cx="1874322" cy="239901"/>
            </a:xfrm>
            <a:prstGeom prst="rect">
              <a:avLst/>
            </a:prstGeom>
            <a:solidFill>
              <a:srgbClr val="E6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chemeClr val="bg1"/>
                  </a:solidFill>
                </a:rPr>
                <a:t>Detailed Design &amp; Prototype</a:t>
              </a:r>
            </a:p>
          </p:txBody>
        </p:sp>
        <p:sp>
          <p:nvSpPr>
            <p:cNvPr id="85038" name="Rectangle 41">
              <a:extLst>
                <a:ext uri="{FF2B5EF4-FFF2-40B4-BE49-F238E27FC236}">
                  <a16:creationId xmlns:a16="http://schemas.microsoft.com/office/drawing/2014/main" id="{C9E85168-0F02-4571-838E-99685B573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714" y="3126426"/>
              <a:ext cx="685444" cy="24073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chemeClr val="bg1"/>
                  </a:solidFill>
                </a:rPr>
                <a:t>Test</a:t>
              </a:r>
              <a:endParaRPr lang="en-US" altLang="en-US" sz="900">
                <a:solidFill>
                  <a:schemeClr val="bg1"/>
                </a:solidFill>
              </a:endParaRPr>
            </a:p>
          </p:txBody>
        </p:sp>
        <p:sp>
          <p:nvSpPr>
            <p:cNvPr id="85039" name="Line 104">
              <a:extLst>
                <a:ext uri="{FF2B5EF4-FFF2-40B4-BE49-F238E27FC236}">
                  <a16:creationId xmlns:a16="http://schemas.microsoft.com/office/drawing/2014/main" id="{3C04E940-8B98-48EF-9183-587146A6D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3699" y="1766445"/>
              <a:ext cx="19053" cy="34174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0" name="Line 105">
              <a:extLst>
                <a:ext uri="{FF2B5EF4-FFF2-40B4-BE49-F238E27FC236}">
                  <a16:creationId xmlns:a16="http://schemas.microsoft.com/office/drawing/2014/main" id="{1CDD63A9-5BDD-4117-A671-2D72E399A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0190" y="1766445"/>
              <a:ext cx="9588" cy="34174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1" name="Line 106">
              <a:extLst>
                <a:ext uri="{FF2B5EF4-FFF2-40B4-BE49-F238E27FC236}">
                  <a16:creationId xmlns:a16="http://schemas.microsoft.com/office/drawing/2014/main" id="{BB90F1A5-555F-437C-9A4D-C39B523CE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78119" y="1766444"/>
              <a:ext cx="2361" cy="34174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51ACF7-6939-4281-B915-58C54D3FF9A2}"/>
                </a:ext>
              </a:extLst>
            </p:cNvPr>
            <p:cNvSpPr txBox="1"/>
            <p:nvPr/>
          </p:nvSpPr>
          <p:spPr>
            <a:xfrm>
              <a:off x="7621475" y="1845470"/>
              <a:ext cx="782835" cy="3259389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1" hangingPunct="1">
                <a:defRPr/>
              </a:pPr>
              <a:r>
                <a:rPr lang="en-US" sz="4000" dirty="0">
                  <a:latin typeface="+mn-lt"/>
                  <a:ea typeface="ＭＳ Ｐゴシック" pitchFamily="-72" charset="-128"/>
                  <a:cs typeface="ＭＳ Ｐゴシック" pitchFamily="-72" charset="-128"/>
                </a:rPr>
                <a:t>LAUNCH</a:t>
              </a:r>
            </a:p>
          </p:txBody>
        </p:sp>
        <p:sp>
          <p:nvSpPr>
            <p:cNvPr id="62" name="Rectangle 34">
              <a:extLst>
                <a:ext uri="{FF2B5EF4-FFF2-40B4-BE49-F238E27FC236}">
                  <a16:creationId xmlns:a16="http://schemas.microsoft.com/office/drawing/2014/main" id="{D8BB1F68-CC26-4612-BC7A-47B2DD29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870" y="2490503"/>
              <a:ext cx="1984715" cy="248508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Manufacturing</a:t>
              </a:r>
              <a:endParaRPr lang="en-US" sz="900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51F33A34-A2A7-4DC0-A8EC-7EE10C49F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837" y="1976295"/>
              <a:ext cx="1883772" cy="24694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Manufacturing</a:t>
              </a:r>
              <a:endParaRPr lang="en-US" sz="900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85045" name="Rectangle 29">
              <a:extLst>
                <a:ext uri="{FF2B5EF4-FFF2-40B4-BE49-F238E27FC236}">
                  <a16:creationId xmlns:a16="http://schemas.microsoft.com/office/drawing/2014/main" id="{A2C1835D-DA1D-4F7A-993B-09B005219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131" y="2492384"/>
              <a:ext cx="2607750" cy="245886"/>
            </a:xfrm>
            <a:prstGeom prst="rect">
              <a:avLst/>
            </a:prstGeom>
            <a:solidFill>
              <a:srgbClr val="E6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chemeClr val="bg1"/>
                  </a:solidFill>
                </a:rPr>
                <a:t>Detailed Design &amp; Prototype</a:t>
              </a:r>
            </a:p>
          </p:txBody>
        </p:sp>
        <p:sp>
          <p:nvSpPr>
            <p:cNvPr id="85046" name="Rectangle 29">
              <a:extLst>
                <a:ext uri="{FF2B5EF4-FFF2-40B4-BE49-F238E27FC236}">
                  <a16:creationId xmlns:a16="http://schemas.microsoft.com/office/drawing/2014/main" id="{BA6D7E75-7A0E-413E-A545-ED851AF5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324" y="3127064"/>
              <a:ext cx="2247473" cy="238430"/>
            </a:xfrm>
            <a:prstGeom prst="rect">
              <a:avLst/>
            </a:prstGeom>
            <a:solidFill>
              <a:srgbClr val="E6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chemeClr val="bg1"/>
                  </a:solidFill>
                </a:rPr>
                <a:t>Detailed Design &amp; Prototype</a:t>
              </a:r>
            </a:p>
          </p:txBody>
        </p:sp>
        <p:sp>
          <p:nvSpPr>
            <p:cNvPr id="85047" name="Rectangle 36">
              <a:extLst>
                <a:ext uri="{FF2B5EF4-FFF2-40B4-BE49-F238E27FC236}">
                  <a16:creationId xmlns:a16="http://schemas.microsoft.com/office/drawing/2014/main" id="{76804115-B99E-4A15-9CC3-2769ED54F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938" y="3637125"/>
              <a:ext cx="1189776" cy="247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chemeClr val="bg1"/>
                  </a:solidFill>
                </a:rPr>
                <a:t>Development</a:t>
              </a:r>
              <a:endParaRPr lang="en-US" altLang="en-US" sz="900">
                <a:solidFill>
                  <a:schemeClr val="bg1"/>
                </a:solidFill>
              </a:endParaRPr>
            </a:p>
          </p:txBody>
        </p:sp>
        <p:sp>
          <p:nvSpPr>
            <p:cNvPr id="85048" name="Rectangle 39">
              <a:extLst>
                <a:ext uri="{FF2B5EF4-FFF2-40B4-BE49-F238E27FC236}">
                  <a16:creationId xmlns:a16="http://schemas.microsoft.com/office/drawing/2014/main" id="{C091A9A0-1873-47AC-A38D-D81F1E246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730" y="3637126"/>
              <a:ext cx="3002048" cy="247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chemeClr val="bg1"/>
                  </a:solidFill>
                </a:rPr>
                <a:t>Design &amp; Development</a:t>
              </a:r>
              <a:endParaRPr lang="en-US" altLang="en-US" sz="900">
                <a:solidFill>
                  <a:schemeClr val="bg1"/>
                </a:solidFill>
              </a:endParaRPr>
            </a:p>
          </p:txBody>
        </p:sp>
        <p:sp>
          <p:nvSpPr>
            <p:cNvPr id="100" name="Rectangle 36">
              <a:extLst>
                <a:ext uri="{FF2B5EF4-FFF2-40B4-BE49-F238E27FC236}">
                  <a16:creationId xmlns:a16="http://schemas.microsoft.com/office/drawing/2014/main" id="{F424821D-EF5D-4658-9E00-9C9954A4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742" y="3129747"/>
              <a:ext cx="1973844" cy="237567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itchFamily="-72" charset="0"/>
                  <a:ea typeface="ＭＳ Ｐゴシック" pitchFamily="-72" charset="-128"/>
                  <a:cs typeface="ＭＳ Ｐゴシック" pitchFamily="-72" charset="-128"/>
                </a:rPr>
                <a:t>Manufacturing</a:t>
              </a:r>
              <a:endParaRPr lang="en-US" sz="900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85050" name="Rectangle 33">
              <a:extLst>
                <a:ext uri="{FF2B5EF4-FFF2-40B4-BE49-F238E27FC236}">
                  <a16:creationId xmlns:a16="http://schemas.microsoft.com/office/drawing/2014/main" id="{5CEE9919-C4A8-461E-A46E-3057206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332" y="4647694"/>
              <a:ext cx="1495544" cy="259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chemeClr val="bg1"/>
                  </a:solidFill>
                </a:rPr>
                <a:t>App Development</a:t>
              </a:r>
              <a:endParaRPr lang="en-US" alt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4996" name="Rectangle 58">
            <a:extLst>
              <a:ext uri="{FF2B5EF4-FFF2-40B4-BE49-F238E27FC236}">
                <a16:creationId xmlns:a16="http://schemas.microsoft.com/office/drawing/2014/main" id="{97416FC5-2119-49F8-A052-6ABA73180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5214938"/>
            <a:ext cx="2667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Verdana" panose="020B0604030504040204" pitchFamily="34" charset="0"/>
              </a:rPr>
              <a:t>Dec</a:t>
            </a:r>
            <a:endParaRPr lang="en-US" altLang="en-US"/>
          </a:p>
        </p:txBody>
      </p:sp>
      <p:pic>
        <p:nvPicPr>
          <p:cNvPr id="84997" name="Picture 87">
            <a:extLst>
              <a:ext uri="{FF2B5EF4-FFF2-40B4-BE49-F238E27FC236}">
                <a16:creationId xmlns:a16="http://schemas.microsoft.com/office/drawing/2014/main" id="{F8FD935B-5777-4948-AFA5-7627675C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Footer Placeholder 3">
            <a:extLst>
              <a:ext uri="{FF2B5EF4-FFF2-40B4-BE49-F238E27FC236}">
                <a16:creationId xmlns:a16="http://schemas.microsoft.com/office/drawing/2014/main" id="{413C16B7-7631-4665-9780-CB1F8CF1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90" name="Slide Number Placeholder 5">
            <a:extLst>
              <a:ext uri="{FF2B5EF4-FFF2-40B4-BE49-F238E27FC236}">
                <a16:creationId xmlns:a16="http://schemas.microsoft.com/office/drawing/2014/main" id="{F39AFF92-1BF6-4AD2-83D1-218749AF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4B256950-A370-4D5F-9F94-9221653FDB11}" type="slidenum">
              <a:rPr lang="en-US" sz="950" b="1"/>
              <a:pPr>
                <a:defRPr/>
              </a:pPr>
              <a:t>28</a:t>
            </a:fld>
            <a:endParaRPr lang="en-US" sz="950" b="1" dirty="0"/>
          </a:p>
        </p:txBody>
      </p:sp>
      <p:sp>
        <p:nvSpPr>
          <p:cNvPr id="85000" name="Rectangle 41">
            <a:extLst>
              <a:ext uri="{FF2B5EF4-FFF2-40B4-BE49-F238E27FC236}">
                <a16:creationId xmlns:a16="http://schemas.microsoft.com/office/drawing/2014/main" id="{98825879-583D-40FC-9C54-1C568A18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1847850"/>
            <a:ext cx="695325" cy="24606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1" name="Rectangle 41">
            <a:extLst>
              <a:ext uri="{FF2B5EF4-FFF2-40B4-BE49-F238E27FC236}">
                <a16:creationId xmlns:a16="http://schemas.microsoft.com/office/drawing/2014/main" id="{1CA5CCB8-98DE-40D7-ABAD-2A89C304F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1846263"/>
            <a:ext cx="1539875" cy="2508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2" name="Rectangle 41">
            <a:extLst>
              <a:ext uri="{FF2B5EF4-FFF2-40B4-BE49-F238E27FC236}">
                <a16:creationId xmlns:a16="http://schemas.microsoft.com/office/drawing/2014/main" id="{5717E55B-46F1-4964-8FB5-3A637E2F0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3538538"/>
            <a:ext cx="682625" cy="24606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3" name="Rectangle 41">
            <a:extLst>
              <a:ext uri="{FF2B5EF4-FFF2-40B4-BE49-F238E27FC236}">
                <a16:creationId xmlns:a16="http://schemas.microsoft.com/office/drawing/2014/main" id="{23FB37EF-6795-4855-95E5-8F6D2987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4038600"/>
            <a:ext cx="690562" cy="2508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4" name="Rectangle 41">
            <a:extLst>
              <a:ext uri="{FF2B5EF4-FFF2-40B4-BE49-F238E27FC236}">
                <a16:creationId xmlns:a16="http://schemas.microsoft.com/office/drawing/2014/main" id="{225C1CE0-2424-4B71-9A9D-D694F485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4557713"/>
            <a:ext cx="692150" cy="2651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5" name="Rectangle 41">
            <a:extLst>
              <a:ext uri="{FF2B5EF4-FFF2-40B4-BE49-F238E27FC236}">
                <a16:creationId xmlns:a16="http://schemas.microsoft.com/office/drawing/2014/main" id="{79CC9B00-AE99-4C50-A9E8-D5AB26121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2371725"/>
            <a:ext cx="703263" cy="2476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6" name="Rectangle 41">
            <a:extLst>
              <a:ext uri="{FF2B5EF4-FFF2-40B4-BE49-F238E27FC236}">
                <a16:creationId xmlns:a16="http://schemas.microsoft.com/office/drawing/2014/main" id="{D1486D30-E3BF-4E26-9139-47BFD1A72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2373313"/>
            <a:ext cx="698500" cy="24606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7" name="Rectangle 41">
            <a:extLst>
              <a:ext uri="{FF2B5EF4-FFF2-40B4-BE49-F238E27FC236}">
                <a16:creationId xmlns:a16="http://schemas.microsoft.com/office/drawing/2014/main" id="{0185A47B-EB7E-48A5-AAFC-2A1E824E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3014663"/>
            <a:ext cx="1079500" cy="242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8" name="Rectangle 41">
            <a:extLst>
              <a:ext uri="{FF2B5EF4-FFF2-40B4-BE49-F238E27FC236}">
                <a16:creationId xmlns:a16="http://schemas.microsoft.com/office/drawing/2014/main" id="{B3440C9C-B494-4781-8169-123BDE33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529013"/>
            <a:ext cx="1101725" cy="2555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System 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09" name="Rectangle 39">
            <a:extLst>
              <a:ext uri="{FF2B5EF4-FFF2-40B4-BE49-F238E27FC236}">
                <a16:creationId xmlns:a16="http://schemas.microsoft.com/office/drawing/2014/main" id="{088EC55D-2FED-47CE-95D9-46212BDB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4037013"/>
            <a:ext cx="3068637" cy="242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Design &amp; Development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10" name="Rectangle 41">
            <a:extLst>
              <a:ext uri="{FF2B5EF4-FFF2-40B4-BE49-F238E27FC236}">
                <a16:creationId xmlns:a16="http://schemas.microsoft.com/office/drawing/2014/main" id="{F71266F3-8A9D-4F37-BF35-8E103297E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4037013"/>
            <a:ext cx="1068387" cy="242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System 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11" name="Rectangle 41">
            <a:extLst>
              <a:ext uri="{FF2B5EF4-FFF2-40B4-BE49-F238E27FC236}">
                <a16:creationId xmlns:a16="http://schemas.microsoft.com/office/drawing/2014/main" id="{31B4F638-7F7D-4724-B70F-C899418AE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4559300"/>
            <a:ext cx="1068387" cy="265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System Test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12" name="Rectangle 36">
            <a:extLst>
              <a:ext uri="{FF2B5EF4-FFF2-40B4-BE49-F238E27FC236}">
                <a16:creationId xmlns:a16="http://schemas.microsoft.com/office/drawing/2014/main" id="{49841A4A-4657-4795-81E5-C203E43D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4559300"/>
            <a:ext cx="1254125" cy="2619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Website Design</a:t>
            </a: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85013" name="Rectangle 36">
            <a:extLst>
              <a:ext uri="{FF2B5EF4-FFF2-40B4-BE49-F238E27FC236}">
                <a16:creationId xmlns:a16="http://schemas.microsoft.com/office/drawing/2014/main" id="{CDB8B1F8-4EAC-4684-8F99-F258A195A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8" y="4037013"/>
            <a:ext cx="1244600" cy="242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Development</a:t>
            </a:r>
            <a:endParaRPr lang="en-US" altLang="en-US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F0587-C92D-432D-BAB3-5B27E5DB41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509" y="1620179"/>
            <a:ext cx="3086999" cy="173643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5604" name="TextBox 7">
            <a:extLst>
              <a:ext uri="{FF2B5EF4-FFF2-40B4-BE49-F238E27FC236}">
                <a16:creationId xmlns:a16="http://schemas.microsoft.com/office/drawing/2014/main" id="{9AD235C4-D315-4AD5-860D-067D12ED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497263"/>
            <a:ext cx="8135938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  <a:latin typeface="Tw Cen MT"/>
                <a:ea typeface="ＭＳ Ｐゴシック" pitchFamily="-72" charset="-128"/>
                <a:cs typeface="ＭＳ Ｐゴシック" pitchFamily="-72" charset="-128"/>
              </a:rPr>
              <a:t>Consolidation is underway for biometric wearable startups to compliment and expand the market reach of their acquirers</a:t>
            </a:r>
          </a:p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Our strategy is to build a rapidly growing, high margin company that is an attractive target for acquisition by other leading biomedical and technology firms</a:t>
            </a:r>
          </a:p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We are raising $700K to $1.5M to support product development and enable us to launch in Q3 2017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DAEFA80-9ACB-405A-88DA-55AFF698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Investor Opportunity</a:t>
            </a:r>
          </a:p>
        </p:txBody>
      </p:sp>
      <p:pic>
        <p:nvPicPr>
          <p:cNvPr id="87045" name="Picture 7">
            <a:extLst>
              <a:ext uri="{FF2B5EF4-FFF2-40B4-BE49-F238E27FC236}">
                <a16:creationId xmlns:a16="http://schemas.microsoft.com/office/drawing/2014/main" id="{195CC06F-9BCE-4872-8C67-587C43A6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73A3E80-5C5D-4258-8B2F-87C26B9C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B450F1-8A18-41A8-8C31-BAE53B38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D72430BD-CAAC-4153-B2C3-07C68937A218}" type="slidenum">
              <a:rPr lang="en-US" sz="950" b="1"/>
              <a:pPr>
                <a:defRPr/>
              </a:pPr>
              <a:t>29</a:t>
            </a:fld>
            <a:endParaRPr lang="en-US" sz="950" b="1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DAD5B98-D864-4BC6-8F4D-4665D031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538288"/>
            <a:ext cx="50530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The biometric wearables market is exploding and is forecast to grow from $17 billion to $72 billion by 2020</a:t>
            </a:r>
          </a:p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Wearable technologies are transforming the personal healthcare industry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7">
            <a:extLst>
              <a:ext uri="{FF2B5EF4-FFF2-40B4-BE49-F238E27FC236}">
                <a16:creationId xmlns:a16="http://schemas.microsoft.com/office/drawing/2014/main" id="{75CF365E-6F2B-4ADC-8D3C-F259B4B4A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530350"/>
            <a:ext cx="7612063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GOGO BAND is the first biometric wearable solution to cure bedwetting in children, clinically known as Pediatric Enuresis (PE)</a:t>
            </a:r>
          </a:p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PE is the #1chronic health condition in children that affects 300+ million worldwide, 8.5 million in the USA</a:t>
            </a:r>
          </a:p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In the USA families spend $4.2 Billion annually for treatment</a:t>
            </a:r>
          </a:p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Technical innovation in this market has been                          stagnant for the last 30+ years and                                current treatments are ineffective</a:t>
            </a:r>
          </a:p>
          <a:p>
            <a:pPr marL="257171" indent="-257171" eaLnBrk="1" hangingPunct="1">
              <a:spcAft>
                <a:spcPts val="12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Our patent pending solution is a                                              game changer that enables us                                                to rapidly capture market share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32FDE5-EF45-46A1-B581-EE7D63053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GOGO BAND Opportunity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D214450-EA58-47BE-BCCE-F244710F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22C067-C2D4-4730-8D6C-33D87AE8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95AB01-142C-4644-867A-2D0871F0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EEFDE675-6132-45AB-9245-8406A4083766}" type="slidenum">
              <a:rPr lang="en-US" sz="950" b="1"/>
              <a:pPr>
                <a:defRPr/>
              </a:pPr>
              <a:t>3</a:t>
            </a:fld>
            <a:endParaRPr lang="en-US" sz="950" b="1" dirty="0"/>
          </a:p>
        </p:txBody>
      </p:sp>
      <p:pic>
        <p:nvPicPr>
          <p:cNvPr id="25607" name="Picture 2">
            <a:extLst>
              <a:ext uri="{FF2B5EF4-FFF2-40B4-BE49-F238E27FC236}">
                <a16:creationId xmlns:a16="http://schemas.microsoft.com/office/drawing/2014/main" id="{21F46FEE-E9D2-4184-BB4D-3AD060C9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738563"/>
            <a:ext cx="303688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69A46826-CE1C-48AE-A485-305B566B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F7C56-E1CF-498C-AC26-7A863142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Investor Opportunity</a:t>
            </a: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F16FE49D-68E4-4B8F-B59D-75B24CD4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F2FDF5-315E-46C7-A6E6-6C8E716C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F9E25CC5-E3C0-4029-B239-F7C897556046}" type="slidenum">
              <a:rPr lang="en-US" sz="950" b="1"/>
              <a:pPr>
                <a:defRPr/>
              </a:pPr>
              <a:t>4</a:t>
            </a:fld>
            <a:endParaRPr lang="en-US" sz="95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51D77-A55D-48E5-A64A-7D322F3D3E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576" y="1915037"/>
            <a:ext cx="2618556" cy="14729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EA342DF-0F00-4F83-8EDB-C17A4F395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3659188"/>
            <a:ext cx="84359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2878" indent="-192878" eaLnBrk="1" hangingPunct="1">
              <a:spcAft>
                <a:spcPts val="18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Companies are acquiring wearable startups to compliment and expand their market reach</a:t>
            </a:r>
          </a:p>
          <a:p>
            <a:pPr marL="192878" indent="-192878" eaLnBrk="1" hangingPunct="1">
              <a:spcAft>
                <a:spcPts val="18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Our proprietary IP and significant profits will make us an attractive acquisition target</a:t>
            </a:r>
          </a:p>
          <a:p>
            <a:pPr marL="192878" indent="-192878" eaLnBrk="1" hangingPunct="1">
              <a:spcAft>
                <a:spcPts val="18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We are raising $700K at $3 million pre-money valuation to enable launch in Q3 2017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D534579B-F592-4374-ADC1-EA2F132B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1643063"/>
            <a:ext cx="51514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2878" indent="-192878" eaLnBrk="1" hangingPunct="1">
              <a:spcAft>
                <a:spcPts val="18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GOGO BAND’s data-centric platform is disruptive and  enables us to rapidly enter other healthcare markets</a:t>
            </a:r>
          </a:p>
          <a:p>
            <a:pPr marL="192878" indent="-192878" eaLnBrk="1" hangingPunct="1">
              <a:spcAft>
                <a:spcPts val="1800"/>
              </a:spcAft>
              <a:buFont typeface="Wingdings" pitchFamily="-72" charset="2"/>
              <a:buChar char="§"/>
              <a:defRPr/>
            </a:pPr>
            <a:r>
              <a:rPr lang="en-US" sz="2200" dirty="0">
                <a:latin typeface="+mn-lt"/>
                <a:ea typeface="ＭＳ Ｐゴシック" pitchFamily="-72" charset="-128"/>
                <a:cs typeface="ＭＳ Ｐゴシック" pitchFamily="-72" charset="-128"/>
              </a:rPr>
              <a:t>Biometric wearables for healthcare will be $50+ billion market by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Footer Placeholder 3">
            <a:extLst>
              <a:ext uri="{FF2B5EF4-FFF2-40B4-BE49-F238E27FC236}">
                <a16:creationId xmlns:a16="http://schemas.microsoft.com/office/drawing/2014/main" id="{EA11F7E1-DFE6-4D34-830F-B623EC72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89700"/>
            <a:ext cx="50053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A1A9-BC5F-4CF1-9400-DFE65B22B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Corporate Highlights</a:t>
            </a:r>
          </a:p>
        </p:txBody>
      </p:sp>
      <p:pic>
        <p:nvPicPr>
          <p:cNvPr id="29700" name="Picture 8">
            <a:extLst>
              <a:ext uri="{FF2B5EF4-FFF2-40B4-BE49-F238E27FC236}">
                <a16:creationId xmlns:a16="http://schemas.microsoft.com/office/drawing/2014/main" id="{FAD54607-C291-417E-A34C-8942B4E3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98DBBB-504D-4A24-A3F9-39BAE578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96A7850A-23F2-4B6E-9E04-D4E841E7AAB2}" type="slidenum">
              <a:rPr lang="en-US" sz="950" b="1"/>
              <a:pPr>
                <a:defRPr/>
              </a:pPr>
              <a:t>5</a:t>
            </a:fld>
            <a:endParaRPr lang="en-US" sz="950" b="1" dirty="0"/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7615BB1E-096B-4E6C-AA8F-05D57C7E5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3375"/>
            <a:ext cx="82772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2" eaLnBrk="1" hangingPunct="1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en-US" sz="2200">
                <a:latin typeface="Tw Cen MT" panose="020B0602020104020603" pitchFamily="34" charset="0"/>
              </a:rPr>
              <a:t>Member of the Virginia Biotech Research Park</a:t>
            </a:r>
          </a:p>
          <a:p>
            <a:pPr lvl="2" eaLnBrk="1" hangingPunct="1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en-US" sz="2200">
                <a:latin typeface="Tw Cen MT" panose="020B0602020104020603" pitchFamily="34" charset="0"/>
              </a:rPr>
              <a:t>Accepted into Lighthouse Labs Accelerator – a GAN “Top 25” Global Accelerator – completed in November 2016</a:t>
            </a:r>
          </a:p>
          <a:p>
            <a:pPr lvl="2" eaLnBrk="1" hangingPunct="1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en-US" sz="2200">
                <a:latin typeface="Tw Cen MT" panose="020B0602020104020603" pitchFamily="34" charset="0"/>
              </a:rPr>
              <a:t>Named one of the “Top 6” Biotech Start-ups for 2016 by the Governor of Virginia </a:t>
            </a:r>
          </a:p>
          <a:p>
            <a:pPr lvl="2" eaLnBrk="1" hangingPunct="1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en-US" sz="2200">
                <a:latin typeface="Tw Cen MT" panose="020B0602020104020603" pitchFamily="34" charset="0"/>
              </a:rPr>
              <a:t>Awarded the Capital One “2016 Small Business of The Year”</a:t>
            </a:r>
          </a:p>
          <a:p>
            <a:pPr lvl="2" eaLnBrk="1" hangingPunct="1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en-US" sz="2200">
                <a:latin typeface="Tw Cen MT" panose="020B0602020104020603" pitchFamily="34" charset="0"/>
              </a:rPr>
              <a:t>First Start-up accepted into VCU Da Vinci Capstone Program and Brand Center Work-out Program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69">
            <a:extLst>
              <a:ext uri="{FF2B5EF4-FFF2-40B4-BE49-F238E27FC236}">
                <a16:creationId xmlns:a16="http://schemas.microsoft.com/office/drawing/2014/main" id="{C30B05DD-DD61-4440-B0EB-EE4A87EFEA81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155575" y="3509963"/>
            <a:ext cx="1716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Tw Cen MT" panose="020B0602020104020603" pitchFamily="34" charset="0"/>
              </a:rPr>
              <a:t>Transaction Value</a:t>
            </a:r>
          </a:p>
          <a:p>
            <a:pPr algn="ctr" eaLnBrk="1" hangingPunct="1"/>
            <a:r>
              <a:rPr lang="en-US" altLang="en-US" sz="800" b="1">
                <a:solidFill>
                  <a:srgbClr val="000000"/>
                </a:solidFill>
                <a:latin typeface="Tw Cen MT" panose="020B0602020104020603" pitchFamily="34" charset="0"/>
              </a:rPr>
              <a:t>(S Millions)</a:t>
            </a:r>
          </a:p>
        </p:txBody>
      </p:sp>
      <p:sp>
        <p:nvSpPr>
          <p:cNvPr id="31747" name="Rectangle 422">
            <a:extLst>
              <a:ext uri="{FF2B5EF4-FFF2-40B4-BE49-F238E27FC236}">
                <a16:creationId xmlns:a16="http://schemas.microsoft.com/office/drawing/2014/main" id="{D325EEFD-03CC-499B-8A86-13BF1B5E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1417638"/>
            <a:ext cx="2803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Verdana" panose="020B0604030504040204" pitchFamily="34" charset="0"/>
              </a:rPr>
              <a:t>Transaction Value vs. Company Age</a:t>
            </a:r>
            <a:endParaRPr lang="en-US" altLang="en-US"/>
          </a:p>
        </p:txBody>
      </p:sp>
      <p:sp>
        <p:nvSpPr>
          <p:cNvPr id="31748" name="Rectangle 459">
            <a:extLst>
              <a:ext uri="{FF2B5EF4-FFF2-40B4-BE49-F238E27FC236}">
                <a16:creationId xmlns:a16="http://schemas.microsoft.com/office/drawing/2014/main" id="{FFADE54C-41A5-4530-B912-B244CEE4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6076950"/>
            <a:ext cx="2312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Verdana" panose="020B0604030504040204" pitchFamily="34" charset="0"/>
              </a:rPr>
              <a:t>Company Age When Acquired</a:t>
            </a:r>
          </a:p>
          <a:p>
            <a:pPr algn="ctr" eaLnBrk="1" hangingPunct="1"/>
            <a:r>
              <a:rPr lang="en-US" altLang="en-US" sz="800" b="1">
                <a:solidFill>
                  <a:srgbClr val="000000"/>
                </a:solidFill>
                <a:latin typeface="Verdana" panose="020B0604030504040204" pitchFamily="34" charset="0"/>
              </a:rPr>
              <a:t>(Years Since Founded)</a:t>
            </a:r>
            <a:endParaRPr lang="en-US" altLang="en-US"/>
          </a:p>
        </p:txBody>
      </p:sp>
      <p:sp>
        <p:nvSpPr>
          <p:cNvPr id="31749" name="Rectangle 334">
            <a:extLst>
              <a:ext uri="{FF2B5EF4-FFF2-40B4-BE49-F238E27FC236}">
                <a16:creationId xmlns:a16="http://schemas.microsoft.com/office/drawing/2014/main" id="{6656E8CB-FB3F-45E4-87CB-270A1DB98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1665288"/>
            <a:ext cx="7024688" cy="3997325"/>
          </a:xfrm>
          <a:prstGeom prst="rect">
            <a:avLst/>
          </a:prstGeom>
          <a:solidFill>
            <a:schemeClr val="bg1"/>
          </a:solidFill>
          <a:ln w="7938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Line 349">
            <a:extLst>
              <a:ext uri="{FF2B5EF4-FFF2-40B4-BE49-F238E27FC236}">
                <a16:creationId xmlns:a16="http://schemas.microsoft.com/office/drawing/2014/main" id="{DD833A8D-BFF9-4DCB-921B-9E6E370471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1525" y="5654675"/>
            <a:ext cx="1588" cy="31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Rectangle 328">
            <a:extLst>
              <a:ext uri="{FF2B5EF4-FFF2-40B4-BE49-F238E27FC236}">
                <a16:creationId xmlns:a16="http://schemas.microsoft.com/office/drawing/2014/main" id="{94FC2BE3-DAE0-41B8-98D2-00C2653D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915" y="1669600"/>
            <a:ext cx="7000715" cy="3986167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54" name="Line 330">
            <a:extLst>
              <a:ext uri="{FF2B5EF4-FFF2-40B4-BE49-F238E27FC236}">
                <a16:creationId xmlns:a16="http://schemas.microsoft.com/office/drawing/2014/main" id="{5CE272B9-40D8-4B1B-A729-6FAAD2DEC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950" y="3646488"/>
            <a:ext cx="7058025" cy="41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336">
            <a:extLst>
              <a:ext uri="{FF2B5EF4-FFF2-40B4-BE49-F238E27FC236}">
                <a16:creationId xmlns:a16="http://schemas.microsoft.com/office/drawing/2014/main" id="{9FF0BC8F-B456-4FC6-89BD-EDB5F631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263" y="5654675"/>
            <a:ext cx="3968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337">
            <a:extLst>
              <a:ext uri="{FF2B5EF4-FFF2-40B4-BE49-F238E27FC236}">
                <a16:creationId xmlns:a16="http://schemas.microsoft.com/office/drawing/2014/main" id="{0B57462B-4380-4028-9D0D-987A23B1F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263" y="4856163"/>
            <a:ext cx="3968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338">
            <a:extLst>
              <a:ext uri="{FF2B5EF4-FFF2-40B4-BE49-F238E27FC236}">
                <a16:creationId xmlns:a16="http://schemas.microsoft.com/office/drawing/2014/main" id="{CD5746AC-E2D9-4FC4-A1B5-C91A776CF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263" y="4060825"/>
            <a:ext cx="3968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339">
            <a:extLst>
              <a:ext uri="{FF2B5EF4-FFF2-40B4-BE49-F238E27FC236}">
                <a16:creationId xmlns:a16="http://schemas.microsoft.com/office/drawing/2014/main" id="{CB0A22D7-61C2-4EDE-B21D-A87338483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263" y="3262313"/>
            <a:ext cx="3968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340">
            <a:extLst>
              <a:ext uri="{FF2B5EF4-FFF2-40B4-BE49-F238E27FC236}">
                <a16:creationId xmlns:a16="http://schemas.microsoft.com/office/drawing/2014/main" id="{A223BFCA-5C9B-4F0C-8E75-4F6B97C11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263" y="2465388"/>
            <a:ext cx="3968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341">
            <a:extLst>
              <a:ext uri="{FF2B5EF4-FFF2-40B4-BE49-F238E27FC236}">
                <a16:creationId xmlns:a16="http://schemas.microsoft.com/office/drawing/2014/main" id="{4BB2A0AD-7BC9-4181-9541-5E967E35C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263" y="1670050"/>
            <a:ext cx="3968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343">
            <a:extLst>
              <a:ext uri="{FF2B5EF4-FFF2-40B4-BE49-F238E27FC236}">
                <a16:creationId xmlns:a16="http://schemas.microsoft.com/office/drawing/2014/main" id="{552D7141-563B-4FDA-8562-C2F8661167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950" y="5654675"/>
            <a:ext cx="3175" cy="31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344">
            <a:extLst>
              <a:ext uri="{FF2B5EF4-FFF2-40B4-BE49-F238E27FC236}">
                <a16:creationId xmlns:a16="http://schemas.microsoft.com/office/drawing/2014/main" id="{5409BC40-952B-4652-B6B1-34DA229DD9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4475" y="5654675"/>
            <a:ext cx="1588" cy="31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345">
            <a:extLst>
              <a:ext uri="{FF2B5EF4-FFF2-40B4-BE49-F238E27FC236}">
                <a16:creationId xmlns:a16="http://schemas.microsoft.com/office/drawing/2014/main" id="{2F279A8D-CBC2-4229-9082-00794A63DC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6238" y="5654675"/>
            <a:ext cx="3175" cy="31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346">
            <a:extLst>
              <a:ext uri="{FF2B5EF4-FFF2-40B4-BE49-F238E27FC236}">
                <a16:creationId xmlns:a16="http://schemas.microsoft.com/office/drawing/2014/main" id="{ADC78A90-98E6-4155-A891-35CFF0687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5654675"/>
            <a:ext cx="3175" cy="31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347">
            <a:extLst>
              <a:ext uri="{FF2B5EF4-FFF2-40B4-BE49-F238E27FC236}">
                <a16:creationId xmlns:a16="http://schemas.microsoft.com/office/drawing/2014/main" id="{B7820528-F6B5-4BAD-B747-28560E4F99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4525" y="5654675"/>
            <a:ext cx="1588" cy="31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348">
            <a:extLst>
              <a:ext uri="{FF2B5EF4-FFF2-40B4-BE49-F238E27FC236}">
                <a16:creationId xmlns:a16="http://schemas.microsoft.com/office/drawing/2014/main" id="{4AA0BDC1-39CF-45E2-88FF-5C880F4690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9463" y="5654675"/>
            <a:ext cx="1587" cy="317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4" name="Group 462">
            <a:extLst>
              <a:ext uri="{FF2B5EF4-FFF2-40B4-BE49-F238E27FC236}">
                <a16:creationId xmlns:a16="http://schemas.microsoft.com/office/drawing/2014/main" id="{24D22A0C-255A-4741-9BA3-0F27531F37EF}"/>
              </a:ext>
            </a:extLst>
          </p:cNvPr>
          <p:cNvGrpSpPr>
            <a:grpSpLocks/>
          </p:cNvGrpSpPr>
          <p:nvPr/>
        </p:nvGrpSpPr>
        <p:grpSpPr bwMode="auto">
          <a:xfrm>
            <a:off x="925132" y="1601503"/>
            <a:ext cx="382810" cy="4114057"/>
            <a:chOff x="797" y="1185"/>
            <a:chExt cx="182" cy="2477"/>
          </a:xfrm>
          <a:solidFill>
            <a:schemeClr val="bg1"/>
          </a:solidFill>
        </p:grpSpPr>
        <p:sp>
          <p:nvSpPr>
            <p:cNvPr id="4225" name="Rectangle 442">
              <a:extLst>
                <a:ext uri="{FF2B5EF4-FFF2-40B4-BE49-F238E27FC236}">
                  <a16:creationId xmlns:a16="http://schemas.microsoft.com/office/drawing/2014/main" id="{B1FEEDD5-6DE8-4DEC-B4EB-3356AF7C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3585"/>
              <a:ext cx="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$0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6" name="Rectangle 443">
              <a:extLst>
                <a:ext uri="{FF2B5EF4-FFF2-40B4-BE49-F238E27FC236}">
                  <a16:creationId xmlns:a16="http://schemas.microsoft.com/office/drawing/2014/main" id="{6448F55E-4B4A-486A-B11E-E93A77EE5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3105"/>
              <a:ext cx="18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$100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7" name="Rectangle 444">
              <a:extLst>
                <a:ext uri="{FF2B5EF4-FFF2-40B4-BE49-F238E27FC236}">
                  <a16:creationId xmlns:a16="http://schemas.microsoft.com/office/drawing/2014/main" id="{F8CD07EE-5899-41FC-A76F-378A6E0C4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2626"/>
              <a:ext cx="18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$200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8" name="Rectangle 445">
              <a:extLst>
                <a:ext uri="{FF2B5EF4-FFF2-40B4-BE49-F238E27FC236}">
                  <a16:creationId xmlns:a16="http://schemas.microsoft.com/office/drawing/2014/main" id="{E16BD402-94B6-4478-AE6D-E09B8E61E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2145"/>
              <a:ext cx="18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$300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9" name="Rectangle 446">
              <a:extLst>
                <a:ext uri="{FF2B5EF4-FFF2-40B4-BE49-F238E27FC236}">
                  <a16:creationId xmlns:a16="http://schemas.microsoft.com/office/drawing/2014/main" id="{6E9CD932-4EFF-479E-9A80-C815A2BF9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1665"/>
              <a:ext cx="18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$400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30" name="Rectangle 447">
              <a:extLst>
                <a:ext uri="{FF2B5EF4-FFF2-40B4-BE49-F238E27FC236}">
                  <a16:creationId xmlns:a16="http://schemas.microsoft.com/office/drawing/2014/main" id="{B1EEAD90-DA1F-4144-8B96-546E39FE8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1185"/>
              <a:ext cx="18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$500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</p:grpSp>
      <p:grpSp>
        <p:nvGrpSpPr>
          <p:cNvPr id="4215" name="Group 463">
            <a:extLst>
              <a:ext uri="{FF2B5EF4-FFF2-40B4-BE49-F238E27FC236}">
                <a16:creationId xmlns:a16="http://schemas.microsoft.com/office/drawing/2014/main" id="{09DDD601-7955-4B65-B3FD-E157D8D63641}"/>
              </a:ext>
            </a:extLst>
          </p:cNvPr>
          <p:cNvGrpSpPr>
            <a:grpSpLocks/>
          </p:cNvGrpSpPr>
          <p:nvPr/>
        </p:nvGrpSpPr>
        <p:grpSpPr bwMode="auto">
          <a:xfrm>
            <a:off x="1347174" y="5712238"/>
            <a:ext cx="7170319" cy="127890"/>
            <a:chOff x="1007" y="3650"/>
            <a:chExt cx="3409" cy="77"/>
          </a:xfrm>
          <a:solidFill>
            <a:schemeClr val="bg1"/>
          </a:solidFill>
        </p:grpSpPr>
        <p:sp>
          <p:nvSpPr>
            <p:cNvPr id="4218" name="Rectangle 448">
              <a:extLst>
                <a:ext uri="{FF2B5EF4-FFF2-40B4-BE49-F238E27FC236}">
                  <a16:creationId xmlns:a16="http://schemas.microsoft.com/office/drawing/2014/main" id="{B8B22D4C-11F7-4E6B-9158-6097BE67C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" y="365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0</a:t>
              </a:r>
              <a:endParaRPr lang="en-US" b="1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19" name="Rectangle 449">
              <a:extLst>
                <a:ext uri="{FF2B5EF4-FFF2-40B4-BE49-F238E27FC236}">
                  <a16:creationId xmlns:a16="http://schemas.microsoft.com/office/drawing/2014/main" id="{0CCD0E16-BCF3-4110-A2B2-032371122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365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2</a:t>
              </a:r>
              <a:endParaRPr lang="en-US" b="1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0" name="Rectangle 450">
              <a:extLst>
                <a:ext uri="{FF2B5EF4-FFF2-40B4-BE49-F238E27FC236}">
                  <a16:creationId xmlns:a16="http://schemas.microsoft.com/office/drawing/2014/main" id="{80E24CD3-AE86-416C-9E9C-607006142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365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4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1" name="Rectangle 451">
              <a:extLst>
                <a:ext uri="{FF2B5EF4-FFF2-40B4-BE49-F238E27FC236}">
                  <a16:creationId xmlns:a16="http://schemas.microsoft.com/office/drawing/2014/main" id="{C8CB9E9E-69B0-456E-A26D-CDEB75DEC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65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6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2" name="Rectangle 452">
              <a:extLst>
                <a:ext uri="{FF2B5EF4-FFF2-40B4-BE49-F238E27FC236}">
                  <a16:creationId xmlns:a16="http://schemas.microsoft.com/office/drawing/2014/main" id="{95526FA0-03F8-4EB2-82B7-F8DF8B8DB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365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 dirty="0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8</a:t>
              </a:r>
              <a:endParaRPr lang="en-US" b="1" dirty="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  <p:sp>
          <p:nvSpPr>
            <p:cNvPr id="4223" name="Rectangle 453">
              <a:extLst>
                <a:ext uri="{FF2B5EF4-FFF2-40B4-BE49-F238E27FC236}">
                  <a16:creationId xmlns:a16="http://schemas.microsoft.com/office/drawing/2014/main" id="{AD0FD732-9902-4327-8152-D0BAA36C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3650"/>
              <a:ext cx="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800" b="1">
                  <a:solidFill>
                    <a:srgbClr val="000000"/>
                  </a:solidFill>
                  <a:latin typeface="Verdana" pitchFamily="-72" charset="0"/>
                  <a:ea typeface="ＭＳ Ｐゴシック" pitchFamily="-72" charset="-128"/>
                  <a:cs typeface="ＭＳ Ｐゴシック" pitchFamily="-72" charset="-128"/>
                </a:rPr>
                <a:t>10</a:t>
              </a:r>
              <a:endParaRPr lang="en-US" b="1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</p:grpSp>
      <p:sp>
        <p:nvSpPr>
          <p:cNvPr id="31769" name="Line 461">
            <a:extLst>
              <a:ext uri="{FF2B5EF4-FFF2-40B4-BE49-F238E27FC236}">
                <a16:creationId xmlns:a16="http://schemas.microsoft.com/office/drawing/2014/main" id="{C17E3274-555B-493A-B6B8-D775DEF8E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1671638"/>
            <a:ext cx="3175" cy="3984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770" name="Group 135">
            <a:extLst>
              <a:ext uri="{FF2B5EF4-FFF2-40B4-BE49-F238E27FC236}">
                <a16:creationId xmlns:a16="http://schemas.microsoft.com/office/drawing/2014/main" id="{12E71DF2-902C-4753-8F46-3DA9D2C1E3D0}"/>
              </a:ext>
            </a:extLst>
          </p:cNvPr>
          <p:cNvGrpSpPr>
            <a:grpSpLocks/>
          </p:cNvGrpSpPr>
          <p:nvPr/>
        </p:nvGrpSpPr>
        <p:grpSpPr bwMode="auto">
          <a:xfrm>
            <a:off x="2255838" y="1920875"/>
            <a:ext cx="371475" cy="314325"/>
            <a:chOff x="5073650" y="2130425"/>
            <a:chExt cx="1948566" cy="1513809"/>
          </a:xfrm>
        </p:grpSpPr>
        <p:pic>
          <p:nvPicPr>
            <p:cNvPr id="31823" name="Picture 136">
              <a:extLst>
                <a:ext uri="{FF2B5EF4-FFF2-40B4-BE49-F238E27FC236}">
                  <a16:creationId xmlns:a16="http://schemas.microsoft.com/office/drawing/2014/main" id="{CE1D6EED-451C-41D2-9AEB-422300B0A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729" y="2130425"/>
              <a:ext cx="185737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4" name="Picture 137">
              <a:extLst>
                <a:ext uri="{FF2B5EF4-FFF2-40B4-BE49-F238E27FC236}">
                  <a16:creationId xmlns:a16="http://schemas.microsoft.com/office/drawing/2014/main" id="{76F1DDF5-FF47-496D-9802-36AEDF98D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3218783"/>
              <a:ext cx="1948566" cy="42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141">
            <a:extLst>
              <a:ext uri="{FF2B5EF4-FFF2-40B4-BE49-F238E27FC236}">
                <a16:creationId xmlns:a16="http://schemas.microsoft.com/office/drawing/2014/main" id="{D273AC58-B95E-42E9-9184-00BFED1590BA}"/>
              </a:ext>
            </a:extLst>
          </p:cNvPr>
          <p:cNvGrpSpPr>
            <a:grpSpLocks/>
          </p:cNvGrpSpPr>
          <p:nvPr/>
        </p:nvGrpSpPr>
        <p:grpSpPr bwMode="auto">
          <a:xfrm>
            <a:off x="2536825" y="3444875"/>
            <a:ext cx="463550" cy="328613"/>
            <a:chOff x="2460863" y="3592548"/>
            <a:chExt cx="463202" cy="329508"/>
          </a:xfrm>
        </p:grpSpPr>
        <p:pic>
          <p:nvPicPr>
            <p:cNvPr id="31821" name="Picture 142">
              <a:extLst>
                <a:ext uri="{FF2B5EF4-FFF2-40B4-BE49-F238E27FC236}">
                  <a16:creationId xmlns:a16="http://schemas.microsoft.com/office/drawing/2014/main" id="{B22BF5B8-3377-47E4-BD33-FF380038D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863" y="3592548"/>
              <a:ext cx="463202" cy="19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2" name="Picture 143">
              <a:extLst>
                <a:ext uri="{FF2B5EF4-FFF2-40B4-BE49-F238E27FC236}">
                  <a16:creationId xmlns:a16="http://schemas.microsoft.com/office/drawing/2014/main" id="{8A59A32C-93E8-4611-A329-3705B8A6A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867" y="3792018"/>
              <a:ext cx="410975" cy="13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72" name="Picture 145">
            <a:extLst>
              <a:ext uri="{FF2B5EF4-FFF2-40B4-BE49-F238E27FC236}">
                <a16:creationId xmlns:a16="http://schemas.microsoft.com/office/drawing/2014/main" id="{C90BBB01-0AEF-4946-95D5-F84566A7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3328988"/>
            <a:ext cx="3984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Picture 146">
            <a:extLst>
              <a:ext uri="{FF2B5EF4-FFF2-40B4-BE49-F238E27FC236}">
                <a16:creationId xmlns:a16="http://schemas.microsoft.com/office/drawing/2014/main" id="{6B1612DC-5875-46BA-BD4B-758A5A79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525838"/>
            <a:ext cx="4619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74" name="Group 147">
            <a:extLst>
              <a:ext uri="{FF2B5EF4-FFF2-40B4-BE49-F238E27FC236}">
                <a16:creationId xmlns:a16="http://schemas.microsoft.com/office/drawing/2014/main" id="{F194E858-F8E6-41D6-92EF-CC708CFDF666}"/>
              </a:ext>
            </a:extLst>
          </p:cNvPr>
          <p:cNvGrpSpPr>
            <a:grpSpLocks/>
          </p:cNvGrpSpPr>
          <p:nvPr/>
        </p:nvGrpSpPr>
        <p:grpSpPr bwMode="auto">
          <a:xfrm>
            <a:off x="3554413" y="4208463"/>
            <a:ext cx="414337" cy="369887"/>
            <a:chOff x="5073650" y="2292053"/>
            <a:chExt cx="1581150" cy="1560810"/>
          </a:xfrm>
        </p:grpSpPr>
        <p:pic>
          <p:nvPicPr>
            <p:cNvPr id="31819" name="Picture 148">
              <a:extLst>
                <a:ext uri="{FF2B5EF4-FFF2-40B4-BE49-F238E27FC236}">
                  <a16:creationId xmlns:a16="http://schemas.microsoft.com/office/drawing/2014/main" id="{238A2C43-506C-4F03-8F9C-94F1DE44D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551" y="2292053"/>
              <a:ext cx="1473348" cy="98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0" name="Picture 149">
              <a:extLst>
                <a:ext uri="{FF2B5EF4-FFF2-40B4-BE49-F238E27FC236}">
                  <a16:creationId xmlns:a16="http://schemas.microsoft.com/office/drawing/2014/main" id="{74F33E87-24CC-465C-8951-E0A6DC5A3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3290888"/>
              <a:ext cx="15811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150">
            <a:extLst>
              <a:ext uri="{FF2B5EF4-FFF2-40B4-BE49-F238E27FC236}">
                <a16:creationId xmlns:a16="http://schemas.microsoft.com/office/drawing/2014/main" id="{ED5D1B2A-861E-46A0-9558-9F1289BF7619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4710113"/>
            <a:ext cx="458788" cy="266700"/>
            <a:chOff x="2216294" y="4624462"/>
            <a:chExt cx="458644" cy="267485"/>
          </a:xfrm>
        </p:grpSpPr>
        <p:pic>
          <p:nvPicPr>
            <p:cNvPr id="31817" name="Picture 151">
              <a:extLst>
                <a:ext uri="{FF2B5EF4-FFF2-40B4-BE49-F238E27FC236}">
                  <a16:creationId xmlns:a16="http://schemas.microsoft.com/office/drawing/2014/main" id="{409A9628-395C-4D32-9335-0D9B16BFC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294" y="4624462"/>
              <a:ext cx="458644" cy="11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8" name="Picture 152">
              <a:extLst>
                <a:ext uri="{FF2B5EF4-FFF2-40B4-BE49-F238E27FC236}">
                  <a16:creationId xmlns:a16="http://schemas.microsoft.com/office/drawing/2014/main" id="{713A1AC6-8F80-48B9-A04A-2EF3963A2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087" y="4759330"/>
              <a:ext cx="408688" cy="13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153">
            <a:extLst>
              <a:ext uri="{FF2B5EF4-FFF2-40B4-BE49-F238E27FC236}">
                <a16:creationId xmlns:a16="http://schemas.microsoft.com/office/drawing/2014/main" id="{B609A083-68E4-416E-A084-3114BB0CD0EF}"/>
              </a:ext>
            </a:extLst>
          </p:cNvPr>
          <p:cNvGrpSpPr>
            <a:grpSpLocks/>
          </p:cNvGrpSpPr>
          <p:nvPr/>
        </p:nvGrpSpPr>
        <p:grpSpPr bwMode="auto">
          <a:xfrm>
            <a:off x="2052638" y="5192713"/>
            <a:ext cx="387350" cy="269875"/>
            <a:chOff x="2134253" y="4341228"/>
            <a:chExt cx="387799" cy="270187"/>
          </a:xfrm>
        </p:grpSpPr>
        <p:pic>
          <p:nvPicPr>
            <p:cNvPr id="31815" name="Picture 154">
              <a:extLst>
                <a:ext uri="{FF2B5EF4-FFF2-40B4-BE49-F238E27FC236}">
                  <a16:creationId xmlns:a16="http://schemas.microsoft.com/office/drawing/2014/main" id="{A53D2614-9A53-4FEE-8DED-ADA7355F9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253" y="4341228"/>
              <a:ext cx="386393" cy="17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6" name="Picture 155">
              <a:extLst>
                <a:ext uri="{FF2B5EF4-FFF2-40B4-BE49-F238E27FC236}">
                  <a16:creationId xmlns:a16="http://schemas.microsoft.com/office/drawing/2014/main" id="{7341E99F-B6F1-456B-BD31-5A506934F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853" y="4520508"/>
              <a:ext cx="385199" cy="9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7" name="Group 156">
            <a:extLst>
              <a:ext uri="{FF2B5EF4-FFF2-40B4-BE49-F238E27FC236}">
                <a16:creationId xmlns:a16="http://schemas.microsoft.com/office/drawing/2014/main" id="{DA57E247-7B68-4489-A376-56E1AD117F45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4670425"/>
            <a:ext cx="458787" cy="260350"/>
            <a:chOff x="2790093" y="4797083"/>
            <a:chExt cx="458644" cy="261879"/>
          </a:xfrm>
        </p:grpSpPr>
        <p:pic>
          <p:nvPicPr>
            <p:cNvPr id="31813" name="Picture 157">
              <a:extLst>
                <a:ext uri="{FF2B5EF4-FFF2-40B4-BE49-F238E27FC236}">
                  <a16:creationId xmlns:a16="http://schemas.microsoft.com/office/drawing/2014/main" id="{3789A797-3CA2-436F-9204-F806FED42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093" y="4797083"/>
              <a:ext cx="458644" cy="11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4" name="Picture 158">
              <a:extLst>
                <a:ext uri="{FF2B5EF4-FFF2-40B4-BE49-F238E27FC236}">
                  <a16:creationId xmlns:a16="http://schemas.microsoft.com/office/drawing/2014/main" id="{0FDBBC01-22C2-404F-BB9D-C328895A6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918" y="4892061"/>
              <a:ext cx="418042" cy="166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8" name="Group 159">
            <a:extLst>
              <a:ext uri="{FF2B5EF4-FFF2-40B4-BE49-F238E27FC236}">
                <a16:creationId xmlns:a16="http://schemas.microsoft.com/office/drawing/2014/main" id="{69F6350C-5F68-4A65-A33D-94AC78E1934B}"/>
              </a:ext>
            </a:extLst>
          </p:cNvPr>
          <p:cNvGrpSpPr>
            <a:grpSpLocks/>
          </p:cNvGrpSpPr>
          <p:nvPr/>
        </p:nvGrpSpPr>
        <p:grpSpPr bwMode="auto">
          <a:xfrm>
            <a:off x="2503488" y="4999038"/>
            <a:ext cx="700087" cy="644525"/>
            <a:chOff x="5089843" y="2939044"/>
            <a:chExt cx="555990" cy="489225"/>
          </a:xfrm>
        </p:grpSpPr>
        <p:pic>
          <p:nvPicPr>
            <p:cNvPr id="31811" name="Picture 160">
              <a:extLst>
                <a:ext uri="{FF2B5EF4-FFF2-40B4-BE49-F238E27FC236}">
                  <a16:creationId xmlns:a16="http://schemas.microsoft.com/office/drawing/2014/main" id="{E4A866F1-E4CC-4B33-89E1-44F95F081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843" y="2939044"/>
              <a:ext cx="555990" cy="2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2" name="Picture 161">
              <a:extLst>
                <a:ext uri="{FF2B5EF4-FFF2-40B4-BE49-F238E27FC236}">
                  <a16:creationId xmlns:a16="http://schemas.microsoft.com/office/drawing/2014/main" id="{61F62CBB-2821-46ED-A7E2-CF58BDABE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841" y="3183076"/>
              <a:ext cx="232933" cy="24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162">
            <a:extLst>
              <a:ext uri="{FF2B5EF4-FFF2-40B4-BE49-F238E27FC236}">
                <a16:creationId xmlns:a16="http://schemas.microsoft.com/office/drawing/2014/main" id="{D258AAE2-FDF7-49CC-B916-48529C67167D}"/>
              </a:ext>
            </a:extLst>
          </p:cNvPr>
          <p:cNvGrpSpPr>
            <a:grpSpLocks/>
          </p:cNvGrpSpPr>
          <p:nvPr/>
        </p:nvGrpSpPr>
        <p:grpSpPr bwMode="auto">
          <a:xfrm>
            <a:off x="3225800" y="4914900"/>
            <a:ext cx="463550" cy="479425"/>
            <a:chOff x="4933667" y="2811039"/>
            <a:chExt cx="463202" cy="480854"/>
          </a:xfrm>
        </p:grpSpPr>
        <p:pic>
          <p:nvPicPr>
            <p:cNvPr id="31809" name="Picture 163">
              <a:extLst>
                <a:ext uri="{FF2B5EF4-FFF2-40B4-BE49-F238E27FC236}">
                  <a16:creationId xmlns:a16="http://schemas.microsoft.com/office/drawing/2014/main" id="{E39EA18C-E684-4D26-93E6-C45360596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667" y="2811039"/>
              <a:ext cx="463202" cy="19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0" name="Picture 164">
              <a:extLst>
                <a:ext uri="{FF2B5EF4-FFF2-40B4-BE49-F238E27FC236}">
                  <a16:creationId xmlns:a16="http://schemas.microsoft.com/office/drawing/2014/main" id="{F9C2F310-F7F9-4C15-9E77-B25469B7E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057" y="3014810"/>
              <a:ext cx="277083" cy="277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0" name="Group 165">
            <a:extLst>
              <a:ext uri="{FF2B5EF4-FFF2-40B4-BE49-F238E27FC236}">
                <a16:creationId xmlns:a16="http://schemas.microsoft.com/office/drawing/2014/main" id="{90D4ECF0-25C2-4280-BA01-4FC8F721AAD2}"/>
              </a:ext>
            </a:extLst>
          </p:cNvPr>
          <p:cNvGrpSpPr>
            <a:grpSpLocks/>
          </p:cNvGrpSpPr>
          <p:nvPr/>
        </p:nvGrpSpPr>
        <p:grpSpPr bwMode="auto">
          <a:xfrm>
            <a:off x="3646488" y="5159375"/>
            <a:ext cx="387350" cy="339725"/>
            <a:chOff x="3396186" y="5215707"/>
            <a:chExt cx="386393" cy="340911"/>
          </a:xfrm>
        </p:grpSpPr>
        <p:pic>
          <p:nvPicPr>
            <p:cNvPr id="31807" name="Picture 166">
              <a:extLst>
                <a:ext uri="{FF2B5EF4-FFF2-40B4-BE49-F238E27FC236}">
                  <a16:creationId xmlns:a16="http://schemas.microsoft.com/office/drawing/2014/main" id="{67A43C36-F70A-41B7-8373-5528C3D08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86" y="5215707"/>
              <a:ext cx="386393" cy="17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8" name="Picture 167">
              <a:extLst>
                <a:ext uri="{FF2B5EF4-FFF2-40B4-BE49-F238E27FC236}">
                  <a16:creationId xmlns:a16="http://schemas.microsoft.com/office/drawing/2014/main" id="{7873575F-037E-4B30-9AC8-B1042ED25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071" y="5379733"/>
              <a:ext cx="272622" cy="17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1" name="Group 168">
            <a:extLst>
              <a:ext uri="{FF2B5EF4-FFF2-40B4-BE49-F238E27FC236}">
                <a16:creationId xmlns:a16="http://schemas.microsoft.com/office/drawing/2014/main" id="{7F9EA103-E2E4-46B6-85BD-4130F920709E}"/>
              </a:ext>
            </a:extLst>
          </p:cNvPr>
          <p:cNvGrpSpPr>
            <a:grpSpLocks/>
          </p:cNvGrpSpPr>
          <p:nvPr/>
        </p:nvGrpSpPr>
        <p:grpSpPr bwMode="auto">
          <a:xfrm>
            <a:off x="3881438" y="4810125"/>
            <a:ext cx="347662" cy="373063"/>
            <a:chOff x="4008437" y="3998305"/>
            <a:chExt cx="1857375" cy="1683382"/>
          </a:xfrm>
        </p:grpSpPr>
        <p:pic>
          <p:nvPicPr>
            <p:cNvPr id="31805" name="Picture 169">
              <a:extLst>
                <a:ext uri="{FF2B5EF4-FFF2-40B4-BE49-F238E27FC236}">
                  <a16:creationId xmlns:a16="http://schemas.microsoft.com/office/drawing/2014/main" id="{6E1595DA-1E27-42D9-A1F2-B860E7187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348" y="4836148"/>
              <a:ext cx="1761539" cy="84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6" name="Picture 170">
              <a:extLst>
                <a:ext uri="{FF2B5EF4-FFF2-40B4-BE49-F238E27FC236}">
                  <a16:creationId xmlns:a16="http://schemas.microsoft.com/office/drawing/2014/main" id="{873194C3-D8CF-45F8-BCCA-E73FC10A1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437" y="3998305"/>
              <a:ext cx="185737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2" name="Group 171">
            <a:extLst>
              <a:ext uri="{FF2B5EF4-FFF2-40B4-BE49-F238E27FC236}">
                <a16:creationId xmlns:a16="http://schemas.microsoft.com/office/drawing/2014/main" id="{840C6198-09AF-4C71-8B92-3C25EACFB246}"/>
              </a:ext>
            </a:extLst>
          </p:cNvPr>
          <p:cNvGrpSpPr>
            <a:grpSpLocks/>
          </p:cNvGrpSpPr>
          <p:nvPr/>
        </p:nvGrpSpPr>
        <p:grpSpPr bwMode="auto">
          <a:xfrm>
            <a:off x="4352925" y="4275138"/>
            <a:ext cx="382588" cy="379412"/>
            <a:chOff x="3625533" y="2333813"/>
            <a:chExt cx="1701526" cy="2050513"/>
          </a:xfrm>
        </p:grpSpPr>
        <p:pic>
          <p:nvPicPr>
            <p:cNvPr id="31803" name="Picture 172">
              <a:extLst>
                <a:ext uri="{FF2B5EF4-FFF2-40B4-BE49-F238E27FC236}">
                  <a16:creationId xmlns:a16="http://schemas.microsoft.com/office/drawing/2014/main" id="{857FC9B7-C988-4536-8D4D-C0D71A038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569" y="2333813"/>
              <a:ext cx="1675490" cy="1390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4" name="Picture 173">
              <a:extLst>
                <a:ext uri="{FF2B5EF4-FFF2-40B4-BE49-F238E27FC236}">
                  <a16:creationId xmlns:a16="http://schemas.microsoft.com/office/drawing/2014/main" id="{8F0FDBED-510B-40A9-8E7E-905139E3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533" y="3737650"/>
              <a:ext cx="1644092" cy="6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3" name="Group 174">
            <a:extLst>
              <a:ext uri="{FF2B5EF4-FFF2-40B4-BE49-F238E27FC236}">
                <a16:creationId xmlns:a16="http://schemas.microsoft.com/office/drawing/2014/main" id="{C963D778-14F1-4519-A5A9-598962A8BACF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4613275"/>
            <a:ext cx="368300" cy="452438"/>
            <a:chOff x="5222105" y="1972285"/>
            <a:chExt cx="1048671" cy="1502231"/>
          </a:xfrm>
        </p:grpSpPr>
        <p:pic>
          <p:nvPicPr>
            <p:cNvPr id="31801" name="Picture 175">
              <a:extLst>
                <a:ext uri="{FF2B5EF4-FFF2-40B4-BE49-F238E27FC236}">
                  <a16:creationId xmlns:a16="http://schemas.microsoft.com/office/drawing/2014/main" id="{919D0ECB-358E-4E4B-8A24-6DAE9FAF4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105" y="1972285"/>
              <a:ext cx="1048671" cy="698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176">
              <a:extLst>
                <a:ext uri="{FF2B5EF4-FFF2-40B4-BE49-F238E27FC236}">
                  <a16:creationId xmlns:a16="http://schemas.microsoft.com/office/drawing/2014/main" id="{885B0BAE-107F-4D0F-87E0-779C3B0AE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918" y="2694600"/>
              <a:ext cx="979043" cy="77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4" name="Group 177">
            <a:extLst>
              <a:ext uri="{FF2B5EF4-FFF2-40B4-BE49-F238E27FC236}">
                <a16:creationId xmlns:a16="http://schemas.microsoft.com/office/drawing/2014/main" id="{9833EE78-BFC8-4C81-BA12-EA1733A5163F}"/>
              </a:ext>
            </a:extLst>
          </p:cNvPr>
          <p:cNvGrpSpPr>
            <a:grpSpLocks/>
          </p:cNvGrpSpPr>
          <p:nvPr/>
        </p:nvGrpSpPr>
        <p:grpSpPr bwMode="auto">
          <a:xfrm>
            <a:off x="4778375" y="5084763"/>
            <a:ext cx="687388" cy="568325"/>
            <a:chOff x="4241437" y="5293279"/>
            <a:chExt cx="555990" cy="456646"/>
          </a:xfrm>
        </p:grpSpPr>
        <p:pic>
          <p:nvPicPr>
            <p:cNvPr id="31799" name="Picture 178">
              <a:extLst>
                <a:ext uri="{FF2B5EF4-FFF2-40B4-BE49-F238E27FC236}">
                  <a16:creationId xmlns:a16="http://schemas.microsoft.com/office/drawing/2014/main" id="{FDE627B6-F731-4065-A982-BDC45A9BD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906" y="5511878"/>
              <a:ext cx="50851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179">
              <a:extLst>
                <a:ext uri="{FF2B5EF4-FFF2-40B4-BE49-F238E27FC236}">
                  <a16:creationId xmlns:a16="http://schemas.microsoft.com/office/drawing/2014/main" id="{0A7F2F96-56BE-4B4C-83E4-9D65B3B3E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437" y="5293279"/>
              <a:ext cx="555990" cy="2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85" name="Picture 180">
            <a:extLst>
              <a:ext uri="{FF2B5EF4-FFF2-40B4-BE49-F238E27FC236}">
                <a16:creationId xmlns:a16="http://schemas.microsoft.com/office/drawing/2014/main" id="{188B8B15-AA9B-4D4F-B9FC-E75BC710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851400"/>
            <a:ext cx="43656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6" name="Group 181">
            <a:extLst>
              <a:ext uri="{FF2B5EF4-FFF2-40B4-BE49-F238E27FC236}">
                <a16:creationId xmlns:a16="http://schemas.microsoft.com/office/drawing/2014/main" id="{18371407-5F24-4E8F-B22E-4A5F44E7DFB0}"/>
              </a:ext>
            </a:extLst>
          </p:cNvPr>
          <p:cNvGrpSpPr>
            <a:grpSpLocks/>
          </p:cNvGrpSpPr>
          <p:nvPr/>
        </p:nvGrpSpPr>
        <p:grpSpPr bwMode="auto">
          <a:xfrm>
            <a:off x="5703888" y="4321175"/>
            <a:ext cx="341312" cy="295275"/>
            <a:chOff x="5235630" y="2253056"/>
            <a:chExt cx="1374666" cy="1008131"/>
          </a:xfrm>
        </p:grpSpPr>
        <p:pic>
          <p:nvPicPr>
            <p:cNvPr id="31797" name="Picture 182">
              <a:extLst>
                <a:ext uri="{FF2B5EF4-FFF2-40B4-BE49-F238E27FC236}">
                  <a16:creationId xmlns:a16="http://schemas.microsoft.com/office/drawing/2014/main" id="{6D1C5AA3-8396-4362-925D-5A161D2FB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005" y="3056971"/>
              <a:ext cx="1310640" cy="20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183">
              <a:extLst>
                <a:ext uri="{FF2B5EF4-FFF2-40B4-BE49-F238E27FC236}">
                  <a16:creationId xmlns:a16="http://schemas.microsoft.com/office/drawing/2014/main" id="{856072C7-A76D-4994-A12A-C65BF8091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630" y="2253056"/>
              <a:ext cx="1374666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7" name="Group 184">
            <a:extLst>
              <a:ext uri="{FF2B5EF4-FFF2-40B4-BE49-F238E27FC236}">
                <a16:creationId xmlns:a16="http://schemas.microsoft.com/office/drawing/2014/main" id="{97F48524-D489-447A-8F8A-4EFA40EC765A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3983038"/>
            <a:ext cx="434975" cy="285750"/>
            <a:chOff x="4618943" y="1913292"/>
            <a:chExt cx="3014791" cy="1518928"/>
          </a:xfrm>
        </p:grpSpPr>
        <p:pic>
          <p:nvPicPr>
            <p:cNvPr id="31795" name="Picture 185">
              <a:extLst>
                <a:ext uri="{FF2B5EF4-FFF2-40B4-BE49-F238E27FC236}">
                  <a16:creationId xmlns:a16="http://schemas.microsoft.com/office/drawing/2014/main" id="{11AA6D7F-0C56-4B65-887E-3D93F2476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943" y="1913292"/>
              <a:ext cx="3014791" cy="83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186">
              <a:extLst>
                <a:ext uri="{FF2B5EF4-FFF2-40B4-BE49-F238E27FC236}">
                  <a16:creationId xmlns:a16="http://schemas.microsoft.com/office/drawing/2014/main" id="{8E435F71-2981-4381-8FE6-3B5F7BC94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8" y="2592978"/>
              <a:ext cx="2736659" cy="83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9EC8863-DE52-4C74-89FE-0AC53DD20AFA}"/>
              </a:ext>
            </a:extLst>
          </p:cNvPr>
          <p:cNvSpPr txBox="1"/>
          <p:nvPr/>
        </p:nvSpPr>
        <p:spPr>
          <a:xfrm>
            <a:off x="5722402" y="2168868"/>
            <a:ext cx="1922479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Acquisition revenue multiples range 8-12 on average, 1 to 5 years after founding</a:t>
            </a:r>
          </a:p>
        </p:txBody>
      </p:sp>
      <p:sp>
        <p:nvSpPr>
          <p:cNvPr id="100" name="TextBox 7">
            <a:extLst>
              <a:ext uri="{FF2B5EF4-FFF2-40B4-BE49-F238E27FC236}">
                <a16:creationId xmlns:a16="http://schemas.microsoft.com/office/drawing/2014/main" id="{241AFC7C-4EAE-447C-8510-EDEB2EA6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Wearable Market Consolidation</a:t>
            </a:r>
          </a:p>
        </p:txBody>
      </p:sp>
      <p:pic>
        <p:nvPicPr>
          <p:cNvPr id="31792" name="Picture 97">
            <a:extLst>
              <a:ext uri="{FF2B5EF4-FFF2-40B4-BE49-F238E27FC236}">
                <a16:creationId xmlns:a16="http://schemas.microsoft.com/office/drawing/2014/main" id="{0AE10EFB-C5C7-4875-AB59-CE1557DA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Footer Placeholder 3">
            <a:extLst>
              <a:ext uri="{FF2B5EF4-FFF2-40B4-BE49-F238E27FC236}">
                <a16:creationId xmlns:a16="http://schemas.microsoft.com/office/drawing/2014/main" id="{A20F028C-4349-4157-8484-7D2279BE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101" name="Slide Number Placeholder 5">
            <a:extLst>
              <a:ext uri="{FF2B5EF4-FFF2-40B4-BE49-F238E27FC236}">
                <a16:creationId xmlns:a16="http://schemas.microsoft.com/office/drawing/2014/main" id="{03BFB600-024F-4177-828A-C74D48A5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AE007B4E-B6FF-4299-B808-FA3A18661F03}" type="slidenum">
              <a:rPr lang="en-US" sz="950" b="1"/>
              <a:pPr>
                <a:defRPr/>
              </a:pPr>
              <a:t>6</a:t>
            </a:fld>
            <a:endParaRPr lang="en-US" sz="95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">
            <a:extLst>
              <a:ext uri="{FF2B5EF4-FFF2-40B4-BE49-F238E27FC236}">
                <a16:creationId xmlns:a16="http://schemas.microsoft.com/office/drawing/2014/main" id="{29CDED87-21A1-4B55-BB79-B42D703A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Potential Acquisition Partners</a:t>
            </a:r>
          </a:p>
        </p:txBody>
      </p:sp>
      <p:pic>
        <p:nvPicPr>
          <p:cNvPr id="33795" name="Picture 20">
            <a:extLst>
              <a:ext uri="{FF2B5EF4-FFF2-40B4-BE49-F238E27FC236}">
                <a16:creationId xmlns:a16="http://schemas.microsoft.com/office/drawing/2014/main" id="{51A5D51E-6AE1-4FF6-BA72-98A25818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DC2B824D-10C5-4188-9804-5329C4D9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383E5FD-1C90-477B-939F-4A21C470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CAB7F983-E02D-4D7B-9D32-55009B6E3875}" type="slidenum">
              <a:rPr lang="en-US" sz="950" b="1"/>
              <a:pPr>
                <a:defRPr/>
              </a:pPr>
              <a:t>7</a:t>
            </a:fld>
            <a:endParaRPr lang="en-US" sz="950" b="1" dirty="0"/>
          </a:p>
        </p:txBody>
      </p:sp>
      <p:sp>
        <p:nvSpPr>
          <p:cNvPr id="24" name="Arc 2">
            <a:extLst>
              <a:ext uri="{FF2B5EF4-FFF2-40B4-BE49-F238E27FC236}">
                <a16:creationId xmlns:a16="http://schemas.microsoft.com/office/drawing/2014/main" id="{F97209F7-C148-498B-8338-C544D8D6EA4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468438" y="3948113"/>
            <a:ext cx="6218237" cy="1857375"/>
          </a:xfrm>
          <a:custGeom>
            <a:avLst/>
            <a:gdLst>
              <a:gd name="T0" fmla="*/ 6218237 w 35296"/>
              <a:gd name="T1" fmla="*/ 1073752 h 21600"/>
              <a:gd name="T2" fmla="*/ 0 w 35296"/>
              <a:gd name="T3" fmla="*/ 1068077 h 21600"/>
              <a:gd name="T4" fmla="*/ 3113171 w 3529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296" h="21600" fill="none" extrusionOk="0">
                <a:moveTo>
                  <a:pt x="35295" y="12486"/>
                </a:moveTo>
                <a:cubicBezTo>
                  <a:pt x="31246" y="18202"/>
                  <a:pt x="24676" y="21599"/>
                  <a:pt x="17671" y="21600"/>
                </a:cubicBezTo>
                <a:cubicBezTo>
                  <a:pt x="10637" y="21600"/>
                  <a:pt x="4044" y="18175"/>
                  <a:pt x="-1" y="12421"/>
                </a:cubicBezTo>
              </a:path>
              <a:path w="35296" h="21600" stroke="0" extrusionOk="0">
                <a:moveTo>
                  <a:pt x="35295" y="12486"/>
                </a:moveTo>
                <a:cubicBezTo>
                  <a:pt x="31246" y="18202"/>
                  <a:pt x="24676" y="21599"/>
                  <a:pt x="17671" y="21600"/>
                </a:cubicBezTo>
                <a:cubicBezTo>
                  <a:pt x="10637" y="21600"/>
                  <a:pt x="4044" y="18175"/>
                  <a:pt x="-1" y="12421"/>
                </a:cubicBezTo>
                <a:lnTo>
                  <a:pt x="17671" y="0"/>
                </a:lnTo>
                <a:lnTo>
                  <a:pt x="35295" y="124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5875">
            <a:solidFill>
              <a:srgbClr val="2F5DC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" name="Arc 3">
            <a:extLst>
              <a:ext uri="{FF2B5EF4-FFF2-40B4-BE49-F238E27FC236}">
                <a16:creationId xmlns:a16="http://schemas.microsoft.com/office/drawing/2014/main" id="{88B268CC-7544-4716-A788-E2E4510672A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flipV="1">
            <a:off x="1473200" y="1906588"/>
            <a:ext cx="6211888" cy="1857375"/>
          </a:xfrm>
          <a:custGeom>
            <a:avLst/>
            <a:gdLst>
              <a:gd name="T0" fmla="*/ 6211888 w 35268"/>
              <a:gd name="T1" fmla="*/ 1064465 h 21600"/>
              <a:gd name="T2" fmla="*/ 0 w 35268"/>
              <a:gd name="T3" fmla="*/ 1080717 h 21600"/>
              <a:gd name="T4" fmla="*/ 3094143 w 3526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268" h="21600" fill="none" extrusionOk="0">
                <a:moveTo>
                  <a:pt x="35267" y="12378"/>
                </a:moveTo>
                <a:cubicBezTo>
                  <a:pt x="31226" y="18157"/>
                  <a:pt x="24618" y="21599"/>
                  <a:pt x="17567" y="21600"/>
                </a:cubicBezTo>
                <a:cubicBezTo>
                  <a:pt x="10597" y="21600"/>
                  <a:pt x="4055" y="18236"/>
                  <a:pt x="-1" y="12568"/>
                </a:cubicBezTo>
              </a:path>
              <a:path w="35268" h="21600" stroke="0" extrusionOk="0">
                <a:moveTo>
                  <a:pt x="35267" y="12378"/>
                </a:moveTo>
                <a:cubicBezTo>
                  <a:pt x="31226" y="18157"/>
                  <a:pt x="24618" y="21599"/>
                  <a:pt x="17567" y="21600"/>
                </a:cubicBezTo>
                <a:cubicBezTo>
                  <a:pt x="10597" y="21600"/>
                  <a:pt x="4055" y="18236"/>
                  <a:pt x="-1" y="12568"/>
                </a:cubicBezTo>
                <a:lnTo>
                  <a:pt x="17567" y="0"/>
                </a:lnTo>
                <a:lnTo>
                  <a:pt x="35267" y="123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5875">
            <a:solidFill>
              <a:srgbClr val="2F5DC3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pPr eaLnBrk="1" hangingPunct="1">
              <a:defRPr/>
            </a:pPr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" name="Arc 4">
            <a:extLst>
              <a:ext uri="{FF2B5EF4-FFF2-40B4-BE49-F238E27FC236}">
                <a16:creationId xmlns:a16="http://schemas.microsoft.com/office/drawing/2014/main" id="{001EE8F5-04CD-405B-B741-B02970271E4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flipV="1">
            <a:off x="4633913" y="2765425"/>
            <a:ext cx="3825875" cy="2198688"/>
          </a:xfrm>
          <a:custGeom>
            <a:avLst/>
            <a:gdLst>
              <a:gd name="T0" fmla="*/ 3136863 w 21600"/>
              <a:gd name="T1" fmla="*/ 0 h 24708"/>
              <a:gd name="T2" fmla="*/ 3139697 w 21600"/>
              <a:gd name="T3" fmla="*/ 2198688 h 24708"/>
              <a:gd name="T4" fmla="*/ 0 w 21600"/>
              <a:gd name="T5" fmla="*/ 1100412 h 24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708" fill="none" extrusionOk="0">
                <a:moveTo>
                  <a:pt x="17709" y="0"/>
                </a:moveTo>
                <a:cubicBezTo>
                  <a:pt x="20242" y="3626"/>
                  <a:pt x="21600" y="7942"/>
                  <a:pt x="21600" y="12366"/>
                </a:cubicBezTo>
                <a:cubicBezTo>
                  <a:pt x="21600" y="16779"/>
                  <a:pt x="20248" y="21086"/>
                  <a:pt x="17726" y="24708"/>
                </a:cubicBezTo>
              </a:path>
              <a:path w="21600" h="24708" stroke="0" extrusionOk="0">
                <a:moveTo>
                  <a:pt x="17709" y="0"/>
                </a:moveTo>
                <a:cubicBezTo>
                  <a:pt x="20242" y="3626"/>
                  <a:pt x="21600" y="7942"/>
                  <a:pt x="21600" y="12366"/>
                </a:cubicBezTo>
                <a:cubicBezTo>
                  <a:pt x="21600" y="16779"/>
                  <a:pt x="20248" y="21086"/>
                  <a:pt x="17726" y="24708"/>
                </a:cubicBezTo>
                <a:lnTo>
                  <a:pt x="0" y="12366"/>
                </a:lnTo>
                <a:lnTo>
                  <a:pt x="17709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5875">
            <a:solidFill>
              <a:srgbClr val="2F5DC3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pPr eaLnBrk="1" hangingPunct="1">
              <a:defRPr/>
            </a:pPr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" name="Arc 7">
            <a:extLst>
              <a:ext uri="{FF2B5EF4-FFF2-40B4-BE49-F238E27FC236}">
                <a16:creationId xmlns:a16="http://schemas.microsoft.com/office/drawing/2014/main" id="{13273B68-34DF-454B-9B5C-F4B035000413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flipH="1">
            <a:off x="684213" y="2747963"/>
            <a:ext cx="3825875" cy="2198687"/>
          </a:xfrm>
          <a:custGeom>
            <a:avLst/>
            <a:gdLst>
              <a:gd name="T0" fmla="*/ 3136863 w 21600"/>
              <a:gd name="T1" fmla="*/ 0 h 24708"/>
              <a:gd name="T2" fmla="*/ 3139697 w 21600"/>
              <a:gd name="T3" fmla="*/ 2198687 h 24708"/>
              <a:gd name="T4" fmla="*/ 0 w 21600"/>
              <a:gd name="T5" fmla="*/ 1100411 h 24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708" fill="none" extrusionOk="0">
                <a:moveTo>
                  <a:pt x="17709" y="0"/>
                </a:moveTo>
                <a:cubicBezTo>
                  <a:pt x="20242" y="3626"/>
                  <a:pt x="21600" y="7942"/>
                  <a:pt x="21600" y="12366"/>
                </a:cubicBezTo>
                <a:cubicBezTo>
                  <a:pt x="21600" y="16779"/>
                  <a:pt x="20248" y="21086"/>
                  <a:pt x="17726" y="24708"/>
                </a:cubicBezTo>
              </a:path>
              <a:path w="21600" h="24708" stroke="0" extrusionOk="0">
                <a:moveTo>
                  <a:pt x="17709" y="0"/>
                </a:moveTo>
                <a:cubicBezTo>
                  <a:pt x="20242" y="3626"/>
                  <a:pt x="21600" y="7942"/>
                  <a:pt x="21600" y="12366"/>
                </a:cubicBezTo>
                <a:cubicBezTo>
                  <a:pt x="21600" y="16779"/>
                  <a:pt x="20248" y="21086"/>
                  <a:pt x="17726" y="24708"/>
                </a:cubicBezTo>
                <a:lnTo>
                  <a:pt x="0" y="12366"/>
                </a:lnTo>
                <a:lnTo>
                  <a:pt x="17709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5875">
            <a:solidFill>
              <a:srgbClr val="2F5DC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3802" name="Oval 8">
            <a:extLst>
              <a:ext uri="{FF2B5EF4-FFF2-40B4-BE49-F238E27FC236}">
                <a16:creationId xmlns:a16="http://schemas.microsoft.com/office/drawing/2014/main" id="{0F1BFBC2-2D5E-4F46-95A3-C8869DC44FE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24263" y="3281363"/>
            <a:ext cx="1895475" cy="1092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5DC3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573088" indent="-2333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908050" indent="-2206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25095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59385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0510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5082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9654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4226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GB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Rectangle 9">
            <a:extLst>
              <a:ext uri="{FF2B5EF4-FFF2-40B4-BE49-F238E27FC236}">
                <a16:creationId xmlns:a16="http://schemas.microsoft.com/office/drawing/2014/main" id="{EBB94C82-1865-4E04-B915-183B1511DFC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14700" y="4560888"/>
            <a:ext cx="11890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66725" indent="-2333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8975" indent="-2206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919163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14935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6065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0637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5209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9781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Apple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Google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Microsoft</a:t>
            </a:r>
          </a:p>
        </p:txBody>
      </p:sp>
      <p:sp>
        <p:nvSpPr>
          <p:cNvPr id="33804" name="Oval 10">
            <a:extLst>
              <a:ext uri="{FF2B5EF4-FFF2-40B4-BE49-F238E27FC236}">
                <a16:creationId xmlns:a16="http://schemas.microsoft.com/office/drawing/2014/main" id="{8FD9ED52-69DB-49E5-BC4F-B4075DC44ADD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65575" y="5451475"/>
            <a:ext cx="1201738" cy="6715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Big Tech</a:t>
            </a:r>
          </a:p>
        </p:txBody>
      </p:sp>
      <p:sp>
        <p:nvSpPr>
          <p:cNvPr id="33805" name="Oval 11">
            <a:extLst>
              <a:ext uri="{FF2B5EF4-FFF2-40B4-BE49-F238E27FC236}">
                <a16:creationId xmlns:a16="http://schemas.microsoft.com/office/drawing/2014/main" id="{6BC28699-BEC7-4FB5-9C8D-61D1AB6565B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08913" y="3573463"/>
            <a:ext cx="1133475" cy="569912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</p:txBody>
      </p:sp>
      <p:sp>
        <p:nvSpPr>
          <p:cNvPr id="33806" name="Oval 12">
            <a:extLst>
              <a:ext uri="{FF2B5EF4-FFF2-40B4-BE49-F238E27FC236}">
                <a16:creationId xmlns:a16="http://schemas.microsoft.com/office/drawing/2014/main" id="{0BEA1336-2D05-4A97-BE7D-EB5E6419631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7800" y="3573463"/>
            <a:ext cx="1200150" cy="593725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</p:txBody>
      </p:sp>
      <p:sp>
        <p:nvSpPr>
          <p:cNvPr id="33807" name="Oval 13">
            <a:extLst>
              <a:ext uri="{FF2B5EF4-FFF2-40B4-BE49-F238E27FC236}">
                <a16:creationId xmlns:a16="http://schemas.microsoft.com/office/drawing/2014/main" id="{6B855DDE-CF78-4E00-9076-02672EC728C7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1606550"/>
            <a:ext cx="1241425" cy="657225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Biometric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Wearables</a:t>
            </a:r>
          </a:p>
        </p:txBody>
      </p:sp>
      <p:sp>
        <p:nvSpPr>
          <p:cNvPr id="33808" name="Rectangle 15">
            <a:extLst>
              <a:ext uri="{FF2B5EF4-FFF2-40B4-BE49-F238E27FC236}">
                <a16:creationId xmlns:a16="http://schemas.microsoft.com/office/drawing/2014/main" id="{A8226EE6-A817-4780-904A-A1E3F386BAB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08363" y="2281238"/>
            <a:ext cx="10953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66725" indent="-2333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8975" indent="-2206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919163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14935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6065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0637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5209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9781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Fitbit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Jawbone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Fossil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32D3E0B-D2C9-4458-89B2-1440DED24C0A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76325" y="3160713"/>
            <a:ext cx="2424113" cy="13223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231775" indent="-231775"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defRPr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6725" indent="-233363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0663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22860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935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65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37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209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781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34950" lvl="1" indent="0" eaLnBrk="1" hangingPunct="1">
              <a:spcAft>
                <a:spcPts val="0"/>
              </a:spcAft>
              <a:defRPr/>
            </a:pPr>
            <a:r>
              <a:rPr lang="en-US" sz="1600" b="1" i="1" dirty="0">
                <a:latin typeface="+mn-lt"/>
                <a:ea typeface="ＭＳ Ｐゴシック" pitchFamily="-72" charset="-128"/>
              </a:rPr>
              <a:t>Nestlé Group </a:t>
            </a:r>
          </a:p>
          <a:p>
            <a:pPr marL="234950" lvl="1" indent="0" eaLnBrk="1" hangingPunct="1">
              <a:spcAft>
                <a:spcPts val="0"/>
              </a:spcAft>
              <a:defRPr/>
            </a:pPr>
            <a:r>
              <a:rPr lang="en-US" sz="1600" b="1" i="1" dirty="0">
                <a:latin typeface="+mn-lt"/>
                <a:ea typeface="ＭＳ Ｐゴシック" pitchFamily="-72" charset="-128"/>
              </a:rPr>
              <a:t>Kimberly Clark</a:t>
            </a:r>
          </a:p>
          <a:p>
            <a:pPr marL="457200" lvl="2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1600" b="1" i="1" dirty="0">
                <a:latin typeface="+mn-lt"/>
                <a:ea typeface="ＭＳ Ｐゴシック" pitchFamily="-72" charset="-128"/>
              </a:rPr>
              <a:t>Johnson &amp; Johnson</a:t>
            </a:r>
          </a:p>
          <a:p>
            <a:pPr marL="234950" lvl="1" indent="0" eaLnBrk="1" hangingPunct="1">
              <a:spcAft>
                <a:spcPts val="0"/>
              </a:spcAft>
              <a:defRPr/>
            </a:pPr>
            <a:r>
              <a:rPr lang="en-US" sz="1600" b="1" i="1" dirty="0">
                <a:latin typeface="+mn-lt"/>
                <a:ea typeface="ＭＳ Ｐゴシック" pitchFamily="-72" charset="-128"/>
              </a:rPr>
              <a:t>Proctor &amp; Gamble</a:t>
            </a:r>
          </a:p>
          <a:p>
            <a:pPr marL="234950" lvl="1" indent="0" eaLnBrk="1" hangingPunct="1">
              <a:spcAft>
                <a:spcPts val="0"/>
              </a:spcAft>
              <a:defRPr/>
            </a:pPr>
            <a:r>
              <a:rPr lang="en-US" sz="1600" b="1" i="1" dirty="0">
                <a:latin typeface="+mn-lt"/>
                <a:ea typeface="ＭＳ Ｐゴシック" pitchFamily="-72" charset="-128"/>
              </a:rPr>
              <a:t>Mattel</a:t>
            </a:r>
          </a:p>
        </p:txBody>
      </p:sp>
      <p:sp>
        <p:nvSpPr>
          <p:cNvPr id="33810" name="Rectangle 17">
            <a:extLst>
              <a:ext uri="{FF2B5EF4-FFF2-40B4-BE49-F238E27FC236}">
                <a16:creationId xmlns:a16="http://schemas.microsoft.com/office/drawing/2014/main" id="{A198051A-38E9-4386-9A0C-82AD4BF7AE4D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92850" y="3303588"/>
            <a:ext cx="15478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349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8975" indent="-2206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919163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14935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6065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0637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5209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9781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Novartis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Boston Scientific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Medtronic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Covidien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D625E1-4593-449F-9C4F-D58BA78FC13A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1263" y="3673475"/>
            <a:ext cx="1668462" cy="3159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33812" name="Rectangle 9">
            <a:extLst>
              <a:ext uri="{FF2B5EF4-FFF2-40B4-BE49-F238E27FC236}">
                <a16:creationId xmlns:a16="http://schemas.microsoft.com/office/drawing/2014/main" id="{C0276638-4A1B-483C-A425-5FECA6EB1A58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30725" y="4672013"/>
            <a:ext cx="11795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66725" indent="-2333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8975" indent="-2206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919163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14935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6065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0637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5209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9781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Samsung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Siemens</a:t>
            </a:r>
          </a:p>
        </p:txBody>
      </p:sp>
      <p:sp>
        <p:nvSpPr>
          <p:cNvPr id="33813" name="Rectangle 15">
            <a:extLst>
              <a:ext uri="{FF2B5EF4-FFF2-40B4-BE49-F238E27FC236}">
                <a16:creationId xmlns:a16="http://schemas.microsoft.com/office/drawing/2014/main" id="{1F363A31-BCF6-4074-91F3-89E1FB16D179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43413" y="2422525"/>
            <a:ext cx="1355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66725" indent="-2333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8975" indent="-2206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919163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14935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6065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0637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5209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97815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Misfit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 i="1">
                <a:cs typeface="Arial" panose="020B0604020202020204" pitchFamily="34" charset="0"/>
              </a:rPr>
              <a:t>Under Armour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7CBA0A-72FE-4575-A865-C1BDBACD6BCF}"/>
              </a:ext>
            </a:extLst>
          </p:cNvPr>
          <p:cNvGraphicFramePr>
            <a:graphicFrameLocks noGrp="1"/>
          </p:cNvGraphicFramePr>
          <p:nvPr/>
        </p:nvGraphicFramePr>
        <p:xfrm>
          <a:off x="819150" y="1512888"/>
          <a:ext cx="7585075" cy="404812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8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Opportunity</a:t>
                      </a:r>
                    </a:p>
                  </a:txBody>
                  <a:tcPr marT="45729" marB="457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Market Opportunity</a:t>
                      </a:r>
                    </a:p>
                  </a:txBody>
                  <a:tcPr marT="45729" marB="457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38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Potty Training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16+ million children</a:t>
                      </a:r>
                    </a:p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Pre-school &amp; daycare centers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3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Geriatric Incontinence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20+ million adults</a:t>
                      </a:r>
                    </a:p>
                    <a:p>
                      <a:pPr marL="28575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Nursing homes, h</a:t>
                      </a:r>
                      <a:r>
                        <a:rPr lang="en-US" sz="1600" baseline="0" dirty="0"/>
                        <a:t>ospitals &amp; caregivers</a:t>
                      </a:r>
                      <a:endParaRPr lang="en-US" sz="16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3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Life-Threatening Anaphylactic</a:t>
                      </a:r>
                      <a:r>
                        <a:rPr lang="en-US" sz="1600" baseline="0" dirty="0"/>
                        <a:t> Shock</a:t>
                      </a:r>
                      <a:endParaRPr lang="en-US" sz="16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10</a:t>
                      </a:r>
                      <a:r>
                        <a:rPr lang="en-US" sz="1600" baseline="0" dirty="0"/>
                        <a:t> – 15 million children &amp; adults</a:t>
                      </a:r>
                    </a:p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Primary care</a:t>
                      </a:r>
                      <a:r>
                        <a:rPr lang="en-US" sz="1600" baseline="0" dirty="0"/>
                        <a:t> physicians &amp; allergists</a:t>
                      </a:r>
                      <a:endParaRPr lang="en-US" sz="16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3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Chronic Migraine Syndromes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3 – 5 million adults</a:t>
                      </a:r>
                    </a:p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Neurologists &amp; general practitioners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Spinal Cord</a:t>
                      </a:r>
                      <a:r>
                        <a:rPr lang="en-US" sz="1600" baseline="0" dirty="0"/>
                        <a:t> Injuries</a:t>
                      </a:r>
                      <a:endParaRPr lang="en-US" sz="16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Incontinence related issues</a:t>
                      </a:r>
                    </a:p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Assists with catheterization timing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66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Stroke </a:t>
                      </a:r>
                      <a:r>
                        <a:rPr lang="en-US" sz="1600" baseline="0" dirty="0"/>
                        <a:t>and Anxiety Attacks</a:t>
                      </a:r>
                      <a:endParaRPr lang="en-US" sz="16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Identify stroke risk</a:t>
                      </a:r>
                      <a:r>
                        <a:rPr lang="en-US" sz="1600" baseline="0" dirty="0"/>
                        <a:t> with HRV/BP changes</a:t>
                      </a:r>
                      <a:endParaRPr lang="en-US" sz="1600" dirty="0"/>
                    </a:p>
                    <a:p>
                      <a:pPr marL="28575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Biofeedback to help lower</a:t>
                      </a:r>
                      <a:r>
                        <a:rPr lang="en-US" sz="1600" baseline="0" dirty="0"/>
                        <a:t> BP</a:t>
                      </a:r>
                      <a:endParaRPr lang="en-US" sz="1600" dirty="0"/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CA8143-2A67-4AD8-865B-8A63EEE91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ＭＳ Ｐゴシック" pitchFamily="-72" charset="-128"/>
                <a:cs typeface="ＭＳ Ｐゴシック" pitchFamily="-72" charset="-128"/>
              </a:rPr>
              <a:t>Future Vision</a:t>
            </a:r>
          </a:p>
        </p:txBody>
      </p:sp>
      <p:pic>
        <p:nvPicPr>
          <p:cNvPr id="35872" name="Picture 8">
            <a:extLst>
              <a:ext uri="{FF2B5EF4-FFF2-40B4-BE49-F238E27FC236}">
                <a16:creationId xmlns:a16="http://schemas.microsoft.com/office/drawing/2014/main" id="{0E25BDB1-FD73-459E-9CA5-28F18149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6028"/>
          <a:stretch>
            <a:fillRect/>
          </a:stretch>
        </p:blipFill>
        <p:spPr bwMode="auto">
          <a:xfrm>
            <a:off x="7646988" y="358775"/>
            <a:ext cx="1079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ED4593E-2F81-4877-AE9A-F0DD01F9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C49C37-DD9B-45D2-9E8F-4A3D2B76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506B0E10-07B0-45C2-A8EB-60F86E2D297A}" type="slidenum">
              <a:rPr lang="en-US" sz="950" b="1"/>
              <a:pPr>
                <a:defRPr/>
              </a:pPr>
              <a:t>8</a:t>
            </a:fld>
            <a:endParaRPr lang="en-US" sz="95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5B212-D64B-4E79-96F9-AB289B44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700"/>
            <a:ext cx="5005388" cy="365125"/>
          </a:xfrm>
        </p:spPr>
        <p:txBody>
          <a:bodyPr/>
          <a:lstStyle/>
          <a:p>
            <a:pPr>
              <a:defRPr/>
            </a:pPr>
            <a:r>
              <a:rPr lang="en-US" sz="800">
                <a:latin typeface="+mn-lt"/>
              </a:rPr>
              <a:t>GOGO BAND Proprietary and Confidential – March 2017</a:t>
            </a:r>
            <a:endParaRPr lang="en-US" sz="8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C333F-FDE2-4118-98EF-FC9F2603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225" y="6486525"/>
            <a:ext cx="573088" cy="365125"/>
          </a:xfrm>
        </p:spPr>
        <p:txBody>
          <a:bodyPr/>
          <a:lstStyle/>
          <a:p>
            <a:pPr>
              <a:defRPr/>
            </a:pPr>
            <a:fld id="{0C715207-F8AB-4FDC-81E8-B5214DA4653F}" type="slidenum">
              <a:rPr lang="en-US" sz="950" b="1"/>
              <a:pPr>
                <a:defRPr/>
              </a:pPr>
              <a:t>9</a:t>
            </a:fld>
            <a:endParaRPr lang="en-US" sz="950" b="1" dirty="0"/>
          </a:p>
        </p:txBody>
      </p:sp>
      <p:grpSp>
        <p:nvGrpSpPr>
          <p:cNvPr id="37892" name="Group 7">
            <a:extLst>
              <a:ext uri="{FF2B5EF4-FFF2-40B4-BE49-F238E27FC236}">
                <a16:creationId xmlns:a16="http://schemas.microsoft.com/office/drawing/2014/main" id="{59A833CD-7D04-4124-9465-4387B0655021}"/>
              </a:ext>
            </a:extLst>
          </p:cNvPr>
          <p:cNvGrpSpPr>
            <a:grpSpLocks/>
          </p:cNvGrpSpPr>
          <p:nvPr/>
        </p:nvGrpSpPr>
        <p:grpSpPr bwMode="auto">
          <a:xfrm>
            <a:off x="0" y="6119813"/>
            <a:ext cx="9267825" cy="496887"/>
            <a:chOff x="0" y="5353855"/>
            <a:chExt cx="9267825" cy="4966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84ADDF-939B-4454-9906-A326A4073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35851"/>
              <a:ext cx="1684746" cy="1666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F578CC-B6CB-4F19-AB4B-B94C4FE55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3502" y="5530823"/>
              <a:ext cx="1684746" cy="1666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D79882-8734-441E-8A5B-47DD1D62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2693" y="5496809"/>
              <a:ext cx="1728438" cy="2269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4C7222-8D19-4C25-961E-A4CC6C4AD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9388" y="5515524"/>
              <a:ext cx="1728437" cy="1657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1956CC-5A7F-4059-A902-E09965720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7887" y="5353855"/>
              <a:ext cx="1684746" cy="49660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B7B227-2900-40BA-BA24-4A39A727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1502" y="5500659"/>
              <a:ext cx="1728438" cy="2269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861A6FF-B93E-45EA-9CB0-EB17DE7D55F8}"/>
              </a:ext>
            </a:extLst>
          </p:cNvPr>
          <p:cNvSpPr txBox="1"/>
          <p:nvPr/>
        </p:nvSpPr>
        <p:spPr>
          <a:xfrm>
            <a:off x="0" y="2740025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latin typeface="+mj-lt"/>
                <a:ea typeface="ＭＳ Ｐゴシック" pitchFamily="-72" charset="-128"/>
                <a:cs typeface="ＭＳ Ｐゴシック" pitchFamily="-72" charset="-128"/>
              </a:rPr>
              <a:t>The                    Solution</a:t>
            </a:r>
          </a:p>
        </p:txBody>
      </p:sp>
      <p:pic>
        <p:nvPicPr>
          <p:cNvPr id="37894" name="Picture 1">
            <a:extLst>
              <a:ext uri="{FF2B5EF4-FFF2-40B4-BE49-F238E27FC236}">
                <a16:creationId xmlns:a16="http://schemas.microsoft.com/office/drawing/2014/main" id="{6FF66331-0C94-4DCB-ACDB-D736BCA2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0"/>
          <a:stretch>
            <a:fillRect/>
          </a:stretch>
        </p:blipFill>
        <p:spPr bwMode="auto">
          <a:xfrm>
            <a:off x="2397125" y="2936875"/>
            <a:ext cx="333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Uv_OiSRHkuybebFOHWza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EX5Lk_pI0SnHFLJpUGo2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Ui303SQUWllFBA6f.tr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wVrDpL3S0CDDhA3wid9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2V6HO2uP06Yegbpc264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Ui303SQUWllFBA6f.t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Ui303SQUWllFBA6f.t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G1adAE3Z0uGeKySe3pV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UJWsRXqCkSlirjXkbfN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wfaSXHWskKkA9jyvrwn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QAjFqPdmEyU6xUuOAHT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Ui303SQUWllFBA6f.t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yaUTrRHYEaeqGEPkzBa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AwL35.RuEWPL6O_.MfK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FLxWufYH0eXCU3Gg.ThTQ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20211</TotalTime>
  <Words>2408</Words>
  <Application>Microsoft Office PowerPoint</Application>
  <PresentationFormat>On-screen Show (4:3)</PresentationFormat>
  <Paragraphs>630</Paragraphs>
  <Slides>29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Tw Cen MT</vt:lpstr>
      <vt:lpstr>Verdana</vt:lpstr>
      <vt:lpstr>Wingdings</vt:lpstr>
      <vt:lpstr>Wingdings 3</vt:lpstr>
      <vt:lpstr>Droplet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Gogo band</dc:title>
  <dc:creator>Timothy Baker</dc:creator>
  <cp:lastModifiedBy>Timothy Baker</cp:lastModifiedBy>
  <cp:revision>1281</cp:revision>
  <cp:lastPrinted>2016-04-14T19:31:24Z</cp:lastPrinted>
  <dcterms:created xsi:type="dcterms:W3CDTF">2015-11-01T13:10:13Z</dcterms:created>
  <dcterms:modified xsi:type="dcterms:W3CDTF">2021-07-10T01:45:19Z</dcterms:modified>
</cp:coreProperties>
</file>