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38E71-1543-4992-BCF1-71937575B234}" v="90" dt="2026-09-28T16:13:17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C6A69-C02D-4C43-8641-45001FD4D549}" type="datetimeFigureOut"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D11D2-92ED-4447-BF52-A17CAAA7DE9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8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188720"/>
            <a:ext cx="4114800" cy="4114800"/>
          </a:xfrm>
          <a:prstGeom prst="ellipse">
            <a:avLst/>
          </a:prstGeom>
          <a:solidFill>
            <a:srgbClr val="8A0000"/>
          </a:solidFill>
          <a:ln/>
        </p:spPr>
      </p:sp>
      <p:sp>
        <p:nvSpPr>
          <p:cNvPr id="3" name="Shape 1"/>
          <p:cNvSpPr/>
          <p:nvPr/>
        </p:nvSpPr>
        <p:spPr>
          <a:xfrm>
            <a:off x="9418320" y="5120640"/>
            <a:ext cx="3291840" cy="219456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" name="Shape 2"/>
          <p:cNvSpPr/>
          <p:nvPr/>
        </p:nvSpPr>
        <p:spPr>
          <a:xfrm>
            <a:off x="9418320" y="5120640"/>
            <a:ext cx="3291840" cy="320040"/>
          </a:xfrm>
          <a:prstGeom prst="rect">
            <a:avLst/>
          </a:prstGeom>
          <a:solidFill>
            <a:srgbClr val="8A000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8288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LOUD</a:t>
            </a:r>
            <a:endParaRPr lang="en-US" sz="8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0632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Library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977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Creative Works of Louisiana Community Arts Partnership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5852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reative </a:t>
            </a:r>
            <a:r>
              <a:rPr lang="en-US" sz="16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</a:t>
            </a: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orks of </a:t>
            </a:r>
            <a:r>
              <a:rPr lang="en-US" sz="16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r>
              <a:rPr lang="en-US" sz="1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ouisiana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62636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Creative Generations — the "Likeness-Bearers"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NEED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6868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 deserves a room where their voice counts.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2039112"/>
            <a:ext cx="146304" cy="146304"/>
          </a:xfrm>
          <a:prstGeom prst="ellipse">
            <a:avLst/>
          </a:prstGeom>
          <a:solidFill>
            <a:srgbClr val="8A000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8745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voices go unheard.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225856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Talented writers, singers, and performers in our communities often have no stage, no audience, and no encouragement to share their gift.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3364992"/>
            <a:ext cx="146304" cy="146304"/>
          </a:xfrm>
          <a:prstGeom prst="ellipse">
            <a:avLst/>
          </a:prstGeom>
          <a:solidFill>
            <a:srgbClr val="8A000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51560" y="320040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Libraries are already trusted gathering places.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58444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They're free, welcoming, and open to every age — the natural home for a program built on access, not exclusivity.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85800" y="4690872"/>
            <a:ext cx="146304" cy="146304"/>
          </a:xfrm>
          <a:prstGeom prst="ellipse">
            <a:avLst/>
          </a:prstGeom>
          <a:solidFill>
            <a:srgbClr val="8A000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51560" y="45262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expression builds confidence and connection.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491032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regular open-mic night gives people a reason to create, practice, and be seen — and gives the library a reason for the whole community to walk through its doors.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1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STORY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6868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 few voices speaking up, to a full stage.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60120" y="2514600"/>
            <a:ext cx="9692640" cy="0"/>
          </a:xfrm>
          <a:prstGeom prst="line">
            <a:avLst/>
          </a:prstGeom>
          <a:noFill/>
          <a:ln w="25400">
            <a:solidFill>
              <a:srgbClr val="8A00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1248" y="2423160"/>
            <a:ext cx="201168" cy="201168"/>
          </a:xfrm>
          <a:prstGeom prst="ellipse">
            <a:avLst/>
          </a:prstGeom>
          <a:solidFill>
            <a:srgbClr val="8A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7889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91840"/>
            <a:ext cx="3063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Works of Louisiana opens, laying the groundwork for community-based creative programming.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270248" y="2423160"/>
            <a:ext cx="201168" cy="201168"/>
          </a:xfrm>
          <a:prstGeom prst="ellipse">
            <a:avLst/>
          </a:prstGeom>
          <a:solidFill>
            <a:srgbClr val="8A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51960" y="27889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2016–17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4251960" y="3291840"/>
            <a:ext cx="3063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work grows into Loud in the Library and a poetry slam — originally spoken word only, with participants speaking and some reading their own song lyrics.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699248" y="2423160"/>
            <a:ext cx="201168" cy="201168"/>
          </a:xfrm>
          <a:prstGeom prst="ellipse">
            <a:avLst/>
          </a:prstGeom>
          <a:solidFill>
            <a:srgbClr val="8A00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680960" y="27889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7680960" y="3291840"/>
            <a:ext cx="3063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Loud in the Library has grown into a full open-mic event — dancers, singers, musicians, and writers, open to any creative art form.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6868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Simple to host. Easy to grow.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4F1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91440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Mic Format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32888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Spoken word, poetry, song, dance, and music — any creative art form is welcome on the stage.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035040" y="196596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4F1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309360" y="21488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or Bi-Monthly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309360" y="2532888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recurring evening event, scheduled around the library's calendar, so it becomes something the community expects and looks forward to.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397764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4F1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914400" y="41605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CWL Hosts &amp; Runs the Show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544568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Works of Louisiana handles hosting, promotion, and run-of-show — the library provides the space and helps spread the word.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035040" y="397764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4F1EE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309360" y="41605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Ages, All Skill Levels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309360" y="4544568"/>
            <a:ext cx="4572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First-timers and seasoned performers share the same stage. No cost to attend, no cost to perform.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Library?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883664"/>
            <a:ext cx="320040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188720" y="169164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neutral, welcoming space every family in the parish already trusts.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85800" y="2935224"/>
            <a:ext cx="320040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88720" y="27432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and accessible — no cover charge, no venue rental, no barrier to attend.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85800" y="3986784"/>
            <a:ext cx="320040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88720" y="379476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natural draw for new visitors — patrons who come for the event discover everything else the library offers.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85800" y="5038344"/>
            <a:ext cx="320040" cy="548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188720" y="48463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visible way for the library to champion local voices and the arts.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PARTNERSHIP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6868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What we're asking the Library for is: </a:t>
            </a:r>
            <a:endParaRPr lang="en-US" sz="3200" dirty="0">
              <a:latin typeface="Georgi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3566160"/>
          </a:xfrm>
          <a:prstGeom prst="roundRect">
            <a:avLst>
              <a:gd name="adj" fmla="val 2564"/>
            </a:avLst>
          </a:prstGeom>
          <a:solidFill>
            <a:srgbClr val="F4F1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60120" y="22860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ongoing partnership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63347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ongoing commitment to host Loud in the Library at the main branch — not a one-time trial — so the program can build a real, recurring audience.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31546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monthly or bi-monthly evening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350215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predictable rhythm the community can plan around and grow with.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40233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grow parish-wide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437083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the main branch partnership is proven, the eventual goal is bringing Loud in the Library to every branch in the parish.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48920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Shared, visible outcomes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523951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Attendance, repeat performers, and community feedback tracked and shared with the library each season.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8A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US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6868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Creative Works of Louisiana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920240"/>
            <a:ext cx="10424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in 2012, Creative Works of Louisiana exists to give creative generations — the “Likeness-Bearers” — a platform to create, learn, and be seen. Loud in the Library sits under our Create &amp; Educate work: using the arts to build confidence, community, and opportunity in underserved parishes across Louisiana.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" y="3566160"/>
            <a:ext cx="10424160" cy="1645920"/>
          </a:xfrm>
          <a:prstGeom prst="roundRect">
            <a:avLst>
              <a:gd name="adj" fmla="val 5556"/>
            </a:avLst>
          </a:prstGeom>
          <a:solidFill>
            <a:srgbClr val="F4F1E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005840" y="3794760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"For Creative Generations — the Likeness-Bearers"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434340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presence marketing · graphic design &amp; branding · artistic events &amp; performances · creative-arts education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52144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8A000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1828800"/>
            <a:ext cx="10910073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FFFFFF"/>
                </a:solidFill>
                <a:latin typeface="Georgia"/>
                <a:ea typeface="Georgia" pitchFamily="34" charset="-122"/>
                <a:cs typeface="Georgia" pitchFamily="34" charset="-120"/>
              </a:rPr>
              <a:t>Let's bring Loud in the Library to Your Parish...</a:t>
            </a:r>
            <a:endParaRPr lang="en-US" sz="3000" b="1" dirty="0">
              <a:solidFill>
                <a:srgbClr val="FFFFFF"/>
              </a:solidFill>
              <a:latin typeface="Georgia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22960" y="32918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reative </a:t>
            </a:r>
            <a:r>
              <a:rPr lang="en-US" sz="20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</a:t>
            </a: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orks of </a:t>
            </a:r>
            <a:r>
              <a:rPr lang="en-US" sz="2000" b="1" i="1" dirty="0">
                <a:solidFill>
                  <a:srgbClr val="8A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ouisiana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9776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connect@creativeworksla.com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390667"/>
            <a:ext cx="10782852" cy="499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CreativeWorksLA.com  (See our Documents &amp; Statistics Page to download this </a:t>
            </a:r>
            <a:r>
              <a:rPr lang="en-US" sz="16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Powerpoint</a:t>
            </a:r>
            <a:r>
              <a:rPr lang="en-US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and other information)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8920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(318) 350-3905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6035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Kattina T. Trosclair, on behalf of Creative Works of Louisiana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24</cp:revision>
  <dcterms:created xsi:type="dcterms:W3CDTF">2026-09-18T20:40:38Z</dcterms:created>
  <dcterms:modified xsi:type="dcterms:W3CDTF">2026-09-28T16:14:39Z</dcterms:modified>
</cp:coreProperties>
</file>