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9"/>
  </p:notesMasterIdLst>
  <p:sldIdLst>
    <p:sldId id="257" r:id="rId3"/>
    <p:sldId id="2141412699" r:id="rId4"/>
    <p:sldId id="2141412690" r:id="rId5"/>
    <p:sldId id="2141412685" r:id="rId6"/>
    <p:sldId id="2141412702" r:id="rId7"/>
    <p:sldId id="2141412721" r:id="rId8"/>
    <p:sldId id="2141412696" r:id="rId9"/>
    <p:sldId id="2141412697" r:id="rId10"/>
    <p:sldId id="2141412693" r:id="rId11"/>
    <p:sldId id="2141412711" r:id="rId12"/>
    <p:sldId id="2141412720" r:id="rId13"/>
    <p:sldId id="2141412724" r:id="rId14"/>
    <p:sldId id="2141412725" r:id="rId15"/>
    <p:sldId id="2141412723" r:id="rId16"/>
    <p:sldId id="2141412688" r:id="rId17"/>
    <p:sldId id="2141412717" r:id="rId18"/>
    <p:sldId id="2141412703" r:id="rId19"/>
    <p:sldId id="2141412704" r:id="rId20"/>
    <p:sldId id="2141412719" r:id="rId21"/>
    <p:sldId id="2141412708" r:id="rId22"/>
    <p:sldId id="2141412710" r:id="rId23"/>
    <p:sldId id="2141412712" r:id="rId24"/>
    <p:sldId id="2141412716" r:id="rId25"/>
    <p:sldId id="2141412715" r:id="rId26"/>
    <p:sldId id="2141412713" r:id="rId27"/>
    <p:sldId id="21414127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11"/>
    <p:restoredTop sz="94605"/>
  </p:normalViewPr>
  <p:slideViewPr>
    <p:cSldViewPr snapToGrid="0">
      <p:cViewPr varScale="1">
        <p:scale>
          <a:sx n="101" d="100"/>
          <a:sy n="101" d="100"/>
        </p:scale>
        <p:origin x="408" y="18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tableStyles" Target="tableStyles.xml" Id="rId33"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notesMaster" Target="notesMasters/notesMaster1.xml" Id="rId29"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theme" Target="theme/theme1.xml" Id="rId32"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viewProps" Target="viewProps.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presProps" Target="presProps.xml" Id="rId30" /><Relationship Type="http://schemas.openxmlformats.org/officeDocument/2006/relationships/slide" Target="slides/slide6.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DFD60-E9B7-4F69-A569-5E637486F5A5}" type="datetimeFigureOut">
              <a:rPr lang="en-US" smtClean="0"/>
              <a:t>10/23/24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8A5A6-061C-4070-B86E-A7A5C210AEAB}" type="slidenum">
              <a:rPr lang="en-US" smtClean="0"/>
              <a:t>‹#›</a:t>
            </a:fld>
            <a:endParaRPr lang="en-US"/>
          </a:p>
        </p:txBody>
      </p:sp>
    </p:spTree>
    <p:extLst>
      <p:ext uri="{BB962C8B-B14F-4D97-AF65-F5344CB8AC3E}">
        <p14:creationId xmlns:p14="http://schemas.microsoft.com/office/powerpoint/2010/main" val="342482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0A6CB2D-2CCB-E94C-9C6C-0859A358E0CD}" type="slidenum">
              <a:rPr lang="en-US" smtClean="0"/>
              <a:t>2</a:t>
            </a:fld>
            <a:endParaRPr lang="en-US"/>
          </a:p>
        </p:txBody>
      </p:sp>
    </p:spTree>
    <p:extLst>
      <p:ext uri="{BB962C8B-B14F-4D97-AF65-F5344CB8AC3E}">
        <p14:creationId xmlns:p14="http://schemas.microsoft.com/office/powerpoint/2010/main" val="2027015765"/>
      </p:ext>
    </p:extLst>
  </p:cSld>
  <p:clrMapOvr>
    <a:masterClrMapping/>
  </p:clrMapOvr>
</p:notes>
</file>

<file path=ppt/notesSlides/notesSlide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4AA5-FE30-038D-EDFD-9E7D9D86B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9444C-D1D5-258A-6603-76B94456D8D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89F2CF0-70F2-9E6C-1859-03F09598C905}"/>
              </a:ext>
            </a:extLst>
          </p:cNvPr>
          <p:cNvSpPr>
            <a:spLocks noGrp="1"/>
          </p:cNvSpPr>
          <p:nvPr>
            <p:ph type="sldNum" sz="quarter" idx="5"/>
          </p:nvPr>
        </p:nvSpPr>
        <p:spPr/>
        <p:txBody>
          <a:bodyPr/>
          <a:lstStyle/>
          <a:p>
            <a:fld id="{BA78A5A6-061C-4070-B86E-A7A5C210AEAB}" type="slidenum">
              <a:rPr lang="en-US" smtClean="0"/>
              <a:t>6</a:t>
            </a:fld>
            <a:endParaRPr lang="en-US"/>
          </a:p>
        </p:txBody>
      </p:sp>
    </p:spTree>
    <p:extLst>
      <p:ext uri="{BB962C8B-B14F-4D97-AF65-F5344CB8AC3E}">
        <p14:creationId xmlns:p14="http://schemas.microsoft.com/office/powerpoint/2010/main" val="164638441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A78A5A6-061C-4070-B86E-A7A5C210AEAB}" type="slidenum">
              <a:rPr lang="en-US" smtClean="0"/>
              <a:t>17</a:t>
            </a:fld>
            <a:endParaRPr lang="en-US"/>
          </a:p>
        </p:txBody>
      </p:sp>
    </p:spTree>
    <p:extLst>
      <p:ext uri="{BB962C8B-B14F-4D97-AF65-F5344CB8AC3E}">
        <p14:creationId xmlns:p14="http://schemas.microsoft.com/office/powerpoint/2010/main" val="51198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6F9C-D802-1A2D-B84E-80ABDB2E1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DDC54-40FA-314F-83A7-333ACE7B4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725A9A-7F7D-F8AB-36EB-FD9C8F690C63}"/>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5" name="Footer Placeholder 4">
            <a:extLst>
              <a:ext uri="{FF2B5EF4-FFF2-40B4-BE49-F238E27FC236}">
                <a16:creationId xmlns:a16="http://schemas.microsoft.com/office/drawing/2014/main" id="{A5598DC3-60C4-D3D2-0E16-CA8D4DAEE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371AF-BA92-0356-30B6-48F5CDB618C6}"/>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521136097"/>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4E8C-0B9B-9AD4-50C0-41624D3DEB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C3AB9-6E4D-6338-29ED-A1DDB5CB91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063D-5368-2B57-7028-0DB5BB564659}"/>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5" name="Footer Placeholder 4">
            <a:extLst>
              <a:ext uri="{FF2B5EF4-FFF2-40B4-BE49-F238E27FC236}">
                <a16:creationId xmlns:a16="http://schemas.microsoft.com/office/drawing/2014/main" id="{7D95C4E3-82BA-5427-45D6-6F5BE8D7C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A7F5A-38B5-D935-B687-B5ABC1C8FC05}"/>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905286044"/>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82681-4742-1912-C9FA-921C48320F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88E84-F101-828B-675D-816B584CE4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F6672-3781-F0D1-7730-60E2E34055B5}"/>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5" name="Footer Placeholder 4">
            <a:extLst>
              <a:ext uri="{FF2B5EF4-FFF2-40B4-BE49-F238E27FC236}">
                <a16:creationId xmlns:a16="http://schemas.microsoft.com/office/drawing/2014/main" id="{4F4A9E3B-495B-8E85-9EBA-FB07374F9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D49AF-2952-F0AD-D926-EA254F495870}"/>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2013225394"/>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a:t>CLICK TO EDIT MASTER TITLE STYLE</a:t>
            </a:r>
          </a:p>
        </p:txBody>
      </p:sp>
      <p:sp>
        <p:nvSpPr>
          <p:cNvPr id="7" name="Content Placeholder 6"/>
          <p:cNvSpPr>
            <a:spLocks noGrp="1"/>
          </p:cNvSpPr>
          <p:nvPr>
            <p:ph sz="quarter" idx="10"/>
          </p:nvPr>
        </p:nvSpPr>
        <p:spPr>
          <a:xfrm>
            <a:off x="477615" y="1046533"/>
            <a:ext cx="11236267" cy="4589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2A44E09-E82B-5240-CEC9-E1E2174282A7}"/>
              </a:ext>
            </a:extLst>
          </p:cNvPr>
          <p:cNvSpPr>
            <a:spLocks noGrp="1"/>
          </p:cNvSpPr>
          <p:nvPr>
            <p:ph type="ftr" sz="quarter" idx="11"/>
          </p:nvPr>
        </p:nvSpPr>
        <p:spPr/>
        <p:txBody>
          <a:bodyPr/>
          <a:lstStyle/>
          <a:p>
            <a:r>
              <a:rPr lang="en-US"/>
              <a:t>THE US. NATIONAL BLUEPRINT FOR TRANSPORTATION DECARBONIZATION</a:t>
            </a:r>
          </a:p>
        </p:txBody>
      </p:sp>
    </p:spTree>
    <p:extLst>
      <p:ext uri="{BB962C8B-B14F-4D97-AF65-F5344CB8AC3E}">
        <p14:creationId xmlns:p14="http://schemas.microsoft.com/office/powerpoint/2010/main" val="2398477354"/>
      </p:ext>
    </p:extLst>
  </p:cSld>
  <p:clrMapOvr>
    <a:masterClrMapping/>
  </p:clrMapOvr>
</p:sldLayout>
</file>

<file path=ppt/slideLayouts/slideLayout1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Sec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51F489-101A-CF42-9092-820C5C72A218}"/>
              </a:ext>
            </a:extLst>
          </p:cNvPr>
          <p:cNvSpPr/>
          <p:nvPr userDrawn="1"/>
        </p:nvSpPr>
        <p:spPr>
          <a:xfrm>
            <a:off x="1827688" y="6019801"/>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endParaRPr sz="3300">
              <a:solidFill>
                <a:srgbClr val="FFFFFF"/>
              </a:solidFill>
            </a:endParaRPr>
          </a:p>
        </p:txBody>
      </p:sp>
      <p:sp>
        <p:nvSpPr>
          <p:cNvPr id="10" name="Text Placeholder 6"/>
          <p:cNvSpPr>
            <a:spLocks noGrp="1"/>
          </p:cNvSpPr>
          <p:nvPr>
            <p:ph type="body" sz="quarter" idx="11"/>
          </p:nvPr>
        </p:nvSpPr>
        <p:spPr>
          <a:xfrm>
            <a:off x="1455127" y="2285613"/>
            <a:ext cx="8679259" cy="771578"/>
          </a:xfrm>
          <a:prstGeom prst="rect">
            <a:avLst/>
          </a:prstGeom>
        </p:spPr>
        <p:txBody>
          <a:bodyPr/>
          <a:lstStyle>
            <a:lvl1pPr marL="0" indent="0" algn="l">
              <a:buFontTx/>
              <a:buNone/>
              <a:defRPr sz="3500">
                <a:solidFill>
                  <a:schemeClr val="tx2"/>
                </a:solidFill>
              </a:defRPr>
            </a:lvl1pPr>
          </a:lstStyle>
          <a:p>
            <a:pPr lvl="0"/>
            <a:r>
              <a:rPr lang="en-US"/>
              <a:t>Click to edit Master text styles</a:t>
            </a:r>
          </a:p>
        </p:txBody>
      </p:sp>
      <p:sp>
        <p:nvSpPr>
          <p:cNvPr id="5" name="Right Triangle 4">
            <a:extLst>
              <a:ext uri="{FF2B5EF4-FFF2-40B4-BE49-F238E27FC236}">
                <a16:creationId xmlns:a16="http://schemas.microsoft.com/office/drawing/2014/main" id="{A1EFE7E6-FB64-2E45-AFFC-7B2295E9B53F}"/>
              </a:ext>
            </a:extLst>
          </p:cNvPr>
          <p:cNvSpPr/>
          <p:nvPr userDrawn="1"/>
        </p:nvSpPr>
        <p:spPr>
          <a:xfrm>
            <a:off x="0" y="4386470"/>
            <a:ext cx="5023882" cy="247153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ight Triangle 6">
            <a:extLst>
              <a:ext uri="{FF2B5EF4-FFF2-40B4-BE49-F238E27FC236}">
                <a16:creationId xmlns:a16="http://schemas.microsoft.com/office/drawing/2014/main" id="{3F921226-9E04-4545-807B-0EBF740F1907}"/>
              </a:ext>
            </a:extLst>
          </p:cNvPr>
          <p:cNvSpPr/>
          <p:nvPr userDrawn="1"/>
        </p:nvSpPr>
        <p:spPr>
          <a:xfrm flipH="1">
            <a:off x="2783682" y="2650436"/>
            <a:ext cx="9408318" cy="4207565"/>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7F3B5C2-F03F-8A4F-AF54-15F4D602358C}"/>
              </a:ext>
            </a:extLst>
          </p:cNvPr>
          <p:cNvSpPr/>
          <p:nvPr userDrawn="1"/>
        </p:nvSpPr>
        <p:spPr>
          <a:xfrm>
            <a:off x="6166431" y="172172"/>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0490765C-7615-B641-BA24-67D2A99EB0B4}"/>
              </a:ext>
            </a:extLst>
          </p:cNvPr>
          <p:cNvSpPr>
            <a:spLocks noGrp="1"/>
          </p:cNvSpPr>
          <p:nvPr>
            <p:ph type="body" sz="quarter" idx="12"/>
          </p:nvPr>
        </p:nvSpPr>
        <p:spPr>
          <a:xfrm>
            <a:off x="1475172" y="3067050"/>
            <a:ext cx="6801033" cy="885825"/>
          </a:xfrm>
        </p:spPr>
        <p:txBody>
          <a:bodyPr/>
          <a:lstStyle>
            <a:lvl1pPr marL="0" indent="0">
              <a:buNone/>
              <a:defRPr>
                <a:latin typeface="Franklin Gothic Medium" panose="020B06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910929"/>
      </p:ext>
    </p:extLst>
  </p:cSld>
  <p:clrMapOvr>
    <a:masterClrMapping/>
  </p:clrMapOvr>
</p:sldLayout>
</file>

<file path=ppt/slideLayouts/slideLayout1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p:cNvSpPr>
            <a:spLocks noGrp="1"/>
          </p:cNvSpPr>
          <p:nvPr>
            <p:ph type="subTitle" idx="1"/>
          </p:nvPr>
        </p:nvSpPr>
        <p:spPr>
          <a:xfrm>
            <a:off x="593309" y="3916860"/>
            <a:ext cx="3953372" cy="702831"/>
          </a:xfrm>
          <a:prstGeom prst="rect">
            <a:avLst/>
          </a:prstGeom>
        </p:spPr>
        <p:txBody>
          <a:bodyPr>
            <a:normAutofit/>
          </a:bodyPr>
          <a:lstStyle>
            <a:lvl1pPr marL="0" indent="0" algn="l">
              <a:buNone/>
              <a:defRPr sz="4000" b="1" i="0">
                <a:solidFill>
                  <a:schemeClr val="bg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593747" y="4772899"/>
            <a:ext cx="1993979"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599663" y="5220714"/>
            <a:ext cx="886757"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a:t>Click to edit Master text styles</a:t>
            </a:r>
          </a:p>
        </p:txBody>
      </p:sp>
      <p:pic>
        <p:nvPicPr>
          <p:cNvPr id="2" name="Picture 1">
            <a:extLst>
              <a:ext uri="{FF2B5EF4-FFF2-40B4-BE49-F238E27FC236}">
                <a16:creationId xmlns:a16="http://schemas.microsoft.com/office/drawing/2014/main" id="{37F21DE1-F15C-020A-6CB8-8076D516B16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894"/>
            <a:ext cx="12191998" cy="6856213"/>
          </a:xfrm>
          <a:prstGeom prst="rect">
            <a:avLst/>
          </a:prstGeom>
        </p:spPr>
      </p:pic>
    </p:spTree>
    <p:extLst>
      <p:ext uri="{BB962C8B-B14F-4D97-AF65-F5344CB8AC3E}">
        <p14:creationId xmlns:p14="http://schemas.microsoft.com/office/powerpoint/2010/main" val="816078266"/>
      </p:ext>
    </p:extLst>
  </p:cSld>
  <p:clrMapOvr>
    <a:masterClrMapping/>
  </p:clrMapOvr>
</p:sldLayout>
</file>

<file path=ppt/slideLayouts/slideLayout1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2"/>
                </a:solidFill>
              </a:defRPr>
            </a:lvl1pPr>
          </a:lstStyle>
          <a:p>
            <a:r>
              <a:rPr lang="en-US"/>
              <a:t>CLICK TO EDIT MASTER TITLE STYLE</a:t>
            </a:r>
          </a:p>
        </p:txBody>
      </p:sp>
      <p:sp>
        <p:nvSpPr>
          <p:cNvPr id="7" name="Content Placeholder 6"/>
          <p:cNvSpPr>
            <a:spLocks noGrp="1"/>
          </p:cNvSpPr>
          <p:nvPr>
            <p:ph sz="quarter" idx="10"/>
          </p:nvPr>
        </p:nvSpPr>
        <p:spPr>
          <a:xfrm>
            <a:off x="477615" y="1046533"/>
            <a:ext cx="11236267" cy="45897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2A44E09-E82B-5240-CEC9-E1E2174282A7}"/>
              </a:ext>
            </a:extLst>
          </p:cNvPr>
          <p:cNvSpPr>
            <a:spLocks noGrp="1"/>
          </p:cNvSpPr>
          <p:nvPr>
            <p:ph type="ftr" sz="quarter" idx="11"/>
          </p:nvPr>
        </p:nvSpPr>
        <p:spPr/>
        <p:txBody>
          <a:bodyPr/>
          <a:lstStyle/>
          <a:p>
            <a:r>
              <a:rPr lang="en-US"/>
              <a:t>THE US. NATIONAL BLUEPRINT FOR TRANSPORTATION DECARBONIZATION</a:t>
            </a:r>
          </a:p>
        </p:txBody>
      </p:sp>
    </p:spTree>
    <p:extLst>
      <p:ext uri="{BB962C8B-B14F-4D97-AF65-F5344CB8AC3E}">
        <p14:creationId xmlns:p14="http://schemas.microsoft.com/office/powerpoint/2010/main" val="1475254594"/>
      </p:ext>
    </p:extLst>
  </p:cSld>
  <p:clrMapOvr>
    <a:masterClrMapping/>
  </p:clrMapOvr>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51F489-101A-CF42-9092-820C5C72A218}"/>
              </a:ext>
            </a:extLst>
          </p:cNvPr>
          <p:cNvSpPr/>
          <p:nvPr userDrawn="1"/>
        </p:nvSpPr>
        <p:spPr>
          <a:xfrm>
            <a:off x="1827688" y="6019801"/>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txBox="1">
            <a:spLocks/>
          </p:cNvSpPr>
          <p:nvPr/>
        </p:nvSpPr>
        <p:spPr>
          <a:xfrm>
            <a:off x="1"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endParaRPr sz="3300">
              <a:solidFill>
                <a:srgbClr val="FFFFFF"/>
              </a:solidFill>
            </a:endParaRPr>
          </a:p>
        </p:txBody>
      </p:sp>
      <p:sp>
        <p:nvSpPr>
          <p:cNvPr id="10" name="Text Placeholder 6"/>
          <p:cNvSpPr>
            <a:spLocks noGrp="1"/>
          </p:cNvSpPr>
          <p:nvPr>
            <p:ph type="body" sz="quarter" idx="11"/>
          </p:nvPr>
        </p:nvSpPr>
        <p:spPr>
          <a:xfrm>
            <a:off x="1455127" y="2285613"/>
            <a:ext cx="8679259" cy="771578"/>
          </a:xfrm>
          <a:prstGeom prst="rect">
            <a:avLst/>
          </a:prstGeom>
        </p:spPr>
        <p:txBody>
          <a:bodyPr/>
          <a:lstStyle>
            <a:lvl1pPr marL="0" indent="0" algn="l">
              <a:buFontTx/>
              <a:buNone/>
              <a:defRPr sz="3500">
                <a:solidFill>
                  <a:schemeClr val="tx2"/>
                </a:solidFill>
              </a:defRPr>
            </a:lvl1pPr>
          </a:lstStyle>
          <a:p>
            <a:pPr lvl="0"/>
            <a:r>
              <a:rPr lang="en-US"/>
              <a:t>Click to edit Master text styles</a:t>
            </a:r>
          </a:p>
        </p:txBody>
      </p:sp>
      <p:sp>
        <p:nvSpPr>
          <p:cNvPr id="5" name="Right Triangle 4">
            <a:extLst>
              <a:ext uri="{FF2B5EF4-FFF2-40B4-BE49-F238E27FC236}">
                <a16:creationId xmlns:a16="http://schemas.microsoft.com/office/drawing/2014/main" id="{A1EFE7E6-FB64-2E45-AFFC-7B2295E9B53F}"/>
              </a:ext>
            </a:extLst>
          </p:cNvPr>
          <p:cNvSpPr/>
          <p:nvPr userDrawn="1"/>
        </p:nvSpPr>
        <p:spPr>
          <a:xfrm>
            <a:off x="0" y="4386470"/>
            <a:ext cx="5023882" cy="247153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ight Triangle 6">
            <a:extLst>
              <a:ext uri="{FF2B5EF4-FFF2-40B4-BE49-F238E27FC236}">
                <a16:creationId xmlns:a16="http://schemas.microsoft.com/office/drawing/2014/main" id="{3F921226-9E04-4545-807B-0EBF740F1907}"/>
              </a:ext>
            </a:extLst>
          </p:cNvPr>
          <p:cNvSpPr/>
          <p:nvPr userDrawn="1"/>
        </p:nvSpPr>
        <p:spPr>
          <a:xfrm flipH="1">
            <a:off x="2783682" y="2650436"/>
            <a:ext cx="9408318" cy="4207565"/>
          </a:xfrm>
          <a:prstGeom prst="r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7F3B5C2-F03F-8A4F-AF54-15F4D602358C}"/>
              </a:ext>
            </a:extLst>
          </p:cNvPr>
          <p:cNvSpPr/>
          <p:nvPr userDrawn="1"/>
        </p:nvSpPr>
        <p:spPr>
          <a:xfrm>
            <a:off x="6166431" y="172172"/>
            <a:ext cx="5591095" cy="54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0490765C-7615-B641-BA24-67D2A99EB0B4}"/>
              </a:ext>
            </a:extLst>
          </p:cNvPr>
          <p:cNvSpPr>
            <a:spLocks noGrp="1"/>
          </p:cNvSpPr>
          <p:nvPr>
            <p:ph type="body" sz="quarter" idx="12"/>
          </p:nvPr>
        </p:nvSpPr>
        <p:spPr>
          <a:xfrm>
            <a:off x="1475172" y="3067050"/>
            <a:ext cx="6801033" cy="885825"/>
          </a:xfrm>
        </p:spPr>
        <p:txBody>
          <a:bodyPr/>
          <a:lstStyle>
            <a:lvl1pPr marL="0" indent="0">
              <a:buNone/>
              <a:defRPr>
                <a:latin typeface="Franklin Gothic Medium" panose="020B06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318472"/>
      </p:ext>
    </p:extLst>
  </p:cSld>
  <p:clrMapOvr>
    <a:masterClrMapping/>
  </p:clrMapOvr>
</p:sldLayout>
</file>

<file path=ppt/slideLayouts/slideLayout1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Simp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919090" y="705570"/>
            <a:ext cx="10353821" cy="1325563"/>
          </a:xfrm>
        </p:spPr>
        <p:txBody>
          <a:bodyPr lIns="0" tIns="0" rIns="0" bIns="0">
            <a:noAutofit/>
          </a:bodyPr>
          <a:lstStyle>
            <a:lvl1pPr>
              <a:defRPr b="1" spc="-133" baseline="0"/>
            </a:lvl1pPr>
          </a:lstStyle>
          <a:p>
            <a:r>
              <a:rPr lang="en-US"/>
              <a:t>Click to edit Master title style</a:t>
            </a:r>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919090" y="2273255"/>
            <a:ext cx="10353821" cy="3747717"/>
          </a:xfrm>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a:extLst>
              <a:ext uri="{FF2B5EF4-FFF2-40B4-BE49-F238E27FC236}">
                <a16:creationId xmlns:a16="http://schemas.microsoft.com/office/drawing/2014/main" id="{79747AC6-97FB-B76B-CB0D-2501E86D912F}"/>
              </a:ext>
            </a:extLst>
          </p:cNvPr>
          <p:cNvSpPr>
            <a:spLocks noGrp="1"/>
          </p:cNvSpPr>
          <p:nvPr>
            <p:ph type="ftr" sz="quarter" idx="12"/>
          </p:nvPr>
        </p:nvSpPr>
        <p:spPr/>
        <p:txBody>
          <a:bodyPr/>
          <a:lstStyle/>
          <a:p>
            <a:r>
              <a:rPr lang="en-US"/>
              <a:t>|  EERE</a:t>
            </a:r>
          </a:p>
        </p:txBody>
      </p:sp>
      <p:sp>
        <p:nvSpPr>
          <p:cNvPr id="20" name="Slide Number Placeholder 19">
            <a:extLst>
              <a:ext uri="{FF2B5EF4-FFF2-40B4-BE49-F238E27FC236}">
                <a16:creationId xmlns:a16="http://schemas.microsoft.com/office/drawing/2014/main" id="{FE0DD95F-BC70-4BD1-7A1C-0B858EB4BA64}"/>
              </a:ext>
            </a:extLst>
          </p:cNvPr>
          <p:cNvSpPr>
            <a:spLocks noGrp="1"/>
          </p:cNvSpPr>
          <p:nvPr>
            <p:ph type="sldNum" sz="quarter" idx="13"/>
          </p:nvPr>
        </p:nvSpPr>
        <p:spPr/>
        <p:txBody>
          <a:bodyPr/>
          <a:lstStyle/>
          <a:p>
            <a:fld id="{2D6788DA-6548-4EA8-8400-CD3CA88023E3}" type="slidenum">
              <a:rPr lang="en-US" smtClean="0"/>
              <a:pPr/>
              <a:t>‹#›</a:t>
            </a:fld>
            <a:endParaRPr lang="en-US"/>
          </a:p>
        </p:txBody>
      </p:sp>
    </p:spTree>
    <p:extLst>
      <p:ext uri="{BB962C8B-B14F-4D97-AF65-F5344CB8AC3E}">
        <p14:creationId xmlns:p14="http://schemas.microsoft.com/office/powerpoint/2010/main" val="2260183714"/>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9699-3604-158A-88BC-7F952F453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49633-93B5-D103-D11D-F676901D5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AD984-1B6B-0E5F-BC44-711B249FBBCC}"/>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5" name="Footer Placeholder 4">
            <a:extLst>
              <a:ext uri="{FF2B5EF4-FFF2-40B4-BE49-F238E27FC236}">
                <a16:creationId xmlns:a16="http://schemas.microsoft.com/office/drawing/2014/main" id="{7D522AAC-B681-7A28-F40A-57FACA62A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A6294-2100-9A04-FE7B-221C041836AC}"/>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1445557908"/>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3F9E-05BA-5372-AB6A-06410EAA37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B4F77A-777D-FA72-F4E8-006447D672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A42AD8-54A9-1DAA-DA3F-4B097D1E9739}"/>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5" name="Footer Placeholder 4">
            <a:extLst>
              <a:ext uri="{FF2B5EF4-FFF2-40B4-BE49-F238E27FC236}">
                <a16:creationId xmlns:a16="http://schemas.microsoft.com/office/drawing/2014/main" id="{0D169A3D-1BC6-02FD-1F7E-BA178A617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79E31-3E87-47DF-AEFF-84877DBC350B}"/>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163183958"/>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4986-3B2D-02A8-4DDD-C5E1EAC98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339B2-38E0-C802-F54D-85BB9068F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AC7581-86DA-B188-3351-2B5460973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A067A-3681-D80A-8A35-16249C859629}"/>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6" name="Footer Placeholder 5">
            <a:extLst>
              <a:ext uri="{FF2B5EF4-FFF2-40B4-BE49-F238E27FC236}">
                <a16:creationId xmlns:a16="http://schemas.microsoft.com/office/drawing/2014/main" id="{F077F983-41DC-008B-8515-7EAFBA45D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D19EC-630C-B4B1-03BE-C124EEDCB952}"/>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564314326"/>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220D-C460-04CB-A530-801CACD55A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72576-C43B-FB31-D10D-FC13E7475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54439B-F80C-AAE8-943E-115434ED60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0F4D4-83CB-AD97-0325-D18EF483B3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E18EE4-FF6B-BF4D-4259-F3288BD165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9AE4FC-6771-9476-C114-610A1F82C3FF}"/>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8" name="Footer Placeholder 7">
            <a:extLst>
              <a:ext uri="{FF2B5EF4-FFF2-40B4-BE49-F238E27FC236}">
                <a16:creationId xmlns:a16="http://schemas.microsoft.com/office/drawing/2014/main" id="{191DF9B3-7A1E-CB42-51B9-A0517C983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F33D11-989A-B361-6557-627B86320B01}"/>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1837555776"/>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FD2B-6C7B-313C-6AA9-976216728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3CEAA-3AF9-F52F-A47B-98CED8B881D3}"/>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4" name="Footer Placeholder 3">
            <a:extLst>
              <a:ext uri="{FF2B5EF4-FFF2-40B4-BE49-F238E27FC236}">
                <a16:creationId xmlns:a16="http://schemas.microsoft.com/office/drawing/2014/main" id="{66823C18-E9CD-F767-9D0D-06F72186F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266278-D05A-2BF0-7322-A122BC45BF61}"/>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265936236"/>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B442D-DFB0-58C3-DDD1-B8348D38F0E9}"/>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3" name="Footer Placeholder 2">
            <a:extLst>
              <a:ext uri="{FF2B5EF4-FFF2-40B4-BE49-F238E27FC236}">
                <a16:creationId xmlns:a16="http://schemas.microsoft.com/office/drawing/2014/main" id="{ED6C2C4E-AA8A-D410-8558-C019BD71A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2979EA-4DA3-A286-B376-73968241717A}"/>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593011815"/>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1D06B-B754-5FE3-3CAD-7DCE6A692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4A6966-F1CB-1CFB-94AB-3640F2EDA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A338B1-4B19-07D2-5346-7DB66F315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21960-AC65-D1D9-6DD6-AC3EC3464F29}"/>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6" name="Footer Placeholder 5">
            <a:extLst>
              <a:ext uri="{FF2B5EF4-FFF2-40B4-BE49-F238E27FC236}">
                <a16:creationId xmlns:a16="http://schemas.microsoft.com/office/drawing/2014/main" id="{7B5DF571-12A6-D800-EFB6-B9905A036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9A93C-0B70-D6FE-D63B-1BCF58D50BB4}"/>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3061622511"/>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9B57-5073-C066-9C4D-76C4640DA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01D8C-4A49-2C91-C6B6-CCD3D97799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5B3FE3-6431-D925-B117-987015849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826F9-4023-E1FC-2D26-F4E672DA87F3}"/>
              </a:ext>
            </a:extLst>
          </p:cNvPr>
          <p:cNvSpPr>
            <a:spLocks noGrp="1"/>
          </p:cNvSpPr>
          <p:nvPr>
            <p:ph type="dt" sz="half" idx="10"/>
          </p:nvPr>
        </p:nvSpPr>
        <p:spPr/>
        <p:txBody>
          <a:bodyPr/>
          <a:lstStyle/>
          <a:p>
            <a:fld id="{3AFEC8A8-A081-4571-A5DD-6A9A2DFFAB1F}" type="datetimeFigureOut">
              <a:rPr lang="en-US" smtClean="0"/>
              <a:t>10/23/24</a:t>
            </a:fld>
            <a:endParaRPr lang="en-US"/>
          </a:p>
        </p:txBody>
      </p:sp>
      <p:sp>
        <p:nvSpPr>
          <p:cNvPr id="6" name="Footer Placeholder 5">
            <a:extLst>
              <a:ext uri="{FF2B5EF4-FFF2-40B4-BE49-F238E27FC236}">
                <a16:creationId xmlns:a16="http://schemas.microsoft.com/office/drawing/2014/main" id="{5E6943F4-4788-8E9A-C359-408F4F7B2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8D14C-E12D-5FF2-7134-907FC8134996}"/>
              </a:ext>
            </a:extLst>
          </p:cNvPr>
          <p:cNvSpPr>
            <a:spLocks noGrp="1"/>
          </p:cNvSpPr>
          <p:nvPr>
            <p:ph type="sldNum" sz="quarter" idx="12"/>
          </p:nvPr>
        </p:nvSpPr>
        <p:spPr/>
        <p:txBody>
          <a:bodyPr/>
          <a:lstStyle/>
          <a:p>
            <a:fld id="{1FC37732-4935-4F58-8316-E6AADFD7DAE1}" type="slidenum">
              <a:rPr lang="en-US" smtClean="0"/>
              <a:t>‹#›</a:t>
            </a:fld>
            <a:endParaRPr lang="en-US"/>
          </a:p>
        </p:txBody>
      </p:sp>
    </p:spTree>
    <p:extLst>
      <p:ext uri="{BB962C8B-B14F-4D97-AF65-F5344CB8AC3E}">
        <p14:creationId xmlns:p14="http://schemas.microsoft.com/office/powerpoint/2010/main" val="42636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7A77A9-270E-8BDA-91ED-274A77152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2189CD-F770-0741-8C83-924570C3D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2471D-D126-D029-151B-C4FB74EBB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FEC8A8-A081-4571-A5DD-6A9A2DFFAB1F}" type="datetimeFigureOut">
              <a:rPr lang="en-US" smtClean="0"/>
              <a:t>10/23/24</a:t>
            </a:fld>
            <a:endParaRPr lang="en-US"/>
          </a:p>
        </p:txBody>
      </p:sp>
      <p:sp>
        <p:nvSpPr>
          <p:cNvPr id="5" name="Footer Placeholder 4">
            <a:extLst>
              <a:ext uri="{FF2B5EF4-FFF2-40B4-BE49-F238E27FC236}">
                <a16:creationId xmlns:a16="http://schemas.microsoft.com/office/drawing/2014/main" id="{B23508BF-AD9E-E803-7736-90FD449F4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CD4CC2-67D9-B55B-C618-00AB3C8A4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C37732-4935-4F58-8316-E6AADFD7DAE1}" type="slidenum">
              <a:rPr lang="en-US" smtClean="0"/>
              <a:t>‹#›</a:t>
            </a:fld>
            <a:endParaRPr lang="en-US"/>
          </a:p>
        </p:txBody>
      </p:sp>
    </p:spTree>
    <p:extLst>
      <p:ext uri="{BB962C8B-B14F-4D97-AF65-F5344CB8AC3E}">
        <p14:creationId xmlns:p14="http://schemas.microsoft.com/office/powerpoint/2010/main" val="120502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282D906-277F-AB44-8897-43620577CC7C}"/>
              </a:ext>
            </a:extLst>
          </p:cNvPr>
          <p:cNvSpPr/>
          <p:nvPr userDrawn="1"/>
        </p:nvSpPr>
        <p:spPr>
          <a:xfrm>
            <a:off x="1" y="6241774"/>
            <a:ext cx="12192000" cy="616226"/>
          </a:xfrm>
          <a:prstGeom prst="rect">
            <a:avLst/>
          </a:prstGeom>
          <a:solidFill>
            <a:srgbClr val="6AB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8" name="Title Placeholder 1"/>
          <p:cNvSpPr>
            <a:spLocks noGrp="1"/>
          </p:cNvSpPr>
          <p:nvPr>
            <p:ph type="title"/>
          </p:nvPr>
        </p:nvSpPr>
        <p:spPr bwMode="auto">
          <a:xfrm>
            <a:off x="481139" y="-38100"/>
            <a:ext cx="564296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116522" y="6399954"/>
            <a:ext cx="603407" cy="241300"/>
          </a:xfrm>
          <a:prstGeom prst="rect">
            <a:avLst/>
          </a:prstGeom>
        </p:spPr>
        <p:txBody>
          <a:bodyPr>
            <a:no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r" eaLnBrk="1" fontAlgn="auto" hangingPunct="1">
              <a:lnSpc>
                <a:spcPct val="90000"/>
              </a:lnSpc>
              <a:spcBef>
                <a:spcPct val="20000"/>
              </a:spcBef>
              <a:spcAft>
                <a:spcPts val="0"/>
              </a:spcAft>
              <a:buFont typeface="Arial" charset="0"/>
              <a:buNone/>
              <a:defRPr/>
            </a:pPr>
            <a:fld id="{964C6B53-FBBF-5547-9B59-8D6BF7FA2888}" type="slidenum">
              <a:rPr lang="en-US" sz="1200">
                <a:solidFill>
                  <a:srgbClr val="FFFFFF"/>
                </a:solidFill>
                <a:latin typeface="Franklin Gothic Medium" panose="020B0603020102020204" pitchFamily="34" charset="0"/>
                <a:cs typeface="Arial" charset="0"/>
              </a:rPr>
              <a:pPr algn="r" eaLnBrk="1" fontAlgn="auto" hangingPunct="1">
                <a:lnSpc>
                  <a:spcPct val="90000"/>
                </a:lnSpc>
                <a:spcBef>
                  <a:spcPct val="20000"/>
                </a:spcBef>
                <a:spcAft>
                  <a:spcPts val="0"/>
                </a:spcAft>
                <a:buFont typeface="Arial" charset="0"/>
                <a:buNone/>
                <a:defRPr/>
              </a:pPr>
              <a:t>‹#›</a:t>
            </a:fld>
            <a:endParaRPr lang="en-US" sz="1200">
              <a:solidFill>
                <a:srgbClr val="FFFFFF"/>
              </a:solidFill>
              <a:latin typeface="Franklin Gothic Medium" panose="020B0603020102020204" pitchFamily="34" charset="0"/>
              <a:cs typeface="Arial" charset="0"/>
            </a:endParaRPr>
          </a:p>
        </p:txBody>
      </p:sp>
      <p:sp>
        <p:nvSpPr>
          <p:cNvPr id="1032" name="Text Placeholder 8"/>
          <p:cNvSpPr>
            <a:spLocks noGrp="1"/>
          </p:cNvSpPr>
          <p:nvPr>
            <p:ph type="body" idx="1"/>
          </p:nvPr>
        </p:nvSpPr>
        <p:spPr bwMode="auto">
          <a:xfrm>
            <a:off x="481139" y="1047751"/>
            <a:ext cx="1097248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F84327E7-D5CA-3049-AA43-989298F4E52B}"/>
              </a:ext>
            </a:extLst>
          </p:cNvPr>
          <p:cNvSpPr/>
          <p:nvPr userDrawn="1"/>
        </p:nvSpPr>
        <p:spPr>
          <a:xfrm>
            <a:off x="6309678" y="304800"/>
            <a:ext cx="3861374" cy="1371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AE1EE06F-145F-BF48-BD8F-723310931115}"/>
              </a:ext>
            </a:extLst>
          </p:cNvPr>
          <p:cNvSpPr/>
          <p:nvPr userDrawn="1"/>
        </p:nvSpPr>
        <p:spPr>
          <a:xfrm>
            <a:off x="9737802" y="304800"/>
            <a:ext cx="1808646" cy="135213"/>
          </a:xfrm>
          <a:custGeom>
            <a:avLst/>
            <a:gdLst>
              <a:gd name="connsiteX0" fmla="*/ 0 w 1808175"/>
              <a:gd name="connsiteY0" fmla="*/ 0 h 135213"/>
              <a:gd name="connsiteX1" fmla="*/ 1808175 w 1808175"/>
              <a:gd name="connsiteY1" fmla="*/ 0 h 135213"/>
              <a:gd name="connsiteX2" fmla="*/ 1808175 w 1808175"/>
              <a:gd name="connsiteY2" fmla="*/ 135213 h 135213"/>
              <a:gd name="connsiteX3" fmla="*/ 0 w 1808175"/>
              <a:gd name="connsiteY3" fmla="*/ 135213 h 135213"/>
              <a:gd name="connsiteX4" fmla="*/ 0 w 1808175"/>
              <a:gd name="connsiteY4" fmla="*/ 0 h 135213"/>
              <a:gd name="connsiteX0" fmla="*/ 71368 w 1808175"/>
              <a:gd name="connsiteY0" fmla="*/ 0 h 135213"/>
              <a:gd name="connsiteX1" fmla="*/ 1808175 w 1808175"/>
              <a:gd name="connsiteY1" fmla="*/ 0 h 135213"/>
              <a:gd name="connsiteX2" fmla="*/ 1808175 w 1808175"/>
              <a:gd name="connsiteY2" fmla="*/ 135213 h 135213"/>
              <a:gd name="connsiteX3" fmla="*/ 0 w 1808175"/>
              <a:gd name="connsiteY3" fmla="*/ 135213 h 135213"/>
              <a:gd name="connsiteX4" fmla="*/ 71368 w 1808175"/>
              <a:gd name="connsiteY4" fmla="*/ 0 h 13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175" h="135213">
                <a:moveTo>
                  <a:pt x="71368" y="0"/>
                </a:moveTo>
                <a:lnTo>
                  <a:pt x="1808175" y="0"/>
                </a:lnTo>
                <a:lnTo>
                  <a:pt x="1808175" y="135213"/>
                </a:lnTo>
                <a:lnTo>
                  <a:pt x="0" y="135213"/>
                </a:lnTo>
                <a:lnTo>
                  <a:pt x="71368"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Footer Placeholder 2">
            <a:extLst>
              <a:ext uri="{FF2B5EF4-FFF2-40B4-BE49-F238E27FC236}">
                <a16:creationId xmlns:a16="http://schemas.microsoft.com/office/drawing/2014/main" id="{0543EAC3-4798-2B45-A17C-AC3D584E7BF7}"/>
              </a:ext>
            </a:extLst>
          </p:cNvPr>
          <p:cNvSpPr>
            <a:spLocks noGrp="1"/>
          </p:cNvSpPr>
          <p:nvPr>
            <p:ph type="ftr" sz="quarter" idx="3"/>
          </p:nvPr>
        </p:nvSpPr>
        <p:spPr>
          <a:xfrm>
            <a:off x="4905787" y="6385117"/>
            <a:ext cx="5968102" cy="295173"/>
          </a:xfrm>
          <a:prstGeom prst="rect">
            <a:avLst/>
          </a:prstGeom>
        </p:spPr>
        <p:txBody>
          <a:bodyPr vert="horz" lIns="91440" tIns="45720" rIns="91440" bIns="45720" rtlCol="0" anchor="ctr"/>
          <a:lstStyle>
            <a:lvl1pPr algn="l">
              <a:defRPr sz="1200">
                <a:solidFill>
                  <a:schemeClr val="bg1"/>
                </a:solidFill>
                <a:latin typeface="Franklin Gothic Medium" panose="020B0603020102020204" pitchFamily="34" charset="0"/>
              </a:defRPr>
            </a:lvl1pPr>
          </a:lstStyle>
          <a:p>
            <a:r>
              <a:rPr lang="en-US"/>
              <a:t>THE US. NATIONAL BLUEPRINT FOR TRANSPORTATION DECARBONIZATION</a:t>
            </a:r>
          </a:p>
        </p:txBody>
      </p:sp>
      <p:pic>
        <p:nvPicPr>
          <p:cNvPr id="4" name="Picture 11">
            <a:extLst>
              <a:ext uri="{FF2B5EF4-FFF2-40B4-BE49-F238E27FC236}">
                <a16:creationId xmlns:a16="http://schemas.microsoft.com/office/drawing/2014/main" id="{D89D8D5C-7C1B-1CE1-24F8-2EDF335C030E}"/>
              </a:ext>
            </a:extLst>
          </p:cNvPr>
          <p:cNvPicPr>
            <a:picLocks noChangeAspect="1"/>
          </p:cNvPicPr>
          <p:nvPr userDrawn="1"/>
        </p:nvPicPr>
        <p:blipFill>
          <a:blip r:embed="rId6"/>
          <a:stretch>
            <a:fillRect/>
          </a:stretch>
        </p:blipFill>
        <p:spPr>
          <a:xfrm>
            <a:off x="556039" y="6296794"/>
            <a:ext cx="2246786" cy="548640"/>
          </a:xfrm>
          <a:prstGeom prst="rect">
            <a:avLst/>
          </a:prstGeom>
        </p:spPr>
      </p:pic>
    </p:spTree>
    <p:extLst>
      <p:ext uri="{BB962C8B-B14F-4D97-AF65-F5344CB8AC3E}">
        <p14:creationId xmlns:p14="http://schemas.microsoft.com/office/powerpoint/2010/main" val="16124271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sldNum="0" hdr="0" dt="0"/>
  <p:txStyles>
    <p:titleStyle>
      <a:lvl1pPr algn="l" defTabSz="457200" rtl="0" eaLnBrk="1" fontAlgn="base" hangingPunct="1">
        <a:spcBef>
          <a:spcPct val="0"/>
        </a:spcBef>
        <a:spcAft>
          <a:spcPct val="0"/>
        </a:spcAft>
        <a:defRPr lang="en-US" sz="2500" b="1" kern="1200" dirty="0">
          <a:solidFill>
            <a:schemeClr val="tx2"/>
          </a:solidFill>
          <a:latin typeface="Franklin Gothic Medium" panose="020B0603020102020204" pitchFamily="34"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sz="1600" kern="1200">
          <a:solidFill>
            <a:schemeClr val="tx2"/>
          </a:solidFill>
          <a:latin typeface="Franklin Gothic Medium" panose="020B0603020102020204" pitchFamily="34" charset="0"/>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rpa-e.energy.gov/technologies/exploratory-topics/intermodal-freight" TargetMode="External"/><Relationship Id="rId2" Type="http://schemas.openxmlformats.org/officeDocument/2006/relationships/image" Target="../media/image15.jpeg"/><Relationship Id="rId1" Type="http://schemas.openxmlformats.org/officeDocument/2006/relationships/slideLayout" Target="../slideLayouts/slideLayout15.xml"/><Relationship Id="rId5" Type="http://schemas.openxmlformats.org/officeDocument/2006/relationships/hyperlink" Target="https://arpa-e.energy.gov/technologies/programs/propel-1k" TargetMode="External"/><Relationship Id="rId4" Type="http://schemas.openxmlformats.org/officeDocument/2006/relationships/hyperlink" Target="https://arpa-e.energy.gov/technologies/programs/vision-open-202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itre.ncsu.edu/focus/rail/astep/" TargetMode="External"/><Relationship Id="rId2" Type="http://schemas.openxmlformats.org/officeDocument/2006/relationships/hyperlink" Target="https://www.nrel.gov/transportation/altrios.html" TargetMode="External"/><Relationship Id="rId1" Type="http://schemas.openxmlformats.org/officeDocument/2006/relationships/slideLayout" Target="../slideLayouts/slideLayout15.xml"/><Relationship Id="rId5" Type="http://schemas.openxmlformats.org/officeDocument/2006/relationships/hyperlink" Target="https://vms.taps.anl.gov/tools/autonomie/" TargetMode="External"/><Relationship Id="rId4" Type="http://schemas.openxmlformats.org/officeDocument/2006/relationships/hyperlink" Target="https://www.scorelocomotives.org/"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ndpopovich@lbl.gov"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epa.gov/system/files/documents/2023-01/2020_NEI_Rail_062722.pdf" TargetMode="External"/><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system/files/documents/2022-04/us-ghg-inventory-2022-main-text.pdf" TargetMode="External"/><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s://www.epa.gov/system/files/documents/2023-01/2020_NEI_Rail_062722.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energyjustice.egs.anl.gov/"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5" name="Picture 4" descr="" title="">
            <a:extLst>
              <a:ext uri="{FF2B5EF4-FFF2-40B4-BE49-F238E27FC236}">
                <a16:creationId xmlns:a16="http://schemas.microsoft.com/office/drawing/2014/main" id="{6E16CE03-158C-AEEB-C83F-D720C9E13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6" name="TextBox 5" descr="" title="">
            <a:extLst>
              <a:ext uri="{FF2B5EF4-FFF2-40B4-BE49-F238E27FC236}">
                <a16:creationId xmlns:a16="http://schemas.microsoft.com/office/drawing/2014/main" id="{B8DC0B4D-4A57-D613-C39A-750EE5E1C577}"/>
              </a:ext>
            </a:extLst>
          </p:cNvPr>
          <p:cNvSpPr txBox="1"/>
          <p:nvPr/>
        </p:nvSpPr>
        <p:spPr>
          <a:xfrm>
            <a:off x="306307" y="5222293"/>
            <a:ext cx="5487768" cy="666593"/>
          </a:xfrm>
          <a:prstGeom prst="rect">
            <a:avLst/>
          </a:prstGeom>
          <a:noFill/>
        </p:spPr>
        <p:txBody>
          <a:bodyPr wrap="square">
            <a:spAutoFit/>
          </a:bodyPr>
          <a:lstStyle/>
          <a:p>
            <a:r>
              <a:rPr lang="en-US" sz="1866" dirty="0"/>
              <a:t>Railroad Electrification Coalition</a:t>
            </a:r>
          </a:p>
          <a:p>
            <a:r>
              <a:rPr lang="en-US" sz="1866" dirty="0"/>
              <a:t>October 24</a:t>
            </a:r>
            <a:r>
              <a:rPr lang="en-US" sz="1866" baseline="30000" dirty="0"/>
              <a:t>th</a:t>
            </a:r>
            <a:r>
              <a:rPr lang="en-US" sz="1866" dirty="0"/>
              <a:t>, 2024</a:t>
            </a:r>
          </a:p>
        </p:txBody>
      </p:sp>
      <p:sp>
        <p:nvSpPr>
          <p:cNvPr id="10" name="TextBox 9" descr="" title="">
            <a:extLst>
              <a:ext uri="{FF2B5EF4-FFF2-40B4-BE49-F238E27FC236}">
                <a16:creationId xmlns:a16="http://schemas.microsoft.com/office/drawing/2014/main" id="{6958C993-5695-AC9D-987D-D268853C1804}"/>
              </a:ext>
            </a:extLst>
          </p:cNvPr>
          <p:cNvSpPr txBox="1"/>
          <p:nvPr/>
        </p:nvSpPr>
        <p:spPr>
          <a:xfrm>
            <a:off x="306307" y="2733489"/>
            <a:ext cx="10163114" cy="2933880"/>
          </a:xfrm>
          <a:prstGeom prst="rect">
            <a:avLst/>
          </a:prstGeom>
          <a:noFill/>
        </p:spPr>
        <p:txBody>
          <a:bodyPr wrap="square">
            <a:spAutoFit/>
          </a:bodyPr>
          <a:lstStyle/>
          <a:p>
            <a:pPr>
              <a:spcAft>
                <a:spcPts val="400"/>
              </a:spcAft>
            </a:pPr>
            <a:r>
              <a:rPr lang="en-US" sz="2800" dirty="0"/>
              <a:t>The U.S. National Blueprint </a:t>
            </a:r>
            <a:br>
              <a:rPr lang="en-US" sz="2800" dirty="0"/>
            </a:br>
            <a:r>
              <a:rPr lang="en-US" sz="2800" dirty="0"/>
              <a:t>for Transportation Decarbonization:</a:t>
            </a:r>
            <a:br>
              <a:rPr lang="en-US" sz="2400" dirty="0"/>
            </a:br>
            <a:endParaRPr lang="en-US" sz="1000" dirty="0"/>
          </a:p>
          <a:p>
            <a:r>
              <a:rPr lang="en-US" sz="4266" b="1" dirty="0"/>
              <a:t>ACTIONS FOR THE RAIL SECTOR</a:t>
            </a:r>
          </a:p>
          <a:p>
            <a:r>
              <a:rPr lang="en-US" sz="3000" b="1" dirty="0"/>
              <a:t>+ Research to support electrification</a:t>
            </a:r>
            <a:br>
              <a:rPr lang="en-US" sz="4266" b="1" dirty="0"/>
            </a:br>
            <a:endParaRPr lang="en-US" sz="4266" b="1" dirty="0"/>
          </a:p>
        </p:txBody>
      </p:sp>
      <p:pic>
        <p:nvPicPr>
          <p:cNvPr id="12" name="Picture 11" descr="" title="">
            <a:extLst>
              <a:ext uri="{FF2B5EF4-FFF2-40B4-BE49-F238E27FC236}">
                <a16:creationId xmlns:a16="http://schemas.microsoft.com/office/drawing/2014/main" id="{5525FB9F-3ACB-F43A-F2FE-F2BBF91A4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715" y="5222293"/>
            <a:ext cx="4093423" cy="982107"/>
          </a:xfrm>
          <a:prstGeom prst="rect">
            <a:avLst/>
          </a:prstGeom>
        </p:spPr>
      </p:pic>
    </p:spTree>
    <p:extLst>
      <p:ext uri="{BB962C8B-B14F-4D97-AF65-F5344CB8AC3E}">
        <p14:creationId xmlns:p14="http://schemas.microsoft.com/office/powerpoint/2010/main" val="1542142628"/>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 Rail-to-Grid Integration</a:t>
            </a:r>
          </a:p>
        </p:txBody>
      </p:sp>
      <p:sp>
        <p:nvSpPr>
          <p:cNvPr id="7" name="TextBox 6" descr="" title="">
            <a:extLst>
              <a:ext uri="{FF2B5EF4-FFF2-40B4-BE49-F238E27FC236}">
                <a16:creationId xmlns:a16="http://schemas.microsoft.com/office/drawing/2014/main" id="{E733308D-F608-8627-AC44-E70F9D579200}"/>
              </a:ext>
            </a:extLst>
          </p:cNvPr>
          <p:cNvSpPr txBox="1"/>
          <p:nvPr/>
        </p:nvSpPr>
        <p:spPr>
          <a:xfrm>
            <a:off x="7071360" y="2125447"/>
            <a:ext cx="4218432" cy="2308324"/>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Host a series of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rail electrification summits</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that bring together community stakeholder experts, railroads, workers, and utilities to identify challenges and solutions between transmission planning and rail electrification</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omplete a national assessment to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priority corridors for collocating transmission lines</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and rail right-of-way</a:t>
            </a:r>
            <a:endParaRPr kumimoji="0" lang="en-US" altLang="en-US" sz="1600" b="0" i="0" u="none" strike="noStrike" cap="none" normalizeH="0" baseline="0" dirty="0">
              <a:ln>
                <a:noFill/>
              </a:ln>
              <a:solidFill>
                <a:schemeClr val="tx1"/>
              </a:solidFill>
              <a:effectLst/>
            </a:endParaRPr>
          </a:p>
        </p:txBody>
      </p:sp>
      <p:sp>
        <p:nvSpPr>
          <p:cNvPr id="8" name="TextBox 7" descr="" title="">
            <a:extLst>
              <a:ext uri="{FF2B5EF4-FFF2-40B4-BE49-F238E27FC236}">
                <a16:creationId xmlns:a16="http://schemas.microsoft.com/office/drawing/2014/main" id="{74C7305A-5148-4917-93AB-07591AB92FE1}"/>
              </a:ext>
            </a:extLst>
          </p:cNvPr>
          <p:cNvSpPr txBox="1"/>
          <p:nvPr/>
        </p:nvSpPr>
        <p:spPr>
          <a:xfrm>
            <a:off x="292608" y="784641"/>
            <a:ext cx="11228832" cy="646331"/>
          </a:xfrm>
          <a:prstGeom prst="rect">
            <a:avLst/>
          </a:prstGeom>
          <a:noFill/>
        </p:spPr>
        <p:txBody>
          <a:bodyPr wrap="square" rtlCol="0">
            <a:spAutoFit/>
          </a:bodyPr>
          <a:lstStyle/>
          <a:p>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Coordinate utilities, railroads, communities, and other stakeholders on rail electrification planning and grid decarbonization and reliability.</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endParaRPr>
          </a:p>
        </p:txBody>
      </p:sp>
      <p:pic>
        <p:nvPicPr>
          <p:cNvPr id="3" name="Picture 2" descr="" title="">
            <a:extLst>
              <a:ext uri="{FF2B5EF4-FFF2-40B4-BE49-F238E27FC236}">
                <a16:creationId xmlns:a16="http://schemas.microsoft.com/office/drawing/2014/main" id="{F5D42080-93ED-C31E-22BD-52423B33D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54" y="1386036"/>
            <a:ext cx="6285246" cy="4856907"/>
          </a:xfrm>
          <a:prstGeom prst="rect">
            <a:avLst/>
          </a:prstGeom>
        </p:spPr>
      </p:pic>
      <p:sp>
        <p:nvSpPr>
          <p:cNvPr id="5" name="Footer Placeholder 3" descr="" title="">
            <a:extLst>
              <a:ext uri="{FF2B5EF4-FFF2-40B4-BE49-F238E27FC236}">
                <a16:creationId xmlns:a16="http://schemas.microsoft.com/office/drawing/2014/main" id="{F66A1A54-3383-408F-34B0-A841A6A52C57}"/>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411660556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F7BC59-F39A-5045-E2C9-793C876AB8C1}"/>
              </a:ext>
            </a:extLst>
          </p:cNvPr>
          <p:cNvSpPr>
            <a:spLocks noGrp="1"/>
          </p:cNvSpPr>
          <p:nvPr>
            <p:ph type="title"/>
          </p:nvPr>
        </p:nvSpPr>
        <p:spPr/>
        <p:txBody>
          <a:bodyPr/>
          <a:lstStyle/>
          <a:p>
            <a:r>
              <a:rPr lang="en-US" dirty="0"/>
              <a:t>Current Rail Electrification Research</a:t>
            </a:r>
          </a:p>
        </p:txBody>
      </p:sp>
      <p:sp>
        <p:nvSpPr>
          <p:cNvPr id="8" name="TextBox 7" descr="" title="">
            <a:extLst>
              <a:ext uri="{FF2B5EF4-FFF2-40B4-BE49-F238E27FC236}">
                <a16:creationId xmlns:a16="http://schemas.microsoft.com/office/drawing/2014/main" id="{5C384636-1E72-4F10-3B60-43D46632FC49}"/>
              </a:ext>
            </a:extLst>
          </p:cNvPr>
          <p:cNvSpPr txBox="1"/>
          <p:nvPr/>
        </p:nvSpPr>
        <p:spPr>
          <a:xfrm>
            <a:off x="481139" y="1064408"/>
            <a:ext cx="10605961" cy="4031873"/>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Catenary feasibility for the Southern Transcon (ANL)</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Technical (and economic-lite) assessment of catenary and discontinuous catenary for the Southern Transcon from Los Angeles to Chicago using BNSF data. Final results expected Nov 2024.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r>
              <a:rPr lang="en-US" b="1" u="sng" dirty="0">
                <a:latin typeface="Calibri" panose="020F0502020204030204" pitchFamily="34" charset="0"/>
                <a:cs typeface="Calibri" panose="020F0502020204030204" pitchFamily="34" charset="0"/>
              </a:rPr>
              <a:t>Industrial Locomotive Survey (NREL)</a:t>
            </a: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This project will work with large industrial companies to conduct a survey of industrial locomotives operating in the US. The team will reach out to all industrial locomotives that are identified but anticipates receipt of data for a sample of the full population. The sample data will be analyzed to estimate energy and GHG emissions for the full population. (FY25)</a:t>
            </a:r>
          </a:p>
          <a:p>
            <a:endParaRPr lang="en-US" sz="1600" b="1" dirty="0">
              <a:latin typeface="Calibri" panose="020F0502020204030204" pitchFamily="34" charset="0"/>
              <a:cs typeface="Calibri" panose="020F0502020204030204" pitchFamily="34" charset="0"/>
            </a:endParaRPr>
          </a:p>
          <a:p>
            <a:r>
              <a:rPr lang="en-US" b="1" u="sng" dirty="0">
                <a:latin typeface="Calibri" panose="020F0502020204030204" pitchFamily="34" charset="0"/>
                <a:cs typeface="Calibri" panose="020F0502020204030204" pitchFamily="34" charset="0"/>
              </a:rPr>
              <a:t>Barriers to and opportunities for mode shift from trucks to rail (ANL/NCSU)</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This project will identify and understand the barriers that are preventing the shifting of cargo from trucks to rail and to provide strategies for overcoming these barriers to enable the shift with an estimate of what percentage of cargo traffic could be shifted from truck to rails if successful in overcoming these barriers. The project will consider a series of potential barriers include accessibility, service options, service quality, capacity limitations (both line and terminal), costs, equipment availability, interoperability, and regulation that prevent the shifting of cargo from truck to rail. </a:t>
            </a:r>
            <a:endParaRPr lang="en-US" sz="1600" b="1" dirty="0">
              <a:latin typeface="Calibri" panose="020F0502020204030204" pitchFamily="34" charset="0"/>
              <a:cs typeface="Calibri" panose="020F0502020204030204" pitchFamily="34" charset="0"/>
            </a:endParaRPr>
          </a:p>
        </p:txBody>
      </p:sp>
      <p:sp>
        <p:nvSpPr>
          <p:cNvPr id="3" name="Footer Placeholder 3" descr="" title="">
            <a:extLst>
              <a:ext uri="{FF2B5EF4-FFF2-40B4-BE49-F238E27FC236}">
                <a16:creationId xmlns:a16="http://schemas.microsoft.com/office/drawing/2014/main" id="{50B641E3-D7AE-24E8-2575-10D23864332E}"/>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pic>
        <p:nvPicPr>
          <p:cNvPr id="1028" name="Picture 4" descr="" title="">
            <a:extLst>
              <a:ext uri="{FF2B5EF4-FFF2-40B4-BE49-F238E27FC236}">
                <a16:creationId xmlns:a16="http://schemas.microsoft.com/office/drawing/2014/main" id="{1E268485-05F7-8180-3601-F28188FF8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900" y="4854677"/>
            <a:ext cx="2085399" cy="106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359980"/>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BDEECB0F-DD32-0AC3-4413-0E9E58971ACF}"/>
            </a:ext>
          </a:extLst>
        </p:cNvPr>
        <p:cNvGrpSpPr/>
        <p:nvPr/>
      </p:nvGrpSpPr>
      <p:grpSpPr>
        <a:xfrm>
          <a:off x="0" y="0"/>
          <a:ext cx="0" cy="0"/>
          <a:chOff x="0" y="0"/>
          <a:chExt cx="0" cy="0"/>
        </a:xfrm>
      </p:grpSpPr>
      <p:pic>
        <p:nvPicPr>
          <p:cNvPr id="10" name="Picture 14" descr="" title="">
            <a:extLst>
              <a:ext uri="{FF2B5EF4-FFF2-40B4-BE49-F238E27FC236}">
                <a16:creationId xmlns:a16="http://schemas.microsoft.com/office/drawing/2014/main" id="{55BA3381-6B2F-BD7F-4FC9-3F17E6385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580" y="4815551"/>
            <a:ext cx="3868420" cy="1316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a:extLst>
              <a:ext uri="{FF2B5EF4-FFF2-40B4-BE49-F238E27FC236}">
                <a16:creationId xmlns:a16="http://schemas.microsoft.com/office/drawing/2014/main" id="{01AD73F7-793B-9CA5-B2BD-A1969E832D70}"/>
              </a:ext>
            </a:extLst>
          </p:cNvPr>
          <p:cNvSpPr>
            <a:spLocks noGrp="1"/>
          </p:cNvSpPr>
          <p:nvPr>
            <p:ph type="title"/>
          </p:nvPr>
        </p:nvSpPr>
        <p:spPr/>
        <p:txBody>
          <a:bodyPr/>
          <a:lstStyle/>
          <a:p>
            <a:r>
              <a:rPr lang="en-US" dirty="0"/>
              <a:t>Current Rail Electrification Research</a:t>
            </a:r>
          </a:p>
        </p:txBody>
      </p:sp>
      <p:sp>
        <p:nvSpPr>
          <p:cNvPr id="6" name="TextBox 5" descr="" title="">
            <a:extLst>
              <a:ext uri="{FF2B5EF4-FFF2-40B4-BE49-F238E27FC236}">
                <a16:creationId xmlns:a16="http://schemas.microsoft.com/office/drawing/2014/main" id="{E2998423-7385-8ED6-A20F-C22EFF1BF27C}"/>
              </a:ext>
            </a:extLst>
          </p:cNvPr>
          <p:cNvSpPr txBox="1"/>
          <p:nvPr/>
        </p:nvSpPr>
        <p:spPr>
          <a:xfrm>
            <a:off x="673100" y="949370"/>
            <a:ext cx="10744200" cy="4493538"/>
          </a:xfrm>
          <a:prstGeom prst="rect">
            <a:avLst/>
          </a:prstGeom>
          <a:noFill/>
        </p:spPr>
        <p:txBody>
          <a:bodyPr wrap="square">
            <a:spAutoFit/>
          </a:bodyPr>
          <a:lstStyle/>
          <a:p>
            <a:pPr marR="0" lvl="0"/>
            <a:r>
              <a:rPr lang="en-US" sz="1600" b="1" u="sng" kern="1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INTERMODAL</a:t>
            </a:r>
            <a:endParaRPr lang="en-US" sz="1600" b="1" kern="100" dirty="0">
              <a:effectLst/>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This Topic seeks to </a:t>
            </a:r>
            <a:r>
              <a:rPr lang="en-US" sz="1500" b="1"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develop the low-carbon intermodal freight transportation system of the future, with the goal of minimizing greenhouse gas emissions and maximizing freight resiliency. </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Project innovations developed will support the deployment of energy infrastructure and logistics for moving goods across maritime, rail, and road transportation through developing models that enable prioritization of low-carbon energy infrastructure deployment.</a:t>
            </a: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7 projects funded</a:t>
            </a:r>
          </a:p>
          <a:p>
            <a:pPr marL="800100" lvl="1" indent="-342900">
              <a:buFont typeface="Symbol" pitchFamily="2" charset="2"/>
              <a:buChar char=""/>
            </a:pPr>
            <a:r>
              <a:rPr lang="en-US" sz="1500" kern="100" dirty="0">
                <a:solidFill>
                  <a:srgbClr val="212529"/>
                </a:solidFill>
                <a:latin typeface="Calibri" panose="020F0502020204030204" pitchFamily="34" charset="0"/>
                <a:ea typeface="Times New Roman" panose="02020603050405020304" pitchFamily="18" charset="0"/>
                <a:cs typeface="Calibri" panose="020F0502020204030204" pitchFamily="34" charset="0"/>
                <a:hlinkClick r:id="rId3"/>
              </a:rPr>
              <a:t>https://arpa-e.energy.gov/technologies/exploratory-topics/intermodal-freight</a:t>
            </a:r>
            <a:r>
              <a:rPr lang="en-US" sz="1500" kern="100" dirty="0">
                <a:solidFill>
                  <a:srgbClr val="212529"/>
                </a:solidFill>
                <a:latin typeface="Calibri" panose="020F0502020204030204" pitchFamily="34" charset="0"/>
                <a:ea typeface="Times New Roman" panose="02020603050405020304" pitchFamily="18" charset="0"/>
                <a:cs typeface="Calibri" panose="020F0502020204030204" pitchFamily="34" charset="0"/>
              </a:rPr>
              <a:t> </a:t>
            </a:r>
          </a:p>
          <a:p>
            <a:pPr marR="0" lvl="1"/>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r>
              <a:rPr lang="en-US" sz="1600" b="1" kern="100" dirty="0">
                <a:effectLst/>
                <a:latin typeface="Calibri" panose="020F0502020204030204" pitchFamily="34" charset="0"/>
                <a:ea typeface="Times New Roman" panose="02020603050405020304" pitchFamily="18" charset="0"/>
                <a:cs typeface="Calibri" panose="020F0502020204030204" pitchFamily="34" charset="0"/>
              </a:rPr>
              <a:t>Vision OPEN 2024: </a:t>
            </a:r>
            <a:r>
              <a:rPr lang="en-US" sz="1600" b="1" u="sng" kern="1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Intermodal energy super highways</a:t>
            </a:r>
            <a:endParaRPr lang="en-US" sz="1600" b="1" u="sng" kern="100" dirty="0">
              <a:solidFill>
                <a:srgbClr val="0000FF"/>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To fully realize the benefits of abundant, diverse sources of energy, an intermodal energy superhighway is envisioned as a nationwide network that resolves energy challenges associated with interconnection, intermittency, and access.</a:t>
            </a:r>
          </a:p>
          <a:p>
            <a:pPr marL="800100" lvl="1" indent="-342900">
              <a:buFont typeface="Symbol" pitchFamily="2" charset="2"/>
              <a:buChar char=""/>
            </a:pPr>
            <a:r>
              <a:rPr lang="en-US" sz="1500" kern="100" dirty="0">
                <a:effectLst/>
                <a:latin typeface="Calibri" panose="020F0502020204030204" pitchFamily="34" charset="0"/>
                <a:ea typeface="Times New Roman" panose="02020603050405020304" pitchFamily="18" charset="0"/>
                <a:cs typeface="Times New Roman" panose="02020603050405020304" pitchFamily="18" charset="0"/>
                <a:hlinkClick r:id="rId4"/>
              </a:rPr>
              <a:t>https://arpa-e.energy.gov/technologies/programs/vision-open-2024</a:t>
            </a:r>
            <a:r>
              <a:rPr lang="en-US" sz="1500" kern="100" dirty="0">
                <a:solidFill>
                  <a:srgbClr val="212529"/>
                </a:solidFill>
                <a:latin typeface="Calibri" panose="020F0502020204030204" pitchFamily="34" charset="0"/>
                <a:ea typeface="Times New Roman" panose="02020603050405020304" pitchFamily="18" charset="0"/>
                <a:cs typeface="Calibri" panose="020F0502020204030204" pitchFamily="34" charset="0"/>
              </a:rPr>
              <a:t> </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r>
              <a:rPr lang="en-US" sz="1600" b="1" u="sng" kern="100" dirty="0">
                <a:effectLst/>
                <a:latin typeface="Calibri" panose="020F0502020204030204" pitchFamily="34" charset="0"/>
                <a:ea typeface="Times New Roman" panose="02020603050405020304" pitchFamily="18" charset="0"/>
                <a:cs typeface="Calibri" panose="020F0502020204030204" pitchFamily="34" charset="0"/>
              </a:rPr>
              <a:t>PROPEL 1K</a:t>
            </a:r>
            <a:endParaRPr lang="en-US" sz="1600" b="1" u="sng" kern="100" dirty="0">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Symbol" pitchFamily="2" charset="2"/>
              <a:buChar char=""/>
            </a:pP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Funded through the Pioneering Railroad, Oceanic and Plane </a:t>
            </a:r>
            <a:r>
              <a:rPr lang="en-US" sz="1500" kern="100" dirty="0" err="1">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ELectrification</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with 1K energy storage systems (</a:t>
            </a:r>
            <a:r>
              <a:rPr lang="en-US" sz="1500" u="sng" kern="100" dirty="0">
                <a:solidFill>
                  <a:srgbClr val="137DAA"/>
                </a:solidFill>
                <a:effectLst/>
                <a:latin typeface="Calibri" panose="020F0502020204030204" pitchFamily="34" charset="0"/>
                <a:ea typeface="Times New Roman" panose="02020603050405020304" pitchFamily="18" charset="0"/>
                <a:cs typeface="Calibri" panose="020F0502020204030204" pitchFamily="34" charset="0"/>
                <a:hlinkClick r:id="rId5"/>
              </a:rPr>
              <a:t>PROPEL-1K</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 program, projects will develop energy storage systems with “1K” technologies capable of achieving or exceeding 1000 Watt-hour per kilogram (</a:t>
            </a:r>
            <a:r>
              <a:rPr lang="en-US" sz="1500" kern="100" dirty="0" err="1">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Wh</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/kg) and 1000 Watt-hour per liter (</a:t>
            </a:r>
            <a:r>
              <a:rPr lang="en-US" sz="1500" kern="100" dirty="0" err="1">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Wh</a:t>
            </a:r>
            <a:r>
              <a:rPr lang="en-US" sz="1500" kern="100" dirty="0">
                <a:solidFill>
                  <a:srgbClr val="212529"/>
                </a:solidFill>
                <a:effectLst/>
                <a:latin typeface="Calibri" panose="020F0502020204030204" pitchFamily="34" charset="0"/>
                <a:ea typeface="Times New Roman" panose="02020603050405020304" pitchFamily="18" charset="0"/>
                <a:cs typeface="Calibri" panose="020F0502020204030204" pitchFamily="34" charset="0"/>
              </a:rPr>
              <a:t>/L).</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en-US" sz="1500" kern="100" dirty="0">
                <a:effectLst/>
                <a:latin typeface="Calibri" panose="020F0502020204030204" pitchFamily="34" charset="0"/>
                <a:ea typeface="Times New Roman" panose="02020603050405020304" pitchFamily="18" charset="0"/>
                <a:cs typeface="Calibri" panose="020F0502020204030204" pitchFamily="34" charset="0"/>
              </a:rPr>
              <a:t>12 projects funded</a:t>
            </a:r>
          </a:p>
          <a:p>
            <a:pPr marL="1200150" lvl="2" indent="-285750">
              <a:buFont typeface="Courier New" panose="02070309020205020404" pitchFamily="49" charset="0"/>
              <a:buChar char="o"/>
            </a:pPr>
            <a:r>
              <a:rPr lang="en-US" sz="1500" kern="100" dirty="0">
                <a:effectLst/>
                <a:latin typeface="Calibri" panose="020F0502020204030204" pitchFamily="34" charset="0"/>
                <a:ea typeface="Times New Roman" panose="02020603050405020304" pitchFamily="18" charset="0"/>
                <a:cs typeface="Times New Roman" panose="02020603050405020304" pitchFamily="18" charset="0"/>
                <a:hlinkClick r:id="rId5"/>
              </a:rPr>
              <a:t>https://arpa-e.energy.gov/technologies/programs/propel-1k</a:t>
            </a:r>
            <a:r>
              <a:rPr lang="en-US" sz="1500" kern="100" dirty="0">
                <a:latin typeface="Calibri" panose="020F0502020204030204" pitchFamily="34" charset="0"/>
                <a:ea typeface="Times New Roman" panose="02020603050405020304" pitchFamily="18" charset="0"/>
                <a:cs typeface="Calibri" panose="020F0502020204030204" pitchFamily="34" charset="0"/>
              </a:rPr>
              <a:t> </a:t>
            </a:r>
            <a:endParaRPr lang="en-US" sz="15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ooter Placeholder 3" descr="" title="">
            <a:extLst>
              <a:ext uri="{FF2B5EF4-FFF2-40B4-BE49-F238E27FC236}">
                <a16:creationId xmlns:a16="http://schemas.microsoft.com/office/drawing/2014/main" id="{0F2F2EF8-D2E1-8CAF-A6C6-5D0BE57E2C21}"/>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1608440209"/>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3446E1DB-9594-E501-9081-1B039FB0F9B1}"/>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1D983B76-0680-2431-34CC-790E38D15F42}"/>
              </a:ext>
            </a:extLst>
          </p:cNvPr>
          <p:cNvSpPr>
            <a:spLocks noGrp="1"/>
          </p:cNvSpPr>
          <p:nvPr>
            <p:ph type="title"/>
          </p:nvPr>
        </p:nvSpPr>
        <p:spPr/>
        <p:txBody>
          <a:bodyPr/>
          <a:lstStyle/>
          <a:p>
            <a:r>
              <a:rPr lang="en-US" dirty="0"/>
              <a:t>Current Rail Electrification Research</a:t>
            </a:r>
          </a:p>
        </p:txBody>
      </p:sp>
      <p:sp>
        <p:nvSpPr>
          <p:cNvPr id="6" name="TextBox 5" descr="" title="">
            <a:extLst>
              <a:ext uri="{FF2B5EF4-FFF2-40B4-BE49-F238E27FC236}">
                <a16:creationId xmlns:a16="http://schemas.microsoft.com/office/drawing/2014/main" id="{FA1E2237-4945-A3F2-EA83-9A251766402B}"/>
              </a:ext>
            </a:extLst>
          </p:cNvPr>
          <p:cNvSpPr txBox="1"/>
          <p:nvPr/>
        </p:nvSpPr>
        <p:spPr>
          <a:xfrm>
            <a:off x="673100" y="949370"/>
            <a:ext cx="10744200" cy="2400657"/>
          </a:xfrm>
          <a:prstGeom prst="rect">
            <a:avLst/>
          </a:prstGeom>
          <a:noFill/>
        </p:spPr>
        <p:txBody>
          <a:bodyPr wrap="square">
            <a:spAutoFit/>
          </a:bodyPr>
          <a:lstStyle/>
          <a:p>
            <a:pPr marR="0" lvl="0"/>
            <a:r>
              <a:rPr lang="en-US" sz="20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Zero-Emission Railyard (ZERY) Pilot Assessment</a:t>
            </a:r>
            <a:r>
              <a:rPr lang="en-US" sz="20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buFont typeface="Symbol" pitchFamily="2" charset="2"/>
              <a:buChar char=""/>
            </a:pPr>
            <a:endParaRPr lang="en-US" sz="17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700"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This project will create a framework for conducting and assessing a future ZERY Pilot. This report will include typical equipment found in railyards by railroad type/class (passenger, Class I, Class II/III), what factors should be considered when identifying a railyard to convert to zero emissions, and what metrics should be used to assess the success of the pilot.</a:t>
            </a:r>
            <a:endParaRPr lang="en-US" sz="17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buFont typeface="Symbol" pitchFamily="2" charset="2"/>
              <a:buChar char=""/>
            </a:pPr>
            <a:r>
              <a:rPr lang="en-US" sz="1700" b="1" kern="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End of 2024</a:t>
            </a:r>
            <a:endParaRPr lang="en-US" sz="17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1"/>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r>
              <a:rPr lang="en-US" sz="1400" kern="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ooter Placeholder 3" descr="" title="">
            <a:extLst>
              <a:ext uri="{FF2B5EF4-FFF2-40B4-BE49-F238E27FC236}">
                <a16:creationId xmlns:a16="http://schemas.microsoft.com/office/drawing/2014/main" id="{88296584-D96C-1999-6DAC-1BAD20082D94}"/>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pic>
        <p:nvPicPr>
          <p:cNvPr id="3" name="Picture 6" descr="" title="">
            <a:extLst>
              <a:ext uri="{FF2B5EF4-FFF2-40B4-BE49-F238E27FC236}">
                <a16:creationId xmlns:a16="http://schemas.microsoft.com/office/drawing/2014/main" id="{3AC0ACF7-4F81-92FA-B301-7E46D776ABA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109938" y="4104240"/>
            <a:ext cx="1527902" cy="15279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 title="">
            <a:extLst>
              <a:ext uri="{FF2B5EF4-FFF2-40B4-BE49-F238E27FC236}">
                <a16:creationId xmlns:a16="http://schemas.microsoft.com/office/drawing/2014/main" id="{63915648-222C-0C50-0869-6468A0DE055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4371"/>
          <a:stretch/>
        </p:blipFill>
        <p:spPr bwMode="auto">
          <a:xfrm>
            <a:off x="7822068" y="4274700"/>
            <a:ext cx="1794867" cy="135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18905"/>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2E7F4EEF-70BE-52B6-8DEC-F21DD162A8C7}"/>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689AE51E-E274-6816-003C-E3F1FDA84701}"/>
              </a:ext>
            </a:extLst>
          </p:cNvPr>
          <p:cNvSpPr>
            <a:spLocks noGrp="1"/>
          </p:cNvSpPr>
          <p:nvPr>
            <p:ph type="title"/>
          </p:nvPr>
        </p:nvSpPr>
        <p:spPr>
          <a:xfrm>
            <a:off x="453039" y="108793"/>
            <a:ext cx="5642961" cy="812800"/>
          </a:xfrm>
        </p:spPr>
        <p:txBody>
          <a:bodyPr/>
          <a:lstStyle/>
          <a:p>
            <a:r>
              <a:rPr lang="en-US" dirty="0"/>
              <a:t>DOE-funded rail models that support electrification analysis and planning</a:t>
            </a:r>
          </a:p>
        </p:txBody>
      </p:sp>
      <p:sp>
        <p:nvSpPr>
          <p:cNvPr id="6" name="TextBox 5" descr="" title="">
            <a:extLst>
              <a:ext uri="{FF2B5EF4-FFF2-40B4-BE49-F238E27FC236}">
                <a16:creationId xmlns:a16="http://schemas.microsoft.com/office/drawing/2014/main" id="{C8DAE5DE-DA87-37FF-B6F3-58ABDE937AE4}"/>
              </a:ext>
            </a:extLst>
          </p:cNvPr>
          <p:cNvSpPr txBox="1"/>
          <p:nvPr/>
        </p:nvSpPr>
        <p:spPr>
          <a:xfrm>
            <a:off x="5461321" y="863720"/>
            <a:ext cx="6140370" cy="369332"/>
          </a:xfrm>
          <a:prstGeom prst="rect">
            <a:avLst/>
          </a:prstGeom>
          <a:noFill/>
        </p:spPr>
        <p:txBody>
          <a:bodyPr wrap="square">
            <a:spAutoFit/>
          </a:bodyPr>
          <a:lstStyle/>
          <a:p>
            <a:r>
              <a:rPr lang="en-US" dirty="0">
                <a:effectLst/>
              </a:rPr>
              <a:t> </a:t>
            </a:r>
            <a:endParaRPr lang="en-US" dirty="0"/>
          </a:p>
        </p:txBody>
      </p:sp>
      <p:graphicFrame>
        <p:nvGraphicFramePr>
          <p:cNvPr id="13" name="Table 12" descr="" title="">
            <a:extLst>
              <a:ext uri="{FF2B5EF4-FFF2-40B4-BE49-F238E27FC236}">
                <a16:creationId xmlns:a16="http://schemas.microsoft.com/office/drawing/2014/main" id="{C3119612-2A3A-01CA-3D69-0A9B0C2F14CE}"/>
              </a:ext>
            </a:extLst>
          </p:cNvPr>
          <p:cNvGraphicFramePr>
            <a:graphicFrameLocks noGrp="1"/>
          </p:cNvGraphicFramePr>
          <p:nvPr>
            <p:extLst>
              <p:ext uri="{D42A27DB-BD31-4B8C-83A1-F6EECF244321}">
                <p14:modId xmlns:p14="http://schemas.microsoft.com/office/powerpoint/2010/main" val="4035762838"/>
              </p:ext>
            </p:extLst>
          </p:nvPr>
        </p:nvGraphicFramePr>
        <p:xfrm>
          <a:off x="403506" y="1048386"/>
          <a:ext cx="11113304" cy="4577080"/>
        </p:xfrm>
        <a:graphic>
          <a:graphicData uri="http://schemas.openxmlformats.org/drawingml/2006/table">
            <a:tbl>
              <a:tblPr firstRow="1" bandRow="1">
                <a:tableStyleId>{5C22544A-7EE6-4342-B048-85BDC9FD1C3A}</a:tableStyleId>
              </a:tblPr>
              <a:tblGrid>
                <a:gridCol w="1054904">
                  <a:extLst>
                    <a:ext uri="{9D8B030D-6E8A-4147-A177-3AD203B41FA5}">
                      <a16:colId xmlns:a16="http://schemas.microsoft.com/office/drawing/2014/main" val="1092125098"/>
                    </a:ext>
                  </a:extLst>
                </a:gridCol>
                <a:gridCol w="1400537">
                  <a:extLst>
                    <a:ext uri="{9D8B030D-6E8A-4147-A177-3AD203B41FA5}">
                      <a16:colId xmlns:a16="http://schemas.microsoft.com/office/drawing/2014/main" val="2618725652"/>
                    </a:ext>
                  </a:extLst>
                </a:gridCol>
                <a:gridCol w="4259483">
                  <a:extLst>
                    <a:ext uri="{9D8B030D-6E8A-4147-A177-3AD203B41FA5}">
                      <a16:colId xmlns:a16="http://schemas.microsoft.com/office/drawing/2014/main" val="950801014"/>
                    </a:ext>
                  </a:extLst>
                </a:gridCol>
                <a:gridCol w="2152892">
                  <a:extLst>
                    <a:ext uri="{9D8B030D-6E8A-4147-A177-3AD203B41FA5}">
                      <a16:colId xmlns:a16="http://schemas.microsoft.com/office/drawing/2014/main" val="4114517192"/>
                    </a:ext>
                  </a:extLst>
                </a:gridCol>
                <a:gridCol w="2245488">
                  <a:extLst>
                    <a:ext uri="{9D8B030D-6E8A-4147-A177-3AD203B41FA5}">
                      <a16:colId xmlns:a16="http://schemas.microsoft.com/office/drawing/2014/main" val="614708612"/>
                    </a:ext>
                  </a:extLst>
                </a:gridCol>
              </a:tblGrid>
              <a:tr h="370840">
                <a:tc>
                  <a:txBody>
                    <a:bodyPr/>
                    <a:lstStyle/>
                    <a:p>
                      <a:r>
                        <a:rPr lang="en-US" sz="1400" dirty="0">
                          <a:latin typeface="Calibri" panose="020F0502020204030204" pitchFamily="34" charset="0"/>
                          <a:cs typeface="Calibri" panose="020F0502020204030204" pitchFamily="34" charset="0"/>
                        </a:rPr>
                        <a:t>Model</a:t>
                      </a:r>
                    </a:p>
                  </a:txBody>
                  <a:tcPr/>
                </a:tc>
                <a:tc>
                  <a:txBody>
                    <a:bodyPr/>
                    <a:lstStyle/>
                    <a:p>
                      <a:r>
                        <a:rPr lang="en-US" sz="1400" dirty="0">
                          <a:latin typeface="Calibri" panose="020F0502020204030204" pitchFamily="34" charset="0"/>
                          <a:cs typeface="Calibri" panose="020F0502020204030204" pitchFamily="34" charset="0"/>
                        </a:rPr>
                        <a:t>Developer</a:t>
                      </a:r>
                    </a:p>
                  </a:txBody>
                  <a:tcPr/>
                </a:tc>
                <a:tc>
                  <a:txBody>
                    <a:bodyPr/>
                    <a:lstStyle/>
                    <a:p>
                      <a:r>
                        <a:rPr lang="en-US" sz="1400" dirty="0">
                          <a:latin typeface="Calibri" panose="020F0502020204030204" pitchFamily="34" charset="0"/>
                          <a:cs typeface="Calibri" panose="020F0502020204030204" pitchFamily="34" charset="0"/>
                        </a:rPr>
                        <a:t>Description</a:t>
                      </a:r>
                    </a:p>
                  </a:txBody>
                  <a:tcPr/>
                </a:tc>
                <a:tc>
                  <a:txBody>
                    <a:bodyPr/>
                    <a:lstStyle/>
                    <a:p>
                      <a:r>
                        <a:rPr lang="en-US" sz="1400" dirty="0">
                          <a:latin typeface="Calibri" panose="020F0502020204030204" pitchFamily="34" charset="0"/>
                          <a:cs typeface="Calibri" panose="020F0502020204030204" pitchFamily="34" charset="0"/>
                        </a:rPr>
                        <a:t>Electrification capabilities</a:t>
                      </a:r>
                    </a:p>
                  </a:txBody>
                  <a:tcPr/>
                </a:tc>
                <a:tc>
                  <a:txBody>
                    <a:bodyPr/>
                    <a:lstStyle/>
                    <a:p>
                      <a:r>
                        <a:rPr lang="en-US" sz="1400" dirty="0">
                          <a:latin typeface="Calibri" panose="020F0502020204030204" pitchFamily="34" charset="0"/>
                          <a:cs typeface="Calibri" panose="020F0502020204030204" pitchFamily="34" charset="0"/>
                        </a:rPr>
                        <a:t>More info</a:t>
                      </a:r>
                    </a:p>
                  </a:txBody>
                  <a:tcPr/>
                </a:tc>
                <a:extLst>
                  <a:ext uri="{0D108BD9-81ED-4DB2-BD59-A6C34878D82A}">
                    <a16:rowId xmlns:a16="http://schemas.microsoft.com/office/drawing/2014/main" val="4041541082"/>
                  </a:ext>
                </a:extLst>
              </a:tr>
              <a:tr h="370840">
                <a:tc>
                  <a:txBody>
                    <a:bodyPr/>
                    <a:lstStyle/>
                    <a:p>
                      <a:r>
                        <a:rPr lang="en-US" sz="1400" b="1" dirty="0">
                          <a:latin typeface="Calibri" panose="020F0502020204030204" pitchFamily="34" charset="0"/>
                          <a:cs typeface="Calibri" panose="020F0502020204030204" pitchFamily="34" charset="0"/>
                        </a:rPr>
                        <a:t>ALTRIOS</a:t>
                      </a:r>
                    </a:p>
                  </a:txBody>
                  <a:tcPr/>
                </a:tc>
                <a:tc>
                  <a:txBody>
                    <a:bodyPr/>
                    <a:lstStyle/>
                    <a:p>
                      <a:r>
                        <a:rPr lang="en-US" sz="1400" dirty="0">
                          <a:latin typeface="Calibri" panose="020F0502020204030204" pitchFamily="34" charset="0"/>
                          <a:cs typeface="Calibri" panose="020F0502020204030204" pitchFamily="34" charset="0"/>
                        </a:rPr>
                        <a:t>National Renewable Energy Lab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effectLst/>
                          <a:latin typeface="Calibri" panose="020F0502020204030204" pitchFamily="34" charset="0"/>
                          <a:ea typeface="Yu Mincho" panose="02020400000000000000" pitchFamily="18" charset="-128"/>
                          <a:cs typeface="Calibri" panose="020F0502020204030204" pitchFamily="34" charset="0"/>
                        </a:rPr>
                        <a:t>Simulates real-world, multi-train, multi-decade rail network operation in a single unified model, including the following energy-impacting aspects of rail operation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latin typeface="Calibri" panose="020F0502020204030204" pitchFamily="34" charset="0"/>
                          <a:ea typeface="Yu Mincho" panose="02020400000000000000" pitchFamily="18" charset="-128"/>
                          <a:cs typeface="Calibri" panose="020F0502020204030204" pitchFamily="34" charset="0"/>
                        </a:rPr>
                        <a:t>does not currently include catenary and disco cat, but they are seeking funding to expand</a:t>
                      </a:r>
                      <a:endParaRPr lang="en-US" sz="1400" kern="100" dirty="0">
                        <a:effectLst/>
                        <a:latin typeface="Calibri" panose="020F0502020204030204" pitchFamily="34" charset="0"/>
                        <a:ea typeface="Yu Mincho" panose="02020400000000000000" pitchFamily="18" charset="-128"/>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00" dirty="0">
                          <a:latin typeface="Calibri" panose="020F0502020204030204" pitchFamily="34" charset="0"/>
                          <a:ea typeface="Yu Mincho" panose="02020400000000000000" pitchFamily="18" charset="-128"/>
                          <a:cs typeface="Calibri" panose="020F0502020204030204" pitchFamily="34" charset="0"/>
                          <a:hlinkClick r:id="rId2"/>
                        </a:rPr>
                        <a:t>https://www.nrel.gov/transportation/altrios.html</a:t>
                      </a:r>
                      <a:r>
                        <a:rPr lang="en-US" sz="1000" kern="100" dirty="0">
                          <a:latin typeface="Calibri" panose="020F0502020204030204" pitchFamily="34" charset="0"/>
                          <a:ea typeface="Yu Mincho" panose="02020400000000000000" pitchFamily="18" charset="-128"/>
                          <a:cs typeface="Calibri" panose="020F0502020204030204" pitchFamily="34" charset="0"/>
                        </a:rPr>
                        <a:t> </a:t>
                      </a:r>
                    </a:p>
                  </a:txBody>
                  <a:tcPr/>
                </a:tc>
                <a:extLst>
                  <a:ext uri="{0D108BD9-81ED-4DB2-BD59-A6C34878D82A}">
                    <a16:rowId xmlns:a16="http://schemas.microsoft.com/office/drawing/2014/main" val="3990240527"/>
                  </a:ext>
                </a:extLst>
              </a:tr>
              <a:tr h="370840">
                <a:tc>
                  <a:txBody>
                    <a:bodyPr/>
                    <a:lstStyle/>
                    <a:p>
                      <a:r>
                        <a:rPr lang="en-US" sz="1400" b="1" dirty="0">
                          <a:latin typeface="Calibri" panose="020F0502020204030204" pitchFamily="34" charset="0"/>
                          <a:cs typeface="Calibri" panose="020F0502020204030204" pitchFamily="34" charset="0"/>
                        </a:rPr>
                        <a:t>A-STEP</a:t>
                      </a:r>
                    </a:p>
                  </a:txBody>
                  <a:tcPr/>
                </a:tc>
                <a:tc>
                  <a:txBody>
                    <a:bodyPr/>
                    <a:lstStyle/>
                    <a:p>
                      <a:r>
                        <a:rPr lang="en-US" sz="1400" dirty="0">
                          <a:latin typeface="Calibri" panose="020F0502020204030204" pitchFamily="34" charset="0"/>
                          <a:cs typeface="Calibri" panose="020F0502020204030204" pitchFamily="34" charset="0"/>
                        </a:rPr>
                        <a:t>North Carolina State University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Yu Mincho" panose="02020400000000000000" pitchFamily="18" charset="-128"/>
                          <a:cs typeface="Calibri" panose="020F0502020204030204" pitchFamily="34" charset="0"/>
                        </a:rPr>
                        <a:t>S</a:t>
                      </a:r>
                      <a:r>
                        <a:rPr lang="en-US" sz="1400" dirty="0">
                          <a:effectLst/>
                          <a:latin typeface="Calibri" panose="020F0502020204030204" pitchFamily="34" charset="0"/>
                          <a:ea typeface="Yu Mincho" panose="02020400000000000000" pitchFamily="18" charset="-128"/>
                          <a:cs typeface="Calibri" panose="020F0502020204030204" pitchFamily="34" charset="0"/>
                        </a:rPr>
                        <a:t>tarts from energy pathways and economic forecasts and progresses through traffic assignment, energy intensity analysis, recharging facility assessment, and cost estimation to produce results that can help with decarbonization feasibility assessments</a:t>
                      </a:r>
                      <a:r>
                        <a:rPr lang="en-US" sz="1400" dirty="0">
                          <a:effectLst/>
                          <a:latin typeface="Calibri" panose="020F0502020204030204" pitchFamily="34" charset="0"/>
                          <a:cs typeface="Calibri" panose="020F0502020204030204" pitchFamily="34" charset="0"/>
                        </a:rPr>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cs typeface="Calibri" panose="020F0502020204030204" pitchFamily="34" charset="0"/>
                        </a:rPr>
                        <a:t>through work with ANL, now includes catenary and discontinuous catenary capabilities</a:t>
                      </a:r>
                    </a:p>
                    <a:p>
                      <a:endParaRPr lang="en-US" sz="140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cs typeface="Calibri" panose="020F0502020204030204" pitchFamily="34" charset="0"/>
                          <a:hlinkClick r:id="rId3"/>
                        </a:rPr>
                        <a:t>https://itre.ncsu.edu/focus/rail/astep/</a:t>
                      </a:r>
                      <a:r>
                        <a:rPr lang="en-US" sz="1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1568863212"/>
                  </a:ext>
                </a:extLst>
              </a:tr>
              <a:tr h="370840">
                <a:tc>
                  <a:txBody>
                    <a:bodyPr/>
                    <a:lstStyle/>
                    <a:p>
                      <a:r>
                        <a:rPr lang="en-US" sz="1400" b="1" dirty="0">
                          <a:latin typeface="Calibri" panose="020F0502020204030204" pitchFamily="34" charset="0"/>
                          <a:cs typeface="Calibri" panose="020F0502020204030204" pitchFamily="34" charset="0"/>
                        </a:rPr>
                        <a:t>SCORE</a:t>
                      </a:r>
                    </a:p>
                  </a:txBody>
                  <a:tcPr/>
                </a:tc>
                <a:tc>
                  <a:txBody>
                    <a:bodyPr/>
                    <a:lstStyle/>
                    <a:p>
                      <a:r>
                        <a:rPr lang="en-US" sz="1400" dirty="0">
                          <a:latin typeface="Calibri" panose="020F0502020204030204" pitchFamily="34" charset="0"/>
                          <a:cs typeface="Calibri" panose="020F0502020204030204" pitchFamily="34" charset="0"/>
                        </a:rPr>
                        <a:t>Penn State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effectLst/>
                          <a:latin typeface="Calibri" panose="020F0502020204030204" pitchFamily="34" charset="0"/>
                          <a:ea typeface="Yu Mincho" panose="02020400000000000000" pitchFamily="18" charset="-128"/>
                          <a:cs typeface="Calibri" panose="020F0502020204030204" pitchFamily="34" charset="0"/>
                        </a:rPr>
                        <a:t>Online analysis framework that calculates the fuel consumption and emissions of consists over a route, to access the impact different locomotive technologies have across a rail network system with various freight requirements. </a:t>
                      </a:r>
                      <a:r>
                        <a:rPr lang="en-US" sz="1400" kern="100" dirty="0">
                          <a:latin typeface="Calibri" panose="020F0502020204030204" pitchFamily="34" charset="0"/>
                          <a:ea typeface="Yu Mincho" panose="02020400000000000000" pitchFamily="18" charset="-128"/>
                          <a:cs typeface="Calibri" panose="020F0502020204030204" pitchFamily="34" charset="0"/>
                        </a:rPr>
                        <a:t>Users can </a:t>
                      </a:r>
                      <a:r>
                        <a:rPr lang="en-US" sz="1400" kern="100" dirty="0">
                          <a:effectLst/>
                          <a:latin typeface="Calibri" panose="020F0502020204030204" pitchFamily="34" charset="0"/>
                          <a:ea typeface="Yu Mincho" panose="02020400000000000000" pitchFamily="18" charset="-128"/>
                          <a:cs typeface="Calibri" panose="020F0502020204030204" pitchFamily="34" charset="0"/>
                        </a:rPr>
                        <a:t>create consists with varying combinations of locomotives and freight cars to simulate energy and GHG emissions over routes.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00" dirty="0">
                          <a:latin typeface="Calibri" panose="020F0502020204030204" pitchFamily="34" charset="0"/>
                          <a:ea typeface="Yu Mincho" panose="02020400000000000000" pitchFamily="18" charset="-128"/>
                          <a:cs typeface="Calibri" panose="020F0502020204030204" pitchFamily="34" charset="0"/>
                        </a:rPr>
                        <a:t>does not currently include catenary and disco cat, but they are seeking funding to expand</a:t>
                      </a:r>
                      <a:endParaRPr lang="en-US" sz="1400" kern="100" dirty="0">
                        <a:effectLst/>
                        <a:latin typeface="Calibri" panose="020F0502020204030204" pitchFamily="34" charset="0"/>
                        <a:ea typeface="Yu Mincho" panose="02020400000000000000" pitchFamily="18" charset="-128"/>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a:latin typeface="Calibri" panose="020F0502020204030204" pitchFamily="34" charset="0"/>
                          <a:cs typeface="Calibri" panose="020F0502020204030204" pitchFamily="34" charset="0"/>
                          <a:hlinkClick r:id="rId4"/>
                        </a:rPr>
                        <a:t>https://www.scorelocomotives.org/</a:t>
                      </a:r>
                      <a:r>
                        <a:rPr lang="en-US" sz="1000" b="0" dirty="0">
                          <a:latin typeface="Calibri" panose="020F0502020204030204" pitchFamily="34" charset="0"/>
                          <a:ea typeface="Yu Mincho" panose="02020400000000000000" pitchFamily="18" charset="-128"/>
                          <a:cs typeface="Calibri" panose="020F0502020204030204" pitchFamily="34" charset="0"/>
                        </a:rPr>
                        <a:t> </a:t>
                      </a:r>
                      <a:endParaRPr lang="en-US" sz="10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42929067"/>
                  </a:ext>
                </a:extLst>
              </a:tr>
              <a:tr h="370840">
                <a:tc>
                  <a:txBody>
                    <a:bodyPr/>
                    <a:lstStyle/>
                    <a:p>
                      <a:r>
                        <a:rPr lang="en-US" sz="1400" b="1" dirty="0" err="1">
                          <a:latin typeface="Calibri" panose="020F0502020204030204" pitchFamily="34" charset="0"/>
                          <a:cs typeface="Calibri" panose="020F0502020204030204" pitchFamily="34" charset="0"/>
                        </a:rPr>
                        <a:t>Autonomie</a:t>
                      </a:r>
                      <a:r>
                        <a:rPr lang="en-US" sz="1400" b="1" dirty="0">
                          <a:latin typeface="Calibri" panose="020F0502020204030204" pitchFamily="34" charset="0"/>
                          <a:cs typeface="Calibri" panose="020F0502020204030204" pitchFamily="34" charset="0"/>
                        </a:rPr>
                        <a:t> Rail</a:t>
                      </a:r>
                    </a:p>
                  </a:txBody>
                  <a:tcPr/>
                </a:tc>
                <a:tc>
                  <a:txBody>
                    <a:bodyPr/>
                    <a:lstStyle/>
                    <a:p>
                      <a:r>
                        <a:rPr lang="en-US" sz="1400" dirty="0">
                          <a:latin typeface="Calibri" panose="020F0502020204030204" pitchFamily="34" charset="0"/>
                          <a:cs typeface="Calibri" panose="020F0502020204030204" pitchFamily="34" charset="0"/>
                        </a:rPr>
                        <a:t>Argonne National Lab</a:t>
                      </a:r>
                    </a:p>
                  </a:txBody>
                  <a:tcPr/>
                </a:tc>
                <a:tc>
                  <a:txBody>
                    <a:bodyPr/>
                    <a:lstStyle/>
                    <a:p>
                      <a:endParaRPr lang="en-US" sz="1400" dirty="0">
                        <a:latin typeface="Calibri" panose="020F0502020204030204" pitchFamily="34" charset="0"/>
                        <a:cs typeface="Calibri" panose="020F0502020204030204" pitchFamily="34" charset="0"/>
                      </a:endParaRPr>
                    </a:p>
                  </a:txBody>
                  <a:tcPr/>
                </a:tc>
                <a:tc>
                  <a:txBody>
                    <a:bodyPr/>
                    <a:lstStyle/>
                    <a:p>
                      <a:r>
                        <a:rPr lang="en-US" sz="1400" dirty="0">
                          <a:latin typeface="Calibri" panose="020F0502020204030204" pitchFamily="34" charset="0"/>
                          <a:cs typeface="Calibri" panose="020F0502020204030204" pitchFamily="34" charset="0"/>
                        </a:rPr>
                        <a:t>Catenary and discontinuous catenary</a:t>
                      </a:r>
                    </a:p>
                  </a:txBody>
                  <a:tcPr/>
                </a:tc>
                <a:tc>
                  <a:txBody>
                    <a:bodyPr/>
                    <a:lstStyle/>
                    <a:p>
                      <a:r>
                        <a:rPr lang="en-US" sz="1000" dirty="0">
                          <a:latin typeface="Calibri" panose="020F0502020204030204" pitchFamily="34" charset="0"/>
                          <a:cs typeface="Calibri" panose="020F0502020204030204" pitchFamily="34" charset="0"/>
                          <a:hlinkClick r:id="rId5"/>
                        </a:rPr>
                        <a:t>https://vms.taps.anl.gov/tools/autonomie/</a:t>
                      </a:r>
                      <a:r>
                        <a:rPr lang="en-US" sz="1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624564601"/>
                  </a:ext>
                </a:extLst>
              </a:tr>
            </a:tbl>
          </a:graphicData>
        </a:graphic>
      </p:graphicFrame>
      <p:sp>
        <p:nvSpPr>
          <p:cNvPr id="3" name="Footer Placeholder 3" descr="" title="">
            <a:extLst>
              <a:ext uri="{FF2B5EF4-FFF2-40B4-BE49-F238E27FC236}">
                <a16:creationId xmlns:a16="http://schemas.microsoft.com/office/drawing/2014/main" id="{90601974-8BD1-E7B0-876E-1E9F0653366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503101567"/>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7DE7DF46-AF75-919C-DF40-06827AB9E0FE}"/>
              </a:ext>
            </a:extLst>
          </p:cNvPr>
          <p:cNvSpPr>
            <a:spLocks noGrp="1"/>
          </p:cNvSpPr>
          <p:nvPr>
            <p:ph type="body" sz="quarter" idx="11"/>
          </p:nvPr>
        </p:nvSpPr>
        <p:spPr/>
        <p:txBody>
          <a:bodyPr/>
          <a:lstStyle/>
          <a:p>
            <a:r>
              <a:rPr lang="en-US" dirty="0"/>
              <a:t>Thank you!</a:t>
            </a:r>
          </a:p>
        </p:txBody>
      </p:sp>
      <p:sp>
        <p:nvSpPr>
          <p:cNvPr id="5" name="Text Placeholder 4" descr="" title="">
            <a:extLst>
              <a:ext uri="{FF2B5EF4-FFF2-40B4-BE49-F238E27FC236}">
                <a16:creationId xmlns:a16="http://schemas.microsoft.com/office/drawing/2014/main" id="{E0AECADB-32EA-6D69-3327-268B9C83EAA2}"/>
              </a:ext>
            </a:extLst>
          </p:cNvPr>
          <p:cNvSpPr>
            <a:spLocks noGrp="1"/>
          </p:cNvSpPr>
          <p:nvPr>
            <p:ph type="body" sz="quarter" idx="12"/>
          </p:nvPr>
        </p:nvSpPr>
        <p:spPr/>
        <p:txBody>
          <a:bodyPr/>
          <a:lstStyle/>
          <a:p>
            <a:r>
              <a:rPr lang="en-US" dirty="0"/>
              <a:t>Natalie Popovich</a:t>
            </a:r>
          </a:p>
          <a:p>
            <a:r>
              <a:rPr lang="en-US" dirty="0">
                <a:hlinkClick r:id="rId2"/>
              </a:rPr>
              <a:t>ndpopovich@lbl.gov</a:t>
            </a:r>
            <a:r>
              <a:rPr lang="en-US" dirty="0"/>
              <a:t> </a:t>
            </a:r>
          </a:p>
        </p:txBody>
      </p:sp>
    </p:spTree>
    <p:extLst>
      <p:ext uri="{BB962C8B-B14F-4D97-AF65-F5344CB8AC3E}">
        <p14:creationId xmlns:p14="http://schemas.microsoft.com/office/powerpoint/2010/main" val="1468348181"/>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a:extLst>
              <a:ext uri="{FF2B5EF4-FFF2-40B4-BE49-F238E27FC236}">
                <a16:creationId xmlns:a16="http://schemas.microsoft.com/office/drawing/2014/main" id="{2C3D23C7-C1F4-4859-5143-B1C649BD8BC0}"/>
              </a:ext>
            </a:extLst>
          </p:cNvPr>
          <p:cNvSpPr>
            <a:spLocks noGrp="1"/>
          </p:cNvSpPr>
          <p:nvPr>
            <p:ph type="body" sz="quarter" idx="11"/>
          </p:nvPr>
        </p:nvSpPr>
        <p:spPr/>
        <p:txBody>
          <a:bodyPr/>
          <a:lstStyle/>
          <a:p>
            <a:r>
              <a:rPr lang="en-US" dirty="0"/>
              <a:t>BACKUP SLIDES</a:t>
            </a:r>
          </a:p>
        </p:txBody>
      </p:sp>
      <p:sp>
        <p:nvSpPr>
          <p:cNvPr id="3" name="Text Placeholder 2" descr="" title="">
            <a:extLst>
              <a:ext uri="{FF2B5EF4-FFF2-40B4-BE49-F238E27FC236}">
                <a16:creationId xmlns:a16="http://schemas.microsoft.com/office/drawing/2014/main" id="{5427EDD7-5628-4EE4-189D-BCB7935B22C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958368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780733-8A71-1543-8B8B-7FC6DE5AC368}"/>
              </a:ext>
            </a:extLst>
          </p:cNvPr>
          <p:cNvSpPr>
            <a:spLocks noGrp="1"/>
          </p:cNvSpPr>
          <p:nvPr>
            <p:ph type="title"/>
          </p:nvPr>
        </p:nvSpPr>
        <p:spPr/>
        <p:txBody>
          <a:bodyPr/>
          <a:lstStyle/>
          <a:p>
            <a:r>
              <a:rPr lang="en-US" dirty="0"/>
              <a:t>Near-term strategy (now to 2035)</a:t>
            </a:r>
          </a:p>
        </p:txBody>
      </p:sp>
      <p:graphicFrame>
        <p:nvGraphicFramePr>
          <p:cNvPr id="5" name="Content Placeholder 4" descr="" title="">
            <a:extLst>
              <a:ext uri="{FF2B5EF4-FFF2-40B4-BE49-F238E27FC236}">
                <a16:creationId xmlns:a16="http://schemas.microsoft.com/office/drawing/2014/main" id="{0181E641-A873-A759-DDE3-A2135E7D98C4}"/>
              </a:ext>
            </a:extLst>
          </p:cNvPr>
          <p:cNvGraphicFramePr>
            <a:graphicFrameLocks noGrp="1"/>
          </p:cNvGraphicFramePr>
          <p:nvPr>
            <p:ph sz="quarter" idx="10"/>
            <p:extLst>
              <p:ext uri="{D42A27DB-BD31-4B8C-83A1-F6EECF244321}">
                <p14:modId xmlns:p14="http://schemas.microsoft.com/office/powerpoint/2010/main" val="759022519"/>
              </p:ext>
            </p:extLst>
          </p:nvPr>
        </p:nvGraphicFramePr>
        <p:xfrm>
          <a:off x="344170" y="730880"/>
          <a:ext cx="11182932" cy="5390749"/>
        </p:xfrm>
        <a:graphic>
          <a:graphicData uri="http://schemas.openxmlformats.org/drawingml/2006/table">
            <a:tbl>
              <a:tblPr/>
              <a:tblGrid>
                <a:gridCol w="1192022">
                  <a:extLst>
                    <a:ext uri="{9D8B030D-6E8A-4147-A177-3AD203B41FA5}">
                      <a16:colId xmlns:a16="http://schemas.microsoft.com/office/drawing/2014/main" val="3542129108"/>
                    </a:ext>
                  </a:extLst>
                </a:gridCol>
                <a:gridCol w="2258042">
                  <a:extLst>
                    <a:ext uri="{9D8B030D-6E8A-4147-A177-3AD203B41FA5}">
                      <a16:colId xmlns:a16="http://schemas.microsoft.com/office/drawing/2014/main" val="2407684070"/>
                    </a:ext>
                  </a:extLst>
                </a:gridCol>
                <a:gridCol w="1734207">
                  <a:extLst>
                    <a:ext uri="{9D8B030D-6E8A-4147-A177-3AD203B41FA5}">
                      <a16:colId xmlns:a16="http://schemas.microsoft.com/office/drawing/2014/main" val="1619148222"/>
                    </a:ext>
                  </a:extLst>
                </a:gridCol>
                <a:gridCol w="1566042">
                  <a:extLst>
                    <a:ext uri="{9D8B030D-6E8A-4147-A177-3AD203B41FA5}">
                      <a16:colId xmlns:a16="http://schemas.microsoft.com/office/drawing/2014/main" val="1068478653"/>
                    </a:ext>
                  </a:extLst>
                </a:gridCol>
                <a:gridCol w="1639614">
                  <a:extLst>
                    <a:ext uri="{9D8B030D-6E8A-4147-A177-3AD203B41FA5}">
                      <a16:colId xmlns:a16="http://schemas.microsoft.com/office/drawing/2014/main" val="356660219"/>
                    </a:ext>
                  </a:extLst>
                </a:gridCol>
                <a:gridCol w="1355834">
                  <a:extLst>
                    <a:ext uri="{9D8B030D-6E8A-4147-A177-3AD203B41FA5}">
                      <a16:colId xmlns:a16="http://schemas.microsoft.com/office/drawing/2014/main" val="1088641798"/>
                    </a:ext>
                  </a:extLst>
                </a:gridCol>
                <a:gridCol w="1437171">
                  <a:extLst>
                    <a:ext uri="{9D8B030D-6E8A-4147-A177-3AD203B41FA5}">
                      <a16:colId xmlns:a16="http://schemas.microsoft.com/office/drawing/2014/main" val="1361657465"/>
                    </a:ext>
                  </a:extLst>
                </a:gridCol>
              </a:tblGrid>
              <a:tr h="477157">
                <a:tc>
                  <a:txBody>
                    <a:bodyPr/>
                    <a:lstStyle/>
                    <a:p>
                      <a:pPr algn="ctr" rtl="0" fontAlgn="base"/>
                      <a:r>
                        <a:rPr lang="en-US" sz="1300" b="1" i="0">
                          <a:solidFill>
                            <a:srgbClr val="000000"/>
                          </a:solidFill>
                          <a:effectLst/>
                          <a:latin typeface="+mn-lt"/>
                        </a:rPr>
                        <a:t>Market Segment</a:t>
                      </a:r>
                      <a:r>
                        <a:rPr lang="en-US" sz="1300" b="0" i="0">
                          <a:solidFill>
                            <a:srgbClr val="000000"/>
                          </a:solidFill>
                          <a:effectLst/>
                          <a:latin typeface="+mn-lt"/>
                        </a:rPr>
                        <a:t> </a:t>
                      </a:r>
                      <a:endParaRPr lang="en-US" sz="1300" b="0" i="0">
                        <a:effectLst/>
                        <a:latin typeface="+mn-l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Line-Haul</a:t>
                      </a:r>
                      <a:endParaRPr lang="en-US" sz="1300" b="0" i="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Short-Line and Regional Freight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Rail Yards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Intercity Passenger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High-Speed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Commuter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3851"/>
                  </a:ext>
                </a:extLst>
              </a:tr>
              <a:tr h="1496482">
                <a:tc>
                  <a:txBody>
                    <a:bodyPr/>
                    <a:lstStyle/>
                    <a:p>
                      <a:pPr algn="l" rtl="0" fontAlgn="base"/>
                      <a:r>
                        <a:rPr lang="en-US" sz="1300" b="1" i="0" dirty="0">
                          <a:solidFill>
                            <a:srgbClr val="000000"/>
                          </a:solidFill>
                          <a:effectLst/>
                          <a:latin typeface="+mn-lt"/>
                        </a:rPr>
                        <a:t>Deploy near-term  transitional technology</a:t>
                      </a:r>
                      <a:endParaRPr lang="en-US" sz="1300" b="0" i="0" dirty="0">
                        <a:effectLst/>
                        <a:latin typeface="+mn-lt"/>
                      </a:endParaRP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300" kern="1200" dirty="0">
                          <a:solidFill>
                            <a:schemeClr val="tx1"/>
                          </a:solidFill>
                          <a:effectLst/>
                          <a:latin typeface="+mn-lt"/>
                          <a:ea typeface="+mn-ea"/>
                          <a:cs typeface="+mn-cs"/>
                        </a:rPr>
                        <a:t>Dual-mode diesel-electric locomotives </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Locomotive retrofits to use battery and hydrogen tenders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Sustainable liquid fuels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R&amp;D on H2-ICE and criteria pollution reduction</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300" kern="1200" dirty="0">
                          <a:solidFill>
                            <a:schemeClr val="tx1"/>
                          </a:solidFill>
                          <a:effectLst/>
                          <a:latin typeface="+mn-lt"/>
                          <a:ea typeface="+mn-ea"/>
                          <a:cs typeface="+mn-cs"/>
                        </a:rPr>
                        <a:t>Idle-reduction measures</a:t>
                      </a:r>
                    </a:p>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Tier 4 locomotives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Idle-reduction measures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Hybrid battery-diesel electric locomotives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Tier 4 locomotives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Hybrid battery-diesel electric locomotives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Dual-power diesel-catenary trainsets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dirty="0">
                          <a:solidFill>
                            <a:schemeClr val="tx1"/>
                          </a:solidFill>
                          <a:effectLst/>
                          <a:latin typeface="+mn-lt"/>
                          <a:ea typeface="+mn-ea"/>
                          <a:cs typeface="+mn-cs"/>
                        </a:rPr>
                        <a:t>Sustainable liquid fuels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rowSpan="2">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Initiate at least 1 new full-electric HSR corridor</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Discontinuous catenary technology on existing diesel-catenary systems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0869852"/>
                  </a:ext>
                </a:extLst>
              </a:tr>
              <a:tr h="1496482">
                <a:tc>
                  <a:txBody>
                    <a:bodyPr/>
                    <a:lstStyle/>
                    <a:p>
                      <a:pPr algn="l" rtl="0" fontAlgn="base"/>
                      <a:r>
                        <a:rPr lang="en-US" sz="1300" b="1" i="0" dirty="0">
                          <a:effectLst/>
                          <a:latin typeface="+mn-lt"/>
                        </a:rPr>
                        <a:t>Lay the groundwork for long-term technology</a:t>
                      </a: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300" kern="1200" dirty="0">
                          <a:solidFill>
                            <a:schemeClr val="tx1"/>
                          </a:solidFill>
                          <a:effectLst/>
                          <a:latin typeface="+mn-lt"/>
                          <a:ea typeface="+mn-ea"/>
                          <a:cs typeface="+mn-cs"/>
                        </a:rPr>
                        <a:t>Improve train energy efficiency, without compromising safety</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demonstrations </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Electrification planning in conjunction with long-term grid planning</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Research and demonstrations of battery and HFC locomotives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Battery locomotive deployment, especially retrofits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Demonstration of HFC locomotives</a:t>
                      </a:r>
                    </a:p>
                    <a:p>
                      <a:pPr marL="285750" indent="-285750" algn="l" rtl="0" fontAlgn="base">
                        <a:buFont typeface="Arial" panose="020B0604020202020204" pitchFamily="34" charset="0"/>
                        <a:buChar char="•"/>
                      </a:pP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Discontinuous catenary demonstrations and deployment</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Battery locomotives - especially retrofits -  and supportive infrastructure </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Expand intercity passenger rail to new communities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electrification feasibility studies, especially for corridors already connected to catenary infrastructure</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vMerge="1">
                  <a:txBody>
                    <a:bodyPr/>
                    <a:lstStyle/>
                    <a:p>
                      <a:endParaRPr dirty="0"/>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300" b="0" i="0" dirty="0">
                        <a:effectLst/>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300" b="0" i="0" dirty="0">
                          <a:effectLst/>
                        </a:rPr>
                        <a:t>Feasibility studies for corridor electrification </a:t>
                      </a:r>
                    </a:p>
                    <a:p>
                      <a:pPr marL="285750" indent="-285750" algn="l" rtl="0" fontAlgn="base">
                        <a:buFont typeface="Arial" panose="020B0604020202020204" pitchFamily="34" charset="0"/>
                        <a:buChar char="•"/>
                      </a:pP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8973831"/>
                  </a:ext>
                </a:extLst>
              </a:tr>
            </a:tbl>
          </a:graphicData>
        </a:graphic>
      </p:graphicFrame>
      <p:sp>
        <p:nvSpPr>
          <p:cNvPr id="3" name="Footer Placeholder 3" descr="" title="">
            <a:extLst>
              <a:ext uri="{FF2B5EF4-FFF2-40B4-BE49-F238E27FC236}">
                <a16:creationId xmlns:a16="http://schemas.microsoft.com/office/drawing/2014/main" id="{86794653-B9A1-AA91-6814-ADBB946EEC1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4075222903"/>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780733-8A71-1543-8B8B-7FC6DE5AC368}"/>
              </a:ext>
            </a:extLst>
          </p:cNvPr>
          <p:cNvSpPr>
            <a:spLocks noGrp="1"/>
          </p:cNvSpPr>
          <p:nvPr>
            <p:ph type="title"/>
          </p:nvPr>
        </p:nvSpPr>
        <p:spPr/>
        <p:txBody>
          <a:bodyPr/>
          <a:lstStyle/>
          <a:p>
            <a:r>
              <a:rPr lang="en-US" sz="2400" dirty="0"/>
              <a:t>3. Long-term strategy (2035 to 2050+)</a:t>
            </a:r>
          </a:p>
        </p:txBody>
      </p:sp>
      <p:graphicFrame>
        <p:nvGraphicFramePr>
          <p:cNvPr id="5" name="Content Placeholder 4" descr="" title="">
            <a:extLst>
              <a:ext uri="{FF2B5EF4-FFF2-40B4-BE49-F238E27FC236}">
                <a16:creationId xmlns:a16="http://schemas.microsoft.com/office/drawing/2014/main" id="{52EBD302-E9FC-0810-1913-1BE6710DE436}"/>
              </a:ext>
            </a:extLst>
          </p:cNvPr>
          <p:cNvGraphicFramePr>
            <a:graphicFrameLocks noGrp="1"/>
          </p:cNvGraphicFramePr>
          <p:nvPr>
            <p:ph sz="quarter" idx="10"/>
            <p:extLst>
              <p:ext uri="{D42A27DB-BD31-4B8C-83A1-F6EECF244321}">
                <p14:modId xmlns:p14="http://schemas.microsoft.com/office/powerpoint/2010/main" val="1684827053"/>
              </p:ext>
            </p:extLst>
          </p:nvPr>
        </p:nvGraphicFramePr>
        <p:xfrm>
          <a:off x="341376" y="695960"/>
          <a:ext cx="11167873" cy="4095109"/>
        </p:xfrm>
        <a:graphic>
          <a:graphicData uri="http://schemas.openxmlformats.org/drawingml/2006/table">
            <a:tbl>
              <a:tblPr/>
              <a:tblGrid>
                <a:gridCol w="1340274">
                  <a:extLst>
                    <a:ext uri="{9D8B030D-6E8A-4147-A177-3AD203B41FA5}">
                      <a16:colId xmlns:a16="http://schemas.microsoft.com/office/drawing/2014/main" val="3542129108"/>
                    </a:ext>
                  </a:extLst>
                </a:gridCol>
                <a:gridCol w="2005079">
                  <a:extLst>
                    <a:ext uri="{9D8B030D-6E8A-4147-A177-3AD203B41FA5}">
                      <a16:colId xmlns:a16="http://schemas.microsoft.com/office/drawing/2014/main" val="2407684070"/>
                    </a:ext>
                  </a:extLst>
                </a:gridCol>
                <a:gridCol w="1652644">
                  <a:extLst>
                    <a:ext uri="{9D8B030D-6E8A-4147-A177-3AD203B41FA5}">
                      <a16:colId xmlns:a16="http://schemas.microsoft.com/office/drawing/2014/main" val="1619148222"/>
                    </a:ext>
                  </a:extLst>
                </a:gridCol>
                <a:gridCol w="1542469">
                  <a:extLst>
                    <a:ext uri="{9D8B030D-6E8A-4147-A177-3AD203B41FA5}">
                      <a16:colId xmlns:a16="http://schemas.microsoft.com/office/drawing/2014/main" val="1068478653"/>
                    </a:ext>
                  </a:extLst>
                </a:gridCol>
                <a:gridCol w="1542469">
                  <a:extLst>
                    <a:ext uri="{9D8B030D-6E8A-4147-A177-3AD203B41FA5}">
                      <a16:colId xmlns:a16="http://schemas.microsoft.com/office/drawing/2014/main" val="356660219"/>
                    </a:ext>
                  </a:extLst>
                </a:gridCol>
                <a:gridCol w="1542469">
                  <a:extLst>
                    <a:ext uri="{9D8B030D-6E8A-4147-A177-3AD203B41FA5}">
                      <a16:colId xmlns:a16="http://schemas.microsoft.com/office/drawing/2014/main" val="1088641798"/>
                    </a:ext>
                  </a:extLst>
                </a:gridCol>
                <a:gridCol w="1542469">
                  <a:extLst>
                    <a:ext uri="{9D8B030D-6E8A-4147-A177-3AD203B41FA5}">
                      <a16:colId xmlns:a16="http://schemas.microsoft.com/office/drawing/2014/main" val="1361657465"/>
                    </a:ext>
                  </a:extLst>
                </a:gridCol>
              </a:tblGrid>
              <a:tr h="575026">
                <a:tc>
                  <a:txBody>
                    <a:bodyPr/>
                    <a:lstStyle/>
                    <a:p>
                      <a:pPr algn="ctr" rtl="0" fontAlgn="base"/>
                      <a:r>
                        <a:rPr lang="en-US" sz="1300" b="1" i="0" dirty="0">
                          <a:solidFill>
                            <a:srgbClr val="000000"/>
                          </a:solidFill>
                          <a:effectLst/>
                          <a:latin typeface="+mn-lt"/>
                        </a:rPr>
                        <a:t>Market Segment</a:t>
                      </a:r>
                      <a:r>
                        <a:rPr lang="en-US" sz="1300" b="0" i="0" dirty="0">
                          <a:solidFill>
                            <a:srgbClr val="000000"/>
                          </a:solidFill>
                          <a:effectLst/>
                          <a:latin typeface="+mn-lt"/>
                        </a:rPr>
                        <a:t> </a:t>
                      </a:r>
                      <a:endParaRPr lang="en-US" sz="1300" b="0" i="0" dirty="0">
                        <a:effectLst/>
                        <a:latin typeface="+mn-l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Line-Haul</a:t>
                      </a:r>
                      <a:endParaRPr lang="en-US" sz="1300" b="0" i="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Short-Line and Regional Freight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Rail Yards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Intercity Passenger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High-Speed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Commuter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3851"/>
                  </a:ext>
                </a:extLst>
              </a:tr>
              <a:tr h="2632943">
                <a:tc rowSpan="2">
                  <a:txBody>
                    <a:bodyPr/>
                    <a:lstStyle/>
                    <a:p>
                      <a:pPr algn="l" rtl="0" fontAlgn="base"/>
                      <a:r>
                        <a:rPr lang="en-US" sz="1300" b="1" i="0" dirty="0">
                          <a:solidFill>
                            <a:srgbClr val="000000"/>
                          </a:solidFill>
                          <a:effectLst/>
                          <a:latin typeface="+mn-lt"/>
                        </a:rPr>
                        <a:t>Long-Term Technologies</a:t>
                      </a:r>
                      <a:endParaRPr lang="en-US" sz="1300" b="0" i="0" dirty="0">
                        <a:effectLst/>
                        <a:latin typeface="+mn-lt"/>
                      </a:endParaRP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Wide-scale catenary deployment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Arial" panose="020B0604020202020204" pitchFamily="34" charset="0"/>
                        </a:rPr>
                        <a:t>Dual-power locomotives that will ensure interoperability with legacy equipment</a:t>
                      </a:r>
                    </a:p>
                    <a:p>
                      <a:pPr marL="285750" marR="0" indent="-285750">
                        <a:spcBef>
                          <a:spcPts val="0"/>
                        </a:spcBef>
                        <a:spcAft>
                          <a:spcPts val="0"/>
                        </a:spcAft>
                        <a:buFont typeface="Arial" panose="020B0604020202020204" pitchFamily="34" charset="0"/>
                        <a:buChar char="•"/>
                      </a:pPr>
                      <a:endParaRPr lang="en-US" sz="1300" b="0" kern="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Arial" panose="020B0604020202020204" pitchFamily="34" charset="0"/>
                        </a:rPr>
                        <a:t>HFC locomotives for remote, low-density, long-distance routes, with access to clean hydrogen</a:t>
                      </a:r>
                    </a:p>
                    <a:p>
                      <a:pPr marL="285750" marR="0" indent="-285750">
                        <a:spcBef>
                          <a:spcPts val="0"/>
                        </a:spcBef>
                        <a:spcAft>
                          <a:spcPts val="0"/>
                        </a:spcAft>
                        <a:buFont typeface="Arial" panose="020B0604020202020204" pitchFamily="34" charset="0"/>
                        <a:buChar char="•"/>
                      </a:pPr>
                      <a:endParaRPr lang="en-US" sz="1300" b="0" kern="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marR="0" indent="-285750">
                        <a:spcBef>
                          <a:spcPts val="0"/>
                        </a:spcBef>
                        <a:spcAft>
                          <a:spcPts val="0"/>
                        </a:spcAft>
                        <a:buFont typeface="Arial" panose="020B0604020202020204" pitchFamily="34" charset="0"/>
                        <a:buChar char="•"/>
                      </a:pPr>
                      <a:endParaRPr lang="en-US" sz="1300" b="0" kern="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Calibri" panose="020F0502020204030204" pitchFamily="34" charset="0"/>
                        </a:rPr>
                        <a:t>Catenary on high-density routes that interchange with intermodal network</a:t>
                      </a:r>
                    </a:p>
                    <a:p>
                      <a:pPr marL="285750" marR="0" indent="-285750">
                        <a:spcBef>
                          <a:spcPts val="0"/>
                        </a:spcBef>
                        <a:spcAft>
                          <a:spcPts val="0"/>
                        </a:spcAft>
                        <a:buFont typeface="Arial" panose="020B0604020202020204" pitchFamily="34" charset="0"/>
                        <a:buChar char="•"/>
                      </a:pP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300" b="0" kern="0" dirty="0">
                          <a:effectLst/>
                          <a:latin typeface="Calibri" panose="020F0502020204030204" pitchFamily="34" charset="0"/>
                          <a:ea typeface="Calibri" panose="020F0502020204030204" pitchFamily="34" charset="0"/>
                          <a:cs typeface="Calibri" panose="020F0502020204030204" pitchFamily="34" charset="0"/>
                        </a:rPr>
                        <a:t>Battery locomotives for operations with   &lt; 250+ miles daily range</a:t>
                      </a: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solidFill>
                      <a:schemeClr val="bg1"/>
                    </a:solidFill>
                  </a:tcPr>
                </a:tc>
                <a:tc>
                  <a:txBody>
                    <a:bodyPr/>
                    <a:lstStyle/>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Discontinuous catenary</a:t>
                      </a:r>
                    </a:p>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Battery locomotives and supportive infrastructure</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solidFill>
                      <a:schemeClr val="bg1"/>
                    </a:solidFill>
                  </a:tcPr>
                </a:tc>
                <a:tc>
                  <a:txBody>
                    <a:bodyPr/>
                    <a:lstStyle/>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Catenary for routes that operate on high-density freight corridors</a:t>
                      </a:r>
                    </a:p>
                    <a:p>
                      <a:pPr marL="285750" indent="-285750">
                        <a:buFont typeface="Arial" panose="020B0604020202020204" pitchFamily="34" charset="0"/>
                        <a:buChar char="•"/>
                      </a:pPr>
                      <a:endParaRPr lang="en-US" sz="13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300" b="0" kern="1200" dirty="0">
                          <a:solidFill>
                            <a:schemeClr val="tx1"/>
                          </a:solidFill>
                          <a:effectLst/>
                          <a:latin typeface="+mn-lt"/>
                          <a:ea typeface="+mn-ea"/>
                          <a:cs typeface="+mn-cs"/>
                        </a:rPr>
                        <a:t>Dual-mode locomotives on routes that operate on low-density freight corridors</a:t>
                      </a:r>
                      <a:r>
                        <a:rPr lang="en-US" sz="1300" b="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marR="0" indent="-285750">
                        <a:spcBef>
                          <a:spcPts val="0"/>
                        </a:spcBef>
                        <a:spcAft>
                          <a:spcPts val="0"/>
                        </a:spcAft>
                        <a:buFont typeface="Arial" panose="020B0604020202020204" pitchFamily="34" charset="0"/>
                        <a:buChar char="•"/>
                      </a:pPr>
                      <a:endPar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300" b="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dedicated, electrified high-speed rail service</a:t>
                      </a:r>
                      <a:endParaRPr lang="en-US" sz="13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285750" indent="-285750" algn="l" rtl="0" fontAlgn="base">
                        <a:buFont typeface="Arial" panose="020B0604020202020204" pitchFamily="34" charset="0"/>
                        <a:buChar char="•"/>
                      </a:pPr>
                      <a:endParaRPr lang="en-US" sz="1300" b="0" i="0" dirty="0">
                        <a:effectLst/>
                      </a:endParaRPr>
                    </a:p>
                    <a:p>
                      <a:pPr marL="285750" indent="-285750" algn="l" rtl="0" fontAlgn="base">
                        <a:buFont typeface="Arial" panose="020B0604020202020204" pitchFamily="34" charset="0"/>
                        <a:buChar char="•"/>
                      </a:pPr>
                      <a:r>
                        <a:rPr lang="en-US" sz="1300" b="0" i="0" dirty="0">
                          <a:effectLst/>
                        </a:rPr>
                        <a:t>Catenary on unconstrained ROW</a:t>
                      </a:r>
                    </a:p>
                    <a:p>
                      <a:pPr marL="285750" indent="-285750" algn="l" rtl="0" fontAlgn="base">
                        <a:buFont typeface="Arial" panose="020B0604020202020204" pitchFamily="34" charset="0"/>
                        <a:buChar char="•"/>
                      </a:pPr>
                      <a:endParaRPr lang="en-US" sz="1300" b="0" i="0" dirty="0">
                        <a:effectLst/>
                      </a:endParaRPr>
                    </a:p>
                    <a:p>
                      <a:pPr marL="285750" indent="-285750" algn="l" rtl="0" fontAlgn="base">
                        <a:buFont typeface="Arial" panose="020B0604020202020204" pitchFamily="34" charset="0"/>
                        <a:buChar char="•"/>
                      </a:pPr>
                      <a:r>
                        <a:rPr lang="en-US" sz="1300" b="0" i="0" dirty="0">
                          <a:effectLst/>
                        </a:rPr>
                        <a:t>Discontinuous catenary on low-density routes</a:t>
                      </a:r>
                    </a:p>
                    <a:p>
                      <a:pPr marL="285750" indent="-285750" algn="l" rtl="0" fontAlgn="base">
                        <a:buFont typeface="Arial" panose="020B0604020202020204" pitchFamily="34" charset="0"/>
                        <a:buChar char="•"/>
                      </a:pP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5063128"/>
                  </a:ext>
                </a:extLst>
              </a:tr>
              <a:tr h="548283">
                <a:tc vMerge="1">
                  <a:txBody>
                    <a:bodyPr/>
                    <a:lstStyle/>
                    <a:p>
                      <a:endParaRPr lang="en-US"/>
                    </a:p>
                  </a:txBody>
                  <a:tcPr/>
                </a:tc>
                <a:tc gridSpan="6">
                  <a:txBody>
                    <a:bodyPr/>
                    <a:lstStyle/>
                    <a:p>
                      <a:r>
                        <a:rPr lang="en-US" sz="1300" i="1" dirty="0">
                          <a:effectLst/>
                          <a:latin typeface="Calibri" panose="020F0502020204030204" pitchFamily="34" charset="0"/>
                          <a:ea typeface="Times New Roman" panose="02020603050405020304" pitchFamily="18" charset="0"/>
                          <a:cs typeface="Calibri" panose="020F0502020204030204" pitchFamily="34" charset="0"/>
                        </a:rPr>
                        <a:t>For all rail market segments, encourage the use of drop-in sustainable liquid fuels, when available, for hard-to-decarbonize portions of the network and legacy locomotives.</a:t>
                      </a:r>
                      <a:endParaRPr lang="en-US" sz="1300" dirty="0"/>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a:spcBef>
                          <a:spcPts val="0"/>
                        </a:spcBef>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091762"/>
                  </a:ext>
                </a:extLst>
              </a:tr>
            </a:tbl>
          </a:graphicData>
        </a:graphic>
      </p:graphicFrame>
      <p:sp>
        <p:nvSpPr>
          <p:cNvPr id="3" name="Footer Placeholder 3" descr="" title="">
            <a:extLst>
              <a:ext uri="{FF2B5EF4-FFF2-40B4-BE49-F238E27FC236}">
                <a16:creationId xmlns:a16="http://schemas.microsoft.com/office/drawing/2014/main" id="{CA3CAE27-5231-C4D6-1AD9-2FDA0DD472F6}"/>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33183301"/>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21F18A42-8EF3-7A04-A864-BFD164625B20}"/>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9CE101DA-1E5C-E263-6AAC-46BE1285E327}"/>
              </a:ext>
            </a:extLst>
          </p:cNvPr>
          <p:cNvSpPr>
            <a:spLocks noGrp="1"/>
          </p:cNvSpPr>
          <p:nvPr>
            <p:ph type="title"/>
          </p:nvPr>
        </p:nvSpPr>
        <p:spPr/>
        <p:txBody>
          <a:bodyPr/>
          <a:lstStyle/>
          <a:p>
            <a:r>
              <a:rPr lang="en-US" dirty="0"/>
              <a:t>5. Key actions (non-electric)</a:t>
            </a:r>
          </a:p>
        </p:txBody>
      </p:sp>
      <p:sp>
        <p:nvSpPr>
          <p:cNvPr id="3" name="Content Placeholder 2" descr="" title="">
            <a:extLst>
              <a:ext uri="{FF2B5EF4-FFF2-40B4-BE49-F238E27FC236}">
                <a16:creationId xmlns:a16="http://schemas.microsoft.com/office/drawing/2014/main" id="{46691B2C-4FAC-B9B5-57DC-CAA7169E4C79}"/>
              </a:ext>
            </a:extLst>
          </p:cNvPr>
          <p:cNvSpPr>
            <a:spLocks noGrp="1"/>
          </p:cNvSpPr>
          <p:nvPr>
            <p:ph sz="quarter" idx="10"/>
          </p:nvPr>
        </p:nvSpPr>
        <p:spPr/>
        <p:txBody>
          <a:bodyPr/>
          <a:lstStyle/>
          <a:p>
            <a:pPr marL="342900" marR="0" lvl="0" indent="-342900">
              <a:spcBef>
                <a:spcPts val="0"/>
              </a:spcBef>
              <a:spcAft>
                <a:spcPts val="0"/>
              </a:spcAft>
              <a:buFont typeface="Calibri" panose="020F0502020204030204" pitchFamily="34" charset="0"/>
              <a:buAutoNum type="arabicPeriod"/>
            </a:pPr>
            <a:r>
              <a:rPr lang="en-US" sz="2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Expanded access to intracity and intercity passenger rail</a:t>
            </a:r>
          </a:p>
          <a:p>
            <a:pPr marL="342900" marR="0" lvl="0" indent="-342900">
              <a:spcBef>
                <a:spcPts val="0"/>
              </a:spcBef>
              <a:spcAft>
                <a:spcPts val="0"/>
              </a:spcAft>
              <a:buFont typeface="Calibri" panose="020F0502020204030204" pitchFamily="34" charset="0"/>
              <a:buAutoNum type="arabicPeriod"/>
            </a:pPr>
            <a:r>
              <a:rPr lang="en-US" sz="2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Freight rail system efficiency</a:t>
            </a:r>
          </a:p>
          <a:p>
            <a:pPr marL="342900" marR="0" lvl="0" indent="-342900">
              <a:lnSpc>
                <a:spcPct val="107000"/>
              </a:lnSpc>
              <a:spcBef>
                <a:spcPts val="0"/>
              </a:spcBef>
              <a:spcAft>
                <a:spcPts val="800"/>
              </a:spcAft>
              <a:buFont typeface="Calibri" panose="020F0502020204030204" pitchFamily="34" charset="0"/>
              <a:buAutoNum type="arabicPeriod"/>
            </a:pPr>
            <a:r>
              <a:rPr lang="en-US" sz="2400" kern="1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rPr>
              <a:t>Leveraging existing assets</a:t>
            </a:r>
          </a:p>
        </p:txBody>
      </p:sp>
      <p:sp>
        <p:nvSpPr>
          <p:cNvPr id="5" name="Footer Placeholder 3" descr="" title="">
            <a:extLst>
              <a:ext uri="{FF2B5EF4-FFF2-40B4-BE49-F238E27FC236}">
                <a16:creationId xmlns:a16="http://schemas.microsoft.com/office/drawing/2014/main" id="{409BDB1D-2B05-E040-649B-5079414A97A8}"/>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1288243007"/>
      </p:ext>
    </p:extLst>
  </p:cSld>
  <p:clrMapOvr>
    <a:masterClrMapping/>
  </p:clrMapOvr>
</p:sld>
</file>

<file path=ppt/slides/slide2.xml><?xml version="1.0" encoding="utf-8"?>
<p:sld xmlns:a16="http://schemas.microsoft.com/office/drawing/2014/main" xmlns:a14="http://schemas.microsoft.com/office/drawing/2010/main" xmlns:ma14="http://schemas.microsoft.com/office/mac/drawingml/2011/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7" name="Group 6" descr="" title="">
            <a:extLst>
              <a:ext uri="{FF2B5EF4-FFF2-40B4-BE49-F238E27FC236}">
                <a16:creationId xmlns:a16="http://schemas.microsoft.com/office/drawing/2014/main" id="{12E75CED-6880-4459-A32B-DB2AD4F4EDC1}"/>
              </a:ext>
            </a:extLst>
          </p:cNvPr>
          <p:cNvGrpSpPr/>
          <p:nvPr/>
        </p:nvGrpSpPr>
        <p:grpSpPr>
          <a:xfrm>
            <a:off x="9109003" y="4260936"/>
            <a:ext cx="1890741" cy="1509187"/>
            <a:chOff x="8390893" y="4560192"/>
            <a:chExt cx="2709276" cy="1924047"/>
          </a:xfrm>
        </p:grpSpPr>
        <p:pic>
          <p:nvPicPr>
            <p:cNvPr id="52" name="Picture 2" descr="" title="">
              <a:extLst>
                <a:ext uri="{FF2B5EF4-FFF2-40B4-BE49-F238E27FC236}">
                  <a16:creationId xmlns:a16="http://schemas.microsoft.com/office/drawing/2014/main" id="{188D4BB3-4D7B-4F13-B49F-218686C05A2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89304"/>
            <a:stretch/>
          </p:blipFill>
          <p:spPr bwMode="auto">
            <a:xfrm>
              <a:off x="8588400" y="5895114"/>
              <a:ext cx="2511769" cy="5891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 title="">
              <a:extLst>
                <a:ext uri="{FF2B5EF4-FFF2-40B4-BE49-F238E27FC236}">
                  <a16:creationId xmlns:a16="http://schemas.microsoft.com/office/drawing/2014/main" id="{116123D5-562A-4DFF-A518-507BE87F3606}"/>
                </a:ext>
              </a:extLst>
            </p:cNvPr>
            <p:cNvPicPr>
              <a:picLocks noChangeAspect="1"/>
            </p:cNvPicPr>
            <p:nvPr/>
          </p:nvPicPr>
          <p:blipFill>
            <a:blip r:embed="rId4"/>
            <a:srcRect/>
            <a:stretch>
              <a:fillRect/>
            </a:stretch>
          </p:blipFill>
          <p:spPr>
            <a:xfrm>
              <a:off x="8390893" y="4560192"/>
              <a:ext cx="2616295" cy="1610028"/>
            </a:xfrm>
            <a:custGeom>
              <a:avLst/>
              <a:gdLst>
                <a:gd name="connsiteX0" fmla="*/ 0 w 2616295"/>
                <a:gd name="connsiteY0" fmla="*/ 0 h 1610028"/>
                <a:gd name="connsiteX1" fmla="*/ 2616295 w 2616295"/>
                <a:gd name="connsiteY1" fmla="*/ 0 h 1610028"/>
                <a:gd name="connsiteX2" fmla="*/ 2616295 w 2616295"/>
                <a:gd name="connsiteY2" fmla="*/ 1610028 h 1610028"/>
                <a:gd name="connsiteX3" fmla="*/ 2400073 w 2616295"/>
                <a:gd name="connsiteY3" fmla="*/ 1610028 h 1610028"/>
                <a:gd name="connsiteX4" fmla="*/ 2309978 w 2616295"/>
                <a:gd name="connsiteY4" fmla="*/ 1266099 h 1610028"/>
                <a:gd name="connsiteX5" fmla="*/ 1317385 w 2616295"/>
                <a:gd name="connsiteY5" fmla="*/ 1526116 h 1610028"/>
                <a:gd name="connsiteX6" fmla="*/ 1313795 w 2616295"/>
                <a:gd name="connsiteY6" fmla="*/ 1369713 h 1610028"/>
                <a:gd name="connsiteX7" fmla="*/ 718920 w 2616295"/>
                <a:gd name="connsiteY7" fmla="*/ 1533024 h 1610028"/>
                <a:gd name="connsiteX8" fmla="*/ 0 w 2616295"/>
                <a:gd name="connsiteY8" fmla="*/ 1533024 h 16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295" h="1610028">
                  <a:moveTo>
                    <a:pt x="0" y="0"/>
                  </a:moveTo>
                  <a:lnTo>
                    <a:pt x="2616295" y="0"/>
                  </a:lnTo>
                  <a:lnTo>
                    <a:pt x="2616295" y="1610028"/>
                  </a:lnTo>
                  <a:lnTo>
                    <a:pt x="2400073" y="1610028"/>
                  </a:lnTo>
                  <a:lnTo>
                    <a:pt x="2309978" y="1266099"/>
                  </a:lnTo>
                  <a:lnTo>
                    <a:pt x="1317385" y="1526116"/>
                  </a:lnTo>
                  <a:lnTo>
                    <a:pt x="1313795" y="1369713"/>
                  </a:lnTo>
                  <a:lnTo>
                    <a:pt x="718920" y="1533024"/>
                  </a:lnTo>
                  <a:lnTo>
                    <a:pt x="0" y="1533024"/>
                  </a:lnTo>
                  <a:close/>
                </a:path>
              </a:pathLst>
            </a:custGeom>
          </p:spPr>
        </p:pic>
      </p:grpSp>
      <p:pic>
        <p:nvPicPr>
          <p:cNvPr id="26" name="Content Placeholder 4" descr="" title="">
            <a:extLst>
              <a:ext uri="{FF2B5EF4-FFF2-40B4-BE49-F238E27FC236}">
                <a16:creationId xmlns:a16="http://schemas.microsoft.com/office/drawing/2014/main" id="{1C931AA9-CBE6-41CE-A8A5-E8CAC1B85141}"/>
              </a:ext>
            </a:extLst>
          </p:cNvPr>
          <p:cNvPicPr>
            <a:picLocks noChangeAspect="1"/>
          </p:cNvPicPr>
          <p:nvPr/>
        </p:nvPicPr>
        <p:blipFill rotWithShape="1">
          <a:blip r:embed="rId5"/>
          <a:srcRect l="923" t="-1" r="3275" b="20566"/>
          <a:stretch/>
        </p:blipFill>
        <p:spPr bwMode="auto">
          <a:xfrm>
            <a:off x="6458265" y="4419727"/>
            <a:ext cx="2672261" cy="135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2" name="Title 1" descr="" title="">
            <a:extLst>
              <a:ext uri="{FF2B5EF4-FFF2-40B4-BE49-F238E27FC236}">
                <a16:creationId xmlns:a16="http://schemas.microsoft.com/office/drawing/2014/main" id="{81B7B4A6-2779-46F8-9256-C8D98C90CFD2}"/>
              </a:ext>
            </a:extLst>
          </p:cNvPr>
          <p:cNvSpPr>
            <a:spLocks noGrp="1"/>
          </p:cNvSpPr>
          <p:nvPr>
            <p:ph type="title"/>
          </p:nvPr>
        </p:nvSpPr>
        <p:spPr/>
        <p:txBody>
          <a:bodyPr/>
          <a:lstStyle/>
          <a:p>
            <a:r>
              <a:rPr lang="en-US" dirty="0"/>
              <a:t>Connection to US Blueprint</a:t>
            </a:r>
          </a:p>
        </p:txBody>
      </p:sp>
      <p:sp>
        <p:nvSpPr>
          <p:cNvPr id="5" name="Content Placeholder 4" descr="" title="">
            <a:extLst>
              <a:ext uri="{FF2B5EF4-FFF2-40B4-BE49-F238E27FC236}">
                <a16:creationId xmlns:a16="http://schemas.microsoft.com/office/drawing/2014/main" id="{C4BA4DFA-A302-A949-BBFC-1FE3B4D9A394}"/>
              </a:ext>
            </a:extLst>
          </p:cNvPr>
          <p:cNvSpPr>
            <a:spLocks noGrp="1"/>
          </p:cNvSpPr>
          <p:nvPr>
            <p:ph sz="quarter" idx="10"/>
          </p:nvPr>
        </p:nvSpPr>
        <p:spPr/>
        <p:txBody>
          <a:bodyPr>
            <a:normAutofit/>
          </a:bodyPr>
          <a:lstStyle/>
          <a:p>
            <a:pPr marL="0" indent="0">
              <a:buNone/>
            </a:pPr>
            <a:r>
              <a:rPr lang="en-US" sz="2000">
                <a:solidFill>
                  <a:schemeClr val="tx1"/>
                </a:solidFill>
              </a:rPr>
              <a:t>Four agency MOU was signed 9/15/2022 established a historic, whole-of-government approach to transportation decarbonization.</a:t>
            </a:r>
          </a:p>
          <a:p>
            <a:pPr marL="0" indent="0">
              <a:buNone/>
            </a:pPr>
            <a:endParaRPr lang="en-US" sz="2000">
              <a:solidFill>
                <a:schemeClr val="tx1"/>
              </a:solidFill>
            </a:endParaRPr>
          </a:p>
          <a:p>
            <a:pPr marL="0" indent="0">
              <a:buNone/>
            </a:pPr>
            <a:r>
              <a:rPr lang="en-US" sz="2000">
                <a:solidFill>
                  <a:schemeClr val="tx1"/>
                </a:solidFill>
              </a:rPr>
              <a:t>The U.S. National Transportation Blueprint for Transportation Decarbonization (The Blueprint) a comprehensive, landmark interagency framework of strategies and actions to remove all emissions from the transportation sector by 2050 was released on 1/10/2023.</a:t>
            </a:r>
          </a:p>
          <a:p>
            <a:pPr marL="0" indent="0">
              <a:buNone/>
            </a:pPr>
            <a:endParaRPr lang="en-US" sz="2000">
              <a:solidFill>
                <a:schemeClr val="tx1"/>
              </a:solidFill>
            </a:endParaRPr>
          </a:p>
          <a:p>
            <a:pPr marL="0" indent="0">
              <a:buNone/>
            </a:pPr>
            <a:r>
              <a:rPr lang="en-US" sz="2000">
                <a:solidFill>
                  <a:schemeClr val="tx1"/>
                </a:solidFill>
              </a:rPr>
              <a:t>The Four Agencies </a:t>
            </a:r>
            <a:r>
              <a:rPr lang="en-US" sz="2000" i="1" u="sng">
                <a:solidFill>
                  <a:schemeClr val="tx1"/>
                </a:solidFill>
              </a:rPr>
              <a:t>committed to developing and releasing specific strategy action plans to align with the Blueprint.</a:t>
            </a:r>
            <a:r>
              <a:rPr lang="en-US" sz="2000">
                <a:solidFill>
                  <a:schemeClr val="tx1"/>
                </a:solidFill>
              </a:rPr>
              <a:t> The Action Plans are proposed to be released this Fiscal Year.</a:t>
            </a:r>
          </a:p>
          <a:p>
            <a:pPr lvl="1">
              <a:buFont typeface="Courier New" panose="02070309020205020404" pitchFamily="49" charset="0"/>
              <a:buChar char="o"/>
            </a:pPr>
            <a:endParaRPr lang="en-US" sz="1800"/>
          </a:p>
          <a:p>
            <a:pPr marL="0" indent="0">
              <a:buNone/>
            </a:pPr>
            <a:endParaRPr lang="en-US"/>
          </a:p>
          <a:p>
            <a:pPr marL="0" indent="0">
              <a:buNone/>
            </a:pPr>
            <a:endParaRPr lang="en-US"/>
          </a:p>
        </p:txBody>
      </p:sp>
      <p:sp>
        <p:nvSpPr>
          <p:cNvPr id="4" name="Footer Placeholder 3" descr="" title="">
            <a:extLst>
              <a:ext uri="{FF2B5EF4-FFF2-40B4-BE49-F238E27FC236}">
                <a16:creationId xmlns:a16="http://schemas.microsoft.com/office/drawing/2014/main" id="{5349BABF-87C9-363D-5F95-09A82E3F978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13" name="Rectangle: Rounded Corners 5" descr="" title="">
            <a:extLst>
              <a:ext uri="{FF2B5EF4-FFF2-40B4-BE49-F238E27FC236}">
                <a16:creationId xmlns:a16="http://schemas.microsoft.com/office/drawing/2014/main" id="{02066E47-E351-40F8-BEE2-7841E19F5893}"/>
              </a:ext>
            </a:extLst>
          </p:cNvPr>
          <p:cNvSpPr/>
          <p:nvPr/>
        </p:nvSpPr>
        <p:spPr>
          <a:xfrm>
            <a:off x="840669" y="4413963"/>
            <a:ext cx="5534036" cy="1709448"/>
          </a:xfrm>
          <a:prstGeom prst="roundRect">
            <a:avLst/>
          </a:prstGeom>
          <a:solidFill>
            <a:schemeClr val="bg1"/>
          </a:solidFill>
          <a:ln w="19050">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 title="">
            <a:extLst>
              <a:ext uri="{FF2B5EF4-FFF2-40B4-BE49-F238E27FC236}">
                <a16:creationId xmlns:a16="http://schemas.microsoft.com/office/drawing/2014/main" id="{FC1544B7-30A5-E1D9-D898-5268FCFA50F5}"/>
              </a:ext>
            </a:extLst>
          </p:cNvPr>
          <p:cNvPicPr>
            <a:picLocks noChangeAspect="1"/>
          </p:cNvPicPr>
          <p:nvPr/>
        </p:nvPicPr>
        <p:blipFill>
          <a:blip r:embed="rId6"/>
          <a:stretch>
            <a:fillRect/>
          </a:stretch>
        </p:blipFill>
        <p:spPr>
          <a:xfrm>
            <a:off x="9297645" y="4044464"/>
            <a:ext cx="1702099" cy="2183669"/>
          </a:xfrm>
          <a:prstGeom prst="rect">
            <a:avLst/>
          </a:prstGeom>
        </p:spPr>
      </p:pic>
      <p:pic>
        <p:nvPicPr>
          <p:cNvPr id="9" name="Picture 11" descr="" title="">
            <a:extLst>
              <a:ext uri="{FF2B5EF4-FFF2-40B4-BE49-F238E27FC236}">
                <a16:creationId xmlns:a16="http://schemas.microsoft.com/office/drawing/2014/main" id="{01BF0D02-D3A5-DD83-47B0-9C507BB4C7D2}"/>
              </a:ext>
            </a:extLst>
          </p:cNvPr>
          <p:cNvPicPr>
            <a:picLocks noChangeAspect="1"/>
          </p:cNvPicPr>
          <p:nvPr/>
        </p:nvPicPr>
        <p:blipFill>
          <a:blip r:embed="rId7"/>
          <a:stretch>
            <a:fillRect/>
          </a:stretch>
        </p:blipFill>
        <p:spPr>
          <a:xfrm>
            <a:off x="1103232" y="4655509"/>
            <a:ext cx="5020860" cy="1226357"/>
          </a:xfrm>
          <a:prstGeom prst="rect">
            <a:avLst/>
          </a:prstGeom>
        </p:spPr>
      </p:pic>
    </p:spTree>
    <p:extLst>
      <p:ext uri="{BB962C8B-B14F-4D97-AF65-F5344CB8AC3E}">
        <p14:creationId xmlns:p14="http://schemas.microsoft.com/office/powerpoint/2010/main" val="889277325"/>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4.4 Expanded access to passenger rail</a:t>
            </a:r>
          </a:p>
        </p:txBody>
      </p:sp>
      <p:pic>
        <p:nvPicPr>
          <p:cNvPr id="5" name="Picture 4" descr="" title="">
            <a:extLst>
              <a:ext uri="{FF2B5EF4-FFF2-40B4-BE49-F238E27FC236}">
                <a16:creationId xmlns:a16="http://schemas.microsoft.com/office/drawing/2014/main" id="{C5D9ED8A-5044-13AF-5864-FDD6441EC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01" y="1305340"/>
            <a:ext cx="7788089" cy="4424899"/>
          </a:xfrm>
          <a:prstGeom prst="rect">
            <a:avLst/>
          </a:prstGeom>
        </p:spPr>
      </p:pic>
      <p:sp>
        <p:nvSpPr>
          <p:cNvPr id="7" name="TextBox 6" descr="" title="">
            <a:extLst>
              <a:ext uri="{FF2B5EF4-FFF2-40B4-BE49-F238E27FC236}">
                <a16:creationId xmlns:a16="http://schemas.microsoft.com/office/drawing/2014/main" id="{E733308D-F608-8627-AC44-E70F9D579200}"/>
              </a:ext>
            </a:extLst>
          </p:cNvPr>
          <p:cNvSpPr txBox="1"/>
          <p:nvPr/>
        </p:nvSpPr>
        <p:spPr>
          <a:xfrm>
            <a:off x="8202390" y="1959567"/>
            <a:ext cx="3294666" cy="1815882"/>
          </a:xfrm>
          <a:prstGeom prst="rect">
            <a:avLst/>
          </a:prstGeom>
          <a:noFill/>
        </p:spPr>
        <p:txBody>
          <a:bodyPr wrap="square">
            <a:spAutoFit/>
          </a:bodyPr>
          <a:lstStyle/>
          <a:p>
            <a:pPr marL="285750" marR="0" lvl="0" indent="-285750" algn="l" defTabSz="914400" rtl="0" eaLnBrk="0" fontAlgn="base" latinLnBrk="0" hangingPunct="0">
              <a:spcBef>
                <a:spcPct val="0"/>
              </a:spcBef>
              <a:spcAft>
                <a:spcPct val="0"/>
              </a:spcAft>
              <a:buClrTx/>
              <a:buSzTx/>
              <a:buFont typeface="Courier New" panose="02070309020205020404" pitchFamily="49" charset="0"/>
              <a:buChar char="o"/>
              <a:tabLst/>
            </a:pP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nitiate new electrified </a:t>
            </a: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high-speed and conventional intercity passenger rail</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service</a:t>
            </a:r>
          </a:p>
          <a:p>
            <a:pPr marR="0" lvl="0" algn="l" defTabSz="914400" rtl="0" eaLnBrk="0" fontAlgn="base" latinLnBrk="0" hangingPunct="0">
              <a:spcBef>
                <a:spcPct val="0"/>
              </a:spcBef>
              <a:spcAft>
                <a:spcPct val="0"/>
              </a:spcAft>
              <a:buClrTx/>
              <a:buSzTx/>
              <a:tabLst/>
            </a:pPr>
            <a:endPar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By 2040, at least double intercity passenger rail ridership from 2019 baseline</a:t>
            </a:r>
            <a:endParaRPr kumimoji="0" lang="en-US" altLang="en-US" sz="1600" b="0" i="0" u="none" strike="noStrike" cap="none" normalizeH="0" baseline="0" dirty="0">
              <a:ln>
                <a:noFill/>
              </a:ln>
              <a:solidFill>
                <a:schemeClr val="tx1"/>
              </a:solidFill>
              <a:effectLst/>
            </a:endParaRPr>
          </a:p>
        </p:txBody>
      </p:sp>
      <p:sp>
        <p:nvSpPr>
          <p:cNvPr id="8" name="TextBox 7" descr="" title="">
            <a:extLst>
              <a:ext uri="{FF2B5EF4-FFF2-40B4-BE49-F238E27FC236}">
                <a16:creationId xmlns:a16="http://schemas.microsoft.com/office/drawing/2014/main" id="{74C7305A-5148-4917-93AB-07591AB92FE1}"/>
              </a:ext>
            </a:extLst>
          </p:cNvPr>
          <p:cNvSpPr txBox="1"/>
          <p:nvPr/>
        </p:nvSpPr>
        <p:spPr>
          <a:xfrm>
            <a:off x="292608" y="784641"/>
            <a:ext cx="11204448" cy="369332"/>
          </a:xfrm>
          <a:prstGeom prst="rect">
            <a:avLst/>
          </a:prstGeom>
          <a:noFill/>
        </p:spPr>
        <p:txBody>
          <a:bodyPr wrap="square" rtlCol="0">
            <a:spAutoFit/>
          </a:bodyPr>
          <a:lstStyle/>
          <a:p>
            <a:r>
              <a:rPr kumimoji="0" lang="en-US" altLang="en-US"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Expand access to intercity and intracity passenger rail service and initiate new high-speed rail service </a:t>
            </a:r>
            <a:endParaRPr kumimoji="0" lang="en-US" altLang="en-US" sz="1800" b="0" i="0" u="none" strike="noStrike" cap="none" normalizeH="0" baseline="0" dirty="0">
              <a:ln>
                <a:noFill/>
              </a:ln>
              <a:solidFill>
                <a:schemeClr val="tx1"/>
              </a:solidFill>
              <a:effectLst/>
            </a:endParaRPr>
          </a:p>
        </p:txBody>
      </p:sp>
      <p:sp>
        <p:nvSpPr>
          <p:cNvPr id="3" name="Footer Placeholder 3" descr="" title="">
            <a:extLst>
              <a:ext uri="{FF2B5EF4-FFF2-40B4-BE49-F238E27FC236}">
                <a16:creationId xmlns:a16="http://schemas.microsoft.com/office/drawing/2014/main" id="{2F49FBD4-785D-586B-F3E9-70F5AB46F0D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2258507901"/>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4.5 Freight rail efficiency</a:t>
            </a:r>
          </a:p>
        </p:txBody>
      </p:sp>
      <p:sp>
        <p:nvSpPr>
          <p:cNvPr id="7" name="TextBox 6" descr="" title="">
            <a:extLst>
              <a:ext uri="{FF2B5EF4-FFF2-40B4-BE49-F238E27FC236}">
                <a16:creationId xmlns:a16="http://schemas.microsoft.com/office/drawing/2014/main" id="{E733308D-F608-8627-AC44-E70F9D579200}"/>
              </a:ext>
            </a:extLst>
          </p:cNvPr>
          <p:cNvSpPr txBox="1"/>
          <p:nvPr/>
        </p:nvSpPr>
        <p:spPr>
          <a:xfrm>
            <a:off x="6186310" y="2068271"/>
            <a:ext cx="4890620" cy="181588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lang="en-US"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omplete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 national assessment of potential mode shift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from projected increase in truck and plane tonnage to rail</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endParaRPr kumimoji="0" lang="en-US" altLang="en-US" sz="16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 measures to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improve freight train aerodynamics</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without compromising safety</a:t>
            </a:r>
            <a:endParaRPr kumimoji="0" lang="en-US" altLang="en-US" sz="1600" b="0" i="0" u="none" strike="noStrike" cap="none" normalizeH="0" baseline="0" dirty="0">
              <a:ln>
                <a:noFill/>
              </a:ln>
              <a:solidFill>
                <a:schemeClr val="tx1"/>
              </a:solidFill>
              <a:effectLst/>
            </a:endParaRPr>
          </a:p>
        </p:txBody>
      </p:sp>
      <p:sp>
        <p:nvSpPr>
          <p:cNvPr id="8" name="TextBox 7" descr="" title="">
            <a:extLst>
              <a:ext uri="{FF2B5EF4-FFF2-40B4-BE49-F238E27FC236}">
                <a16:creationId xmlns:a16="http://schemas.microsoft.com/office/drawing/2014/main" id="{74C7305A-5148-4917-93AB-07591AB92FE1}"/>
              </a:ext>
            </a:extLst>
          </p:cNvPr>
          <p:cNvSpPr txBox="1"/>
          <p:nvPr/>
        </p:nvSpPr>
        <p:spPr>
          <a:xfrm>
            <a:off x="292608" y="784641"/>
            <a:ext cx="11228832" cy="646331"/>
          </a:xfrm>
          <a:prstGeom prst="rect">
            <a:avLst/>
          </a:prstGeom>
          <a:noFill/>
        </p:spPr>
        <p:txBody>
          <a:bodyPr wrap="square" rtlCol="0">
            <a:spAutoFit/>
          </a:bodyPr>
          <a:lstStyle/>
          <a:p>
            <a:r>
              <a:rPr kumimoji="0" lang="en-US" altLang="en-US" sz="18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Expand affordable access to freight rail to accommodate projected increases in freight shipments and reduce overall energy requirements in the freight system</a:t>
            </a:r>
            <a:endParaRPr kumimoji="0" lang="en-US" altLang="en-US" sz="1800" b="1" i="0" u="none" strike="noStrike" cap="none" normalizeH="0" baseline="0" dirty="0">
              <a:ln>
                <a:noFill/>
              </a:ln>
              <a:solidFill>
                <a:schemeClr val="tx1"/>
              </a:solidFill>
              <a:effectLst/>
            </a:endParaRPr>
          </a:p>
        </p:txBody>
      </p:sp>
      <p:pic>
        <p:nvPicPr>
          <p:cNvPr id="6" name="Picture 5" descr="" title="">
            <a:extLst>
              <a:ext uri="{FF2B5EF4-FFF2-40B4-BE49-F238E27FC236}">
                <a16:creationId xmlns:a16="http://schemas.microsoft.com/office/drawing/2014/main" id="{F5ED303B-C47F-1E1F-5915-3F3115E4D9B6}"/>
              </a:ext>
            </a:extLst>
          </p:cNvPr>
          <p:cNvPicPr>
            <a:picLocks noChangeAspect="1"/>
          </p:cNvPicPr>
          <p:nvPr/>
        </p:nvPicPr>
        <p:blipFill rotWithShape="1">
          <a:blip r:embed="rId2">
            <a:extLst>
              <a:ext uri="{28A0092B-C50C-407E-A947-70E740481C1C}">
                <a14:useLocalDpi xmlns:a14="http://schemas.microsoft.com/office/drawing/2010/main" val="0"/>
              </a:ext>
            </a:extLst>
          </a:blip>
          <a:srcRect t="26862"/>
          <a:stretch/>
        </p:blipFill>
        <p:spPr bwMode="auto">
          <a:xfrm>
            <a:off x="6193625" y="4335554"/>
            <a:ext cx="5517235" cy="1487178"/>
          </a:xfrm>
          <a:prstGeom prst="rect">
            <a:avLst/>
          </a:prstGeom>
          <a:ln>
            <a:noFill/>
          </a:ln>
          <a:extLst>
            <a:ext uri="{53640926-AAD7-44D8-BBD7-CCE9431645EC}">
              <a14:shadowObscured xmlns:a14="http://schemas.microsoft.com/office/drawing/2010/main"/>
            </a:ext>
          </a:extLst>
        </p:spPr>
      </p:pic>
      <p:pic>
        <p:nvPicPr>
          <p:cNvPr id="3" name="image42.png" descr="" title="">
            <a:extLst>
              <a:ext uri="{FF2B5EF4-FFF2-40B4-BE49-F238E27FC236}">
                <a16:creationId xmlns:a16="http://schemas.microsoft.com/office/drawing/2014/main" id="{05719EE5-D609-FD86-129D-AD3749E830F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481138" y="1702676"/>
            <a:ext cx="4994751" cy="3082794"/>
          </a:xfrm>
          <a:prstGeom prst="rect">
            <a:avLst/>
          </a:prstGeom>
          <a:ln/>
        </p:spPr>
      </p:pic>
      <p:sp>
        <p:nvSpPr>
          <p:cNvPr id="9" name="TextBox 8" descr="" title="">
            <a:extLst>
              <a:ext uri="{FF2B5EF4-FFF2-40B4-BE49-F238E27FC236}">
                <a16:creationId xmlns:a16="http://schemas.microsoft.com/office/drawing/2014/main" id="{FA9BE7F3-F4F4-FC0F-3A85-862F4AB8F2AC}"/>
              </a:ext>
            </a:extLst>
          </p:cNvPr>
          <p:cNvSpPr txBox="1"/>
          <p:nvPr/>
        </p:nvSpPr>
        <p:spPr>
          <a:xfrm>
            <a:off x="481139" y="4820422"/>
            <a:ext cx="4671472" cy="246221"/>
          </a:xfrm>
          <a:prstGeom prst="rect">
            <a:avLst/>
          </a:prstGeom>
          <a:noFill/>
        </p:spPr>
        <p:txBody>
          <a:bodyPr wrap="none" rtlCol="0">
            <a:spAutoFit/>
          </a:bodyPr>
          <a:lstStyle/>
          <a:p>
            <a:r>
              <a:rPr lang="en-US" sz="1000" dirty="0"/>
              <a:t>Roll-on/roll-off arrangement in Switzerland (Source: https://</a:t>
            </a:r>
            <a:r>
              <a:rPr lang="en-US" sz="1000" dirty="0" err="1"/>
              <a:t>ralpin.com</a:t>
            </a:r>
            <a:r>
              <a:rPr lang="en-US" sz="1000" dirty="0"/>
              <a:t>/</a:t>
            </a:r>
            <a:r>
              <a:rPr lang="en-US" sz="1000" dirty="0" err="1"/>
              <a:t>en</a:t>
            </a:r>
            <a:r>
              <a:rPr lang="en-US" sz="1000" dirty="0"/>
              <a:t>/</a:t>
            </a:r>
            <a:r>
              <a:rPr lang="en-US" sz="1000" dirty="0" err="1"/>
              <a:t>medien</a:t>
            </a:r>
            <a:r>
              <a:rPr lang="en-US" sz="1000" dirty="0"/>
              <a:t>)</a:t>
            </a:r>
          </a:p>
        </p:txBody>
      </p:sp>
      <p:sp>
        <p:nvSpPr>
          <p:cNvPr id="5" name="Footer Placeholder 3" descr="" title="">
            <a:extLst>
              <a:ext uri="{FF2B5EF4-FFF2-40B4-BE49-F238E27FC236}">
                <a16:creationId xmlns:a16="http://schemas.microsoft.com/office/drawing/2014/main" id="{46217C1B-4D2F-E7C7-A73F-D9B5B3F6808A}"/>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755543106"/>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8E4562-D9ED-706C-DE5C-9EAC89FDEB42}"/>
              </a:ext>
            </a:extLst>
          </p:cNvPr>
          <p:cNvSpPr>
            <a:spLocks noGrp="1"/>
          </p:cNvSpPr>
          <p:nvPr>
            <p:ph type="title"/>
          </p:nvPr>
        </p:nvSpPr>
        <p:spPr/>
        <p:txBody>
          <a:bodyPr/>
          <a:lstStyle/>
          <a:p>
            <a:r>
              <a:rPr lang="en-US" dirty="0"/>
              <a:t>4.7 Transition technologies</a:t>
            </a:r>
          </a:p>
        </p:txBody>
      </p:sp>
      <p:sp>
        <p:nvSpPr>
          <p:cNvPr id="8" name="TextBox 7" descr="" title="">
            <a:extLst>
              <a:ext uri="{FF2B5EF4-FFF2-40B4-BE49-F238E27FC236}">
                <a16:creationId xmlns:a16="http://schemas.microsoft.com/office/drawing/2014/main" id="{74C7305A-5148-4917-93AB-07591AB92FE1}"/>
              </a:ext>
            </a:extLst>
          </p:cNvPr>
          <p:cNvSpPr txBox="1"/>
          <p:nvPr/>
        </p:nvSpPr>
        <p:spPr>
          <a:xfrm>
            <a:off x="292608" y="784641"/>
            <a:ext cx="11228832" cy="369332"/>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Leverage existing assets by supporting transitional technologies to reduce near-term emissions. </a:t>
            </a:r>
            <a:endParaRPr kumimoji="0" lang="en-US" altLang="en-US" sz="1400" b="0" i="0" u="none" strike="noStrike" cap="none" normalizeH="0" baseline="0" dirty="0">
              <a:ln>
                <a:noFill/>
              </a:ln>
              <a:solidFill>
                <a:schemeClr val="tx1"/>
              </a:solidFill>
              <a:effectLst/>
            </a:endParaRPr>
          </a:p>
        </p:txBody>
      </p:sp>
      <p:pic>
        <p:nvPicPr>
          <p:cNvPr id="5" name="Picture 4" descr="" title="">
            <a:extLst>
              <a:ext uri="{FF2B5EF4-FFF2-40B4-BE49-F238E27FC236}">
                <a16:creationId xmlns:a16="http://schemas.microsoft.com/office/drawing/2014/main" id="{2159DA2B-DB6C-8A9A-E8E3-5D075F010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39" y="1639356"/>
            <a:ext cx="7639781" cy="1892655"/>
          </a:xfrm>
          <a:prstGeom prst="rect">
            <a:avLst/>
          </a:prstGeom>
          <a:ln>
            <a:solidFill>
              <a:schemeClr val="accent3"/>
            </a:solidFill>
          </a:ln>
        </p:spPr>
      </p:pic>
      <p:sp>
        <p:nvSpPr>
          <p:cNvPr id="6" name="TextBox 5" descr="" title="">
            <a:extLst>
              <a:ext uri="{FF2B5EF4-FFF2-40B4-BE49-F238E27FC236}">
                <a16:creationId xmlns:a16="http://schemas.microsoft.com/office/drawing/2014/main" id="{9459F521-D795-1FC7-B6E3-DFE7B047A6FC}"/>
              </a:ext>
            </a:extLst>
          </p:cNvPr>
          <p:cNvSpPr txBox="1"/>
          <p:nvPr/>
        </p:nvSpPr>
        <p:spPr>
          <a:xfrm>
            <a:off x="2558380" y="3588187"/>
            <a:ext cx="3485298" cy="276999"/>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Arial" panose="020B0604020202020204" pitchFamily="34" charset="0"/>
              </a:rPr>
              <a:t>Diesel-electric locomotive with a battery tender </a:t>
            </a:r>
            <a:endParaRPr lang="en-US" sz="1200" b="1" dirty="0"/>
          </a:p>
        </p:txBody>
      </p:sp>
      <p:sp>
        <p:nvSpPr>
          <p:cNvPr id="10" name="TextBox 9" descr="" title="">
            <a:extLst>
              <a:ext uri="{FF2B5EF4-FFF2-40B4-BE49-F238E27FC236}">
                <a16:creationId xmlns:a16="http://schemas.microsoft.com/office/drawing/2014/main" id="{B486D391-F16D-4EE3-E14D-277A5B777E43}"/>
              </a:ext>
            </a:extLst>
          </p:cNvPr>
          <p:cNvSpPr txBox="1"/>
          <p:nvPr/>
        </p:nvSpPr>
        <p:spPr>
          <a:xfrm>
            <a:off x="8546592" y="2690336"/>
            <a:ext cx="3499104" cy="1077218"/>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6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Support demonstration of diesel-electric locomotive retrofits with </a:t>
            </a:r>
            <a:r>
              <a:rPr kumimoji="0" lang="en-US" altLang="en-US" sz="1600" b="1"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battery tenders and dual-mode locomotives</a:t>
            </a:r>
            <a:endParaRPr kumimoji="0" lang="en-US" altLang="en-US" sz="1600" b="1" i="0" u="none" strike="noStrike" cap="none" normalizeH="0" baseline="0" dirty="0">
              <a:ln>
                <a:noFill/>
              </a:ln>
              <a:solidFill>
                <a:schemeClr val="tx1"/>
              </a:solidFill>
              <a:effectLst/>
            </a:endParaRPr>
          </a:p>
        </p:txBody>
      </p:sp>
      <p:sp>
        <p:nvSpPr>
          <p:cNvPr id="3" name="Footer Placeholder 3" descr="" title="">
            <a:extLst>
              <a:ext uri="{FF2B5EF4-FFF2-40B4-BE49-F238E27FC236}">
                <a16:creationId xmlns:a16="http://schemas.microsoft.com/office/drawing/2014/main" id="{89252469-885A-2A2A-FBD5-8E8389A4A6B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245856274"/>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A1E6FA5D-2C63-1083-D5B8-411405CE1C39}"/>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D603336E-203D-46C7-CA54-526037FC1BAC}"/>
              </a:ext>
            </a:extLst>
          </p:cNvPr>
          <p:cNvSpPr>
            <a:spLocks noGrp="1"/>
          </p:cNvSpPr>
          <p:nvPr>
            <p:ph type="title"/>
          </p:nvPr>
        </p:nvSpPr>
        <p:spPr/>
        <p:txBody>
          <a:bodyPr/>
          <a:lstStyle/>
          <a:p>
            <a:r>
              <a:rPr lang="en-US" dirty="0"/>
              <a:t>5. Cross-cutting strategies</a:t>
            </a:r>
          </a:p>
        </p:txBody>
      </p:sp>
      <p:sp>
        <p:nvSpPr>
          <p:cNvPr id="3" name="Content Placeholder 2" descr="" title="">
            <a:extLst>
              <a:ext uri="{FF2B5EF4-FFF2-40B4-BE49-F238E27FC236}">
                <a16:creationId xmlns:a16="http://schemas.microsoft.com/office/drawing/2014/main" id="{3B40E0E6-1FE5-91E8-D14F-FA9331503463}"/>
              </a:ext>
            </a:extLst>
          </p:cNvPr>
          <p:cNvSpPr>
            <a:spLocks noGrp="1"/>
          </p:cNvSpPr>
          <p:nvPr>
            <p:ph sz="quarter" idx="10"/>
          </p:nvPr>
        </p:nvSpPr>
        <p:spPr/>
        <p:txBody>
          <a:bodyPr/>
          <a:lstStyle/>
          <a:p>
            <a:pPr marL="342900" marR="0" lvl="0" indent="-342900">
              <a:spcBef>
                <a:spcPts val="0"/>
              </a:spcBef>
              <a:spcAft>
                <a:spcPts val="0"/>
              </a:spcAft>
              <a:buFont typeface="Calibri" panose="020F0502020204030204" pitchFamily="34" charset="0"/>
              <a:buAutoNum type="arabicPeriod"/>
            </a:pP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Equity and environmental justice</a:t>
            </a:r>
          </a:p>
          <a:p>
            <a:pPr marL="342900" marR="0" lvl="0" indent="-342900">
              <a:spcBef>
                <a:spcPts val="0"/>
              </a:spcBef>
              <a:spcAft>
                <a:spcPts val="0"/>
              </a:spcAft>
              <a:buFont typeface="Calibri" panose="020F0502020204030204" pitchFamily="34" charset="0"/>
              <a:buAutoNum type="arabicPeriod"/>
            </a:pPr>
            <a:r>
              <a:rPr lang="en-US" sz="2400" kern="100" dirty="0">
                <a:effectLst/>
                <a:latin typeface="Calibri" panose="020F0502020204030204" pitchFamily="34" charset="0"/>
                <a:ea typeface="Yu Mincho" panose="02020400000000000000" pitchFamily="18" charset="-128"/>
                <a:cs typeface="Times New Roman" panose="02020603050405020304" pitchFamily="18" charset="0"/>
              </a:rPr>
              <a:t>Workforce development</a:t>
            </a:r>
          </a:p>
          <a:p>
            <a:pPr marL="342900" marR="0" lvl="0" indent="-342900">
              <a:spcBef>
                <a:spcPts val="0"/>
              </a:spcBef>
              <a:spcAft>
                <a:spcPts val="0"/>
              </a:spcAft>
              <a:buFont typeface="Calibri" panose="020F0502020204030204" pitchFamily="34" charset="0"/>
              <a:buAutoNum type="arabicPeriod"/>
            </a:pPr>
            <a:r>
              <a:rPr lang="en-US" sz="2400" kern="100" dirty="0">
                <a:latin typeface="Calibri" panose="020F0502020204030204" pitchFamily="34" charset="0"/>
                <a:ea typeface="Yu Mincho" panose="02020400000000000000" pitchFamily="18" charset="-128"/>
                <a:cs typeface="Times New Roman" panose="02020603050405020304" pitchFamily="18" charset="0"/>
              </a:rPr>
              <a:t>Tribal consultation and right-of-way justice</a:t>
            </a:r>
            <a:endParaRPr lang="en-US" dirty="0"/>
          </a:p>
        </p:txBody>
      </p:sp>
      <p:sp>
        <p:nvSpPr>
          <p:cNvPr id="5" name="Footer Placeholder 3" descr="" title="">
            <a:extLst>
              <a:ext uri="{FF2B5EF4-FFF2-40B4-BE49-F238E27FC236}">
                <a16:creationId xmlns:a16="http://schemas.microsoft.com/office/drawing/2014/main" id="{0D4027C0-8EB4-5CD5-6315-5C70FCFA21C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883093693"/>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8BC59AE-AEAE-3F77-81B3-AA6E42843EE4}"/>
              </a:ext>
            </a:extLst>
          </p:cNvPr>
          <p:cNvSpPr>
            <a:spLocks noGrp="1"/>
          </p:cNvSpPr>
          <p:nvPr>
            <p:ph type="title"/>
          </p:nvPr>
        </p:nvSpPr>
        <p:spPr>
          <a:xfrm>
            <a:off x="481140" y="177710"/>
            <a:ext cx="5740985" cy="812800"/>
          </a:xfrm>
        </p:spPr>
        <p:txBody>
          <a:bodyPr/>
          <a:lstStyle/>
          <a:p>
            <a:r>
              <a:rPr lang="en-US" sz="2300" dirty="0"/>
              <a:t>5.3 Tribal consultation and right-of-way justice</a:t>
            </a:r>
          </a:p>
        </p:txBody>
      </p:sp>
      <p:sp>
        <p:nvSpPr>
          <p:cNvPr id="3" name="Content Placeholder 2" descr="" title="">
            <a:extLst>
              <a:ext uri="{FF2B5EF4-FFF2-40B4-BE49-F238E27FC236}">
                <a16:creationId xmlns:a16="http://schemas.microsoft.com/office/drawing/2014/main" id="{C63C0B53-0CD1-0850-AA3B-423F74E77B20}"/>
              </a:ext>
            </a:extLst>
          </p:cNvPr>
          <p:cNvSpPr>
            <a:spLocks noGrp="1"/>
          </p:cNvSpPr>
          <p:nvPr>
            <p:ph sz="quarter" idx="10"/>
          </p:nvPr>
        </p:nvSpPr>
        <p:spPr>
          <a:xfrm>
            <a:off x="6306207" y="1057044"/>
            <a:ext cx="5134406" cy="4589770"/>
          </a:xfrm>
        </p:spPr>
        <p:txBody>
          <a:bodyPr/>
          <a:lstStyle/>
          <a:p>
            <a:pPr lvl="1" indent="-342900">
              <a:spcBef>
                <a:spcPts val="0"/>
              </a:spcBef>
              <a:spcAft>
                <a:spcPts val="0"/>
              </a:spcAft>
              <a:buFont typeface="Symbol" pitchFamily="2" charset="2"/>
              <a:buChar char=""/>
            </a:pPr>
            <a:endParaRPr lang="en-US" kern="100" dirty="0">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Engage Tribal nations to identify </a:t>
            </a:r>
            <a:r>
              <a:rPr lang="en-US"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potential sources </a:t>
            </a:r>
            <a:r>
              <a:rPr lang="en-US"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 community benefits </a:t>
            </a:r>
            <a:r>
              <a:rPr lang="en-US"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could result from rail decarbonization</a:t>
            </a:r>
          </a:p>
          <a:p>
            <a:pPr lvl="1" indent="-342900">
              <a:spcBef>
                <a:spcPts val="0"/>
              </a:spcBef>
              <a:spcAft>
                <a:spcPts val="0"/>
              </a:spcAft>
              <a:buFont typeface="Symbol" pitchFamily="2" charset="2"/>
              <a:buChar char=""/>
            </a:pP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Work in consultation with Tribal nations to identify locations to </a:t>
            </a:r>
            <a:r>
              <a:rPr lang="en-US"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reroute rail lines, tracks, and/or other infrastructure to </a:t>
            </a:r>
            <a:r>
              <a:rPr lang="en-US" b="1" kern="100" dirty="0">
                <a:solidFill>
                  <a:schemeClr val="tx1"/>
                </a:solidFill>
                <a:latin typeface="Calibri" panose="020F0502020204030204" pitchFamily="34" charset="0"/>
                <a:ea typeface="Yu Mincho" panose="02020400000000000000" pitchFamily="18" charset="-128"/>
                <a:cs typeface="Arial" panose="020B0604020202020204" pitchFamily="34" charset="0"/>
              </a:rPr>
              <a:t>reinstate access to Tribal resources, when possible </a:t>
            </a: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endParaRPr lang="en-US" kern="100" dirty="0">
              <a:solidFill>
                <a:schemeClr val="tx1"/>
              </a:solidFill>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Explore pathways to </a:t>
            </a:r>
            <a:r>
              <a:rPr lang="en-US"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waive cost-share requirements </a:t>
            </a:r>
            <a:r>
              <a:rPr lang="en-US"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for rail improvement and decarbonization projects p</a:t>
            </a:r>
            <a:r>
              <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roposed by Tribal nations and communities with environmental concerns. </a:t>
            </a:r>
          </a:p>
          <a:p>
            <a:pPr lvl="1" indent="-342900">
              <a:spcBef>
                <a:spcPts val="0"/>
              </a:spcBef>
              <a:spcAft>
                <a:spcPts val="0"/>
              </a:spcAft>
              <a:buFont typeface="Symbol" pitchFamily="2" charset="2"/>
              <a:buChar char=""/>
            </a:pPr>
            <a:endParaRPr lang="en-US"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pic>
        <p:nvPicPr>
          <p:cNvPr id="1026" name="Picture 2" descr="" title="">
            <a:extLst>
              <a:ext uri="{FF2B5EF4-FFF2-40B4-BE49-F238E27FC236}">
                <a16:creationId xmlns:a16="http://schemas.microsoft.com/office/drawing/2014/main" id="{6CDC9ED4-0799-2216-F49A-FFDF4E4563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87" t="14763" r="22479" b="9689"/>
          <a:stretch/>
        </p:blipFill>
        <p:spPr bwMode="auto">
          <a:xfrm>
            <a:off x="481140" y="1241692"/>
            <a:ext cx="5268020" cy="3636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 title="">
            <a:extLst>
              <a:ext uri="{FF2B5EF4-FFF2-40B4-BE49-F238E27FC236}">
                <a16:creationId xmlns:a16="http://schemas.microsoft.com/office/drawing/2014/main" id="{7BAD4046-B299-EBDC-1673-AA0582BCB2E9}"/>
              </a:ext>
            </a:extLst>
          </p:cNvPr>
          <p:cNvSpPr txBox="1"/>
          <p:nvPr/>
        </p:nvSpPr>
        <p:spPr>
          <a:xfrm>
            <a:off x="914399" y="4881085"/>
            <a:ext cx="4240263" cy="246221"/>
          </a:xfrm>
          <a:prstGeom prst="rect">
            <a:avLst/>
          </a:prstGeom>
          <a:noFill/>
        </p:spPr>
        <p:txBody>
          <a:bodyPr wrap="none" rtlCol="0">
            <a:spAutoFit/>
          </a:bodyPr>
          <a:lstStyle/>
          <a:p>
            <a:r>
              <a:rPr lang="en-US" sz="1000" dirty="0"/>
              <a:t>Source: Library of Congress (https://</a:t>
            </a:r>
            <a:r>
              <a:rPr lang="en-US" sz="1000" dirty="0" err="1"/>
              <a:t>www.loc.gov</a:t>
            </a:r>
            <a:r>
              <a:rPr lang="en-US" sz="1000" dirty="0"/>
              <a:t>/resource/cph.3c33890/)</a:t>
            </a:r>
          </a:p>
        </p:txBody>
      </p:sp>
      <p:sp>
        <p:nvSpPr>
          <p:cNvPr id="6" name="Footer Placeholder 3" descr="" title="">
            <a:extLst>
              <a:ext uri="{FF2B5EF4-FFF2-40B4-BE49-F238E27FC236}">
                <a16:creationId xmlns:a16="http://schemas.microsoft.com/office/drawing/2014/main" id="{C960C379-BF3B-1C25-D6D4-40C0F161EEDD}"/>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3614540183"/>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4B0787E-14EA-559B-ABE6-6D57BAD1A189}"/>
              </a:ext>
            </a:extLst>
          </p:cNvPr>
          <p:cNvSpPr>
            <a:spLocks noGrp="1"/>
          </p:cNvSpPr>
          <p:nvPr>
            <p:ph type="title"/>
          </p:nvPr>
        </p:nvSpPr>
        <p:spPr/>
        <p:txBody>
          <a:bodyPr/>
          <a:lstStyle/>
          <a:p>
            <a:r>
              <a:rPr lang="en-US" dirty="0"/>
              <a:t>5.1 Environmental justice</a:t>
            </a:r>
          </a:p>
        </p:txBody>
      </p:sp>
      <p:sp>
        <p:nvSpPr>
          <p:cNvPr id="3" name="Content Placeholder 2" descr="" title="">
            <a:extLst>
              <a:ext uri="{FF2B5EF4-FFF2-40B4-BE49-F238E27FC236}">
                <a16:creationId xmlns:a16="http://schemas.microsoft.com/office/drawing/2014/main" id="{61C429ED-6262-B8B2-6175-0C4719FA6016}"/>
              </a:ext>
            </a:extLst>
          </p:cNvPr>
          <p:cNvSpPr>
            <a:spLocks noGrp="1"/>
          </p:cNvSpPr>
          <p:nvPr>
            <p:ph sz="quarter" idx="10"/>
          </p:nvPr>
        </p:nvSpPr>
        <p:spPr>
          <a:xfrm>
            <a:off x="6264166" y="1608083"/>
            <a:ext cx="5449967" cy="3869724"/>
          </a:xfrm>
        </p:spPr>
        <p:txBody>
          <a:bodyPr/>
          <a:lstStyle/>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Collaborate in a meaningful and sustained way with communities and stakeholders on</a:t>
            </a: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rail decarbonization planning, demonstrations, projects, and infrastructure expansion     </a:t>
            </a:r>
            <a:endParaRPr lang="en-US" kern="100" dirty="0">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endParaRPr lang="en-US" kern="100" dirty="0">
              <a:effectLst/>
              <a:latin typeface="Calibri" panose="020F0502020204030204" pitchFamily="34" charset="0"/>
              <a:ea typeface="Yu Mincho" panose="02020400000000000000" pitchFamily="18" charset="-128"/>
              <a:cs typeface="Arial" panose="020B0604020202020204" pitchFamily="34" charset="0"/>
            </a:endParaRPr>
          </a:p>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Ensure that at least 40% of overall benefits from rail decarbonization efforts flow to disadvantaged communities, in line with the national Justice40 initiative</a:t>
            </a:r>
          </a:p>
          <a:p>
            <a:endParaRPr lang="en-US" dirty="0"/>
          </a:p>
        </p:txBody>
      </p:sp>
      <p:pic>
        <p:nvPicPr>
          <p:cNvPr id="5" name="Picture 4" descr="" title="">
            <a:extLst>
              <a:ext uri="{FF2B5EF4-FFF2-40B4-BE49-F238E27FC236}">
                <a16:creationId xmlns:a16="http://schemas.microsoft.com/office/drawing/2014/main" id="{D11AD273-C403-4AC2-A8F9-FBC055E5C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17"/>
          <a:stretch/>
        </p:blipFill>
        <p:spPr bwMode="auto">
          <a:xfrm>
            <a:off x="465346" y="1046743"/>
            <a:ext cx="5798820" cy="4323080"/>
          </a:xfrm>
          <a:prstGeom prst="rect">
            <a:avLst/>
          </a:prstGeom>
          <a:ln>
            <a:noFill/>
          </a:ln>
          <a:extLst>
            <a:ext uri="{53640926-AAD7-44D8-BBD7-CCE9431645EC}">
              <a14:shadowObscured xmlns:a14="http://schemas.microsoft.com/office/drawing/2010/main"/>
            </a:ext>
          </a:extLst>
        </p:spPr>
      </p:pic>
      <p:sp>
        <p:nvSpPr>
          <p:cNvPr id="6" name="TextBox 5" descr="" title="">
            <a:extLst>
              <a:ext uri="{FF2B5EF4-FFF2-40B4-BE49-F238E27FC236}">
                <a16:creationId xmlns:a16="http://schemas.microsoft.com/office/drawing/2014/main" id="{213C16CF-8250-A9C4-8EDE-944465940942}"/>
              </a:ext>
            </a:extLst>
          </p:cNvPr>
          <p:cNvSpPr txBox="1"/>
          <p:nvPr/>
        </p:nvSpPr>
        <p:spPr>
          <a:xfrm>
            <a:off x="465347" y="5477807"/>
            <a:ext cx="5798820" cy="400110"/>
          </a:xfrm>
          <a:prstGeom prst="rect">
            <a:avLst/>
          </a:prstGeom>
          <a:noFill/>
        </p:spPr>
        <p:txBody>
          <a:bodyPr wrap="square" rtlCol="0">
            <a:spAutoFit/>
          </a:bodyPr>
          <a:lstStyle/>
          <a:p>
            <a:r>
              <a:rPr lang="en-US" sz="1000" dirty="0"/>
              <a:t>Source: </a:t>
            </a:r>
            <a:r>
              <a:rPr lang="en-US" sz="1000" dirty="0">
                <a:effectLst/>
                <a:latin typeface="Calibri" panose="020F0502020204030204" pitchFamily="34" charset="0"/>
                <a:ea typeface="Calibri" panose="020F0502020204030204" pitchFamily="34" charset="0"/>
                <a:cs typeface="Arial" panose="020B0604020202020204" pitchFamily="34" charset="0"/>
              </a:rPr>
              <a:t>Eastern Research Group. 2022. 2020 National Emissions Inventory Locomotive Methodology. </a:t>
            </a:r>
            <a:r>
              <a:rPr lang="en-US" sz="1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https://www.epa.gov/system/files/documents/2023-01/2020_NEI_Rail_062722.pdf</a:t>
            </a:r>
            <a:r>
              <a:rPr lang="en-US" sz="1000" dirty="0">
                <a:effectLst/>
              </a:rPr>
              <a:t> </a:t>
            </a:r>
            <a:endParaRPr lang="en-US" sz="1000" dirty="0"/>
          </a:p>
        </p:txBody>
      </p:sp>
      <p:sp>
        <p:nvSpPr>
          <p:cNvPr id="7" name="Footer Placeholder 3" descr="" title="">
            <a:extLst>
              <a:ext uri="{FF2B5EF4-FFF2-40B4-BE49-F238E27FC236}">
                <a16:creationId xmlns:a16="http://schemas.microsoft.com/office/drawing/2014/main" id="{0479C556-9E6E-E506-BDB9-ECF02D4792E6}"/>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4030518992"/>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66EAC9F-4E6D-482D-30BE-7E8E39746AD9}"/>
              </a:ext>
            </a:extLst>
          </p:cNvPr>
          <p:cNvSpPr>
            <a:spLocks noGrp="1"/>
          </p:cNvSpPr>
          <p:nvPr>
            <p:ph type="title"/>
          </p:nvPr>
        </p:nvSpPr>
        <p:spPr/>
        <p:txBody>
          <a:bodyPr/>
          <a:lstStyle/>
          <a:p>
            <a:r>
              <a:rPr lang="en-US" dirty="0"/>
              <a:t>5.2 Workforce development</a:t>
            </a:r>
          </a:p>
        </p:txBody>
      </p:sp>
      <p:sp>
        <p:nvSpPr>
          <p:cNvPr id="3" name="Content Placeholder 2" descr="" title="">
            <a:extLst>
              <a:ext uri="{FF2B5EF4-FFF2-40B4-BE49-F238E27FC236}">
                <a16:creationId xmlns:a16="http://schemas.microsoft.com/office/drawing/2014/main" id="{E3A74B48-C7CB-ECCE-8AEA-109F20EBB969}"/>
              </a:ext>
            </a:extLst>
          </p:cNvPr>
          <p:cNvSpPr>
            <a:spLocks noGrp="1"/>
          </p:cNvSpPr>
          <p:nvPr>
            <p:ph sz="quarter" idx="10"/>
          </p:nvPr>
        </p:nvSpPr>
        <p:spPr>
          <a:xfrm>
            <a:off x="6390290" y="1502979"/>
            <a:ext cx="5323592" cy="2532993"/>
          </a:xfrm>
        </p:spPr>
        <p:txBody>
          <a:bodyPr/>
          <a:lstStyle/>
          <a:p>
            <a:pPr lvl="1" indent="-342900">
              <a:spcBef>
                <a:spcPts val="0"/>
              </a:spcBef>
              <a:spcAft>
                <a:spcPts val="0"/>
              </a:spcAft>
              <a:buFont typeface="Symbol" pitchFamily="2" charset="2"/>
              <a:buChar char=""/>
            </a:pPr>
            <a:r>
              <a:rPr lang="en-US" kern="1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Fund and support workforce development, training programs, and technical assistance for zero-emission technologies, especially in disadvantaged </a:t>
            </a:r>
            <a:r>
              <a:rPr lang="en-US" kern="100" dirty="0">
                <a:solidFill>
                  <a:schemeClr val="tx1"/>
                </a:solidFill>
                <a:effectLst/>
                <a:latin typeface="Calibri" panose="020F0502020204030204" pitchFamily="34" charset="0"/>
                <a:ea typeface="Yu Mincho" panose="02020400000000000000" pitchFamily="18" charset="-128"/>
                <a:cs typeface="Calibri" panose="020F0502020204030204" pitchFamily="34" charset="0"/>
              </a:rPr>
              <a:t>communities and with existing workers needing reskilling and retraining</a:t>
            </a:r>
          </a:p>
          <a:p>
            <a:pPr lvl="1" indent="-342900">
              <a:spcBef>
                <a:spcPts val="0"/>
              </a:spcBef>
              <a:spcAft>
                <a:spcPts val="0"/>
              </a:spcAft>
              <a:buFont typeface="Symbol" pitchFamily="2" charset="2"/>
              <a:buChar char=""/>
            </a:pPr>
            <a:endParaRPr lang="en-US" kern="100" dirty="0">
              <a:solidFill>
                <a:schemeClr val="tx1"/>
              </a:solidFill>
              <a:latin typeface="Calibri" panose="020F0502020204030204" pitchFamily="34" charset="0"/>
              <a:ea typeface="Yu Mincho" panose="02020400000000000000" pitchFamily="18" charset="-128"/>
              <a:cs typeface="Calibri" panose="020F0502020204030204" pitchFamily="34" charset="0"/>
            </a:endParaRPr>
          </a:p>
          <a:p>
            <a:pPr lvl="1" indent="-342900">
              <a:spcBef>
                <a:spcPts val="0"/>
              </a:spcBef>
              <a:spcAft>
                <a:spcPts val="0"/>
              </a:spcAft>
              <a:buFont typeface="Symbol" pitchFamily="2" charset="2"/>
              <a:buChar char=""/>
            </a:pPr>
            <a:endParaRPr lang="en-US" kern="100" dirty="0">
              <a:solidFill>
                <a:schemeClr val="tx1"/>
              </a:solidFill>
              <a:latin typeface="Calibri" panose="020F0502020204030204" pitchFamily="34" charset="0"/>
              <a:ea typeface="Yu Mincho" panose="02020400000000000000" pitchFamily="18" charset="-128"/>
              <a:cs typeface="Calibri" panose="020F0502020204030204" pitchFamily="34" charset="0"/>
            </a:endParaRPr>
          </a:p>
          <a:p>
            <a:pPr lvl="1" indent="-342900">
              <a:spcBef>
                <a:spcPts val="0"/>
              </a:spcBef>
              <a:spcAft>
                <a:spcPts val="0"/>
              </a:spcAft>
              <a:buFont typeface="Symbol" pitchFamily="2" charset="2"/>
              <a:buChar char=""/>
            </a:pPr>
            <a:r>
              <a:rPr lang="en-US" dirty="0">
                <a:solidFill>
                  <a:schemeClr val="tx1"/>
                </a:solidFill>
                <a:latin typeface="Calibri" panose="020F0502020204030204" pitchFamily="34" charset="0"/>
                <a:cs typeface="Calibri" panose="020F0502020204030204" pitchFamily="34" charset="0"/>
              </a:rPr>
              <a:t>Build a domestic supply chain to retrofit, build, and maintain zero-emission locomotives.</a:t>
            </a:r>
            <a:endParaRPr lang="en-US" kern="100" dirty="0">
              <a:solidFill>
                <a:schemeClr val="tx1"/>
              </a:solidFill>
              <a:effectLst/>
              <a:latin typeface="Calibri" panose="020F0502020204030204" pitchFamily="34" charset="0"/>
              <a:ea typeface="Yu Mincho" panose="02020400000000000000" pitchFamily="18" charset="-128"/>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5" name="Picture 4" descr="" title="">
            <a:extLst>
              <a:ext uri="{FF2B5EF4-FFF2-40B4-BE49-F238E27FC236}">
                <a16:creationId xmlns:a16="http://schemas.microsoft.com/office/drawing/2014/main" id="{D65F5CEF-285C-C535-D209-42E394FB4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94" y="1215092"/>
            <a:ext cx="5760792" cy="3568053"/>
          </a:xfrm>
          <a:prstGeom prst="rect">
            <a:avLst/>
          </a:prstGeom>
        </p:spPr>
      </p:pic>
      <p:sp>
        <p:nvSpPr>
          <p:cNvPr id="6" name="Footer Placeholder 3" descr="" title="">
            <a:extLst>
              <a:ext uri="{FF2B5EF4-FFF2-40B4-BE49-F238E27FC236}">
                <a16:creationId xmlns:a16="http://schemas.microsoft.com/office/drawing/2014/main" id="{B68C2DE9-7795-9831-5757-58FC4DC3A788}"/>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1584868464"/>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D746FD9-0BC8-16C3-778F-7E1010B166A0}"/>
              </a:ext>
            </a:extLst>
          </p:cNvPr>
          <p:cNvSpPr>
            <a:spLocks noGrp="1"/>
          </p:cNvSpPr>
          <p:nvPr>
            <p:ph type="title"/>
          </p:nvPr>
        </p:nvSpPr>
        <p:spPr/>
        <p:txBody>
          <a:bodyPr/>
          <a:lstStyle/>
          <a:p>
            <a:r>
              <a:rPr lang="en-US" sz="2800" dirty="0"/>
              <a:t>Connection to US Blueprint</a:t>
            </a:r>
          </a:p>
        </p:txBody>
      </p:sp>
      <p:grpSp>
        <p:nvGrpSpPr>
          <p:cNvPr id="117" name="Group 116" descr="" title="">
            <a:extLst>
              <a:ext uri="{FF2B5EF4-FFF2-40B4-BE49-F238E27FC236}">
                <a16:creationId xmlns:a16="http://schemas.microsoft.com/office/drawing/2014/main" id="{73A6A5ED-45AD-1F09-CEC7-7B9CDFF98D2F}"/>
              </a:ext>
            </a:extLst>
          </p:cNvPr>
          <p:cNvGrpSpPr/>
          <p:nvPr/>
        </p:nvGrpSpPr>
        <p:grpSpPr>
          <a:xfrm>
            <a:off x="481139" y="466160"/>
            <a:ext cx="10720264" cy="3750134"/>
            <a:chOff x="475332" y="204095"/>
            <a:chExt cx="10006535" cy="3750134"/>
          </a:xfrm>
        </p:grpSpPr>
        <p:sp>
          <p:nvSpPr>
            <p:cNvPr id="7" name="TextBox 5" descr="" title="">
              <a:extLst>
                <a:ext uri="{FF2B5EF4-FFF2-40B4-BE49-F238E27FC236}">
                  <a16:creationId xmlns:a16="http://schemas.microsoft.com/office/drawing/2014/main" id="{C8E12F9B-D032-4851-8195-CB8E94BCE29B}"/>
                </a:ext>
              </a:extLst>
            </p:cNvPr>
            <p:cNvSpPr txBox="1"/>
            <p:nvPr/>
          </p:nvSpPr>
          <p:spPr>
            <a:xfrm>
              <a:off x="8468596" y="2067470"/>
              <a:ext cx="2013271" cy="538609"/>
            </a:xfrm>
            <a:prstGeom prst="rect">
              <a:avLst/>
            </a:prstGeom>
            <a:noFill/>
            <a:ln w="12700">
              <a:solidFill>
                <a:srgbClr val="A568D2"/>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Convenient plan</a:t>
              </a:r>
            </a:p>
            <a:p>
              <a:pPr algn="ctr"/>
              <a:r>
                <a:rPr lang="en-US" sz="1100" i="1" dirty="0">
                  <a:solidFill>
                    <a:schemeClr val="tx2"/>
                  </a:solidFill>
                </a:rPr>
                <a:t>(November)</a:t>
              </a:r>
            </a:p>
          </p:txBody>
        </p:sp>
        <p:sp>
          <p:nvSpPr>
            <p:cNvPr id="8" name="TextBox 6" descr="" title="">
              <a:extLst>
                <a:ext uri="{FF2B5EF4-FFF2-40B4-BE49-F238E27FC236}">
                  <a16:creationId xmlns:a16="http://schemas.microsoft.com/office/drawing/2014/main" id="{02E49B2D-ADC1-40DA-B3AD-A389EEF66455}"/>
                </a:ext>
              </a:extLst>
            </p:cNvPr>
            <p:cNvSpPr txBox="1"/>
            <p:nvPr/>
          </p:nvSpPr>
          <p:spPr>
            <a:xfrm>
              <a:off x="6370634" y="2053490"/>
              <a:ext cx="1809006" cy="538609"/>
            </a:xfrm>
            <a:prstGeom prst="rect">
              <a:avLst/>
            </a:prstGeom>
            <a:noFill/>
            <a:ln w="12700">
              <a:solidFill>
                <a:srgbClr val="008FC6"/>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Efficient plan</a:t>
              </a:r>
            </a:p>
            <a:p>
              <a:pPr algn="ctr"/>
              <a:r>
                <a:rPr lang="en-US" sz="1100" i="1" dirty="0">
                  <a:solidFill>
                    <a:schemeClr val="tx2"/>
                  </a:solidFill>
                </a:rPr>
                <a:t>(November)</a:t>
              </a:r>
            </a:p>
          </p:txBody>
        </p:sp>
        <p:sp>
          <p:nvSpPr>
            <p:cNvPr id="9" name="TextBox 7" descr="" title="">
              <a:extLst>
                <a:ext uri="{FF2B5EF4-FFF2-40B4-BE49-F238E27FC236}">
                  <a16:creationId xmlns:a16="http://schemas.microsoft.com/office/drawing/2014/main" id="{6607EAC9-1415-4172-938E-0C94DB1A50B5}"/>
                </a:ext>
              </a:extLst>
            </p:cNvPr>
            <p:cNvSpPr txBox="1"/>
            <p:nvPr/>
          </p:nvSpPr>
          <p:spPr>
            <a:xfrm>
              <a:off x="475332" y="2053430"/>
              <a:ext cx="4322675" cy="553998"/>
            </a:xfrm>
            <a:prstGeom prst="rect">
              <a:avLst/>
            </a:prstGeom>
            <a:noFill/>
            <a:ln w="12700">
              <a:solidFill>
                <a:srgbClr val="6ABC45"/>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a:t>Modal</a:t>
              </a:r>
              <a:r>
                <a:rPr lang="en-US" i="1"/>
                <a:t> </a:t>
              </a:r>
              <a:r>
                <a:rPr lang="en-US" b="1" i="1"/>
                <a:t>Plans</a:t>
              </a:r>
            </a:p>
            <a:p>
              <a:pPr algn="ctr"/>
              <a:r>
                <a:rPr lang="en-US" sz="1200" i="1">
                  <a:solidFill>
                    <a:schemeClr val="tx2"/>
                  </a:solidFill>
                </a:rPr>
                <a:t>(The Blueprint Clean Strategy)</a:t>
              </a:r>
            </a:p>
          </p:txBody>
        </p:sp>
        <p:grpSp>
          <p:nvGrpSpPr>
            <p:cNvPr id="10" name="Group 9" descr="" title="">
              <a:extLst>
                <a:ext uri="{FF2B5EF4-FFF2-40B4-BE49-F238E27FC236}">
                  <a16:creationId xmlns:a16="http://schemas.microsoft.com/office/drawing/2014/main" id="{4BBCCA9C-775E-4DAA-91B9-C1243F6208CC}"/>
                </a:ext>
              </a:extLst>
            </p:cNvPr>
            <p:cNvGrpSpPr/>
            <p:nvPr/>
          </p:nvGrpSpPr>
          <p:grpSpPr>
            <a:xfrm>
              <a:off x="524981" y="2697298"/>
              <a:ext cx="6222854" cy="1256931"/>
              <a:chOff x="-265546" y="3455749"/>
              <a:chExt cx="6948797" cy="1606995"/>
            </a:xfrm>
          </p:grpSpPr>
          <p:sp>
            <p:nvSpPr>
              <p:cNvPr id="33" name="TextBox 8" descr="" title="">
                <a:extLst>
                  <a:ext uri="{FF2B5EF4-FFF2-40B4-BE49-F238E27FC236}">
                    <a16:creationId xmlns:a16="http://schemas.microsoft.com/office/drawing/2014/main" id="{0FB17E54-C655-414D-97C8-7F095B125907}"/>
                  </a:ext>
                </a:extLst>
              </p:cNvPr>
              <p:cNvSpPr txBox="1"/>
              <p:nvPr/>
            </p:nvSpPr>
            <p:spPr>
              <a:xfrm>
                <a:off x="-265545" y="3462427"/>
                <a:ext cx="1495484" cy="708292"/>
              </a:xfrm>
              <a:prstGeom prst="rect">
                <a:avLst/>
              </a:prstGeom>
              <a:solidFill>
                <a:srgbClr val="FFFF00"/>
              </a:solid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Rail</a:t>
                </a:r>
              </a:p>
              <a:p>
                <a:pPr algn="ctr"/>
                <a:r>
                  <a:rPr lang="en-US" sz="1200" i="1" dirty="0">
                    <a:solidFill>
                      <a:schemeClr val="tx2"/>
                    </a:solidFill>
                  </a:rPr>
                  <a:t>(December)</a:t>
                </a:r>
              </a:p>
            </p:txBody>
          </p:sp>
          <p:sp>
            <p:nvSpPr>
              <p:cNvPr id="34" name="TextBox 9" descr="" title="">
                <a:extLst>
                  <a:ext uri="{FF2B5EF4-FFF2-40B4-BE49-F238E27FC236}">
                    <a16:creationId xmlns:a16="http://schemas.microsoft.com/office/drawing/2014/main" id="{FE6604C9-8BB0-4F58-B9E9-430B6F48E27A}"/>
                  </a:ext>
                </a:extLst>
              </p:cNvPr>
              <p:cNvSpPr txBox="1"/>
              <p:nvPr/>
            </p:nvSpPr>
            <p:spPr>
              <a:xfrm>
                <a:off x="1372632" y="3469101"/>
                <a:ext cx="1495484" cy="708290"/>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Maritime</a:t>
                </a:r>
              </a:p>
              <a:p>
                <a:pPr algn="ctr"/>
                <a:r>
                  <a:rPr lang="en-US" sz="1200" i="1" dirty="0">
                    <a:solidFill>
                      <a:schemeClr val="tx2"/>
                    </a:solidFill>
                  </a:rPr>
                  <a:t>(November)</a:t>
                </a:r>
              </a:p>
            </p:txBody>
          </p:sp>
          <p:sp>
            <p:nvSpPr>
              <p:cNvPr id="35" name="TextBox 10" descr="" title="">
                <a:extLst>
                  <a:ext uri="{FF2B5EF4-FFF2-40B4-BE49-F238E27FC236}">
                    <a16:creationId xmlns:a16="http://schemas.microsoft.com/office/drawing/2014/main" id="{AD8E63B0-794B-4D91-AA5A-4732A232309A}"/>
                  </a:ext>
                </a:extLst>
              </p:cNvPr>
              <p:cNvSpPr txBox="1"/>
              <p:nvPr/>
            </p:nvSpPr>
            <p:spPr>
              <a:xfrm>
                <a:off x="-265546" y="4332513"/>
                <a:ext cx="1495484" cy="708290"/>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LDV</a:t>
                </a:r>
              </a:p>
              <a:p>
                <a:pPr algn="ctr"/>
                <a:r>
                  <a:rPr lang="en-US" sz="1200" i="1" dirty="0">
                    <a:solidFill>
                      <a:schemeClr val="tx2"/>
                    </a:solidFill>
                  </a:rPr>
                  <a:t>(TBD)</a:t>
                </a:r>
              </a:p>
            </p:txBody>
          </p:sp>
          <p:sp>
            <p:nvSpPr>
              <p:cNvPr id="36" name="TextBox 11" descr="" title="">
                <a:extLst>
                  <a:ext uri="{FF2B5EF4-FFF2-40B4-BE49-F238E27FC236}">
                    <a16:creationId xmlns:a16="http://schemas.microsoft.com/office/drawing/2014/main" id="{8E5F8166-6670-4C55-8746-456BC51E823D}"/>
                  </a:ext>
                </a:extLst>
              </p:cNvPr>
              <p:cNvSpPr txBox="1"/>
              <p:nvPr/>
            </p:nvSpPr>
            <p:spPr>
              <a:xfrm>
                <a:off x="3010478" y="3455749"/>
                <a:ext cx="1495484" cy="708289"/>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MHDV</a:t>
                </a:r>
              </a:p>
              <a:p>
                <a:pPr algn="ctr"/>
                <a:r>
                  <a:rPr lang="en-US" sz="1200" i="1" dirty="0">
                    <a:solidFill>
                      <a:schemeClr val="tx2"/>
                    </a:solidFill>
                  </a:rPr>
                  <a:t>(January)</a:t>
                </a:r>
              </a:p>
            </p:txBody>
          </p:sp>
          <p:sp>
            <p:nvSpPr>
              <p:cNvPr id="37" name="TextBox 12" descr="" title="">
                <a:extLst>
                  <a:ext uri="{FF2B5EF4-FFF2-40B4-BE49-F238E27FC236}">
                    <a16:creationId xmlns:a16="http://schemas.microsoft.com/office/drawing/2014/main" id="{5DF07EBB-941F-4E48-96D1-177D9227F747}"/>
                  </a:ext>
                </a:extLst>
              </p:cNvPr>
              <p:cNvSpPr txBox="1"/>
              <p:nvPr/>
            </p:nvSpPr>
            <p:spPr>
              <a:xfrm>
                <a:off x="1372632" y="4332513"/>
                <a:ext cx="1495484" cy="708291"/>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Off-Road</a:t>
                </a:r>
              </a:p>
              <a:p>
                <a:pPr algn="ctr"/>
                <a:r>
                  <a:rPr lang="en-US" sz="1200" i="1" dirty="0">
                    <a:solidFill>
                      <a:schemeClr val="tx2"/>
                    </a:solidFill>
                  </a:rPr>
                  <a:t>(TBD)</a:t>
                </a:r>
              </a:p>
            </p:txBody>
          </p:sp>
          <p:sp>
            <p:nvSpPr>
              <p:cNvPr id="38" name="TextBox 13" descr="" title="">
                <a:extLst>
                  <a:ext uri="{FF2B5EF4-FFF2-40B4-BE49-F238E27FC236}">
                    <a16:creationId xmlns:a16="http://schemas.microsoft.com/office/drawing/2014/main" id="{03D19EA1-4DA3-4FE9-9CF3-D3AF2383BA46}"/>
                  </a:ext>
                </a:extLst>
              </p:cNvPr>
              <p:cNvSpPr txBox="1"/>
              <p:nvPr/>
            </p:nvSpPr>
            <p:spPr>
              <a:xfrm>
                <a:off x="3010479" y="4354449"/>
                <a:ext cx="1495484" cy="708295"/>
              </a:xfrm>
              <a:prstGeom prst="rect">
                <a:avLst/>
              </a:prstGeom>
              <a:noFill/>
              <a:ln w="127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Pipelines</a:t>
                </a:r>
              </a:p>
              <a:p>
                <a:pPr algn="ctr"/>
                <a:r>
                  <a:rPr lang="en-US" sz="1200" i="1">
                    <a:solidFill>
                      <a:schemeClr val="tx2"/>
                    </a:solidFill>
                  </a:rPr>
                  <a:t>(TBD)</a:t>
                </a:r>
              </a:p>
            </p:txBody>
          </p:sp>
          <p:sp>
            <p:nvSpPr>
              <p:cNvPr id="39" name="TextBox 14" descr="" title="">
                <a:extLst>
                  <a:ext uri="{FF2B5EF4-FFF2-40B4-BE49-F238E27FC236}">
                    <a16:creationId xmlns:a16="http://schemas.microsoft.com/office/drawing/2014/main" id="{5612A580-E24B-4993-9B1D-76DC96866356}"/>
                  </a:ext>
                </a:extLst>
              </p:cNvPr>
              <p:cNvSpPr txBox="1"/>
              <p:nvPr/>
            </p:nvSpPr>
            <p:spPr>
              <a:xfrm>
                <a:off x="4714782" y="3882998"/>
                <a:ext cx="1968469" cy="708295"/>
              </a:xfrm>
              <a:prstGeom prst="rect">
                <a:avLst/>
              </a:prstGeom>
              <a:noFill/>
              <a:ln w="12700">
                <a:solidFill>
                  <a:schemeClr val="tx1"/>
                </a:solidFill>
                <a:prstDash val="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Aviation*</a:t>
                </a:r>
              </a:p>
              <a:p>
                <a:pPr algn="ctr"/>
                <a:r>
                  <a:rPr lang="en-US" sz="1200" i="1" dirty="0">
                    <a:solidFill>
                      <a:schemeClr val="tx2"/>
                    </a:solidFill>
                  </a:rPr>
                  <a:t>(updated)</a:t>
                </a:r>
              </a:p>
            </p:txBody>
          </p:sp>
        </p:grpSp>
        <p:cxnSp>
          <p:nvCxnSpPr>
            <p:cNvPr id="11" name="Connector: Curved 10" descr="" title="">
              <a:extLst>
                <a:ext uri="{FF2B5EF4-FFF2-40B4-BE49-F238E27FC236}">
                  <a16:creationId xmlns:a16="http://schemas.microsoft.com/office/drawing/2014/main" id="{6F9B7358-870F-4DE1-B5A9-B2360038AD88}"/>
                </a:ext>
              </a:extLst>
            </p:cNvPr>
            <p:cNvCxnSpPr>
              <a:cxnSpLocks/>
              <a:stCxn id="44" idx="2"/>
              <a:endCxn id="9" idx="0"/>
            </p:cNvCxnSpPr>
            <p:nvPr/>
          </p:nvCxnSpPr>
          <p:spPr>
            <a:xfrm rot="10800000" flipV="1">
              <a:off x="2636671" y="1123496"/>
              <a:ext cx="2287545" cy="929934"/>
            </a:xfrm>
            <a:prstGeom prst="curvedConnector2">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descr="" title="">
              <a:extLst>
                <a:ext uri="{FF2B5EF4-FFF2-40B4-BE49-F238E27FC236}">
                  <a16:creationId xmlns:a16="http://schemas.microsoft.com/office/drawing/2014/main" id="{D84F2456-6389-426C-B323-15C929CC5176}"/>
                </a:ext>
              </a:extLst>
            </p:cNvPr>
            <p:cNvCxnSpPr>
              <a:cxnSpLocks/>
              <a:stCxn id="44" idx="6"/>
              <a:endCxn id="7" idx="0"/>
            </p:cNvCxnSpPr>
            <p:nvPr/>
          </p:nvCxnSpPr>
          <p:spPr>
            <a:xfrm>
              <a:off x="6852411" y="1123496"/>
              <a:ext cx="2622821" cy="943974"/>
            </a:xfrm>
            <a:prstGeom prst="curvedConnector2">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descr="" title="">
              <a:extLst>
                <a:ext uri="{FF2B5EF4-FFF2-40B4-BE49-F238E27FC236}">
                  <a16:creationId xmlns:a16="http://schemas.microsoft.com/office/drawing/2014/main" id="{B743F30F-EEB6-4149-AA27-B8CD97735287}"/>
                </a:ext>
              </a:extLst>
            </p:cNvPr>
            <p:cNvCxnSpPr>
              <a:cxnSpLocks/>
              <a:stCxn id="44" idx="6"/>
              <a:endCxn id="8" idx="0"/>
            </p:cNvCxnSpPr>
            <p:nvPr/>
          </p:nvCxnSpPr>
          <p:spPr>
            <a:xfrm>
              <a:off x="6852411" y="1123496"/>
              <a:ext cx="422726" cy="929994"/>
            </a:xfrm>
            <a:prstGeom prst="curvedConnector2">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descr="" title="">
              <a:extLst>
                <a:ext uri="{FF2B5EF4-FFF2-40B4-BE49-F238E27FC236}">
                  <a16:creationId xmlns:a16="http://schemas.microsoft.com/office/drawing/2014/main" id="{051B02A6-7137-F0B5-D002-76D58759D251}"/>
                </a:ext>
              </a:extLst>
            </p:cNvPr>
            <p:cNvSpPr/>
            <p:nvPr/>
          </p:nvSpPr>
          <p:spPr>
            <a:xfrm>
              <a:off x="4924215" y="204095"/>
              <a:ext cx="1928196" cy="1838802"/>
            </a:xfrm>
            <a:prstGeom prst="ellipse">
              <a:avLst/>
            </a:prstGeom>
            <a:blipFill rotWithShape="1">
              <a:blip r:embed="rId2"/>
              <a:srcRect/>
              <a:stretch>
                <a:fillRect t="-14000" b="-14000"/>
              </a:stretch>
            </a:bli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grpSp>
      <p:sp>
        <p:nvSpPr>
          <p:cNvPr id="118" name="TextBox 117" descr="" title="">
            <a:extLst>
              <a:ext uri="{FF2B5EF4-FFF2-40B4-BE49-F238E27FC236}">
                <a16:creationId xmlns:a16="http://schemas.microsoft.com/office/drawing/2014/main" id="{E7B43585-E175-6370-73A6-C2D7759D48E5}"/>
              </a:ext>
            </a:extLst>
          </p:cNvPr>
          <p:cNvSpPr txBox="1"/>
          <p:nvPr/>
        </p:nvSpPr>
        <p:spPr>
          <a:xfrm>
            <a:off x="127501" y="4370617"/>
            <a:ext cx="11936999" cy="1815882"/>
          </a:xfrm>
          <a:prstGeom prst="rect">
            <a:avLst/>
          </a:prstGeom>
          <a:noFill/>
        </p:spPr>
        <p:txBody>
          <a:bodyPr wrap="square" lIns="91440" tIns="45720" rIns="91440" bIns="45720" rtlCol="0" anchor="t">
            <a:spAutoFit/>
          </a:bodyPr>
          <a:lstStyle/>
          <a:p>
            <a:pPr marL="285750" indent="-285750">
              <a:buFont typeface="Arial"/>
              <a:buChar char="•"/>
            </a:pPr>
            <a:r>
              <a:rPr lang="en-US" b="1" u="sng" kern="100" dirty="0">
                <a:solidFill>
                  <a:srgbClr val="000000"/>
                </a:solidFill>
                <a:latin typeface="Calibri"/>
                <a:cs typeface="Arial"/>
              </a:rPr>
              <a:t>Plans</a:t>
            </a:r>
            <a:r>
              <a:rPr lang="en-US" b="1" kern="100" dirty="0">
                <a:solidFill>
                  <a:srgbClr val="000000"/>
                </a:solidFill>
                <a:latin typeface="Calibri"/>
                <a:cs typeface="Arial"/>
              </a:rPr>
              <a:t>: </a:t>
            </a:r>
            <a:r>
              <a:rPr lang="en-US" kern="100" dirty="0">
                <a:solidFill>
                  <a:srgbClr val="000000"/>
                </a:solidFill>
                <a:latin typeface="Franklin Gothic Book"/>
                <a:cs typeface="Arial"/>
              </a:rPr>
              <a:t>Build on the </a:t>
            </a:r>
            <a:r>
              <a:rPr lang="en-US" dirty="0">
                <a:latin typeface="Franklin Gothic Book"/>
              </a:rPr>
              <a:t>U.S. Decarbonization Blueprint; Each Identifies Strategies and includes Near Term Actions &amp; Milestones. </a:t>
            </a:r>
            <a:endParaRPr lang="en-US" b="1" u="sng" kern="100" dirty="0">
              <a:solidFill>
                <a:srgbClr val="000000"/>
              </a:solidFill>
              <a:latin typeface="Calibri"/>
              <a:cs typeface="Arial"/>
            </a:endParaRPr>
          </a:p>
          <a:p>
            <a:pPr marL="285750" indent="-285750">
              <a:buFont typeface="Arial" panose="020B0604020202020204" pitchFamily="34" charset="0"/>
              <a:buChar char="•"/>
            </a:pPr>
            <a:r>
              <a:rPr lang="en-US" b="1" u="sng" kern="100" dirty="0">
                <a:solidFill>
                  <a:srgbClr val="000000"/>
                </a:solidFill>
                <a:latin typeface="Calibri"/>
                <a:cs typeface="Arial"/>
              </a:rPr>
              <a:t>Built on Engagement and Stakeholder Input</a:t>
            </a:r>
            <a:r>
              <a:rPr lang="en-US" b="1" kern="100" dirty="0">
                <a:solidFill>
                  <a:srgbClr val="000000"/>
                </a:solidFill>
                <a:latin typeface="Calibri"/>
                <a:cs typeface="Arial"/>
              </a:rPr>
              <a:t>: </a:t>
            </a:r>
            <a:r>
              <a:rPr lang="en-US" kern="100" dirty="0">
                <a:solidFill>
                  <a:srgbClr val="000000"/>
                </a:solidFill>
                <a:latin typeface="Calibri"/>
                <a:cs typeface="Arial"/>
              </a:rPr>
              <a:t>Labor, Equity (e.g. MFN), Industry (e.g. OEMs, Fleets such as Amazon, Fuel/Charging Providers), Trade Groups (e.g. ABS, BlueSky Maritime), and NGOs (e.g. RMI, TRB, Aspen Institute, T4A)</a:t>
            </a:r>
          </a:p>
          <a:p>
            <a:endParaRPr lang="en-US" sz="1200" dirty="0">
              <a:solidFill>
                <a:srgbClr val="000000"/>
              </a:solidFill>
              <a:latin typeface="Calibri" panose="020F0502020204030204" pitchFamily="34" charset="0"/>
            </a:endParaRPr>
          </a:p>
          <a:p>
            <a:pPr marL="115888" indent="-115888"/>
            <a:r>
              <a:rPr lang="en-US" sz="1400" dirty="0">
                <a:solidFill>
                  <a:srgbClr val="000000"/>
                </a:solidFill>
                <a:latin typeface="Calibri" panose="020F0502020204030204" pitchFamily="34" charset="0"/>
              </a:rPr>
              <a:t>* The Aviation Plan is being covered by the 2021 Aviation Climate Action Plan, developed collaboratively with DOT, DOE, EPA and NASA and issued by FAA on 11/9/2021</a:t>
            </a:r>
          </a:p>
        </p:txBody>
      </p:sp>
      <p:sp>
        <p:nvSpPr>
          <p:cNvPr id="3" name="Footer Placeholder 3" descr="" title="">
            <a:extLst>
              <a:ext uri="{FF2B5EF4-FFF2-40B4-BE49-F238E27FC236}">
                <a16:creationId xmlns:a16="http://schemas.microsoft.com/office/drawing/2014/main" id="{929A2797-D1C5-4A86-BDA9-84A672A7700B}"/>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Tree>
    <p:extLst>
      <p:ext uri="{BB962C8B-B14F-4D97-AF65-F5344CB8AC3E}">
        <p14:creationId xmlns:p14="http://schemas.microsoft.com/office/powerpoint/2010/main" val="2957232585"/>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952AECD-D534-FC02-D4E2-6983AF43FFB0}"/>
              </a:ext>
            </a:extLst>
          </p:cNvPr>
          <p:cNvSpPr>
            <a:spLocks noGrp="1"/>
          </p:cNvSpPr>
          <p:nvPr>
            <p:ph type="title"/>
          </p:nvPr>
        </p:nvSpPr>
        <p:spPr>
          <a:xfrm>
            <a:off x="453039" y="112486"/>
            <a:ext cx="5642961" cy="812800"/>
          </a:xfrm>
        </p:spPr>
        <p:txBody>
          <a:bodyPr/>
          <a:lstStyle/>
          <a:p>
            <a:r>
              <a:rPr lang="en-US" sz="2800" dirty="0"/>
              <a:t>Rail sector emissions</a:t>
            </a:r>
          </a:p>
        </p:txBody>
      </p:sp>
      <p:sp>
        <p:nvSpPr>
          <p:cNvPr id="3" name="Footer Placeholder 3" descr="" title="">
            <a:extLst>
              <a:ext uri="{FF2B5EF4-FFF2-40B4-BE49-F238E27FC236}">
                <a16:creationId xmlns:a16="http://schemas.microsoft.com/office/drawing/2014/main" id="{B1BA6DA1-9406-E77D-9C25-0AAE57030DC9}"/>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pic>
        <p:nvPicPr>
          <p:cNvPr id="4" name="Picture 3" descr="" title="">
            <a:extLst>
              <a:ext uri="{FF2B5EF4-FFF2-40B4-BE49-F238E27FC236}">
                <a16:creationId xmlns:a16="http://schemas.microsoft.com/office/drawing/2014/main" id="{BC521AD7-C2CE-762E-9B92-E3FEB69C8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19" y="823787"/>
            <a:ext cx="5165197" cy="2773628"/>
          </a:xfrm>
          <a:prstGeom prst="rect">
            <a:avLst/>
          </a:prstGeom>
        </p:spPr>
      </p:pic>
      <p:sp>
        <p:nvSpPr>
          <p:cNvPr id="7" name="TextBox 6" descr="" title="">
            <a:extLst>
              <a:ext uri="{FF2B5EF4-FFF2-40B4-BE49-F238E27FC236}">
                <a16:creationId xmlns:a16="http://schemas.microsoft.com/office/drawing/2014/main" id="{88ADF857-4C46-FFC9-CCE1-C719DA4B3700}"/>
              </a:ext>
            </a:extLst>
          </p:cNvPr>
          <p:cNvSpPr txBox="1"/>
          <p:nvPr/>
        </p:nvSpPr>
        <p:spPr>
          <a:xfrm>
            <a:off x="579704" y="5070940"/>
            <a:ext cx="11032591" cy="861774"/>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Arial" panose="020B0604020202020204" pitchFamily="34" charset="0"/>
              </a:rPr>
              <a:t>Because the </a:t>
            </a:r>
            <a:r>
              <a:rPr lang="en-US" sz="1000" i="1" u="sng" dirty="0">
                <a:solidFill>
                  <a:srgbClr val="0563C1"/>
                </a:solidFill>
                <a:effectLst/>
                <a:latin typeface="Calibri" panose="020F0502020204030204" pitchFamily="34" charset="0"/>
                <a:ea typeface="Yu Gothic Light" panose="020B0300000000000000" pitchFamily="34" charset="-128"/>
                <a:cs typeface="Arial" panose="020B0604020202020204" pitchFamily="34" charset="0"/>
                <a:hlinkClick r:id="rId3"/>
              </a:rPr>
              <a:t>Inventory of U.S. Greenhouse Gas Emissions and Sinks</a:t>
            </a:r>
            <a:r>
              <a:rPr lang="en-US" sz="1000" dirty="0">
                <a:effectLst/>
                <a:latin typeface="Calibri" panose="020F0502020204030204" pitchFamily="34" charset="0"/>
                <a:ea typeface="Calibri" panose="020F0502020204030204" pitchFamily="34" charset="0"/>
                <a:cs typeface="Arial" panose="020B0604020202020204" pitchFamily="34" charset="0"/>
              </a:rPr>
              <a:t> does not break out rail emissions by subsector, we rely on the </a:t>
            </a:r>
            <a:r>
              <a:rPr lang="en-US" sz="1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2020 U.S. EPA National Emissions Inventory</a:t>
            </a:r>
            <a:r>
              <a:rPr lang="en-US" sz="1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(NEI)</a:t>
            </a:r>
            <a:r>
              <a:rPr lang="en-US" sz="1000" dirty="0">
                <a:effectLst/>
                <a:latin typeface="Calibri" panose="020F0502020204030204" pitchFamily="34" charset="0"/>
                <a:ea typeface="Calibri" panose="020F0502020204030204" pitchFamily="34" charset="0"/>
                <a:cs typeface="Arial" panose="020B0604020202020204" pitchFamily="34" charset="0"/>
              </a:rPr>
              <a:t> to estimate the relative contribution from each rail subsector to overall rail GHG emissions. The NEI uses a bottom-up approach to estimate pollution from the different rail market segments, based on fuel consumption and estimated operating profiles. The NEI is updated every three years, so we use estimated emissions in 2020. The overall emissions from the rail sector were lower in 2022 than in 2019 due to the COVID-19 pandemic, but we rely on the NEI only for the distribution of emissions from different rail subsectors and not total emissions.  Sources: </a:t>
            </a:r>
            <a:r>
              <a:rPr lang="en-US" sz="1000" dirty="0">
                <a:effectLst/>
                <a:latin typeface="Calibri" panose="020F0502020204030204" pitchFamily="34" charset="0"/>
                <a:ea typeface="Calibri" panose="020F0502020204030204" pitchFamily="34" charset="0"/>
                <a:cs typeface="Arial" panose="020B0604020202020204" pitchFamily="34" charset="0"/>
                <a:hlinkClick r:id="rId4"/>
              </a:rPr>
              <a:t>https://www.epa.gov/system/files/documents/2023-01/2020_NEI_Rail_062722.pdf</a:t>
            </a:r>
            <a:r>
              <a:rPr lang="en-US" sz="1000" dirty="0">
                <a:effectLst/>
                <a:latin typeface="Calibri" panose="020F0502020204030204" pitchFamily="34" charset="0"/>
                <a:ea typeface="Calibri" panose="020F0502020204030204" pitchFamily="34" charset="0"/>
                <a:cs typeface="Arial" panose="020B0604020202020204" pitchFamily="34" charset="0"/>
              </a:rPr>
              <a:t> </a:t>
            </a:r>
          </a:p>
          <a:p>
            <a:r>
              <a:rPr lang="en-US" sz="1000" dirty="0">
                <a:latin typeface="Calibri" panose="020F0502020204030204" pitchFamily="34" charset="0"/>
                <a:cs typeface="Arial" panose="020B0604020202020204" pitchFamily="34" charset="0"/>
              </a:rPr>
              <a:t>And </a:t>
            </a:r>
            <a:r>
              <a:rPr lang="en-US" sz="1000" dirty="0">
                <a:latin typeface="Calibri" panose="020F0502020204030204" pitchFamily="34" charset="0"/>
                <a:cs typeface="Arial" panose="020B0604020202020204" pitchFamily="34" charset="0"/>
                <a:hlinkClick r:id="rId3"/>
              </a:rPr>
              <a:t>https://www.epa.gov/system/files/documents/2022-04/us-ghg-inventory-2022-main-text.pdf</a:t>
            </a:r>
            <a:r>
              <a:rPr lang="en-US" sz="1000" dirty="0">
                <a:latin typeface="Calibri" panose="020F0502020204030204" pitchFamily="34" charset="0"/>
                <a:cs typeface="Arial" panose="020B0604020202020204" pitchFamily="34" charset="0"/>
              </a:rPr>
              <a:t> </a:t>
            </a:r>
            <a:endParaRPr lang="en-US" sz="1000" dirty="0"/>
          </a:p>
        </p:txBody>
      </p:sp>
      <p:pic>
        <p:nvPicPr>
          <p:cNvPr id="5" name="Picture 4" descr="" title="">
            <a:extLst>
              <a:ext uri="{FF2B5EF4-FFF2-40B4-BE49-F238E27FC236}">
                <a16:creationId xmlns:a16="http://schemas.microsoft.com/office/drawing/2014/main" id="{76BBD079-0CD9-4CB1-C6E3-669EA73D0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759997"/>
            <a:ext cx="5362159" cy="2837418"/>
          </a:xfrm>
          <a:prstGeom prst="rect">
            <a:avLst/>
          </a:prstGeom>
        </p:spPr>
      </p:pic>
      <p:sp>
        <p:nvSpPr>
          <p:cNvPr id="6" name="Rectangle 1" descr="" title="">
            <a:extLst>
              <a:ext uri="{FF2B5EF4-FFF2-40B4-BE49-F238E27FC236}">
                <a16:creationId xmlns:a16="http://schemas.microsoft.com/office/drawing/2014/main" id="{04712C20-81BA-4BFC-F969-67FC113C8A22}"/>
              </a:ext>
            </a:extLst>
          </p:cNvPr>
          <p:cNvSpPr>
            <a:spLocks noChangeArrowheads="1"/>
          </p:cNvSpPr>
          <p:nvPr/>
        </p:nvSpPr>
        <p:spPr bwMode="auto">
          <a:xfrm>
            <a:off x="695594" y="3610935"/>
            <a:ext cx="4360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Total 2022 rail sector emissions are estimated at 35.5 MMT CO</a:t>
            </a:r>
            <a:r>
              <a:rPr kumimoji="0" lang="en-US" altLang="en-US" sz="1600" i="0" u="none" strike="noStrike" cap="none" normalizeH="0" baseline="-3000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kumimoji="0" lang="en-US" altLang="en-US" sz="1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 or </a:t>
            </a: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2% of U.S. transportation GHG </a:t>
            </a:r>
            <a:r>
              <a:rPr kumimoji="0" lang="en-US" altLang="en-US" sz="160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emissions</a:t>
            </a:r>
            <a:r>
              <a:rPr kumimoji="0" lang="en-US" altLang="en-US"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Rectangle 1" descr="" title="">
            <a:extLst>
              <a:ext uri="{FF2B5EF4-FFF2-40B4-BE49-F238E27FC236}">
                <a16:creationId xmlns:a16="http://schemas.microsoft.com/office/drawing/2014/main" id="{8078163C-7B14-77AF-397C-9330FACB5FDC}"/>
              </a:ext>
            </a:extLst>
          </p:cNvPr>
          <p:cNvSpPr>
            <a:spLocks noChangeArrowheads="1"/>
          </p:cNvSpPr>
          <p:nvPr/>
        </p:nvSpPr>
        <p:spPr bwMode="auto">
          <a:xfrm>
            <a:off x="6429648" y="3655472"/>
            <a:ext cx="4360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Air </a:t>
            </a:r>
            <a:r>
              <a:rPr lang="en-US" sz="1600" dirty="0">
                <a:solidFill>
                  <a:srgbClr val="000000"/>
                </a:solidFill>
                <a:effectLst/>
                <a:latin typeface="Calibri" panose="020F0502020204030204" pitchFamily="34" charset="0"/>
                <a:ea typeface="Calibri" panose="020F0502020204030204" pitchFamily="34" charset="0"/>
              </a:rPr>
              <a:t>pollution from diesel locomotives contributed </a:t>
            </a:r>
            <a:r>
              <a:rPr lang="en-US" sz="1600" b="1" dirty="0">
                <a:solidFill>
                  <a:srgbClr val="000000"/>
                </a:solidFill>
                <a:effectLst/>
                <a:latin typeface="Calibri" panose="020F0502020204030204" pitchFamily="34" charset="0"/>
                <a:ea typeface="Calibri" panose="020F0502020204030204" pitchFamily="34" charset="0"/>
              </a:rPr>
              <a:t>10.6% of all NO</a:t>
            </a:r>
            <a:r>
              <a:rPr lang="en-US" sz="1600" b="1" baseline="-25000" dirty="0">
                <a:solidFill>
                  <a:srgbClr val="000000"/>
                </a:solidFill>
                <a:effectLst/>
                <a:latin typeface="Calibri" panose="020F0502020204030204" pitchFamily="34" charset="0"/>
                <a:ea typeface="Calibri" panose="020F0502020204030204" pitchFamily="34" charset="0"/>
              </a:rPr>
              <a:t>x</a:t>
            </a:r>
            <a:r>
              <a:rPr lang="en-US" sz="1600" b="1" dirty="0">
                <a:solidFill>
                  <a:srgbClr val="000000"/>
                </a:solidFill>
                <a:effectLst/>
                <a:latin typeface="Calibri" panose="020F0502020204030204" pitchFamily="34" charset="0"/>
                <a:ea typeface="Calibri" panose="020F0502020204030204" pitchFamily="34" charset="0"/>
              </a:rPr>
              <a:t> emissions</a:t>
            </a:r>
            <a:r>
              <a:rPr lang="en-US" sz="1600" dirty="0">
                <a:solidFill>
                  <a:srgbClr val="000000"/>
                </a:solidFill>
                <a:effectLst/>
                <a:latin typeface="Calibri" panose="020F0502020204030204" pitchFamily="34" charset="0"/>
                <a:ea typeface="Calibri" panose="020F0502020204030204" pitchFamily="34" charset="0"/>
              </a:rPr>
              <a:t> and </a:t>
            </a:r>
            <a:r>
              <a:rPr lang="en-US" sz="1600" b="1" dirty="0">
                <a:solidFill>
                  <a:srgbClr val="000000"/>
                </a:solidFill>
                <a:effectLst/>
                <a:latin typeface="Calibri" panose="020F0502020204030204" pitchFamily="34" charset="0"/>
                <a:ea typeface="Calibri" panose="020F0502020204030204" pitchFamily="34" charset="0"/>
              </a:rPr>
              <a:t>6% of PM</a:t>
            </a:r>
            <a:r>
              <a:rPr lang="en-US" sz="1600" b="1" baseline="-25000" dirty="0">
                <a:solidFill>
                  <a:srgbClr val="000000"/>
                </a:solidFill>
                <a:effectLst/>
                <a:latin typeface="Calibri" panose="020F0502020204030204" pitchFamily="34" charset="0"/>
                <a:ea typeface="Calibri" panose="020F0502020204030204" pitchFamily="34" charset="0"/>
              </a:rPr>
              <a:t>2.5 </a:t>
            </a:r>
            <a:r>
              <a:rPr lang="en-US" sz="1600" b="1" dirty="0">
                <a:solidFill>
                  <a:srgbClr val="000000"/>
                </a:solidFill>
                <a:effectLst/>
                <a:latin typeface="Calibri" panose="020F0502020204030204" pitchFamily="34" charset="0"/>
                <a:ea typeface="Calibri" panose="020F0502020204030204" pitchFamily="34" charset="0"/>
              </a:rPr>
              <a:t>emissions </a:t>
            </a:r>
            <a:r>
              <a:rPr lang="en-US" sz="1600" dirty="0">
                <a:solidFill>
                  <a:srgbClr val="000000"/>
                </a:solidFill>
                <a:effectLst/>
                <a:latin typeface="Calibri" panose="020F0502020204030204" pitchFamily="34" charset="0"/>
                <a:ea typeface="Calibri" panose="020F0502020204030204" pitchFamily="34" charset="0"/>
              </a:rPr>
              <a:t>from mobile sources in the US in 2022.</a:t>
            </a:r>
            <a:r>
              <a:rPr lang="en-US" sz="1600" dirty="0">
                <a:effectLst/>
              </a:rPr>
              <a:t> </a:t>
            </a:r>
            <a:endParaRPr kumimoji="0" lang="en-US" alt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221716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780733-8A71-1543-8B8B-7FC6DE5AC368}"/>
              </a:ext>
            </a:extLst>
          </p:cNvPr>
          <p:cNvSpPr>
            <a:spLocks noGrp="1"/>
          </p:cNvSpPr>
          <p:nvPr>
            <p:ph type="title"/>
          </p:nvPr>
        </p:nvSpPr>
        <p:spPr/>
        <p:txBody>
          <a:bodyPr/>
          <a:lstStyle/>
          <a:p>
            <a:r>
              <a:rPr lang="en-US" dirty="0"/>
              <a:t>Key Electrification Actions by 2030</a:t>
            </a:r>
          </a:p>
        </p:txBody>
      </p:sp>
      <p:sp>
        <p:nvSpPr>
          <p:cNvPr id="3" name="Content Placeholder 2" descr="" title="">
            <a:extLst>
              <a:ext uri="{FF2B5EF4-FFF2-40B4-BE49-F238E27FC236}">
                <a16:creationId xmlns:a16="http://schemas.microsoft.com/office/drawing/2014/main" id="{92E9B7F5-7DFE-48BE-8D76-81D524311C43}"/>
              </a:ext>
            </a:extLst>
          </p:cNvPr>
          <p:cNvSpPr>
            <a:spLocks noGrp="1"/>
          </p:cNvSpPr>
          <p:nvPr>
            <p:ph sz="quarter" idx="10"/>
          </p:nvPr>
        </p:nvSpPr>
        <p:spPr/>
        <p:txBody>
          <a:bodyPr/>
          <a:lstStyle/>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Long-term catenary and discontinuous catenary electrification planning</a:t>
            </a:r>
          </a:p>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Zero-emission rail yards (ZERY) transition</a:t>
            </a:r>
          </a:p>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Expanded R&amp;D through a Public-Private Research Partnership</a:t>
            </a:r>
          </a:p>
          <a:p>
            <a:pPr marL="342900" marR="0" lvl="0" indent="-342900">
              <a:spcBef>
                <a:spcPts val="0"/>
              </a:spcBef>
              <a:spcAft>
                <a:spcPts val="0"/>
              </a:spcAft>
              <a:buFont typeface="Calibri" panose="020F0502020204030204" pitchFamily="34" charset="0"/>
              <a:buAutoNum type="arabicPeriod"/>
            </a:pPr>
            <a:r>
              <a:rPr lang="en-US" sz="2400" b="1" kern="100" dirty="0">
                <a:effectLst/>
                <a:latin typeface="Calibri" panose="020F0502020204030204" pitchFamily="34" charset="0"/>
                <a:ea typeface="Yu Mincho" panose="02020400000000000000" pitchFamily="18" charset="-128"/>
                <a:cs typeface="Times New Roman" panose="02020603050405020304" pitchFamily="18" charset="0"/>
              </a:rPr>
              <a:t>Rail-to-Grid Integration (RGI)</a:t>
            </a:r>
          </a:p>
          <a:p>
            <a:endParaRPr lang="en-US" dirty="0"/>
          </a:p>
        </p:txBody>
      </p:sp>
      <p:sp>
        <p:nvSpPr>
          <p:cNvPr id="4" name="Footer Placeholder 3" descr="" title="">
            <a:extLst>
              <a:ext uri="{FF2B5EF4-FFF2-40B4-BE49-F238E27FC236}">
                <a16:creationId xmlns:a16="http://schemas.microsoft.com/office/drawing/2014/main" id="{717CAA20-F7A0-0902-00D8-BC8C157285B0}"/>
              </a:ext>
            </a:extLst>
          </p:cNvPr>
          <p:cNvSpPr>
            <a:spLocks noGrp="1"/>
          </p:cNvSpPr>
          <p:nvPr>
            <p:ph type="ftr" sz="quarter" idx="11"/>
          </p:nvPr>
        </p:nvSpPr>
        <p:spPr/>
        <p:txBody>
          <a:bodyPr/>
          <a:lstStyle/>
          <a:p>
            <a:r>
              <a:rPr lang="en-US"/>
              <a:t>THE US. NATIONAL BLUEPRINT FOR TRANSPORTATION DECARBONIZATION</a:t>
            </a:r>
          </a:p>
        </p:txBody>
      </p:sp>
    </p:spTree>
    <p:extLst>
      <p:ext uri="{BB962C8B-B14F-4D97-AF65-F5344CB8AC3E}">
        <p14:creationId xmlns:p14="http://schemas.microsoft.com/office/powerpoint/2010/main" val="7497741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a:extLst>
            <a:ext uri="{FF2B5EF4-FFF2-40B4-BE49-F238E27FC236}">
              <a16:creationId xmlns:a16="http://schemas.microsoft.com/office/drawing/2014/main" id="{E5750C8C-6498-58B7-9339-E5E76C73A5AF}"/>
            </a:ext>
          </a:extLst>
        </p:cNvPr>
        <p:cNvGrpSpPr/>
        <p:nvPr/>
      </p:nvGrpSpPr>
      <p:grpSpPr>
        <a:xfrm>
          <a:off x="0" y="0"/>
          <a:ext cx="0" cy="0"/>
          <a:chOff x="0" y="0"/>
          <a:chExt cx="0" cy="0"/>
        </a:xfrm>
      </p:grpSpPr>
      <p:sp>
        <p:nvSpPr>
          <p:cNvPr id="2" name="Title 1" descr="" title="">
            <a:extLst>
              <a:ext uri="{FF2B5EF4-FFF2-40B4-BE49-F238E27FC236}">
                <a16:creationId xmlns:a16="http://schemas.microsoft.com/office/drawing/2014/main" id="{ECBC432D-A5AE-D541-00AA-A7141D2003C7}"/>
              </a:ext>
            </a:extLst>
          </p:cNvPr>
          <p:cNvSpPr>
            <a:spLocks noGrp="1"/>
          </p:cNvSpPr>
          <p:nvPr>
            <p:ph type="title"/>
          </p:nvPr>
        </p:nvSpPr>
        <p:spPr/>
        <p:txBody>
          <a:bodyPr/>
          <a:lstStyle/>
          <a:p>
            <a:r>
              <a:rPr lang="en-US" dirty="0"/>
              <a:t>Toward widespread rail electrification</a:t>
            </a:r>
          </a:p>
        </p:txBody>
      </p:sp>
      <p:sp>
        <p:nvSpPr>
          <p:cNvPr id="4" name="Footer Placeholder 3" descr="" title="">
            <a:extLst>
              <a:ext uri="{FF2B5EF4-FFF2-40B4-BE49-F238E27FC236}">
                <a16:creationId xmlns:a16="http://schemas.microsoft.com/office/drawing/2014/main" id="{BC516C33-4FA2-8060-9886-6ED53F09BF3C}"/>
              </a:ext>
            </a:extLst>
          </p:cNvPr>
          <p:cNvSpPr>
            <a:spLocks noGrp="1"/>
          </p:cNvSpPr>
          <p:nvPr>
            <p:ph type="ftr" sz="quarter" idx="11"/>
          </p:nvPr>
        </p:nvSpPr>
        <p:spPr/>
        <p:txBody>
          <a:bodyPr/>
          <a:lstStyle/>
          <a:p>
            <a:r>
              <a:rPr lang="en-US"/>
              <a:t>THE US. NATIONAL BLUEPRINT FOR TRANSPORTATION DECARBONIZATION</a:t>
            </a:r>
          </a:p>
        </p:txBody>
      </p:sp>
      <p:sp>
        <p:nvSpPr>
          <p:cNvPr id="6" name="Content Placeholder 5" descr="" title="">
            <a:extLst>
              <a:ext uri="{FF2B5EF4-FFF2-40B4-BE49-F238E27FC236}">
                <a16:creationId xmlns:a16="http://schemas.microsoft.com/office/drawing/2014/main" id="{AB80E6E7-481D-A890-9F8C-EB8EEAC4FFD6}"/>
              </a:ext>
            </a:extLst>
          </p:cNvPr>
          <p:cNvSpPr>
            <a:spLocks noGrp="1"/>
          </p:cNvSpPr>
          <p:nvPr>
            <p:ph sz="quarter" idx="10"/>
          </p:nvPr>
        </p:nvSpPr>
        <p:spPr/>
        <p:txBody>
          <a:bodyPr/>
          <a:lstStyle/>
          <a:p>
            <a:endParaRPr lang="en-US"/>
          </a:p>
        </p:txBody>
      </p:sp>
      <p:graphicFrame>
        <p:nvGraphicFramePr>
          <p:cNvPr id="8" name="Content Placeholder 4" descr="" title="">
            <a:extLst>
              <a:ext uri="{FF2B5EF4-FFF2-40B4-BE49-F238E27FC236}">
                <a16:creationId xmlns:a16="http://schemas.microsoft.com/office/drawing/2014/main" id="{CDC8E594-8F50-4B9D-92B6-A8A845D1BFE8}"/>
              </a:ext>
            </a:extLst>
          </p:cNvPr>
          <p:cNvGraphicFramePr>
            <a:graphicFrameLocks/>
          </p:cNvGraphicFramePr>
          <p:nvPr>
            <p:extLst>
              <p:ext uri="{D42A27DB-BD31-4B8C-83A1-F6EECF244321}">
                <p14:modId xmlns:p14="http://schemas.microsoft.com/office/powerpoint/2010/main" val="227459643"/>
              </p:ext>
            </p:extLst>
          </p:nvPr>
        </p:nvGraphicFramePr>
        <p:xfrm>
          <a:off x="477614" y="730880"/>
          <a:ext cx="11143368" cy="4905423"/>
        </p:xfrm>
        <a:graphic>
          <a:graphicData uri="http://schemas.openxmlformats.org/drawingml/2006/table">
            <a:tbl>
              <a:tblPr/>
              <a:tblGrid>
                <a:gridCol w="1478508">
                  <a:extLst>
                    <a:ext uri="{9D8B030D-6E8A-4147-A177-3AD203B41FA5}">
                      <a16:colId xmlns:a16="http://schemas.microsoft.com/office/drawing/2014/main" val="3542129108"/>
                    </a:ext>
                  </a:extLst>
                </a:gridCol>
                <a:gridCol w="1959350">
                  <a:extLst>
                    <a:ext uri="{9D8B030D-6E8A-4147-A177-3AD203B41FA5}">
                      <a16:colId xmlns:a16="http://schemas.microsoft.com/office/drawing/2014/main" val="2407684070"/>
                    </a:ext>
                  </a:extLst>
                </a:gridCol>
                <a:gridCol w="1728072">
                  <a:extLst>
                    <a:ext uri="{9D8B030D-6E8A-4147-A177-3AD203B41FA5}">
                      <a16:colId xmlns:a16="http://schemas.microsoft.com/office/drawing/2014/main" val="1619148222"/>
                    </a:ext>
                  </a:extLst>
                </a:gridCol>
                <a:gridCol w="1560502">
                  <a:extLst>
                    <a:ext uri="{9D8B030D-6E8A-4147-A177-3AD203B41FA5}">
                      <a16:colId xmlns:a16="http://schemas.microsoft.com/office/drawing/2014/main" val="1068478653"/>
                    </a:ext>
                  </a:extLst>
                </a:gridCol>
                <a:gridCol w="1633813">
                  <a:extLst>
                    <a:ext uri="{9D8B030D-6E8A-4147-A177-3AD203B41FA5}">
                      <a16:colId xmlns:a16="http://schemas.microsoft.com/office/drawing/2014/main" val="356660219"/>
                    </a:ext>
                  </a:extLst>
                </a:gridCol>
                <a:gridCol w="1351037">
                  <a:extLst>
                    <a:ext uri="{9D8B030D-6E8A-4147-A177-3AD203B41FA5}">
                      <a16:colId xmlns:a16="http://schemas.microsoft.com/office/drawing/2014/main" val="1088641798"/>
                    </a:ext>
                  </a:extLst>
                </a:gridCol>
                <a:gridCol w="1432086">
                  <a:extLst>
                    <a:ext uri="{9D8B030D-6E8A-4147-A177-3AD203B41FA5}">
                      <a16:colId xmlns:a16="http://schemas.microsoft.com/office/drawing/2014/main" val="1361657465"/>
                    </a:ext>
                  </a:extLst>
                </a:gridCol>
              </a:tblGrid>
              <a:tr h="531949">
                <a:tc>
                  <a:txBody>
                    <a:bodyPr/>
                    <a:lstStyle/>
                    <a:p>
                      <a:pPr algn="ctr" rtl="0" fontAlgn="base"/>
                      <a:r>
                        <a:rPr lang="en-US" sz="1300" b="1" i="0" dirty="0">
                          <a:solidFill>
                            <a:srgbClr val="000000"/>
                          </a:solidFill>
                          <a:effectLst/>
                          <a:latin typeface="+mn-lt"/>
                        </a:rPr>
                        <a:t>Market Segment</a:t>
                      </a:r>
                      <a:r>
                        <a:rPr lang="en-US" sz="1300" b="0" i="0" dirty="0">
                          <a:solidFill>
                            <a:srgbClr val="000000"/>
                          </a:solidFill>
                          <a:effectLst/>
                          <a:latin typeface="+mn-lt"/>
                        </a:rPr>
                        <a:t> </a:t>
                      </a:r>
                      <a:endParaRPr lang="en-US" sz="1300" b="0" i="0" dirty="0">
                        <a:effectLst/>
                        <a:latin typeface="+mn-l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Line-Haul</a:t>
                      </a:r>
                      <a:endParaRPr lang="en-US" sz="1300" b="0" i="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Short-Line and Regional Freight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a:effectLst/>
                        </a:rPr>
                        <a:t>Rail Yards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Intercity Passenger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High-Speed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algn="ctr" rtl="0" fontAlgn="base"/>
                      <a:r>
                        <a:rPr lang="en-US" sz="1300" b="1" i="0" dirty="0">
                          <a:effectLst/>
                        </a:rPr>
                        <a:t>Commuter Rail</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53851"/>
                  </a:ext>
                </a:extLst>
              </a:tr>
              <a:tr h="2076302">
                <a:tc>
                  <a:txBody>
                    <a:bodyPr/>
                    <a:lstStyle/>
                    <a:p>
                      <a:pPr algn="l" rtl="0" fontAlgn="base"/>
                      <a:r>
                        <a:rPr lang="en-US" sz="1300" b="1" i="0" dirty="0">
                          <a:solidFill>
                            <a:srgbClr val="000000"/>
                          </a:solidFill>
                          <a:effectLst/>
                          <a:latin typeface="+mn-lt"/>
                        </a:rPr>
                        <a:t>Deploy near-term  transitional technology</a:t>
                      </a:r>
                      <a:endParaRPr lang="en-US" sz="1300" b="0" i="0" dirty="0">
                        <a:effectLst/>
                        <a:latin typeface="+mn-lt"/>
                      </a:endParaRP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Dual-power diesel-electric locomotives that ensure interoperability throughout transition </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300" kern="1200" dirty="0">
                          <a:solidFill>
                            <a:schemeClr val="tx1"/>
                          </a:solidFill>
                          <a:effectLst/>
                          <a:latin typeface="+mn-lt"/>
                          <a:ea typeface="+mn-ea"/>
                          <a:cs typeface="+mn-cs"/>
                        </a:rPr>
                        <a:t>Idle-reduction measures</a:t>
                      </a:r>
                    </a:p>
                    <a:p>
                      <a:pPr marL="171450" lvl="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Tier 4 locomotives</a:t>
                      </a:r>
                      <a:r>
                        <a:rPr lang="en-US" sz="1300" dirty="0">
                          <a:effectLst/>
                        </a:rPr>
                        <a:t> </a:t>
                      </a:r>
                      <a:endParaRPr lang="en-US" sz="1300" b="0" i="0" dirty="0">
                        <a:effectLst/>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Retrofits to diesel-battery hybrids</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Retrofits to battery switchers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Dual-power diesel-catenary trainsets (Amtrak Aero)</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Initiate new full-electric HSR corridor (LA to Las Vegas in 2028, California HSR by 2033)</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fontAlgn="base">
                        <a:buFont typeface="Arial" panose="020B0604020202020204" pitchFamily="34" charset="0"/>
                        <a:buChar char="•"/>
                      </a:pPr>
                      <a:endParaRPr lang="en-US" sz="1300" b="0" i="0" dirty="0">
                        <a:effectLst/>
                      </a:endParaRPr>
                    </a:p>
                    <a:p>
                      <a:pPr marL="171450" indent="-171450" algn="l" rtl="0" fontAlgn="base">
                        <a:buFont typeface="Arial" panose="020B0604020202020204" pitchFamily="34" charset="0"/>
                        <a:buChar char="•"/>
                      </a:pPr>
                      <a:r>
                        <a:rPr lang="en-US" sz="1300" b="0" i="0" dirty="0">
                          <a:effectLst/>
                        </a:rPr>
                        <a:t>Discontinuous catenary technology on existing diesel-catenary systems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0869852"/>
                  </a:ext>
                </a:extLst>
              </a:tr>
              <a:tr h="2297172">
                <a:tc>
                  <a:txBody>
                    <a:bodyPr/>
                    <a:lstStyle/>
                    <a:p>
                      <a:pPr algn="l" rtl="0" fontAlgn="base"/>
                      <a:r>
                        <a:rPr lang="en-US" sz="1300" b="1" i="0" dirty="0">
                          <a:effectLst/>
                          <a:latin typeface="+mn-lt"/>
                        </a:rPr>
                        <a:t>Lay the groundwork for long-term electrification</a:t>
                      </a:r>
                    </a:p>
                  </a:txBody>
                  <a:tcPr marL="79357" marR="79357" marT="39678" marB="3967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demonstrations </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Electrification planning in conjunction with long-term grid planning for widespread catenary deployment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kern="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kern="0" dirty="0">
                          <a:effectLst/>
                          <a:latin typeface="Calibri" panose="020F0502020204030204" pitchFamily="34" charset="0"/>
                          <a:ea typeface="Calibri" panose="020F0502020204030204" pitchFamily="34" charset="0"/>
                          <a:cs typeface="Calibri" panose="020F0502020204030204" pitchFamily="34" charset="0"/>
                        </a:rPr>
                        <a:t>Feasibility studies and planning for catenary on high-density routes that interchange with intermodal network</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Zero-emission rail yard (ZERY) assessment and guidebook</a:t>
                      </a:r>
                    </a:p>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Discontinuous catenary demonstrations and deployment</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300" kern="1200" dirty="0">
                          <a:solidFill>
                            <a:schemeClr val="tx1"/>
                          </a:solidFill>
                          <a:effectLst/>
                          <a:latin typeface="+mn-lt"/>
                          <a:ea typeface="+mn-ea"/>
                          <a:cs typeface="+mn-cs"/>
                        </a:rPr>
                        <a:t>Catenary electrification feasibility studies, especially for corridors already connected to catenary infrastructure</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endParaRPr dirty="0"/>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300" b="0" i="0" dirty="0">
                        <a:effectLst/>
                      </a:endParaRP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300" b="0" i="0" dirty="0">
                          <a:effectLst/>
                        </a:rPr>
                        <a:t>Feasibility studies for corridor electrification (full and disco cat depending on ROW constraints)</a:t>
                      </a:r>
                    </a:p>
                  </a:txBody>
                  <a:tcPr marL="79357" marR="79357" marT="39678" marB="3967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1620875"/>
                  </a:ext>
                </a:extLst>
              </a:tr>
            </a:tbl>
          </a:graphicData>
        </a:graphic>
      </p:graphicFrame>
    </p:spTree>
    <p:extLst>
      <p:ext uri="{BB962C8B-B14F-4D97-AF65-F5344CB8AC3E}">
        <p14:creationId xmlns:p14="http://schemas.microsoft.com/office/powerpoint/2010/main" val="2132907036"/>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8" name="Picture 7" descr="" title="">
            <a:extLst>
              <a:ext uri="{FF2B5EF4-FFF2-40B4-BE49-F238E27FC236}">
                <a16:creationId xmlns:a16="http://schemas.microsoft.com/office/drawing/2014/main" id="{EBF1A2A6-5E25-162A-B0C0-28C18951B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426" y="1604386"/>
            <a:ext cx="7429032" cy="3904343"/>
          </a:xfrm>
          <a:prstGeom prst="rect">
            <a:avLst/>
          </a:prstGeom>
        </p:spPr>
      </p:pic>
      <p:sp>
        <p:nvSpPr>
          <p:cNvPr id="2" name="Title 1" descr="" title="">
            <a:extLst>
              <a:ext uri="{FF2B5EF4-FFF2-40B4-BE49-F238E27FC236}">
                <a16:creationId xmlns:a16="http://schemas.microsoft.com/office/drawing/2014/main" id="{7E137682-7F55-05CF-7338-353366E6F643}"/>
              </a:ext>
            </a:extLst>
          </p:cNvPr>
          <p:cNvSpPr>
            <a:spLocks noGrp="1"/>
          </p:cNvSpPr>
          <p:nvPr>
            <p:ph type="title"/>
          </p:nvPr>
        </p:nvSpPr>
        <p:spPr/>
        <p:txBody>
          <a:bodyPr/>
          <a:lstStyle/>
          <a:p>
            <a:r>
              <a:rPr lang="en-US" sz="1800" dirty="0"/>
              <a:t>1. Electrification studies for high-potential routes</a:t>
            </a:r>
          </a:p>
        </p:txBody>
      </p:sp>
      <p:sp>
        <p:nvSpPr>
          <p:cNvPr id="7" name="TextBox 6" descr="" title="">
            <a:extLst>
              <a:ext uri="{FF2B5EF4-FFF2-40B4-BE49-F238E27FC236}">
                <a16:creationId xmlns:a16="http://schemas.microsoft.com/office/drawing/2014/main" id="{8FFEB280-B5CB-B44C-CA7B-D8A4C6DF8DC4}"/>
              </a:ext>
            </a:extLst>
          </p:cNvPr>
          <p:cNvSpPr txBox="1"/>
          <p:nvPr/>
        </p:nvSpPr>
        <p:spPr>
          <a:xfrm>
            <a:off x="190998" y="1607273"/>
            <a:ext cx="4434428" cy="2954655"/>
          </a:xfrm>
          <a:prstGeom prst="rect">
            <a:avLst/>
          </a:prstGeom>
          <a:noFill/>
        </p:spPr>
        <p:txBody>
          <a:bodyPr wrap="square" rtlCol="0">
            <a:spAutoFit/>
          </a:bodyPr>
          <a:lstStyle/>
          <a:p>
            <a:pPr marL="342900" marR="0" lvl="0" indent="-342900">
              <a:spcBef>
                <a:spcPts val="0"/>
              </a:spcBef>
              <a:spcAft>
                <a:spcPts val="0"/>
              </a:spcAft>
              <a:buFont typeface="Symbol" pitchFamily="2" charset="2"/>
              <a:buChar char=""/>
            </a:pPr>
            <a:endParaRPr lang="en-US" sz="1300" kern="1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spcBef>
                <a:spcPts val="0"/>
              </a:spcBef>
              <a:spcAft>
                <a:spcPts val="0"/>
              </a:spcAft>
              <a:buFont typeface="Symbol" pitchFamily="2" charset="2"/>
              <a:buChar char=""/>
            </a:pPr>
            <a:r>
              <a:rPr lang="en-US" sz="1600" kern="100" dirty="0">
                <a:latin typeface="Calibri" panose="020F0502020204030204" pitchFamily="34" charset="0"/>
                <a:ea typeface="Yu Mincho" panose="02020400000000000000" pitchFamily="18" charset="-128"/>
                <a:cs typeface="Arial" panose="020B0604020202020204" pitchFamily="34" charset="0"/>
              </a:rPr>
              <a:t>D</a:t>
            </a:r>
            <a:r>
              <a:rPr lang="en-US" sz="1600" kern="100" dirty="0">
                <a:effectLst/>
                <a:latin typeface="Calibri" panose="020F0502020204030204" pitchFamily="34" charset="0"/>
                <a:ea typeface="Yu Mincho" panose="02020400000000000000" pitchFamily="18" charset="-128"/>
                <a:cs typeface="Arial" panose="020B0604020202020204" pitchFamily="34" charset="0"/>
              </a:rPr>
              <a:t>evelop a </a:t>
            </a:r>
            <a:r>
              <a:rPr lang="en-US" sz="1600" b="1" kern="100" dirty="0">
                <a:effectLst/>
                <a:latin typeface="Calibri" panose="020F0502020204030204" pitchFamily="34" charset="0"/>
                <a:ea typeface="Yu Mincho" panose="02020400000000000000" pitchFamily="18" charset="-128"/>
                <a:cs typeface="Arial" panose="020B0604020202020204" pitchFamily="34" charset="0"/>
              </a:rPr>
              <a:t>national electrification plan </a:t>
            </a:r>
            <a:r>
              <a:rPr lang="en-US" sz="1600" kern="100" dirty="0">
                <a:effectLst/>
                <a:latin typeface="Calibri" panose="020F0502020204030204" pitchFamily="34" charset="0"/>
                <a:ea typeface="Yu Mincho" panose="02020400000000000000" pitchFamily="18" charset="-128"/>
                <a:cs typeface="Arial" panose="020B0604020202020204" pitchFamily="34" charset="0"/>
              </a:rPr>
              <a:t>that identifies where catenary works, where discontinuous catenary works, and where other solutions may be required</a:t>
            </a:r>
          </a:p>
          <a:p>
            <a:pPr marR="0" lvl="0">
              <a:spcBef>
                <a:spcPts val="0"/>
              </a:spcBef>
              <a:spcAft>
                <a:spcPts val="0"/>
              </a:spcAft>
            </a:pPr>
            <a:endPar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evelop a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railroad workforce plan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ensure that a sufficient workforce is available for installation and maintenance of new catenary and other infrastructure out to 2050 and beyond</a:t>
            </a:r>
            <a:endParaRPr lang="en-US" sz="1600" kern="100" dirty="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spcBef>
                <a:spcPts val="0"/>
              </a:spcBef>
              <a:spcAft>
                <a:spcPts val="0"/>
              </a:spcAft>
              <a:buFont typeface="Symbol" pitchFamily="2" charset="2"/>
              <a:buChar char=""/>
            </a:pPr>
            <a:endParaRPr lang="en-US" sz="1300" kern="1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Footer Placeholder 3" descr="" title="">
            <a:extLst>
              <a:ext uri="{FF2B5EF4-FFF2-40B4-BE49-F238E27FC236}">
                <a16:creationId xmlns:a16="http://schemas.microsoft.com/office/drawing/2014/main" id="{E18FD71F-484E-E59C-56AD-EC0BFEA29300}"/>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10" name="TextBox 9" descr="" title="">
            <a:extLst>
              <a:ext uri="{FF2B5EF4-FFF2-40B4-BE49-F238E27FC236}">
                <a16:creationId xmlns:a16="http://schemas.microsoft.com/office/drawing/2014/main" id="{14D876AE-4F34-EE13-BD7D-6951DA740091}"/>
              </a:ext>
            </a:extLst>
          </p:cNvPr>
          <p:cNvSpPr txBox="1"/>
          <p:nvPr/>
        </p:nvSpPr>
        <p:spPr>
          <a:xfrm>
            <a:off x="353568" y="656593"/>
            <a:ext cx="11167872" cy="646331"/>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Initiate detailed feasibility studies for catenary and discontinuous catenary electrification for line-haul freight, intercity passenger, and commuter rail service on high-potential routes. </a:t>
            </a:r>
            <a:endParaRPr kumimoji="0" lang="en-US" altLang="en-US" sz="1800" b="0" i="0" u="none" strike="noStrike" cap="none" normalizeH="0" baseline="0" dirty="0">
              <a:ln>
                <a:noFill/>
              </a:ln>
              <a:solidFill>
                <a:schemeClr val="tx1"/>
              </a:solidFill>
              <a:effectLst/>
              <a:highlight>
                <a:srgbClr val="FFFF00"/>
              </a:highlight>
            </a:endParaRPr>
          </a:p>
        </p:txBody>
      </p:sp>
    </p:spTree>
    <p:extLst>
      <p:ext uri="{BB962C8B-B14F-4D97-AF65-F5344CB8AC3E}">
        <p14:creationId xmlns:p14="http://schemas.microsoft.com/office/powerpoint/2010/main" val="97340743"/>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0" name="Picture 9" descr="" title="">
            <a:extLst>
              <a:ext uri="{FF2B5EF4-FFF2-40B4-BE49-F238E27FC236}">
                <a16:creationId xmlns:a16="http://schemas.microsoft.com/office/drawing/2014/main" id="{72D81252-15F7-623B-4C6F-C26AC663E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770" y="1128090"/>
            <a:ext cx="7338815" cy="5027237"/>
          </a:xfrm>
          <a:prstGeom prst="rect">
            <a:avLst/>
          </a:prstGeom>
        </p:spPr>
      </p:pic>
      <p:sp>
        <p:nvSpPr>
          <p:cNvPr id="2" name="Title 1" descr="" title="">
            <a:extLst>
              <a:ext uri="{FF2B5EF4-FFF2-40B4-BE49-F238E27FC236}">
                <a16:creationId xmlns:a16="http://schemas.microsoft.com/office/drawing/2014/main" id="{5536D44B-1FA0-81F7-F6BD-CE744DF07C5A}"/>
              </a:ext>
            </a:extLst>
          </p:cNvPr>
          <p:cNvSpPr>
            <a:spLocks noGrp="1"/>
          </p:cNvSpPr>
          <p:nvPr>
            <p:ph type="title"/>
          </p:nvPr>
        </p:nvSpPr>
        <p:spPr/>
        <p:txBody>
          <a:bodyPr/>
          <a:lstStyle/>
          <a:p>
            <a:r>
              <a:rPr lang="en-US" sz="2200" dirty="0"/>
              <a:t>2 Zero-emission rail yards (ZERY)</a:t>
            </a:r>
          </a:p>
        </p:txBody>
      </p:sp>
      <p:sp>
        <p:nvSpPr>
          <p:cNvPr id="6" name="TextBox 5" descr="" title="">
            <a:extLst>
              <a:ext uri="{FF2B5EF4-FFF2-40B4-BE49-F238E27FC236}">
                <a16:creationId xmlns:a16="http://schemas.microsoft.com/office/drawing/2014/main" id="{5B38C0DA-00C4-B6E2-44ED-7E34AE8BEEAB}"/>
              </a:ext>
            </a:extLst>
          </p:cNvPr>
          <p:cNvSpPr txBox="1"/>
          <p:nvPr/>
        </p:nvSpPr>
        <p:spPr>
          <a:xfrm>
            <a:off x="209331" y="4862665"/>
            <a:ext cx="4646294" cy="1292662"/>
          </a:xfrm>
          <a:prstGeom prst="rect">
            <a:avLst/>
          </a:prstGeom>
          <a:noFill/>
        </p:spPr>
        <p:txBody>
          <a:bodyPr wrap="square" rtlCol="0">
            <a:spAutoFit/>
          </a:bodyPr>
          <a:lstStyle/>
          <a:p>
            <a:r>
              <a:rPr lang="en-US" sz="1300" dirty="0">
                <a:effectLst/>
                <a:latin typeface="Calibri" panose="020F0502020204030204" pitchFamily="34" charset="0"/>
                <a:ea typeface="Calibri" panose="020F0502020204030204" pitchFamily="34" charset="0"/>
                <a:cs typeface="Arial" panose="020B0604020202020204" pitchFamily="34" charset="0"/>
              </a:rPr>
              <a:t>The cumulative score for each rail yard was generated from the following attributes of each rail yard: </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NO</a:t>
            </a:r>
            <a:r>
              <a:rPr lang="en-US" sz="13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x</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emissions, PM10 and PM2.</a:t>
            </a:r>
            <a:r>
              <a:rPr lang="en-US" sz="1300"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5 </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emissions, number of other rail yards within 5 miles, population density, asthma rates,</a:t>
            </a:r>
            <a:r>
              <a:rPr 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heart disease rates, proximity to schools, cumulative burden score from the </a:t>
            </a:r>
            <a:r>
              <a:rPr lang="en-US" sz="1300" u="sng" dirty="0">
                <a:solidFill>
                  <a:srgbClr val="000000"/>
                </a:solidFill>
                <a:effectLst/>
                <a:latin typeface="Calibri" panose="020F0502020204030204" pitchFamily="34" charset="0"/>
                <a:ea typeface="Yu Gothic Light" panose="020B0300000000000000" pitchFamily="34" charset="-128"/>
                <a:cs typeface="Arial" panose="020B0604020202020204" pitchFamily="34" charset="0"/>
                <a:hlinkClick r:id="rId3"/>
              </a:rPr>
              <a:t>DOE disadvantaged communities explorer</a:t>
            </a:r>
            <a:r>
              <a:rPr lang="en-US" sz="13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300" dirty="0"/>
          </a:p>
        </p:txBody>
      </p:sp>
      <p:sp>
        <p:nvSpPr>
          <p:cNvPr id="7" name="TextBox 6" descr="" title="">
            <a:extLst>
              <a:ext uri="{FF2B5EF4-FFF2-40B4-BE49-F238E27FC236}">
                <a16:creationId xmlns:a16="http://schemas.microsoft.com/office/drawing/2014/main" id="{E5B5BF94-CD2C-2849-29B6-195D14EB41C6}"/>
              </a:ext>
            </a:extLst>
          </p:cNvPr>
          <p:cNvSpPr txBox="1"/>
          <p:nvPr/>
        </p:nvSpPr>
        <p:spPr>
          <a:xfrm>
            <a:off x="308261" y="1757565"/>
            <a:ext cx="4646294" cy="1569660"/>
          </a:xfrm>
          <a:prstGeom prst="rect">
            <a:avLst/>
          </a:prstGeom>
          <a:noFill/>
        </p:spPr>
        <p:txBody>
          <a:bodyPr wrap="square" rtlCol="0">
            <a:spAutoFit/>
          </a:bodyPr>
          <a:lstStyle/>
          <a:p>
            <a:endParaRPr lang="en-US" sz="1600" b="1" dirty="0">
              <a:solidFill>
                <a:srgbClr val="000000"/>
              </a:solidFill>
              <a:effectLst/>
              <a:latin typeface="Calibri" panose="020F0502020204030204" pitchFamily="34" charset="0"/>
              <a:ea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altLang="en-US" sz="1600" b="0" i="0" u="none" strike="noStrike" kern="100" cap="none" normalizeH="0" baseline="0" dirty="0">
                <a:ln>
                  <a:noFill/>
                </a:ln>
                <a:solidFill>
                  <a:srgbClr val="000000"/>
                </a:solidFill>
                <a:latin typeface="Calibri" panose="020F0502020204030204" pitchFamily="34" charset="0"/>
                <a:ea typeface="Yu Mincho" panose="02020400000000000000" pitchFamily="18" charset="-128"/>
                <a:cs typeface="Arial" panose="020B0604020202020204" pitchFamily="34" charset="0"/>
              </a:rPr>
              <a:t>D</a:t>
            </a:r>
            <a:r>
              <a:rPr kumimoji="0" lang="en-US" altLang="en-US" sz="16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evelop a framework for identifying suitable </a:t>
            </a:r>
            <a:r>
              <a:rPr kumimoji="0" lang="en-US" altLang="en-US" sz="1600" b="1"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rail yards for full zero-emission transition </a:t>
            </a:r>
            <a:r>
              <a:rPr kumimoji="0" lang="en-US" altLang="en-US" sz="1600" b="0" i="0" u="none" strike="noStrike" cap="none" normalizeH="0" baseline="0" dirty="0">
                <a:ln>
                  <a:noFill/>
                </a:ln>
                <a:solidFill>
                  <a:schemeClr val="tx1"/>
                </a:solidFill>
                <a:effectLst/>
                <a:latin typeface="Calibri" panose="020F0502020204030204" pitchFamily="34" charset="0"/>
                <a:ea typeface="Yu Mincho" panose="02020400000000000000" pitchFamily="18" charset="-128"/>
                <a:cs typeface="Arial" panose="020B0604020202020204" pitchFamily="34" charset="0"/>
              </a:rPr>
              <a:t>in collaboration with industry, community partners and experts, and State and local officials</a:t>
            </a:r>
            <a:endParaRPr kumimoji="0" lang="en-US" altLang="en-US" sz="1600" b="0" i="0" u="none" strike="noStrike" cap="none" normalizeH="0" baseline="0" dirty="0">
              <a:ln>
                <a:noFill/>
              </a:ln>
              <a:solidFill>
                <a:schemeClr val="tx1"/>
              </a:solidFill>
              <a:effectLst/>
            </a:endParaRPr>
          </a:p>
          <a:p>
            <a:pPr marL="285750" marR="0" lvl="0" indent="-285750">
              <a:buClr>
                <a:srgbClr val="000000"/>
              </a:buClr>
              <a:buSzPts val="1000"/>
              <a:buFont typeface="Courier New" panose="02070309020205020404" pitchFamily="49" charset="0"/>
              <a:buChar char="o"/>
            </a:pPr>
            <a:endParaRPr lang="en-US" sz="1600" b="1" kern="1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Footer Placeholder 3" descr="" title="">
            <a:extLst>
              <a:ext uri="{FF2B5EF4-FFF2-40B4-BE49-F238E27FC236}">
                <a16:creationId xmlns:a16="http://schemas.microsoft.com/office/drawing/2014/main" id="{5CFB79C8-2B89-E3F2-97D7-460860346DCE}"/>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11" name="TextBox 10" descr="" title="">
            <a:extLst>
              <a:ext uri="{FF2B5EF4-FFF2-40B4-BE49-F238E27FC236}">
                <a16:creationId xmlns:a16="http://schemas.microsoft.com/office/drawing/2014/main" id="{4DD1DB19-2963-90DC-5649-B90595D18D7D}"/>
              </a:ext>
            </a:extLst>
          </p:cNvPr>
          <p:cNvSpPr txBox="1"/>
          <p:nvPr/>
        </p:nvSpPr>
        <p:spPr>
          <a:xfrm>
            <a:off x="415072" y="626716"/>
            <a:ext cx="11142944" cy="646331"/>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Support deployment of zero-emission locomotives and idling-reduction measures in rail yard operations to improve public health.</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75175036"/>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6146EB-BA9B-953D-F5F9-293DBC51B768}"/>
              </a:ext>
            </a:extLst>
          </p:cNvPr>
          <p:cNvSpPr>
            <a:spLocks noGrp="1"/>
          </p:cNvSpPr>
          <p:nvPr>
            <p:ph type="title"/>
          </p:nvPr>
        </p:nvSpPr>
        <p:spPr/>
        <p:txBody>
          <a:bodyPr/>
          <a:lstStyle/>
          <a:p>
            <a:r>
              <a:rPr lang="en-US" dirty="0"/>
              <a:t>3. US RAIL Partnership</a:t>
            </a:r>
          </a:p>
        </p:txBody>
      </p:sp>
      <p:sp>
        <p:nvSpPr>
          <p:cNvPr id="3" name="Content Placeholder 2" descr="" title="">
            <a:extLst>
              <a:ext uri="{FF2B5EF4-FFF2-40B4-BE49-F238E27FC236}">
                <a16:creationId xmlns:a16="http://schemas.microsoft.com/office/drawing/2014/main" id="{FDA919E7-D16C-1AE3-7A84-8A16815D129C}"/>
              </a:ext>
            </a:extLst>
          </p:cNvPr>
          <p:cNvSpPr>
            <a:spLocks noGrp="1"/>
          </p:cNvSpPr>
          <p:nvPr>
            <p:ph sz="quarter" idx="10"/>
          </p:nvPr>
        </p:nvSpPr>
        <p:spPr>
          <a:xfrm>
            <a:off x="319118" y="1861511"/>
            <a:ext cx="11236267" cy="1922737"/>
          </a:xfrm>
        </p:spPr>
        <p:txBody>
          <a:bodyPr/>
          <a:lstStyle/>
          <a:p>
            <a:pPr marR="0" lvl="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Yu Mincho" panose="02020400000000000000" pitchFamily="18" charset="-128"/>
              <a:cs typeface="Arial" panose="020B0604020202020204" pitchFamily="34" charset="0"/>
            </a:endParaRPr>
          </a:p>
          <a:p>
            <a:pPr marR="0" lvl="1">
              <a:lnSpc>
                <a:spcPct val="150000"/>
              </a:lnSpc>
              <a:spcBef>
                <a:spcPts val="0"/>
              </a:spcBef>
              <a:spcAft>
                <a:spcPts val="0"/>
              </a:spcAft>
              <a:buFont typeface="Arial" panose="020B0604020202020204" pitchFamily="34" charset="0"/>
              <a:buChar char="•"/>
            </a:pPr>
            <a:r>
              <a:rPr lang="en-US"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Develop zero-emission locomotive and accompanying infrastructure deployment targets for the rail sector</a:t>
            </a:r>
            <a:endParaRPr lang="en-US" sz="1800" kern="100" dirty="0">
              <a:effectLst/>
              <a:latin typeface="Calibri" panose="020F0502020204030204" pitchFamily="34" charset="0"/>
              <a:ea typeface="Yu Mincho" panose="02020400000000000000" pitchFamily="18" charset="-128"/>
              <a:cs typeface="Arial" panose="020B0604020202020204" pitchFamily="34" charset="0"/>
            </a:endParaRPr>
          </a:p>
          <a:p>
            <a:pPr marR="0" lvl="1">
              <a:lnSpc>
                <a:spcPct val="150000"/>
              </a:lnSpc>
              <a:spcBef>
                <a:spcPts val="0"/>
              </a:spcBef>
              <a:spcAft>
                <a:spcPts val="0"/>
              </a:spcAft>
              <a:buFont typeface="Arial" panose="020B0604020202020204" pitchFamily="34" charset="0"/>
              <a:buChar char="•"/>
            </a:pP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Address and reduce financial </a:t>
            </a:r>
            <a:r>
              <a:rPr lang="en-US" sz="1800" b="1" kern="100" dirty="0">
                <a:solidFill>
                  <a:srgbClr val="000000"/>
                </a:solidFill>
                <a:latin typeface="Calibri" panose="020F0502020204030204" pitchFamily="34" charset="0"/>
                <a:ea typeface="Yu Mincho" panose="02020400000000000000" pitchFamily="18" charset="-128"/>
                <a:cs typeface="Arial" panose="020B0604020202020204" pitchFamily="34" charset="0"/>
              </a:rPr>
              <a:t>(catenary)</a:t>
            </a:r>
            <a:r>
              <a:rPr lang="en-US" sz="1800" b="1"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r>
              <a:rPr lang="en-US" sz="1800" kern="1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and technical </a:t>
            </a:r>
            <a:r>
              <a:rPr lang="en-US" sz="1800" kern="100" dirty="0">
                <a:solidFill>
                  <a:srgbClr val="000000"/>
                </a:solidFill>
                <a:latin typeface="Calibri" panose="020F0502020204030204" pitchFamily="34" charset="0"/>
                <a:ea typeface="Yu Mincho" panose="02020400000000000000" pitchFamily="18" charset="-128"/>
                <a:cs typeface="Arial" panose="020B0604020202020204" pitchFamily="34" charset="0"/>
              </a:rPr>
              <a:t>(</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battery electric</a:t>
            </a:r>
            <a:r>
              <a:rPr lang="en-US" sz="18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and HFC locomotives) barriers to adoption</a:t>
            </a:r>
            <a:endPar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1">
              <a:lnSpc>
                <a:spcPct val="150000"/>
              </a:lnSpc>
              <a:spcBef>
                <a:spcPts val="0"/>
              </a:spcBef>
              <a:spcAft>
                <a:spcPts val="0"/>
              </a:spcAft>
              <a:buFont typeface="Arial" panose="020B0604020202020204" pitchFamily="34" charset="0"/>
              <a:buChar char="•"/>
            </a:pPr>
            <a:r>
              <a:rPr lang="en-US" sz="1800"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Facilitate public-private partnerships </a:t>
            </a:r>
            <a:r>
              <a:rPr lang="en-US" sz="1800"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for the research, development, testing and adoption of ZE propulsion technologies</a:t>
            </a:r>
            <a:endParaRPr lang="en-US" sz="1800" kern="100" dirty="0">
              <a:solidFill>
                <a:schemeClr val="tx1"/>
              </a:solidFill>
              <a:latin typeface="Calibri" panose="020F0502020204030204" pitchFamily="34" charset="0"/>
              <a:ea typeface="Yu Mincho" panose="02020400000000000000" pitchFamily="18" charset="-128"/>
              <a:cs typeface="Arial" panose="020B0604020202020204" pitchFamily="34" charset="0"/>
            </a:endParaRPr>
          </a:p>
          <a:p>
            <a:pPr marR="0" lvl="1">
              <a:lnSpc>
                <a:spcPct val="150000"/>
              </a:lnSpc>
              <a:spcBef>
                <a:spcPts val="0"/>
              </a:spcBef>
              <a:spcAft>
                <a:spcPts val="0"/>
              </a:spcAft>
              <a:buFont typeface="Arial" panose="020B0604020202020204" pitchFamily="34" charset="0"/>
              <a:buChar char="•"/>
            </a:pPr>
            <a:r>
              <a:rPr lang="en-US" sz="1800"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Facilitate OEMs, suppliers, utilities, labor, communities experiencing environmental justice concerns, and infrastructure companies to come together </a:t>
            </a:r>
            <a:r>
              <a:rPr lang="en-US" sz="1800" b="1" kern="100" dirty="0">
                <a:solidFill>
                  <a:schemeClr val="tx1"/>
                </a:solidFill>
                <a:effectLst/>
                <a:latin typeface="Calibri" panose="020F0502020204030204" pitchFamily="34" charset="0"/>
                <a:ea typeface="Yu Mincho" panose="02020400000000000000" pitchFamily="18" charset="-128"/>
                <a:cs typeface="Arial" panose="020B0604020202020204" pitchFamily="34" charset="0"/>
              </a:rPr>
              <a:t>to develop plans to decarbonize routes and railyards</a:t>
            </a:r>
          </a:p>
        </p:txBody>
      </p:sp>
      <p:sp>
        <p:nvSpPr>
          <p:cNvPr id="5" name="Footer Placeholder 3" descr="" title="">
            <a:extLst>
              <a:ext uri="{FF2B5EF4-FFF2-40B4-BE49-F238E27FC236}">
                <a16:creationId xmlns:a16="http://schemas.microsoft.com/office/drawing/2014/main" id="{3F4AB745-BB6C-9212-55E5-EBF3739C9292}"/>
              </a:ext>
            </a:extLst>
          </p:cNvPr>
          <p:cNvSpPr>
            <a:spLocks noGrp="1"/>
          </p:cNvSpPr>
          <p:nvPr>
            <p:ph type="ftr" sz="quarter" idx="11"/>
          </p:nvPr>
        </p:nvSpPr>
        <p:spPr>
          <a:xfrm>
            <a:off x="3274541" y="6385117"/>
            <a:ext cx="7599348" cy="185783"/>
          </a:xfrm>
        </p:spPr>
        <p:txBody>
          <a:bodyPr/>
          <a:lstStyle/>
          <a:p>
            <a:r>
              <a:rPr lang="en-US" dirty="0"/>
              <a:t>THE US. NATIONAL BLUEPRINT FOR TRANSPORTATION DECARBONIZATION – DRAFT DO NOT CITE OR CIRCULATE</a:t>
            </a:r>
          </a:p>
        </p:txBody>
      </p:sp>
      <p:sp>
        <p:nvSpPr>
          <p:cNvPr id="7" name="TextBox 6" descr="" title="">
            <a:extLst>
              <a:ext uri="{FF2B5EF4-FFF2-40B4-BE49-F238E27FC236}">
                <a16:creationId xmlns:a16="http://schemas.microsoft.com/office/drawing/2014/main" id="{840D4F35-0852-11F3-3FD8-804AFA121429}"/>
              </a:ext>
            </a:extLst>
          </p:cNvPr>
          <p:cNvSpPr txBox="1"/>
          <p:nvPr/>
        </p:nvSpPr>
        <p:spPr>
          <a:xfrm>
            <a:off x="319118" y="1215180"/>
            <a:ext cx="11236267" cy="677108"/>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Support development and deployment of battery electric and HFC locomotives for line-haul rail operations with the</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 </a:t>
            </a:r>
            <a:r>
              <a:rPr lang="en-US" sz="2000" b="1" u="sng" dirty="0">
                <a:solidFill>
                  <a:srgbClr val="002060"/>
                </a:solidFill>
                <a:effectLst/>
                <a:latin typeface="Calibri" panose="020F0502020204030204" pitchFamily="34" charset="0"/>
                <a:ea typeface="Calibri" panose="020F0502020204030204" pitchFamily="34" charset="0"/>
                <a:cs typeface="Arial" panose="020B0604020202020204" pitchFamily="34" charset="0"/>
              </a:rPr>
              <a:t>US Research for Advanced Infrastructure and Locomotion (RAIL) Partnership</a:t>
            </a:r>
            <a:r>
              <a:rPr lang="en-US" sz="2000" b="1" u="sng" dirty="0">
                <a:solidFill>
                  <a:srgbClr val="002060"/>
                </a:solidFill>
                <a:latin typeface="Calibri" panose="020F0502020204030204" pitchFamily="34" charset="0"/>
                <a:ea typeface="Calibri" panose="020F0502020204030204" pitchFamily="34" charset="0"/>
                <a:cs typeface="Arial" panose="020B0604020202020204" pitchFamily="34" charset="0"/>
              </a:rPr>
              <a:t>:</a:t>
            </a:r>
            <a:endParaRPr kumimoji="0" lang="en-US" altLang="en-US" sz="2000" b="1" i="0" u="none" strike="noStrike" cap="none" normalizeH="0" baseline="0" dirty="0">
              <a:ln>
                <a:noFill/>
              </a:ln>
              <a:solidFill>
                <a:srgbClr val="002060"/>
              </a:solidFill>
              <a:effectLst/>
              <a:highlight>
                <a:srgbClr val="FFFF00"/>
              </a:highlight>
            </a:endParaRPr>
          </a:p>
        </p:txBody>
      </p:sp>
    </p:spTree>
    <p:extLst>
      <p:ext uri="{BB962C8B-B14F-4D97-AF65-F5344CB8AC3E}">
        <p14:creationId xmlns:p14="http://schemas.microsoft.com/office/powerpoint/2010/main" val="316103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ERE PPT_widescreen">
  <a:themeElements>
    <a:clrScheme name="Decarb Transportation Report">
      <a:dk1>
        <a:srgbClr val="000000"/>
      </a:dk1>
      <a:lt1>
        <a:srgbClr val="FFFFFF"/>
      </a:lt1>
      <a:dk2>
        <a:srgbClr val="495965"/>
      </a:dk2>
      <a:lt2>
        <a:srgbClr val="C6CDD1"/>
      </a:lt2>
      <a:accent1>
        <a:srgbClr val="485865"/>
      </a:accent1>
      <a:accent2>
        <a:srgbClr val="41AD49"/>
      </a:accent2>
      <a:accent3>
        <a:srgbClr val="00445E"/>
      </a:accent3>
      <a:accent4>
        <a:srgbClr val="C6CDD1"/>
      </a:accent4>
      <a:accent5>
        <a:srgbClr val="61BB46"/>
      </a:accent5>
      <a:accent6>
        <a:srgbClr val="00B5EF"/>
      </a:accent6>
      <a:hlink>
        <a:srgbClr val="00445E"/>
      </a:hlink>
      <a:folHlink>
        <a:srgbClr val="00445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1900-01-01T06:00:00.0000000Z</dcterms:created>
  <dcterms:modified xsi:type="dcterms:W3CDTF">1900-01-01T06:00:00.0000000Z</dcterms:modified>
</coreProperties>
</file>