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5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7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58"/>
  </p:notesMasterIdLst>
  <p:handoutMasterIdLst>
    <p:handoutMasterId r:id="rId59"/>
  </p:handoutMasterIdLst>
  <p:sldIdLst>
    <p:sldId id="256" r:id="rId3"/>
    <p:sldId id="417" r:id="rId4"/>
    <p:sldId id="427" r:id="rId5"/>
    <p:sldId id="428" r:id="rId6"/>
    <p:sldId id="418" r:id="rId7"/>
    <p:sldId id="419" r:id="rId8"/>
    <p:sldId id="420" r:id="rId9"/>
    <p:sldId id="405" r:id="rId10"/>
    <p:sldId id="408" r:id="rId11"/>
    <p:sldId id="257" r:id="rId12"/>
    <p:sldId id="271" r:id="rId13"/>
    <p:sldId id="279" r:id="rId14"/>
    <p:sldId id="272" r:id="rId15"/>
    <p:sldId id="263" r:id="rId16"/>
    <p:sldId id="281" r:id="rId17"/>
    <p:sldId id="282" r:id="rId18"/>
    <p:sldId id="265" r:id="rId19"/>
    <p:sldId id="409" r:id="rId20"/>
    <p:sldId id="283" r:id="rId21"/>
    <p:sldId id="410" r:id="rId22"/>
    <p:sldId id="285" r:id="rId23"/>
    <p:sldId id="421" r:id="rId24"/>
    <p:sldId id="429" r:id="rId25"/>
    <p:sldId id="412" r:id="rId26"/>
    <p:sldId id="390" r:id="rId27"/>
    <p:sldId id="389" r:id="rId28"/>
    <p:sldId id="388" r:id="rId29"/>
    <p:sldId id="414" r:id="rId30"/>
    <p:sldId id="393" r:id="rId31"/>
    <p:sldId id="431" r:id="rId32"/>
    <p:sldId id="404" r:id="rId33"/>
    <p:sldId id="278" r:id="rId34"/>
    <p:sldId id="416" r:id="rId35"/>
    <p:sldId id="347" r:id="rId36"/>
    <p:sldId id="374" r:id="rId37"/>
    <p:sldId id="375" r:id="rId38"/>
    <p:sldId id="376" r:id="rId39"/>
    <p:sldId id="394" r:id="rId40"/>
    <p:sldId id="395" r:id="rId41"/>
    <p:sldId id="401" r:id="rId42"/>
    <p:sldId id="402" r:id="rId43"/>
    <p:sldId id="403" r:id="rId44"/>
    <p:sldId id="397" r:id="rId45"/>
    <p:sldId id="399" r:id="rId46"/>
    <p:sldId id="384" r:id="rId47"/>
    <p:sldId id="385" r:id="rId48"/>
    <p:sldId id="386" r:id="rId49"/>
    <p:sldId id="432" r:id="rId50"/>
    <p:sldId id="422" r:id="rId51"/>
    <p:sldId id="423" r:id="rId52"/>
    <p:sldId id="424" r:id="rId53"/>
    <p:sldId id="425" r:id="rId54"/>
    <p:sldId id="415" r:id="rId55"/>
    <p:sldId id="433" r:id="rId56"/>
    <p:sldId id="276" r:id="rId57"/>
  </p:sldIdLst>
  <p:sldSz cx="9144000" cy="5143500" type="screen16x9"/>
  <p:notesSz cx="6858000" cy="9144000"/>
  <p:custShowLst>
    <p:custShow name="Diaporama personnalisé 1" id="0">
      <p:sldLst>
        <p:sld r:id="rId3"/>
        <p:sld r:id="rId10"/>
        <p:sld r:id="rId12"/>
        <p:sld r:id="rId13"/>
        <p:sld r:id="rId14"/>
        <p:sld r:id="rId15"/>
        <p:sld r:id="rId11"/>
        <p:sld r:id="rId16"/>
        <p:sld r:id="rId17"/>
        <p:sld r:id="rId20"/>
        <p:sld r:id="rId18"/>
        <p:sld r:id="rId19"/>
        <p:sld r:id="rId21"/>
        <p:sld r:id="rId22"/>
        <p:sld r:id="rId23"/>
        <p:sld r:id="rId33"/>
        <p:sld r:id="rId34"/>
        <p:sld r:id="rId36"/>
        <p:sld r:id="rId37"/>
        <p:sld r:id="rId38"/>
        <p:sld r:id="rId39"/>
        <p:sld r:id="rId40"/>
        <p:sld r:id="rId41"/>
        <p:sld r:id="rId42"/>
        <p:sld r:id="rId44"/>
        <p:sld r:id="rId45"/>
        <p:sld r:id="rId46"/>
        <p:sld r:id="rId47"/>
        <p:sld r:id="rId48"/>
        <p:sld r:id="rId49"/>
        <p:sld r:id="rId57"/>
        <p:sld r:id="rId55"/>
      </p:sldLst>
    </p:custShow>
    <p:custShow name="Diaporama personnalisé 2" id="1">
      <p:sldLst>
        <p:sld r:id="rId3"/>
        <p:sld r:id="rId4"/>
        <p:sld r:id="rId5"/>
        <p:sld r:id="rId6"/>
        <p:sld r:id="rId7"/>
        <p:sld r:id="rId8"/>
        <p:sld r:id="rId9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</p:sldLst>
    </p:custShow>
  </p:custShow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8E5"/>
    <a:srgbClr val="123A61"/>
    <a:srgbClr val="00A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 snapToObjects="1">
      <p:cViewPr varScale="1">
        <p:scale>
          <a:sx n="112" d="100"/>
          <a:sy n="112" d="100"/>
        </p:scale>
        <p:origin x="80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0A23-3E98-F64D-859B-DE462771A158}" type="datetimeFigureOut">
              <a:t>20/08/2019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DBF0C-04E2-7C4F-92D3-BB9F31F7BD3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FA30F-871D-48F9-90AF-4A6940E46DE9}" type="datetimeFigureOut">
              <a:rPr lang="fr-CA" smtClean="0"/>
              <a:t>2019-08-20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D093D-633E-4888-972A-26F6B219CBD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379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1- les patients sont une priorité 2- libérer les lits le plus rapidement possible 3- Désengorger les urgences faire monter les patients aux étages 4- comment peut-on rendre plus efficace la désinfection? L’affectation en temps réel 5- Retracer quand comment les équipements ou les espaces ont été désinfectés 6- </a:t>
            </a:r>
            <a:r>
              <a:rPr lang="fr-CA" dirty="0" err="1"/>
              <a:t>interconnection</a:t>
            </a:r>
            <a:r>
              <a:rPr lang="fr-CA" dirty="0"/>
              <a:t> entre les différents départements 7- les pauses sont causes bien des problèmes comment en faire la gestion et reprendre du temps la gestion en temps réel.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447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Mode SaaS, (Software as a Service) est un concept qui permet de s’abonner à un logiciel à distance plutôt que l’installation sur ces propres serveurs.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458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Suivante Actium SAN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349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1- en tant que gestionnaire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9356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896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435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Actium 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5464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97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0441" y="662334"/>
            <a:ext cx="7793216" cy="487434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457200" indent="-457200" algn="l">
              <a:buFontTx/>
              <a:buBlip>
                <a:blip r:embed="rId3"/>
              </a:buBlip>
              <a:defRPr sz="30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TITRE DE VOTRE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81101" y="1149768"/>
            <a:ext cx="5181600" cy="33855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2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PLACEZ VOTRE SOUS 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1560" y="4767263"/>
            <a:ext cx="972440" cy="273844"/>
          </a:xfrm>
        </p:spPr>
        <p:txBody>
          <a:bodyPr/>
          <a:lstStyle>
            <a:lvl1pPr>
              <a:defRPr sz="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9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812977"/>
            <a:ext cx="5486400" cy="425054"/>
          </a:xfrm>
          <a:prstGeom prst="rect">
            <a:avLst/>
          </a:prstGeom>
        </p:spPr>
        <p:txBody>
          <a:bodyPr anchor="b">
            <a:noAutofit/>
          </a:bodyPr>
          <a:lstStyle>
            <a:lvl1pPr marL="457200" indent="-457200" algn="l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Contenu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962121"/>
            <a:ext cx="5486400" cy="2747818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286000" y="4238030"/>
            <a:ext cx="4992688" cy="438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17421" y="116918"/>
            <a:ext cx="2273379" cy="2413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303493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64363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952373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50664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065293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008536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32106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80753" y="1488323"/>
            <a:ext cx="4280049" cy="1291587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3780"/>
              </a:lnSpc>
              <a:defRPr sz="3400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PLACEZ LE TITRE </a:t>
            </a:r>
            <a:br>
              <a:rPr lang="fr-FR" dirty="0"/>
            </a:br>
            <a:r>
              <a:rPr lang="fr-FR" dirty="0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358120" y="1027282"/>
            <a:ext cx="3188535" cy="40011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342900" indent="-342900" algn="l">
              <a:buSzPct val="120000"/>
              <a:buFontTx/>
              <a:buBlip>
                <a:blip r:embed="rId3"/>
              </a:buBlip>
              <a:defRPr sz="2600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91873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57341" y="2281999"/>
            <a:ext cx="3309937" cy="453402"/>
          </a:xfrm>
          <a:prstGeom prst="rect">
            <a:avLst/>
          </a:prstGeom>
        </p:spPr>
        <p:txBody>
          <a:bodyPr vert="horz" lIns="0" bIns="0"/>
          <a:lstStyle>
            <a:lvl1pPr marL="342900" indent="-342900">
              <a:buSzPct val="120000"/>
              <a:buFontTx/>
              <a:buBlip>
                <a:blip r:embed="rId3"/>
              </a:buBlip>
              <a:defRPr sz="26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68606" y="2770738"/>
            <a:ext cx="4201449" cy="1269460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3840"/>
              </a:lnSpc>
              <a:buFontTx/>
              <a:buNone/>
              <a:defRPr sz="34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271222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8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7" y="1119615"/>
            <a:ext cx="7887629" cy="3394472"/>
          </a:xfrm>
          <a:prstGeom prst="rect">
            <a:avLst/>
          </a:prstGeom>
        </p:spPr>
        <p:txBody>
          <a:bodyPr/>
          <a:lstStyle>
            <a:lvl1pPr marL="342900" indent="-342900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29466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87320" y="1694935"/>
            <a:ext cx="3251110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6530" y="1694935"/>
            <a:ext cx="3296822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314226" y="116388"/>
            <a:ext cx="2491325" cy="229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920"/>
              </a:lnSpc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algn="l"/>
            <a:r>
              <a:rPr lang="fr-FR" dirty="0"/>
              <a:t>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569646" y="1105372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SzPct val="120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lang="fr-FR" sz="2000">
                <a:solidFill>
                  <a:srgbClr val="000000"/>
                </a:solidFill>
                <a:latin typeface="SegoeBook"/>
                <a:cs typeface="SegoeBook"/>
              </a:defRPr>
            </a:lvl2pPr>
            <a:lvl3pPr>
              <a:defRPr lang="fr-FR" sz="1800">
                <a:solidFill>
                  <a:srgbClr val="000000"/>
                </a:solidFill>
                <a:latin typeface="SegoeBook"/>
                <a:cs typeface="SegoeBook"/>
              </a:defRPr>
            </a:lvl3pPr>
            <a:lvl4pPr>
              <a:defRPr lang="fr-FR" sz="1600">
                <a:latin typeface="SegoeBook"/>
                <a:cs typeface="SegoeBook"/>
              </a:defRPr>
            </a:lvl4pPr>
            <a:lvl5pPr>
              <a:defRPr lang="fr-FR" sz="1600">
                <a:latin typeface="SegoeBook"/>
                <a:cs typeface="SegoeBook"/>
              </a:defRPr>
            </a:lvl5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 dirty="0"/>
              <a:t> Contenu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105372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SzPct val="121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108750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7421" y="109206"/>
            <a:ext cx="1479899" cy="2259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457200" indent="-457200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3813123" cy="4798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457200" indent="-457200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5"/>
          </p:nvPr>
        </p:nvSpPr>
        <p:spPr>
          <a:xfrm>
            <a:off x="528638" y="1928813"/>
            <a:ext cx="3656012" cy="2532062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6"/>
          </p:nvPr>
        </p:nvSpPr>
        <p:spPr>
          <a:xfrm>
            <a:off x="4705350" y="1928813"/>
            <a:ext cx="3752799" cy="2532062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37430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314912" y="115910"/>
            <a:ext cx="2023708" cy="21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192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388252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25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39091" y="1685636"/>
            <a:ext cx="2247515" cy="28016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342900">
              <a:spcBef>
                <a:spcPts val="300"/>
              </a:spcBef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5" hasCustomPrompt="1"/>
          </p:nvPr>
        </p:nvSpPr>
        <p:spPr>
          <a:xfrm>
            <a:off x="323793" y="124792"/>
            <a:ext cx="2023708" cy="21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192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7" y="1176866"/>
            <a:ext cx="2694708" cy="5010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SzPct val="120000"/>
              <a:buFontTx/>
              <a:buBlip>
                <a:blip r:embed="rId3"/>
              </a:buBlip>
              <a:defRPr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 Contenu</a:t>
            </a:r>
          </a:p>
        </p:txBody>
      </p:sp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4210243" y="1190962"/>
            <a:ext cx="4476558" cy="3296371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124817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20/08/2019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7.e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3.xml"/><Relationship Id="rId7" Type="http://schemas.openxmlformats.org/officeDocument/2006/relationships/image" Target="../media/image1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22.em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25.jp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56.xml"/><Relationship Id="rId7" Type="http://schemas.openxmlformats.org/officeDocument/2006/relationships/image" Target="../media/image2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4.emf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33.emf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32.emf"/><Relationship Id="rId5" Type="http://schemas.openxmlformats.org/officeDocument/2006/relationships/tags" Target="../tags/tag71.xml"/><Relationship Id="rId10" Type="http://schemas.openxmlformats.org/officeDocument/2006/relationships/image" Target="../media/image31.png"/><Relationship Id="rId4" Type="http://schemas.openxmlformats.org/officeDocument/2006/relationships/tags" Target="../tags/tag70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7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ags" Target="../tags/tag89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91.xml"/><Relationship Id="rId10" Type="http://schemas.openxmlformats.org/officeDocument/2006/relationships/image" Target="../media/image41.png"/><Relationship Id="rId4" Type="http://schemas.openxmlformats.org/officeDocument/2006/relationships/tags" Target="../tags/tag90.xm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tags" Target="../tags/tag94.xml"/><Relationship Id="rId7" Type="http://schemas.openxmlformats.org/officeDocument/2006/relationships/image" Target="../media/image42.emf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99.xml"/><Relationship Id="rId7" Type="http://schemas.openxmlformats.org/officeDocument/2006/relationships/image" Target="../media/image46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51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50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49.png"/><Relationship Id="rId5" Type="http://schemas.openxmlformats.org/officeDocument/2006/relationships/tags" Target="../tags/tag104.xml"/><Relationship Id="rId15" Type="http://schemas.openxmlformats.org/officeDocument/2006/relationships/image" Target="../media/image53.emf"/><Relationship Id="rId10" Type="http://schemas.openxmlformats.org/officeDocument/2006/relationships/image" Target="../media/image48.png"/><Relationship Id="rId4" Type="http://schemas.openxmlformats.org/officeDocument/2006/relationships/tags" Target="../tags/tag103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tags" Target="../tags/tag110.xml"/><Relationship Id="rId7" Type="http://schemas.openxmlformats.org/officeDocument/2006/relationships/image" Target="../media/image54.emf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9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58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59.png"/><Relationship Id="rId4" Type="http://schemas.openxmlformats.org/officeDocument/2006/relationships/image" Target="../media/image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60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6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image" Target="../media/image63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hyperlink" Target="http://www.chantier.ma/ActiumMNT/ActiumMNT.mp4" TargetMode="Externa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hyperlink" Target="http://www.chantier.ma/actiumcq/ActiumQC.mp4" TargetMode="External"/><Relationship Id="rId5" Type="http://schemas.openxmlformats.org/officeDocument/2006/relationships/hyperlink" Target="http://www.chantier.ma/ActiumSAN/VBSActiumSAN.mp4" TargetMode="External"/><Relationship Id="rId4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50.xml"/><Relationship Id="rId7" Type="http://schemas.openxmlformats.org/officeDocument/2006/relationships/image" Target="../media/image71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1.xml"/><Relationship Id="rId9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90441" y="209913"/>
            <a:ext cx="7793216" cy="487434"/>
          </a:xfrm>
        </p:spPr>
        <p:txBody>
          <a:bodyPr/>
          <a:lstStyle/>
          <a:p>
            <a:r>
              <a:rPr lang="fr-FR" dirty="0"/>
              <a:t>Actium Technologie Inc.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13646" y="1297723"/>
            <a:ext cx="6149056" cy="677108"/>
          </a:xfrm>
        </p:spPr>
        <p:txBody>
          <a:bodyPr/>
          <a:lstStyle/>
          <a:p>
            <a:r>
              <a:rPr lang="fr-FR" b="1" dirty="0"/>
              <a:t>L’innovation au service du contrôle des risques en hygiène et salubrité</a:t>
            </a:r>
          </a:p>
        </p:txBody>
      </p:sp>
    </p:spTree>
    <p:extLst>
      <p:ext uri="{BB962C8B-B14F-4D97-AF65-F5344CB8AC3E}">
        <p14:creationId xmlns:p14="http://schemas.microsoft.com/office/powerpoint/2010/main" val="267866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3080204" cy="244053"/>
          </a:xfrm>
        </p:spPr>
        <p:txBody>
          <a:bodyPr/>
          <a:lstStyle/>
          <a:p>
            <a:r>
              <a:rPr lang="fr-FR" dirty="0"/>
              <a:t>Actium ADT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1119614"/>
            <a:ext cx="7887629" cy="3667293"/>
          </a:xfrm>
        </p:spPr>
        <p:txBody>
          <a:bodyPr/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Tracer la disponibilité des lits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Créer des notifications pour la salubrité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Notifier l’admission et l’administration lorsque le lit a été nettoyé et disponible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Information sur les types d’isolement et les 	levées d’isolement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Valider les temps requis par technique de 	nettoyage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09039" y="386912"/>
            <a:ext cx="3557405" cy="272821"/>
          </a:xfrm>
        </p:spPr>
        <p:txBody>
          <a:bodyPr/>
          <a:lstStyle/>
          <a:p>
            <a:r>
              <a:rPr lang="fr-FR" dirty="0"/>
              <a:t> Gestion des départs et transferts</a:t>
            </a:r>
          </a:p>
        </p:txBody>
      </p:sp>
    </p:spTree>
    <p:extLst>
      <p:ext uri="{BB962C8B-B14F-4D97-AF65-F5344CB8AC3E}">
        <p14:creationId xmlns:p14="http://schemas.microsoft.com/office/powerpoint/2010/main" val="285527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C3A99-8F16-43D5-B7F2-BA6D3AFC1B9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F90856-514D-4B1C-B533-6AA6A6AA4F4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805502"/>
            <a:ext cx="8305036" cy="3394472"/>
          </a:xfrm>
        </p:spPr>
        <p:txBody>
          <a:bodyPr/>
          <a:lstStyle/>
          <a:p>
            <a:r>
              <a:rPr lang="fr-CA" sz="2000" dirty="0">
                <a:latin typeface="Segoe UI" panose="020B0502040204020203" pitchFamily="34" charset="0"/>
                <a:cs typeface="Segoe UI" panose="020B0502040204020203" pitchFamily="34" charset="0"/>
              </a:rPr>
              <a:t>Le module de gestion des lits Actium ADT présente des indicateurs de statut d’occupation des lits pour chaque lit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5D385E-5112-4E56-8EE1-BAEA2FA6FB3E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17421" y="358311"/>
            <a:ext cx="4945695" cy="272821"/>
          </a:xfrm>
        </p:spPr>
        <p:txBody>
          <a:bodyPr>
            <a:noAutofit/>
          </a:bodyPr>
          <a:lstStyle/>
          <a:p>
            <a:r>
              <a:rPr lang="fr-CA" sz="1400" dirty="0"/>
              <a:t>État des lits en temps réel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184DB4-C2C4-496A-8DDF-B7A0899D56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6496" y="1581025"/>
            <a:ext cx="8037078" cy="3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2F408-372C-432B-B06C-76016093DD4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7A2417-869B-4EA2-8C2B-7C96EB080B50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000" dirty="0">
                <a:latin typeface="Segoe UI" panose="020B0502040204020203" pitchFamily="34" charset="0"/>
                <a:cs typeface="Segoe UI" panose="020B0502040204020203" pitchFamily="34" charset="0"/>
              </a:rPr>
              <a:t>Mesure du temps d’intervention et affichage efficace des lits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81E178-3465-4081-9533-140EFFB0E7AD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17420" y="358311"/>
            <a:ext cx="3914337" cy="272821"/>
          </a:xfrm>
        </p:spPr>
        <p:txBody>
          <a:bodyPr>
            <a:normAutofit/>
          </a:bodyPr>
          <a:lstStyle/>
          <a:p>
            <a:r>
              <a:rPr lang="fr-CA" dirty="0"/>
              <a:t>Temps réel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38C7AA-B39A-4C07-9056-C40A9FE587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76181" y="2164073"/>
            <a:ext cx="1663809" cy="23500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29531E-ED52-4363-B716-E04EBB9BE7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2000" y="2164073"/>
            <a:ext cx="3137390" cy="23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5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910EB-773C-40D1-B962-8D4E730DA38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039463-105B-4A15-AA63-AF5EBE51876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889014"/>
            <a:ext cx="7887629" cy="3394472"/>
          </a:xfrm>
        </p:spPr>
        <p:txBody>
          <a:bodyPr/>
          <a:lstStyle/>
          <a:p>
            <a:r>
              <a:rPr lang="fr-CA" sz="2000" dirty="0">
                <a:latin typeface="Segoe UI" panose="020B0502040204020203" pitchFamily="34" charset="0"/>
                <a:cs typeface="Segoe UI" panose="020B0502040204020203" pitchFamily="34" charset="0"/>
              </a:rPr>
              <a:t>Réduction des délais et du temps de déplacement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C1F2A1-E5C5-44C4-B2C1-E6AFF0D10064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09039" y="358311"/>
            <a:ext cx="4858384" cy="272821"/>
          </a:xfrm>
        </p:spPr>
        <p:txBody>
          <a:bodyPr>
            <a:normAutofit/>
          </a:bodyPr>
          <a:lstStyle/>
          <a:p>
            <a:r>
              <a:rPr lang="fr-CA" dirty="0"/>
              <a:t>Transport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8B11F3-98D2-4DA3-9A95-BFADF174D0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68041" y="1338009"/>
            <a:ext cx="5607918" cy="373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4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6E98D2-1A56-4C36-87B2-93A580482BB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1" y="358311"/>
            <a:ext cx="3557405" cy="272821"/>
          </a:xfrm>
        </p:spPr>
        <p:txBody>
          <a:bodyPr>
            <a:normAutofit/>
          </a:bodyPr>
          <a:lstStyle/>
          <a:p>
            <a:r>
              <a:rPr lang="fr-FR" dirty="0"/>
              <a:t>Tableau de bord en temps réel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F25AD8-22E5-4270-AC3A-21A1413E46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786213"/>
            <a:ext cx="9144000" cy="43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3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0B9AA54-62E1-4A13-A960-943F36192529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62291" y="1105372"/>
            <a:ext cx="3370149" cy="367736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88B884-36E7-4F86-B68E-487A29F1388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Rapport personnalisable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B744B3-EB89-4FB3-A2EE-C8CB54D3B6E9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435305" y="2354154"/>
            <a:ext cx="3251110" cy="25455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1800" dirty="0"/>
          </a:p>
          <a:p>
            <a:endParaRPr lang="fr-CA" sz="18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C0A095-C479-471C-9FF4-FF8FFC24410A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3346AFD-2BF1-4D09-9BD9-3134506E5E87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179462" y="1105372"/>
            <a:ext cx="4626454" cy="3677362"/>
          </a:xfrm>
        </p:spPr>
        <p:txBody>
          <a:bodyPr>
            <a:normAutofit fontScale="70000" lnSpcReduction="20000"/>
          </a:bodyPr>
          <a:lstStyle/>
          <a:p>
            <a:r>
              <a:rPr lang="fr-CA" sz="2800" dirty="0">
                <a:latin typeface="Segoe UI" panose="020B0502040204020203" pitchFamily="34" charset="0"/>
                <a:cs typeface="Segoe UI" panose="020B0502040204020203" pitchFamily="34" charset="0"/>
              </a:rPr>
              <a:t>Indicateurs de rendement clés du tableau de bord entièrement personnalisés selon l’ensemble ou certaines des données recueillies</a:t>
            </a:r>
          </a:p>
          <a:p>
            <a:r>
              <a:rPr lang="fr-CA" sz="2800" dirty="0">
                <a:latin typeface="Segoe UI" panose="020B0502040204020203" pitchFamily="34" charset="0"/>
                <a:cs typeface="Segoe UI" panose="020B0502040204020203" pitchFamily="34" charset="0"/>
              </a:rPr>
              <a:t>Rapport des activités de désinfection</a:t>
            </a:r>
          </a:p>
          <a:p>
            <a:r>
              <a:rPr lang="fr-CA" sz="2800" dirty="0">
                <a:latin typeface="Segoe UI" panose="020B0502040204020203" pitchFamily="34" charset="0"/>
                <a:cs typeface="Segoe UI" panose="020B0502040204020203" pitchFamily="34" charset="0"/>
              </a:rPr>
              <a:t>Rapport des temps réels par type de désinfection</a:t>
            </a:r>
          </a:p>
          <a:p>
            <a:r>
              <a:rPr lang="fr-CA" sz="2800" dirty="0">
                <a:latin typeface="Segoe UI" panose="020B0502040204020203" pitchFamily="34" charset="0"/>
                <a:cs typeface="Segoe UI" panose="020B0502040204020203" pitchFamily="34" charset="0"/>
              </a:rPr>
              <a:t>Rapport des délais de déplacement</a:t>
            </a:r>
          </a:p>
          <a:p>
            <a:r>
              <a:rPr lang="fr-CA" sz="2800" dirty="0">
                <a:latin typeface="Segoe UI" panose="020B0502040204020203" pitchFamily="34" charset="0"/>
                <a:cs typeface="Segoe UI" panose="020B0502040204020203" pitchFamily="34" charset="0"/>
              </a:rPr>
              <a:t>Rapport des délais d’attente entre le moment de la signification du départ et la désinfection</a:t>
            </a:r>
          </a:p>
          <a:p>
            <a:endParaRPr lang="fr-CA" sz="2800" dirty="0"/>
          </a:p>
          <a:p>
            <a:endParaRPr lang="fr-CA" sz="2800" dirty="0"/>
          </a:p>
          <a:p>
            <a:endParaRPr lang="fr-CA" sz="2800" dirty="0"/>
          </a:p>
          <a:p>
            <a:endParaRPr lang="fr-CA" sz="2800" dirty="0"/>
          </a:p>
          <a:p>
            <a:endParaRPr lang="fr-CA" sz="2800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126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2F8B8-FB4C-4724-B6BB-4EE5E0E7451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Processus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40DB1-635F-4854-B358-4E91830735D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330567"/>
            <a:ext cx="9144000" cy="24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2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Application mobile cellulaire, tablette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323792" y="124792"/>
            <a:ext cx="2770281" cy="219622"/>
          </a:xfrm>
        </p:spPr>
        <p:txBody>
          <a:bodyPr/>
          <a:lstStyle/>
          <a:p>
            <a:r>
              <a:rPr lang="fr-FR" dirty="0"/>
              <a:t>iPhone Windows Android</a:t>
            </a:r>
          </a:p>
        </p:txBody>
      </p:sp>
      <p:pic>
        <p:nvPicPr>
          <p:cNvPr id="5" name="Image 4" descr="Une image contenant personne, mur&#10;&#10;Description générée automatiquement">
            <a:extLst>
              <a:ext uri="{FF2B5EF4-FFF2-40B4-BE49-F238E27FC236}">
                <a16:creationId xmlns:a16="http://schemas.microsoft.com/office/drawing/2014/main" id="{CAEABDAC-2D35-488F-A4B9-FBC9F6F2B7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9481" y="1702369"/>
            <a:ext cx="2873744" cy="1940943"/>
          </a:xfrm>
          <a:prstGeom prst="rect">
            <a:avLst/>
          </a:prstGeom>
        </p:spPr>
      </p:pic>
      <p:pic>
        <p:nvPicPr>
          <p:cNvPr id="10" name="Image 9" descr="Une image contenant table, intérieur, mur, ordinateur&#10;&#10;Description générée automatiquement">
            <a:extLst>
              <a:ext uri="{FF2B5EF4-FFF2-40B4-BE49-F238E27FC236}">
                <a16:creationId xmlns:a16="http://schemas.microsoft.com/office/drawing/2014/main" id="{12516B46-D253-418E-9665-A072AC1F00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00609" y="1662112"/>
            <a:ext cx="312115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63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Connexion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323792" y="124792"/>
            <a:ext cx="2770281" cy="219622"/>
          </a:xfrm>
        </p:spPr>
        <p:txBody>
          <a:bodyPr/>
          <a:lstStyle/>
          <a:p>
            <a:r>
              <a:rPr lang="fr-FR" dirty="0"/>
              <a:t>Actium ADT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4EC08F-9135-4E9C-99CC-67E23B5BB4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9461" y="869331"/>
            <a:ext cx="1948449" cy="41752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A6AC4B-EB4B-4666-82C2-43288D8D7E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06694" y="922638"/>
            <a:ext cx="1884199" cy="41269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D52C06-4F3D-4167-9801-DE5D5FDCB2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26311" y="937880"/>
            <a:ext cx="1948448" cy="411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623B8-0C28-487C-AFBD-7665E7CCBD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B75AB-F65A-462F-9E3F-327DD86F28D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5" y="875185"/>
            <a:ext cx="7887629" cy="3394472"/>
          </a:xfrm>
        </p:spPr>
        <p:txBody>
          <a:bodyPr/>
          <a:lstStyle/>
          <a:p>
            <a:r>
              <a:rPr lang="fr-CA" sz="1800" dirty="0">
                <a:latin typeface="Segoe UI" panose="020B0502040204020203" pitchFamily="34" charset="0"/>
                <a:cs typeface="Segoe UI" panose="020B0502040204020203" pitchFamily="34" charset="0"/>
              </a:rPr>
              <a:t>Première étape du processus, préposé en déplacement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655CE7-8412-4B1A-BC9E-74A9B5A000F8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Suivi des processus en temps réel</a:t>
            </a:r>
          </a:p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84DA9C-4B12-4039-8157-F4F0549B49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1256232"/>
            <a:ext cx="9144000" cy="37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FCB75-D65A-4DAF-A0CF-DCF86F4160E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enjeux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AA0E1-33CD-4884-A55E-ED80B995944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1119614"/>
            <a:ext cx="7887629" cy="3394472"/>
          </a:xfrm>
        </p:spPr>
        <p:txBody>
          <a:bodyPr/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Sécurité et bien-être des patients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Gestion des départs/transferts	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Les urgences transferts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Productivité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Traçabilité 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Communication 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Gestion des pauses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F930F7-A188-4F0A-963D-5D2521BC7FC8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Hygiène et salubrité</a:t>
            </a:r>
          </a:p>
        </p:txBody>
      </p:sp>
      <p:pic>
        <p:nvPicPr>
          <p:cNvPr id="6" name="Image 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88D9C589-0AF3-4BE7-982C-0E5644D49C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39757" y="1666875"/>
            <a:ext cx="3257550" cy="1400175"/>
          </a:xfrm>
          <a:prstGeom prst="rect">
            <a:avLst/>
          </a:prstGeom>
        </p:spPr>
      </p:pic>
      <p:pic>
        <p:nvPicPr>
          <p:cNvPr id="8" name="Image 7" descr="Une image contenant meubles, chambre d’hôpital, homme, ciel&#10;&#10;Description générée automatiquement">
            <a:extLst>
              <a:ext uri="{FF2B5EF4-FFF2-40B4-BE49-F238E27FC236}">
                <a16:creationId xmlns:a16="http://schemas.microsoft.com/office/drawing/2014/main" id="{E6A436FD-EBD8-4FCB-A83B-C065C6930AF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06469" y="3192818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77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A51CB-061C-4BFC-A441-D8594517890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138F9B-0755-4174-B8C9-42ABD534DB0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874514"/>
            <a:ext cx="7887629" cy="3394472"/>
          </a:xfrm>
        </p:spPr>
        <p:txBody>
          <a:bodyPr/>
          <a:lstStyle/>
          <a:p>
            <a:r>
              <a:rPr lang="fr-CA" sz="2000" dirty="0">
                <a:latin typeface="Segoe UI" panose="020B0502040204020203" pitchFamily="34" charset="0"/>
                <a:cs typeface="Segoe UI" panose="020B0502040204020203" pitchFamily="34" charset="0"/>
              </a:rPr>
              <a:t>Suivi lorsqu’il y a plusieurs préposés d’assignés (Voir)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47DD39-AC97-4BBE-B0A3-6CA1C822241A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Suivi des tâches en temps réel</a:t>
            </a:r>
          </a:p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D0EF62-E40C-4198-BBE9-5851926058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7876" y="1468869"/>
            <a:ext cx="7468247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0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A51CB-061C-4BFC-A441-D8594517890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47DD39-AC97-4BBE-B0A3-6CA1C822241A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Suivi des tâches en temps réel</a:t>
            </a:r>
          </a:p>
          <a:p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E77F97-988A-40E0-8E7C-DB1E07EACE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186" y="875185"/>
            <a:ext cx="1704015" cy="22136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207918-D55E-42B1-A75A-7BFAC92BF9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884290" y="915607"/>
            <a:ext cx="1580644" cy="22136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EF4661-B46A-4917-A4FB-F9368FB9E4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235341" y="915607"/>
            <a:ext cx="1507237" cy="22136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D8E47-6D72-4B0F-862F-D168829CA35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03423" y="915607"/>
            <a:ext cx="1513762" cy="21950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52CCC4-C63B-4662-B3AA-7DAAC72F859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04796" y="3209026"/>
            <a:ext cx="5906816" cy="18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2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16B10-24B9-485A-8B33-DB58FC2C227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Question?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41AFD5-F53D-4DD9-BA41-5AEA104CEF3C}"/>
              </a:ext>
            </a:extLst>
          </p:cNvPr>
          <p:cNvSpPr>
            <a:spLocks noGrp="1"/>
          </p:cNvSpPr>
          <p:nvPr>
            <p:ph type="subTitle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ADT</a:t>
            </a:r>
          </a:p>
        </p:txBody>
      </p:sp>
    </p:spTree>
    <p:extLst>
      <p:ext uri="{BB962C8B-B14F-4D97-AF65-F5344CB8AC3E}">
        <p14:creationId xmlns:p14="http://schemas.microsoft.com/office/powerpoint/2010/main" val="623433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15B7C-B892-400D-9784-41433BB8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>
                <a:latin typeface="Segoe UI" panose="020B0502040204020203" pitchFamily="34" charset="0"/>
                <a:cs typeface="Segoe UI" panose="020B0502040204020203" pitchFamily="34" charset="0"/>
              </a:rPr>
              <a:t>Brancarderie</a:t>
            </a:r>
            <a:endParaRPr lang="fr-CA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1515BC-CB5E-471F-8DD5-ACC18D8C151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Actium TRS</a:t>
            </a:r>
          </a:p>
        </p:txBody>
      </p:sp>
    </p:spTree>
    <p:extLst>
      <p:ext uri="{BB962C8B-B14F-4D97-AF65-F5344CB8AC3E}">
        <p14:creationId xmlns:p14="http://schemas.microsoft.com/office/powerpoint/2010/main" val="2696142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40" y="114259"/>
            <a:ext cx="3080204" cy="244053"/>
          </a:xfrm>
        </p:spPr>
        <p:txBody>
          <a:bodyPr/>
          <a:lstStyle/>
          <a:p>
            <a:r>
              <a:rPr lang="fr-FR" dirty="0"/>
              <a:t>Actium TRS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518" y="1025485"/>
            <a:ext cx="7887629" cy="3667293"/>
          </a:xfrm>
        </p:spPr>
        <p:txBody>
          <a:bodyPr/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Fluctuations dans les demandes de transport (pointes de demandes)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Mauvaise priorisation des demandes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Flux complexes entre unités de soins et services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Plaintes des patients lorsqu’ils sont « stationnés » 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Temps d’attente trop long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Manque de standardisation du processus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09040" y="386913"/>
            <a:ext cx="3557405" cy="272821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Brancarderie</a:t>
            </a:r>
            <a:r>
              <a:rPr lang="fr-FR" dirty="0"/>
              <a:t> – problèmes rencontrés</a:t>
            </a:r>
          </a:p>
        </p:txBody>
      </p:sp>
    </p:spTree>
    <p:extLst>
      <p:ext uri="{BB962C8B-B14F-4D97-AF65-F5344CB8AC3E}">
        <p14:creationId xmlns:p14="http://schemas.microsoft.com/office/powerpoint/2010/main" val="901468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40" y="114259"/>
            <a:ext cx="3080204" cy="244053"/>
          </a:xfrm>
        </p:spPr>
        <p:txBody>
          <a:bodyPr/>
          <a:lstStyle/>
          <a:p>
            <a:r>
              <a:rPr lang="fr-FR" dirty="0"/>
              <a:t>Actium TRANS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518" y="1022123"/>
            <a:ext cx="7887629" cy="3667293"/>
          </a:xfrm>
        </p:spPr>
        <p:txBody>
          <a:bodyPr/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Processus comportant plusieurs étapes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Beaucoup d’étapes à non valeur ajoutée</a:t>
            </a:r>
          </a:p>
          <a:p>
            <a:pPr lvl="1"/>
            <a:r>
              <a:rPr lang="fr-FR" dirty="0"/>
              <a:t>Prendre en note les infos</a:t>
            </a:r>
          </a:p>
          <a:p>
            <a:pPr lvl="1"/>
            <a:r>
              <a:rPr lang="fr-FR" dirty="0"/>
              <a:t>Attendre l’ascenseur</a:t>
            </a:r>
          </a:p>
          <a:p>
            <a:pPr lvl="1"/>
            <a:r>
              <a:rPr lang="fr-FR" dirty="0"/>
              <a:t>Chercher le dossier patient</a:t>
            </a:r>
          </a:p>
          <a:p>
            <a:pPr lvl="1"/>
            <a:r>
              <a:rPr lang="fr-FR" dirty="0"/>
              <a:t>Etc.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Besoin de mesurer pour améliorer et contrôler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09040" y="386913"/>
            <a:ext cx="3557405" cy="272821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Brancarderie</a:t>
            </a:r>
            <a:r>
              <a:rPr lang="fr-FR" dirty="0"/>
              <a:t> – processus</a:t>
            </a:r>
          </a:p>
        </p:txBody>
      </p:sp>
    </p:spTree>
    <p:extLst>
      <p:ext uri="{BB962C8B-B14F-4D97-AF65-F5344CB8AC3E}">
        <p14:creationId xmlns:p14="http://schemas.microsoft.com/office/powerpoint/2010/main" val="3805851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Actium TRANS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888147" cy="272821"/>
          </a:xfrm>
        </p:spPr>
        <p:txBody>
          <a:bodyPr>
            <a:normAutofit/>
          </a:bodyPr>
          <a:lstStyle/>
          <a:p>
            <a:r>
              <a:rPr lang="fr-CA" dirty="0" err="1"/>
              <a:t>Brancarderie</a:t>
            </a:r>
            <a:r>
              <a:rPr lang="fr-CA" dirty="0"/>
              <a:t> – processus type (manuel)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86" y="875186"/>
            <a:ext cx="5977891" cy="41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40" y="114259"/>
            <a:ext cx="3080204" cy="244053"/>
          </a:xfrm>
        </p:spPr>
        <p:txBody>
          <a:bodyPr/>
          <a:lstStyle/>
          <a:p>
            <a:r>
              <a:rPr lang="fr-FR" dirty="0"/>
              <a:t>Actium TRS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518" y="1005314"/>
            <a:ext cx="7887629" cy="3667293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Demande et avis par téléphone ou pagette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Prise de notes papier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Moyen de transport non disponible au bon endroit au bon moment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Patient et dossier patient pas toujours prêts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Technicien parfois absent lors de l’arrivée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Non respect du protocole pour PCI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Répartition de la tâche inégale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09040" y="386913"/>
            <a:ext cx="4901696" cy="335867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 err="1"/>
              <a:t>Brancarderie</a:t>
            </a:r>
            <a:r>
              <a:rPr lang="fr-FR" dirty="0"/>
              <a:t> – problèmes du processus manuel</a:t>
            </a:r>
          </a:p>
        </p:txBody>
      </p:sp>
    </p:spTree>
    <p:extLst>
      <p:ext uri="{BB962C8B-B14F-4D97-AF65-F5344CB8AC3E}">
        <p14:creationId xmlns:p14="http://schemas.microsoft.com/office/powerpoint/2010/main" val="2178921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40" y="114259"/>
            <a:ext cx="3080204" cy="244053"/>
          </a:xfrm>
        </p:spPr>
        <p:txBody>
          <a:bodyPr/>
          <a:lstStyle/>
          <a:p>
            <a:r>
              <a:rPr lang="fr-FR" dirty="0"/>
              <a:t>Actium TRANS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518" y="1005314"/>
            <a:ext cx="7887629" cy="3667293"/>
          </a:xfrm>
        </p:spPr>
        <p:txBody>
          <a:bodyPr>
            <a:norm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Demande, avis et notifications instantanés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Notes et instructions disponibles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Répartition intelligente des moyens de transport et ressources (brancardiers)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Assignation selon disponibilité et proximité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Ordonnancement du processus optimisé pour tous les acteurs</a:t>
            </a:r>
          </a:p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Respect du protocole pour PCI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09038" y="386913"/>
            <a:ext cx="4810929" cy="335867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 err="1"/>
              <a:t>Brancarderie</a:t>
            </a:r>
            <a:r>
              <a:rPr lang="fr-FR" dirty="0"/>
              <a:t> – solution</a:t>
            </a:r>
          </a:p>
        </p:txBody>
      </p:sp>
    </p:spTree>
    <p:extLst>
      <p:ext uri="{BB962C8B-B14F-4D97-AF65-F5344CB8AC3E}">
        <p14:creationId xmlns:p14="http://schemas.microsoft.com/office/powerpoint/2010/main" val="289185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40" y="114259"/>
            <a:ext cx="3080204" cy="244053"/>
          </a:xfrm>
        </p:spPr>
        <p:txBody>
          <a:bodyPr/>
          <a:lstStyle/>
          <a:p>
            <a:r>
              <a:rPr lang="fr-FR" dirty="0"/>
              <a:t>Actium TRANS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518" y="1119614"/>
            <a:ext cx="7887629" cy="3667293"/>
          </a:xfrm>
        </p:spPr>
        <p:txBody>
          <a:bodyPr/>
          <a:lstStyle/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Information juste et précise</a:t>
            </a:r>
          </a:p>
          <a:p>
            <a:pPr lvl="1"/>
            <a:r>
              <a:rPr lang="fr-FR" sz="1800" dirty="0"/>
              <a:t>Suivi en temps réel des transports planifiés/en cours et du délai d’attente</a:t>
            </a:r>
          </a:p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Meilleure répartition de la charge de travail et des moyens de transport</a:t>
            </a:r>
          </a:p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Réduction des interventions manuelles du répartiteur</a:t>
            </a:r>
          </a:p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Réduction du temps global de transport</a:t>
            </a:r>
          </a:p>
          <a:p>
            <a:r>
              <a:rPr lang="fr-FR" sz="2400" dirty="0">
                <a:latin typeface="Segoe UI" panose="020B0502040204020203" pitchFamily="34" charset="0"/>
                <a:cs typeface="Segoe UI" panose="020B0502040204020203" pitchFamily="34" charset="0"/>
              </a:rPr>
              <a:t>Accroissement de la satisfaction des patients et du personnel</a:t>
            </a:r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09038" y="386913"/>
            <a:ext cx="4810929" cy="335867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 err="1"/>
              <a:t>Brancarderie</a:t>
            </a:r>
            <a:r>
              <a:rPr lang="fr-FR" dirty="0"/>
              <a:t> – avantages</a:t>
            </a:r>
          </a:p>
        </p:txBody>
      </p:sp>
    </p:spTree>
    <p:extLst>
      <p:ext uri="{BB962C8B-B14F-4D97-AF65-F5344CB8AC3E}">
        <p14:creationId xmlns:p14="http://schemas.microsoft.com/office/powerpoint/2010/main" val="3007788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1B3C56A-43F2-4B7D-8B73-E873511EF594}"/>
              </a:ext>
            </a:extLst>
          </p:cNvPr>
          <p:cNvSpPr txBox="1">
            <a:spLocks/>
          </p:cNvSpPr>
          <p:nvPr/>
        </p:nvSpPr>
        <p:spPr>
          <a:xfrm>
            <a:off x="1141413" y="1044723"/>
            <a:ext cx="6071237" cy="161301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000" dirty="0"/>
              <a:t>Les hôpitaux perdent en moyenne 46 minutes par jour en utilisant des pagettes pour le partage d'informations, selon une étude récente par la firme de recherche </a:t>
            </a:r>
            <a:r>
              <a:rPr lang="fr-CA" sz="2000" dirty="0" err="1"/>
              <a:t>Ponemon</a:t>
            </a:r>
            <a:r>
              <a:rPr lang="fr-CA" sz="2000" dirty="0"/>
              <a:t> Institute.</a:t>
            </a:r>
            <a:br>
              <a:rPr lang="fr-CA" dirty="0"/>
            </a:br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9EAE82F-E570-49A1-97A6-5804DF8BB0D9}"/>
              </a:ext>
            </a:extLst>
          </p:cNvPr>
          <p:cNvSpPr txBox="1">
            <a:spLocks/>
          </p:cNvSpPr>
          <p:nvPr/>
        </p:nvSpPr>
        <p:spPr>
          <a:xfrm>
            <a:off x="314912" y="2294490"/>
            <a:ext cx="7965963" cy="97000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Pour les hôpitaux aux États-Unis, le coût de la perte de productivité résultant de l'utilisation de technologies désuètes se traduit par des coûts annuels de 8 milliards de dollars, affirme le rapport. L'étude a été financée par </a:t>
            </a:r>
            <a:r>
              <a:rPr lang="fr-CA" dirty="0" err="1"/>
              <a:t>Imprivata</a:t>
            </a:r>
            <a:r>
              <a:rPr lang="fr-CA" dirty="0"/>
              <a:t>, une firme de logiciels de sécurité et de service qui œuvre dans le domaine de la santé.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2E48D9-CA59-4097-A5A8-66AE41E0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48" y="3312695"/>
            <a:ext cx="7626571" cy="94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5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16B10-24B9-485A-8B33-DB58FC2C227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Question?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41AFD5-F53D-4DD9-BA41-5AEA104CEF3C}"/>
              </a:ext>
            </a:extLst>
          </p:cNvPr>
          <p:cNvSpPr>
            <a:spLocks noGrp="1"/>
          </p:cNvSpPr>
          <p:nvPr>
            <p:ph type="subTitle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TRANS</a:t>
            </a:r>
          </a:p>
        </p:txBody>
      </p:sp>
    </p:spTree>
    <p:extLst>
      <p:ext uri="{BB962C8B-B14F-4D97-AF65-F5344CB8AC3E}">
        <p14:creationId xmlns:p14="http://schemas.microsoft.com/office/powerpoint/2010/main" val="335916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A127E-2BCD-4BDC-9760-9BE1133284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3812977"/>
            <a:ext cx="5486400" cy="42505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2400"/>
              <a:t>Actium SAN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303F53-3257-43E3-BA0A-D8A55D7DFC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67170" y="962121"/>
            <a:ext cx="3336635" cy="2747818"/>
          </a:xfrm>
          <a:prstGeom prst="rect">
            <a:avLst/>
          </a:prstGeom>
          <a:noFill/>
          <a:ln w="57150" cap="sq" cmpd="sng">
            <a:solidFill>
              <a:srgbClr val="3198E5"/>
            </a:solidFill>
            <a:miter lim="800000"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7A4FA5-81B5-42CC-B803-D2C43DB6FE0C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286000" y="4238030"/>
            <a:ext cx="4992688" cy="43873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fr-CA" dirty="0"/>
              <a:t>Module de gestion et planification des routes de travail en temps réel.</a:t>
            </a:r>
          </a:p>
        </p:txBody>
      </p:sp>
    </p:spTree>
    <p:extLst>
      <p:ext uri="{BB962C8B-B14F-4D97-AF65-F5344CB8AC3E}">
        <p14:creationId xmlns:p14="http://schemas.microsoft.com/office/powerpoint/2010/main" val="4155664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DB50F87-7850-44EE-A24F-41893F3B27D6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317421" y="358311"/>
            <a:ext cx="3867230" cy="272821"/>
          </a:xfrm>
        </p:spPr>
        <p:txBody>
          <a:bodyPr>
            <a:normAutofit/>
          </a:bodyPr>
          <a:lstStyle/>
          <a:p>
            <a:r>
              <a:rPr lang="fr-CA" dirty="0"/>
              <a:t>Routes de travail en temps réel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CF53419-4738-45F9-B30D-C5773A5D0015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7166" y="1967023"/>
            <a:ext cx="4172335" cy="2200941"/>
          </a:xfrm>
          <a:prstGeom prst="rect">
            <a:avLst/>
          </a:prstGeom>
        </p:spPr>
      </p:pic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AB1624AA-4E18-42C0-ACD2-401E480F3321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84406" y="1967023"/>
            <a:ext cx="4105114" cy="2298864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96C0AAF3-EAA2-42E8-9F4A-124C9FC2531A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DE23FA2-1814-4CEF-81E0-B68402EA3D8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Préposés hygiène et salubrité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C14E95-0F32-41E2-8B44-3CD35D11BDF9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6"/>
            </p:custDataLst>
          </p:nvPr>
        </p:nvSpPr>
        <p:spPr>
          <a:xfrm>
            <a:off x="207166" y="1105372"/>
            <a:ext cx="3529298" cy="740520"/>
          </a:xfrm>
        </p:spPr>
        <p:txBody>
          <a:bodyPr>
            <a:noAutofit/>
          </a:bodyPr>
          <a:lstStyle/>
          <a:p>
            <a:r>
              <a:rPr lang="fr-CA" sz="1400" dirty="0">
                <a:latin typeface="Segoe UI" panose="020B0502040204020203" pitchFamily="34" charset="0"/>
                <a:cs typeface="Segoe UI" panose="020B0502040204020203" pitchFamily="34" charset="0"/>
              </a:rPr>
              <a:t>Tâches quotidiennes, hebdomadaires et zone grise</a:t>
            </a:r>
          </a:p>
        </p:txBody>
      </p:sp>
    </p:spTree>
    <p:extLst>
      <p:ext uri="{BB962C8B-B14F-4D97-AF65-F5344CB8AC3E}">
        <p14:creationId xmlns:p14="http://schemas.microsoft.com/office/powerpoint/2010/main" val="2919475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5537623-C0B2-47B4-855F-D48C7535E66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1467142" cy="244053"/>
          </a:xfrm>
        </p:spPr>
        <p:txBody>
          <a:bodyPr/>
          <a:lstStyle/>
          <a:p>
            <a:r>
              <a:rPr lang="en-US" dirty="0"/>
              <a:t>Première étape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1F4AB99-E5BC-44AC-9AE6-9E32F09C077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1119615"/>
            <a:ext cx="7887629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Connaissez-vous bien votre devis?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Est-il clair et suivi par les préposés?</a:t>
            </a:r>
          </a:p>
          <a:p>
            <a:endParaRPr lang="fr-CA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4166E79-BC71-46E0-B7D0-4FE4A1521AD4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A" dirty="0"/>
              <a:t>Le devis descriptif d’une installation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C24CA1-AB1A-482B-A1D6-F28A9A51050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39751" y="2571749"/>
            <a:ext cx="3110395" cy="24685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D3B107-200A-4FD4-AD2F-5B0DF7B011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1155" y="2560674"/>
            <a:ext cx="4388566" cy="24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55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AE6C202-C995-43AA-87D2-F52C9DC5E33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8514" y="875185"/>
            <a:ext cx="7887629" cy="3638902"/>
          </a:xfrm>
        </p:spPr>
        <p:txBody>
          <a:bodyPr>
            <a:normAutofit/>
          </a:bodyPr>
          <a:lstStyle/>
          <a:p>
            <a:r>
              <a:rPr lang="fr-CA" sz="1800" dirty="0">
                <a:latin typeface="Segoe UI" panose="020B0502040204020203" pitchFamily="34" charset="0"/>
                <a:cs typeface="Segoe UI" panose="020B0502040204020203" pitchFamily="34" charset="0"/>
              </a:rPr>
              <a:t>Optimisation du processus de gestion des espaces</a:t>
            </a:r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endParaRPr lang="fr-CA" sz="1800" dirty="0"/>
          </a:p>
          <a:p>
            <a:endParaRPr lang="fr-CA" sz="18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C18BC4-6056-4064-86CB-446511C85403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Optimisation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60699" y="1366025"/>
            <a:ext cx="2416506" cy="3557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50042" y="1366025"/>
            <a:ext cx="2688070" cy="3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1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EF049DE-33E8-41B1-8C57-F1D3BDB7E5B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Actium SAN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6AB0C644-8E5B-46C3-B76A-65760BC2B33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892393"/>
            <a:ext cx="7887629" cy="3394472"/>
          </a:xfrm>
        </p:spPr>
        <p:txBody>
          <a:bodyPr/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Tout sous le même toit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100" dirty="0"/>
              <a:t>Multi installation </a:t>
            </a:r>
          </a:p>
          <a:p>
            <a:endParaRPr lang="fr-CA" sz="2100" dirty="0"/>
          </a:p>
          <a:p>
            <a:endParaRPr lang="fr-CA" sz="2100" dirty="0"/>
          </a:p>
          <a:p>
            <a:endParaRPr lang="fr-CA" sz="2100" dirty="0"/>
          </a:p>
          <a:p>
            <a:endParaRPr lang="fr-CA" sz="2100" dirty="0"/>
          </a:p>
          <a:p>
            <a:pPr marL="82296" indent="0">
              <a:buNone/>
            </a:pPr>
            <a:endParaRPr lang="fr-CA" dirty="0"/>
          </a:p>
        </p:txBody>
      </p:sp>
      <p:pic>
        <p:nvPicPr>
          <p:cNvPr id="1026" name="Picture 2" descr="RÃ©sultats de recherche d'images pour Â«Â image du CHU de QuÃ©becÂ Â»">
            <a:extLst>
              <a:ext uri="{FF2B5EF4-FFF2-40B4-BE49-F238E27FC236}">
                <a16:creationId xmlns:a16="http://schemas.microsoft.com/office/drawing/2014/main" id="{3AB2C679-3D9C-4E39-8DCA-4661FE81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35" y="1493782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F0BD22-08BE-413B-8B6D-A52F06D10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303" y="1493782"/>
            <a:ext cx="2676525" cy="1714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40EBEF-503B-4050-A4DD-B980D83CD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5474" y="3386603"/>
            <a:ext cx="2590800" cy="1659588"/>
          </a:xfrm>
          <a:prstGeom prst="rect">
            <a:avLst/>
          </a:prstGeom>
        </p:spPr>
      </p:pic>
      <p:pic>
        <p:nvPicPr>
          <p:cNvPr id="1030" name="Picture 6" descr="RÃ©sultats de recherche d'images pour Â«Â image de cardiologie de QuÃ©becÂ Â»">
            <a:extLst>
              <a:ext uri="{FF2B5EF4-FFF2-40B4-BE49-F238E27FC236}">
                <a16:creationId xmlns:a16="http://schemas.microsoft.com/office/drawing/2014/main" id="{814E2C5E-11CB-466B-BFDC-8A67DD18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03" y="3373796"/>
            <a:ext cx="2676525" cy="16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24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2000" y="2941764"/>
            <a:ext cx="2831805" cy="189023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E22035-7385-4130-9FB8-9B7732F3B17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1" y="358311"/>
            <a:ext cx="5370998" cy="272821"/>
          </a:xfrm>
        </p:spPr>
        <p:txBody>
          <a:bodyPr>
            <a:normAutofit/>
          </a:bodyPr>
          <a:lstStyle/>
          <a:p>
            <a:r>
              <a:rPr lang="fr-CA" dirty="0"/>
              <a:t>Inventaire des espaces, items (zone grise) équipements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74815" y="1088749"/>
            <a:ext cx="2254312" cy="16885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2001" y="1088750"/>
            <a:ext cx="2831804" cy="16885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358616" y="3100562"/>
            <a:ext cx="1688558" cy="16885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909030" y="1435395"/>
            <a:ext cx="1833604" cy="12180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115098" y="3100562"/>
            <a:ext cx="1148558" cy="169067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4D646867-4EAB-4E0D-8B6E-1F995EED5467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</p:spTree>
    <p:extLst>
      <p:ext uri="{BB962C8B-B14F-4D97-AF65-F5344CB8AC3E}">
        <p14:creationId xmlns:p14="http://schemas.microsoft.com/office/powerpoint/2010/main" val="4258707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40162" y="916759"/>
            <a:ext cx="1783766" cy="23881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73097" y="900589"/>
            <a:ext cx="1730741" cy="23886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58765" y="3485637"/>
            <a:ext cx="4226469" cy="1529297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AD27C757-0359-4189-BF12-B6A62FAAC56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02FF8F8-B10B-42D9-B81E-FAA8F76A2492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dirty="0"/>
              <a:t>Assignation des tâches et activités</a:t>
            </a:r>
          </a:p>
        </p:txBody>
      </p:sp>
    </p:spTree>
    <p:extLst>
      <p:ext uri="{BB962C8B-B14F-4D97-AF65-F5344CB8AC3E}">
        <p14:creationId xmlns:p14="http://schemas.microsoft.com/office/powerpoint/2010/main" val="2593951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7AA7A21-E040-43B6-B514-008E0453DADB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Tableau de bord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F33403-092B-4E1E-B67C-965C3CB33EC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0ADF7D-01EF-4FC9-B355-58D64E5B9EA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750499"/>
            <a:ext cx="9144000" cy="46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7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3FC4B4-196C-45C6-89DE-240FA662778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1467142" cy="24405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fr-CA" dirty="0"/>
              <a:t>Actium SAN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6244BB-A356-426F-8F75-C2DBC5D952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" y="767751"/>
            <a:ext cx="9144000" cy="4375749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FA6A2D6-9CA2-4DC4-81B1-5F0120285527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A" dirty="0"/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339276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B51C290-CD4D-4F0A-9283-A0AB130A0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272821"/>
          </a:xfrm>
        </p:spPr>
        <p:txBody>
          <a:bodyPr/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Travail en silo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2700B2-3D28-4944-9B0E-0BD73F5CCA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3" r="5" b="16238"/>
          <a:stretch/>
        </p:blipFill>
        <p:spPr>
          <a:xfrm>
            <a:off x="391648" y="1516037"/>
            <a:ext cx="3127729" cy="2448951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8039FF-20C7-455F-B1EB-0E4FDF11A728}"/>
              </a:ext>
            </a:extLst>
          </p:cNvPr>
          <p:cNvSpPr txBox="1">
            <a:spLocks/>
          </p:cNvSpPr>
          <p:nvPr/>
        </p:nvSpPr>
        <p:spPr>
          <a:xfrm>
            <a:off x="314226" y="116388"/>
            <a:ext cx="2491325" cy="2295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920"/>
              </a:lnSpc>
              <a:spcAft>
                <a:spcPts val="600"/>
              </a:spcAft>
            </a:pPr>
            <a:r>
              <a:rPr lang="fr-FR" sz="1200" kern="1200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Situation observée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0036D85-1FFD-41B0-95DE-69E8DA69E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74827" y="1201479"/>
            <a:ext cx="4652906" cy="358371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Exemples: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 équipes de soins: Départs au tableau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 service d’hygiène et salubrité: Désinfection (délais)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 service de gestion des lits: Appelé par unité de soins (délais et rétention)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 service des installations matérielles: Réquisitions (confusion des responsabilités, délais)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 service de préventions des infections: Isolement des patients</a:t>
            </a:r>
            <a:b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fr-CA" sz="5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Impact: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Problème de traçabilité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Gestion des lits inefficace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Supervision sans vision globale en temps réel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r>
              <a:rPr lang="fr-CA" sz="5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Difficulté à effectuer le suivi des infections</a:t>
            </a:r>
          </a:p>
          <a:p>
            <a:pPr marL="800100" lvl="1" indent="-342900">
              <a:spcBef>
                <a:spcPts val="600"/>
              </a:spcBef>
              <a:buFont typeface="Wingdings 3" panose="05040102010807070707" pitchFamily="18" charset="2"/>
              <a:buChar char="u"/>
            </a:pPr>
            <a:endParaRPr lang="fr-CA" sz="2200" dirty="0"/>
          </a:p>
          <a:p>
            <a:pPr marL="285750" indent="-285750">
              <a:buFont typeface="Wingdings 3" panose="05040102010807070707" pitchFamily="18" charset="2"/>
              <a:buChar char="u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5291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B8867B-A1D4-465C-BC6F-B9517A07AEE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1467142" cy="244053"/>
          </a:xfrm>
        </p:spPr>
        <p:txBody>
          <a:bodyPr/>
          <a:lstStyle/>
          <a:p>
            <a:r>
              <a:rPr lang="en-US" dirty="0"/>
              <a:t>Actium SAN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18DAB9-18A7-4CDA-B4FD-3426E19D2E29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1" y="358311"/>
            <a:ext cx="3557405" cy="272821"/>
          </a:xfrm>
        </p:spPr>
        <p:txBody>
          <a:bodyPr/>
          <a:lstStyle/>
          <a:p>
            <a:r>
              <a:rPr lang="en-US" dirty="0"/>
              <a:t>Paramétrage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6AAEE6-A543-4712-9313-8EEF600F0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54912"/>
            <a:ext cx="9144000" cy="42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91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269A899-D2F9-4133-A5C3-9ECC7BB7884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1467142" cy="244053"/>
          </a:xfrm>
        </p:spPr>
        <p:txBody>
          <a:bodyPr/>
          <a:lstStyle/>
          <a:p>
            <a:r>
              <a:rPr lang="en-US" dirty="0"/>
              <a:t>Actium SAN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D14A00-272C-4FDA-8E22-E1BEE3159F57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1" y="358311"/>
            <a:ext cx="3557405" cy="272821"/>
          </a:xfrm>
        </p:spPr>
        <p:txBody>
          <a:bodyPr/>
          <a:lstStyle/>
          <a:p>
            <a:r>
              <a:rPr lang="en-US" dirty="0"/>
              <a:t>Rapports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5E6C97-227A-4AC0-A1B8-1B6FA3766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4279"/>
            <a:ext cx="9144000" cy="42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5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CD898D-B3C4-4B6C-BA5B-32CBD173838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1467142" cy="244053"/>
          </a:xfrm>
        </p:spPr>
        <p:txBody>
          <a:bodyPr/>
          <a:lstStyle/>
          <a:p>
            <a:r>
              <a:rPr lang="en-US" dirty="0"/>
              <a:t>Actium SAN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467CB6A-0572-4B05-831C-1483D1EB9045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1" y="358311"/>
            <a:ext cx="3557405" cy="272821"/>
          </a:xfrm>
        </p:spPr>
        <p:txBody>
          <a:bodyPr/>
          <a:lstStyle/>
          <a:p>
            <a:r>
              <a:rPr lang="en-US" dirty="0"/>
              <a:t>Gestion des routes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8E3754-6DDA-4BA9-8088-ECF113BAA8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811454"/>
            <a:ext cx="9144000" cy="40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68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1247879-E2A9-4FF0-B0A4-2AD8AE526757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317421" y="335532"/>
            <a:ext cx="3797379" cy="363207"/>
          </a:xfrm>
        </p:spPr>
        <p:txBody>
          <a:bodyPr>
            <a:normAutofit/>
          </a:bodyPr>
          <a:lstStyle/>
          <a:p>
            <a:r>
              <a:rPr lang="fr-CA" dirty="0"/>
              <a:t>Page d’authentification employée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54CBBE-D7DE-4FCC-97CC-9FDAFB6AA9E9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4BEDAD-9754-4CBB-89F5-92D551BBA2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2" y="896312"/>
            <a:ext cx="2116098" cy="3761952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583317-1026-43BD-90DC-AB4688F071B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16871" y="1112808"/>
            <a:ext cx="662712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20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02E8D0C-D408-4420-AE27-2FB50C7431B3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fr-CA" dirty="0"/>
              <a:t>Affichage de la progression de la route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374CD4-25F0-48D3-8C62-EDCC2225516B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937385-A25D-4F3D-BF06-848EE8E1C96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08" y="752030"/>
            <a:ext cx="5681138" cy="42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2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1944F7-85A9-4D86-B429-5283AA3B45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0DD91E-BA92-4F52-9A0F-D9549FE0089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1068575"/>
            <a:ext cx="7887629" cy="4268315"/>
          </a:xfrm>
        </p:spPr>
        <p:txBody>
          <a:bodyPr/>
          <a:lstStyle/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Module en temps réel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Préposé utilisant une tablette sur son chariot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Route de travail affichée sur son écran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Protocoles de désinfections intégrés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Un seul clic pour identifier la chambre en procédure de nettoyage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Traçabilité des équipements en zone grise par code-barre ou puce NFC.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604DC3-6E0F-42E4-92CB-8CB70ADC0DAE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Traçabilité en temps réel</a:t>
            </a:r>
          </a:p>
        </p:txBody>
      </p:sp>
    </p:spTree>
    <p:extLst>
      <p:ext uri="{BB962C8B-B14F-4D97-AF65-F5344CB8AC3E}">
        <p14:creationId xmlns:p14="http://schemas.microsoft.com/office/powerpoint/2010/main" val="533851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4AEB-612C-418B-B3F4-523190EC6E5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8BC35-FC3C-41EA-9DF3-38457D891A3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Temps de nettoyage enregistrés par catégorie : quotidien, hebdomadaire, périodique, types de désinfection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Rapports journaliers pour analyse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Validation de temps réel de nettoyage et désinfection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Types de désinfection identifiés et mesurés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4B5F0E-2B3B-417A-A0E2-917596BFCE51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Traçabilité suite</a:t>
            </a:r>
          </a:p>
        </p:txBody>
      </p:sp>
    </p:spTree>
    <p:extLst>
      <p:ext uri="{BB962C8B-B14F-4D97-AF65-F5344CB8AC3E}">
        <p14:creationId xmlns:p14="http://schemas.microsoft.com/office/powerpoint/2010/main" val="956797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3EC83-093C-4B66-9AE8-221D6763DE87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8185" y="1190389"/>
            <a:ext cx="7887629" cy="3394472"/>
          </a:xfrm>
        </p:spPr>
        <p:txBody>
          <a:bodyPr/>
          <a:lstStyle/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Installation, une fois à partir du magasin (Apple Store, Google Store ou Windows Store),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mises à jour ultérieures automatiques lors du démarrage de l’application,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déploiements ciblés par canaux,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vue globale des logiciels déployés, sur quels appareils, quelles versions,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hébergement (cloud) avec Azure, Amazon ou Google.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Ou hébergement sur vos serveurs</a:t>
            </a:r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07E5B0-EEB0-4EBB-82AF-B9BF0BD46DD1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Installations et mises à jour</a:t>
            </a:r>
          </a:p>
        </p:txBody>
      </p:sp>
    </p:spTree>
    <p:extLst>
      <p:ext uri="{BB962C8B-B14F-4D97-AF65-F5344CB8AC3E}">
        <p14:creationId xmlns:p14="http://schemas.microsoft.com/office/powerpoint/2010/main" val="40778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16B10-24B9-485A-8B33-DB58FC2C227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Question?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41AFD5-F53D-4DD9-BA41-5AEA104CEF3C}"/>
              </a:ext>
            </a:extLst>
          </p:cNvPr>
          <p:cNvSpPr>
            <a:spLocks noGrp="1"/>
          </p:cNvSpPr>
          <p:nvPr>
            <p:ph type="subTitle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</p:spTree>
    <p:extLst>
      <p:ext uri="{BB962C8B-B14F-4D97-AF65-F5344CB8AC3E}">
        <p14:creationId xmlns:p14="http://schemas.microsoft.com/office/powerpoint/2010/main" val="3334514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B9DC0-84D3-435D-AB3B-EAB46EB4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Actium CQ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D05C15-BBCE-485C-9106-73C11D132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Audit et inspection en temps réel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8D7936-C371-46ED-A15D-93367EE68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861"/>
            <a:ext cx="9144000" cy="47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9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7E052-07CE-495B-BA77-23892940709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8"/>
            <a:ext cx="1467142" cy="24405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fr-CA" dirty="0"/>
              <a:t>Solution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868D841-CA6D-4305-990B-FD4E3E1B95BD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18159" y="2076627"/>
            <a:ext cx="3562723" cy="1726251"/>
          </a:xfrm>
          <a:prstGeom prst="rect">
            <a:avLst/>
          </a:prstGeom>
          <a:noFill/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1E5CD0-2CC0-48EB-BCA9-13782B9D8D5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CA" dirty="0"/>
              <a:t>Communication en temps réel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7DB024B0-4D3F-4B2A-9E83-42B9C1DC05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652" r="10652"/>
          <a:stretch>
            <a:fillRect/>
          </a:stretch>
        </p:blipFill>
        <p:spPr>
          <a:xfrm>
            <a:off x="401652" y="1007442"/>
            <a:ext cx="4467538" cy="37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9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21C54-CF18-4009-965D-3758CEEF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Contrôle qualité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E91825-8FC1-4BA3-9270-B076E0DD5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Marquage UV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1F84CE-AE7E-4725-9941-422DCD86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406"/>
            <a:ext cx="4451665" cy="2521879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69A291D1-BC63-4C6B-9CF5-11FA77862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638406"/>
            <a:ext cx="4500225" cy="25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D4A98-2CD5-4A2C-8306-E47CE502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Contrôle Qualité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A2611A-5FF8-4660-8B65-29AC8F9D1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68" y="871054"/>
            <a:ext cx="7142671" cy="419294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C4D798-6559-4D85-ADAA-80F24C4AD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Inspection visuelle </a:t>
            </a:r>
          </a:p>
        </p:txBody>
      </p:sp>
    </p:spTree>
    <p:extLst>
      <p:ext uri="{BB962C8B-B14F-4D97-AF65-F5344CB8AC3E}">
        <p14:creationId xmlns:p14="http://schemas.microsoft.com/office/powerpoint/2010/main" val="59843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E1E51-1FFC-4569-A62E-DDCA05EF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Contrôle Qualité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039C22E-51B3-43E9-8592-3DFEBC9B5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406" y="875185"/>
            <a:ext cx="6649466" cy="416513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B63D1F-FB62-48E6-9738-F9CE78382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Procédures et critères de conformité</a:t>
            </a:r>
          </a:p>
        </p:txBody>
      </p:sp>
    </p:spTree>
    <p:extLst>
      <p:ext uri="{BB962C8B-B14F-4D97-AF65-F5344CB8AC3E}">
        <p14:creationId xmlns:p14="http://schemas.microsoft.com/office/powerpoint/2010/main" val="2250666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CEF58-1402-424E-8127-31C0C01B0E4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4036BA-AC41-48AC-8022-0F62EEC8FDC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0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http://www.chantier.ma/ActiumSAN/VBSActiumSAN.mp4</a:t>
            </a:r>
            <a:endParaRPr lang="fr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u="sng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http://www.chantier.ma/actiumcq/ActiumQC.mp4</a:t>
            </a:r>
            <a:endParaRPr lang="fr-FR" sz="20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FR" sz="20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u="sng" dirty="0">
                <a:latin typeface="Segoe UI" panose="020B0502040204020203" pitchFamily="34" charset="0"/>
                <a:cs typeface="Segoe UI" panose="020B0502040204020203" pitchFamily="34" charset="0"/>
                <a:hlinkClick r:id="rId7"/>
              </a:rPr>
              <a:t>http://www.chantier.ma/ActiumMNT/ActiumMNT.mp4</a:t>
            </a:r>
            <a:endParaRPr lang="fr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0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FR" sz="20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8C9E05-89D9-4E39-8027-792D3D643D88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Vidéo tutorial</a:t>
            </a:r>
          </a:p>
        </p:txBody>
      </p:sp>
    </p:spTree>
    <p:extLst>
      <p:ext uri="{BB962C8B-B14F-4D97-AF65-F5344CB8AC3E}">
        <p14:creationId xmlns:p14="http://schemas.microsoft.com/office/powerpoint/2010/main" val="266838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16B10-24B9-485A-8B33-DB58FC2C227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Question?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41AFD5-F53D-4DD9-BA41-5AEA104CEF3C}"/>
              </a:ext>
            </a:extLst>
          </p:cNvPr>
          <p:cNvSpPr>
            <a:spLocks noGrp="1"/>
          </p:cNvSpPr>
          <p:nvPr>
            <p:ph type="subTitle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CQ</a:t>
            </a:r>
          </a:p>
        </p:txBody>
      </p:sp>
    </p:spTree>
    <p:extLst>
      <p:ext uri="{BB962C8B-B14F-4D97-AF65-F5344CB8AC3E}">
        <p14:creationId xmlns:p14="http://schemas.microsoft.com/office/powerpoint/2010/main" val="67951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C44951E-84AC-49DA-90BD-190ECC068D6A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>
                <a:latin typeface="Verdana" panose="020B0604030504040204" pitchFamily="34" charset="0"/>
                <a:ea typeface="Verdana" panose="020B0604030504040204" pitchFamily="34" charset="0"/>
              </a:rPr>
              <a:t>Question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8AD3F9D-8974-4399-9BAA-06CD1F7D54F2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2020186" y="2770737"/>
            <a:ext cx="5349869" cy="2237197"/>
          </a:xfrm>
        </p:spPr>
        <p:txBody>
          <a:bodyPr/>
          <a:lstStyle/>
          <a:p>
            <a:pPr algn="ctr"/>
            <a:endParaRPr lang="fr-CA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CA" sz="28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Actium Technologie Inc. div. Actium Marketing Inc.</a:t>
            </a:r>
          </a:p>
          <a:p>
            <a:pPr algn="ctr"/>
            <a:r>
              <a:rPr lang="fr-CA" sz="28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VBS </a:t>
            </a:r>
            <a:r>
              <a:rPr lang="fr-CA" sz="2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(Virtual Building Solution)</a:t>
            </a:r>
            <a:endParaRPr lang="fr-CA" sz="28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DF9279-03B5-4F32-AF0A-E43DB8FF92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89447" y="3890346"/>
            <a:ext cx="1198448" cy="9873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CC5BBA-17D1-4183-B05B-592F7CA35BFF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447" y="2571750"/>
            <a:ext cx="1198448" cy="99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7AE811-EAA2-4AED-B197-A0CDF67FB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05" y="2735401"/>
            <a:ext cx="1198448" cy="9975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20892D-3ACB-4570-A083-E1CD17E2F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939" y="3890346"/>
            <a:ext cx="1091150" cy="8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9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E9865-6ACB-4FBE-8F54-0DD0B9FBF07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Innovation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4976D53-8CA5-420B-93E4-EDD7022C28A6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9397" y="1421111"/>
            <a:ext cx="3971148" cy="297836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4D7436-AE57-451C-B32E-685083A284F2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SaaS et Infonuagique (Cloud)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0D6589-490B-4E3F-B798-ECA49B2873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1999" y="1421110"/>
            <a:ext cx="3971147" cy="2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1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D5A18-B64E-4495-B5BE-AF03B027B30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Rechercher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6907DC-5D43-4CBE-B530-6C228933FA7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Données en temps réel</a:t>
            </a:r>
          </a:p>
        </p:txBody>
      </p:sp>
      <p:pic>
        <p:nvPicPr>
          <p:cNvPr id="1026" name="Picture 2" descr="http://holydis.com/wp-content/uploads/2014/09/pilotage-en-temps-reel.png">
            <a:extLst>
              <a:ext uri="{FF2B5EF4-FFF2-40B4-BE49-F238E27FC236}">
                <a16:creationId xmlns:a16="http://schemas.microsoft.com/office/drawing/2014/main" id="{8592B2EC-64BF-4E54-B43D-61AAD5A576E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81" y="1027792"/>
            <a:ext cx="5079851" cy="41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4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8A422A2-652B-44E4-85DD-3EE33D0251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3812977"/>
            <a:ext cx="5486400" cy="425054"/>
          </a:xfrm>
        </p:spPr>
        <p:txBody>
          <a:bodyPr/>
          <a:lstStyle/>
          <a:p>
            <a:r>
              <a:rPr lang="en-US" dirty="0"/>
              <a:t>Actium ADT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F4C3A3-C3DA-44FD-9C03-AA70E952A4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62720" y="962121"/>
            <a:ext cx="3745536" cy="2747818"/>
          </a:xfrm>
          <a:prstGeom prst="rect">
            <a:avLst/>
          </a:prstGeom>
          <a:noFill/>
          <a:ln w="57150" cap="sq" cmpd="sng">
            <a:solidFill>
              <a:srgbClr val="3198E5"/>
            </a:solidFill>
            <a:miter lim="800000"/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10011C7-DFB0-440A-B3F1-472026090E2A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286000" y="4238030"/>
            <a:ext cx="4992688" cy="438739"/>
          </a:xfrm>
        </p:spPr>
        <p:txBody>
          <a:bodyPr/>
          <a:lstStyle/>
          <a:p>
            <a:r>
              <a:rPr lang="fr-CA" dirty="0"/>
              <a:t>Module de gestion des départs et transferts en temps réel.</a:t>
            </a:r>
          </a:p>
        </p:txBody>
      </p:sp>
    </p:spTree>
    <p:extLst>
      <p:ext uri="{BB962C8B-B14F-4D97-AF65-F5344CB8AC3E}">
        <p14:creationId xmlns:p14="http://schemas.microsoft.com/office/powerpoint/2010/main" val="317028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135A0-5EB4-4272-8B87-D8404D7D416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07E5B0-EEB0-4EBB-82AF-B9BF0BD46DD1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A" sz="1400" dirty="0">
                <a:latin typeface="Segoe UI" panose="020B0502040204020203" pitchFamily="34" charset="0"/>
                <a:cs typeface="Segoe UI" panose="020B0502040204020203" pitchFamily="34" charset="0"/>
              </a:rPr>
              <a:t>Intégration au système d’admission existant et autres systèmes compatibles HL7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76181" y="823376"/>
            <a:ext cx="4923721" cy="42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081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USINESS_PC.potx" id="{BAFF1E8F-C020-4019-A3CB-49C21C7085B6}" vid="{52D4BC55-2C62-42F5-8F27-D3E87096B17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9C92F6-C5F8-482F-AC56-6D57797396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1178</Words>
  <Application>Microsoft Office PowerPoint</Application>
  <PresentationFormat>Affichage à l'écran (16:9)</PresentationFormat>
  <Paragraphs>233</Paragraphs>
  <Slides>55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  <vt:variant>
        <vt:lpstr>Diaporamas personnalisés</vt:lpstr>
      </vt:variant>
      <vt:variant>
        <vt:i4>2</vt:i4>
      </vt:variant>
    </vt:vector>
  </HeadingPairs>
  <TitlesOfParts>
    <vt:vector size="66" baseType="lpstr">
      <vt:lpstr>Arial</vt:lpstr>
      <vt:lpstr>Calibri</vt:lpstr>
      <vt:lpstr>Segoe UI</vt:lpstr>
      <vt:lpstr>Segoe UI Black</vt:lpstr>
      <vt:lpstr>Segoe UI Semilight</vt:lpstr>
      <vt:lpstr>SegoeBook</vt:lpstr>
      <vt:lpstr>Verdana</vt:lpstr>
      <vt:lpstr>Wingdings 3</vt:lpstr>
      <vt:lpstr>Thème Office</vt:lpstr>
      <vt:lpstr>Actium Technologie Inc.</vt:lpstr>
      <vt:lpstr>Les enjeux</vt:lpstr>
      <vt:lpstr>Présentation PowerPoint</vt:lpstr>
      <vt:lpstr>Présentation PowerPoint</vt:lpstr>
      <vt:lpstr>Solution</vt:lpstr>
      <vt:lpstr>Innovation</vt:lpstr>
      <vt:lpstr>Rechercher</vt:lpstr>
      <vt:lpstr>Actium ADT</vt:lpstr>
      <vt:lpstr>Communication</vt:lpstr>
      <vt:lpstr>Actium ADT</vt:lpstr>
      <vt:lpstr>Actium ADT</vt:lpstr>
      <vt:lpstr>Actium ADT</vt:lpstr>
      <vt:lpstr>Actium ADT</vt:lpstr>
      <vt:lpstr>Actium ADT</vt:lpstr>
      <vt:lpstr>Actium ADT</vt:lpstr>
      <vt:lpstr>Présentation PowerPoint</vt:lpstr>
      <vt:lpstr>Présentation PowerPoint</vt:lpstr>
      <vt:lpstr>Présentation PowerPoint</vt:lpstr>
      <vt:lpstr>Actium ADT</vt:lpstr>
      <vt:lpstr>Actium ADT</vt:lpstr>
      <vt:lpstr>Actium ADT</vt:lpstr>
      <vt:lpstr>Question?</vt:lpstr>
      <vt:lpstr>Brancarderie</vt:lpstr>
      <vt:lpstr>Actium TRS</vt:lpstr>
      <vt:lpstr>Actium TRANS</vt:lpstr>
      <vt:lpstr>Actium TRANS</vt:lpstr>
      <vt:lpstr>Actium TRS</vt:lpstr>
      <vt:lpstr>Actium TRANS</vt:lpstr>
      <vt:lpstr>Actium TRANS</vt:lpstr>
      <vt:lpstr>Question?</vt:lpstr>
      <vt:lpstr>Actium SAN</vt:lpstr>
      <vt:lpstr>Actium SAN</vt:lpstr>
      <vt:lpstr>Première étape</vt:lpstr>
      <vt:lpstr>Actium SAN</vt:lpstr>
      <vt:lpstr>Actium SAN</vt:lpstr>
      <vt:lpstr>Actium SAN</vt:lpstr>
      <vt:lpstr>Actium SAN</vt:lpstr>
      <vt:lpstr>Présentation PowerPoint</vt:lpstr>
      <vt:lpstr>Actium SAN </vt:lpstr>
      <vt:lpstr>Actium SAN</vt:lpstr>
      <vt:lpstr>Actium SAN</vt:lpstr>
      <vt:lpstr>Actium SAN</vt:lpstr>
      <vt:lpstr>Présentation PowerPoint</vt:lpstr>
      <vt:lpstr>Présentation PowerPoint</vt:lpstr>
      <vt:lpstr>Actium SAN</vt:lpstr>
      <vt:lpstr>Actium SAN</vt:lpstr>
      <vt:lpstr>Présentation PowerPoint</vt:lpstr>
      <vt:lpstr>Question?</vt:lpstr>
      <vt:lpstr>Actium CQ</vt:lpstr>
      <vt:lpstr>Contrôle qualité</vt:lpstr>
      <vt:lpstr>Contrôle Qualité</vt:lpstr>
      <vt:lpstr>Contrôle Qualité</vt:lpstr>
      <vt:lpstr>Actium</vt:lpstr>
      <vt:lpstr>Question?</vt:lpstr>
      <vt:lpstr>Présentation PowerPoint</vt:lpstr>
      <vt:lpstr>Diaporama personnalisé 1</vt:lpstr>
      <vt:lpstr>Diaporama personnalisé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2019-07-30T14:08:00Z</dcterms:created>
  <dcterms:modified xsi:type="dcterms:W3CDTF">2019-08-20T18:14:18Z</dcterms:modified>
</cp:coreProperties>
</file>