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8" r:id="rId4"/>
    <p:sldId id="261" r:id="rId5"/>
    <p:sldId id="269" r:id="rId6"/>
    <p:sldId id="262" r:id="rId7"/>
    <p:sldId id="264" r:id="rId8"/>
    <p:sldId id="270" r:id="rId9"/>
    <p:sldId id="266" r:id="rId10"/>
    <p:sldId id="271" r:id="rId11"/>
    <p:sldId id="272" r:id="rId12"/>
    <p:sldId id="273" r:id="rId13"/>
  </p:sldIdLst>
  <p:sldSz cx="14630400" cy="9144000"/>
  <p:notesSz cx="6858000" cy="9144000"/>
  <p:defaultTextStyle>
    <a:defPPr>
      <a:defRPr lang="en-US"/>
    </a:defPPr>
    <a:lvl1pPr marL="0" algn="l" defTabSz="135843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79217" algn="l" defTabSz="135843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58433" algn="l" defTabSz="135843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37651" algn="l" defTabSz="135843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16868" algn="l" defTabSz="135843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396084" algn="l" defTabSz="135843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75301" algn="l" defTabSz="135843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54519" algn="l" defTabSz="135843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33735" algn="l" defTabSz="135843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74D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434" y="294"/>
      </p:cViewPr>
      <p:guideLst>
        <p:guide orient="horz" pos="2160"/>
        <p:guide pos="2880"/>
        <p:guide orient="horz" pos="2880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A00E7-FDED-465B-8309-FB19C6557B72}" type="datetimeFigureOut">
              <a:rPr lang="en-US"/>
              <a:t>2/13/2025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AC43A-FABE-43EF-9578-7DD23E36248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584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79217" algn="l" defTabSz="13584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58433" algn="l" defTabSz="13584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37651" algn="l" defTabSz="13584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16868" algn="l" defTabSz="13584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396084" algn="l" defTabSz="13584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075301" algn="l" defTabSz="13584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754519" algn="l" defTabSz="13584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33735" algn="l" defTabSz="13584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AC43A-FABE-43EF-9578-7DD23E362481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114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AC43A-FABE-43EF-9578-7DD23E362481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2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AC43A-FABE-43EF-9578-7DD23E362481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769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AC43A-FABE-43EF-9578-7DD23E362481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769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AC43A-FABE-43EF-9578-7DD23E362481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56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AC43A-FABE-43EF-9578-7DD23E362481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02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AC43A-FABE-43EF-9578-7DD23E362481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02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AC43A-FABE-43EF-9578-7DD23E362481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25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AC43A-FABE-43EF-9578-7DD23E362481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25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AC43A-FABE-43EF-9578-7DD23E362481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02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1" y="2840567"/>
            <a:ext cx="12435840" cy="196003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5181600"/>
            <a:ext cx="1024128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9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8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37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16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960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75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54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33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9961-8DED-4B56-848D-CAAF9F051353}" type="datetime1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Georgia Center for Nonprofits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6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754F-8389-44E7-9437-E2D4F9C14516}" type="datetime1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Georgia Center for Nonprofits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41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66185"/>
            <a:ext cx="3291841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1" y="366185"/>
            <a:ext cx="963168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21C55-734D-4A6E-8001-2169C284C9EF}" type="datetime1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Georgia Center for Nonprofits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957B-6153-4EF8-B843-27FC08D18667}" type="datetime1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Georgia Center for Nonprofits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4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2" y="5875868"/>
            <a:ext cx="12435840" cy="1816100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2" y="3875618"/>
            <a:ext cx="12435840" cy="2000250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9217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5843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376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1686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9608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7530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5451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3373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2229-DF80-4FA5-A283-17964EF07C54}" type="datetime1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Georgia Center for Nonprofits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342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1" y="2133601"/>
            <a:ext cx="6461760" cy="6034617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1" y="2133601"/>
            <a:ext cx="6461760" cy="6034617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A844-9EA5-443C-B307-F83836685529}" type="datetime1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Georgia Center for Nonprofits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46817"/>
            <a:ext cx="6464301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17" indent="0">
              <a:buNone/>
              <a:defRPr sz="3000" b="1"/>
            </a:lvl2pPr>
            <a:lvl3pPr marL="1358433" indent="0">
              <a:buNone/>
              <a:defRPr sz="2700" b="1"/>
            </a:lvl3pPr>
            <a:lvl4pPr marL="2037651" indent="0">
              <a:buNone/>
              <a:defRPr sz="2300" b="1"/>
            </a:lvl4pPr>
            <a:lvl5pPr marL="2716868" indent="0">
              <a:buNone/>
              <a:defRPr sz="2300" b="1"/>
            </a:lvl5pPr>
            <a:lvl6pPr marL="3396084" indent="0">
              <a:buNone/>
              <a:defRPr sz="2300" b="1"/>
            </a:lvl6pPr>
            <a:lvl7pPr marL="4075301" indent="0">
              <a:buNone/>
              <a:defRPr sz="2300" b="1"/>
            </a:lvl7pPr>
            <a:lvl8pPr marL="4754519" indent="0">
              <a:buNone/>
              <a:defRPr sz="2300" b="1"/>
            </a:lvl8pPr>
            <a:lvl9pPr marL="5433735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899834"/>
            <a:ext cx="6464301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2046817"/>
            <a:ext cx="6466840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17" indent="0">
              <a:buNone/>
              <a:defRPr sz="3000" b="1"/>
            </a:lvl2pPr>
            <a:lvl3pPr marL="1358433" indent="0">
              <a:buNone/>
              <a:defRPr sz="2700" b="1"/>
            </a:lvl3pPr>
            <a:lvl4pPr marL="2037651" indent="0">
              <a:buNone/>
              <a:defRPr sz="2300" b="1"/>
            </a:lvl4pPr>
            <a:lvl5pPr marL="2716868" indent="0">
              <a:buNone/>
              <a:defRPr sz="2300" b="1"/>
            </a:lvl5pPr>
            <a:lvl6pPr marL="3396084" indent="0">
              <a:buNone/>
              <a:defRPr sz="2300" b="1"/>
            </a:lvl6pPr>
            <a:lvl7pPr marL="4075301" indent="0">
              <a:buNone/>
              <a:defRPr sz="2300" b="1"/>
            </a:lvl7pPr>
            <a:lvl8pPr marL="4754519" indent="0">
              <a:buNone/>
              <a:defRPr sz="2300" b="1"/>
            </a:lvl8pPr>
            <a:lvl9pPr marL="5433735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899834"/>
            <a:ext cx="6466840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5C6B-DE47-4766-BE17-B41C93A00905}" type="datetime1">
              <a:rPr lang="en-US" smtClean="0"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Georgia Center for Nonprofits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84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A320-1338-4EE6-BB81-A0B0634EE8FA}" type="datetime1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Georgia Center for Nonprofits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86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F66E-0FF0-4FC2-B0E0-420BB87E6DD7}" type="datetime1">
              <a:rPr lang="en-US" smtClean="0"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Georgia Center for Nonprofits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71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64066"/>
            <a:ext cx="4813301" cy="1549400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1" y="364068"/>
            <a:ext cx="8178800" cy="7804150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913468"/>
            <a:ext cx="4813301" cy="6254750"/>
          </a:xfrm>
        </p:spPr>
        <p:txBody>
          <a:bodyPr/>
          <a:lstStyle>
            <a:lvl1pPr marL="0" indent="0">
              <a:buNone/>
              <a:defRPr sz="2100"/>
            </a:lvl1pPr>
            <a:lvl2pPr marL="679217" indent="0">
              <a:buNone/>
              <a:defRPr sz="1800"/>
            </a:lvl2pPr>
            <a:lvl3pPr marL="1358433" indent="0">
              <a:buNone/>
              <a:defRPr sz="1500"/>
            </a:lvl3pPr>
            <a:lvl4pPr marL="2037651" indent="0">
              <a:buNone/>
              <a:defRPr sz="1300"/>
            </a:lvl4pPr>
            <a:lvl5pPr marL="2716868" indent="0">
              <a:buNone/>
              <a:defRPr sz="1300"/>
            </a:lvl5pPr>
            <a:lvl6pPr marL="3396084" indent="0">
              <a:buNone/>
              <a:defRPr sz="1300"/>
            </a:lvl6pPr>
            <a:lvl7pPr marL="4075301" indent="0">
              <a:buNone/>
              <a:defRPr sz="1300"/>
            </a:lvl7pPr>
            <a:lvl8pPr marL="4754519" indent="0">
              <a:buNone/>
              <a:defRPr sz="1300"/>
            </a:lvl8pPr>
            <a:lvl9pPr marL="5433735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0C6F-CC57-4FFD-B98D-5C9558A49F28}" type="datetime1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Georgia Center for Nonprofits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9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6400800"/>
            <a:ext cx="8778240" cy="75565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817034"/>
            <a:ext cx="8778240" cy="5486400"/>
          </a:xfrm>
        </p:spPr>
        <p:txBody>
          <a:bodyPr/>
          <a:lstStyle>
            <a:lvl1pPr marL="0" indent="0">
              <a:buNone/>
              <a:defRPr sz="4800"/>
            </a:lvl1pPr>
            <a:lvl2pPr marL="679217" indent="0">
              <a:buNone/>
              <a:defRPr sz="4100"/>
            </a:lvl2pPr>
            <a:lvl3pPr marL="1358433" indent="0">
              <a:buNone/>
              <a:defRPr sz="3600"/>
            </a:lvl3pPr>
            <a:lvl4pPr marL="2037651" indent="0">
              <a:buNone/>
              <a:defRPr sz="3000"/>
            </a:lvl4pPr>
            <a:lvl5pPr marL="2716868" indent="0">
              <a:buNone/>
              <a:defRPr sz="3000"/>
            </a:lvl5pPr>
            <a:lvl6pPr marL="3396084" indent="0">
              <a:buNone/>
              <a:defRPr sz="3000"/>
            </a:lvl6pPr>
            <a:lvl7pPr marL="4075301" indent="0">
              <a:buNone/>
              <a:defRPr sz="3000"/>
            </a:lvl7pPr>
            <a:lvl8pPr marL="4754519" indent="0">
              <a:buNone/>
              <a:defRPr sz="3000"/>
            </a:lvl8pPr>
            <a:lvl9pPr marL="5433735" indent="0">
              <a:buNone/>
              <a:defRPr sz="3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7156451"/>
            <a:ext cx="8778240" cy="1073149"/>
          </a:xfrm>
        </p:spPr>
        <p:txBody>
          <a:bodyPr/>
          <a:lstStyle>
            <a:lvl1pPr marL="0" indent="0">
              <a:buNone/>
              <a:defRPr sz="2100"/>
            </a:lvl1pPr>
            <a:lvl2pPr marL="679217" indent="0">
              <a:buNone/>
              <a:defRPr sz="1800"/>
            </a:lvl2pPr>
            <a:lvl3pPr marL="1358433" indent="0">
              <a:buNone/>
              <a:defRPr sz="1500"/>
            </a:lvl3pPr>
            <a:lvl4pPr marL="2037651" indent="0">
              <a:buNone/>
              <a:defRPr sz="1300"/>
            </a:lvl4pPr>
            <a:lvl5pPr marL="2716868" indent="0">
              <a:buNone/>
              <a:defRPr sz="1300"/>
            </a:lvl5pPr>
            <a:lvl6pPr marL="3396084" indent="0">
              <a:buNone/>
              <a:defRPr sz="1300"/>
            </a:lvl6pPr>
            <a:lvl7pPr marL="4075301" indent="0">
              <a:buNone/>
              <a:defRPr sz="1300"/>
            </a:lvl7pPr>
            <a:lvl8pPr marL="4754519" indent="0">
              <a:buNone/>
              <a:defRPr sz="1300"/>
            </a:lvl8pPr>
            <a:lvl9pPr marL="5433735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234D-B80F-44DD-9F76-8F42A74A3116}" type="datetime1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Georgia Center for Nonprofits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14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1"/>
          </a:xfrm>
          <a:prstGeom prst="rect">
            <a:avLst/>
          </a:prstGeom>
        </p:spPr>
        <p:txBody>
          <a:bodyPr vert="horz" lIns="135843" tIns="67921" rIns="135843" bIns="6792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33601"/>
            <a:ext cx="13167360" cy="6034617"/>
          </a:xfrm>
          <a:prstGeom prst="rect">
            <a:avLst/>
          </a:prstGeom>
        </p:spPr>
        <p:txBody>
          <a:bodyPr vert="horz" lIns="135843" tIns="67921" rIns="135843" bIns="6792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1" y="8475134"/>
            <a:ext cx="3413760" cy="486833"/>
          </a:xfrm>
          <a:prstGeom prst="rect">
            <a:avLst/>
          </a:prstGeom>
        </p:spPr>
        <p:txBody>
          <a:bodyPr vert="horz" lIns="135843" tIns="67921" rIns="135843" bIns="67921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6DB61-C2C8-4266-A0F8-A7E951636101}" type="datetime1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8475134"/>
            <a:ext cx="4632960" cy="486833"/>
          </a:xfrm>
          <a:prstGeom prst="rect">
            <a:avLst/>
          </a:prstGeom>
        </p:spPr>
        <p:txBody>
          <a:bodyPr vert="horz" lIns="135843" tIns="67921" rIns="135843" bIns="67921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Georgia Center for Nonprofits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8475134"/>
            <a:ext cx="3413760" cy="486833"/>
          </a:xfrm>
          <a:prstGeom prst="rect">
            <a:avLst/>
          </a:prstGeom>
        </p:spPr>
        <p:txBody>
          <a:bodyPr vert="horz" lIns="135843" tIns="67921" rIns="135843" bIns="67921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4CC63-E28D-4CF9-8F78-600F01381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1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1358433" rtl="0" eaLnBrk="1" latinLnBrk="0" hangingPunct="1"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9413" indent="-509413" algn="l" defTabSz="1358433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3727" indent="-424510" algn="l" defTabSz="1358433" rtl="0" eaLnBrk="1" latinLnBrk="0" hangingPunct="1">
        <a:spcBef>
          <a:spcPct val="20000"/>
        </a:spcBef>
        <a:buFont typeface="Arial" panose="020B0604020202020204" pitchFamily="34" charset="0"/>
        <a:buChar char="–"/>
        <a:defRPr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98043" indent="-339608" algn="l" defTabSz="135843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77259" indent="-339608" algn="l" defTabSz="1358433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56476" indent="-339608" algn="l" defTabSz="1358433" rtl="0" eaLnBrk="1" latinLnBrk="0" hangingPunct="1">
        <a:spcBef>
          <a:spcPct val="20000"/>
        </a:spcBef>
        <a:buFont typeface="Arial" panose="020B0604020202020204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35693" indent="-339608" algn="l" defTabSz="1358433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14909" indent="-339608" algn="l" defTabSz="1358433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94127" indent="-339608" algn="l" defTabSz="1358433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73344" indent="-339608" algn="l" defTabSz="1358433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843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9217" algn="l" defTabSz="135843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58433" algn="l" defTabSz="135843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37651" algn="l" defTabSz="135843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16868" algn="l" defTabSz="135843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96084" algn="l" defTabSz="135843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301" algn="l" defTabSz="135843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54519" algn="l" defTabSz="135843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33735" algn="l" defTabSz="135843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689" y="1592199"/>
            <a:ext cx="12435840" cy="1960034"/>
          </a:xfrm>
        </p:spPr>
        <p:txBody>
          <a:bodyPr>
            <a:noAutofit/>
          </a:bodyPr>
          <a:lstStyle/>
          <a:p>
            <a:pPr algn="r"/>
            <a:r>
              <a:rPr lang="en-US" dirty="0"/>
              <a:t>Scenario Planning </a:t>
            </a:r>
            <a:br>
              <a:rPr lang="en-US" dirty="0"/>
            </a:br>
            <a:r>
              <a:rPr lang="en-US" dirty="0"/>
              <a:t>Playbook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30235" y="2844164"/>
            <a:ext cx="14714559" cy="5976937"/>
            <a:chOff x="206834" y="2844164"/>
            <a:chExt cx="14714559" cy="5976937"/>
          </a:xfrm>
        </p:grpSpPr>
        <p:grpSp>
          <p:nvGrpSpPr>
            <p:cNvPr id="22" name="Group 21"/>
            <p:cNvGrpSpPr/>
            <p:nvPr/>
          </p:nvGrpSpPr>
          <p:grpSpPr>
            <a:xfrm>
              <a:off x="206834" y="2844164"/>
              <a:ext cx="12187731" cy="5976937"/>
              <a:chOff x="914400" y="1643063"/>
              <a:chExt cx="12187731" cy="5976937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914400" y="1643063"/>
                <a:ext cx="11982467" cy="5976937"/>
                <a:chOff x="914400" y="1014413"/>
                <a:chExt cx="11982467" cy="5976937"/>
              </a:xfrm>
            </p:grpSpPr>
            <p:grpSp>
              <p:nvGrpSpPr>
                <p:cNvPr id="32" name="Group 31"/>
                <p:cNvGrpSpPr/>
                <p:nvPr/>
              </p:nvGrpSpPr>
              <p:grpSpPr>
                <a:xfrm>
                  <a:off x="6572250" y="1771648"/>
                  <a:ext cx="3581400" cy="4434071"/>
                  <a:chOff x="7429500" y="1557670"/>
                  <a:chExt cx="2628900" cy="3284833"/>
                </a:xfrm>
                <a:solidFill>
                  <a:schemeClr val="accent3">
                    <a:alpha val="69804"/>
                  </a:schemeClr>
                </a:solidFill>
              </p:grpSpPr>
              <p:sp>
                <p:nvSpPr>
                  <p:cNvPr id="42" name="Trapezoid 41"/>
                  <p:cNvSpPr/>
                  <p:nvPr/>
                </p:nvSpPr>
                <p:spPr>
                  <a:xfrm>
                    <a:off x="7429500" y="1557670"/>
                    <a:ext cx="2628900" cy="1537586"/>
                  </a:xfrm>
                  <a:prstGeom prst="trapezoid">
                    <a:avLst>
                      <a:gd name="adj" fmla="val 40463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" name="Trapezoid 42"/>
                  <p:cNvSpPr/>
                  <p:nvPr/>
                </p:nvSpPr>
                <p:spPr>
                  <a:xfrm rot="10800000">
                    <a:off x="7429500" y="3095256"/>
                    <a:ext cx="2628900" cy="1747247"/>
                  </a:xfrm>
                  <a:prstGeom prst="trapezoid">
                    <a:avLst>
                      <a:gd name="adj" fmla="val 40470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3" name="Group 32"/>
                <p:cNvGrpSpPr/>
                <p:nvPr/>
              </p:nvGrpSpPr>
              <p:grpSpPr>
                <a:xfrm>
                  <a:off x="914400" y="1014413"/>
                  <a:ext cx="3409950" cy="5976937"/>
                  <a:chOff x="914400" y="1014413"/>
                  <a:chExt cx="3409950" cy="5976937"/>
                </a:xfrm>
              </p:grpSpPr>
              <p:sp>
                <p:nvSpPr>
                  <p:cNvPr id="40" name="Trapezoid 39"/>
                  <p:cNvSpPr/>
                  <p:nvPr/>
                </p:nvSpPr>
                <p:spPr>
                  <a:xfrm>
                    <a:off x="914400" y="1014413"/>
                    <a:ext cx="3409950" cy="3614737"/>
                  </a:xfrm>
                  <a:prstGeom prst="trapezoid">
                    <a:avLst>
                      <a:gd name="adj" fmla="val 21398"/>
                    </a:avLst>
                  </a:prstGeom>
                  <a:solidFill>
                    <a:schemeClr val="accent1">
                      <a:alpha val="69804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rapezoid 40"/>
                  <p:cNvSpPr/>
                  <p:nvPr/>
                </p:nvSpPr>
                <p:spPr>
                  <a:xfrm rot="10800000">
                    <a:off x="914400" y="4629150"/>
                    <a:ext cx="3409950" cy="2362200"/>
                  </a:xfrm>
                  <a:prstGeom prst="trapezoid">
                    <a:avLst>
                      <a:gd name="adj" fmla="val 36905"/>
                    </a:avLst>
                  </a:prstGeom>
                  <a:solidFill>
                    <a:schemeClr val="accent1">
                      <a:alpha val="69804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4" name="Group 33"/>
                <p:cNvGrpSpPr/>
                <p:nvPr/>
              </p:nvGrpSpPr>
              <p:grpSpPr>
                <a:xfrm rot="16200000" flipH="1">
                  <a:off x="4021197" y="2714159"/>
                  <a:ext cx="3089065" cy="3894060"/>
                  <a:chOff x="8155377" y="1535908"/>
                  <a:chExt cx="3089065" cy="6944085"/>
                </a:xfrm>
                <a:solidFill>
                  <a:schemeClr val="accent2">
                    <a:alpha val="69804"/>
                  </a:schemeClr>
                </a:solidFill>
              </p:grpSpPr>
              <p:sp>
                <p:nvSpPr>
                  <p:cNvPr id="38" name="Trapezoid 37"/>
                  <p:cNvSpPr/>
                  <p:nvPr/>
                </p:nvSpPr>
                <p:spPr>
                  <a:xfrm>
                    <a:off x="8155377" y="1535908"/>
                    <a:ext cx="3089064" cy="4117213"/>
                  </a:xfrm>
                  <a:prstGeom prst="trapezoid">
                    <a:avLst>
                      <a:gd name="adj" fmla="val 25559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rapezoid 38"/>
                  <p:cNvSpPr/>
                  <p:nvPr/>
                </p:nvSpPr>
                <p:spPr>
                  <a:xfrm rot="10800000">
                    <a:off x="8155379" y="5653106"/>
                    <a:ext cx="3089063" cy="2826887"/>
                  </a:xfrm>
                  <a:prstGeom prst="trapezoid">
                    <a:avLst>
                      <a:gd name="adj" fmla="val 5316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5" name="Group 34"/>
                <p:cNvGrpSpPr/>
                <p:nvPr/>
              </p:nvGrpSpPr>
              <p:grpSpPr>
                <a:xfrm rot="16200000" flipH="1">
                  <a:off x="9713076" y="2626463"/>
                  <a:ext cx="2881433" cy="3486148"/>
                  <a:chOff x="7064801" y="1333502"/>
                  <a:chExt cx="4334248" cy="6896098"/>
                </a:xfrm>
                <a:solidFill>
                  <a:schemeClr val="accent5">
                    <a:alpha val="69804"/>
                  </a:schemeClr>
                </a:solidFill>
              </p:grpSpPr>
              <p:sp>
                <p:nvSpPr>
                  <p:cNvPr id="36" name="Trapezoid 35"/>
                  <p:cNvSpPr/>
                  <p:nvPr/>
                </p:nvSpPr>
                <p:spPr>
                  <a:xfrm>
                    <a:off x="7064804" y="1333502"/>
                    <a:ext cx="4334245" cy="3448051"/>
                  </a:xfrm>
                  <a:prstGeom prst="trapezoid">
                    <a:avLst>
                      <a:gd name="adj" fmla="val 25559"/>
                    </a:avLst>
                  </a:prstGeom>
                  <a:solidFill>
                    <a:schemeClr val="accent4">
                      <a:alpha val="65098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rapezoid 36"/>
                  <p:cNvSpPr/>
                  <p:nvPr/>
                </p:nvSpPr>
                <p:spPr>
                  <a:xfrm rot="10800000">
                    <a:off x="7064801" y="4781549"/>
                    <a:ext cx="4334246" cy="3448051"/>
                  </a:xfrm>
                  <a:prstGeom prst="trapezoid">
                    <a:avLst>
                      <a:gd name="adj" fmla="val 25559"/>
                    </a:avLst>
                  </a:prstGeom>
                  <a:solidFill>
                    <a:schemeClr val="accent4">
                      <a:alpha val="65098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28" name="TextBox 27"/>
              <p:cNvSpPr txBox="1"/>
              <p:nvPr/>
            </p:nvSpPr>
            <p:spPr>
              <a:xfrm>
                <a:off x="920475" y="3582627"/>
                <a:ext cx="34535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Scan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599796" y="4898172"/>
                <a:ext cx="38967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Indicators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414594" y="3422140"/>
                <a:ext cx="389671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Brainstorming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9205421" y="4182725"/>
                <a:ext cx="38967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>
                    <a:latin typeface="Consolas" panose="020B0609020204030204" pitchFamily="49" charset="0"/>
                    <a:cs typeface="Consolas" panose="020B0609020204030204" pitchFamily="49" charset="0"/>
                  </a:rPr>
                  <a:t>Scenarios</a:t>
                </a: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11024683" y="5800506"/>
              <a:ext cx="3896710" cy="1749961"/>
              <a:chOff x="11024683" y="5800506"/>
              <a:chExt cx="3896710" cy="1749961"/>
            </a:xfrm>
          </p:grpSpPr>
          <p:sp>
            <p:nvSpPr>
              <p:cNvPr id="19" name="Trapezoid 18"/>
              <p:cNvSpPr/>
              <p:nvPr/>
            </p:nvSpPr>
            <p:spPr>
              <a:xfrm>
                <a:off x="11572866" y="5800506"/>
                <a:ext cx="2814637" cy="784557"/>
              </a:xfrm>
              <a:prstGeom prst="trapezoid">
                <a:avLst>
                  <a:gd name="adj" fmla="val 111351"/>
                </a:avLst>
              </a:prstGeom>
              <a:solidFill>
                <a:schemeClr val="accent5">
                  <a:lumMod val="60000"/>
                  <a:lumOff val="40000"/>
                  <a:alpha val="69804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rapezoid 19"/>
              <p:cNvSpPr/>
              <p:nvPr/>
            </p:nvSpPr>
            <p:spPr>
              <a:xfrm rot="10800000">
                <a:off x="11565720" y="6585065"/>
                <a:ext cx="2814637" cy="965402"/>
              </a:xfrm>
              <a:prstGeom prst="trapezoid">
                <a:avLst>
                  <a:gd name="adj" fmla="val 36039"/>
                </a:avLst>
              </a:prstGeom>
              <a:solidFill>
                <a:schemeClr val="accent5">
                  <a:lumMod val="60000"/>
                  <a:lumOff val="40000"/>
                  <a:alpha val="69804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1024683" y="6421435"/>
                <a:ext cx="38967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Action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10924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90538"/>
            <a:ext cx="14630400" cy="875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135843" tIns="67921" rIns="135843" bIns="67921" rtlCol="0">
            <a:spAutoFit/>
          </a:bodyPr>
          <a:lstStyle/>
          <a:p>
            <a:pPr algn="ctr"/>
            <a:r>
              <a:rPr lang="en-US" sz="4800">
                <a:solidFill>
                  <a:schemeClr val="accent4"/>
                </a:solidFill>
                <a:latin typeface="Arial Black"/>
              </a:rPr>
              <a:t>Scenario A: Clarity</a:t>
            </a:r>
            <a:endParaRPr lang="en-US" sz="4800">
              <a:solidFill>
                <a:schemeClr val="accent4"/>
              </a:solidFill>
            </a:endParaRPr>
          </a:p>
        </p:txBody>
      </p:sp>
      <p:sp>
        <p:nvSpPr>
          <p:cNvPr id="19" name="Flowchart: Alternate Process 18"/>
          <p:cNvSpPr/>
          <p:nvPr/>
        </p:nvSpPr>
        <p:spPr>
          <a:xfrm>
            <a:off x="4638676" y="1714499"/>
            <a:ext cx="9458324" cy="7080497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17001" y="1714499"/>
            <a:ext cx="3940688" cy="6354255"/>
          </a:xfrm>
          <a:prstGeom prst="rect">
            <a:avLst/>
          </a:prstGeom>
        </p:spPr>
        <p:txBody>
          <a:bodyPr wrap="square" lIns="135843" tIns="67921" rIns="135843" bIns="67921" rtlCol="0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 Scenario A on the previous page, </a:t>
            </a:r>
            <a:r>
              <a:rPr lang="en-US" sz="2600" b="1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select the most appropriate and  viable response option</a:t>
            </a:r>
            <a:r>
              <a:rPr lang="en-US" sz="2400">
                <a:latin typeface="Consolas" panose="020B0609020204030204" pitchFamily="49" charset="0"/>
                <a:cs typeface="Consolas" panose="020B0609020204030204" pitchFamily="49" charset="0"/>
              </a:rPr>
              <a:t>, refining its clarity or merging with other options.</a:t>
            </a:r>
          </a:p>
          <a:p>
            <a:endParaRPr lang="en-US" sz="24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400">
                <a:latin typeface="Consolas" panose="020B0609020204030204" pitchFamily="49" charset="0"/>
                <a:cs typeface="Consolas" panose="020B0609020204030204" pitchFamily="49" charset="0"/>
              </a:rPr>
              <a:t>Additionally, </a:t>
            </a:r>
            <a:r>
              <a:rPr lang="en-US" sz="2600" b="1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what actions would you take</a:t>
            </a:r>
            <a:r>
              <a:rPr lang="en-US" sz="2400">
                <a:latin typeface="Consolas" panose="020B0609020204030204" pitchFamily="49" charset="0"/>
                <a:cs typeface="Consolas" panose="020B0609020204030204" pitchFamily="49" charset="0"/>
              </a:rPr>
              <a:t> in the immediate future and, longer term, </a:t>
            </a:r>
            <a:r>
              <a:rPr lang="en-US" sz="2600" b="1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what objectives would you want to achieve?</a:t>
            </a:r>
          </a:p>
          <a:p>
            <a:endParaRPr lang="en-US" sz="24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9" name="Flowchart: Alternate Process 28"/>
          <p:cNvSpPr/>
          <p:nvPr/>
        </p:nvSpPr>
        <p:spPr>
          <a:xfrm>
            <a:off x="5143423" y="2285480"/>
            <a:ext cx="8458424" cy="921803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30" name="Flowchart: Alternate Process 29"/>
          <p:cNvSpPr/>
          <p:nvPr/>
        </p:nvSpPr>
        <p:spPr>
          <a:xfrm>
            <a:off x="5138626" y="3512669"/>
            <a:ext cx="3969515" cy="4773112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31" name="Flowchart: Alternate Process 30"/>
          <p:cNvSpPr/>
          <p:nvPr/>
        </p:nvSpPr>
        <p:spPr>
          <a:xfrm>
            <a:off x="9646024" y="3512670"/>
            <a:ext cx="3955824" cy="4773112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269457" y="2416260"/>
            <a:ext cx="4806872" cy="552667"/>
          </a:xfrm>
          <a:prstGeom prst="rect">
            <a:avLst/>
          </a:prstGeom>
        </p:spPr>
        <p:txBody>
          <a:bodyPr wrap="square" lIns="135843" tIns="67921" rIns="135843" bIns="67921" rtlCol="0">
            <a:spAutoFit/>
          </a:bodyPr>
          <a:lstStyle/>
          <a:p>
            <a:r>
              <a:rPr lang="en-US">
                <a:solidFill>
                  <a:schemeClr val="bg1">
                    <a:lumMod val="85000"/>
                  </a:schemeClr>
                </a:solidFill>
                <a:latin typeface="Arial"/>
              </a:rPr>
              <a:t>response option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00482" y="3512669"/>
            <a:ext cx="3087705" cy="506500"/>
          </a:xfrm>
          <a:prstGeom prst="rect">
            <a:avLst/>
          </a:prstGeom>
        </p:spPr>
        <p:txBody>
          <a:bodyPr wrap="square" lIns="135843" tIns="67921" rIns="135843" bIns="67921" rtlCol="0">
            <a:spAutoFit/>
          </a:bodyPr>
          <a:lstStyle/>
          <a:p>
            <a:pPr algn="ctr"/>
            <a:r>
              <a:rPr lang="en-US" sz="2400" b="1" u="sng">
                <a:solidFill>
                  <a:schemeClr val="accent4"/>
                </a:solidFill>
              </a:rPr>
              <a:t>Actions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076329" y="3512670"/>
            <a:ext cx="3012142" cy="506500"/>
          </a:xfrm>
          <a:prstGeom prst="rect">
            <a:avLst/>
          </a:prstGeom>
        </p:spPr>
        <p:txBody>
          <a:bodyPr wrap="square" lIns="135843" tIns="67921" rIns="135843" bIns="67921" rtlCol="0">
            <a:spAutoFit/>
          </a:bodyPr>
          <a:lstStyle/>
          <a:p>
            <a:pPr algn="ctr"/>
            <a:r>
              <a:rPr lang="en-US" sz="2400" b="1" u="sng">
                <a:solidFill>
                  <a:schemeClr val="accent4"/>
                </a:solidFill>
              </a:rPr>
              <a:t>Objectives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06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90538"/>
            <a:ext cx="14630400" cy="875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135843" tIns="67921" rIns="135843" bIns="67921" rtlCol="0">
            <a:spAutoFit/>
          </a:bodyPr>
          <a:lstStyle/>
          <a:p>
            <a:pPr algn="ctr"/>
            <a:r>
              <a:rPr lang="en-US" sz="4800">
                <a:solidFill>
                  <a:schemeClr val="accent4"/>
                </a:solidFill>
                <a:latin typeface="Arial Black"/>
              </a:rPr>
              <a:t>Scenario A: Budgeting</a:t>
            </a:r>
            <a:endParaRPr lang="en-US" sz="4800">
              <a:solidFill>
                <a:schemeClr val="accent4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358436" y="1714499"/>
            <a:ext cx="4106058" cy="4630706"/>
          </a:xfrm>
          <a:prstGeom prst="rect">
            <a:avLst/>
          </a:prstGeom>
        </p:spPr>
        <p:txBody>
          <a:bodyPr wrap="square" lIns="135843" tIns="67921" rIns="135843" bIns="67921" rtlCol="0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What is the budget impact of the objectives and activities?</a:t>
            </a:r>
          </a:p>
          <a:p>
            <a:endParaRPr lang="en-US" sz="2400" b="1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600" b="1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Develop a budget for this scenario</a:t>
            </a:r>
            <a:r>
              <a:rPr lang="en-US" sz="240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identifying necessary: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expenses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cuts and savings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income</a:t>
            </a:r>
            <a:endParaRPr lang="en-US" sz="2600">
              <a:solidFill>
                <a:schemeClr val="accent3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Flowchart: Alternate Process 18"/>
          <p:cNvSpPr/>
          <p:nvPr/>
        </p:nvSpPr>
        <p:spPr>
          <a:xfrm>
            <a:off x="514351" y="1714499"/>
            <a:ext cx="9458324" cy="7080497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837112" y="4978413"/>
            <a:ext cx="812801" cy="552667"/>
          </a:xfrm>
          <a:prstGeom prst="rect">
            <a:avLst/>
          </a:prstGeom>
        </p:spPr>
        <p:txBody>
          <a:bodyPr lIns="135843" tIns="67921" rIns="135843" bIns="67921" rtlCol="0">
            <a:spAutoFit/>
          </a:bodyPr>
          <a:lstStyle/>
          <a:p>
            <a:pPr algn="ctr"/>
            <a:r>
              <a:rPr lang="en-US" b="1">
                <a:solidFill>
                  <a:schemeClr val="accent4"/>
                </a:solidFill>
              </a:rPr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38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90538"/>
            <a:ext cx="14630400" cy="875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135843" tIns="67921" rIns="135843" bIns="67921" rtlCol="0">
            <a:spAutoFit/>
          </a:bodyPr>
          <a:lstStyle/>
          <a:p>
            <a:pPr algn="ctr"/>
            <a:r>
              <a:rPr lang="en-US" sz="4800">
                <a:solidFill>
                  <a:schemeClr val="accent4"/>
                </a:solidFill>
                <a:latin typeface="Arial Black"/>
              </a:rPr>
              <a:t>Scenario A: Action Plan</a:t>
            </a:r>
            <a:endParaRPr lang="en-US" sz="4800">
              <a:solidFill>
                <a:schemeClr val="accent4"/>
              </a:solidFill>
            </a:endParaRPr>
          </a:p>
        </p:txBody>
      </p:sp>
      <p:sp>
        <p:nvSpPr>
          <p:cNvPr id="19" name="Flowchart: Alternate Process 18"/>
          <p:cNvSpPr/>
          <p:nvPr/>
        </p:nvSpPr>
        <p:spPr>
          <a:xfrm>
            <a:off x="4638676" y="1714499"/>
            <a:ext cx="9458324" cy="7080497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17001" y="1714499"/>
            <a:ext cx="3940688" cy="6569699"/>
          </a:xfrm>
          <a:prstGeom prst="rect">
            <a:avLst/>
          </a:prstGeom>
        </p:spPr>
        <p:txBody>
          <a:bodyPr wrap="square" lIns="135843" tIns="67921" rIns="135843" bIns="67921" rtlCol="0">
            <a:spAutoFit/>
          </a:bodyPr>
          <a:lstStyle/>
          <a:p>
            <a:r>
              <a:rPr lang="en-US" sz="2600" b="1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Create an action plan </a:t>
            </a:r>
            <a:r>
              <a:rPr lang="en-US" sz="240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that articulates the overarching outcome you are trying to achieve, focusing everyone during planning.</a:t>
            </a:r>
          </a:p>
          <a:p>
            <a:endParaRPr lang="en-US" sz="24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400">
                <a:latin typeface="Consolas" panose="020B0609020204030204" pitchFamily="49" charset="0"/>
                <a:cs typeface="Consolas" panose="020B0609020204030204" pitchFamily="49" charset="0"/>
              </a:rPr>
              <a:t>Next, clarify the </a:t>
            </a:r>
            <a:r>
              <a:rPr lang="en-US" sz="2600" b="1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objective</a:t>
            </a:r>
            <a:r>
              <a:rPr lang="en-US" sz="240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>
                <a:latin typeface="Consolas" panose="020B0609020204030204" pitchFamily="49" charset="0"/>
                <a:cs typeface="Consolas" panose="020B0609020204030204" pitchFamily="49" charset="0"/>
              </a:rPr>
              <a:t>(what you plan to accomplish), </a:t>
            </a:r>
            <a:r>
              <a:rPr lang="en-US" sz="2600" b="1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tasks</a:t>
            </a:r>
            <a:r>
              <a:rPr lang="en-US" sz="240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600" b="1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timeline</a:t>
            </a:r>
            <a:r>
              <a:rPr lang="en-US" sz="2400">
                <a:latin typeface="Consolas" panose="020B0609020204030204" pitchFamily="49" charset="0"/>
                <a:cs typeface="Consolas" panose="020B0609020204030204" pitchFamily="49" charset="0"/>
              </a:rPr>
              <a:t>, needed </a:t>
            </a:r>
            <a:r>
              <a:rPr lang="en-US" sz="2600" b="1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resources</a:t>
            </a:r>
            <a:r>
              <a:rPr lang="en-US" sz="2400">
                <a:latin typeface="Consolas" panose="020B0609020204030204" pitchFamily="49" charset="0"/>
                <a:cs typeface="Consolas" panose="020B0609020204030204" pitchFamily="49" charset="0"/>
              </a:rPr>
              <a:t>, and responsible </a:t>
            </a:r>
            <a:r>
              <a:rPr lang="en-US" sz="2600" b="1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  <a:r>
              <a:rPr lang="en-US" sz="240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>
                <a:latin typeface="Consolas" panose="020B0609020204030204" pitchFamily="49" charset="0"/>
                <a:cs typeface="Consolas" panose="020B0609020204030204" pitchFamily="49" charset="0"/>
              </a:rPr>
              <a:t>(board, staff, or committee).</a:t>
            </a:r>
          </a:p>
          <a:p>
            <a:endParaRPr lang="en-US" sz="24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5143423" y="2114024"/>
            <a:ext cx="8458424" cy="921803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269457" y="2259092"/>
            <a:ext cx="4806872" cy="506500"/>
          </a:xfrm>
          <a:prstGeom prst="rect">
            <a:avLst/>
          </a:prstGeom>
        </p:spPr>
        <p:txBody>
          <a:bodyPr wrap="square" lIns="135843" tIns="67921" rIns="135843" bIns="67921" rtlCol="0">
            <a:spAutoFit/>
          </a:bodyPr>
          <a:lstStyle/>
          <a:p>
            <a:r>
              <a:rPr lang="en-US" sz="2400">
                <a:latin typeface="Arial"/>
              </a:rPr>
              <a:t>Outcome(s):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5143423" y="3161768"/>
            <a:ext cx="8458424" cy="2653242"/>
            <a:chOff x="5143423" y="3161768"/>
            <a:chExt cx="8458424" cy="2653242"/>
          </a:xfrm>
        </p:grpSpPr>
        <p:sp>
          <p:nvSpPr>
            <p:cNvPr id="11" name="Flowchart: Alternate Process 10"/>
            <p:cNvSpPr/>
            <p:nvPr/>
          </p:nvSpPr>
          <p:spPr>
            <a:xfrm>
              <a:off x="5143423" y="3161768"/>
              <a:ext cx="8458424" cy="2653242"/>
            </a:xfrm>
            <a:prstGeom prst="flowChartAlternate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843" tIns="67921" rIns="135843" bIns="67921" rtlCol="0" anchor="ctr"/>
            <a:lstStyle/>
            <a:p>
              <a:pPr algn="ctr"/>
              <a:endParaRPr lang="en-US"/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7129462" y="3671887"/>
              <a:ext cx="60007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723439" y="4224338"/>
              <a:ext cx="404921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723439" y="4676776"/>
              <a:ext cx="404921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723439" y="5157789"/>
              <a:ext cx="404921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723439" y="5634039"/>
              <a:ext cx="404921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169441" y="4057650"/>
              <a:ext cx="553998" cy="1581151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2400"/>
                <a:t>Tasks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269457" y="3286123"/>
              <a:ext cx="18885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Objective 1: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795351" y="4057650"/>
              <a:ext cx="553998" cy="1581151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2400"/>
                <a:t>Due Date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547959" y="4052888"/>
              <a:ext cx="553998" cy="1581151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2400"/>
                <a:t>Who</a:t>
              </a: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0349349" y="4224338"/>
              <a:ext cx="119861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349349" y="4676776"/>
              <a:ext cx="119861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0349349" y="5157789"/>
              <a:ext cx="119861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0349349" y="5634039"/>
              <a:ext cx="119861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2101957" y="4257676"/>
              <a:ext cx="119861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2101957" y="4710114"/>
              <a:ext cx="119861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2101957" y="5191127"/>
              <a:ext cx="119861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2101957" y="5667377"/>
              <a:ext cx="119861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5138626" y="5953905"/>
            <a:ext cx="8458424" cy="2653242"/>
            <a:chOff x="5143423" y="3161768"/>
            <a:chExt cx="8458424" cy="2653242"/>
          </a:xfrm>
        </p:grpSpPr>
        <p:sp>
          <p:nvSpPr>
            <p:cNvPr id="57" name="Flowchart: Alternate Process 56"/>
            <p:cNvSpPr/>
            <p:nvPr/>
          </p:nvSpPr>
          <p:spPr>
            <a:xfrm>
              <a:off x="5143423" y="3161768"/>
              <a:ext cx="8458424" cy="2653242"/>
            </a:xfrm>
            <a:prstGeom prst="flowChartAlternate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843" tIns="67921" rIns="135843" bIns="67921"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7129462" y="3671887"/>
              <a:ext cx="60007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723439" y="4224338"/>
              <a:ext cx="404921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5723439" y="4676776"/>
              <a:ext cx="404921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5723439" y="5157789"/>
              <a:ext cx="404921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5723439" y="5634039"/>
              <a:ext cx="404921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5169441" y="4057650"/>
              <a:ext cx="553998" cy="1581151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2400"/>
                <a:t>Tasks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269457" y="3286123"/>
              <a:ext cx="18885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Objective 1: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9795351" y="4057650"/>
              <a:ext cx="553998" cy="1581151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2400"/>
                <a:t>Due Date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1547959" y="4052888"/>
              <a:ext cx="553998" cy="1581151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2400"/>
                <a:t>Who</a:t>
              </a:r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10349349" y="4224338"/>
              <a:ext cx="119861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10349349" y="4676776"/>
              <a:ext cx="119861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10349349" y="5157789"/>
              <a:ext cx="119861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10349349" y="5634039"/>
              <a:ext cx="119861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12101957" y="4257676"/>
              <a:ext cx="119861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2101957" y="4710114"/>
              <a:ext cx="119861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12101957" y="5191127"/>
              <a:ext cx="119861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12101957" y="5667377"/>
              <a:ext cx="119861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3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913" y="1957388"/>
            <a:ext cx="13758861" cy="6472237"/>
          </a:xfrm>
        </p:spPr>
        <p:txBody>
          <a:bodyPr vert="horz" lIns="135843" tIns="67921" rIns="135843" bIns="67921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4200" b="1">
                <a:solidFill>
                  <a:schemeClr val="bg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Scenario planning is </a:t>
            </a:r>
            <a:r>
              <a:rPr lang="en-US" sz="3800">
                <a:latin typeface="Consolas" panose="020B0609020204030204" pitchFamily="49" charset="0"/>
                <a:cs typeface="Consolas" panose="020B0609020204030204" pitchFamily="49" charset="0"/>
              </a:rPr>
              <a:t>strategic planning method to develop flexible plans, based on external or internal forces, by </a:t>
            </a:r>
            <a:r>
              <a:rPr lang="en-US" sz="4200" b="1">
                <a:solidFill>
                  <a:schemeClr val="bg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generating critical “what-if” situations and designing response options </a:t>
            </a:r>
            <a:r>
              <a:rPr lang="en-US" sz="3800">
                <a:latin typeface="Consolas" panose="020B0609020204030204" pitchFamily="49" charset="0"/>
                <a:cs typeface="Consolas" panose="020B0609020204030204" pitchFamily="49" charset="0"/>
              </a:rPr>
              <a:t>to mitigate or adapt to the situation.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2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800">
                <a:latin typeface="Consolas" panose="020B0609020204030204" pitchFamily="49" charset="0"/>
                <a:cs typeface="Consolas" panose="020B0609020204030204" pitchFamily="49" charset="0"/>
              </a:rPr>
              <a:t>A scenario plan is a vital tool </a:t>
            </a:r>
            <a:r>
              <a:rPr lang="en-US" sz="4200" b="1">
                <a:solidFill>
                  <a:schemeClr val="bg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 times of uncertainty</a:t>
            </a:r>
            <a:r>
              <a:rPr lang="en-US" sz="400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4000"/>
              <a:t>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490538"/>
            <a:ext cx="14630400" cy="875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135843" tIns="67921" rIns="135843" bIns="67921" rtlCol="0">
            <a:spAutoFit/>
          </a:bodyPr>
          <a:lstStyle/>
          <a:p>
            <a:pPr algn="ctr"/>
            <a:r>
              <a:rPr lang="en-US" sz="4800">
                <a:latin typeface="Arial Black"/>
              </a:rPr>
              <a:t>What is Scenario Planning?</a:t>
            </a:r>
            <a:endParaRPr lang="en-US" sz="4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4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0" y="490538"/>
            <a:ext cx="14630400" cy="875832"/>
          </a:xfrm>
          <a:prstGeom prst="rect">
            <a:avLst/>
          </a:prstGeom>
        </p:spPr>
        <p:txBody>
          <a:bodyPr wrap="square" lIns="135843" tIns="67921" rIns="135843" bIns="67921" rtlCol="0">
            <a:spAutoFit/>
          </a:bodyPr>
          <a:lstStyle/>
          <a:p>
            <a:pPr algn="ctr"/>
            <a:r>
              <a:rPr lang="en-US" sz="4800">
                <a:latin typeface="Arial Black"/>
              </a:rPr>
              <a:t>Scenario Planning Process </a:t>
            </a:r>
            <a:endParaRPr lang="en-US" sz="4800"/>
          </a:p>
        </p:txBody>
      </p:sp>
      <p:sp>
        <p:nvSpPr>
          <p:cNvPr id="44" name="TextBox 43"/>
          <p:cNvSpPr txBox="1"/>
          <p:nvPr/>
        </p:nvSpPr>
        <p:spPr>
          <a:xfrm>
            <a:off x="628649" y="1366370"/>
            <a:ext cx="13544549" cy="1245164"/>
          </a:xfrm>
          <a:prstGeom prst="rect">
            <a:avLst/>
          </a:prstGeom>
        </p:spPr>
        <p:txBody>
          <a:bodyPr wrap="square" lIns="135843" tIns="67921" rIns="135843" bIns="67921" rtlCol="0" anchor="t">
            <a:spAutoFit/>
          </a:bodyPr>
          <a:lstStyle/>
          <a:p>
            <a:pPr algn="ctr"/>
            <a:r>
              <a:rPr lang="en-US" sz="2400"/>
              <a:t>Adapting the classic design thinking flow, we'll identify scenarios by broadly assessing the environment, narrowing in on the most critical scenarios, brainstorming response options, and developing specific strategic response.</a:t>
            </a:r>
            <a:endParaRPr lang="en-US" sz="240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054" name="Group 2053"/>
          <p:cNvGrpSpPr/>
          <p:nvPr/>
        </p:nvGrpSpPr>
        <p:grpSpPr>
          <a:xfrm>
            <a:off x="230235" y="2844164"/>
            <a:ext cx="14721705" cy="5976937"/>
            <a:chOff x="206834" y="2844164"/>
            <a:chExt cx="14721705" cy="5976937"/>
          </a:xfrm>
        </p:grpSpPr>
        <p:grpSp>
          <p:nvGrpSpPr>
            <p:cNvPr id="2049" name="Group 2048"/>
            <p:cNvGrpSpPr/>
            <p:nvPr/>
          </p:nvGrpSpPr>
          <p:grpSpPr>
            <a:xfrm>
              <a:off x="206834" y="2844164"/>
              <a:ext cx="12187731" cy="5976937"/>
              <a:chOff x="1221335" y="452751"/>
              <a:chExt cx="12187731" cy="5976937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1221335" y="452751"/>
                <a:ext cx="12187731" cy="5976937"/>
                <a:chOff x="914400" y="1643063"/>
                <a:chExt cx="12187731" cy="5976937"/>
              </a:xfrm>
            </p:grpSpPr>
            <p:grpSp>
              <p:nvGrpSpPr>
                <p:cNvPr id="29" name="Group 28"/>
                <p:cNvGrpSpPr/>
                <p:nvPr/>
              </p:nvGrpSpPr>
              <p:grpSpPr>
                <a:xfrm>
                  <a:off x="914400" y="1643063"/>
                  <a:ext cx="11982467" cy="5976937"/>
                  <a:chOff x="914400" y="1014413"/>
                  <a:chExt cx="11982467" cy="5976937"/>
                </a:xfrm>
              </p:grpSpPr>
              <p:grpSp>
                <p:nvGrpSpPr>
                  <p:cNvPr id="10" name="Group 9"/>
                  <p:cNvGrpSpPr/>
                  <p:nvPr/>
                </p:nvGrpSpPr>
                <p:grpSpPr>
                  <a:xfrm>
                    <a:off x="6572250" y="1771648"/>
                    <a:ext cx="3581400" cy="4434071"/>
                    <a:chOff x="7429500" y="1557670"/>
                    <a:chExt cx="2628900" cy="3284833"/>
                  </a:xfrm>
                  <a:solidFill>
                    <a:schemeClr val="accent3">
                      <a:alpha val="69804"/>
                    </a:schemeClr>
                  </a:solidFill>
                </p:grpSpPr>
                <p:sp>
                  <p:nvSpPr>
                    <p:cNvPr id="11" name="Trapezoid 10"/>
                    <p:cNvSpPr/>
                    <p:nvPr/>
                  </p:nvSpPr>
                  <p:spPr>
                    <a:xfrm>
                      <a:off x="7429500" y="1557670"/>
                      <a:ext cx="2628900" cy="1537586"/>
                    </a:xfrm>
                    <a:prstGeom prst="trapezoid">
                      <a:avLst>
                        <a:gd name="adj" fmla="val 40463"/>
                      </a:avLst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" name="Trapezoid 11"/>
                    <p:cNvSpPr/>
                    <p:nvPr/>
                  </p:nvSpPr>
                  <p:spPr>
                    <a:xfrm rot="10800000">
                      <a:off x="7429500" y="3095256"/>
                      <a:ext cx="2628900" cy="1747247"/>
                    </a:xfrm>
                    <a:prstGeom prst="trapezoid">
                      <a:avLst>
                        <a:gd name="adj" fmla="val 40470"/>
                      </a:avLst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3" name="Group 12"/>
                  <p:cNvGrpSpPr/>
                  <p:nvPr/>
                </p:nvGrpSpPr>
                <p:grpSpPr>
                  <a:xfrm>
                    <a:off x="914400" y="1014413"/>
                    <a:ext cx="3409950" cy="5976937"/>
                    <a:chOff x="914400" y="1014413"/>
                    <a:chExt cx="3409950" cy="5976937"/>
                  </a:xfrm>
                </p:grpSpPr>
                <p:sp>
                  <p:nvSpPr>
                    <p:cNvPr id="2" name="Trapezoid 1"/>
                    <p:cNvSpPr/>
                    <p:nvPr/>
                  </p:nvSpPr>
                  <p:spPr>
                    <a:xfrm>
                      <a:off x="914400" y="1014413"/>
                      <a:ext cx="3409950" cy="3614737"/>
                    </a:xfrm>
                    <a:prstGeom prst="trapezoid">
                      <a:avLst>
                        <a:gd name="adj" fmla="val 21398"/>
                      </a:avLst>
                    </a:prstGeom>
                    <a:solidFill>
                      <a:schemeClr val="accent1">
                        <a:alpha val="69804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" name="Trapezoid 2"/>
                    <p:cNvSpPr/>
                    <p:nvPr/>
                  </p:nvSpPr>
                  <p:spPr>
                    <a:xfrm rot="10800000">
                      <a:off x="914400" y="4629150"/>
                      <a:ext cx="3409950" cy="2362200"/>
                    </a:xfrm>
                    <a:prstGeom prst="trapezoid">
                      <a:avLst>
                        <a:gd name="adj" fmla="val 36905"/>
                      </a:avLst>
                    </a:prstGeom>
                    <a:solidFill>
                      <a:schemeClr val="accent1">
                        <a:alpha val="69804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9" name="Group 8"/>
                  <p:cNvGrpSpPr/>
                  <p:nvPr/>
                </p:nvGrpSpPr>
                <p:grpSpPr>
                  <a:xfrm rot="16200000" flipH="1">
                    <a:off x="4021197" y="2714159"/>
                    <a:ext cx="3089065" cy="3894060"/>
                    <a:chOff x="8155377" y="1535908"/>
                    <a:chExt cx="3089065" cy="6944085"/>
                  </a:xfrm>
                  <a:solidFill>
                    <a:schemeClr val="accent2">
                      <a:alpha val="69804"/>
                    </a:schemeClr>
                  </a:solidFill>
                </p:grpSpPr>
                <p:sp>
                  <p:nvSpPr>
                    <p:cNvPr id="6" name="Trapezoid 5"/>
                    <p:cNvSpPr/>
                    <p:nvPr/>
                  </p:nvSpPr>
                  <p:spPr>
                    <a:xfrm>
                      <a:off x="8155377" y="1535908"/>
                      <a:ext cx="3089064" cy="4117213"/>
                    </a:xfrm>
                    <a:prstGeom prst="trapezoid">
                      <a:avLst>
                        <a:gd name="adj" fmla="val 25559"/>
                      </a:avLst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" name="Trapezoid 6"/>
                    <p:cNvSpPr/>
                    <p:nvPr/>
                  </p:nvSpPr>
                  <p:spPr>
                    <a:xfrm rot="10800000">
                      <a:off x="8155379" y="5653106"/>
                      <a:ext cx="3089063" cy="2826887"/>
                    </a:xfrm>
                    <a:prstGeom prst="trapezoid">
                      <a:avLst>
                        <a:gd name="adj" fmla="val 53167"/>
                      </a:avLst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" name="Group 13"/>
                  <p:cNvGrpSpPr/>
                  <p:nvPr/>
                </p:nvGrpSpPr>
                <p:grpSpPr>
                  <a:xfrm rot="16200000" flipH="1">
                    <a:off x="9713076" y="2626463"/>
                    <a:ext cx="2881433" cy="3486148"/>
                    <a:chOff x="7064801" y="1333502"/>
                    <a:chExt cx="4334248" cy="6896098"/>
                  </a:xfrm>
                  <a:solidFill>
                    <a:schemeClr val="accent5">
                      <a:alpha val="69804"/>
                    </a:schemeClr>
                  </a:solidFill>
                </p:grpSpPr>
                <p:sp>
                  <p:nvSpPr>
                    <p:cNvPr id="15" name="Trapezoid 14"/>
                    <p:cNvSpPr/>
                    <p:nvPr/>
                  </p:nvSpPr>
                  <p:spPr>
                    <a:xfrm>
                      <a:off x="7064804" y="1333502"/>
                      <a:ext cx="4334245" cy="3448051"/>
                    </a:xfrm>
                    <a:prstGeom prst="trapezoid">
                      <a:avLst>
                        <a:gd name="adj" fmla="val 25559"/>
                      </a:avLst>
                    </a:prstGeom>
                    <a:solidFill>
                      <a:schemeClr val="accent4">
                        <a:alpha val="65098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6" name="Trapezoid 15"/>
                    <p:cNvSpPr/>
                    <p:nvPr/>
                  </p:nvSpPr>
                  <p:spPr>
                    <a:xfrm rot="10800000">
                      <a:off x="7064801" y="4781549"/>
                      <a:ext cx="4334246" cy="3448051"/>
                    </a:xfrm>
                    <a:prstGeom prst="trapezoid">
                      <a:avLst>
                        <a:gd name="adj" fmla="val 25559"/>
                      </a:avLst>
                    </a:prstGeom>
                    <a:solidFill>
                      <a:schemeClr val="accent4">
                        <a:alpha val="65098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30" name="TextBox 29"/>
                <p:cNvSpPr txBox="1"/>
                <p:nvPr/>
              </p:nvSpPr>
              <p:spPr>
                <a:xfrm>
                  <a:off x="920475" y="3067445"/>
                  <a:ext cx="340995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Scan</a:t>
                  </a: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3599796" y="4455485"/>
                  <a:ext cx="389671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Indicators</a:t>
                  </a:r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6414595" y="2911138"/>
                  <a:ext cx="389671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Brainstorm</a:t>
                  </a: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9205421" y="3890464"/>
                  <a:ext cx="389671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Scenarios</a:t>
                  </a:r>
                </a:p>
              </p:txBody>
            </p:sp>
          </p:grpSp>
          <p:sp>
            <p:nvSpPr>
              <p:cNvPr id="2048" name="TextBox 2047"/>
              <p:cNvSpPr txBox="1"/>
              <p:nvPr/>
            </p:nvSpPr>
            <p:spPr>
              <a:xfrm>
                <a:off x="1748086" y="2574901"/>
                <a:ext cx="262085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environmental scan</a:t>
                </a:r>
              </a:p>
              <a:p>
                <a:pPr marL="514350" indent="-514350"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warning </a:t>
                </a:r>
                <a:br>
                  <a:rPr 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</a:br>
                <a:r>
                  <a:rPr 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signs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055515" y="3911504"/>
                <a:ext cx="3409950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what-ifs</a:t>
                </a:r>
              </a:p>
              <a:p>
                <a:pPr marL="514350" indent="-514350"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critical scenarios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6933378" y="2367157"/>
                <a:ext cx="3409950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 algn="ctr"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sz="20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brainstorm options</a:t>
                </a:r>
              </a:p>
              <a:p>
                <a:pPr marL="514350" indent="-514350" algn="ctr"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sz="20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Select priorities 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0289135" y="3308243"/>
                <a:ext cx="2914667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action plan</a:t>
                </a:r>
              </a:p>
              <a:p>
                <a:pPr marL="514350" indent="-514350"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budgeting</a:t>
                </a:r>
              </a:p>
              <a:p>
                <a:pPr marL="514350" indent="-514350"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sz="2000">
                    <a:latin typeface="Consolas" panose="020B0609020204030204" pitchFamily="49" charset="0"/>
                    <a:cs typeface="Consolas" panose="020B0609020204030204" pitchFamily="49" charset="0"/>
                  </a:rPr>
                  <a:t>monitoring</a:t>
                </a:r>
              </a:p>
            </p:txBody>
          </p:sp>
        </p:grpSp>
        <p:grpSp>
          <p:nvGrpSpPr>
            <p:cNvPr id="2053" name="Group 2052"/>
            <p:cNvGrpSpPr/>
            <p:nvPr/>
          </p:nvGrpSpPr>
          <p:grpSpPr>
            <a:xfrm>
              <a:off x="11031829" y="5800506"/>
              <a:ext cx="3896710" cy="1749961"/>
              <a:chOff x="11031829" y="5800506"/>
              <a:chExt cx="3896710" cy="1749961"/>
            </a:xfrm>
          </p:grpSpPr>
          <p:sp>
            <p:nvSpPr>
              <p:cNvPr id="45" name="Trapezoid 44"/>
              <p:cNvSpPr/>
              <p:nvPr/>
            </p:nvSpPr>
            <p:spPr>
              <a:xfrm>
                <a:off x="11572866" y="5800506"/>
                <a:ext cx="2814637" cy="784557"/>
              </a:xfrm>
              <a:prstGeom prst="trapezoid">
                <a:avLst>
                  <a:gd name="adj" fmla="val 111351"/>
                </a:avLst>
              </a:prstGeom>
              <a:solidFill>
                <a:schemeClr val="accent5">
                  <a:lumMod val="60000"/>
                  <a:lumOff val="40000"/>
                  <a:alpha val="69804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rapezoid 45"/>
              <p:cNvSpPr/>
              <p:nvPr/>
            </p:nvSpPr>
            <p:spPr>
              <a:xfrm rot="10800000">
                <a:off x="11565720" y="6585065"/>
                <a:ext cx="2814637" cy="965402"/>
              </a:xfrm>
              <a:prstGeom prst="trapezoid">
                <a:avLst>
                  <a:gd name="adj" fmla="val 36039"/>
                </a:avLst>
              </a:prstGeom>
              <a:solidFill>
                <a:schemeClr val="accent5">
                  <a:lumMod val="60000"/>
                  <a:lumOff val="40000"/>
                  <a:alpha val="69804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1031829" y="6278555"/>
                <a:ext cx="38967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Action</a:t>
                </a:r>
              </a:p>
            </p:txBody>
          </p:sp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38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owchart: Alternate Process 10"/>
          <p:cNvSpPr/>
          <p:nvPr/>
        </p:nvSpPr>
        <p:spPr>
          <a:xfrm>
            <a:off x="4563062" y="1714499"/>
            <a:ext cx="9458324" cy="7080497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6628" y="1714499"/>
            <a:ext cx="3800475" cy="5430925"/>
          </a:xfrm>
          <a:prstGeom prst="rect">
            <a:avLst/>
          </a:prstGeom>
        </p:spPr>
        <p:txBody>
          <a:bodyPr wrap="square" lIns="135843" tIns="67921" rIns="135843" bIns="67921" rtlCol="0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Knowns: </a:t>
            </a:r>
          </a:p>
          <a:p>
            <a:r>
              <a:rPr lang="en-US" sz="2600" b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What trends are impacting clients, services, and/or funding?</a:t>
            </a:r>
          </a:p>
          <a:p>
            <a:endParaRPr lang="en-US" sz="240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400" b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Examples: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Shifts in client demographics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Competitors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Federal reimbursement changes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Staff turnover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90538"/>
            <a:ext cx="14630400" cy="875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135843" tIns="67921" rIns="135843" bIns="67921" rtlCol="0">
            <a:spAutoFit/>
          </a:bodyPr>
          <a:lstStyle/>
          <a:p>
            <a:pPr algn="ctr"/>
            <a:r>
              <a:rPr lang="en-US" sz="4800">
                <a:solidFill>
                  <a:schemeClr val="accent1"/>
                </a:solidFill>
                <a:latin typeface="Arial Black"/>
              </a:rPr>
              <a:t>Environmental Scan: Knowns</a:t>
            </a:r>
            <a:endParaRPr lang="en-US" sz="4800">
              <a:solidFill>
                <a:schemeClr val="accent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21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358436" y="1714499"/>
            <a:ext cx="3800475" cy="5738702"/>
          </a:xfrm>
          <a:prstGeom prst="rect">
            <a:avLst/>
          </a:prstGeom>
        </p:spPr>
        <p:txBody>
          <a:bodyPr wrap="square" lIns="135843" tIns="67921" rIns="135843" bIns="67921" rtlCol="0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Unknowns: </a:t>
            </a:r>
          </a:p>
          <a:p>
            <a:r>
              <a:rPr lang="en-US" sz="26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What information do we need</a:t>
            </a:r>
            <a:r>
              <a:rPr lang="en-US" sz="2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in order to understand external forces impacting clients, services, and/or funding?</a:t>
            </a:r>
          </a:p>
          <a:p>
            <a:endParaRPr lang="en-US" sz="2400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Examples: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Potential policy changes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City/neighborhood planning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Potential new funders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90538"/>
            <a:ext cx="14630400" cy="875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135843" tIns="67921" rIns="135843" bIns="67921" rtlCol="0">
            <a:spAutoFit/>
          </a:bodyPr>
          <a:lstStyle/>
          <a:p>
            <a:pPr algn="ctr"/>
            <a:r>
              <a:rPr lang="en-US" sz="4800">
                <a:solidFill>
                  <a:schemeClr val="accent1"/>
                </a:solidFill>
                <a:latin typeface="Arial Black"/>
              </a:rPr>
              <a:t>Environmental Scan: Unknowns	</a:t>
            </a:r>
            <a:endParaRPr lang="en-US" sz="4800">
              <a:solidFill>
                <a:schemeClr val="accent1"/>
              </a:solidFill>
            </a:endParaRPr>
          </a:p>
        </p:txBody>
      </p:sp>
      <p:sp>
        <p:nvSpPr>
          <p:cNvPr id="10" name="Flowchart: Alternate Process 9"/>
          <p:cNvSpPr/>
          <p:nvPr/>
        </p:nvSpPr>
        <p:spPr>
          <a:xfrm>
            <a:off x="514351" y="1714499"/>
            <a:ext cx="9458324" cy="7080497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05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lowchart: Alternate Process 16"/>
          <p:cNvSpPr/>
          <p:nvPr/>
        </p:nvSpPr>
        <p:spPr>
          <a:xfrm>
            <a:off x="4638676" y="1714499"/>
            <a:ext cx="9458324" cy="7080497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17001" y="1714499"/>
            <a:ext cx="3940688" cy="3245712"/>
          </a:xfrm>
          <a:prstGeom prst="rect">
            <a:avLst/>
          </a:prstGeom>
        </p:spPr>
        <p:txBody>
          <a:bodyPr wrap="square" lIns="135843" tIns="67921" rIns="135843" bIns="67921" rtlCol="0">
            <a:spAutoFit/>
          </a:bodyPr>
          <a:lstStyle/>
          <a:p>
            <a:r>
              <a:rPr lang="en-US" sz="2400">
                <a:latin typeface="Consolas" panose="020B0609020204030204" pitchFamily="49" charset="0"/>
                <a:cs typeface="Consolas" panose="020B0609020204030204" pitchFamily="49" charset="0"/>
              </a:rPr>
              <a:t>Based on trends and insights identified in the environmental scan, </a:t>
            </a:r>
            <a:r>
              <a:rPr lang="en-US" sz="2600" b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create five key indicators and thresholds that would necessitate a strategic response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490538"/>
            <a:ext cx="14630400" cy="875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135843" tIns="67921" rIns="135843" bIns="67921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1"/>
                </a:solidFill>
                <a:latin typeface="Arial Black"/>
              </a:rPr>
              <a:t>Indicators - Warning Signs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00650" y="2214561"/>
            <a:ext cx="8343900" cy="1021556"/>
          </a:xfrm>
          <a:prstGeom prst="flowChartAlternateProcess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>
                    <a:lumMod val="85000"/>
                  </a:schemeClr>
                </a:solidFill>
              </a:rPr>
              <a:t>20% drop in primary funding stream</a:t>
            </a:r>
            <a:br>
              <a:rPr lang="en-US">
                <a:solidFill>
                  <a:schemeClr val="bg1">
                    <a:lumMod val="85000"/>
                  </a:schemeClr>
                </a:solidFill>
              </a:rPr>
            </a:br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95888" y="3452810"/>
            <a:ext cx="8343900" cy="1021556"/>
          </a:xfrm>
          <a:prstGeom prst="flowChartAlternateProcess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>
                    <a:lumMod val="85000"/>
                  </a:schemeClr>
                </a:solidFill>
              </a:rPr>
              <a:t>New bill moves through legislature faster than expected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00650" y="4763459"/>
            <a:ext cx="8343900" cy="1021556"/>
          </a:xfrm>
          <a:prstGeom prst="flowChartAlternateProcess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>
                    <a:lumMod val="85000"/>
                  </a:schemeClr>
                </a:solidFill>
              </a:rPr>
              <a:t>High board turnover rate</a:t>
            </a:r>
            <a:br>
              <a:rPr lang="en-US">
                <a:solidFill>
                  <a:schemeClr val="bg1">
                    <a:lumMod val="85000"/>
                  </a:schemeClr>
                </a:solidFill>
              </a:rPr>
            </a:br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00650" y="6072185"/>
            <a:ext cx="8343900" cy="1021556"/>
          </a:xfrm>
          <a:prstGeom prst="flowChartAlternateProcess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br>
              <a:rPr lang="en-US">
                <a:solidFill>
                  <a:schemeClr val="bg1">
                    <a:lumMod val="75000"/>
                  </a:schemeClr>
                </a:solidFill>
              </a:rPr>
            </a:br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5888" y="7324724"/>
            <a:ext cx="8343900" cy="1021556"/>
          </a:xfrm>
          <a:prstGeom prst="flowChartAlternateProcess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br>
              <a:rPr lang="en-US">
                <a:solidFill>
                  <a:schemeClr val="bg1">
                    <a:lumMod val="75000"/>
                  </a:schemeClr>
                </a:solidFill>
              </a:rPr>
            </a:br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29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lowchart: Alternate Process 20"/>
          <p:cNvSpPr/>
          <p:nvPr/>
        </p:nvSpPr>
        <p:spPr>
          <a:xfrm>
            <a:off x="514351" y="1714499"/>
            <a:ext cx="9458324" cy="7080497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5" name="Flowchart: Alternate Process 4"/>
          <p:cNvSpPr/>
          <p:nvPr/>
        </p:nvSpPr>
        <p:spPr>
          <a:xfrm>
            <a:off x="957039" y="2285480"/>
            <a:ext cx="8458424" cy="182880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6" name="Flowchart: Alternate Process 5"/>
          <p:cNvSpPr/>
          <p:nvPr/>
        </p:nvSpPr>
        <p:spPr>
          <a:xfrm>
            <a:off x="957040" y="4423107"/>
            <a:ext cx="8458424" cy="182880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7" name="Flowchart: Alternate Process 6"/>
          <p:cNvSpPr/>
          <p:nvPr/>
        </p:nvSpPr>
        <p:spPr>
          <a:xfrm>
            <a:off x="957040" y="6563221"/>
            <a:ext cx="8458424" cy="182880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6745" y="2851846"/>
            <a:ext cx="881992" cy="552667"/>
          </a:xfrm>
          <a:prstGeom prst="rect">
            <a:avLst/>
          </a:prstGeom>
        </p:spPr>
        <p:txBody>
          <a:bodyPr lIns="135843" tIns="67921" rIns="135843" bIns="67921" rtlCol="0"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  <a:latin typeface="Arial"/>
              </a:rPr>
              <a:t>A.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83073" y="5099990"/>
            <a:ext cx="709336" cy="552667"/>
          </a:xfrm>
          <a:prstGeom prst="rect">
            <a:avLst/>
          </a:prstGeom>
        </p:spPr>
        <p:txBody>
          <a:bodyPr lIns="135843" tIns="67921" rIns="135843" bIns="67921" rtlCol="0"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B.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31340" y="7166096"/>
            <a:ext cx="812801" cy="552667"/>
          </a:xfrm>
          <a:prstGeom prst="rect">
            <a:avLst/>
          </a:prstGeom>
        </p:spPr>
        <p:txBody>
          <a:bodyPr lIns="135843" tIns="67921" rIns="135843" bIns="67921" rtlCol="0"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C.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490538"/>
            <a:ext cx="14630400" cy="875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135843" tIns="67921" rIns="135843" bIns="67921" rtlCol="0">
            <a:spAutoFit/>
          </a:bodyPr>
          <a:lstStyle/>
          <a:p>
            <a:pPr algn="ctr"/>
            <a:r>
              <a:rPr lang="en-US" sz="4800">
                <a:solidFill>
                  <a:schemeClr val="accent2"/>
                </a:solidFill>
                <a:latin typeface="Arial Black"/>
              </a:rPr>
              <a:t>What-ifs</a:t>
            </a:r>
            <a:endParaRPr lang="en-US" sz="4800">
              <a:solidFill>
                <a:schemeClr val="accent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358436" y="1714499"/>
            <a:ext cx="3800475" cy="4784595"/>
          </a:xfrm>
          <a:prstGeom prst="rect">
            <a:avLst/>
          </a:prstGeom>
        </p:spPr>
        <p:txBody>
          <a:bodyPr wrap="square" lIns="135843" tIns="67921" rIns="135843" bIns="67921" rtlCol="0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Assessing the likelihood of the identified warning signs, </a:t>
            </a:r>
            <a:r>
              <a:rPr lang="en-US" sz="2600" b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define the potential impact (and its relative likelihood) that would trigger or indicate the need to change</a:t>
            </a:r>
            <a:r>
              <a:rPr lang="en-US" sz="240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your organization’s strategy.</a:t>
            </a:r>
            <a:endParaRPr lang="en-US" sz="200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472238" y="2471738"/>
            <a:ext cx="0" cy="1400175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472238" y="4683703"/>
            <a:ext cx="0" cy="1400175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481763" y="6742341"/>
            <a:ext cx="0" cy="1400175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481764" y="2917303"/>
            <a:ext cx="29337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bg1">
                    <a:lumMod val="85000"/>
                  </a:schemeClr>
                </a:solidFill>
              </a:rPr>
              <a:t>likelihood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557339" y="2917909"/>
            <a:ext cx="49149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bg1">
                    <a:lumMod val="85000"/>
                  </a:schemeClr>
                </a:solidFill>
              </a:rPr>
              <a:t>potential impact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0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90538"/>
            <a:ext cx="14630400" cy="8758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135843" tIns="67921" rIns="135843" bIns="67921" rtlCol="0">
            <a:spAutoFit/>
          </a:bodyPr>
          <a:lstStyle/>
          <a:p>
            <a:pPr algn="ctr"/>
            <a:r>
              <a:rPr lang="en-US" sz="4800">
                <a:solidFill>
                  <a:schemeClr val="accent3">
                    <a:lumMod val="75000"/>
                  </a:schemeClr>
                </a:solidFill>
                <a:latin typeface="Arial Black"/>
              </a:rPr>
              <a:t>Brainstorming a Response</a:t>
            </a:r>
            <a:endParaRPr lang="en-US" sz="48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358436" y="1714499"/>
            <a:ext cx="3800475" cy="2537826"/>
          </a:xfrm>
          <a:prstGeom prst="rect">
            <a:avLst/>
          </a:prstGeom>
        </p:spPr>
        <p:txBody>
          <a:bodyPr wrap="square" lIns="135843" tIns="67921" rIns="135843" bIns="67921" rtlCol="0">
            <a:spAutoFit/>
          </a:bodyPr>
          <a:lstStyle/>
          <a:p>
            <a:r>
              <a:rPr lang="en-US" sz="2600" b="1" dirty="0">
                <a:latin typeface="Consolas" panose="020B0609020204030204" pitchFamily="49" charset="0"/>
                <a:cs typeface="Consolas" panose="020B0609020204030204" pitchFamily="49" charset="0"/>
              </a:rPr>
              <a:t>For each change: List as many options </a:t>
            </a:r>
            <a:r>
              <a:rPr lang="en-US" sz="26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as you can think of to respond or adapt to the event or change.</a:t>
            </a:r>
          </a:p>
        </p:txBody>
      </p:sp>
      <p:sp>
        <p:nvSpPr>
          <p:cNvPr id="19" name="Flowchart: Alternate Process 18"/>
          <p:cNvSpPr/>
          <p:nvPr/>
        </p:nvSpPr>
        <p:spPr>
          <a:xfrm>
            <a:off x="514351" y="1714499"/>
            <a:ext cx="9458324" cy="7080497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20" name="Flowchart: Alternate Process 19"/>
          <p:cNvSpPr/>
          <p:nvPr/>
        </p:nvSpPr>
        <p:spPr>
          <a:xfrm>
            <a:off x="957039" y="2285480"/>
            <a:ext cx="8458424" cy="182880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23" name="Flowchart: Alternate Process 22"/>
          <p:cNvSpPr/>
          <p:nvPr/>
        </p:nvSpPr>
        <p:spPr>
          <a:xfrm>
            <a:off x="957040" y="4423107"/>
            <a:ext cx="8458424" cy="182880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24" name="Flowchart: Alternate Process 23"/>
          <p:cNvSpPr/>
          <p:nvPr/>
        </p:nvSpPr>
        <p:spPr>
          <a:xfrm>
            <a:off x="957040" y="6545292"/>
            <a:ext cx="8458424" cy="182880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996745" y="2851846"/>
            <a:ext cx="881992" cy="552667"/>
          </a:xfrm>
          <a:prstGeom prst="rect">
            <a:avLst/>
          </a:prstGeom>
        </p:spPr>
        <p:txBody>
          <a:bodyPr lIns="135843" tIns="67921" rIns="135843" bIns="67921" rtlCol="0">
            <a:spAutoFit/>
          </a:bodyPr>
          <a:lstStyle/>
          <a:p>
            <a:pPr algn="ctr"/>
            <a:r>
              <a:rPr lang="en-US">
                <a:solidFill>
                  <a:schemeClr val="accent3">
                    <a:lumMod val="75000"/>
                  </a:schemeClr>
                </a:solidFill>
                <a:latin typeface="Arial"/>
              </a:rPr>
              <a:t>A.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83073" y="5099990"/>
            <a:ext cx="709336" cy="552667"/>
          </a:xfrm>
          <a:prstGeom prst="rect">
            <a:avLst/>
          </a:prstGeom>
        </p:spPr>
        <p:txBody>
          <a:bodyPr lIns="135843" tIns="67921" rIns="135843" bIns="67921" rtlCol="0">
            <a:spAutoFit/>
          </a:bodyPr>
          <a:lstStyle/>
          <a:p>
            <a:pPr algn="ctr"/>
            <a:r>
              <a:rPr lang="en-US">
                <a:solidFill>
                  <a:schemeClr val="accent3">
                    <a:lumMod val="75000"/>
                  </a:schemeClr>
                </a:solidFill>
              </a:rPr>
              <a:t>B.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31340" y="7166096"/>
            <a:ext cx="812801" cy="552667"/>
          </a:xfrm>
          <a:prstGeom prst="rect">
            <a:avLst/>
          </a:prstGeom>
        </p:spPr>
        <p:txBody>
          <a:bodyPr lIns="135843" tIns="67921" rIns="135843" bIns="67921" rtlCol="0">
            <a:spAutoFit/>
          </a:bodyPr>
          <a:lstStyle/>
          <a:p>
            <a:pPr algn="ctr"/>
            <a:r>
              <a:rPr lang="en-US">
                <a:solidFill>
                  <a:schemeClr val="accent3">
                    <a:lumMod val="75000"/>
                  </a:schemeClr>
                </a:solidFill>
              </a:rPr>
              <a:t>C.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229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90538"/>
            <a:ext cx="14630400" cy="8758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135843" tIns="67921" rIns="135843" bIns="67921" rtlCol="0">
            <a:spAutoFit/>
          </a:bodyPr>
          <a:lstStyle/>
          <a:p>
            <a:pPr algn="ctr"/>
            <a:r>
              <a:rPr lang="en-US" sz="4800">
                <a:solidFill>
                  <a:schemeClr val="accent3">
                    <a:lumMod val="75000"/>
                  </a:schemeClr>
                </a:solidFill>
                <a:latin typeface="Arial Black"/>
              </a:rPr>
              <a:t>Scenarios</a:t>
            </a:r>
            <a:endParaRPr lang="en-US" sz="48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9" name="Flowchart: Alternate Process 18"/>
          <p:cNvSpPr/>
          <p:nvPr/>
        </p:nvSpPr>
        <p:spPr>
          <a:xfrm>
            <a:off x="4638676" y="1714499"/>
            <a:ext cx="9458324" cy="7080497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17001" y="1714499"/>
            <a:ext cx="3940688" cy="4723039"/>
          </a:xfrm>
          <a:prstGeom prst="rect">
            <a:avLst/>
          </a:prstGeom>
        </p:spPr>
        <p:txBody>
          <a:bodyPr wrap="square" lIns="135843" tIns="67921" rIns="135843" bIns="67921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Based on the preceding work — environmental scan, warning signs and indicators, and what-ifs and your brainstorming— </a:t>
            </a:r>
            <a:r>
              <a:rPr lang="en-US" sz="26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define three likely and impactful scenarios for which to develop plans for.</a:t>
            </a:r>
          </a:p>
          <a:p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9" name="Flowchart: Alternate Process 28"/>
          <p:cNvSpPr/>
          <p:nvPr/>
        </p:nvSpPr>
        <p:spPr>
          <a:xfrm>
            <a:off x="5143423" y="2249622"/>
            <a:ext cx="8458424" cy="182880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30" name="Flowchart: Alternate Process 29"/>
          <p:cNvSpPr/>
          <p:nvPr/>
        </p:nvSpPr>
        <p:spPr>
          <a:xfrm>
            <a:off x="5143424" y="4405178"/>
            <a:ext cx="8458424" cy="182880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31" name="Flowchart: Alternate Process 30"/>
          <p:cNvSpPr/>
          <p:nvPr/>
        </p:nvSpPr>
        <p:spPr>
          <a:xfrm>
            <a:off x="5143424" y="6527363"/>
            <a:ext cx="8458424" cy="182880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843" tIns="67921" rIns="135843" bIns="67921"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183129" y="2851846"/>
            <a:ext cx="881992" cy="552667"/>
          </a:xfrm>
          <a:prstGeom prst="rect">
            <a:avLst/>
          </a:prstGeom>
        </p:spPr>
        <p:txBody>
          <a:bodyPr lIns="135843" tIns="67921" rIns="135843" bIns="67921" rtlCol="0">
            <a:spAutoFit/>
          </a:bodyPr>
          <a:lstStyle/>
          <a:p>
            <a:pPr algn="ctr"/>
            <a:r>
              <a:rPr lang="en-US">
                <a:solidFill>
                  <a:schemeClr val="accent3">
                    <a:lumMod val="75000"/>
                  </a:schemeClr>
                </a:solidFill>
                <a:latin typeface="Arial"/>
              </a:rPr>
              <a:t>A.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269457" y="4978413"/>
            <a:ext cx="709336" cy="552667"/>
          </a:xfrm>
          <a:prstGeom prst="rect">
            <a:avLst/>
          </a:prstGeom>
        </p:spPr>
        <p:txBody>
          <a:bodyPr lIns="135843" tIns="67921" rIns="135843" bIns="67921" rtlCol="0">
            <a:spAutoFit/>
          </a:bodyPr>
          <a:lstStyle/>
          <a:p>
            <a:pPr algn="ctr"/>
            <a:r>
              <a:rPr lang="en-US">
                <a:solidFill>
                  <a:schemeClr val="accent3">
                    <a:lumMod val="75000"/>
                  </a:schemeClr>
                </a:solidFill>
              </a:rPr>
              <a:t>B.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217724" y="7166096"/>
            <a:ext cx="812801" cy="552667"/>
          </a:xfrm>
          <a:prstGeom prst="rect">
            <a:avLst/>
          </a:prstGeom>
        </p:spPr>
        <p:txBody>
          <a:bodyPr lIns="135843" tIns="67921" rIns="135843" bIns="67921" rtlCol="0">
            <a:spAutoFit/>
          </a:bodyPr>
          <a:lstStyle/>
          <a:p>
            <a:pPr algn="ctr"/>
            <a:r>
              <a:rPr lang="en-US">
                <a:solidFill>
                  <a:schemeClr val="accent3">
                    <a:lumMod val="75000"/>
                  </a:schemeClr>
                </a:solidFill>
              </a:rPr>
              <a:t>C.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CC63-E28D-4CF9-8F78-600F013814B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12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CN THEME">
      <a:dk1>
        <a:sysClr val="windowText" lastClr="000000"/>
      </a:dk1>
      <a:lt1>
        <a:sysClr val="window" lastClr="FFFFFF"/>
      </a:lt1>
      <a:dk2>
        <a:srgbClr val="003767"/>
      </a:dk2>
      <a:lt2>
        <a:srgbClr val="439539"/>
      </a:lt2>
      <a:accent1>
        <a:srgbClr val="F15024"/>
      </a:accent1>
      <a:accent2>
        <a:srgbClr val="01A8DF"/>
      </a:accent2>
      <a:accent3>
        <a:srgbClr val="DFDF1D"/>
      </a:accent3>
      <a:accent4>
        <a:srgbClr val="81BD41"/>
      </a:accent4>
      <a:accent5>
        <a:srgbClr val="7030A0"/>
      </a:accent5>
      <a:accent6>
        <a:srgbClr val="E8941A"/>
      </a:accent6>
      <a:hlink>
        <a:srgbClr val="0000FF"/>
      </a:hlink>
      <a:folHlink>
        <a:srgbClr val="800080"/>
      </a:folHlink>
    </a:clrScheme>
    <a:fontScheme name="Basi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540</Words>
  <Application>Microsoft Office PowerPoint</Application>
  <PresentationFormat>Custom</PresentationFormat>
  <Paragraphs>117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Consolas</vt:lpstr>
      <vt:lpstr>Office Theme</vt:lpstr>
      <vt:lpstr>Scenario Planning  Playbook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Scenario Planning  Playbook</dc:title>
  <dc:creator>Kathy Keeley</dc:creator>
  <cp:lastModifiedBy>Kathy Keeley</cp:lastModifiedBy>
  <cp:revision>5</cp:revision>
  <dcterms:modified xsi:type="dcterms:W3CDTF">2025-02-13T19:57:11Z</dcterms:modified>
</cp:coreProperties>
</file>