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1" r:id="rId1"/>
  </p:sldMasterIdLst>
  <p:sldIdLst>
    <p:sldId id="257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384" y="-10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35280" y="373076"/>
            <a:ext cx="9385261" cy="702306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60456" y="492050"/>
            <a:ext cx="9137490" cy="3523488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94614" y="2062900"/>
            <a:ext cx="8549640" cy="2072640"/>
          </a:xfrm>
        </p:spPr>
        <p:txBody>
          <a:bodyPr lIns="50941" rIns="50941" bIns="50941"/>
          <a:lstStyle>
            <a:lvl1pPr algn="r">
              <a:defRPr sz="50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94614" y="4176370"/>
            <a:ext cx="8549640" cy="1036320"/>
          </a:xfrm>
        </p:spPr>
        <p:txBody>
          <a:bodyPr lIns="203765" tIns="0"/>
          <a:lstStyle>
            <a:lvl1pPr marL="40753" indent="0" algn="r">
              <a:spcBef>
                <a:spcPts val="0"/>
              </a:spcBef>
              <a:buNone/>
              <a:defRPr sz="2200">
                <a:solidFill>
                  <a:schemeClr val="bg2">
                    <a:shade val="25000"/>
                  </a:schemeClr>
                </a:solidFill>
              </a:defRPr>
            </a:lvl1pPr>
            <a:lvl2pPr marL="509412" indent="0" algn="ctr">
              <a:buNone/>
            </a:lvl2pPr>
            <a:lvl3pPr marL="1018824" indent="0" algn="ctr">
              <a:buNone/>
            </a:lvl3pPr>
            <a:lvl4pPr marL="1528237" indent="0" algn="ctr">
              <a:buNone/>
            </a:lvl4pPr>
            <a:lvl5pPr marL="2037649" indent="0" algn="ctr">
              <a:buNone/>
            </a:lvl5pPr>
            <a:lvl6pPr marL="2547061" indent="0" algn="ctr">
              <a:buNone/>
            </a:lvl6pPr>
            <a:lvl7pPr marL="3056473" indent="0" algn="ctr">
              <a:buNone/>
            </a:lvl7pPr>
            <a:lvl8pPr marL="3565886" indent="0" algn="ctr">
              <a:buNone/>
            </a:lvl8pPr>
            <a:lvl9pPr marL="407529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12" y="5647944"/>
            <a:ext cx="9002268" cy="119176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3212" y="601065"/>
            <a:ext cx="9002268" cy="474634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604525"/>
            <a:ext cx="2179320" cy="595883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6740" y="604523"/>
            <a:ext cx="6537960" cy="595884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754880" y="676275"/>
            <a:ext cx="1307465" cy="3505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10" rIns="0" bIns="0" anchor="t"/>
          <a:lstStyle/>
          <a:p>
            <a:pPr marL="0" marR="0" indent="0" algn="l">
              <a:lnSpc>
                <a:spcPts val="2600"/>
              </a:lnSpc>
              <a:spcAft>
                <a:spcPts val="0"/>
              </a:spcAft>
            </a:pPr>
            <a:r>
              <a:rPr lang="en-US" sz="2400" b="1" spc="-75">
                <a:solidFill>
                  <a:srgbClr val="3C3C3C"/>
                </a:solidFill>
                <a:latin typeface="Times New Roman" panose="22635452340000000000" pitchFamily="1"/>
              </a:rPr>
              <a:t>Series for: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3368040" y="5184775"/>
            <a:ext cx="4319270" cy="464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/>
          <a:lstStyle/>
          <a:p>
            <a:pPr marL="0" marR="0" indent="0" algn="l">
              <a:lnSpc>
                <a:spcPts val="3400"/>
              </a:lnSpc>
              <a:spcAft>
                <a:spcPts val="0"/>
              </a:spcAft>
            </a:pPr>
            <a:r>
              <a:rPr lang="en-US" sz="3200" b="1" spc="-25">
                <a:solidFill>
                  <a:srgbClr val="CC0000"/>
                </a:solidFill>
                <a:latin typeface="Times New Roman" panose="22635452340000000000" pitchFamily="1"/>
              </a:rPr>
              <a:t>Embryonic Development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3502025" y="5853430"/>
            <a:ext cx="4191000" cy="1210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>
            <a:normAutofit fontScale="95000"/>
          </a:bodyPr>
          <a:lstStyle/>
          <a:p>
            <a:pPr marL="0" marR="0" indent="0" algn="ctr">
              <a:lnSpc>
                <a:spcPts val="2700"/>
              </a:lnSpc>
              <a:spcAft>
                <a:spcPts val="0"/>
              </a:spcAft>
            </a:pPr>
            <a:r>
              <a:rPr lang="en-US" sz="2450" b="1" spc="-20">
                <a:solidFill>
                  <a:srgbClr val="000168"/>
                </a:solidFill>
                <a:latin typeface="Arial" panose="22635452340000000000" pitchFamily="2"/>
              </a:rPr>
              <a:t>By: Phillip J. Clauer </a:t>
            </a:r>
          </a:p>
          <a:p>
            <a:pPr marL="0" marR="0" indent="0" algn="ctr">
              <a:lnSpc>
                <a:spcPts val="2000"/>
              </a:lnSpc>
              <a:spcBef>
                <a:spcPts val="35"/>
              </a:spcBef>
              <a:spcAft>
                <a:spcPts val="0"/>
              </a:spcAft>
            </a:pPr>
            <a:r>
              <a:rPr lang="en-US" sz="1800" b="1" spc="-40">
                <a:solidFill>
                  <a:srgbClr val="00989A"/>
                </a:solidFill>
                <a:latin typeface="Arial" panose="22635452340000000000" pitchFamily="2"/>
              </a:rPr>
              <a:t>Senior Extension Associate </a:t>
            </a:r>
          </a:p>
          <a:p>
            <a:pPr marL="0" marR="0" indent="0" algn="ctr">
              <a:lnSpc>
                <a:spcPts val="2000"/>
              </a:lnSpc>
              <a:spcBef>
                <a:spcPts val="30"/>
              </a:spcBef>
              <a:spcAft>
                <a:spcPts val="0"/>
              </a:spcAft>
            </a:pPr>
            <a:r>
              <a:rPr lang="en-US" sz="1800" b="1" spc="-30">
                <a:solidFill>
                  <a:srgbClr val="00989A"/>
                </a:solidFill>
                <a:latin typeface="Arial" panose="22635452340000000000" pitchFamily="2"/>
              </a:rPr>
              <a:t>4-H Youth and Specialty Poultry </a:t>
            </a:r>
          </a:p>
          <a:p>
            <a:pPr marL="0" marR="0" indent="0" algn="ctr">
              <a:lnSpc>
                <a:spcPts val="2200"/>
              </a:lnSpc>
              <a:spcBef>
                <a:spcPts val="35"/>
              </a:spcBef>
              <a:spcAft>
                <a:spcPts val="0"/>
              </a:spcAft>
            </a:pPr>
            <a:r>
              <a:rPr lang="en-US" sz="2050" b="1" spc="15">
                <a:solidFill>
                  <a:srgbClr val="00989A"/>
                </a:solidFill>
                <a:latin typeface="Arial" panose="22635452340000000000" pitchFamily="2"/>
              </a:rPr>
              <a:t>The Pennsylvania State University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2014855" y="3827145"/>
            <a:ext cx="7242175" cy="13081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10" rIns="0" bIns="0" anchor="t"/>
          <a:lstStyle/>
          <a:p>
            <a:pPr marL="0" marR="0" indent="0" algn="ctr">
              <a:lnSpc>
                <a:spcPts val="4800"/>
              </a:lnSpc>
              <a:spcAft>
                <a:spcPts val="0"/>
              </a:spcAft>
            </a:pPr>
            <a:r>
              <a:rPr lang="en-US" sz="4400" b="1" spc="-25">
                <a:solidFill>
                  <a:srgbClr val="CC0000"/>
                </a:solidFill>
                <a:latin typeface="Times New Roman" panose="22635452340000000000" pitchFamily="1"/>
              </a:rPr>
              <a:t>Embryo </a:t>
            </a:r>
          </a:p>
          <a:p>
            <a:pPr marL="0" marR="0" indent="0" algn="l">
              <a:lnSpc>
                <a:spcPts val="4700"/>
              </a:lnSpc>
              <a:spcBef>
                <a:spcPts val="290"/>
              </a:spcBef>
              <a:spcAft>
                <a:spcPts val="0"/>
              </a:spcAft>
            </a:pPr>
            <a:r>
              <a:rPr lang="en-US" sz="4400" b="1" spc="-25">
                <a:solidFill>
                  <a:srgbClr val="CC0000"/>
                </a:solidFill>
                <a:latin typeface="Times New Roman" panose="22635452340000000000" pitchFamily="1"/>
              </a:rPr>
              <a:t>Development and Observation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386330" y="5313045"/>
            <a:ext cx="6108700" cy="18256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800"/>
              </a:lnSpc>
              <a:spcAft>
                <a:spcPts val="0"/>
              </a:spcAft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This PDF PowerPoint should help you learn: </a:t>
            </a:r>
          </a:p>
          <a:p>
            <a:pPr marL="457200" marR="0" indent="457200" algn="l">
              <a:lnSpc>
                <a:spcPts val="2800"/>
              </a:lnSpc>
              <a:spcBef>
                <a:spcPts val="1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How the embryo develops </a:t>
            </a:r>
          </a:p>
          <a:p>
            <a:pPr marL="457200" marR="0" indent="457200" algn="l">
              <a:lnSpc>
                <a:spcPts val="2700"/>
              </a:lnSpc>
              <a:spcBef>
                <a:spcPts val="1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What the developing embryo looks like </a:t>
            </a:r>
          </a:p>
          <a:p>
            <a:pPr marL="457200" marR="0" indent="45720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-10">
                <a:solidFill>
                  <a:srgbClr val="3D3D3D"/>
                </a:solidFill>
                <a:latin typeface="Times New Roman" panose="22635452340000000000" pitchFamily="1"/>
              </a:rPr>
              <a:t>What to observe at the various stages of </a:t>
            </a:r>
          </a:p>
          <a:p>
            <a:pPr marL="914400" marR="0" indent="0" algn="l">
              <a:lnSpc>
                <a:spcPts val="27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development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2014855" y="3827145"/>
            <a:ext cx="7242175" cy="13081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10" rIns="0" bIns="0" anchor="t"/>
          <a:lstStyle/>
          <a:p>
            <a:pPr marL="0" marR="0" indent="0" algn="ctr">
              <a:lnSpc>
                <a:spcPts val="4800"/>
              </a:lnSpc>
              <a:spcAft>
                <a:spcPts val="0"/>
              </a:spcAft>
            </a:pPr>
            <a:r>
              <a:rPr lang="en-US" sz="4400" b="1" spc="-25">
                <a:solidFill>
                  <a:srgbClr val="CC0000"/>
                </a:solidFill>
                <a:latin typeface="Times New Roman" panose="22635452340000000000" pitchFamily="1"/>
              </a:rPr>
              <a:t>Embryo </a:t>
            </a:r>
          </a:p>
          <a:p>
            <a:pPr marL="0" marR="0" indent="0" algn="l">
              <a:lnSpc>
                <a:spcPts val="4700"/>
              </a:lnSpc>
              <a:spcBef>
                <a:spcPts val="290"/>
              </a:spcBef>
              <a:spcAft>
                <a:spcPts val="0"/>
              </a:spcAft>
            </a:pPr>
            <a:r>
              <a:rPr lang="en-US" sz="4400" b="1" spc="-25">
                <a:solidFill>
                  <a:srgbClr val="CC0000"/>
                </a:solidFill>
                <a:latin typeface="Times New Roman" panose="22635452340000000000" pitchFamily="1"/>
              </a:rPr>
              <a:t>Development and Observation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386330" y="5313045"/>
            <a:ext cx="6108700" cy="18256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800"/>
              </a:lnSpc>
              <a:spcAft>
                <a:spcPts val="0"/>
              </a:spcAft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This PDF PowerPoint should help you learn: </a:t>
            </a:r>
          </a:p>
          <a:p>
            <a:pPr marL="457200" marR="0" indent="457200" algn="l">
              <a:lnSpc>
                <a:spcPts val="2800"/>
              </a:lnSpc>
              <a:spcBef>
                <a:spcPts val="1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How the embryo develops </a:t>
            </a:r>
          </a:p>
          <a:p>
            <a:pPr marL="457200" marR="0" indent="457200" algn="l">
              <a:lnSpc>
                <a:spcPts val="2700"/>
              </a:lnSpc>
              <a:spcBef>
                <a:spcPts val="1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What the developing embryo looks like </a:t>
            </a:r>
          </a:p>
          <a:p>
            <a:pPr marL="457200" marR="0" indent="45720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-10">
                <a:solidFill>
                  <a:srgbClr val="3D3D3D"/>
                </a:solidFill>
                <a:latin typeface="Times New Roman" panose="22635452340000000000" pitchFamily="1"/>
              </a:rPr>
              <a:t>What to observe at the various stages of </a:t>
            </a:r>
          </a:p>
          <a:p>
            <a:pPr marL="914400" marR="0" indent="0" algn="l">
              <a:lnSpc>
                <a:spcPts val="27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2400" b="1" spc="0">
                <a:solidFill>
                  <a:srgbClr val="3D3D3D"/>
                </a:solidFill>
                <a:latin typeface="Times New Roman" panose="22635452340000000000" pitchFamily="1"/>
              </a:rPr>
              <a:t>development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2267585" y="669290"/>
            <a:ext cx="4965065" cy="1214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985" rIns="0" bIns="0" anchor="t"/>
          <a:lstStyle/>
          <a:p>
            <a:pPr marL="0" marR="0" indent="0" algn="ctr">
              <a:lnSpc>
                <a:spcPts val="4500"/>
              </a:lnSpc>
              <a:spcAft>
                <a:spcPts val="0"/>
              </a:spcAft>
            </a:pPr>
            <a:r>
              <a:rPr lang="en-US" sz="4000" b="1" spc="-15">
                <a:solidFill>
                  <a:srgbClr val="FFFF00"/>
                </a:solidFill>
                <a:latin typeface="Tahoma" panose="22635452340000000000" pitchFamily="2"/>
              </a:rPr>
              <a:t>It Starts With </a:t>
            </a:r>
          </a:p>
          <a:p>
            <a:pPr marL="0" marR="0" indent="0" algn="l">
              <a:lnSpc>
                <a:spcPts val="4400"/>
              </a:lnSpc>
              <a:spcBef>
                <a:spcPts val="130"/>
              </a:spcBef>
              <a:spcAft>
                <a:spcPts val="0"/>
              </a:spcAft>
            </a:pPr>
            <a:r>
              <a:rPr lang="en-US" sz="4000" b="1" spc="-35">
                <a:solidFill>
                  <a:srgbClr val="CBCB00"/>
                </a:solidFill>
                <a:latin typeface="Tahoma" panose="22635452340000000000" pitchFamily="2"/>
              </a:rPr>
              <a:t>Quality</a:t>
            </a:r>
            <a:r>
              <a:rPr lang="en-US" sz="4000" b="1" spc="-35">
                <a:solidFill>
                  <a:srgbClr val="FFFF00"/>
                </a:solidFill>
                <a:latin typeface="Tahoma" panose="22635452340000000000" pitchFamily="2"/>
              </a:rPr>
              <a:t> Fertile Eggs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4300855" y="2185035"/>
            <a:ext cx="4486275" cy="4893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9555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900" spc="9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95">
                <a:solidFill>
                  <a:srgbClr val="000000"/>
                </a:solidFill>
                <a:latin typeface="Tahoma" panose="22635452340000000000" pitchFamily="2"/>
              </a:rPr>
              <a:t> Proven</a:t>
            </a:r>
            <a:r>
              <a:rPr lang="en-US" sz="2400" b="1" spc="95">
                <a:solidFill>
                  <a:srgbClr val="CCCCCC"/>
                </a:solidFill>
                <a:latin typeface="Tahoma" panose="22635452340000000000" pitchFamily="2"/>
              </a:rPr>
              <a:t> Egg</a:t>
            </a:r>
            <a:r>
              <a:rPr lang="en-US" sz="2400" b="1" spc="95">
                <a:solidFill>
                  <a:srgbClr val="000000"/>
                </a:solidFill>
                <a:latin typeface="Tahoma" panose="22635452340000000000" pitchFamily="2"/>
              </a:rPr>
              <a:t> Source </a:t>
            </a:r>
          </a:p>
          <a:p>
            <a:pPr marL="0" marR="0" indent="0" algn="l">
              <a:lnSpc>
                <a:spcPts val="2800"/>
              </a:lnSpc>
              <a:spcBef>
                <a:spcPts val="390"/>
              </a:spcBef>
              <a:spcAft>
                <a:spcPts val="0"/>
              </a:spcAft>
            </a:pPr>
            <a:r>
              <a:rPr lang="en-US" sz="3900" spc="7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75">
                <a:solidFill>
                  <a:srgbClr val="000000"/>
                </a:solidFill>
                <a:latin typeface="Tahoma" panose="22635452340000000000" pitchFamily="2"/>
              </a:rPr>
              <a:t> Proper</a:t>
            </a:r>
            <a:r>
              <a:rPr lang="en-US" sz="2400" b="1" spc="75">
                <a:solidFill>
                  <a:srgbClr val="CCCCCC"/>
                </a:solidFill>
                <a:latin typeface="Tahoma" panose="22635452340000000000" pitchFamily="2"/>
              </a:rPr>
              <a:t> Collection</a:t>
            </a:r>
            <a:r>
              <a:rPr lang="en-US" sz="2400" b="1" spc="75">
                <a:solidFill>
                  <a:srgbClr val="000000"/>
                </a:solidFill>
                <a:latin typeface="Tahoma" panose="22635452340000000000" pitchFamily="2"/>
              </a:rPr>
              <a:t> and </a:t>
            </a:r>
          </a:p>
          <a:p>
            <a:pPr marL="320040" marR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0">
                <a:solidFill>
                  <a:srgbClr val="000000"/>
                </a:solidFill>
                <a:latin typeface="Tahoma" panose="22635452340000000000" pitchFamily="2"/>
              </a:rPr>
              <a:t>Storage</a:t>
            </a:r>
            <a:r>
              <a:rPr lang="en-US" sz="2400" b="1" spc="0">
                <a:solidFill>
                  <a:srgbClr val="CCCCCC"/>
                </a:solidFill>
                <a:latin typeface="Tahoma" panose="22635452340000000000" pitchFamily="2"/>
              </a:rPr>
              <a:t> Techniques </a:t>
            </a:r>
          </a:p>
          <a:p>
            <a:pPr marL="411480" marR="0" indent="0" algn="l">
              <a:lnSpc>
                <a:spcPts val="2800"/>
              </a:lnSpc>
              <a:spcBef>
                <a:spcPts val="585"/>
              </a:spcBef>
              <a:spcAft>
                <a:spcPts val="0"/>
              </a:spcAft>
            </a:pPr>
            <a:r>
              <a:rPr lang="en-US" sz="2400" b="1" spc="-35">
                <a:solidFill>
                  <a:srgbClr val="1C3779"/>
                </a:solidFill>
                <a:latin typeface="Tahoma" panose="22635452340000000000" pitchFamily="2"/>
              </a:rPr>
              <a:t>–</a:t>
            </a:r>
            <a:r>
              <a:rPr lang="en-US" sz="2400" b="1" spc="-35">
                <a:solidFill>
                  <a:srgbClr val="000000"/>
                </a:solidFill>
                <a:latin typeface="Tahoma" panose="22635452340000000000" pitchFamily="2"/>
              </a:rPr>
              <a:t> 45- 55 degrees</a:t>
            </a:r>
            <a:r>
              <a:rPr lang="en-US" sz="2400" b="1" spc="-35">
                <a:solidFill>
                  <a:srgbClr val="CCCCCC"/>
                </a:solidFill>
                <a:latin typeface="Tahoma" panose="22635452340000000000" pitchFamily="2"/>
              </a:rPr>
              <a:t> F. </a:t>
            </a:r>
          </a:p>
          <a:p>
            <a:pPr marL="411480" marR="0" indent="0" algn="l">
              <a:lnSpc>
                <a:spcPts val="2700"/>
              </a:lnSpc>
              <a:spcBef>
                <a:spcPts val="610"/>
              </a:spcBef>
              <a:spcAft>
                <a:spcPts val="0"/>
              </a:spcAft>
            </a:pPr>
            <a:r>
              <a:rPr lang="en-US" sz="2400" b="1" spc="5">
                <a:solidFill>
                  <a:srgbClr val="1C3779"/>
                </a:solidFill>
                <a:latin typeface="Tahoma" panose="22635452340000000000" pitchFamily="2"/>
              </a:rPr>
              <a:t>–</a:t>
            </a:r>
            <a:r>
              <a:rPr lang="en-US" sz="2400" b="1" spc="5">
                <a:solidFill>
                  <a:srgbClr val="CCCCCC"/>
                </a:solidFill>
                <a:latin typeface="Tahoma" panose="22635452340000000000" pitchFamily="2"/>
              </a:rPr>
              <a:t> 70 percent humidity </a:t>
            </a:r>
          </a:p>
          <a:p>
            <a:pPr marL="411480" marR="0" indent="0" algn="l">
              <a:lnSpc>
                <a:spcPts val="2700"/>
              </a:lnSpc>
              <a:spcBef>
                <a:spcPts val="620"/>
              </a:spcBef>
              <a:spcAft>
                <a:spcPts val="0"/>
              </a:spcAft>
            </a:pPr>
            <a:r>
              <a:rPr lang="en-US" sz="2400" b="1" spc="40">
                <a:solidFill>
                  <a:srgbClr val="ADAEAE"/>
                </a:solidFill>
                <a:latin typeface="Tahoma" panose="22635452340000000000" pitchFamily="2"/>
              </a:rPr>
              <a:t>–7</a:t>
            </a:r>
            <a:r>
              <a:rPr lang="en-US" sz="2400" b="1" spc="40">
                <a:solidFill>
                  <a:srgbClr val="000000"/>
                </a:solidFill>
                <a:latin typeface="Tahoma" panose="22635452340000000000" pitchFamily="2"/>
              </a:rPr>
              <a:t> days maximum </a:t>
            </a:r>
          </a:p>
          <a:p>
            <a:pPr marL="0" marR="0" indent="0" algn="l">
              <a:lnSpc>
                <a:spcPts val="3000"/>
              </a:lnSpc>
              <a:spcBef>
                <a:spcPts val="670"/>
              </a:spcBef>
              <a:spcAft>
                <a:spcPts val="0"/>
              </a:spcAft>
            </a:pPr>
            <a:r>
              <a:rPr lang="en-US" sz="3900" spc="12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120">
                <a:solidFill>
                  <a:srgbClr val="000000"/>
                </a:solidFill>
                <a:latin typeface="Tahoma" panose="22635452340000000000" pitchFamily="2"/>
              </a:rPr>
              <a:t> Other</a:t>
            </a:r>
            <a:r>
              <a:rPr lang="en-US" sz="2400" b="1" spc="120">
                <a:solidFill>
                  <a:srgbClr val="CCCCCC"/>
                </a:solidFill>
                <a:latin typeface="Tahoma" panose="22635452340000000000" pitchFamily="2"/>
              </a:rPr>
              <a:t> Factors </a:t>
            </a:r>
          </a:p>
          <a:p>
            <a:pPr marL="411480" marR="0" indent="0" algn="l">
              <a:lnSpc>
                <a:spcPts val="2700"/>
              </a:lnSpc>
              <a:spcBef>
                <a:spcPts val="320"/>
              </a:spcBef>
              <a:spcAft>
                <a:spcPts val="0"/>
              </a:spcAft>
            </a:pPr>
            <a:r>
              <a:rPr lang="en-US" sz="2400" b="1" spc="0">
                <a:solidFill>
                  <a:srgbClr val="1C3779"/>
                </a:solidFill>
                <a:latin typeface="Tahoma" panose="22635452340000000000" pitchFamily="2"/>
              </a:rPr>
              <a:t>–</a:t>
            </a:r>
            <a:r>
              <a:rPr lang="en-US" sz="2400" b="1" spc="0">
                <a:solidFill>
                  <a:srgbClr val="000000"/>
                </a:solidFill>
                <a:latin typeface="Tahoma" panose="22635452340000000000" pitchFamily="2"/>
              </a:rPr>
              <a:t> Nutrition &amp;</a:t>
            </a:r>
            <a:r>
              <a:rPr lang="en-US" sz="2400" b="1" spc="0">
                <a:solidFill>
                  <a:srgbClr val="CCCCCC"/>
                </a:solidFill>
                <a:latin typeface="Tahoma" panose="22635452340000000000" pitchFamily="2"/>
              </a:rPr>
              <a:t> age of birds </a:t>
            </a:r>
          </a:p>
          <a:p>
            <a:pPr marL="0" marR="0" indent="0" algn="l">
              <a:lnSpc>
                <a:spcPts val="3000"/>
              </a:lnSpc>
              <a:spcBef>
                <a:spcPts val="670"/>
              </a:spcBef>
              <a:spcAft>
                <a:spcPts val="0"/>
              </a:spcAft>
            </a:pPr>
            <a:r>
              <a:rPr lang="en-US" sz="3900" spc="4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45">
                <a:solidFill>
                  <a:srgbClr val="CCCCCC"/>
                </a:solidFill>
                <a:latin typeface="Tahoma" panose="22635452340000000000" pitchFamily="2"/>
              </a:rPr>
              <a:t> Consider</a:t>
            </a:r>
            <a:r>
              <a:rPr lang="en-US" sz="2400" b="1" spc="45">
                <a:solidFill>
                  <a:srgbClr val="000000"/>
                </a:solidFill>
                <a:latin typeface="Tahoma" panose="22635452340000000000" pitchFamily="2"/>
              </a:rPr>
              <a:t> Sampling</a:t>
            </a:r>
            <a:r>
              <a:rPr lang="en-US" sz="2400" b="1" spc="45">
                <a:solidFill>
                  <a:srgbClr val="CCCCCC"/>
                </a:solidFill>
                <a:latin typeface="Tahoma" panose="22635452340000000000" pitchFamily="2"/>
              </a:rPr>
              <a:t> Fertility </a:t>
            </a:r>
          </a:p>
          <a:p>
            <a:pPr marL="0" marR="0" indent="0" algn="l">
              <a:lnSpc>
                <a:spcPts val="2800"/>
              </a:lnSpc>
              <a:spcBef>
                <a:spcPts val="360"/>
              </a:spcBef>
              <a:spcAft>
                <a:spcPts val="0"/>
              </a:spcAft>
            </a:pPr>
            <a:r>
              <a:rPr lang="en-US" sz="3900" spc="7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70">
                <a:solidFill>
                  <a:srgbClr val="CCCCCC"/>
                </a:solidFill>
                <a:latin typeface="Tahoma" panose="22635452340000000000" pitchFamily="2"/>
              </a:rPr>
              <a:t> Chicken Eggs are</a:t>
            </a:r>
            <a:r>
              <a:rPr lang="en-US" sz="2400" b="1" spc="70">
                <a:solidFill>
                  <a:srgbClr val="000000"/>
                </a:solidFill>
                <a:latin typeface="Tahoma" panose="22635452340000000000" pitchFamily="2"/>
              </a:rPr>
              <a:t> best</a:t>
            </a:r>
            <a:r>
              <a:rPr lang="en-US" sz="2400" b="1" spc="70">
                <a:solidFill>
                  <a:srgbClr val="CCCCCC"/>
                </a:solidFill>
                <a:latin typeface="Tahoma" panose="22635452340000000000" pitchFamily="2"/>
              </a:rPr>
              <a:t> for </a:t>
            </a:r>
          </a:p>
          <a:p>
            <a:pPr marL="320040" marR="0" indent="0" algn="l">
              <a:lnSpc>
                <a:spcPts val="2600"/>
              </a:lnSpc>
              <a:spcBef>
                <a:spcPts val="0"/>
              </a:spcBef>
              <a:spcAft>
                <a:spcPts val="430"/>
              </a:spcAft>
            </a:pPr>
            <a:r>
              <a:rPr lang="en-US" sz="2400" b="1" spc="0">
                <a:solidFill>
                  <a:srgbClr val="000000"/>
                </a:solidFill>
                <a:latin typeface="Tahoma" panose="22635452340000000000" pitchFamily="2"/>
              </a:rPr>
              <a:t>school</a:t>
            </a:r>
            <a:r>
              <a:rPr lang="en-US" sz="2400" b="1" spc="0">
                <a:solidFill>
                  <a:srgbClr val="CCCCCC"/>
                </a:solidFill>
                <a:latin typeface="Tahoma" panose="22635452340000000000" pitchFamily="2"/>
              </a:rPr>
              <a:t> projects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>
          <a:xfrm>
            <a:off x="1734185" y="816610"/>
            <a:ext cx="6056630" cy="1219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4100"/>
              </a:lnSpc>
              <a:spcAft>
                <a:spcPts val="0"/>
              </a:spcAft>
            </a:pPr>
            <a:r>
              <a:rPr lang="en-US" sz="4400" b="1" spc="-30">
                <a:solidFill>
                  <a:srgbClr val="CCC522"/>
                </a:solidFill>
                <a:latin typeface="Tahoma" panose="22635452340000000000" pitchFamily="2"/>
              </a:rPr>
              <a:t>Function of Each </a:t>
            </a:r>
          </a:p>
          <a:p>
            <a:pPr marL="0" marR="0" indent="0" algn="l">
              <a:lnSpc>
                <a:spcPts val="4900"/>
              </a:lnSpc>
              <a:spcBef>
                <a:spcPts val="160"/>
              </a:spcBef>
              <a:spcAft>
                <a:spcPts val="0"/>
              </a:spcAft>
            </a:pPr>
            <a:r>
              <a:rPr lang="en-US" sz="4400" b="1" spc="-65">
                <a:solidFill>
                  <a:srgbClr val="CCCC04"/>
                </a:solidFill>
                <a:latin typeface="Tahoma" panose="22635452340000000000" pitchFamily="2"/>
              </a:rPr>
              <a:t>Embryonic</a:t>
            </a:r>
            <a:r>
              <a:rPr lang="en-US" sz="4400" b="1" spc="-65">
                <a:solidFill>
                  <a:srgbClr val="FFFF00"/>
                </a:solidFill>
                <a:latin typeface="Tahoma" panose="22635452340000000000" pitchFamily="2"/>
              </a:rPr>
              <a:t> Membrane 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idx="10"/>
          </p:nvPr>
        </p:nvSpPr>
        <p:spPr>
          <a:xfrm>
            <a:off x="877570" y="2578735"/>
            <a:ext cx="4117975" cy="45751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just">
              <a:lnSpc>
                <a:spcPts val="3200"/>
              </a:lnSpc>
              <a:spcAft>
                <a:spcPts val="0"/>
              </a:spcAft>
            </a:pPr>
            <a:r>
              <a:rPr lang="en-US" sz="4300" spc="14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200" b="1" spc="140">
                <a:solidFill>
                  <a:srgbClr val="FF3300"/>
                </a:solidFill>
                <a:latin typeface="Tahoma" panose="22635452340000000000" pitchFamily="2"/>
              </a:rPr>
              <a:t> Yolk Sac </a:t>
            </a:r>
          </a:p>
          <a:p>
            <a:pPr marL="411480" marR="0" indent="0" algn="just">
              <a:lnSpc>
                <a:spcPts val="3200"/>
              </a:lnSpc>
              <a:spcBef>
                <a:spcPts val="520"/>
              </a:spcBef>
              <a:spcAft>
                <a:spcPts val="0"/>
              </a:spcAft>
            </a:pPr>
            <a:r>
              <a:rPr lang="en-US" sz="2800" spc="-15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-15">
                <a:solidFill>
                  <a:srgbClr val="FF3300"/>
                </a:solidFill>
                <a:latin typeface="Tahoma" panose="22635452340000000000" pitchFamily="2"/>
              </a:rPr>
              <a:t> Food </a:t>
            </a:r>
          </a:p>
          <a:p>
            <a:pPr marL="0" marR="0" indent="0" algn="just">
              <a:lnSpc>
                <a:spcPts val="3600"/>
              </a:lnSpc>
              <a:spcBef>
                <a:spcPts val="1020"/>
              </a:spcBef>
              <a:spcAft>
                <a:spcPts val="0"/>
              </a:spcAft>
            </a:pPr>
            <a:r>
              <a:rPr lang="en-US" sz="4300" spc="15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200" b="1" spc="155">
                <a:solidFill>
                  <a:srgbClr val="FF3300"/>
                </a:solidFill>
                <a:latin typeface="Tahoma" panose="22635452340000000000" pitchFamily="2"/>
              </a:rPr>
              <a:t> Amnion </a:t>
            </a:r>
          </a:p>
          <a:p>
            <a:pPr marL="411480" marR="0" indent="0" algn="just">
              <a:lnSpc>
                <a:spcPts val="3200"/>
              </a:lnSpc>
              <a:spcBef>
                <a:spcPts val="520"/>
              </a:spcBef>
              <a:spcAft>
                <a:spcPts val="0"/>
              </a:spcAft>
            </a:pPr>
            <a:r>
              <a:rPr lang="en-US" sz="2800" spc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>
                <a:solidFill>
                  <a:srgbClr val="FF3300"/>
                </a:solidFill>
                <a:latin typeface="Tahoma" panose="22635452340000000000" pitchFamily="2"/>
              </a:rPr>
              <a:t> Protection </a:t>
            </a:r>
          </a:p>
          <a:p>
            <a:pPr marL="411480" marR="0" indent="0" algn="just">
              <a:lnSpc>
                <a:spcPts val="3200"/>
              </a:lnSpc>
              <a:spcBef>
                <a:spcPts val="715"/>
              </a:spcBef>
              <a:spcAft>
                <a:spcPts val="0"/>
              </a:spcAft>
            </a:pPr>
            <a:r>
              <a:rPr lang="en-US" sz="2800" spc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>
                <a:solidFill>
                  <a:srgbClr val="FF3300"/>
                </a:solidFill>
                <a:latin typeface="Tahoma" panose="22635452340000000000" pitchFamily="2"/>
              </a:rPr>
              <a:t> Exercise </a:t>
            </a:r>
          </a:p>
          <a:p>
            <a:pPr marL="0" marR="0" indent="0" algn="just">
              <a:lnSpc>
                <a:spcPts val="3600"/>
              </a:lnSpc>
              <a:spcBef>
                <a:spcPts val="1015"/>
              </a:spcBef>
              <a:spcAft>
                <a:spcPts val="0"/>
              </a:spcAft>
            </a:pPr>
            <a:r>
              <a:rPr lang="en-US" sz="4300" spc="7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200" b="1" spc="75">
                <a:solidFill>
                  <a:srgbClr val="FF3300"/>
                </a:solidFill>
                <a:latin typeface="Tahoma" panose="22635452340000000000" pitchFamily="2"/>
              </a:rPr>
              <a:t> Chorion/Allantois </a:t>
            </a:r>
          </a:p>
          <a:p>
            <a:pPr marL="411480" marR="0" indent="0" algn="just">
              <a:lnSpc>
                <a:spcPts val="3200"/>
              </a:lnSpc>
              <a:spcBef>
                <a:spcPts val="525"/>
              </a:spcBef>
              <a:spcAft>
                <a:spcPts val="0"/>
              </a:spcAft>
            </a:pPr>
            <a:r>
              <a:rPr lang="en-US" sz="2800" spc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>
                <a:solidFill>
                  <a:srgbClr val="FF3300"/>
                </a:solidFill>
                <a:latin typeface="Tahoma" panose="22635452340000000000" pitchFamily="2"/>
              </a:rPr>
              <a:t> Respiration </a:t>
            </a:r>
          </a:p>
          <a:p>
            <a:pPr marL="411480" marR="0" indent="0" algn="just">
              <a:lnSpc>
                <a:spcPts val="3200"/>
              </a:lnSpc>
              <a:spcBef>
                <a:spcPts val="710"/>
              </a:spcBef>
              <a:spcAft>
                <a:spcPts val="0"/>
              </a:spcAft>
            </a:pPr>
            <a:r>
              <a:rPr lang="en-US" sz="2800" spc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>
                <a:solidFill>
                  <a:srgbClr val="FF3300"/>
                </a:solidFill>
                <a:latin typeface="Tahoma" panose="22635452340000000000" pitchFamily="2"/>
              </a:rPr>
              <a:t> Handles Waste </a:t>
            </a:r>
          </a:p>
          <a:p>
            <a:pPr marL="411480" marR="0" indent="0" algn="just">
              <a:lnSpc>
                <a:spcPts val="2700"/>
              </a:lnSpc>
              <a:spcBef>
                <a:spcPts val="710"/>
              </a:spcBef>
              <a:spcAft>
                <a:spcPts val="0"/>
              </a:spcAft>
            </a:pPr>
            <a:r>
              <a:rPr lang="en-US" sz="2800" spc="-2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-20">
                <a:solidFill>
                  <a:srgbClr val="FF3300"/>
                </a:solidFill>
                <a:latin typeface="Tahoma" panose="22635452340000000000" pitchFamily="2"/>
              </a:rPr>
              <a:t> Minerals from shell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/>
          <p:cNvSpPr>
            <a:spLocks noGrp="1"/>
          </p:cNvSpPr>
          <p:nvPr>
            <p:ph type="body" idx="10"/>
          </p:nvPr>
        </p:nvSpPr>
        <p:spPr>
          <a:xfrm>
            <a:off x="1572895" y="1365250"/>
            <a:ext cx="6817995" cy="670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7780" rIns="0" bIns="0" anchor="t"/>
          <a:lstStyle/>
          <a:p>
            <a:pPr marL="0" marR="0" indent="0" algn="l">
              <a:lnSpc>
                <a:spcPts val="4900"/>
              </a:lnSpc>
              <a:spcAft>
                <a:spcPts val="0"/>
              </a:spcAft>
            </a:pPr>
            <a:r>
              <a:rPr lang="en-US" sz="4400" b="1" spc="-50">
                <a:solidFill>
                  <a:srgbClr val="DDA319"/>
                </a:solidFill>
                <a:latin typeface="Tahoma" panose="22635452340000000000" pitchFamily="2"/>
              </a:rPr>
              <a:t>Embryonic</a:t>
            </a:r>
            <a:r>
              <a:rPr lang="en-US" sz="4400" b="1" spc="-50">
                <a:solidFill>
                  <a:srgbClr val="FFCC01"/>
                </a:solidFill>
                <a:latin typeface="Tahoma" panose="22635452340000000000" pitchFamily="2"/>
              </a:rPr>
              <a:t> Development 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idx="10"/>
          </p:nvPr>
        </p:nvSpPr>
        <p:spPr>
          <a:xfrm>
            <a:off x="798830" y="2182495"/>
            <a:ext cx="3879850" cy="2490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2890" rIns="0" bIns="0" anchor="t"/>
          <a:lstStyle/>
          <a:p>
            <a:pPr marL="0" marR="0" indent="0" algn="l">
              <a:lnSpc>
                <a:spcPts val="3400"/>
              </a:lnSpc>
              <a:spcAft>
                <a:spcPts val="0"/>
              </a:spcAft>
            </a:pPr>
            <a:r>
              <a:rPr lang="en-US" sz="4300" spc="17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175">
                <a:solidFill>
                  <a:srgbClr val="E4B72B"/>
                </a:solidFill>
                <a:latin typeface="Tahoma" panose="22635452340000000000" pitchFamily="2"/>
              </a:rPr>
              <a:t> Day</a:t>
            </a:r>
            <a:r>
              <a:rPr lang="en-US" sz="2800" b="1" spc="175">
                <a:solidFill>
                  <a:srgbClr val="FFFF00"/>
                </a:solidFill>
                <a:latin typeface="Tahoma" panose="22635452340000000000" pitchFamily="2"/>
              </a:rPr>
              <a:t> One </a:t>
            </a:r>
          </a:p>
          <a:p>
            <a:pPr marL="411480" marR="0" indent="0" algn="l">
              <a:lnSpc>
                <a:spcPts val="2700"/>
              </a:lnSpc>
              <a:spcBef>
                <a:spcPts val="2030"/>
              </a:spcBef>
              <a:spcAft>
                <a:spcPts val="0"/>
              </a:spcAft>
            </a:pPr>
            <a:r>
              <a:rPr lang="en-US" sz="2400" b="1" spc="10">
                <a:solidFill>
                  <a:srgbClr val="1B377A"/>
                </a:solidFill>
                <a:latin typeface="Tahoma" panose="22635452340000000000" pitchFamily="2"/>
              </a:rPr>
              <a:t>–</a:t>
            </a:r>
            <a:r>
              <a:rPr lang="en-US" sz="2400" b="1" spc="10">
                <a:solidFill>
                  <a:srgbClr val="FFFF00"/>
                </a:solidFill>
                <a:latin typeface="Tahoma" panose="22635452340000000000" pitchFamily="2"/>
              </a:rPr>
              <a:t> Development</a:t>
            </a:r>
            <a:r>
              <a:rPr lang="en-US" sz="2400" b="1" spc="10">
                <a:solidFill>
                  <a:srgbClr val="CDCD04"/>
                </a:solidFill>
                <a:latin typeface="Tahoma" panose="22635452340000000000" pitchFamily="2"/>
              </a:rPr>
              <a:t> of </a:t>
            </a:r>
          </a:p>
          <a:p>
            <a:pPr marL="731520" marR="0" indent="0" algn="l">
              <a:lnSpc>
                <a:spcPts val="2700"/>
              </a:lnSpc>
              <a:spcBef>
                <a:spcPts val="60"/>
              </a:spcBef>
              <a:spcAft>
                <a:spcPts val="0"/>
              </a:spcAft>
            </a:pPr>
            <a:r>
              <a:rPr lang="en-US" sz="2400" b="1" spc="-10">
                <a:solidFill>
                  <a:srgbClr val="E4B72B"/>
                </a:solidFill>
                <a:latin typeface="Tahoma" panose="22635452340000000000" pitchFamily="2"/>
              </a:rPr>
              <a:t>Pellucida</a:t>
            </a:r>
            <a:r>
              <a:rPr lang="en-US" sz="2400" b="1" spc="-10">
                <a:solidFill>
                  <a:srgbClr val="FFFF00"/>
                </a:solidFill>
                <a:latin typeface="Tahoma" panose="22635452340000000000" pitchFamily="2"/>
              </a:rPr>
              <a:t> and Opaca </a:t>
            </a:r>
          </a:p>
          <a:p>
            <a:pPr marL="411480" marR="0" indent="0" algn="l">
              <a:lnSpc>
                <a:spcPts val="2700"/>
              </a:lnSpc>
              <a:spcBef>
                <a:spcPts val="615"/>
              </a:spcBef>
              <a:spcAft>
                <a:spcPts val="0"/>
              </a:spcAft>
            </a:pPr>
            <a:r>
              <a:rPr lang="en-US" sz="2400" b="1" spc="-15">
                <a:solidFill>
                  <a:srgbClr val="1B377A"/>
                </a:solidFill>
                <a:latin typeface="Tahoma" panose="22635452340000000000" pitchFamily="2"/>
              </a:rPr>
              <a:t>–</a:t>
            </a:r>
            <a:r>
              <a:rPr lang="en-US" sz="2400" b="1" spc="-15">
                <a:solidFill>
                  <a:srgbClr val="FFFF00"/>
                </a:solidFill>
                <a:latin typeface="Tahoma" panose="22635452340000000000" pitchFamily="2"/>
              </a:rPr>
              <a:t> Appearance</a:t>
            </a:r>
            <a:r>
              <a:rPr lang="en-US" sz="2400" b="1" spc="-15">
                <a:solidFill>
                  <a:srgbClr val="E4B72B"/>
                </a:solidFill>
                <a:latin typeface="Tahoma" panose="22635452340000000000" pitchFamily="2"/>
              </a:rPr>
              <a:t> of</a:t>
            </a:r>
            <a:r>
              <a:rPr lang="en-US" sz="2400" b="1" spc="-15">
                <a:solidFill>
                  <a:srgbClr val="FFFF00"/>
                </a:solidFill>
                <a:latin typeface="Tahoma" panose="22635452340000000000" pitchFamily="2"/>
              </a:rPr>
              <a:t> Blood </a:t>
            </a:r>
          </a:p>
          <a:p>
            <a:pPr marL="731520" marR="0" indent="0" algn="l">
              <a:lnSpc>
                <a:spcPts val="2700"/>
              </a:lnSpc>
              <a:spcBef>
                <a:spcPts val="40"/>
              </a:spcBef>
              <a:spcAft>
                <a:spcPts val="0"/>
              </a:spcAft>
            </a:pPr>
            <a:r>
              <a:rPr lang="en-US" sz="2400" b="1" spc="-30">
                <a:solidFill>
                  <a:srgbClr val="E4B72B"/>
                </a:solidFill>
                <a:latin typeface="Tahoma" panose="22635452340000000000" pitchFamily="2"/>
              </a:rPr>
              <a:t>Island 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idx="10"/>
          </p:nvPr>
        </p:nvSpPr>
        <p:spPr>
          <a:xfrm>
            <a:off x="5218430" y="2277110"/>
            <a:ext cx="1877060" cy="782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4475" rIns="0" bIns="0" anchor="t"/>
          <a:lstStyle/>
          <a:p>
            <a:pPr marL="0" marR="0" indent="0" algn="l">
              <a:lnSpc>
                <a:spcPts val="3400"/>
              </a:lnSpc>
              <a:spcAft>
                <a:spcPts val="695"/>
              </a:spcAft>
            </a:pPr>
            <a:r>
              <a:rPr lang="en-US" sz="4300" spc="12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125">
                <a:solidFill>
                  <a:srgbClr val="E4B72B"/>
                </a:solidFill>
                <a:latin typeface="Tahoma" panose="22635452340000000000" pitchFamily="2"/>
              </a:rPr>
              <a:t> Day Two 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0"/>
          </p:nvPr>
        </p:nvSpPr>
        <p:spPr>
          <a:xfrm>
            <a:off x="5662930" y="3088005"/>
            <a:ext cx="3142615" cy="9169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35255" rIns="0" bIns="0" anchor="t"/>
          <a:lstStyle/>
          <a:p>
            <a:pPr marL="0" marR="0" indent="0" algn="l">
              <a:lnSpc>
                <a:spcPts val="2700"/>
              </a:lnSpc>
              <a:spcAft>
                <a:spcPts val="0"/>
              </a:spcAft>
            </a:pPr>
            <a:r>
              <a:rPr lang="en-US" sz="2400" b="1" spc="0">
                <a:solidFill>
                  <a:srgbClr val="1B377A"/>
                </a:solidFill>
                <a:latin typeface="Tahoma" panose="22635452340000000000" pitchFamily="2"/>
              </a:rPr>
              <a:t>–</a:t>
            </a:r>
            <a:r>
              <a:rPr lang="en-US" sz="2400" b="1" spc="0">
                <a:solidFill>
                  <a:srgbClr val="FFFF00"/>
                </a:solidFill>
                <a:latin typeface="Tahoma" panose="22635452340000000000" pitchFamily="2"/>
              </a:rPr>
              <a:t> Blood vessels </a:t>
            </a:r>
          </a:p>
          <a:p>
            <a:pPr marL="0" marR="0" indent="0" algn="r">
              <a:lnSpc>
                <a:spcPts val="2700"/>
              </a:lnSpc>
              <a:spcBef>
                <a:spcPts val="60"/>
              </a:spcBef>
              <a:spcAft>
                <a:spcPts val="380"/>
              </a:spcAft>
            </a:pPr>
            <a:r>
              <a:rPr lang="en-US" sz="2400" b="1" spc="0">
                <a:solidFill>
                  <a:srgbClr val="E4B72B"/>
                </a:solidFill>
                <a:latin typeface="Tahoma" panose="22635452340000000000" pitchFamily="2"/>
              </a:rPr>
              <a:t>appear</a:t>
            </a:r>
            <a:r>
              <a:rPr lang="en-US" sz="2400" b="1" spc="0">
                <a:solidFill>
                  <a:srgbClr val="FFFF00"/>
                </a:solidFill>
                <a:latin typeface="Tahoma" panose="22635452340000000000" pitchFamily="2"/>
              </a:rPr>
              <a:t> on yolk</a:t>
            </a:r>
            <a:r>
              <a:rPr lang="en-US" sz="2400" b="1" spc="0">
                <a:solidFill>
                  <a:srgbClr val="E4B72B"/>
                </a:solidFill>
                <a:latin typeface="Tahoma" panose="22635452340000000000" pitchFamily="2"/>
              </a:rPr>
              <a:t> sac 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idx="10"/>
          </p:nvPr>
        </p:nvSpPr>
        <p:spPr>
          <a:xfrm>
            <a:off x="2648585" y="1370330"/>
            <a:ext cx="3889375" cy="6654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 marR="0" indent="0" algn="l">
              <a:lnSpc>
                <a:spcPts val="4900"/>
              </a:lnSpc>
              <a:spcAft>
                <a:spcPts val="0"/>
              </a:spcAft>
            </a:pPr>
            <a:r>
              <a:rPr lang="en-US" sz="4400" b="1" spc="-60">
                <a:solidFill>
                  <a:srgbClr val="FFFF00"/>
                </a:solidFill>
                <a:latin typeface="Tahoma" panose="22635452340000000000" pitchFamily="2"/>
              </a:rPr>
              <a:t>3 Day Embryo 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idx="10"/>
          </p:nvPr>
        </p:nvSpPr>
        <p:spPr>
          <a:xfrm>
            <a:off x="5215255" y="2225040"/>
            <a:ext cx="3599815" cy="399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20040" rIns="0" bIns="0" anchor="t"/>
          <a:lstStyle/>
          <a:p>
            <a:pPr marL="0" marR="0" indent="0" algn="just">
              <a:lnSpc>
                <a:spcPts val="2800"/>
              </a:lnSpc>
              <a:spcAft>
                <a:spcPts val="0"/>
              </a:spcAft>
            </a:pPr>
            <a:r>
              <a:rPr lang="en-US" sz="4300" spc="12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120">
                <a:solidFill>
                  <a:srgbClr val="CCCCCC"/>
                </a:solidFill>
                <a:latin typeface="Tahoma" panose="22635452340000000000" pitchFamily="2"/>
              </a:rPr>
              <a:t> Heart Visible </a:t>
            </a:r>
          </a:p>
          <a:p>
            <a:pPr marL="0" marR="0" indent="0" algn="just">
              <a:lnSpc>
                <a:spcPts val="2600"/>
              </a:lnSpc>
              <a:spcBef>
                <a:spcPts val="4000"/>
              </a:spcBef>
              <a:spcAft>
                <a:spcPts val="0"/>
              </a:spcAft>
            </a:pPr>
            <a:r>
              <a:rPr lang="en-US" sz="4300" spc="8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80">
                <a:solidFill>
                  <a:srgbClr val="000000"/>
                </a:solidFill>
                <a:latin typeface="Tahoma" panose="22635452340000000000" pitchFamily="2"/>
              </a:rPr>
              <a:t> Vertebrae Column - </a:t>
            </a:r>
          </a:p>
          <a:p>
            <a:pPr marL="320040" marR="0" indent="0" algn="just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-20">
                <a:solidFill>
                  <a:srgbClr val="000000"/>
                </a:solidFill>
                <a:latin typeface="Tahoma" panose="22635452340000000000" pitchFamily="2"/>
              </a:rPr>
              <a:t>Question Mark Shape </a:t>
            </a:r>
          </a:p>
          <a:p>
            <a:pPr marL="0" marR="0" indent="0" algn="just">
              <a:lnSpc>
                <a:spcPts val="2800"/>
              </a:lnSpc>
              <a:spcBef>
                <a:spcPts val="4415"/>
              </a:spcBef>
              <a:spcAft>
                <a:spcPts val="0"/>
              </a:spcAft>
            </a:pPr>
            <a:r>
              <a:rPr lang="en-US" sz="4300" spc="10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105">
                <a:solidFill>
                  <a:srgbClr val="000000"/>
                </a:solidFill>
                <a:latin typeface="Tahoma" panose="22635452340000000000" pitchFamily="2"/>
              </a:rPr>
              <a:t> Amnion Complete </a:t>
            </a:r>
          </a:p>
          <a:p>
            <a:pPr marL="0" marR="0" indent="0" algn="just">
              <a:lnSpc>
                <a:spcPts val="2600"/>
              </a:lnSpc>
              <a:spcBef>
                <a:spcPts val="4005"/>
              </a:spcBef>
              <a:spcAft>
                <a:spcPts val="0"/>
              </a:spcAft>
            </a:pPr>
            <a:r>
              <a:rPr lang="en-US" sz="4300" spc="10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105">
                <a:solidFill>
                  <a:srgbClr val="CCCCCC"/>
                </a:solidFill>
                <a:latin typeface="Tahoma" panose="22635452340000000000" pitchFamily="2"/>
              </a:rPr>
              <a:t> Brain</a:t>
            </a:r>
            <a:r>
              <a:rPr lang="en-US" sz="2400" b="1" spc="105">
                <a:solidFill>
                  <a:srgbClr val="000000"/>
                </a:solidFill>
                <a:latin typeface="Tahoma" panose="22635452340000000000" pitchFamily="2"/>
              </a:rPr>
              <a:t> and Head </a:t>
            </a:r>
          </a:p>
          <a:p>
            <a:pPr marL="320040" marR="0" indent="0" algn="just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0">
                <a:solidFill>
                  <a:srgbClr val="CCCCCC"/>
                </a:solidFill>
                <a:latin typeface="Tahoma" panose="22635452340000000000" pitchFamily="2"/>
              </a:rPr>
              <a:t>Visible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/>
          <p:cNvSpPr>
            <a:spLocks noGrp="1"/>
          </p:cNvSpPr>
          <p:nvPr>
            <p:ph type="body" idx="10"/>
          </p:nvPr>
        </p:nvSpPr>
        <p:spPr>
          <a:xfrm>
            <a:off x="2645410" y="1350010"/>
            <a:ext cx="3892550" cy="7842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0480" rIns="0" bIns="0" anchor="t"/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</a:pPr>
            <a:r>
              <a:rPr lang="en-US" sz="4400" b="1" spc="-60">
                <a:solidFill>
                  <a:srgbClr val="FEFE07"/>
                </a:solidFill>
                <a:latin typeface="Tahoma" panose="22635452340000000000" pitchFamily="2"/>
              </a:rPr>
              <a:t>6</a:t>
            </a:r>
            <a:r>
              <a:rPr lang="en-US" sz="4400" b="1" spc="-60">
                <a:solidFill>
                  <a:srgbClr val="DEC71E"/>
                </a:solidFill>
                <a:latin typeface="Tahoma" panose="22635452340000000000" pitchFamily="2"/>
              </a:rPr>
              <a:t> Day Embryo 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idx="10"/>
          </p:nvPr>
        </p:nvSpPr>
        <p:spPr>
          <a:xfrm>
            <a:off x="3389630" y="2190750"/>
            <a:ext cx="5367020" cy="30778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5430" rIns="0" bIns="0" anchor="t"/>
          <a:lstStyle/>
          <a:p>
            <a:pPr marL="0" marR="0" indent="0" algn="just">
              <a:lnSpc>
                <a:spcPts val="3400"/>
              </a:lnSpc>
              <a:spcAft>
                <a:spcPts val="0"/>
              </a:spcAft>
            </a:pPr>
            <a:r>
              <a:rPr lang="en-US" sz="4300" spc="45">
                <a:solidFill>
                  <a:srgbClr val="0766F3"/>
                </a:solidFill>
                <a:latin typeface="Wingdings" panose="22635452340000000000" pitchFamily="2"/>
              </a:rPr>
              <a:t></a:t>
            </a:r>
            <a:r>
              <a:rPr lang="en-US" sz="2800" b="1" spc="45">
                <a:solidFill>
                  <a:srgbClr val="000000"/>
                </a:solidFill>
                <a:latin typeface="Tahoma" panose="22635452340000000000" pitchFamily="2"/>
              </a:rPr>
              <a:t> Voluntary</a:t>
            </a:r>
            <a:r>
              <a:rPr lang="en-US" sz="2800" b="1" spc="45">
                <a:solidFill>
                  <a:srgbClr val="CCCCCC"/>
                </a:solidFill>
                <a:latin typeface="Tahoma" panose="22635452340000000000" pitchFamily="2"/>
              </a:rPr>
              <a:t> movement begins </a:t>
            </a:r>
          </a:p>
          <a:p>
            <a:pPr marL="0" marR="0" indent="0" algn="just">
              <a:lnSpc>
                <a:spcPts val="3400"/>
              </a:lnSpc>
              <a:spcBef>
                <a:spcPts val="535"/>
              </a:spcBef>
              <a:spcAft>
                <a:spcPts val="0"/>
              </a:spcAft>
            </a:pPr>
            <a:r>
              <a:rPr lang="en-US" sz="4300" spc="75">
                <a:solidFill>
                  <a:srgbClr val="0766F3"/>
                </a:solidFill>
                <a:latin typeface="Wingdings" panose="22635452340000000000" pitchFamily="2"/>
              </a:rPr>
              <a:t></a:t>
            </a:r>
            <a:r>
              <a:rPr lang="en-US" sz="2800" b="1" spc="75">
                <a:solidFill>
                  <a:srgbClr val="CCCCCC"/>
                </a:solidFill>
                <a:latin typeface="Tahoma" panose="22635452340000000000" pitchFamily="2"/>
              </a:rPr>
              <a:t> Everything is present </a:t>
            </a:r>
          </a:p>
          <a:p>
            <a:pPr marL="411480" marR="0" indent="0" algn="just">
              <a:lnSpc>
                <a:spcPts val="2700"/>
              </a:lnSpc>
              <a:spcBef>
                <a:spcPts val="1445"/>
              </a:spcBef>
              <a:spcAft>
                <a:spcPts val="0"/>
              </a:spcAft>
            </a:pPr>
            <a:r>
              <a:rPr lang="en-US" sz="2400" b="1" spc="0">
                <a:solidFill>
                  <a:srgbClr val="193776"/>
                </a:solidFill>
                <a:latin typeface="Tahoma" panose="22635452340000000000" pitchFamily="2"/>
              </a:rPr>
              <a:t>–</a:t>
            </a:r>
            <a:r>
              <a:rPr lang="en-US" sz="2400" b="1" spc="0">
                <a:solidFill>
                  <a:srgbClr val="000000"/>
                </a:solidFill>
                <a:latin typeface="Tahoma" panose="22635452340000000000" pitchFamily="2"/>
              </a:rPr>
              <a:t> Organs </a:t>
            </a:r>
          </a:p>
          <a:p>
            <a:pPr marL="411480" marR="0" indent="0" algn="just">
              <a:lnSpc>
                <a:spcPts val="2700"/>
              </a:lnSpc>
              <a:spcBef>
                <a:spcPts val="1775"/>
              </a:spcBef>
              <a:spcAft>
                <a:spcPts val="0"/>
              </a:spcAft>
            </a:pPr>
            <a:r>
              <a:rPr lang="en-US" sz="2400" b="1" spc="0">
                <a:solidFill>
                  <a:srgbClr val="193776"/>
                </a:solidFill>
                <a:latin typeface="Tahoma" panose="22635452340000000000" pitchFamily="2"/>
              </a:rPr>
              <a:t>–</a:t>
            </a:r>
            <a:r>
              <a:rPr lang="en-US" sz="2400" b="1" spc="0">
                <a:solidFill>
                  <a:srgbClr val="CCCCCC"/>
                </a:solidFill>
                <a:latin typeface="Tahoma" panose="22635452340000000000" pitchFamily="2"/>
              </a:rPr>
              <a:t> Main division of limbs </a:t>
            </a:r>
          </a:p>
          <a:p>
            <a:pPr marL="411480" marR="0" indent="0" algn="just">
              <a:lnSpc>
                <a:spcPts val="2700"/>
              </a:lnSpc>
              <a:spcBef>
                <a:spcPts val="1755"/>
              </a:spcBef>
              <a:spcAft>
                <a:spcPts val="1125"/>
              </a:spcAft>
            </a:pPr>
            <a:r>
              <a:rPr lang="en-US" sz="2400" b="1" spc="0">
                <a:solidFill>
                  <a:srgbClr val="193776"/>
                </a:solidFill>
                <a:latin typeface="Tahoma" panose="22635452340000000000" pitchFamily="2"/>
              </a:rPr>
              <a:t>–</a:t>
            </a:r>
            <a:r>
              <a:rPr lang="en-US" sz="2400" b="1" spc="0">
                <a:solidFill>
                  <a:srgbClr val="000000"/>
                </a:solidFill>
                <a:latin typeface="Tahoma" panose="22635452340000000000" pitchFamily="2"/>
              </a:rPr>
              <a:t> Beak and egg tooth starts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12" y="5647944"/>
            <a:ext cx="9002268" cy="119176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212" y="601065"/>
            <a:ext cx="9002268" cy="4746346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64"/>
          <p:cNvSpPr>
            <a:spLocks noGrp="1"/>
          </p:cNvSpPr>
          <p:nvPr>
            <p:ph type="body" idx="10"/>
          </p:nvPr>
        </p:nvSpPr>
        <p:spPr>
          <a:xfrm>
            <a:off x="2858770" y="1358900"/>
            <a:ext cx="5145405" cy="763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/>
          <a:lstStyle/>
          <a:p>
            <a:pPr marL="0" marR="0" indent="0" algn="l">
              <a:lnSpc>
                <a:spcPts val="4900"/>
              </a:lnSpc>
              <a:spcAft>
                <a:spcPts val="690"/>
              </a:spcAft>
            </a:pPr>
            <a:r>
              <a:rPr lang="en-US" sz="4400" b="1" spc="-50">
                <a:solidFill>
                  <a:srgbClr val="000000"/>
                </a:solidFill>
                <a:latin typeface="Tahoma" panose="22635452340000000000" pitchFamily="2"/>
              </a:rPr>
              <a:t>7 to 9</a:t>
            </a:r>
            <a:r>
              <a:rPr lang="en-US" sz="4400" b="1" spc="-50">
                <a:solidFill>
                  <a:srgbClr val="CCCCCC"/>
                </a:solidFill>
                <a:latin typeface="Tahoma" panose="22635452340000000000" pitchFamily="2"/>
              </a:rPr>
              <a:t> Day</a:t>
            </a:r>
            <a:r>
              <a:rPr lang="en-US" sz="4400" b="1" spc="-50">
                <a:solidFill>
                  <a:srgbClr val="000000"/>
                </a:solidFill>
                <a:latin typeface="Tahoma" panose="22635452340000000000" pitchFamily="2"/>
              </a:rPr>
              <a:t> Embryo </a:t>
            </a:r>
          </a:p>
        </p:txBody>
      </p:sp>
      <p:sp>
        <p:nvSpPr>
          <p:cNvPr id="66" name="Text Placeholder 65"/>
          <p:cNvSpPr>
            <a:spLocks noGrp="1"/>
          </p:cNvSpPr>
          <p:nvPr>
            <p:ph type="body" idx="10"/>
          </p:nvPr>
        </p:nvSpPr>
        <p:spPr>
          <a:xfrm>
            <a:off x="1256030" y="2252345"/>
            <a:ext cx="7056120" cy="4163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8925" rIns="0" bIns="0" anchor="t"/>
          <a:lstStyle/>
          <a:p>
            <a:pPr marL="0" marR="0" indent="0" algn="just">
              <a:lnSpc>
                <a:spcPts val="3100"/>
              </a:lnSpc>
              <a:spcAft>
                <a:spcPts val="0"/>
              </a:spcAft>
            </a:pPr>
            <a:r>
              <a:rPr lang="en-US" sz="4300" spc="3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35">
                <a:solidFill>
                  <a:srgbClr val="FFFF00"/>
                </a:solidFill>
                <a:latin typeface="Tahoma" panose="22635452340000000000" pitchFamily="2"/>
              </a:rPr>
              <a:t> Abdomen</a:t>
            </a:r>
            <a:r>
              <a:rPr lang="en-US" sz="2800" b="1" spc="35">
                <a:solidFill>
                  <a:srgbClr val="EE9628"/>
                </a:solidFill>
                <a:latin typeface="Tahoma" panose="22635452340000000000" pitchFamily="2"/>
              </a:rPr>
              <a:t> more prominent because of </a:t>
            </a:r>
          </a:p>
          <a:p>
            <a:pPr marL="320040" marR="0" indent="0" algn="just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0">
                <a:solidFill>
                  <a:srgbClr val="C9C903"/>
                </a:solidFill>
                <a:latin typeface="Tahoma" panose="22635452340000000000" pitchFamily="2"/>
              </a:rPr>
              <a:t>viscera</a:t>
            </a:r>
            <a:r>
              <a:rPr lang="en-US" sz="2800" b="1" spc="0">
                <a:solidFill>
                  <a:srgbClr val="EE9628"/>
                </a:solidFill>
                <a:latin typeface="Tahoma" panose="22635452340000000000" pitchFamily="2"/>
              </a:rPr>
              <a:t> development </a:t>
            </a:r>
          </a:p>
          <a:p>
            <a:pPr marL="0" marR="0" indent="0" algn="just">
              <a:lnSpc>
                <a:spcPts val="3200"/>
              </a:lnSpc>
              <a:spcBef>
                <a:spcPts val="3875"/>
              </a:spcBef>
              <a:spcAft>
                <a:spcPts val="0"/>
              </a:spcAft>
            </a:pPr>
            <a:r>
              <a:rPr lang="en-US" sz="4300" spc="7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70">
                <a:solidFill>
                  <a:srgbClr val="EE9628"/>
                </a:solidFill>
                <a:latin typeface="Tahoma" panose="22635452340000000000" pitchFamily="2"/>
              </a:rPr>
              <a:t> Feathers begin to form </a:t>
            </a:r>
          </a:p>
          <a:p>
            <a:pPr marL="0" marR="0" indent="0" algn="just">
              <a:lnSpc>
                <a:spcPts val="3200"/>
              </a:lnSpc>
              <a:spcBef>
                <a:spcPts val="3560"/>
              </a:spcBef>
              <a:spcAft>
                <a:spcPts val="0"/>
              </a:spcAft>
            </a:pPr>
            <a:r>
              <a:rPr lang="en-US" sz="4300" spc="7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75">
                <a:solidFill>
                  <a:srgbClr val="EE9628"/>
                </a:solidFill>
                <a:latin typeface="Tahoma" panose="22635452340000000000" pitchFamily="2"/>
              </a:rPr>
              <a:t> Mouth opening appears </a:t>
            </a:r>
          </a:p>
          <a:p>
            <a:pPr marL="0" marR="0" indent="0" algn="just">
              <a:lnSpc>
                <a:spcPts val="3100"/>
              </a:lnSpc>
              <a:spcBef>
                <a:spcPts val="3550"/>
              </a:spcBef>
              <a:spcAft>
                <a:spcPts val="0"/>
              </a:spcAft>
            </a:pPr>
            <a:r>
              <a:rPr lang="en-US" sz="4300" spc="6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65">
                <a:solidFill>
                  <a:srgbClr val="EE9628"/>
                </a:solidFill>
                <a:latin typeface="Tahoma" panose="22635452340000000000" pitchFamily="2"/>
              </a:rPr>
              <a:t> Embryo looks like</a:t>
            </a:r>
            <a:r>
              <a:rPr lang="en-US" sz="2800" b="1" spc="65">
                <a:solidFill>
                  <a:srgbClr val="FFFF00"/>
                </a:solidFill>
                <a:latin typeface="Tahoma" panose="22635452340000000000" pitchFamily="2"/>
              </a:rPr>
              <a:t> a</a:t>
            </a:r>
            <a:r>
              <a:rPr lang="en-US" sz="2800" b="1" spc="65">
                <a:solidFill>
                  <a:srgbClr val="EE9628"/>
                </a:solidFill>
                <a:latin typeface="Tahoma" panose="22635452340000000000" pitchFamily="2"/>
              </a:rPr>
              <a:t> bird </a:t>
            </a:r>
          </a:p>
          <a:p>
            <a:pPr marL="320040" marR="0" indent="0" algn="just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-5">
                <a:solidFill>
                  <a:srgbClr val="EE9628"/>
                </a:solidFill>
                <a:latin typeface="Tahoma" panose="22635452340000000000" pitchFamily="2"/>
              </a:rPr>
              <a:t>by ninth day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 Placeholder 70"/>
          <p:cNvSpPr>
            <a:spLocks noGrp="1"/>
          </p:cNvSpPr>
          <p:nvPr>
            <p:ph type="body" idx="10"/>
          </p:nvPr>
        </p:nvSpPr>
        <p:spPr>
          <a:xfrm>
            <a:off x="1710055" y="1365250"/>
            <a:ext cx="5812155" cy="7689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7780" rIns="0" bIns="0" anchor="t"/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</a:pPr>
            <a:r>
              <a:rPr lang="en-US" sz="4400" b="1" spc="-70">
                <a:solidFill>
                  <a:srgbClr val="FFFF00"/>
                </a:solidFill>
                <a:latin typeface="Tahoma" panose="22635452340000000000" pitchFamily="2"/>
              </a:rPr>
              <a:t>10 to</a:t>
            </a:r>
            <a:r>
              <a:rPr lang="en-US" sz="4400" b="1" spc="-70">
                <a:solidFill>
                  <a:srgbClr val="DBA72D"/>
                </a:solidFill>
                <a:latin typeface="Tahoma" panose="22635452340000000000" pitchFamily="2"/>
              </a:rPr>
              <a:t> 13 Day</a:t>
            </a:r>
            <a:r>
              <a:rPr lang="en-US" sz="4400" b="1" spc="-70">
                <a:solidFill>
                  <a:srgbClr val="FFFF00"/>
                </a:solidFill>
                <a:latin typeface="Tahoma" panose="22635452340000000000" pitchFamily="2"/>
              </a:rPr>
              <a:t> Embryo </a:t>
            </a:r>
          </a:p>
        </p:txBody>
      </p:sp>
      <p:sp>
        <p:nvSpPr>
          <p:cNvPr id="72" name="Text Placeholder 71"/>
          <p:cNvSpPr>
            <a:spLocks noGrp="1"/>
          </p:cNvSpPr>
          <p:nvPr>
            <p:ph type="body" idx="10"/>
          </p:nvPr>
        </p:nvSpPr>
        <p:spPr>
          <a:xfrm>
            <a:off x="1252855" y="2425700"/>
            <a:ext cx="5254625" cy="40087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3375" rIns="0" bIns="0" anchor="t"/>
          <a:lstStyle/>
          <a:p>
            <a:pPr marL="0" marR="0" indent="0" algn="just">
              <a:lnSpc>
                <a:spcPts val="2800"/>
              </a:lnSpc>
              <a:spcAft>
                <a:spcPts val="0"/>
              </a:spcAft>
            </a:pPr>
            <a:r>
              <a:rPr lang="en-US" sz="4300" spc="35">
                <a:solidFill>
                  <a:srgbClr val="0666F5"/>
                </a:solidFill>
                <a:latin typeface="Wingdings" panose="22635452340000000000" pitchFamily="2"/>
              </a:rPr>
              <a:t></a:t>
            </a:r>
            <a:r>
              <a:rPr lang="en-US" sz="2400" b="1" spc="35">
                <a:solidFill>
                  <a:srgbClr val="000000"/>
                </a:solidFill>
                <a:latin typeface="Tahoma" panose="22635452340000000000" pitchFamily="2"/>
              </a:rPr>
              <a:t> Beak and bones</a:t>
            </a:r>
            <a:r>
              <a:rPr lang="en-US" sz="2400" b="1" spc="35">
                <a:solidFill>
                  <a:srgbClr val="CCCCCC"/>
                </a:solidFill>
                <a:latin typeface="Tahoma" panose="22635452340000000000" pitchFamily="2"/>
              </a:rPr>
              <a:t> begin</a:t>
            </a:r>
            <a:r>
              <a:rPr lang="en-US" sz="2400" b="1" spc="35">
                <a:solidFill>
                  <a:srgbClr val="000000"/>
                </a:solidFill>
                <a:latin typeface="Tahoma" panose="22635452340000000000" pitchFamily="2"/>
              </a:rPr>
              <a:t> to</a:t>
            </a:r>
            <a:r>
              <a:rPr lang="en-US" sz="2400" b="1" spc="35">
                <a:solidFill>
                  <a:srgbClr val="CCCCCC"/>
                </a:solidFill>
                <a:latin typeface="Tahoma" panose="22635452340000000000" pitchFamily="2"/>
              </a:rPr>
              <a:t> harden </a:t>
            </a:r>
          </a:p>
          <a:p>
            <a:pPr marL="0" marR="0" indent="0" algn="just">
              <a:lnSpc>
                <a:spcPts val="2800"/>
              </a:lnSpc>
              <a:spcBef>
                <a:spcPts val="4015"/>
              </a:spcBef>
              <a:spcAft>
                <a:spcPts val="0"/>
              </a:spcAft>
            </a:pPr>
            <a:r>
              <a:rPr lang="en-US" sz="4300" spc="90">
                <a:solidFill>
                  <a:srgbClr val="0666F5"/>
                </a:solidFill>
                <a:latin typeface="Wingdings" panose="22635452340000000000" pitchFamily="2"/>
              </a:rPr>
              <a:t></a:t>
            </a:r>
            <a:r>
              <a:rPr lang="en-US" sz="2400" b="1" spc="90">
                <a:solidFill>
                  <a:srgbClr val="000000"/>
                </a:solidFill>
                <a:latin typeface="Tahoma" panose="22635452340000000000" pitchFamily="2"/>
              </a:rPr>
              <a:t> Skin</a:t>
            </a:r>
            <a:r>
              <a:rPr lang="en-US" sz="2400" b="1" spc="90">
                <a:solidFill>
                  <a:srgbClr val="CCCCCC"/>
                </a:solidFill>
                <a:latin typeface="Tahoma" panose="22635452340000000000" pitchFamily="2"/>
              </a:rPr>
              <a:t> pores visible </a:t>
            </a:r>
          </a:p>
          <a:p>
            <a:pPr marL="0" marR="0" indent="0" algn="just">
              <a:lnSpc>
                <a:spcPts val="2600"/>
              </a:lnSpc>
              <a:spcBef>
                <a:spcPts val="4050"/>
              </a:spcBef>
              <a:spcAft>
                <a:spcPts val="0"/>
              </a:spcAft>
            </a:pPr>
            <a:r>
              <a:rPr lang="en-US" sz="4300" spc="95">
                <a:solidFill>
                  <a:srgbClr val="0666F5"/>
                </a:solidFill>
                <a:latin typeface="Wingdings" panose="22635452340000000000" pitchFamily="2"/>
              </a:rPr>
              <a:t></a:t>
            </a:r>
            <a:r>
              <a:rPr lang="en-US" sz="2400" b="1" spc="95">
                <a:solidFill>
                  <a:srgbClr val="CCCCCC"/>
                </a:solidFill>
                <a:latin typeface="Tahoma" panose="22635452340000000000" pitchFamily="2"/>
              </a:rPr>
              <a:t> Digits</a:t>
            </a:r>
            <a:r>
              <a:rPr lang="en-US" sz="2400" b="1" spc="95">
                <a:solidFill>
                  <a:srgbClr val="000000"/>
                </a:solidFill>
                <a:latin typeface="Tahoma" panose="22635452340000000000" pitchFamily="2"/>
              </a:rPr>
              <a:t> completely </a:t>
            </a:r>
          </a:p>
          <a:p>
            <a:pPr marL="320040" marR="0" indent="0" algn="just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-15">
                <a:solidFill>
                  <a:srgbClr val="000000"/>
                </a:solidFill>
                <a:latin typeface="Tahoma" panose="22635452340000000000" pitchFamily="2"/>
              </a:rPr>
              <a:t>separated </a:t>
            </a:r>
          </a:p>
          <a:p>
            <a:pPr marL="0" marR="0" indent="0" algn="just">
              <a:lnSpc>
                <a:spcPts val="2600"/>
              </a:lnSpc>
              <a:spcBef>
                <a:spcPts val="4415"/>
              </a:spcBef>
              <a:spcAft>
                <a:spcPts val="0"/>
              </a:spcAft>
            </a:pPr>
            <a:r>
              <a:rPr lang="en-US" sz="4300" spc="90">
                <a:solidFill>
                  <a:srgbClr val="0666F5"/>
                </a:solidFill>
                <a:latin typeface="Wingdings" panose="22635452340000000000" pitchFamily="2"/>
              </a:rPr>
              <a:t></a:t>
            </a:r>
            <a:r>
              <a:rPr lang="en-US" sz="2400" b="1" spc="90">
                <a:solidFill>
                  <a:srgbClr val="CCCCCC"/>
                </a:solidFill>
                <a:latin typeface="Tahoma" panose="22635452340000000000" pitchFamily="2"/>
              </a:rPr>
              <a:t> Egg very full</a:t>
            </a:r>
            <a:r>
              <a:rPr lang="en-US" sz="2400" b="1" spc="90">
                <a:solidFill>
                  <a:srgbClr val="000000"/>
                </a:solidFill>
                <a:latin typeface="Tahoma" panose="22635452340000000000" pitchFamily="2"/>
              </a:rPr>
              <a:t> and </a:t>
            </a:r>
          </a:p>
          <a:p>
            <a:pPr marL="320040" marR="0" indent="0" algn="just">
              <a:lnSpc>
                <a:spcPts val="2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0">
                <a:solidFill>
                  <a:srgbClr val="CCCCCC"/>
                </a:solidFill>
                <a:latin typeface="Tahoma" panose="22635452340000000000" pitchFamily="2"/>
              </a:rPr>
              <a:t>air cell is larger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76"/>
          <p:cNvSpPr>
            <a:spLocks noGrp="1"/>
          </p:cNvSpPr>
          <p:nvPr>
            <p:ph type="body" idx="10"/>
          </p:nvPr>
        </p:nvSpPr>
        <p:spPr>
          <a:xfrm>
            <a:off x="1710055" y="1356360"/>
            <a:ext cx="5812155" cy="781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670" rIns="0" bIns="0" anchor="t"/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</a:pPr>
            <a:r>
              <a:rPr lang="en-US" sz="4400" b="1" spc="-70">
                <a:solidFill>
                  <a:srgbClr val="CCCCCC"/>
                </a:solidFill>
                <a:latin typeface="Tahoma" panose="22635452340000000000" pitchFamily="2"/>
              </a:rPr>
              <a:t>13</a:t>
            </a:r>
            <a:r>
              <a:rPr lang="en-US" sz="4400" b="1" spc="-70">
                <a:solidFill>
                  <a:srgbClr val="000000"/>
                </a:solidFill>
                <a:latin typeface="Tahoma" panose="22635452340000000000" pitchFamily="2"/>
              </a:rPr>
              <a:t> to</a:t>
            </a:r>
            <a:r>
              <a:rPr lang="en-US" sz="4400" b="1" spc="-70">
                <a:solidFill>
                  <a:srgbClr val="CCCCCC"/>
                </a:solidFill>
                <a:latin typeface="Tahoma" panose="22635452340000000000" pitchFamily="2"/>
              </a:rPr>
              <a:t> 17 Day</a:t>
            </a:r>
            <a:r>
              <a:rPr lang="en-US" sz="4400" b="1" spc="-70">
                <a:solidFill>
                  <a:srgbClr val="000000"/>
                </a:solidFill>
                <a:latin typeface="Tahoma" panose="22635452340000000000" pitchFamily="2"/>
              </a:rPr>
              <a:t> Embryo 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idx="10"/>
          </p:nvPr>
        </p:nvSpPr>
        <p:spPr>
          <a:xfrm>
            <a:off x="5142230" y="2456815"/>
            <a:ext cx="3547745" cy="1102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8925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en-US" sz="4300" spc="5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50">
                <a:solidFill>
                  <a:srgbClr val="FFFF00"/>
                </a:solidFill>
                <a:latin typeface="Tahoma" panose="22635452340000000000" pitchFamily="2"/>
              </a:rPr>
              <a:t> Scales, claws, and </a:t>
            </a:r>
          </a:p>
          <a:p>
            <a:pPr marL="320040" marR="0" indent="0" algn="l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0">
                <a:solidFill>
                  <a:srgbClr val="FFFF00"/>
                </a:solidFill>
                <a:latin typeface="Tahoma" panose="22635452340000000000" pitchFamily="2"/>
              </a:rPr>
              <a:t>feathers visible </a:t>
            </a:r>
          </a:p>
        </p:txBody>
      </p:sp>
      <p:sp>
        <p:nvSpPr>
          <p:cNvPr id="79" name="Text Placeholder 78"/>
          <p:cNvSpPr>
            <a:spLocks noGrp="1"/>
          </p:cNvSpPr>
          <p:nvPr>
            <p:ph type="body" idx="10"/>
          </p:nvPr>
        </p:nvSpPr>
        <p:spPr>
          <a:xfrm>
            <a:off x="5142230" y="3761105"/>
            <a:ext cx="4108450" cy="1109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9560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en-US" sz="4300" spc="4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45">
                <a:solidFill>
                  <a:srgbClr val="FFFF00"/>
                </a:solidFill>
                <a:latin typeface="Tahoma" panose="22635452340000000000" pitchFamily="2"/>
              </a:rPr>
              <a:t> Small intestine taken </a:t>
            </a:r>
          </a:p>
          <a:p>
            <a:pPr marL="365760" marR="0" indent="0" algn="l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-15">
                <a:solidFill>
                  <a:srgbClr val="FFFF00"/>
                </a:solidFill>
                <a:latin typeface="Tahoma" panose="22635452340000000000" pitchFamily="2"/>
              </a:rPr>
              <a:t>into body </a:t>
            </a:r>
          </a:p>
        </p:txBody>
      </p:sp>
      <p:sp>
        <p:nvSpPr>
          <p:cNvPr id="80" name="Text Placeholder 79"/>
          <p:cNvSpPr>
            <a:spLocks noGrp="1"/>
          </p:cNvSpPr>
          <p:nvPr>
            <p:ph type="body" idx="10"/>
          </p:nvPr>
        </p:nvSpPr>
        <p:spPr>
          <a:xfrm>
            <a:off x="5142230" y="5132705"/>
            <a:ext cx="4120515" cy="1115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5275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en-US" sz="4300" spc="5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800" b="1" spc="50">
                <a:solidFill>
                  <a:srgbClr val="FFFF00"/>
                </a:solidFill>
                <a:latin typeface="Tahoma" panose="22635452340000000000" pitchFamily="2"/>
              </a:rPr>
              <a:t> Begins to prepare for </a:t>
            </a:r>
          </a:p>
          <a:p>
            <a:pPr marL="365760" marR="0" indent="0" algn="l">
              <a:lnSpc>
                <a:spcPts val="3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-40">
                <a:solidFill>
                  <a:srgbClr val="FFFF00"/>
                </a:solidFill>
                <a:latin typeface="Tahoma" panose="22635452340000000000" pitchFamily="2"/>
              </a:rPr>
              <a:t>hatching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4"/>
          <p:cNvSpPr>
            <a:spLocks noGrp="1"/>
          </p:cNvSpPr>
          <p:nvPr>
            <p:ph type="body" idx="10"/>
          </p:nvPr>
        </p:nvSpPr>
        <p:spPr>
          <a:xfrm>
            <a:off x="1066800" y="1352550"/>
            <a:ext cx="8031480" cy="2357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0480" rIns="0" bIns="0" anchor="t"/>
          <a:lstStyle/>
          <a:p>
            <a:pPr marL="640080" marR="0" indent="0" algn="l">
              <a:lnSpc>
                <a:spcPts val="4900"/>
              </a:lnSpc>
              <a:spcAft>
                <a:spcPts val="0"/>
              </a:spcAft>
            </a:pPr>
            <a:r>
              <a:rPr lang="en-US" sz="4400" b="1" spc="-20">
                <a:solidFill>
                  <a:srgbClr val="CCCCCC"/>
                </a:solidFill>
                <a:latin typeface="Tahoma" panose="22635452340000000000" pitchFamily="2"/>
              </a:rPr>
              <a:t>15</a:t>
            </a:r>
            <a:r>
              <a:rPr lang="en-US" sz="4400" b="1" spc="-20">
                <a:solidFill>
                  <a:srgbClr val="000000"/>
                </a:solidFill>
                <a:latin typeface="Tahoma" panose="22635452340000000000" pitchFamily="2"/>
              </a:rPr>
              <a:t> to 19</a:t>
            </a:r>
            <a:r>
              <a:rPr lang="en-US" sz="4400" b="1" spc="-20">
                <a:solidFill>
                  <a:srgbClr val="CCCCCC"/>
                </a:solidFill>
                <a:latin typeface="Tahoma" panose="22635452340000000000" pitchFamily="2"/>
              </a:rPr>
              <a:t> Day</a:t>
            </a:r>
            <a:r>
              <a:rPr lang="en-US" sz="4400" b="1" spc="-20">
                <a:solidFill>
                  <a:srgbClr val="000000"/>
                </a:solidFill>
                <a:latin typeface="Tahoma" panose="22635452340000000000" pitchFamily="2"/>
              </a:rPr>
              <a:t> Embryo </a:t>
            </a:r>
          </a:p>
          <a:p>
            <a:pPr marL="0" marR="0" indent="0" algn="l">
              <a:lnSpc>
                <a:spcPts val="3600"/>
              </a:lnSpc>
              <a:spcBef>
                <a:spcPts val="5580"/>
              </a:spcBef>
              <a:spcAft>
                <a:spcPts val="0"/>
              </a:spcAft>
            </a:pPr>
            <a:r>
              <a:rPr lang="en-US" sz="3200" b="1" spc="-15">
                <a:solidFill>
                  <a:srgbClr val="FFFF00"/>
                </a:solidFill>
                <a:latin typeface="Tahoma" panose="22635452340000000000" pitchFamily="2"/>
              </a:rPr>
              <a:t>After 15</a:t>
            </a:r>
            <a:r>
              <a:rPr lang="en-US" sz="3200" b="1" spc="-15">
                <a:solidFill>
                  <a:srgbClr val="C9C903"/>
                </a:solidFill>
                <a:latin typeface="Tahoma" panose="22635452340000000000" pitchFamily="2"/>
              </a:rPr>
              <a:t> days,</a:t>
            </a:r>
            <a:r>
              <a:rPr lang="en-US" sz="3200" b="1" spc="-15">
                <a:solidFill>
                  <a:srgbClr val="FFFF00"/>
                </a:solidFill>
                <a:latin typeface="Tahoma" panose="22635452340000000000" pitchFamily="2"/>
              </a:rPr>
              <a:t> it is very hard to observe </a:t>
            </a:r>
          </a:p>
          <a:p>
            <a:pPr marL="1783080" marR="0" indent="0" algn="l">
              <a:lnSpc>
                <a:spcPts val="3600"/>
              </a:lnSpc>
              <a:spcBef>
                <a:spcPts val="90"/>
              </a:spcBef>
              <a:spcAft>
                <a:spcPts val="0"/>
              </a:spcAft>
            </a:pPr>
            <a:r>
              <a:rPr lang="en-US" sz="3200" b="1" spc="-5">
                <a:solidFill>
                  <a:srgbClr val="FFFF00"/>
                </a:solidFill>
                <a:latin typeface="Tahoma" panose="22635452340000000000" pitchFamily="2"/>
              </a:rPr>
              <a:t>the embryo by candling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89"/>
          <p:cNvSpPr>
            <a:spLocks noGrp="1"/>
          </p:cNvSpPr>
          <p:nvPr>
            <p:ph type="body" idx="10"/>
          </p:nvPr>
        </p:nvSpPr>
        <p:spPr>
          <a:xfrm>
            <a:off x="1710055" y="1362075"/>
            <a:ext cx="5812155" cy="772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955" rIns="0" bIns="0" anchor="t"/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</a:pPr>
            <a:r>
              <a:rPr lang="en-US" sz="4400" b="1" spc="-70">
                <a:solidFill>
                  <a:srgbClr val="000000"/>
                </a:solidFill>
                <a:latin typeface="Tahoma" panose="22635452340000000000" pitchFamily="2"/>
              </a:rPr>
              <a:t>18 to 20</a:t>
            </a:r>
            <a:r>
              <a:rPr lang="en-US" sz="4400" b="1" spc="-70">
                <a:solidFill>
                  <a:srgbClr val="CCCCCC"/>
                </a:solidFill>
                <a:latin typeface="Tahoma" panose="22635452340000000000" pitchFamily="2"/>
              </a:rPr>
              <a:t> Day</a:t>
            </a:r>
            <a:r>
              <a:rPr lang="en-US" sz="4400" b="1" spc="-70">
                <a:solidFill>
                  <a:srgbClr val="000000"/>
                </a:solidFill>
                <a:latin typeface="Tahoma" panose="22635452340000000000" pitchFamily="2"/>
              </a:rPr>
              <a:t> Embryo 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idx="10"/>
          </p:nvPr>
        </p:nvSpPr>
        <p:spPr>
          <a:xfrm>
            <a:off x="1029970" y="2255520"/>
            <a:ext cx="4060190" cy="4897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384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4300" spc="10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150" spc="105">
                <a:solidFill>
                  <a:srgbClr val="FFFF00"/>
                </a:solidFill>
                <a:latin typeface="Tahoma" panose="22635452340000000000" pitchFamily="2"/>
              </a:rPr>
              <a:t> Growth complete </a:t>
            </a:r>
          </a:p>
          <a:p>
            <a:pPr marL="0" marR="0" indent="0" algn="l">
              <a:lnSpc>
                <a:spcPts val="3700"/>
              </a:lnSpc>
              <a:spcBef>
                <a:spcPts val="1910"/>
              </a:spcBef>
              <a:spcAft>
                <a:spcPts val="0"/>
              </a:spcAft>
            </a:pPr>
            <a:r>
              <a:rPr lang="en-US" sz="4300" spc="8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150" spc="80">
                <a:solidFill>
                  <a:srgbClr val="FFFF00"/>
                </a:solidFill>
                <a:latin typeface="Tahoma" panose="22635452340000000000" pitchFamily="2"/>
              </a:rPr>
              <a:t> Yolk sac is drawn </a:t>
            </a:r>
          </a:p>
          <a:p>
            <a:pPr marL="320040" marR="0" indent="0" algn="l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50" spc="20">
                <a:solidFill>
                  <a:srgbClr val="FFFF00"/>
                </a:solidFill>
                <a:latin typeface="Tahoma" panose="22635452340000000000" pitchFamily="2"/>
              </a:rPr>
              <a:t>into body cavity </a:t>
            </a:r>
          </a:p>
          <a:p>
            <a:pPr marL="0" marR="0" indent="0" algn="l">
              <a:lnSpc>
                <a:spcPts val="3700"/>
              </a:lnSpc>
              <a:spcBef>
                <a:spcPts val="1905"/>
              </a:spcBef>
              <a:spcAft>
                <a:spcPts val="0"/>
              </a:spcAft>
            </a:pPr>
            <a:r>
              <a:rPr lang="en-US" sz="4300" spc="7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150" spc="70">
                <a:solidFill>
                  <a:srgbClr val="FFFF00"/>
                </a:solidFill>
                <a:latin typeface="Tahoma" panose="22635452340000000000" pitchFamily="2"/>
              </a:rPr>
              <a:t> Embryo becomes a </a:t>
            </a:r>
          </a:p>
          <a:p>
            <a:pPr marL="320040" marR="0" indent="0" algn="l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50" spc="15">
                <a:solidFill>
                  <a:srgbClr val="FFFF00"/>
                </a:solidFill>
                <a:latin typeface="Tahoma" panose="22635452340000000000" pitchFamily="2"/>
              </a:rPr>
              <a:t>chick when it </a:t>
            </a:r>
          </a:p>
          <a:p>
            <a:pPr marL="411480" marR="0" indent="0" algn="l">
              <a:lnSpc>
                <a:spcPts val="3500"/>
              </a:lnSpc>
              <a:spcBef>
                <a:spcPts val="345"/>
              </a:spcBef>
              <a:spcAft>
                <a:spcPts val="0"/>
              </a:spcAft>
            </a:pPr>
            <a:r>
              <a:rPr lang="en-US" sz="2850" spc="-12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50" spc="-120">
                <a:solidFill>
                  <a:srgbClr val="FFFF00"/>
                </a:solidFill>
                <a:latin typeface="Tahoma" panose="22635452340000000000" pitchFamily="2"/>
              </a:rPr>
              <a:t> Breaks the amnion </a:t>
            </a:r>
          </a:p>
          <a:p>
            <a:pPr marL="411480" marR="0" indent="0" algn="l">
              <a:lnSpc>
                <a:spcPts val="3500"/>
              </a:lnSpc>
              <a:spcBef>
                <a:spcPts val="350"/>
              </a:spcBef>
              <a:spcAft>
                <a:spcPts val="0"/>
              </a:spcAft>
            </a:pPr>
            <a:r>
              <a:rPr lang="en-US" sz="2850" spc="-2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50" spc="-20">
                <a:solidFill>
                  <a:srgbClr val="FFFF00"/>
                </a:solidFill>
                <a:latin typeface="Tahoma" panose="22635452340000000000" pitchFamily="2"/>
              </a:rPr>
              <a:t> Internal Pip </a:t>
            </a:r>
            <a:r>
              <a:rPr lang="en-US" sz="1600" spc="-20">
                <a:solidFill>
                  <a:srgbClr val="FFFF00"/>
                </a:solidFill>
                <a:latin typeface="Tahoma" panose="22635452340000000000" pitchFamily="2"/>
              </a:rPr>
              <a:t>(Into air cell) </a:t>
            </a:r>
          </a:p>
          <a:p>
            <a:pPr marL="411480" marR="0" indent="0" algn="l">
              <a:lnSpc>
                <a:spcPts val="3500"/>
              </a:lnSpc>
              <a:spcBef>
                <a:spcPts val="335"/>
              </a:spcBef>
              <a:spcAft>
                <a:spcPts val="1520"/>
              </a:spcAft>
            </a:pPr>
            <a:r>
              <a:rPr lang="en-US" sz="2850" spc="-2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50" spc="-20">
                <a:solidFill>
                  <a:srgbClr val="FFFF00"/>
                </a:solidFill>
                <a:latin typeface="Tahoma" panose="22635452340000000000" pitchFamily="2"/>
              </a:rPr>
              <a:t> Starts breathing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Placeholder 95"/>
          <p:cNvSpPr>
            <a:spLocks noGrp="1"/>
          </p:cNvSpPr>
          <p:nvPr>
            <p:ph type="body" idx="10"/>
          </p:nvPr>
        </p:nvSpPr>
        <p:spPr>
          <a:xfrm>
            <a:off x="1710055" y="1350010"/>
            <a:ext cx="5812155" cy="787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020" rIns="0" bIns="0" anchor="t"/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</a:pPr>
            <a:r>
              <a:rPr lang="en-US" sz="4400" b="1" spc="-70">
                <a:solidFill>
                  <a:srgbClr val="CCCCCC"/>
                </a:solidFill>
                <a:latin typeface="Tahoma" panose="22635452340000000000" pitchFamily="2"/>
              </a:rPr>
              <a:t>19</a:t>
            </a:r>
            <a:r>
              <a:rPr lang="en-US" sz="4400" b="1" spc="-70">
                <a:solidFill>
                  <a:srgbClr val="000000"/>
                </a:solidFill>
                <a:latin typeface="Tahoma" panose="22635452340000000000" pitchFamily="2"/>
              </a:rPr>
              <a:t> to 20</a:t>
            </a:r>
            <a:r>
              <a:rPr lang="en-US" sz="4400" b="1" spc="-70">
                <a:solidFill>
                  <a:srgbClr val="CCCCCC"/>
                </a:solidFill>
                <a:latin typeface="Tahoma" panose="22635452340000000000" pitchFamily="2"/>
              </a:rPr>
              <a:t> Day</a:t>
            </a:r>
            <a:r>
              <a:rPr lang="en-US" sz="4400" b="1" spc="-70">
                <a:solidFill>
                  <a:srgbClr val="000000"/>
                </a:solidFill>
                <a:latin typeface="Tahoma" panose="22635452340000000000" pitchFamily="2"/>
              </a:rPr>
              <a:t> Embryo </a:t>
            </a:r>
          </a:p>
        </p:txBody>
      </p:sp>
      <p:sp>
        <p:nvSpPr>
          <p:cNvPr id="97" name="Text Placeholder 96"/>
          <p:cNvSpPr>
            <a:spLocks noGrp="1"/>
          </p:cNvSpPr>
          <p:nvPr>
            <p:ph type="body" idx="10"/>
          </p:nvPr>
        </p:nvSpPr>
        <p:spPr>
          <a:xfrm>
            <a:off x="953770" y="2934970"/>
            <a:ext cx="3892550" cy="28784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8130" rIns="0" bIns="0" anchor="t"/>
          <a:lstStyle/>
          <a:p>
            <a:pPr marL="0" marR="0" indent="0" algn="just">
              <a:lnSpc>
                <a:spcPts val="3200"/>
              </a:lnSpc>
              <a:spcAft>
                <a:spcPts val="0"/>
              </a:spcAft>
            </a:pPr>
            <a:r>
              <a:rPr lang="en-US" sz="4300" spc="8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200" spc="80">
                <a:solidFill>
                  <a:srgbClr val="FFFF00"/>
                </a:solidFill>
                <a:latin typeface="Arial" panose="22635452340000000000" pitchFamily="2"/>
              </a:rPr>
              <a:t> Can observe chick </a:t>
            </a:r>
          </a:p>
          <a:p>
            <a:pPr marL="320040" marR="0" indent="0" algn="just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10">
                <a:solidFill>
                  <a:srgbClr val="FFFF00"/>
                </a:solidFill>
                <a:latin typeface="Arial" panose="22635452340000000000" pitchFamily="2"/>
              </a:rPr>
              <a:t>inside air cell once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">
                <a:solidFill>
                  <a:srgbClr val="FFFF00"/>
                </a:solidFill>
                <a:latin typeface="Arial" panose="22635452340000000000" pitchFamily="2"/>
              </a:rPr>
              <a:t>they pip through the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">
                <a:solidFill>
                  <a:srgbClr val="FFFF00"/>
                </a:solidFill>
                <a:latin typeface="Arial" panose="22635452340000000000" pitchFamily="2"/>
              </a:rPr>
              <a:t>inner shell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30">
                <a:solidFill>
                  <a:srgbClr val="FFFF00"/>
                </a:solidFill>
                <a:latin typeface="Arial" panose="22635452340000000000" pitchFamily="2"/>
              </a:rPr>
              <a:t>membranes and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spc="-15">
                <a:solidFill>
                  <a:srgbClr val="FFFF00"/>
                </a:solidFill>
                <a:latin typeface="Arial" panose="22635452340000000000" pitchFamily="2"/>
              </a:rPr>
              <a:t>take first breath. 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Placeholder 101"/>
          <p:cNvSpPr>
            <a:spLocks noGrp="1"/>
          </p:cNvSpPr>
          <p:nvPr>
            <p:ph type="body" idx="10"/>
          </p:nvPr>
        </p:nvSpPr>
        <p:spPr>
          <a:xfrm>
            <a:off x="1280160" y="1014095"/>
            <a:ext cx="2206625" cy="814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 fontScale="95000"/>
          </a:bodyPr>
          <a:lstStyle/>
          <a:p>
            <a:pPr marL="0" marR="0" indent="0" algn="l">
              <a:lnSpc>
                <a:spcPts val="6100"/>
              </a:lnSpc>
              <a:spcAft>
                <a:spcPts val="25"/>
              </a:spcAft>
            </a:pPr>
            <a:r>
              <a:rPr lang="en-US" sz="4800" b="1" spc="-65">
                <a:solidFill>
                  <a:srgbClr val="FFE003"/>
                </a:solidFill>
                <a:latin typeface="Arial Black" panose="22635452340000000000" pitchFamily="2"/>
              </a:rPr>
              <a:t>Day 20 </a:t>
            </a:r>
          </a:p>
        </p:txBody>
      </p:sp>
      <p:sp>
        <p:nvSpPr>
          <p:cNvPr id="103" name="Text Placeholder 102"/>
          <p:cNvSpPr>
            <a:spLocks noGrp="1"/>
          </p:cNvSpPr>
          <p:nvPr>
            <p:ph type="body" idx="10"/>
          </p:nvPr>
        </p:nvSpPr>
        <p:spPr>
          <a:xfrm>
            <a:off x="1863725" y="4037965"/>
            <a:ext cx="256540" cy="394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en-US" sz="2800" b="1" spc="0">
                <a:solidFill>
                  <a:srgbClr val="FD1F07"/>
                </a:solidFill>
                <a:latin typeface="Times New Roman" panose="22635452340000000000" pitchFamily="1"/>
              </a:rPr>
              <a:t>1 </a:t>
            </a:r>
          </a:p>
        </p:txBody>
      </p:sp>
      <p:sp>
        <p:nvSpPr>
          <p:cNvPr id="104" name="Text Placeholder 103"/>
          <p:cNvSpPr>
            <a:spLocks noGrp="1"/>
          </p:cNvSpPr>
          <p:nvPr>
            <p:ph type="body" idx="10"/>
          </p:nvPr>
        </p:nvSpPr>
        <p:spPr>
          <a:xfrm>
            <a:off x="4669790" y="4084955"/>
            <a:ext cx="3050540" cy="394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30"/>
              </a:spcAft>
              <a:tabLst>
                <a:tab pos="3063240" algn="r"/>
              </a:tabLst>
            </a:pPr>
            <a:r>
              <a:rPr lang="en-US" sz="2800" b="1" spc="0">
                <a:solidFill>
                  <a:srgbClr val="FD1F07"/>
                </a:solidFill>
                <a:latin typeface="Times New Roman" panose="22635452340000000000" pitchFamily="1"/>
              </a:rPr>
              <a:t>2 3 </a:t>
            </a:r>
          </a:p>
        </p:txBody>
      </p:sp>
      <p:sp>
        <p:nvSpPr>
          <p:cNvPr id="105" name="Text Placeholder 104"/>
          <p:cNvSpPr>
            <a:spLocks noGrp="1"/>
          </p:cNvSpPr>
          <p:nvPr>
            <p:ph type="body" idx="10"/>
          </p:nvPr>
        </p:nvSpPr>
        <p:spPr>
          <a:xfrm>
            <a:off x="3185160" y="6049010"/>
            <a:ext cx="3776345" cy="5118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300" b="1" spc="-65">
                <a:solidFill>
                  <a:srgbClr val="0065FF"/>
                </a:solidFill>
                <a:latin typeface="Arial" panose="22635452340000000000" pitchFamily="2"/>
              </a:rPr>
              <a:t>Something Happens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 Placeholder 109"/>
          <p:cNvSpPr>
            <a:spLocks noGrp="1"/>
          </p:cNvSpPr>
          <p:nvPr>
            <p:ph type="body" idx="10"/>
          </p:nvPr>
        </p:nvSpPr>
        <p:spPr>
          <a:xfrm>
            <a:off x="1621790" y="1053465"/>
            <a:ext cx="2395220" cy="744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255" rIns="0" bIns="0" anchor="t"/>
          <a:lstStyle/>
          <a:p>
            <a:pPr marL="0" marR="0" indent="0" algn="l">
              <a:lnSpc>
                <a:spcPts val="5500"/>
              </a:lnSpc>
              <a:spcAft>
                <a:spcPts val="0"/>
              </a:spcAft>
            </a:pPr>
            <a:r>
              <a:rPr lang="en-US" sz="4400" b="1" spc="-100">
                <a:solidFill>
                  <a:srgbClr val="FEFD01"/>
                </a:solidFill>
                <a:latin typeface="Arial Black" panose="22635452340000000000" pitchFamily="2"/>
              </a:rPr>
              <a:t>21 Days </a:t>
            </a:r>
          </a:p>
        </p:txBody>
      </p:sp>
      <p:sp>
        <p:nvSpPr>
          <p:cNvPr id="111" name="Text Placeholder 110"/>
          <p:cNvSpPr>
            <a:spLocks noGrp="1"/>
          </p:cNvSpPr>
          <p:nvPr>
            <p:ph type="body" idx="10"/>
          </p:nvPr>
        </p:nvSpPr>
        <p:spPr>
          <a:xfrm>
            <a:off x="3724910" y="5989955"/>
            <a:ext cx="3297555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/>
          <a:lstStyle/>
          <a:p>
            <a:pPr marL="0" marR="0" indent="0" algn="l">
              <a:lnSpc>
                <a:spcPts val="3400"/>
              </a:lnSpc>
              <a:spcAft>
                <a:spcPts val="0"/>
              </a:spcAft>
            </a:pPr>
            <a:r>
              <a:rPr lang="en-US" sz="3200" b="1" spc="-45">
                <a:solidFill>
                  <a:srgbClr val="000000"/>
                </a:solidFill>
                <a:latin typeface="Times New Roman" panose="22635452340000000000" pitchFamily="1"/>
              </a:rPr>
              <a:t>The Chick Hatches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 Placeholder 115"/>
          <p:cNvSpPr>
            <a:spLocks noGrp="1"/>
          </p:cNvSpPr>
          <p:nvPr>
            <p:ph type="body" idx="10"/>
          </p:nvPr>
        </p:nvSpPr>
        <p:spPr>
          <a:xfrm>
            <a:off x="1810385" y="1243330"/>
            <a:ext cx="7412990" cy="1054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>
            <a:normAutofit fontScale="90000"/>
          </a:bodyPr>
          <a:lstStyle/>
          <a:p>
            <a:pPr marL="0" marR="0" indent="0" algn="l">
              <a:lnSpc>
                <a:spcPts val="6700"/>
              </a:lnSpc>
              <a:spcAft>
                <a:spcPts val="1270"/>
              </a:spcAft>
            </a:pPr>
            <a:r>
              <a:rPr lang="en-US" sz="5250" b="1" spc="165">
                <a:solidFill>
                  <a:srgbClr val="B89758"/>
                </a:solidFill>
                <a:latin typeface="Tahoma" panose="22635452340000000000" pitchFamily="2"/>
              </a:rPr>
              <a:t>Observe</a:t>
            </a:r>
            <a:r>
              <a:rPr lang="en-US" sz="5250" b="1" spc="165">
                <a:solidFill>
                  <a:srgbClr val="B8B808"/>
                </a:solidFill>
                <a:latin typeface="Tahoma" panose="22635452340000000000" pitchFamily="2"/>
              </a:rPr>
              <a:t> the</a:t>
            </a:r>
            <a:r>
              <a:rPr lang="en-US" sz="5250" b="1" spc="165">
                <a:solidFill>
                  <a:srgbClr val="B89758"/>
                </a:solidFill>
                <a:latin typeface="Tahoma" panose="22635452340000000000" pitchFamily="2"/>
              </a:rPr>
              <a:t> Egg Tooth </a:t>
            </a:r>
          </a:p>
        </p:txBody>
      </p:sp>
      <p:sp>
        <p:nvSpPr>
          <p:cNvPr id="117" name="Text Placeholder 116"/>
          <p:cNvSpPr>
            <a:spLocks noGrp="1"/>
          </p:cNvSpPr>
          <p:nvPr>
            <p:ph type="body" idx="10"/>
          </p:nvPr>
        </p:nvSpPr>
        <p:spPr>
          <a:xfrm>
            <a:off x="1268095" y="6066790"/>
            <a:ext cx="7623175" cy="520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900"/>
              </a:lnSpc>
              <a:spcAft>
                <a:spcPts val="0"/>
              </a:spcAft>
            </a:pPr>
            <a:r>
              <a:rPr lang="en-US" sz="3100" b="1" spc="120">
                <a:solidFill>
                  <a:srgbClr val="BBBBBB"/>
                </a:solidFill>
                <a:latin typeface="Tahoma" panose="22635452340000000000" pitchFamily="2"/>
              </a:rPr>
              <a:t>It is only there for first 12 to 24 hours.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 Placeholder 121"/>
          <p:cNvSpPr>
            <a:spLocks noGrp="1"/>
          </p:cNvSpPr>
          <p:nvPr>
            <p:ph type="body" idx="10"/>
          </p:nvPr>
        </p:nvSpPr>
        <p:spPr>
          <a:xfrm>
            <a:off x="1892935" y="948055"/>
            <a:ext cx="6059170" cy="7747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800"/>
              </a:lnSpc>
              <a:spcAft>
                <a:spcPts val="0"/>
              </a:spcAft>
            </a:pPr>
            <a:r>
              <a:rPr lang="en-US" sz="5400" b="1" spc="-85">
                <a:solidFill>
                  <a:srgbClr val="FFFF00"/>
                </a:solidFill>
                <a:latin typeface="Arial" panose="22635452340000000000" pitchFamily="2"/>
              </a:rPr>
              <a:t>How to Sex Chicks </a:t>
            </a:r>
          </a:p>
        </p:txBody>
      </p:sp>
      <p:sp>
        <p:nvSpPr>
          <p:cNvPr id="123" name="Text Placeholder 122"/>
          <p:cNvSpPr>
            <a:spLocks noGrp="1"/>
          </p:cNvSpPr>
          <p:nvPr>
            <p:ph type="body" idx="10"/>
          </p:nvPr>
        </p:nvSpPr>
        <p:spPr>
          <a:xfrm>
            <a:off x="801370" y="2326640"/>
            <a:ext cx="6946900" cy="2352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798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5300" spc="2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000" b="1" spc="20">
                <a:solidFill>
                  <a:srgbClr val="FFFF00"/>
                </a:solidFill>
                <a:latin typeface="Tahoma" panose="22635452340000000000" pitchFamily="2"/>
              </a:rPr>
              <a:t> Sex-linked genes are used in some </a:t>
            </a:r>
          </a:p>
          <a:p>
            <a:pPr marL="320040" marR="0" indent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spc="-10">
                <a:solidFill>
                  <a:srgbClr val="FFFF00"/>
                </a:solidFill>
                <a:latin typeface="Tahoma" panose="22635452340000000000" pitchFamily="2"/>
              </a:rPr>
              <a:t>strains of chickens to make sexing </a:t>
            </a:r>
          </a:p>
          <a:p>
            <a:pPr marL="320040" marR="0"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spc="-30">
                <a:solidFill>
                  <a:srgbClr val="FFFF00"/>
                </a:solidFill>
                <a:latin typeface="Tahoma" panose="22635452340000000000" pitchFamily="2"/>
              </a:rPr>
              <a:t>easier. </a:t>
            </a:r>
          </a:p>
          <a:p>
            <a:pPr marL="411480" marR="0" indent="0" algn="l">
              <a:lnSpc>
                <a:spcPts val="3200"/>
              </a:lnSpc>
              <a:spcBef>
                <a:spcPts val="755"/>
              </a:spcBef>
              <a:spcAft>
                <a:spcPts val="1030"/>
              </a:spcAft>
            </a:pPr>
            <a:r>
              <a:rPr lang="en-US" sz="2800" spc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>
                <a:solidFill>
                  <a:srgbClr val="FFFF00"/>
                </a:solidFill>
                <a:latin typeface="Tahoma" panose="22635452340000000000" pitchFamily="2"/>
              </a:rPr>
              <a:t> Feather Sexing </a:t>
            </a:r>
          </a:p>
        </p:txBody>
      </p:sp>
      <p:sp>
        <p:nvSpPr>
          <p:cNvPr id="124" name="Text Placeholder 123"/>
          <p:cNvSpPr>
            <a:spLocks noGrp="1"/>
          </p:cNvSpPr>
          <p:nvPr>
            <p:ph type="body" idx="10"/>
          </p:nvPr>
        </p:nvSpPr>
        <p:spPr>
          <a:xfrm>
            <a:off x="1231265" y="4678680"/>
            <a:ext cx="5949950" cy="1249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457200" marR="0" indent="0" algn="l">
              <a:lnSpc>
                <a:spcPts val="2300"/>
              </a:lnSpc>
              <a:spcAft>
                <a:spcPts val="0"/>
              </a:spcAft>
            </a:pPr>
            <a:r>
              <a:rPr lang="en-US" sz="1500" spc="4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40">
                <a:solidFill>
                  <a:srgbClr val="FFFF00"/>
                </a:solidFill>
                <a:latin typeface="Tahoma" panose="22635452340000000000" pitchFamily="2"/>
              </a:rPr>
              <a:t> Female feathers longer </a:t>
            </a:r>
          </a:p>
          <a:p>
            <a:pPr marL="0" marR="0" indent="0" algn="l">
              <a:lnSpc>
                <a:spcPts val="3200"/>
              </a:lnSpc>
              <a:spcBef>
                <a:spcPts val="735"/>
              </a:spcBef>
              <a:spcAft>
                <a:spcPts val="0"/>
              </a:spcAft>
            </a:pPr>
            <a:r>
              <a:rPr lang="en-US" sz="2800" spc="5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5">
                <a:solidFill>
                  <a:srgbClr val="FFFF00"/>
                </a:solidFill>
                <a:latin typeface="Tahoma" panose="22635452340000000000" pitchFamily="2"/>
              </a:rPr>
              <a:t> Plumage Color </a:t>
            </a:r>
          </a:p>
          <a:p>
            <a:pPr marL="457200" marR="0" indent="0" algn="l">
              <a:lnSpc>
                <a:spcPts val="2700"/>
              </a:lnSpc>
              <a:spcBef>
                <a:spcPts val="590"/>
              </a:spcBef>
              <a:spcAft>
                <a:spcPts val="0"/>
              </a:spcAft>
            </a:pPr>
            <a:r>
              <a:rPr lang="en-US" sz="1500" spc="10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2400" b="1" spc="10">
                <a:solidFill>
                  <a:srgbClr val="FFFF00"/>
                </a:solidFill>
                <a:latin typeface="Tahoma" panose="22635452340000000000" pitchFamily="2"/>
              </a:rPr>
              <a:t> Males and females different colors </a:t>
            </a:r>
          </a:p>
        </p:txBody>
      </p:sp>
      <p:sp>
        <p:nvSpPr>
          <p:cNvPr id="125" name="Text Placeholder 124"/>
          <p:cNvSpPr>
            <a:spLocks noGrp="1"/>
          </p:cNvSpPr>
          <p:nvPr>
            <p:ph type="body" idx="10"/>
          </p:nvPr>
        </p:nvSpPr>
        <p:spPr>
          <a:xfrm>
            <a:off x="801370" y="6054725"/>
            <a:ext cx="5666740" cy="9448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90525" rIns="0" bIns="0" anchor="t"/>
          <a:lstStyle/>
          <a:p>
            <a:pPr marL="0" marR="0" indent="0" algn="l">
              <a:lnSpc>
                <a:spcPts val="3500"/>
              </a:lnSpc>
              <a:spcAft>
                <a:spcPts val="730"/>
              </a:spcAft>
            </a:pPr>
            <a:r>
              <a:rPr lang="en-US" sz="5300" spc="25">
                <a:solidFill>
                  <a:srgbClr val="0065FF"/>
                </a:solidFill>
                <a:latin typeface="Wingdings" panose="22635452340000000000" pitchFamily="2"/>
              </a:rPr>
              <a:t></a:t>
            </a:r>
            <a:r>
              <a:rPr lang="en-US" sz="3000" b="1" spc="25">
                <a:solidFill>
                  <a:srgbClr val="FFFF00"/>
                </a:solidFill>
                <a:latin typeface="Tahoma" panose="22635452340000000000" pitchFamily="2"/>
              </a:rPr>
              <a:t> Vent Sexing is very difficult.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35280" y="373076"/>
            <a:ext cx="9385261" cy="702306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60456" y="492051"/>
            <a:ext cx="9137490" cy="4920173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78" y="5585765"/>
            <a:ext cx="9002268" cy="766877"/>
          </a:xfrm>
        </p:spPr>
        <p:txBody>
          <a:bodyPr lIns="101882" bIns="0" anchor="b"/>
          <a:lstStyle>
            <a:lvl1pPr algn="l">
              <a:buNone/>
              <a:defRPr sz="40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178" y="6374415"/>
            <a:ext cx="9002268" cy="476707"/>
          </a:xfrm>
        </p:spPr>
        <p:txBody>
          <a:bodyPr lIns="132447" tIns="0" anchor="t"/>
          <a:lstStyle>
            <a:lvl1pPr marL="0" marR="40753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Placeholder 129"/>
          <p:cNvSpPr>
            <a:spLocks noGrp="1"/>
          </p:cNvSpPr>
          <p:nvPr>
            <p:ph type="body" idx="10"/>
          </p:nvPr>
        </p:nvSpPr>
        <p:spPr>
          <a:xfrm>
            <a:off x="2715895" y="1153160"/>
            <a:ext cx="3566160" cy="6318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400" b="1" spc="-50">
                <a:solidFill>
                  <a:srgbClr val="0000CC"/>
                </a:solidFill>
                <a:latin typeface="Times New Roman" panose="22635452340000000000" pitchFamily="1"/>
              </a:rPr>
              <a:t>Feather Sexing 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 Placeholder 162"/>
          <p:cNvSpPr>
            <a:spLocks noGrp="1"/>
          </p:cNvSpPr>
          <p:nvPr>
            <p:ph type="body" idx="10"/>
          </p:nvPr>
        </p:nvSpPr>
        <p:spPr>
          <a:xfrm>
            <a:off x="2856230" y="1244600"/>
            <a:ext cx="5537835" cy="686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200"/>
              </a:lnSpc>
              <a:spcAft>
                <a:spcPts val="0"/>
              </a:spcAft>
            </a:pPr>
            <a:r>
              <a:rPr lang="en-US" sz="4800" b="1" spc="-55">
                <a:solidFill>
                  <a:srgbClr val="CC3300"/>
                </a:solidFill>
                <a:latin typeface="Times New Roman" panose="22635452340000000000" pitchFamily="1"/>
              </a:rPr>
              <a:t>Contact Information: </a:t>
            </a:r>
          </a:p>
        </p:txBody>
      </p:sp>
      <p:sp>
        <p:nvSpPr>
          <p:cNvPr id="164" name="Text Placeholder 163"/>
          <p:cNvSpPr>
            <a:spLocks noGrp="1"/>
          </p:cNvSpPr>
          <p:nvPr>
            <p:ph type="body" idx="10"/>
          </p:nvPr>
        </p:nvSpPr>
        <p:spPr>
          <a:xfrm>
            <a:off x="3166745" y="2280920"/>
            <a:ext cx="4937760" cy="3844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>
            <a:normAutofit fontScale="95000"/>
          </a:bodyPr>
          <a:lstStyle/>
          <a:p>
            <a:pPr marL="0" marR="0" indent="0" algn="ctr">
              <a:lnSpc>
                <a:spcPts val="3200"/>
              </a:lnSpc>
              <a:spcAft>
                <a:spcPts val="0"/>
              </a:spcAft>
            </a:pPr>
            <a:r>
              <a:rPr lang="en-US" sz="2800" b="1" spc="0">
                <a:solidFill>
                  <a:srgbClr val="00009A"/>
                </a:solidFill>
                <a:latin typeface="Times New Roman" panose="22635452340000000000" pitchFamily="1"/>
              </a:rPr>
              <a:t>Phillip J. Clauer </a:t>
            </a:r>
          </a:p>
          <a:p>
            <a:pPr marL="91440" marR="0" indent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0">
                <a:solidFill>
                  <a:srgbClr val="3D3D3D"/>
                </a:solidFill>
                <a:latin typeface="Times New Roman" panose="22635452340000000000" pitchFamily="1"/>
              </a:rPr>
              <a:t>Department of Poultry Science </a:t>
            </a:r>
          </a:p>
          <a:p>
            <a:pPr marL="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0">
                <a:solidFill>
                  <a:srgbClr val="3D3D3D"/>
                </a:solidFill>
                <a:latin typeface="Times New Roman" panose="22635452340000000000" pitchFamily="1"/>
              </a:rPr>
              <a:t>225 Henning Building </a:t>
            </a:r>
          </a:p>
          <a:p>
            <a:pPr marL="0" marR="0" indent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-5">
                <a:solidFill>
                  <a:srgbClr val="3D3D3D"/>
                </a:solidFill>
                <a:latin typeface="Times New Roman" panose="22635452340000000000" pitchFamily="1"/>
              </a:rPr>
              <a:t>University Park, PA 16802-3501 </a:t>
            </a:r>
          </a:p>
          <a:p>
            <a:pPr marL="0" marR="0" indent="0" algn="ctr">
              <a:lnSpc>
                <a:spcPts val="2600"/>
              </a:lnSpc>
              <a:spcBef>
                <a:spcPts val="135"/>
              </a:spcBef>
              <a:spcAft>
                <a:spcPts val="0"/>
              </a:spcAft>
            </a:pPr>
            <a:r>
              <a:rPr lang="en-US" sz="2400" b="1" spc="40">
                <a:solidFill>
                  <a:srgbClr val="00009A"/>
                </a:solidFill>
                <a:latin typeface="Times New Roman" panose="22635452340000000000" pitchFamily="1"/>
              </a:rPr>
              <a:t>814-863-8960 (office) </a:t>
            </a:r>
          </a:p>
          <a:p>
            <a:pPr marL="0" marR="0" indent="0" algn="ctr">
              <a:lnSpc>
                <a:spcPts val="2600"/>
              </a:lnSpc>
              <a:spcBef>
                <a:spcPts val="135"/>
              </a:spcBef>
              <a:spcAft>
                <a:spcPts val="0"/>
              </a:spcAft>
            </a:pPr>
            <a:r>
              <a:rPr lang="en-US" sz="2400" b="1" spc="40">
                <a:solidFill>
                  <a:srgbClr val="3D3D3D"/>
                </a:solidFill>
                <a:latin typeface="Times New Roman" panose="22635452340000000000" pitchFamily="1"/>
              </a:rPr>
              <a:t>814-865-5691 (fax) </a:t>
            </a:r>
          </a:p>
          <a:p>
            <a:pPr marL="0" marR="0" indent="0" algn="ctr">
              <a:lnSpc>
                <a:spcPts val="32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2800" b="1" u="sng" spc="0">
                <a:solidFill>
                  <a:srgbClr val="0000FF"/>
                </a:solidFill>
                <a:latin typeface="Times New Roman" panose="22635452340000000000" pitchFamily="1"/>
              </a:rPr>
              <a:t>E-mail: pclauer@psu.edu</a:t>
            </a:r>
            <a:r>
              <a:rPr lang="en-US" sz="100" b="1" spc="0">
                <a:solidFill>
                  <a:srgbClr val="4C4C4C"/>
                </a:solidFill>
                <a:latin typeface="Times New Roman" panose="22635452340000000000" pitchFamily="1"/>
              </a:rPr>
              <a:t> </a:t>
            </a:r>
          </a:p>
          <a:p>
            <a:pPr marL="0" marR="0" indent="0" algn="ctr">
              <a:lnSpc>
                <a:spcPts val="3200"/>
              </a:lnSpc>
              <a:spcBef>
                <a:spcPts val="960"/>
              </a:spcBef>
              <a:spcAft>
                <a:spcPts val="0"/>
              </a:spcAft>
            </a:pPr>
            <a:r>
              <a:rPr lang="en-US" sz="2800" b="1" spc="-20">
                <a:solidFill>
                  <a:srgbClr val="3D3D3D"/>
                </a:solidFill>
                <a:latin typeface="Times New Roman" panose="22635452340000000000" pitchFamily="1"/>
              </a:rPr>
              <a:t>Web sites: </a:t>
            </a:r>
          </a:p>
          <a:p>
            <a:pPr marL="0" marR="0" indent="0" algn="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spc="0">
                <a:solidFill>
                  <a:srgbClr val="0000FF"/>
                </a:solidFill>
                <a:latin typeface="Times New Roman" panose="22635452340000000000" pitchFamily="1"/>
              </a:rPr>
              <a:t>http://poultryextension.psu.edu</a:t>
            </a:r>
            <a:r>
              <a:rPr lang="en-US" sz="100" b="1" spc="0">
                <a:solidFill>
                  <a:srgbClr val="4C4C4C"/>
                </a:solidFill>
                <a:latin typeface="Times New Roman" panose="22635452340000000000" pitchFamily="1"/>
              </a:rPr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7" y="601066"/>
            <a:ext cx="4325112" cy="497433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0896" y="601066"/>
            <a:ext cx="4325112" cy="497433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12" y="5647944"/>
            <a:ext cx="9002268" cy="1191768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946" y="656696"/>
            <a:ext cx="4325112" cy="897784"/>
          </a:xfrm>
        </p:spPr>
        <p:txBody>
          <a:bodyPr lIns="163012" anchor="ctr"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17386" y="656696"/>
            <a:ext cx="4325112" cy="897784"/>
          </a:xfrm>
        </p:spPr>
        <p:txBody>
          <a:bodyPr lIns="152824" anchor="ctr"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67946" y="1640840"/>
            <a:ext cx="4325112" cy="3955288"/>
          </a:xfrm>
        </p:spPr>
        <p:txBody>
          <a:bodyPr anchor="t"/>
          <a:lstStyle>
            <a:lvl1pPr algn="l">
              <a:defRPr sz="2700"/>
            </a:lvl1pPr>
            <a:lvl2pPr algn="l">
              <a:defRPr sz="22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7386" y="1640840"/>
            <a:ext cx="4325112" cy="3955288"/>
          </a:xfrm>
        </p:spPr>
        <p:txBody>
          <a:bodyPr anchor="t"/>
          <a:lstStyle>
            <a:lvl1pPr algn="l">
              <a:defRPr sz="2700"/>
            </a:lvl1pPr>
            <a:lvl2pPr algn="l">
              <a:defRPr sz="22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5280" y="373076"/>
            <a:ext cx="9385261" cy="702306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662" y="604520"/>
            <a:ext cx="3268980" cy="1036320"/>
          </a:xfrm>
        </p:spPr>
        <p:txBody>
          <a:bodyPr anchor="b"/>
          <a:lstStyle>
            <a:lvl1pPr algn="l">
              <a:buNone/>
              <a:defRPr sz="25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2732" y="1640842"/>
            <a:ext cx="3268980" cy="4766927"/>
          </a:xfrm>
        </p:spPr>
        <p:txBody>
          <a:bodyPr lIns="101882"/>
          <a:lstStyle>
            <a:lvl1pPr marL="20376" marR="20376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3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7510" y="1054163"/>
            <a:ext cx="5088775" cy="5354322"/>
          </a:xfrm>
        </p:spPr>
        <p:txBody>
          <a:bodyPr/>
          <a:lstStyle>
            <a:lvl1pPr>
              <a:defRPr sz="3100">
                <a:solidFill>
                  <a:schemeClr val="tx1"/>
                </a:solidFill>
              </a:defRPr>
            </a:lvl1pPr>
            <a:lvl2pPr>
              <a:defRPr sz="2900">
                <a:solidFill>
                  <a:schemeClr val="tx1"/>
                </a:solidFill>
              </a:defRPr>
            </a:lvl2pPr>
            <a:lvl3pPr>
              <a:defRPr sz="27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defRPr sz="22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35280" y="373076"/>
            <a:ext cx="9385261" cy="702306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7040880" y="492050"/>
            <a:ext cx="2557066" cy="492252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680330"/>
            <a:ext cx="9052560" cy="1191768"/>
          </a:xfrm>
        </p:spPr>
        <p:txBody>
          <a:bodyPr anchor="t"/>
          <a:lstStyle>
            <a:lvl1pPr algn="l">
              <a:buNone/>
              <a:defRPr sz="40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7108983" y="604520"/>
            <a:ext cx="2464308" cy="4773011"/>
          </a:xfrm>
        </p:spPr>
        <p:txBody>
          <a:bodyPr lIns="101882"/>
          <a:lstStyle>
            <a:lvl1pPr marL="50941" indent="0" algn="l"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  <a:lvl2pPr>
              <a:defRPr sz="13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3628" y="493870"/>
            <a:ext cx="6517843" cy="492252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6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5280" y="373076"/>
            <a:ext cx="9385261" cy="7023062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60456" y="492050"/>
            <a:ext cx="9137490" cy="621792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882" tIns="50941" rIns="101882" bIns="5094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53212" y="5650335"/>
            <a:ext cx="9002268" cy="1191768"/>
          </a:xfrm>
          <a:prstGeom prst="rect">
            <a:avLst/>
          </a:prstGeom>
        </p:spPr>
        <p:txBody>
          <a:bodyPr vert="horz" lIns="101882" tIns="50941" rIns="101882" bIns="50941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53212" y="601065"/>
            <a:ext cx="9002268" cy="4746346"/>
          </a:xfrm>
          <a:prstGeom prst="rect">
            <a:avLst/>
          </a:prstGeom>
        </p:spPr>
        <p:txBody>
          <a:bodyPr vert="horz" lIns="203765" tIns="101882" rIns="101882" bIns="50941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4153961" y="6926792"/>
            <a:ext cx="2514600" cy="413808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1/31/2014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668561" y="6926792"/>
            <a:ext cx="2514600" cy="413808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183161" y="6926792"/>
            <a:ext cx="502920" cy="413808"/>
          </a:xfrm>
          <a:prstGeom prst="rect">
            <a:avLst/>
          </a:prstGeom>
        </p:spPr>
        <p:txBody>
          <a:bodyPr vert="horz" lIns="101882" tIns="50941" rIns="101882" bIns="50941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3" r:id="rId31"/>
  </p:sldLayoutIdLst>
  <p:txStyles>
    <p:titleStyle>
      <a:lvl1pPr algn="l" rtl="0" eaLnBrk="1" latinLnBrk="0" hangingPunct="1">
        <a:spcBef>
          <a:spcPct val="0"/>
        </a:spcBef>
        <a:buNone/>
        <a:defRPr kumimoji="0" sz="40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5459" indent="-295459" algn="l" rtl="0" eaLnBrk="1" latinLnBrk="0" hangingPunct="1">
        <a:spcBef>
          <a:spcPts val="279"/>
        </a:spcBef>
        <a:buClr>
          <a:schemeClr val="accent1"/>
        </a:buClr>
        <a:buSzPct val="80000"/>
        <a:buFont typeface="Wingdings 2"/>
        <a:buChar char=""/>
        <a:defRPr kumimoji="0" sz="31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11295" indent="-224141" algn="l" rtl="0" eaLnBrk="1" latinLnBrk="0" hangingPunct="1">
        <a:spcBef>
          <a:spcPts val="279"/>
        </a:spcBef>
        <a:buClr>
          <a:schemeClr val="accent1"/>
        </a:buClr>
        <a:buSzPct val="100000"/>
        <a:buFont typeface="Verdana"/>
        <a:buChar char="◦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876189" indent="-203765" algn="l" rtl="0" eaLnBrk="1" latinLnBrk="0" hangingPunct="1">
        <a:spcBef>
          <a:spcPts val="279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1083" indent="-203765" algn="l" rtl="0" eaLnBrk="1" latinLnBrk="0" hangingPunct="1">
        <a:spcBef>
          <a:spcPts val="256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354" indent="-203765" algn="l" rtl="0" eaLnBrk="1" latinLnBrk="0" hangingPunct="1">
        <a:spcBef>
          <a:spcPts val="279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60684" indent="-203765" algn="l" rtl="0" eaLnBrk="1" latinLnBrk="0" hangingPunct="1">
        <a:spcBef>
          <a:spcPts val="279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95014" indent="-203765" algn="l" rtl="0" eaLnBrk="1" latinLnBrk="0" hangingPunct="1">
        <a:spcBef>
          <a:spcPts val="28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139531" indent="-203765" algn="l" rtl="0" eaLnBrk="1" latinLnBrk="0" hangingPunct="1">
        <a:spcBef>
          <a:spcPts val="286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94238" indent="-203765" algn="l" rtl="0" eaLnBrk="1" latinLnBrk="0" hangingPunct="1">
        <a:spcBef>
          <a:spcPts val="28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schell@umext.umass.ed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10" rIns="0" bIns="0" anchor="t">
            <a:normAutofit/>
          </a:bodyPr>
          <a:lstStyle/>
          <a:p>
            <a:pPr marL="0" marR="0" indent="0" algn="ctr">
              <a:lnSpc>
                <a:spcPts val="4800"/>
              </a:lnSpc>
              <a:spcAft>
                <a:spcPts val="0"/>
              </a:spcAft>
              <a:buNone/>
            </a:pPr>
            <a:r>
              <a:rPr lang="en-US" sz="4400" b="1" spc="-25" dirty="0" smtClean="0">
                <a:solidFill>
                  <a:srgbClr val="CC0000"/>
                </a:solidFill>
                <a:latin typeface="Times New Roman" panose="22635452340000000000" pitchFamily="1"/>
              </a:rPr>
              <a:t> </a:t>
            </a:r>
            <a:endParaRPr lang="en-US" sz="4400" b="1" spc="-25" dirty="0">
              <a:solidFill>
                <a:srgbClr val="CC0000"/>
              </a:solidFill>
              <a:latin typeface="Times New Roman" panose="22635452340000000000" pitchFamily="1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646" y="3810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Plymouth County 4-H</a:t>
            </a:r>
          </a:p>
          <a:p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Embryology in the classroom</a:t>
            </a:r>
          </a:p>
          <a:p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141658"/>
            <a:ext cx="2443163" cy="2443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55513"/>
            <a:ext cx="5810250" cy="2143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1323" y="6705600"/>
            <a:ext cx="8991600" cy="91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dirty="0" smtClean="0"/>
              <a:t> </a:t>
            </a:r>
            <a:r>
              <a:rPr lang="en-US" sz="1400" dirty="0" smtClean="0"/>
              <a:t>Adapted from works by: </a:t>
            </a:r>
            <a:r>
              <a:rPr lang="en-US" sz="1400" b="1" spc="-20" dirty="0" smtClean="0"/>
              <a:t>By</a:t>
            </a:r>
            <a:r>
              <a:rPr lang="en-US" sz="1400" b="1" spc="-20" dirty="0"/>
              <a:t>: Phillip J. </a:t>
            </a:r>
            <a:r>
              <a:rPr lang="en-US" sz="1400" b="1" spc="-20" dirty="0" err="1" smtClean="0"/>
              <a:t>Clauer</a:t>
            </a:r>
            <a:r>
              <a:rPr lang="en-US" sz="1400" b="1" spc="-20" dirty="0" smtClean="0"/>
              <a:t>, </a:t>
            </a:r>
            <a:r>
              <a:rPr lang="en-US" sz="1400" b="1" spc="-40" dirty="0" smtClean="0"/>
              <a:t>Senior </a:t>
            </a:r>
            <a:r>
              <a:rPr lang="en-US" sz="1400" b="1" spc="-40" dirty="0"/>
              <a:t>Extension Associate </a:t>
            </a:r>
          </a:p>
          <a:p>
            <a:pPr algn="r">
              <a:lnSpc>
                <a:spcPts val="2000"/>
              </a:lnSpc>
              <a:spcBef>
                <a:spcPts val="30"/>
              </a:spcBef>
            </a:pPr>
            <a:r>
              <a:rPr lang="en-US" sz="1400" b="1" spc="-30" dirty="0"/>
              <a:t>4-H Youth and Specialty Poultry </a:t>
            </a:r>
            <a:r>
              <a:rPr lang="en-US" sz="1400" b="1" spc="-30" dirty="0" smtClean="0"/>
              <a:t>, </a:t>
            </a:r>
            <a:r>
              <a:rPr lang="en-US" sz="1400" b="1" spc="15" dirty="0" smtClean="0"/>
              <a:t>The </a:t>
            </a:r>
            <a:r>
              <a:rPr lang="en-US" sz="1400" b="1" spc="15" dirty="0"/>
              <a:t>Pennsylvania State University </a:t>
            </a:r>
          </a:p>
          <a:p>
            <a:pPr algn="r"/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66" name="Text Placeholder 65"/>
          <p:cNvSpPr>
            <a:spLocks noGrp="1"/>
          </p:cNvSpPr>
          <p:nvPr>
            <p:ph type="body" idx="10"/>
          </p:nvPr>
        </p:nvSpPr>
        <p:spPr>
          <a:xfrm>
            <a:off x="1256030" y="2252345"/>
            <a:ext cx="7056120" cy="4163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8925" rIns="0" bIns="0" anchor="t"/>
          <a:lstStyle/>
          <a:p>
            <a:pPr marL="0" marR="0" indent="0" algn="just">
              <a:lnSpc>
                <a:spcPts val="3100"/>
              </a:lnSpc>
              <a:spcAft>
                <a:spcPts val="0"/>
              </a:spcAft>
            </a:pPr>
            <a:r>
              <a:rPr lang="en-US" sz="2800" b="1" spc="35" dirty="0" smtClean="0">
                <a:solidFill>
                  <a:srgbClr val="FFFF00"/>
                </a:solidFill>
                <a:latin typeface="Tahoma" panose="22635452340000000000" pitchFamily="2"/>
              </a:rPr>
              <a:t>Abdomen </a:t>
            </a:r>
            <a:r>
              <a:rPr lang="en-US" sz="2800" b="1" spc="35" dirty="0">
                <a:solidFill>
                  <a:srgbClr val="FFFF00"/>
                </a:solidFill>
                <a:latin typeface="Tahoma" panose="22635452340000000000" pitchFamily="2"/>
              </a:rPr>
              <a:t>more prominent because of </a:t>
            </a:r>
          </a:p>
          <a:p>
            <a:pPr marL="320040" marR="0" indent="0" algn="just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pc="0" dirty="0">
                <a:solidFill>
                  <a:srgbClr val="FFFF00"/>
                </a:solidFill>
                <a:latin typeface="Tahoma" panose="22635452340000000000" pitchFamily="2"/>
              </a:rPr>
              <a:t>viscera development </a:t>
            </a:r>
          </a:p>
          <a:p>
            <a:pPr marL="0" marR="0" indent="0" algn="just">
              <a:lnSpc>
                <a:spcPts val="3200"/>
              </a:lnSpc>
              <a:spcBef>
                <a:spcPts val="3875"/>
              </a:spcBef>
              <a:spcAft>
                <a:spcPts val="0"/>
              </a:spcAft>
            </a:pPr>
            <a:r>
              <a:rPr lang="en-US" sz="2800" b="1" spc="70" dirty="0" smtClean="0">
                <a:solidFill>
                  <a:srgbClr val="FFFF00"/>
                </a:solidFill>
                <a:latin typeface="Tahoma" panose="22635452340000000000" pitchFamily="2"/>
              </a:rPr>
              <a:t>Feathers </a:t>
            </a:r>
            <a:r>
              <a:rPr lang="en-US" sz="2800" b="1" spc="70" dirty="0">
                <a:solidFill>
                  <a:srgbClr val="FFFF00"/>
                </a:solidFill>
                <a:latin typeface="Tahoma" panose="22635452340000000000" pitchFamily="2"/>
              </a:rPr>
              <a:t>begin to form </a:t>
            </a:r>
          </a:p>
          <a:p>
            <a:pPr marL="0" marR="0" indent="0" algn="just">
              <a:lnSpc>
                <a:spcPts val="3200"/>
              </a:lnSpc>
              <a:spcBef>
                <a:spcPts val="3560"/>
              </a:spcBef>
              <a:spcAft>
                <a:spcPts val="0"/>
              </a:spcAft>
            </a:pPr>
            <a:r>
              <a:rPr lang="en-US" sz="2800" b="1" spc="75" dirty="0" smtClean="0">
                <a:solidFill>
                  <a:srgbClr val="FFFF00"/>
                </a:solidFill>
                <a:latin typeface="Tahoma" panose="22635452340000000000" pitchFamily="2"/>
              </a:rPr>
              <a:t>Mouth </a:t>
            </a:r>
            <a:r>
              <a:rPr lang="en-US" sz="2800" b="1" spc="75" dirty="0">
                <a:solidFill>
                  <a:srgbClr val="FFFF00"/>
                </a:solidFill>
                <a:latin typeface="Tahoma" panose="22635452340000000000" pitchFamily="2"/>
              </a:rPr>
              <a:t>opening appears </a:t>
            </a:r>
          </a:p>
          <a:p>
            <a:pPr marL="0" marR="0" indent="0" algn="just">
              <a:lnSpc>
                <a:spcPts val="3100"/>
              </a:lnSpc>
              <a:spcBef>
                <a:spcPts val="3550"/>
              </a:spcBef>
              <a:spcAft>
                <a:spcPts val="0"/>
              </a:spcAft>
            </a:pPr>
            <a:r>
              <a:rPr lang="en-US" sz="2800" b="1" spc="65" dirty="0" smtClean="0">
                <a:solidFill>
                  <a:srgbClr val="FFFF00"/>
                </a:solidFill>
                <a:latin typeface="Tahoma" panose="22635452340000000000" pitchFamily="2"/>
              </a:rPr>
              <a:t>Embryo </a:t>
            </a:r>
            <a:r>
              <a:rPr lang="en-US" sz="2800" b="1" spc="65" dirty="0">
                <a:solidFill>
                  <a:srgbClr val="FFFF00"/>
                </a:solidFill>
                <a:latin typeface="Tahoma" panose="22635452340000000000" pitchFamily="2"/>
              </a:rPr>
              <a:t>looks like a bird </a:t>
            </a:r>
          </a:p>
          <a:p>
            <a:pPr marL="320040" marR="0" indent="0" algn="just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pc="-5" dirty="0">
                <a:solidFill>
                  <a:srgbClr val="FFFF00"/>
                </a:solidFill>
                <a:latin typeface="Tahoma" panose="22635452340000000000" pitchFamily="2"/>
              </a:rPr>
              <a:t>by ninth day </a:t>
            </a:r>
          </a:p>
        </p:txBody>
      </p:sp>
      <p:sp>
        <p:nvSpPr>
          <p:cNvPr id="65" name="Text Placeholder 64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32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690"/>
              </a:spcAft>
              <a:buNone/>
            </a:pPr>
            <a:r>
              <a:rPr lang="en-US" sz="4400" b="1" spc="-50" dirty="0">
                <a:solidFill>
                  <a:srgbClr val="FFFF00"/>
                </a:solidFill>
                <a:latin typeface="Tahoma" panose="22635452340000000000" pitchFamily="2"/>
              </a:rPr>
              <a:t>7 to 9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72" name="Text Placeholder 71"/>
          <p:cNvSpPr>
            <a:spLocks noGrp="1"/>
          </p:cNvSpPr>
          <p:nvPr>
            <p:ph type="body" idx="10"/>
          </p:nvPr>
        </p:nvSpPr>
        <p:spPr>
          <a:xfrm>
            <a:off x="1252855" y="2425700"/>
            <a:ext cx="5254625" cy="40087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3375" rIns="0" bIns="0" anchor="t"/>
          <a:lstStyle/>
          <a:p>
            <a:pPr marL="0" marR="0" indent="0" algn="just">
              <a:lnSpc>
                <a:spcPts val="2800"/>
              </a:lnSpc>
              <a:spcAft>
                <a:spcPts val="0"/>
              </a:spcAft>
            </a:pPr>
            <a:r>
              <a:rPr lang="en-US" sz="2400" b="1" spc="35" dirty="0" smtClean="0">
                <a:solidFill>
                  <a:schemeClr val="bg2"/>
                </a:solidFill>
                <a:latin typeface="Tahoma" panose="22635452340000000000" pitchFamily="2"/>
              </a:rPr>
              <a:t>Beak </a:t>
            </a:r>
            <a:r>
              <a:rPr lang="en-US" sz="2400" b="1" spc="35" dirty="0">
                <a:solidFill>
                  <a:schemeClr val="bg2"/>
                </a:solidFill>
                <a:latin typeface="Tahoma" panose="22635452340000000000" pitchFamily="2"/>
              </a:rPr>
              <a:t>and bones begin to harden </a:t>
            </a:r>
          </a:p>
          <a:p>
            <a:pPr marL="0" marR="0" indent="0" algn="just">
              <a:lnSpc>
                <a:spcPts val="2800"/>
              </a:lnSpc>
              <a:spcBef>
                <a:spcPts val="4015"/>
              </a:spcBef>
              <a:spcAft>
                <a:spcPts val="0"/>
              </a:spcAft>
            </a:pPr>
            <a:r>
              <a:rPr lang="en-US" sz="2400" b="1" spc="90" dirty="0" smtClean="0">
                <a:solidFill>
                  <a:schemeClr val="bg2"/>
                </a:solidFill>
                <a:latin typeface="Tahoma" panose="22635452340000000000" pitchFamily="2"/>
              </a:rPr>
              <a:t>Skin </a:t>
            </a:r>
            <a:r>
              <a:rPr lang="en-US" sz="2400" b="1" spc="90" dirty="0">
                <a:solidFill>
                  <a:schemeClr val="bg2"/>
                </a:solidFill>
                <a:latin typeface="Tahoma" panose="22635452340000000000" pitchFamily="2"/>
              </a:rPr>
              <a:t>pores visible </a:t>
            </a:r>
          </a:p>
          <a:p>
            <a:pPr marL="0" marR="0" indent="0" algn="just">
              <a:lnSpc>
                <a:spcPts val="2600"/>
              </a:lnSpc>
              <a:spcBef>
                <a:spcPts val="4050"/>
              </a:spcBef>
              <a:spcAft>
                <a:spcPts val="0"/>
              </a:spcAft>
            </a:pPr>
            <a:r>
              <a:rPr lang="en-US" sz="2400" b="1" spc="95" dirty="0" smtClean="0">
                <a:solidFill>
                  <a:schemeClr val="bg2"/>
                </a:solidFill>
                <a:latin typeface="Tahoma" panose="22635452340000000000" pitchFamily="2"/>
              </a:rPr>
              <a:t>Digits </a:t>
            </a:r>
            <a:r>
              <a:rPr lang="en-US" sz="2400" b="1" spc="95" dirty="0">
                <a:solidFill>
                  <a:schemeClr val="bg2"/>
                </a:solidFill>
                <a:latin typeface="Tahoma" panose="22635452340000000000" pitchFamily="2"/>
              </a:rPr>
              <a:t>completely </a:t>
            </a:r>
          </a:p>
          <a:p>
            <a:pPr marL="320040" marR="0" indent="0" algn="just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pc="-15" dirty="0">
                <a:solidFill>
                  <a:schemeClr val="bg2"/>
                </a:solidFill>
                <a:latin typeface="Tahoma" panose="22635452340000000000" pitchFamily="2"/>
              </a:rPr>
              <a:t>separated </a:t>
            </a:r>
          </a:p>
          <a:p>
            <a:pPr marL="0" marR="0" indent="0" algn="just">
              <a:lnSpc>
                <a:spcPts val="2600"/>
              </a:lnSpc>
              <a:spcBef>
                <a:spcPts val="4415"/>
              </a:spcBef>
              <a:spcAft>
                <a:spcPts val="0"/>
              </a:spcAft>
            </a:pPr>
            <a:r>
              <a:rPr lang="en-US" sz="2400" b="1" spc="90" dirty="0" smtClean="0">
                <a:solidFill>
                  <a:schemeClr val="bg2"/>
                </a:solidFill>
                <a:latin typeface="Tahoma" panose="22635452340000000000" pitchFamily="2"/>
              </a:rPr>
              <a:t>Egg </a:t>
            </a:r>
            <a:r>
              <a:rPr lang="en-US" sz="2400" b="1" spc="90" dirty="0">
                <a:solidFill>
                  <a:schemeClr val="bg2"/>
                </a:solidFill>
                <a:latin typeface="Tahoma" panose="22635452340000000000" pitchFamily="2"/>
              </a:rPr>
              <a:t>very full and </a:t>
            </a:r>
          </a:p>
          <a:p>
            <a:pPr marL="320040" marR="0" indent="0" algn="just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pc="0" dirty="0">
                <a:solidFill>
                  <a:schemeClr val="bg2"/>
                </a:solidFill>
                <a:latin typeface="Tahoma" panose="22635452340000000000" pitchFamily="2"/>
              </a:rPr>
              <a:t>air cell is larger 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idx="10"/>
          </p:nvPr>
        </p:nvSpPr>
        <p:spPr>
          <a:xfrm>
            <a:off x="1828800" y="990600"/>
            <a:ext cx="5812155" cy="7689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778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  <a:buNone/>
            </a:pPr>
            <a:r>
              <a:rPr lang="en-US" sz="4400" b="1" spc="-70" dirty="0">
                <a:solidFill>
                  <a:srgbClr val="FFFF00"/>
                </a:solidFill>
                <a:latin typeface="Tahoma" panose="22635452340000000000" pitchFamily="2"/>
              </a:rPr>
              <a:t>10 to 13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78" name="Text Placeholder 77"/>
          <p:cNvSpPr>
            <a:spLocks noGrp="1"/>
          </p:cNvSpPr>
          <p:nvPr>
            <p:ph type="body" idx="10"/>
          </p:nvPr>
        </p:nvSpPr>
        <p:spPr>
          <a:xfrm>
            <a:off x="5142230" y="2456815"/>
            <a:ext cx="3547745" cy="1102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8925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en-US" sz="2800" b="1" spc="50" dirty="0" smtClean="0">
                <a:solidFill>
                  <a:srgbClr val="FFFF00"/>
                </a:solidFill>
                <a:latin typeface="Tahoma" panose="22635452340000000000" pitchFamily="2"/>
              </a:rPr>
              <a:t>Scales</a:t>
            </a:r>
            <a:r>
              <a:rPr lang="en-US" sz="2800" b="1" spc="50" dirty="0">
                <a:solidFill>
                  <a:srgbClr val="FFFF00"/>
                </a:solidFill>
                <a:latin typeface="Tahoma" panose="22635452340000000000" pitchFamily="2"/>
              </a:rPr>
              <a:t>, claws, and </a:t>
            </a:r>
          </a:p>
          <a:p>
            <a:pPr marL="320040" marR="0" indent="0" algn="l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pc="0" dirty="0">
                <a:solidFill>
                  <a:srgbClr val="FFFF00"/>
                </a:solidFill>
                <a:latin typeface="Tahoma" panose="22635452340000000000" pitchFamily="2"/>
              </a:rPr>
              <a:t>feathers visible </a:t>
            </a:r>
          </a:p>
        </p:txBody>
      </p:sp>
      <p:sp>
        <p:nvSpPr>
          <p:cNvPr id="79" name="Text Placeholder 78"/>
          <p:cNvSpPr>
            <a:spLocks noGrp="1"/>
          </p:cNvSpPr>
          <p:nvPr>
            <p:ph type="body" idx="10"/>
          </p:nvPr>
        </p:nvSpPr>
        <p:spPr>
          <a:xfrm>
            <a:off x="5142230" y="3761105"/>
            <a:ext cx="4108450" cy="1109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89560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en-US" sz="2800" b="1" spc="45" dirty="0" smtClean="0">
                <a:solidFill>
                  <a:srgbClr val="FFFF00"/>
                </a:solidFill>
                <a:latin typeface="Tahoma" panose="22635452340000000000" pitchFamily="2"/>
              </a:rPr>
              <a:t>Small </a:t>
            </a:r>
            <a:r>
              <a:rPr lang="en-US" sz="2800" b="1" spc="45" dirty="0">
                <a:solidFill>
                  <a:srgbClr val="FFFF00"/>
                </a:solidFill>
                <a:latin typeface="Tahoma" panose="22635452340000000000" pitchFamily="2"/>
              </a:rPr>
              <a:t>intestine taken </a:t>
            </a:r>
          </a:p>
          <a:p>
            <a:pPr marL="365760" marR="0" indent="0" algn="l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pc="-15" dirty="0">
                <a:solidFill>
                  <a:srgbClr val="FFFF00"/>
                </a:solidFill>
                <a:latin typeface="Tahoma" panose="22635452340000000000" pitchFamily="2"/>
              </a:rPr>
              <a:t>into body </a:t>
            </a:r>
          </a:p>
        </p:txBody>
      </p:sp>
      <p:sp>
        <p:nvSpPr>
          <p:cNvPr id="80" name="Text Placeholder 79"/>
          <p:cNvSpPr>
            <a:spLocks noGrp="1"/>
          </p:cNvSpPr>
          <p:nvPr>
            <p:ph type="body" idx="10"/>
          </p:nvPr>
        </p:nvSpPr>
        <p:spPr>
          <a:xfrm>
            <a:off x="5142230" y="5132705"/>
            <a:ext cx="4120515" cy="1115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5275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</a:pPr>
            <a:r>
              <a:rPr lang="en-US" sz="2800" b="1" spc="50" dirty="0" smtClean="0">
                <a:solidFill>
                  <a:srgbClr val="FFFF00"/>
                </a:solidFill>
                <a:latin typeface="Tahoma" panose="22635452340000000000" pitchFamily="2"/>
              </a:rPr>
              <a:t>Begins </a:t>
            </a:r>
            <a:r>
              <a:rPr lang="en-US" sz="2800" b="1" spc="50" dirty="0">
                <a:solidFill>
                  <a:srgbClr val="FFFF00"/>
                </a:solidFill>
                <a:latin typeface="Tahoma" panose="22635452340000000000" pitchFamily="2"/>
              </a:rPr>
              <a:t>to prepare for </a:t>
            </a:r>
          </a:p>
          <a:p>
            <a:pPr marL="365760" marR="0" indent="0" algn="l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pc="-40" dirty="0">
                <a:solidFill>
                  <a:srgbClr val="FFFF00"/>
                </a:solidFill>
                <a:latin typeface="Tahoma" panose="22635452340000000000" pitchFamily="2"/>
              </a:rPr>
              <a:t>hatching </a:t>
            </a:r>
          </a:p>
        </p:txBody>
      </p:sp>
      <p:sp>
        <p:nvSpPr>
          <p:cNvPr id="77" name="Text Placeholder 76"/>
          <p:cNvSpPr>
            <a:spLocks noGrp="1"/>
          </p:cNvSpPr>
          <p:nvPr>
            <p:ph type="body" idx="10"/>
          </p:nvPr>
        </p:nvSpPr>
        <p:spPr>
          <a:xfrm>
            <a:off x="1676400" y="990600"/>
            <a:ext cx="5812155" cy="781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67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  <a:buNone/>
            </a:pPr>
            <a:r>
              <a:rPr lang="en-US" sz="4400" b="1" spc="-70" dirty="0">
                <a:solidFill>
                  <a:srgbClr val="FFFF00"/>
                </a:solidFill>
                <a:latin typeface="Tahoma" panose="22635452340000000000" pitchFamily="2"/>
              </a:rPr>
              <a:t>13 to 17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85" name="Text Placeholder 84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0480" rIns="0" bIns="0" anchor="t">
            <a:normAutofit fontScale="92500"/>
          </a:bodyPr>
          <a:lstStyle/>
          <a:p>
            <a:pPr marL="640080" marR="0" indent="0" algn="l">
              <a:lnSpc>
                <a:spcPts val="4900"/>
              </a:lnSpc>
              <a:spcAft>
                <a:spcPts val="0"/>
              </a:spcAft>
              <a:buNone/>
            </a:pPr>
            <a:r>
              <a:rPr lang="en-US" sz="4400" b="1" spc="-20" dirty="0">
                <a:solidFill>
                  <a:srgbClr val="FFFF00"/>
                </a:solidFill>
                <a:latin typeface="Tahoma" panose="22635452340000000000" pitchFamily="2"/>
              </a:rPr>
              <a:t>15 to 19 Day Embryo </a:t>
            </a:r>
          </a:p>
          <a:p>
            <a:pPr marL="0" marR="0" indent="0" algn="l">
              <a:lnSpc>
                <a:spcPts val="3600"/>
              </a:lnSpc>
              <a:spcBef>
                <a:spcPts val="5580"/>
              </a:spcBef>
              <a:spcAft>
                <a:spcPts val="0"/>
              </a:spcAft>
            </a:pPr>
            <a:r>
              <a:rPr lang="en-US" sz="3200" b="1" spc="-15" dirty="0">
                <a:solidFill>
                  <a:srgbClr val="FFFF00"/>
                </a:solidFill>
                <a:latin typeface="Tahoma" panose="22635452340000000000" pitchFamily="2"/>
              </a:rPr>
              <a:t>After 15</a:t>
            </a:r>
            <a:r>
              <a:rPr lang="en-US" sz="3200" b="1" spc="-15" dirty="0">
                <a:solidFill>
                  <a:srgbClr val="C9C903"/>
                </a:solidFill>
                <a:latin typeface="Tahoma" panose="22635452340000000000" pitchFamily="2"/>
              </a:rPr>
              <a:t> days,</a:t>
            </a:r>
            <a:r>
              <a:rPr lang="en-US" sz="3200" b="1" spc="-15" dirty="0">
                <a:solidFill>
                  <a:srgbClr val="FFFF00"/>
                </a:solidFill>
                <a:latin typeface="Tahoma" panose="22635452340000000000" pitchFamily="2"/>
              </a:rPr>
              <a:t> it is very hard to observe </a:t>
            </a:r>
          </a:p>
          <a:p>
            <a:pPr marL="1783080" marR="0" indent="0" algn="l">
              <a:lnSpc>
                <a:spcPts val="3600"/>
              </a:lnSpc>
              <a:spcBef>
                <a:spcPts val="90"/>
              </a:spcBef>
              <a:spcAft>
                <a:spcPts val="0"/>
              </a:spcAft>
              <a:buNone/>
            </a:pPr>
            <a:r>
              <a:rPr lang="en-US" sz="3200" b="1" spc="-5" dirty="0">
                <a:solidFill>
                  <a:srgbClr val="FFFF00"/>
                </a:solidFill>
                <a:latin typeface="Tahoma" panose="22635452340000000000" pitchFamily="2"/>
              </a:rPr>
              <a:t>the embryo by candling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91" name="Text Placeholder 90"/>
          <p:cNvSpPr>
            <a:spLocks noGrp="1"/>
          </p:cNvSpPr>
          <p:nvPr>
            <p:ph type="body" idx="10"/>
          </p:nvPr>
        </p:nvSpPr>
        <p:spPr>
          <a:xfrm>
            <a:off x="1029970" y="2255520"/>
            <a:ext cx="4060190" cy="4897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384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150" spc="105" dirty="0" smtClean="0">
                <a:solidFill>
                  <a:srgbClr val="FFFF00"/>
                </a:solidFill>
                <a:latin typeface="Tahoma" panose="22635452340000000000" pitchFamily="2"/>
              </a:rPr>
              <a:t>Growth </a:t>
            </a:r>
            <a:r>
              <a:rPr lang="en-US" sz="3150" spc="105" dirty="0">
                <a:solidFill>
                  <a:srgbClr val="FFFF00"/>
                </a:solidFill>
                <a:latin typeface="Tahoma" panose="22635452340000000000" pitchFamily="2"/>
              </a:rPr>
              <a:t>complete </a:t>
            </a:r>
          </a:p>
          <a:p>
            <a:pPr marL="0" marR="0" indent="0" algn="l">
              <a:lnSpc>
                <a:spcPts val="3700"/>
              </a:lnSpc>
              <a:spcBef>
                <a:spcPts val="1910"/>
              </a:spcBef>
              <a:spcAft>
                <a:spcPts val="0"/>
              </a:spcAft>
            </a:pPr>
            <a:r>
              <a:rPr lang="en-US" sz="3150" spc="80" dirty="0" smtClean="0">
                <a:solidFill>
                  <a:srgbClr val="FFFF00"/>
                </a:solidFill>
                <a:latin typeface="Tahoma" panose="22635452340000000000" pitchFamily="2"/>
              </a:rPr>
              <a:t>Yolk </a:t>
            </a:r>
            <a:r>
              <a:rPr lang="en-US" sz="3150" spc="80" dirty="0">
                <a:solidFill>
                  <a:srgbClr val="FFFF00"/>
                </a:solidFill>
                <a:latin typeface="Tahoma" panose="22635452340000000000" pitchFamily="2"/>
              </a:rPr>
              <a:t>sac is drawn </a:t>
            </a:r>
          </a:p>
          <a:p>
            <a:pPr marL="320040" marR="0" indent="0" algn="l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spc="20" dirty="0">
                <a:solidFill>
                  <a:srgbClr val="FFFF00"/>
                </a:solidFill>
                <a:latin typeface="Tahoma" panose="22635452340000000000" pitchFamily="2"/>
              </a:rPr>
              <a:t>into body cavity </a:t>
            </a:r>
          </a:p>
          <a:p>
            <a:pPr marL="0" marR="0" indent="0" algn="l">
              <a:lnSpc>
                <a:spcPts val="3700"/>
              </a:lnSpc>
              <a:spcBef>
                <a:spcPts val="1905"/>
              </a:spcBef>
              <a:spcAft>
                <a:spcPts val="0"/>
              </a:spcAft>
            </a:pPr>
            <a:r>
              <a:rPr lang="en-US" sz="3150" spc="70" dirty="0" smtClean="0">
                <a:solidFill>
                  <a:srgbClr val="FFFF00"/>
                </a:solidFill>
                <a:latin typeface="Tahoma" panose="22635452340000000000" pitchFamily="2"/>
              </a:rPr>
              <a:t>Embryo </a:t>
            </a:r>
            <a:r>
              <a:rPr lang="en-US" sz="3150" spc="70" dirty="0">
                <a:solidFill>
                  <a:srgbClr val="FFFF00"/>
                </a:solidFill>
                <a:latin typeface="Tahoma" panose="22635452340000000000" pitchFamily="2"/>
              </a:rPr>
              <a:t>becomes a </a:t>
            </a:r>
          </a:p>
          <a:p>
            <a:pPr marL="320040" marR="0" indent="0" algn="l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spc="15" dirty="0">
                <a:solidFill>
                  <a:srgbClr val="FFFF00"/>
                </a:solidFill>
                <a:latin typeface="Tahoma" panose="22635452340000000000" pitchFamily="2"/>
              </a:rPr>
              <a:t>chick when it </a:t>
            </a:r>
          </a:p>
          <a:p>
            <a:pPr marL="411480" marR="0" indent="0" algn="l">
              <a:lnSpc>
                <a:spcPts val="3500"/>
              </a:lnSpc>
              <a:spcBef>
                <a:spcPts val="345"/>
              </a:spcBef>
              <a:spcAft>
                <a:spcPts val="0"/>
              </a:spcAft>
            </a:pPr>
            <a:r>
              <a:rPr lang="en-US" sz="2850" spc="-12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50" spc="-120" dirty="0">
                <a:solidFill>
                  <a:srgbClr val="FFFF00"/>
                </a:solidFill>
                <a:latin typeface="Tahoma" panose="22635452340000000000" pitchFamily="2"/>
              </a:rPr>
              <a:t> Breaks the amnion </a:t>
            </a:r>
          </a:p>
          <a:p>
            <a:pPr marL="411480" marR="0" indent="0" algn="l">
              <a:lnSpc>
                <a:spcPts val="3500"/>
              </a:lnSpc>
              <a:spcBef>
                <a:spcPts val="350"/>
              </a:spcBef>
              <a:spcAft>
                <a:spcPts val="0"/>
              </a:spcAft>
            </a:pPr>
            <a:r>
              <a:rPr lang="en-US" sz="2850" spc="-2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50" spc="-20" dirty="0">
                <a:solidFill>
                  <a:srgbClr val="FFFF00"/>
                </a:solidFill>
                <a:latin typeface="Tahoma" panose="22635452340000000000" pitchFamily="2"/>
              </a:rPr>
              <a:t> Internal Pip </a:t>
            </a:r>
            <a:r>
              <a:rPr lang="en-US" sz="1600" spc="-20" dirty="0">
                <a:solidFill>
                  <a:srgbClr val="FFFF00"/>
                </a:solidFill>
                <a:latin typeface="Tahoma" panose="22635452340000000000" pitchFamily="2"/>
              </a:rPr>
              <a:t>(Into air cell) </a:t>
            </a:r>
          </a:p>
          <a:p>
            <a:pPr marL="411480" marR="0" indent="0" algn="l">
              <a:lnSpc>
                <a:spcPts val="3500"/>
              </a:lnSpc>
              <a:spcBef>
                <a:spcPts val="335"/>
              </a:spcBef>
              <a:spcAft>
                <a:spcPts val="1520"/>
              </a:spcAft>
            </a:pPr>
            <a:r>
              <a:rPr lang="en-US" sz="2850" spc="-2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50" spc="-20" dirty="0">
                <a:solidFill>
                  <a:srgbClr val="FFFF00"/>
                </a:solidFill>
                <a:latin typeface="Tahoma" panose="22635452340000000000" pitchFamily="2"/>
              </a:rPr>
              <a:t> Starts breathing </a:t>
            </a:r>
          </a:p>
        </p:txBody>
      </p:sp>
      <p:sp>
        <p:nvSpPr>
          <p:cNvPr id="90" name="Text Placeholder 89"/>
          <p:cNvSpPr>
            <a:spLocks noGrp="1"/>
          </p:cNvSpPr>
          <p:nvPr>
            <p:ph type="body" idx="10"/>
          </p:nvPr>
        </p:nvSpPr>
        <p:spPr>
          <a:xfrm>
            <a:off x="1676400" y="838200"/>
            <a:ext cx="5812155" cy="772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955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  <a:buNone/>
            </a:pPr>
            <a:r>
              <a:rPr lang="en-US" sz="4400" b="1" spc="-70" dirty="0">
                <a:solidFill>
                  <a:srgbClr val="FFFF00"/>
                </a:solidFill>
                <a:latin typeface="Tahoma" panose="22635452340000000000" pitchFamily="2"/>
              </a:rPr>
              <a:t>18 to 20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97" name="Text Placeholder 96"/>
          <p:cNvSpPr>
            <a:spLocks noGrp="1"/>
          </p:cNvSpPr>
          <p:nvPr>
            <p:ph type="body" idx="10"/>
          </p:nvPr>
        </p:nvSpPr>
        <p:spPr>
          <a:xfrm>
            <a:off x="953770" y="2934970"/>
            <a:ext cx="3892550" cy="28784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8130" rIns="0" bIns="0" anchor="t">
            <a:normAutofit/>
          </a:bodyPr>
          <a:lstStyle/>
          <a:p>
            <a:pPr marL="0" marR="0" indent="0" algn="just">
              <a:lnSpc>
                <a:spcPts val="3200"/>
              </a:lnSpc>
              <a:spcAft>
                <a:spcPts val="0"/>
              </a:spcAft>
              <a:buNone/>
            </a:pPr>
            <a:r>
              <a:rPr lang="en-US" sz="3200" spc="80" dirty="0" smtClean="0">
                <a:solidFill>
                  <a:srgbClr val="FFFF00"/>
                </a:solidFill>
                <a:latin typeface="Arial" panose="22635452340000000000" pitchFamily="2"/>
              </a:rPr>
              <a:t>Can </a:t>
            </a:r>
            <a:r>
              <a:rPr lang="en-US" sz="3200" spc="80" dirty="0">
                <a:solidFill>
                  <a:srgbClr val="FFFF00"/>
                </a:solidFill>
                <a:latin typeface="Arial" panose="22635452340000000000" pitchFamily="2"/>
              </a:rPr>
              <a:t>observe chick </a:t>
            </a:r>
          </a:p>
          <a:p>
            <a:pPr marL="320040" marR="0" indent="0" algn="just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pc="-10" dirty="0">
                <a:solidFill>
                  <a:srgbClr val="FFFF00"/>
                </a:solidFill>
                <a:latin typeface="Arial" panose="22635452340000000000" pitchFamily="2"/>
              </a:rPr>
              <a:t>inside air cell once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pc="-30" dirty="0">
                <a:solidFill>
                  <a:srgbClr val="FFFF00"/>
                </a:solidFill>
                <a:latin typeface="Arial" panose="22635452340000000000" pitchFamily="2"/>
              </a:rPr>
              <a:t>they pip through the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pc="-30" dirty="0">
                <a:solidFill>
                  <a:srgbClr val="FFFF00"/>
                </a:solidFill>
                <a:latin typeface="Arial" panose="22635452340000000000" pitchFamily="2"/>
              </a:rPr>
              <a:t>inner shell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pc="-30" dirty="0">
                <a:solidFill>
                  <a:srgbClr val="FFFF00"/>
                </a:solidFill>
                <a:latin typeface="Arial" panose="22635452340000000000" pitchFamily="2"/>
              </a:rPr>
              <a:t>membranes and </a:t>
            </a:r>
          </a:p>
          <a:p>
            <a:pPr marL="320040" marR="0" indent="0" algn="just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pc="-15" dirty="0">
                <a:solidFill>
                  <a:srgbClr val="FFFF00"/>
                </a:solidFill>
                <a:latin typeface="Arial" panose="22635452340000000000" pitchFamily="2"/>
              </a:rPr>
              <a:t>take first breath. 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idx="10"/>
          </p:nvPr>
        </p:nvSpPr>
        <p:spPr>
          <a:xfrm>
            <a:off x="1524000" y="914400"/>
            <a:ext cx="5812155" cy="787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02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  <a:buNone/>
            </a:pPr>
            <a:r>
              <a:rPr lang="en-US" sz="4400" b="1" spc="-70" dirty="0">
                <a:solidFill>
                  <a:srgbClr val="FFFF00"/>
                </a:solidFill>
                <a:latin typeface="Tahoma" panose="22635452340000000000" pitchFamily="2"/>
              </a:rPr>
              <a:t>19 to 20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7175" cy="6858000"/>
          </a:xfrm>
          <a:prstGeom prst="rect">
            <a:avLst/>
          </a:prstGeom>
        </p:spPr>
      </p:pic>
      <p:sp>
        <p:nvSpPr>
          <p:cNvPr id="103" name="Text Placeholder 102"/>
          <p:cNvSpPr>
            <a:spLocks noGrp="1"/>
          </p:cNvSpPr>
          <p:nvPr>
            <p:ph type="body" idx="10"/>
          </p:nvPr>
        </p:nvSpPr>
        <p:spPr>
          <a:xfrm>
            <a:off x="1863725" y="4037965"/>
            <a:ext cx="256540" cy="394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70000" lnSpcReduction="20000"/>
          </a:bodyPr>
          <a:lstStyle/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en-US" sz="2800" b="1" spc="0">
                <a:solidFill>
                  <a:srgbClr val="FD1F07"/>
                </a:solidFill>
                <a:latin typeface="Times New Roman" panose="22635452340000000000" pitchFamily="1"/>
              </a:rPr>
              <a:t>1 </a:t>
            </a:r>
          </a:p>
        </p:txBody>
      </p:sp>
      <p:sp>
        <p:nvSpPr>
          <p:cNvPr id="104" name="Text Placeholder 103"/>
          <p:cNvSpPr>
            <a:spLocks noGrp="1"/>
          </p:cNvSpPr>
          <p:nvPr>
            <p:ph type="body" idx="10"/>
          </p:nvPr>
        </p:nvSpPr>
        <p:spPr>
          <a:xfrm>
            <a:off x="4669790" y="4084955"/>
            <a:ext cx="3050540" cy="3943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900"/>
              </a:lnSpc>
              <a:spcAft>
                <a:spcPts val="30"/>
              </a:spcAft>
              <a:tabLst>
                <a:tab pos="3063240" algn="r"/>
              </a:tabLst>
            </a:pPr>
            <a:r>
              <a:rPr lang="en-US" sz="2800" b="1" spc="0" dirty="0">
                <a:solidFill>
                  <a:srgbClr val="FD1F07"/>
                </a:solidFill>
                <a:latin typeface="Times New Roman" panose="22635452340000000000" pitchFamily="1"/>
              </a:rPr>
              <a:t>2 </a:t>
            </a:r>
            <a:r>
              <a:rPr lang="en-US" sz="2800" b="1" spc="0" dirty="0" smtClean="0">
                <a:solidFill>
                  <a:srgbClr val="FD1F07"/>
                </a:solidFill>
                <a:latin typeface="Times New Roman" panose="22635452340000000000" pitchFamily="1"/>
              </a:rPr>
              <a:t>                           3 </a:t>
            </a:r>
            <a:endParaRPr lang="en-US" sz="2800" b="1" spc="0" dirty="0">
              <a:solidFill>
                <a:srgbClr val="FD1F07"/>
              </a:solidFill>
              <a:latin typeface="Times New Roman" panose="22635452340000000000" pitchFamily="1"/>
            </a:endParaRPr>
          </a:p>
        </p:txBody>
      </p:sp>
      <p:sp>
        <p:nvSpPr>
          <p:cNvPr id="105" name="Text Placeholder 104"/>
          <p:cNvSpPr>
            <a:spLocks noGrp="1"/>
          </p:cNvSpPr>
          <p:nvPr>
            <p:ph type="body" idx="10"/>
          </p:nvPr>
        </p:nvSpPr>
        <p:spPr>
          <a:xfrm>
            <a:off x="3185160" y="6049010"/>
            <a:ext cx="3776345" cy="5118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300" b="1" spc="-65">
                <a:solidFill>
                  <a:srgbClr val="0065FF"/>
                </a:solidFill>
                <a:latin typeface="Arial" panose="22635452340000000000" pitchFamily="2"/>
              </a:rPr>
              <a:t>Something Happens </a:t>
            </a:r>
          </a:p>
        </p:txBody>
      </p:sp>
      <p:sp>
        <p:nvSpPr>
          <p:cNvPr id="102" name="Text Placeholder 101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 fontScale="95000"/>
          </a:bodyPr>
          <a:lstStyle/>
          <a:p>
            <a:pPr marL="0" marR="0" indent="0" algn="l">
              <a:lnSpc>
                <a:spcPts val="6100"/>
              </a:lnSpc>
              <a:spcAft>
                <a:spcPts val="25"/>
              </a:spcAft>
              <a:buNone/>
            </a:pPr>
            <a:r>
              <a:rPr lang="en-US" sz="4800" b="1" spc="-65" dirty="0">
                <a:solidFill>
                  <a:srgbClr val="FFE003"/>
                </a:solidFill>
                <a:latin typeface="Arial Black" panose="22635452340000000000" pitchFamily="2"/>
              </a:rPr>
              <a:t>Day 20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7175" cy="6858000"/>
          </a:xfrm>
          <a:prstGeom prst="rect">
            <a:avLst/>
          </a:prstGeom>
        </p:spPr>
      </p:pic>
      <p:sp>
        <p:nvSpPr>
          <p:cNvPr id="111" name="Text Placeholder 110"/>
          <p:cNvSpPr>
            <a:spLocks noGrp="1"/>
          </p:cNvSpPr>
          <p:nvPr>
            <p:ph type="body" idx="10"/>
          </p:nvPr>
        </p:nvSpPr>
        <p:spPr>
          <a:xfrm>
            <a:off x="3724910" y="5989955"/>
            <a:ext cx="3297555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>
            <a:normAutofit fontScale="92500"/>
          </a:bodyPr>
          <a:lstStyle/>
          <a:p>
            <a:pPr marL="0" marR="0" indent="0" algn="l">
              <a:lnSpc>
                <a:spcPts val="3400"/>
              </a:lnSpc>
              <a:spcAft>
                <a:spcPts val="0"/>
              </a:spcAft>
            </a:pPr>
            <a:r>
              <a:rPr lang="en-US" sz="3200" b="1" spc="-45">
                <a:solidFill>
                  <a:srgbClr val="000000"/>
                </a:solidFill>
                <a:latin typeface="Times New Roman" panose="22635452340000000000" pitchFamily="1"/>
              </a:rPr>
              <a:t>The Chick Hatches </a:t>
            </a:r>
          </a:p>
        </p:txBody>
      </p:sp>
      <p:sp>
        <p:nvSpPr>
          <p:cNvPr id="110" name="Text Placeholder 109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8255" rIns="0" bIns="0" anchor="t">
            <a:normAutofit/>
          </a:bodyPr>
          <a:lstStyle/>
          <a:p>
            <a:pPr marL="0" marR="0" indent="0" algn="l">
              <a:lnSpc>
                <a:spcPts val="5500"/>
              </a:lnSpc>
              <a:spcAft>
                <a:spcPts val="0"/>
              </a:spcAft>
              <a:buNone/>
            </a:pPr>
            <a:r>
              <a:rPr lang="en-US" sz="4400" b="1" spc="-100" dirty="0">
                <a:solidFill>
                  <a:srgbClr val="FEFD01"/>
                </a:solidFill>
                <a:latin typeface="Arial Black" panose="22635452340000000000" pitchFamily="2"/>
              </a:rPr>
              <a:t>21 Days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117" name="Text Placeholder 116"/>
          <p:cNvSpPr>
            <a:spLocks noGrp="1"/>
          </p:cNvSpPr>
          <p:nvPr>
            <p:ph type="body" idx="10"/>
          </p:nvPr>
        </p:nvSpPr>
        <p:spPr>
          <a:xfrm>
            <a:off x="1268095" y="6066790"/>
            <a:ext cx="7623175" cy="520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900"/>
              </a:lnSpc>
              <a:spcAft>
                <a:spcPts val="0"/>
              </a:spcAft>
              <a:buNone/>
            </a:pPr>
            <a:r>
              <a:rPr lang="en-US" sz="3100" b="1" spc="120" dirty="0">
                <a:solidFill>
                  <a:srgbClr val="FFFF00"/>
                </a:solidFill>
                <a:latin typeface="Tahoma" panose="22635452340000000000" pitchFamily="2"/>
              </a:rPr>
              <a:t>It is only there for first 12 to 24 hours. </a:t>
            </a:r>
          </a:p>
        </p:txBody>
      </p:sp>
      <p:sp>
        <p:nvSpPr>
          <p:cNvPr id="116" name="Text Placeholder 115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>
            <a:normAutofit fontScale="90000"/>
          </a:bodyPr>
          <a:lstStyle/>
          <a:p>
            <a:pPr marL="0" marR="0" indent="0" algn="l">
              <a:lnSpc>
                <a:spcPts val="6700"/>
              </a:lnSpc>
              <a:spcAft>
                <a:spcPts val="1270"/>
              </a:spcAft>
              <a:buNone/>
            </a:pPr>
            <a:r>
              <a:rPr lang="en-US" sz="5250" b="1" spc="165" dirty="0">
                <a:solidFill>
                  <a:srgbClr val="FFFF00"/>
                </a:solidFill>
                <a:latin typeface="Tahoma" panose="22635452340000000000" pitchFamily="2"/>
              </a:rPr>
              <a:t>Observe the Egg Tooth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123" name="Text Placeholder 122"/>
          <p:cNvSpPr>
            <a:spLocks noGrp="1"/>
          </p:cNvSpPr>
          <p:nvPr>
            <p:ph type="body" idx="10"/>
          </p:nvPr>
        </p:nvSpPr>
        <p:spPr>
          <a:xfrm>
            <a:off x="801370" y="2326640"/>
            <a:ext cx="6946900" cy="2352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798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000" b="1" spc="20" dirty="0" smtClean="0">
                <a:solidFill>
                  <a:srgbClr val="FFFF00"/>
                </a:solidFill>
                <a:latin typeface="Tahoma" panose="22635452340000000000" pitchFamily="2"/>
              </a:rPr>
              <a:t>Sex-linked </a:t>
            </a:r>
            <a:r>
              <a:rPr lang="en-US" sz="3000" b="1" spc="20" dirty="0">
                <a:solidFill>
                  <a:srgbClr val="FFFF00"/>
                </a:solidFill>
                <a:latin typeface="Tahoma" panose="22635452340000000000" pitchFamily="2"/>
              </a:rPr>
              <a:t>genes are used in some </a:t>
            </a:r>
          </a:p>
          <a:p>
            <a:pPr marL="320040" marR="0" indent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pc="-10" dirty="0">
                <a:solidFill>
                  <a:srgbClr val="FFFF00"/>
                </a:solidFill>
                <a:latin typeface="Tahoma" panose="22635452340000000000" pitchFamily="2"/>
              </a:rPr>
              <a:t>strains of chickens to make sexing </a:t>
            </a:r>
          </a:p>
          <a:p>
            <a:pPr marL="320040" marR="0" indent="0" algn="l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pc="-30" dirty="0">
                <a:solidFill>
                  <a:srgbClr val="FFFF00"/>
                </a:solidFill>
                <a:latin typeface="Tahoma" panose="22635452340000000000" pitchFamily="2"/>
              </a:rPr>
              <a:t>easier. </a:t>
            </a:r>
          </a:p>
          <a:p>
            <a:pPr marL="411480" marR="0" indent="0" algn="l">
              <a:lnSpc>
                <a:spcPts val="3200"/>
              </a:lnSpc>
              <a:spcBef>
                <a:spcPts val="755"/>
              </a:spcBef>
              <a:spcAft>
                <a:spcPts val="1030"/>
              </a:spcAft>
            </a:pPr>
            <a:r>
              <a:rPr lang="en-US" sz="2800" spc="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 dirty="0">
                <a:solidFill>
                  <a:srgbClr val="FFFF00"/>
                </a:solidFill>
                <a:latin typeface="Tahoma" panose="22635452340000000000" pitchFamily="2"/>
              </a:rPr>
              <a:t> Feather Sexing </a:t>
            </a:r>
          </a:p>
        </p:txBody>
      </p:sp>
      <p:sp>
        <p:nvSpPr>
          <p:cNvPr id="124" name="Text Placeholder 123"/>
          <p:cNvSpPr>
            <a:spLocks noGrp="1"/>
          </p:cNvSpPr>
          <p:nvPr>
            <p:ph type="body" idx="10"/>
          </p:nvPr>
        </p:nvSpPr>
        <p:spPr>
          <a:xfrm>
            <a:off x="1231265" y="4678680"/>
            <a:ext cx="5949950" cy="12490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457200" marR="0" indent="0" algn="l">
              <a:lnSpc>
                <a:spcPts val="2300"/>
              </a:lnSpc>
              <a:spcAft>
                <a:spcPts val="0"/>
              </a:spcAft>
              <a:buNone/>
            </a:pPr>
            <a:r>
              <a:rPr lang="en-US" sz="2400" b="1" spc="40" dirty="0" smtClean="0">
                <a:solidFill>
                  <a:srgbClr val="FFFF00"/>
                </a:solidFill>
                <a:latin typeface="Tahoma" panose="22635452340000000000" pitchFamily="2"/>
              </a:rPr>
              <a:t>Female </a:t>
            </a:r>
            <a:r>
              <a:rPr lang="en-US" sz="2400" b="1" spc="40" dirty="0">
                <a:solidFill>
                  <a:srgbClr val="FFFF00"/>
                </a:solidFill>
                <a:latin typeface="Tahoma" panose="22635452340000000000" pitchFamily="2"/>
              </a:rPr>
              <a:t>feathers longer </a:t>
            </a:r>
          </a:p>
          <a:p>
            <a:pPr marL="0" marR="0" indent="0" algn="l">
              <a:lnSpc>
                <a:spcPts val="3200"/>
              </a:lnSpc>
              <a:spcBef>
                <a:spcPts val="735"/>
              </a:spcBef>
              <a:spcAft>
                <a:spcPts val="0"/>
              </a:spcAft>
            </a:pPr>
            <a:r>
              <a:rPr lang="en-US" sz="2800" spc="5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5" dirty="0">
                <a:solidFill>
                  <a:srgbClr val="FFFF00"/>
                </a:solidFill>
                <a:latin typeface="Tahoma" panose="22635452340000000000" pitchFamily="2"/>
              </a:rPr>
              <a:t> Plumage Color </a:t>
            </a:r>
          </a:p>
          <a:p>
            <a:pPr marL="457200" marR="0" indent="0" algn="l">
              <a:lnSpc>
                <a:spcPts val="2700"/>
              </a:lnSpc>
              <a:spcBef>
                <a:spcPts val="590"/>
              </a:spcBef>
              <a:spcAft>
                <a:spcPts val="0"/>
              </a:spcAft>
              <a:buNone/>
            </a:pPr>
            <a:r>
              <a:rPr lang="en-US" sz="2400" b="1" spc="10" dirty="0" smtClean="0">
                <a:solidFill>
                  <a:srgbClr val="FFFF00"/>
                </a:solidFill>
                <a:latin typeface="Tahoma" panose="22635452340000000000" pitchFamily="2"/>
              </a:rPr>
              <a:t>Males </a:t>
            </a:r>
            <a:r>
              <a:rPr lang="en-US" sz="2400" b="1" spc="10" dirty="0">
                <a:solidFill>
                  <a:srgbClr val="FFFF00"/>
                </a:solidFill>
                <a:latin typeface="Tahoma" panose="22635452340000000000" pitchFamily="2"/>
              </a:rPr>
              <a:t>and females different colors </a:t>
            </a:r>
          </a:p>
        </p:txBody>
      </p:sp>
      <p:sp>
        <p:nvSpPr>
          <p:cNvPr id="125" name="Text Placeholder 124"/>
          <p:cNvSpPr>
            <a:spLocks noGrp="1"/>
          </p:cNvSpPr>
          <p:nvPr>
            <p:ph type="body" idx="10"/>
          </p:nvPr>
        </p:nvSpPr>
        <p:spPr>
          <a:xfrm>
            <a:off x="801370" y="6054725"/>
            <a:ext cx="5666740" cy="9448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90525" rIns="0" bIns="0" anchor="t"/>
          <a:lstStyle/>
          <a:p>
            <a:pPr marL="0" marR="0" indent="0" algn="l">
              <a:lnSpc>
                <a:spcPts val="3500"/>
              </a:lnSpc>
              <a:spcAft>
                <a:spcPts val="730"/>
              </a:spcAft>
            </a:pPr>
            <a:r>
              <a:rPr lang="en-US" sz="3000" b="1" spc="25" dirty="0" smtClean="0">
                <a:solidFill>
                  <a:srgbClr val="FFFF00"/>
                </a:solidFill>
                <a:latin typeface="Tahoma" panose="22635452340000000000" pitchFamily="2"/>
              </a:rPr>
              <a:t>Vent </a:t>
            </a:r>
            <a:r>
              <a:rPr lang="en-US" sz="3000" b="1" spc="25" dirty="0">
                <a:solidFill>
                  <a:srgbClr val="FFFF00"/>
                </a:solidFill>
                <a:latin typeface="Tahoma" panose="22635452340000000000" pitchFamily="2"/>
              </a:rPr>
              <a:t>Sexing is very difficult. </a:t>
            </a:r>
          </a:p>
        </p:txBody>
      </p:sp>
      <p:sp>
        <p:nvSpPr>
          <p:cNvPr id="122" name="Text Placeholder 121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2500"/>
          </a:bodyPr>
          <a:lstStyle/>
          <a:p>
            <a:pPr marL="0" marR="0" indent="0" algn="l">
              <a:lnSpc>
                <a:spcPts val="5800"/>
              </a:lnSpc>
              <a:spcAft>
                <a:spcPts val="0"/>
              </a:spcAft>
            </a:pPr>
            <a:r>
              <a:rPr lang="en-US" sz="5400" b="1" spc="-85">
                <a:solidFill>
                  <a:srgbClr val="FFFF00"/>
                </a:solidFill>
                <a:latin typeface="Arial" panose="22635452340000000000" pitchFamily="2"/>
              </a:rPr>
              <a:t>How to Sex Chicks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38785"/>
            <a:ext cx="9147175" cy="687641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386330" y="5313045"/>
            <a:ext cx="6108700" cy="18256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800"/>
              </a:lnSpc>
              <a:spcAft>
                <a:spcPts val="0"/>
              </a:spcAft>
              <a:buNone/>
            </a:pPr>
            <a:r>
              <a:rPr lang="en-US" sz="2400" b="1" spc="0" dirty="0">
                <a:solidFill>
                  <a:srgbClr val="3D3D3D"/>
                </a:solidFill>
                <a:latin typeface="Times New Roman" panose="22635452340000000000" pitchFamily="1"/>
              </a:rPr>
              <a:t>This PDF PowerPoint should help you learn: </a:t>
            </a:r>
          </a:p>
          <a:p>
            <a:pPr marL="457200" marR="0" indent="457200" algn="l">
              <a:lnSpc>
                <a:spcPts val="2800"/>
              </a:lnSpc>
              <a:spcBef>
                <a:spcPts val="1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0" dirty="0">
                <a:solidFill>
                  <a:srgbClr val="3D3D3D"/>
                </a:solidFill>
                <a:latin typeface="Times New Roman" panose="22635452340000000000" pitchFamily="1"/>
              </a:rPr>
              <a:t>How the embryo develops </a:t>
            </a:r>
          </a:p>
          <a:p>
            <a:pPr marL="457200" marR="0" indent="457200" algn="l">
              <a:lnSpc>
                <a:spcPts val="2700"/>
              </a:lnSpc>
              <a:spcBef>
                <a:spcPts val="1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0" dirty="0">
                <a:solidFill>
                  <a:srgbClr val="3D3D3D"/>
                </a:solidFill>
                <a:latin typeface="Times New Roman" panose="22635452340000000000" pitchFamily="1"/>
              </a:rPr>
              <a:t>What the developing embryo looks like </a:t>
            </a:r>
          </a:p>
          <a:p>
            <a:pPr marL="457200" marR="0" indent="45720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 typeface="Times New Roman"/>
              <a:buAutoNum type="arabicPeriod"/>
            </a:pPr>
            <a:r>
              <a:rPr lang="en-US" sz="2400" b="1" spc="-10" dirty="0">
                <a:solidFill>
                  <a:srgbClr val="3D3D3D"/>
                </a:solidFill>
                <a:latin typeface="Times New Roman" panose="22635452340000000000" pitchFamily="1"/>
              </a:rPr>
              <a:t>What to observe at the various stages of </a:t>
            </a:r>
          </a:p>
          <a:p>
            <a:pPr marL="914400" marR="0" indent="0" algn="l">
              <a:lnSpc>
                <a:spcPts val="27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sz="2400" b="1" spc="0" dirty="0">
                <a:solidFill>
                  <a:srgbClr val="3D3D3D"/>
                </a:solidFill>
                <a:latin typeface="Times New Roman" panose="22635452340000000000" pitchFamily="1"/>
              </a:rPr>
              <a:t>development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810" rIns="0" bIns="0" anchor="t">
            <a:normAutofit/>
          </a:bodyPr>
          <a:lstStyle/>
          <a:p>
            <a:pPr marL="0" marR="0" indent="0" algn="ctr">
              <a:lnSpc>
                <a:spcPts val="4800"/>
              </a:lnSpc>
              <a:spcAft>
                <a:spcPts val="0"/>
              </a:spcAft>
              <a:buNone/>
            </a:pPr>
            <a:r>
              <a:rPr lang="en-US" sz="4400" b="1" spc="-25" dirty="0">
                <a:solidFill>
                  <a:srgbClr val="CC0000"/>
                </a:solidFill>
                <a:latin typeface="Times New Roman" panose="22635452340000000000" pitchFamily="1"/>
              </a:rPr>
              <a:t>Embryo </a:t>
            </a:r>
          </a:p>
          <a:p>
            <a:pPr marL="0" marR="0" indent="0" algn="l">
              <a:lnSpc>
                <a:spcPts val="4700"/>
              </a:lnSpc>
              <a:spcBef>
                <a:spcPts val="290"/>
              </a:spcBef>
              <a:spcAft>
                <a:spcPts val="0"/>
              </a:spcAft>
              <a:buNone/>
            </a:pPr>
            <a:r>
              <a:rPr lang="en-US" sz="4400" b="1" spc="-25" dirty="0">
                <a:solidFill>
                  <a:srgbClr val="CC0000"/>
                </a:solidFill>
                <a:latin typeface="Times New Roman" panose="22635452340000000000" pitchFamily="1"/>
              </a:rPr>
              <a:t>Development and Observation </a:t>
            </a:r>
          </a:p>
        </p:txBody>
      </p:sp>
    </p:spTree>
    <p:extLst>
      <p:ext uri="{BB962C8B-B14F-4D97-AF65-F5344CB8AC3E}">
        <p14:creationId xmlns:p14="http://schemas.microsoft.com/office/powerpoint/2010/main" val="35115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130" name="Text Placeholder 129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2500"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400" b="1" spc="-50">
                <a:solidFill>
                  <a:srgbClr val="0000CC"/>
                </a:solidFill>
                <a:latin typeface="Times New Roman" panose="22635452340000000000" pitchFamily="1"/>
              </a:rPr>
              <a:t>Feather Sexing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872539"/>
            <a:ext cx="9147175" cy="6876415"/>
          </a:xfrm>
          <a:prstGeom prst="rect">
            <a:avLst/>
          </a:prstGeom>
        </p:spPr>
      </p:pic>
      <p:sp>
        <p:nvSpPr>
          <p:cNvPr id="164" name="Text Placeholder 163"/>
          <p:cNvSpPr>
            <a:spLocks noGrp="1"/>
          </p:cNvSpPr>
          <p:nvPr>
            <p:ph type="body" idx="10"/>
          </p:nvPr>
        </p:nvSpPr>
        <p:spPr>
          <a:xfrm>
            <a:off x="2895600" y="2895600"/>
            <a:ext cx="5638800" cy="3844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>
            <a:normAutofit fontScale="95000"/>
          </a:bodyPr>
          <a:lstStyle/>
          <a:p>
            <a:pPr marL="0" marR="0" indent="0" algn="ctr">
              <a:lnSpc>
                <a:spcPts val="3200"/>
              </a:lnSpc>
              <a:spcAft>
                <a:spcPts val="0"/>
              </a:spcAft>
            </a:pPr>
            <a:r>
              <a:rPr lang="en-US" sz="2800" b="1" spc="0" dirty="0" smtClean="0">
                <a:solidFill>
                  <a:srgbClr val="00009A"/>
                </a:solidFill>
                <a:latin typeface="Times New Roman" panose="22635452340000000000" pitchFamily="1"/>
              </a:rPr>
              <a:t> </a:t>
            </a:r>
            <a:r>
              <a:rPr lang="en-US" sz="2800" b="1" spc="0" dirty="0" smtClean="0">
                <a:solidFill>
                  <a:srgbClr val="3D3D3D"/>
                </a:solidFill>
                <a:latin typeface="Times New Roman" panose="22635452340000000000" pitchFamily="1"/>
              </a:rPr>
              <a:t>Plymouth County 4-H</a:t>
            </a: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3D3D3D"/>
                </a:solidFill>
                <a:latin typeface="Times New Roman" panose="22635452340000000000" pitchFamily="1"/>
              </a:rPr>
              <a:t>228 High Street</a:t>
            </a: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spc="0" dirty="0" smtClean="0">
                <a:solidFill>
                  <a:srgbClr val="3D3D3D"/>
                </a:solidFill>
                <a:latin typeface="Times New Roman" panose="22635452340000000000" pitchFamily="1"/>
              </a:rPr>
              <a:t>Hanson, Ma 02341</a:t>
            </a: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3D3D3D"/>
                </a:solidFill>
                <a:latin typeface="Times New Roman" panose="22635452340000000000" pitchFamily="1"/>
              </a:rPr>
              <a:t>781-293-3541</a:t>
            </a: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3D3D3D"/>
                </a:solidFill>
                <a:latin typeface="Times New Roman" panose="22635452340000000000" pitchFamily="1"/>
                <a:hlinkClick r:id="rId3"/>
              </a:rPr>
              <a:t>mvollmer@umext.umass.edu</a:t>
            </a: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3D3D3D"/>
                </a:solidFill>
                <a:latin typeface="Times New Roman" panose="22635452340000000000" pitchFamily="1"/>
                <a:hlinkClick r:id="rId3"/>
              </a:rPr>
              <a:t>vschell@umass.edu</a:t>
            </a:r>
            <a:endParaRPr lang="en-US" sz="2800" b="1" dirty="0" smtClean="0">
              <a:solidFill>
                <a:srgbClr val="3D3D3D"/>
              </a:solidFill>
              <a:latin typeface="Times New Roman" panose="22635452340000000000" pitchFamily="1"/>
            </a:endParaRP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900" b="1" u="sng" dirty="0" smtClean="0">
              <a:solidFill>
                <a:srgbClr val="0000FF"/>
              </a:solidFill>
              <a:latin typeface="Times New Roman" panose="22635452340000000000" pitchFamily="1"/>
            </a:endParaRPr>
          </a:p>
          <a:p>
            <a:pPr marL="91440" marR="0" indent="0"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00" b="1" u="sng" dirty="0" smtClean="0">
                <a:solidFill>
                  <a:srgbClr val="0000FF"/>
                </a:solidFill>
                <a:latin typeface="Times New Roman" panose="22635452340000000000" pitchFamily="1"/>
              </a:rPr>
              <a:t>Plymouthcounty4h.org</a:t>
            </a:r>
            <a:endParaRPr lang="en-US" sz="2900" b="1" u="sng" spc="0" dirty="0" smtClean="0">
              <a:solidFill>
                <a:srgbClr val="0000FF"/>
              </a:solidFill>
              <a:latin typeface="Times New Roman" panose="22635452340000000000" pitchFamily="1"/>
            </a:endParaRPr>
          </a:p>
          <a:p>
            <a:pPr marL="91440" marR="0" indent="0"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endParaRPr lang="en-US" sz="100" b="1" spc="0" dirty="0">
              <a:solidFill>
                <a:srgbClr val="4C4C4C"/>
              </a:solidFill>
              <a:latin typeface="Times New Roman" panose="22635452340000000000" pitchFamily="1"/>
            </a:endParaRPr>
          </a:p>
        </p:txBody>
      </p:sp>
      <p:sp>
        <p:nvSpPr>
          <p:cNvPr id="163" name="Text Placeholder 162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2500"/>
          </a:bodyPr>
          <a:lstStyle/>
          <a:p>
            <a:pPr marL="0" marR="0" indent="0" algn="l">
              <a:lnSpc>
                <a:spcPts val="5200"/>
              </a:lnSpc>
              <a:spcAft>
                <a:spcPts val="0"/>
              </a:spcAft>
            </a:pPr>
            <a:r>
              <a:rPr lang="en-US" sz="4800" b="1" spc="-55">
                <a:solidFill>
                  <a:srgbClr val="CC3300"/>
                </a:solidFill>
                <a:latin typeface="Times New Roman" panose="22635452340000000000" pitchFamily="1"/>
              </a:rPr>
              <a:t>Contact Information: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4300855" y="2185035"/>
            <a:ext cx="4486275" cy="4893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9555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2400" b="1" spc="95" dirty="0" smtClean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Proven </a:t>
            </a:r>
            <a:r>
              <a:rPr lang="en-US" sz="2400" b="1" spc="95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Egg Source </a:t>
            </a:r>
          </a:p>
          <a:p>
            <a:pPr marL="0" marR="0" indent="0" algn="l">
              <a:lnSpc>
                <a:spcPts val="2800"/>
              </a:lnSpc>
              <a:spcBef>
                <a:spcPts val="390"/>
              </a:spcBef>
              <a:spcAft>
                <a:spcPts val="0"/>
              </a:spcAft>
            </a:pPr>
            <a:r>
              <a:rPr lang="en-US" sz="2400" b="1" spc="75" dirty="0" smtClean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Proper </a:t>
            </a:r>
            <a:r>
              <a:rPr lang="en-US" sz="2400" b="1" spc="75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Collection and </a:t>
            </a:r>
          </a:p>
          <a:p>
            <a:pPr marL="320040" marR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0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Storage Techniques </a:t>
            </a:r>
          </a:p>
          <a:p>
            <a:pPr marL="411480" marR="0" indent="0" algn="l">
              <a:lnSpc>
                <a:spcPts val="2800"/>
              </a:lnSpc>
              <a:spcBef>
                <a:spcPts val="585"/>
              </a:spcBef>
              <a:spcAft>
                <a:spcPts val="0"/>
              </a:spcAft>
            </a:pPr>
            <a:r>
              <a:rPr lang="en-US" sz="2400" b="1" spc="-35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– 45- 55 degrees F. </a:t>
            </a:r>
          </a:p>
          <a:p>
            <a:pPr marL="411480" marR="0" indent="0" algn="l">
              <a:lnSpc>
                <a:spcPts val="2700"/>
              </a:lnSpc>
              <a:spcBef>
                <a:spcPts val="610"/>
              </a:spcBef>
              <a:spcAft>
                <a:spcPts val="0"/>
              </a:spcAft>
            </a:pPr>
            <a:r>
              <a:rPr lang="en-US" sz="2400" b="1" spc="5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– 70 percent humidity </a:t>
            </a:r>
          </a:p>
          <a:p>
            <a:pPr marL="411480" marR="0" indent="0" algn="l">
              <a:lnSpc>
                <a:spcPts val="2700"/>
              </a:lnSpc>
              <a:spcBef>
                <a:spcPts val="620"/>
              </a:spcBef>
              <a:spcAft>
                <a:spcPts val="0"/>
              </a:spcAft>
            </a:pPr>
            <a:r>
              <a:rPr lang="en-US" sz="2400" b="1" spc="40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–7 days maximum </a:t>
            </a:r>
          </a:p>
          <a:p>
            <a:pPr marL="0" marR="0" indent="0" algn="l">
              <a:lnSpc>
                <a:spcPts val="3000"/>
              </a:lnSpc>
              <a:spcBef>
                <a:spcPts val="670"/>
              </a:spcBef>
              <a:spcAft>
                <a:spcPts val="0"/>
              </a:spcAft>
            </a:pPr>
            <a:r>
              <a:rPr lang="en-US" sz="2400" b="1" spc="120" dirty="0" smtClean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Other </a:t>
            </a:r>
            <a:r>
              <a:rPr lang="en-US" sz="2400" b="1" spc="120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Factors </a:t>
            </a:r>
          </a:p>
          <a:p>
            <a:pPr marL="411480" marR="0" indent="0" algn="l">
              <a:lnSpc>
                <a:spcPts val="2700"/>
              </a:lnSpc>
              <a:spcBef>
                <a:spcPts val="320"/>
              </a:spcBef>
              <a:spcAft>
                <a:spcPts val="0"/>
              </a:spcAft>
            </a:pPr>
            <a:r>
              <a:rPr lang="en-US" sz="2400" b="1" spc="0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– Nutrition &amp; age of birds </a:t>
            </a:r>
          </a:p>
          <a:p>
            <a:pPr marL="0" marR="0" indent="0" algn="l">
              <a:lnSpc>
                <a:spcPts val="3000"/>
              </a:lnSpc>
              <a:spcBef>
                <a:spcPts val="670"/>
              </a:spcBef>
              <a:spcAft>
                <a:spcPts val="0"/>
              </a:spcAft>
            </a:pPr>
            <a:r>
              <a:rPr lang="en-US" sz="2400" b="1" spc="45" dirty="0" smtClean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Consider </a:t>
            </a:r>
            <a:r>
              <a:rPr lang="en-US" sz="2400" b="1" spc="45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Sampling Fertility </a:t>
            </a:r>
          </a:p>
          <a:p>
            <a:pPr marL="0" marR="0" indent="0" algn="l">
              <a:lnSpc>
                <a:spcPts val="2800"/>
              </a:lnSpc>
              <a:spcBef>
                <a:spcPts val="360"/>
              </a:spcBef>
              <a:spcAft>
                <a:spcPts val="0"/>
              </a:spcAft>
            </a:pPr>
            <a:r>
              <a:rPr lang="en-US" sz="2400" b="1" spc="70" dirty="0" smtClean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Chicken </a:t>
            </a:r>
            <a:r>
              <a:rPr lang="en-US" sz="2400" b="1" spc="70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Eggs are best for </a:t>
            </a:r>
          </a:p>
          <a:p>
            <a:pPr marL="320040" marR="0" indent="0" algn="l">
              <a:lnSpc>
                <a:spcPts val="2600"/>
              </a:lnSpc>
              <a:spcBef>
                <a:spcPts val="0"/>
              </a:spcBef>
              <a:spcAft>
                <a:spcPts val="430"/>
              </a:spcAft>
            </a:pPr>
            <a:r>
              <a:rPr lang="en-US" sz="2400" b="1" spc="0" dirty="0">
                <a:solidFill>
                  <a:schemeClr val="bg1">
                    <a:lumMod val="85000"/>
                  </a:schemeClr>
                </a:solidFill>
                <a:latin typeface="Tahoma" panose="22635452340000000000" pitchFamily="2"/>
              </a:rPr>
              <a:t>school projects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985" rIns="0" bIns="0" anchor="t">
            <a:normAutofit/>
          </a:bodyPr>
          <a:lstStyle/>
          <a:p>
            <a:pPr marL="0" marR="0" indent="0" algn="ctr">
              <a:lnSpc>
                <a:spcPts val="4500"/>
              </a:lnSpc>
              <a:spcAft>
                <a:spcPts val="0"/>
              </a:spcAft>
              <a:buNone/>
            </a:pPr>
            <a:r>
              <a:rPr lang="en-US" sz="4000" b="1" spc="-15" dirty="0">
                <a:solidFill>
                  <a:srgbClr val="FFFF00"/>
                </a:solidFill>
                <a:latin typeface="Tahoma" panose="22635452340000000000" pitchFamily="2"/>
              </a:rPr>
              <a:t>It Starts With </a:t>
            </a:r>
          </a:p>
          <a:p>
            <a:pPr marL="0" marR="0" indent="0" algn="l">
              <a:lnSpc>
                <a:spcPts val="4400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rPr lang="en-US" sz="4000" b="1" spc="-35" dirty="0">
                <a:solidFill>
                  <a:srgbClr val="FFFF00"/>
                </a:solidFill>
                <a:latin typeface="Tahoma" panose="22635452340000000000" pitchFamily="2"/>
              </a:rPr>
              <a:t>Quality Fertile Eggs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7175" cy="6858000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idx="10"/>
          </p:nvPr>
        </p:nvSpPr>
        <p:spPr>
          <a:xfrm>
            <a:off x="1207135" y="4947920"/>
            <a:ext cx="2322195" cy="822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2500"/>
          </a:bodyPr>
          <a:lstStyle/>
          <a:p>
            <a:pPr marL="0" marR="0" indent="0" algn="ctr">
              <a:lnSpc>
                <a:spcPts val="3500"/>
              </a:lnSpc>
              <a:spcAft>
                <a:spcPts val="0"/>
              </a:spcAft>
            </a:pPr>
            <a:r>
              <a:rPr lang="en-US" sz="3200" b="1" spc="-25">
                <a:solidFill>
                  <a:srgbClr val="FFFF00"/>
                </a:solidFill>
                <a:latin typeface="Arial" panose="22635452340000000000" pitchFamily="2"/>
              </a:rPr>
              <a:t>Not Fertile </a:t>
            </a:r>
          </a:p>
          <a:p>
            <a:pPr marL="0" marR="0" indent="0" algn="l">
              <a:lnSpc>
                <a:spcPts val="2600"/>
              </a:lnSpc>
              <a:spcBef>
                <a:spcPts val="115"/>
              </a:spcBef>
              <a:spcAft>
                <a:spcPts val="0"/>
              </a:spcAft>
            </a:pPr>
            <a:r>
              <a:rPr lang="en-US" sz="2400" b="1" spc="-40">
                <a:solidFill>
                  <a:srgbClr val="FFFF65"/>
                </a:solidFill>
                <a:latin typeface="Arial" panose="22635452340000000000" pitchFamily="2"/>
              </a:rPr>
              <a:t>Solid white spot 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idx="10"/>
          </p:nvPr>
        </p:nvSpPr>
        <p:spPr>
          <a:xfrm>
            <a:off x="6330950" y="4880610"/>
            <a:ext cx="2667000" cy="822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2500"/>
          </a:bodyPr>
          <a:lstStyle/>
          <a:p>
            <a:pPr marL="0" marR="0" indent="0" algn="ctr">
              <a:lnSpc>
                <a:spcPts val="3500"/>
              </a:lnSpc>
              <a:spcAft>
                <a:spcPts val="0"/>
              </a:spcAft>
            </a:pPr>
            <a:r>
              <a:rPr lang="en-US" sz="3200" b="1" spc="-35">
                <a:solidFill>
                  <a:srgbClr val="FFFF00"/>
                </a:solidFill>
                <a:latin typeface="Arial" panose="22635452340000000000" pitchFamily="2"/>
              </a:rPr>
              <a:t>Fertile </a:t>
            </a:r>
          </a:p>
          <a:p>
            <a:pPr marL="0" marR="0" indent="0" algn="l">
              <a:lnSpc>
                <a:spcPts val="2600"/>
              </a:lnSpc>
              <a:spcBef>
                <a:spcPts val="120"/>
              </a:spcBef>
              <a:spcAft>
                <a:spcPts val="0"/>
              </a:spcAft>
            </a:pPr>
            <a:r>
              <a:rPr lang="en-US" sz="2400" b="1" spc="-45">
                <a:solidFill>
                  <a:srgbClr val="FFFF00"/>
                </a:solidFill>
                <a:latin typeface="Arial" panose="22635452340000000000" pitchFamily="2"/>
              </a:rPr>
              <a:t>Darker outer circle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idx="10"/>
          </p:nvPr>
        </p:nvSpPr>
        <p:spPr>
          <a:xfrm>
            <a:off x="1143000" y="762000"/>
            <a:ext cx="7772400" cy="6096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Autofit/>
          </a:bodyPr>
          <a:lstStyle/>
          <a:p>
            <a:pPr marL="0" marR="0" indent="0" algn="ctr">
              <a:lnSpc>
                <a:spcPts val="5100"/>
              </a:lnSpc>
              <a:spcAft>
                <a:spcPts val="0"/>
              </a:spcAft>
              <a:buNone/>
            </a:pPr>
            <a:r>
              <a:rPr lang="en-US" sz="2800" b="1" spc="-40" dirty="0">
                <a:solidFill>
                  <a:srgbClr val="006500"/>
                </a:solidFill>
                <a:latin typeface="Times New Roman" panose="22635452340000000000" pitchFamily="1"/>
              </a:rPr>
              <a:t>Fertile </a:t>
            </a:r>
            <a:r>
              <a:rPr lang="en-US" sz="2800" b="1" spc="-40" dirty="0" smtClean="0">
                <a:solidFill>
                  <a:srgbClr val="006500"/>
                </a:solidFill>
                <a:latin typeface="Times New Roman" panose="22635452340000000000" pitchFamily="1"/>
              </a:rPr>
              <a:t>or Not </a:t>
            </a:r>
            <a:r>
              <a:rPr lang="en-US" sz="2800" b="1" spc="-40" dirty="0">
                <a:solidFill>
                  <a:srgbClr val="006500"/>
                </a:solidFill>
                <a:latin typeface="Times New Roman" panose="22635452340000000000" pitchFamily="1"/>
              </a:rPr>
              <a:t>Fertile?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33" name="Text Placeholder 32"/>
          <p:cNvSpPr>
            <a:spLocks noGrp="1"/>
          </p:cNvSpPr>
          <p:nvPr>
            <p:ph type="body" idx="10"/>
          </p:nvPr>
        </p:nvSpPr>
        <p:spPr>
          <a:xfrm>
            <a:off x="877570" y="2578735"/>
            <a:ext cx="4117975" cy="45751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just">
              <a:lnSpc>
                <a:spcPts val="3200"/>
              </a:lnSpc>
              <a:spcAft>
                <a:spcPts val="0"/>
              </a:spcAft>
            </a:pPr>
            <a:r>
              <a:rPr lang="en-US" sz="3200" b="1" spc="140" dirty="0" smtClean="0">
                <a:solidFill>
                  <a:srgbClr val="FF3300"/>
                </a:solidFill>
                <a:latin typeface="Tahoma" panose="22635452340000000000" pitchFamily="2"/>
              </a:rPr>
              <a:t>Yolk </a:t>
            </a:r>
            <a:r>
              <a:rPr lang="en-US" sz="3200" b="1" spc="140" dirty="0">
                <a:solidFill>
                  <a:srgbClr val="FF3300"/>
                </a:solidFill>
                <a:latin typeface="Tahoma" panose="22635452340000000000" pitchFamily="2"/>
              </a:rPr>
              <a:t>Sac </a:t>
            </a:r>
          </a:p>
          <a:p>
            <a:pPr marL="411480" marR="0" indent="0" algn="just">
              <a:lnSpc>
                <a:spcPts val="3200"/>
              </a:lnSpc>
              <a:spcBef>
                <a:spcPts val="520"/>
              </a:spcBef>
              <a:spcAft>
                <a:spcPts val="0"/>
              </a:spcAft>
            </a:pPr>
            <a:r>
              <a:rPr lang="en-US" sz="2800" spc="-15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-15" dirty="0">
                <a:solidFill>
                  <a:srgbClr val="FF3300"/>
                </a:solidFill>
                <a:latin typeface="Tahoma" panose="22635452340000000000" pitchFamily="2"/>
              </a:rPr>
              <a:t> Food </a:t>
            </a:r>
          </a:p>
          <a:p>
            <a:pPr marL="0" marR="0" indent="0" algn="just">
              <a:lnSpc>
                <a:spcPts val="3600"/>
              </a:lnSpc>
              <a:spcBef>
                <a:spcPts val="1020"/>
              </a:spcBef>
              <a:spcAft>
                <a:spcPts val="0"/>
              </a:spcAft>
            </a:pPr>
            <a:r>
              <a:rPr lang="en-US" sz="3200" b="1" spc="155" dirty="0" smtClean="0">
                <a:solidFill>
                  <a:srgbClr val="FF3300"/>
                </a:solidFill>
                <a:latin typeface="Tahoma" panose="22635452340000000000" pitchFamily="2"/>
              </a:rPr>
              <a:t>Amnion </a:t>
            </a:r>
            <a:endParaRPr lang="en-US" sz="3200" b="1" spc="155" dirty="0">
              <a:solidFill>
                <a:srgbClr val="FF3300"/>
              </a:solidFill>
              <a:latin typeface="Tahoma" panose="22635452340000000000" pitchFamily="2"/>
            </a:endParaRPr>
          </a:p>
          <a:p>
            <a:pPr marL="411480" marR="0" indent="0" algn="just">
              <a:lnSpc>
                <a:spcPts val="3200"/>
              </a:lnSpc>
              <a:spcBef>
                <a:spcPts val="520"/>
              </a:spcBef>
              <a:spcAft>
                <a:spcPts val="0"/>
              </a:spcAft>
            </a:pPr>
            <a:r>
              <a:rPr lang="en-US" sz="2800" spc="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 dirty="0">
                <a:solidFill>
                  <a:srgbClr val="FF3300"/>
                </a:solidFill>
                <a:latin typeface="Tahoma" panose="22635452340000000000" pitchFamily="2"/>
              </a:rPr>
              <a:t> Protection </a:t>
            </a:r>
          </a:p>
          <a:p>
            <a:pPr marL="411480" marR="0" indent="0" algn="just">
              <a:lnSpc>
                <a:spcPts val="3200"/>
              </a:lnSpc>
              <a:spcBef>
                <a:spcPts val="715"/>
              </a:spcBef>
              <a:spcAft>
                <a:spcPts val="0"/>
              </a:spcAft>
            </a:pPr>
            <a:r>
              <a:rPr lang="en-US" sz="2800" spc="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 dirty="0">
                <a:solidFill>
                  <a:srgbClr val="FF3300"/>
                </a:solidFill>
                <a:latin typeface="Tahoma" panose="22635452340000000000" pitchFamily="2"/>
              </a:rPr>
              <a:t> Exercise </a:t>
            </a:r>
          </a:p>
          <a:p>
            <a:pPr marL="0" marR="0" indent="0" algn="just">
              <a:lnSpc>
                <a:spcPts val="3600"/>
              </a:lnSpc>
              <a:spcBef>
                <a:spcPts val="1015"/>
              </a:spcBef>
              <a:spcAft>
                <a:spcPts val="0"/>
              </a:spcAft>
            </a:pPr>
            <a:r>
              <a:rPr lang="en-US" sz="3200" b="1" spc="75" dirty="0" err="1" smtClean="0">
                <a:solidFill>
                  <a:srgbClr val="FF3300"/>
                </a:solidFill>
                <a:latin typeface="Tahoma" panose="22635452340000000000" pitchFamily="2"/>
              </a:rPr>
              <a:t>Chorion</a:t>
            </a:r>
            <a:r>
              <a:rPr lang="en-US" sz="3200" b="1" spc="75" dirty="0" smtClean="0">
                <a:solidFill>
                  <a:srgbClr val="FF3300"/>
                </a:solidFill>
                <a:latin typeface="Tahoma" panose="22635452340000000000" pitchFamily="2"/>
              </a:rPr>
              <a:t>/Allantois </a:t>
            </a:r>
            <a:endParaRPr lang="en-US" sz="3200" b="1" spc="75" dirty="0">
              <a:solidFill>
                <a:srgbClr val="FF3300"/>
              </a:solidFill>
              <a:latin typeface="Tahoma" panose="22635452340000000000" pitchFamily="2"/>
            </a:endParaRPr>
          </a:p>
          <a:p>
            <a:pPr marL="411480" marR="0" indent="0" algn="just">
              <a:lnSpc>
                <a:spcPts val="3200"/>
              </a:lnSpc>
              <a:spcBef>
                <a:spcPts val="525"/>
              </a:spcBef>
              <a:spcAft>
                <a:spcPts val="0"/>
              </a:spcAft>
            </a:pPr>
            <a:r>
              <a:rPr lang="en-US" sz="2800" spc="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 dirty="0">
                <a:solidFill>
                  <a:srgbClr val="FF3300"/>
                </a:solidFill>
                <a:latin typeface="Tahoma" panose="22635452340000000000" pitchFamily="2"/>
              </a:rPr>
              <a:t> Respiration </a:t>
            </a:r>
          </a:p>
          <a:p>
            <a:pPr marL="411480" marR="0" indent="0" algn="just">
              <a:lnSpc>
                <a:spcPts val="3200"/>
              </a:lnSpc>
              <a:spcBef>
                <a:spcPts val="710"/>
              </a:spcBef>
              <a:spcAft>
                <a:spcPts val="0"/>
              </a:spcAft>
            </a:pPr>
            <a:r>
              <a:rPr lang="en-US" sz="2800" spc="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0" dirty="0">
                <a:solidFill>
                  <a:srgbClr val="FF3300"/>
                </a:solidFill>
                <a:latin typeface="Tahoma" panose="22635452340000000000" pitchFamily="2"/>
              </a:rPr>
              <a:t> Handles Waste </a:t>
            </a:r>
          </a:p>
          <a:p>
            <a:pPr marL="411480" marR="0" indent="0" algn="just">
              <a:lnSpc>
                <a:spcPts val="2700"/>
              </a:lnSpc>
              <a:spcBef>
                <a:spcPts val="710"/>
              </a:spcBef>
              <a:spcAft>
                <a:spcPts val="0"/>
              </a:spcAft>
            </a:pPr>
            <a:r>
              <a:rPr lang="en-US" sz="2800" spc="-20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-20" dirty="0">
                <a:solidFill>
                  <a:srgbClr val="FF3300"/>
                </a:solidFill>
                <a:latin typeface="Tahoma" panose="22635452340000000000" pitchFamily="2"/>
              </a:rPr>
              <a:t> Minerals from shell 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ctr">
              <a:lnSpc>
                <a:spcPts val="4100"/>
              </a:lnSpc>
              <a:spcAft>
                <a:spcPts val="0"/>
              </a:spcAft>
              <a:buNone/>
            </a:pPr>
            <a:r>
              <a:rPr lang="en-US" sz="4400" b="1" spc="-30" dirty="0">
                <a:solidFill>
                  <a:srgbClr val="FFFF00"/>
                </a:solidFill>
                <a:latin typeface="Tahoma" panose="22635452340000000000" pitchFamily="2"/>
              </a:rPr>
              <a:t>Function of Each </a:t>
            </a:r>
          </a:p>
          <a:p>
            <a:pPr marL="0" marR="0" indent="0" algn="l">
              <a:lnSpc>
                <a:spcPts val="4900"/>
              </a:lnSpc>
              <a:spcBef>
                <a:spcPts val="160"/>
              </a:spcBef>
              <a:spcAft>
                <a:spcPts val="0"/>
              </a:spcAft>
              <a:buNone/>
            </a:pPr>
            <a:r>
              <a:rPr lang="en-US" sz="4400" b="1" spc="-65" dirty="0">
                <a:solidFill>
                  <a:srgbClr val="FFFF00"/>
                </a:solidFill>
                <a:latin typeface="Tahoma" panose="22635452340000000000" pitchFamily="2"/>
              </a:rPr>
              <a:t>Embryonic Membrane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39" name="Text Placeholder 38"/>
          <p:cNvSpPr>
            <a:spLocks noGrp="1"/>
          </p:cNvSpPr>
          <p:nvPr>
            <p:ph type="body" idx="10"/>
          </p:nvPr>
        </p:nvSpPr>
        <p:spPr>
          <a:xfrm>
            <a:off x="798830" y="2182495"/>
            <a:ext cx="3879850" cy="2490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2890" rIns="0" bIns="0" anchor="t">
            <a:normAutofit fontScale="92500"/>
          </a:bodyPr>
          <a:lstStyle/>
          <a:p>
            <a:pPr marL="0" marR="0" indent="0" algn="l">
              <a:lnSpc>
                <a:spcPts val="3400"/>
              </a:lnSpc>
              <a:spcAft>
                <a:spcPts val="0"/>
              </a:spcAft>
            </a:pPr>
            <a:r>
              <a:rPr lang="en-US" sz="2800" b="1" spc="175" dirty="0" smtClean="0">
                <a:solidFill>
                  <a:srgbClr val="FFFF00"/>
                </a:solidFill>
                <a:latin typeface="Tahoma" panose="22635452340000000000" pitchFamily="2"/>
              </a:rPr>
              <a:t>Day </a:t>
            </a:r>
            <a:r>
              <a:rPr lang="en-US" sz="2800" b="1" spc="175" dirty="0">
                <a:solidFill>
                  <a:srgbClr val="FFFF00"/>
                </a:solidFill>
                <a:latin typeface="Tahoma" panose="22635452340000000000" pitchFamily="2"/>
              </a:rPr>
              <a:t>One </a:t>
            </a:r>
          </a:p>
          <a:p>
            <a:pPr marL="411480" marR="0" indent="0" algn="l">
              <a:lnSpc>
                <a:spcPts val="2700"/>
              </a:lnSpc>
              <a:spcBef>
                <a:spcPts val="2030"/>
              </a:spcBef>
              <a:spcAft>
                <a:spcPts val="0"/>
              </a:spcAft>
            </a:pPr>
            <a:r>
              <a:rPr lang="en-US" sz="2400" b="1" spc="10" dirty="0">
                <a:solidFill>
                  <a:srgbClr val="FFFF00"/>
                </a:solidFill>
                <a:latin typeface="Tahoma" panose="22635452340000000000" pitchFamily="2"/>
              </a:rPr>
              <a:t>– Development of </a:t>
            </a:r>
          </a:p>
          <a:p>
            <a:pPr marL="731520" marR="0" indent="0" algn="l">
              <a:lnSpc>
                <a:spcPts val="2700"/>
              </a:lnSpc>
              <a:spcBef>
                <a:spcPts val="60"/>
              </a:spcBef>
              <a:spcAft>
                <a:spcPts val="0"/>
              </a:spcAft>
            </a:pPr>
            <a:r>
              <a:rPr lang="en-US" sz="2400" b="1" spc="-10" dirty="0" err="1">
                <a:solidFill>
                  <a:srgbClr val="FFFF00"/>
                </a:solidFill>
                <a:latin typeface="Tahoma" panose="22635452340000000000" pitchFamily="2"/>
              </a:rPr>
              <a:t>Pellucida</a:t>
            </a:r>
            <a:r>
              <a:rPr lang="en-US" sz="2400" b="1" spc="-10" dirty="0">
                <a:solidFill>
                  <a:srgbClr val="FFFF00"/>
                </a:solidFill>
                <a:latin typeface="Tahoma" panose="22635452340000000000" pitchFamily="2"/>
              </a:rPr>
              <a:t> and </a:t>
            </a:r>
            <a:r>
              <a:rPr lang="en-US" sz="2400" b="1" spc="-10" dirty="0" err="1">
                <a:solidFill>
                  <a:srgbClr val="FFFF00"/>
                </a:solidFill>
                <a:latin typeface="Tahoma" panose="22635452340000000000" pitchFamily="2"/>
              </a:rPr>
              <a:t>Opaca</a:t>
            </a:r>
            <a:r>
              <a:rPr lang="en-US" sz="2400" b="1" spc="-10" dirty="0">
                <a:solidFill>
                  <a:srgbClr val="FFFF00"/>
                </a:solidFill>
                <a:latin typeface="Tahoma" panose="22635452340000000000" pitchFamily="2"/>
              </a:rPr>
              <a:t> </a:t>
            </a:r>
          </a:p>
          <a:p>
            <a:pPr marL="411480" marR="0" indent="0" algn="l">
              <a:lnSpc>
                <a:spcPts val="2700"/>
              </a:lnSpc>
              <a:spcBef>
                <a:spcPts val="615"/>
              </a:spcBef>
              <a:spcAft>
                <a:spcPts val="0"/>
              </a:spcAft>
            </a:pPr>
            <a:r>
              <a:rPr lang="en-US" sz="2400" b="1" spc="-15" dirty="0">
                <a:solidFill>
                  <a:srgbClr val="FFFF00"/>
                </a:solidFill>
                <a:latin typeface="Tahoma" panose="22635452340000000000" pitchFamily="2"/>
              </a:rPr>
              <a:t>– Appearance of Blood </a:t>
            </a:r>
          </a:p>
          <a:p>
            <a:pPr marL="731520" marR="0" indent="0" algn="l">
              <a:lnSpc>
                <a:spcPts val="2700"/>
              </a:lnSpc>
              <a:spcBef>
                <a:spcPts val="40"/>
              </a:spcBef>
              <a:spcAft>
                <a:spcPts val="0"/>
              </a:spcAft>
            </a:pPr>
            <a:r>
              <a:rPr lang="en-US" sz="2400" b="1" spc="-30" dirty="0">
                <a:solidFill>
                  <a:srgbClr val="FFFF00"/>
                </a:solidFill>
                <a:latin typeface="Tahoma" panose="22635452340000000000" pitchFamily="2"/>
              </a:rPr>
              <a:t>Island 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idx="10"/>
          </p:nvPr>
        </p:nvSpPr>
        <p:spPr>
          <a:xfrm>
            <a:off x="5218430" y="2277110"/>
            <a:ext cx="1877060" cy="782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4475" rIns="0" bIns="0" anchor="t"/>
          <a:lstStyle/>
          <a:p>
            <a:pPr marL="0" marR="0" indent="0" algn="l">
              <a:lnSpc>
                <a:spcPts val="3400"/>
              </a:lnSpc>
              <a:spcAft>
                <a:spcPts val="695"/>
              </a:spcAft>
            </a:pPr>
            <a:r>
              <a:rPr lang="en-US" sz="2800" b="1" spc="125" dirty="0" smtClean="0">
                <a:solidFill>
                  <a:srgbClr val="FFFF00"/>
                </a:solidFill>
                <a:latin typeface="Tahoma" panose="22635452340000000000" pitchFamily="2"/>
              </a:rPr>
              <a:t>Day </a:t>
            </a:r>
            <a:r>
              <a:rPr lang="en-US" sz="2800" b="1" spc="125" dirty="0">
                <a:solidFill>
                  <a:srgbClr val="FFFF00"/>
                </a:solidFill>
                <a:latin typeface="Tahoma" panose="22635452340000000000" pitchFamily="2"/>
              </a:rPr>
              <a:t>Two 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0"/>
          </p:nvPr>
        </p:nvSpPr>
        <p:spPr>
          <a:xfrm>
            <a:off x="5662930" y="3088005"/>
            <a:ext cx="3142615" cy="9169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35255" rIns="0" bIns="0" anchor="t"/>
          <a:lstStyle/>
          <a:p>
            <a:pPr marL="0" marR="0" indent="0" algn="l">
              <a:lnSpc>
                <a:spcPts val="2700"/>
              </a:lnSpc>
              <a:spcAft>
                <a:spcPts val="0"/>
              </a:spcAft>
            </a:pPr>
            <a:r>
              <a:rPr lang="en-US" sz="2400" b="1" spc="0" dirty="0">
                <a:solidFill>
                  <a:srgbClr val="1B377A"/>
                </a:solidFill>
                <a:latin typeface="Tahoma" panose="22635452340000000000" pitchFamily="2"/>
              </a:rPr>
              <a:t>–</a:t>
            </a:r>
            <a:r>
              <a:rPr lang="en-US" sz="2400" b="1" spc="0" dirty="0">
                <a:solidFill>
                  <a:srgbClr val="FFFF00"/>
                </a:solidFill>
                <a:latin typeface="Tahoma" panose="22635452340000000000" pitchFamily="2"/>
              </a:rPr>
              <a:t> Blood vessels </a:t>
            </a:r>
          </a:p>
          <a:p>
            <a:pPr marL="0" marR="0" indent="0" algn="r">
              <a:lnSpc>
                <a:spcPts val="2700"/>
              </a:lnSpc>
              <a:spcBef>
                <a:spcPts val="60"/>
              </a:spcBef>
              <a:spcAft>
                <a:spcPts val="380"/>
              </a:spcAft>
            </a:pPr>
            <a:r>
              <a:rPr lang="en-US" sz="2400" b="1" spc="0" dirty="0">
                <a:solidFill>
                  <a:srgbClr val="FFFF00"/>
                </a:solidFill>
                <a:latin typeface="Tahoma" panose="22635452340000000000" pitchFamily="2"/>
              </a:rPr>
              <a:t>appear on yolk sac 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idx="10"/>
          </p:nvPr>
        </p:nvSpPr>
        <p:spPr>
          <a:xfrm>
            <a:off x="1610994" y="990600"/>
            <a:ext cx="6817995" cy="670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778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0"/>
              </a:spcAft>
              <a:buNone/>
            </a:pPr>
            <a:r>
              <a:rPr lang="en-US" sz="4400" b="1" spc="-50" dirty="0">
                <a:solidFill>
                  <a:srgbClr val="FFFF00"/>
                </a:solidFill>
                <a:latin typeface="Tahoma" panose="22635452340000000000" pitchFamily="2"/>
              </a:rPr>
              <a:t>Embryonic Development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47" name="Text Placeholder 46"/>
          <p:cNvSpPr>
            <a:spLocks noGrp="1"/>
          </p:cNvSpPr>
          <p:nvPr>
            <p:ph type="body" idx="10"/>
          </p:nvPr>
        </p:nvSpPr>
        <p:spPr>
          <a:xfrm>
            <a:off x="4495801" y="2286000"/>
            <a:ext cx="4953000" cy="41910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20040" rIns="0" bIns="0" anchor="t">
            <a:normAutofit/>
          </a:bodyPr>
          <a:lstStyle/>
          <a:p>
            <a:pPr marL="0" marR="0" indent="0" algn="just">
              <a:lnSpc>
                <a:spcPts val="2800"/>
              </a:lnSpc>
              <a:spcAft>
                <a:spcPts val="0"/>
              </a:spcAft>
            </a:pPr>
            <a:r>
              <a:rPr lang="en-US" sz="2400" b="1" spc="120" dirty="0" smtClean="0">
                <a:solidFill>
                  <a:schemeClr val="bg1"/>
                </a:solidFill>
                <a:latin typeface="Tahoma" panose="22635452340000000000" pitchFamily="2"/>
              </a:rPr>
              <a:t>Heart </a:t>
            </a:r>
            <a:r>
              <a:rPr lang="en-US" sz="2400" b="1" spc="120" dirty="0">
                <a:solidFill>
                  <a:schemeClr val="bg1"/>
                </a:solidFill>
                <a:latin typeface="Tahoma" panose="22635452340000000000" pitchFamily="2"/>
              </a:rPr>
              <a:t>Visible </a:t>
            </a:r>
          </a:p>
          <a:p>
            <a:pPr marL="0" marR="0" indent="0" algn="just">
              <a:lnSpc>
                <a:spcPts val="2600"/>
              </a:lnSpc>
              <a:spcBef>
                <a:spcPts val="4000"/>
              </a:spcBef>
              <a:spcAft>
                <a:spcPts val="0"/>
              </a:spcAft>
            </a:pPr>
            <a:r>
              <a:rPr lang="en-US" sz="2400" b="1" spc="80" dirty="0" smtClean="0">
                <a:solidFill>
                  <a:schemeClr val="bg1"/>
                </a:solidFill>
                <a:latin typeface="Tahoma" panose="22635452340000000000" pitchFamily="2"/>
              </a:rPr>
              <a:t>Vertebrae </a:t>
            </a:r>
            <a:r>
              <a:rPr lang="en-US" sz="2400" b="1" spc="80" dirty="0">
                <a:solidFill>
                  <a:schemeClr val="bg1"/>
                </a:solidFill>
                <a:latin typeface="Tahoma" panose="22635452340000000000" pitchFamily="2"/>
              </a:rPr>
              <a:t>Column - </a:t>
            </a:r>
          </a:p>
          <a:p>
            <a:pPr marL="320040" marR="0" indent="0" algn="just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pc="-20" dirty="0">
                <a:solidFill>
                  <a:schemeClr val="bg1"/>
                </a:solidFill>
                <a:latin typeface="Tahoma" panose="22635452340000000000" pitchFamily="2"/>
              </a:rPr>
              <a:t>Question Mark Shape </a:t>
            </a:r>
          </a:p>
          <a:p>
            <a:pPr marL="0" marR="0" indent="0" algn="just">
              <a:lnSpc>
                <a:spcPts val="2800"/>
              </a:lnSpc>
              <a:spcBef>
                <a:spcPts val="4415"/>
              </a:spcBef>
              <a:spcAft>
                <a:spcPts val="0"/>
              </a:spcAft>
            </a:pPr>
            <a:r>
              <a:rPr lang="en-US" sz="2400" b="1" spc="105" dirty="0" smtClean="0">
                <a:solidFill>
                  <a:schemeClr val="bg1"/>
                </a:solidFill>
                <a:latin typeface="Tahoma" panose="22635452340000000000" pitchFamily="2"/>
              </a:rPr>
              <a:t>Amnion </a:t>
            </a:r>
            <a:r>
              <a:rPr lang="en-US" sz="2400" b="1" spc="105" dirty="0">
                <a:solidFill>
                  <a:schemeClr val="bg1"/>
                </a:solidFill>
                <a:latin typeface="Tahoma" panose="22635452340000000000" pitchFamily="2"/>
              </a:rPr>
              <a:t>Complete </a:t>
            </a:r>
          </a:p>
          <a:p>
            <a:pPr marL="0" marR="0" indent="0" algn="just">
              <a:lnSpc>
                <a:spcPts val="2600"/>
              </a:lnSpc>
              <a:spcBef>
                <a:spcPts val="4005"/>
              </a:spcBef>
              <a:spcAft>
                <a:spcPts val="0"/>
              </a:spcAft>
            </a:pPr>
            <a:r>
              <a:rPr lang="en-US" sz="2400" b="1" spc="105" dirty="0" smtClean="0">
                <a:solidFill>
                  <a:schemeClr val="bg1"/>
                </a:solidFill>
                <a:latin typeface="Tahoma" panose="22635452340000000000" pitchFamily="2"/>
              </a:rPr>
              <a:t>Brain </a:t>
            </a:r>
            <a:r>
              <a:rPr lang="en-US" sz="2400" b="1" spc="105" dirty="0">
                <a:solidFill>
                  <a:schemeClr val="bg1"/>
                </a:solidFill>
                <a:latin typeface="Tahoma" panose="22635452340000000000" pitchFamily="2"/>
              </a:rPr>
              <a:t>and Head </a:t>
            </a:r>
            <a:r>
              <a:rPr lang="en-US" sz="2400" b="1" spc="0" dirty="0" smtClean="0">
                <a:solidFill>
                  <a:schemeClr val="bg1"/>
                </a:solidFill>
                <a:latin typeface="Tahoma" panose="22635452340000000000" pitchFamily="2"/>
              </a:rPr>
              <a:t>Visible </a:t>
            </a:r>
            <a:endParaRPr lang="en-US" sz="2400" b="1" spc="0" dirty="0">
              <a:solidFill>
                <a:schemeClr val="bg1"/>
              </a:solidFill>
              <a:latin typeface="Tahoma" panose="22635452340000000000" pitchFamily="2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0"/>
              </a:spcAft>
              <a:buNone/>
            </a:pPr>
            <a:r>
              <a:rPr lang="en-US" sz="4400" b="1" spc="-60" dirty="0">
                <a:solidFill>
                  <a:srgbClr val="FFFF00"/>
                </a:solidFill>
                <a:latin typeface="Tahoma" panose="22635452340000000000" pitchFamily="2"/>
              </a:rPr>
              <a:t>3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53" name="Text Placeholder 52"/>
          <p:cNvSpPr>
            <a:spLocks noGrp="1"/>
          </p:cNvSpPr>
          <p:nvPr>
            <p:ph type="body" idx="10"/>
          </p:nvPr>
        </p:nvSpPr>
        <p:spPr>
          <a:xfrm>
            <a:off x="877570" y="3115310"/>
            <a:ext cx="4940935" cy="1861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8600" rIns="0" bIns="0" anchor="t">
            <a:normAutofit fontScale="975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b="1" spc="70" dirty="0" smtClean="0">
                <a:solidFill>
                  <a:srgbClr val="800080"/>
                </a:solidFill>
                <a:latin typeface="Tahoma" panose="22635452340000000000" pitchFamily="2"/>
              </a:rPr>
              <a:t>Embryo </a:t>
            </a:r>
            <a:r>
              <a:rPr lang="en-US" sz="3200" b="1" spc="70" dirty="0">
                <a:solidFill>
                  <a:srgbClr val="800080"/>
                </a:solidFill>
                <a:latin typeface="Tahoma" panose="22635452340000000000" pitchFamily="2"/>
              </a:rPr>
              <a:t>is completely </a:t>
            </a:r>
          </a:p>
          <a:p>
            <a:pPr marL="0" marR="0" indent="0" algn="r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spc="0" dirty="0">
                <a:solidFill>
                  <a:srgbClr val="800080"/>
                </a:solidFill>
                <a:latin typeface="Tahoma" panose="22635452340000000000" pitchFamily="2"/>
              </a:rPr>
              <a:t>separate from yolk sac </a:t>
            </a:r>
          </a:p>
          <a:p>
            <a:pPr marL="0" marR="0" indent="0" algn="ctr">
              <a:lnSpc>
                <a:spcPts val="3200"/>
              </a:lnSpc>
              <a:spcBef>
                <a:spcPts val="775"/>
              </a:spcBef>
              <a:spcAft>
                <a:spcPts val="1320"/>
              </a:spcAft>
            </a:pPr>
            <a:r>
              <a:rPr lang="en-US" sz="2800" spc="5" dirty="0">
                <a:solidFill>
                  <a:srgbClr val="0065FF"/>
                </a:solidFill>
                <a:latin typeface="Tahoma" panose="22635452340000000000" pitchFamily="2"/>
              </a:rPr>
              <a:t>–</a:t>
            </a:r>
            <a:r>
              <a:rPr lang="en-US" sz="2800" b="1" spc="5" dirty="0">
                <a:solidFill>
                  <a:srgbClr val="800080"/>
                </a:solidFill>
                <a:latin typeface="Tahoma" panose="22635452340000000000" pitchFamily="2"/>
              </a:rPr>
              <a:t> Amnion clearly visible 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idx="10"/>
          </p:nvPr>
        </p:nvSpPr>
        <p:spPr>
          <a:xfrm>
            <a:off x="877570" y="5138420"/>
            <a:ext cx="7169150" cy="11741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9235" rIns="0" bIns="0" anchor="t"/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b="1" spc="25" dirty="0" smtClean="0">
                <a:solidFill>
                  <a:srgbClr val="800080"/>
                </a:solidFill>
                <a:latin typeface="Tahoma" panose="22635452340000000000" pitchFamily="2"/>
              </a:rPr>
              <a:t>Formation </a:t>
            </a:r>
            <a:r>
              <a:rPr lang="en-US" sz="3200" b="1" spc="25" dirty="0">
                <a:solidFill>
                  <a:srgbClr val="800080"/>
                </a:solidFill>
                <a:latin typeface="Tahoma" panose="22635452340000000000" pitchFamily="2"/>
              </a:rPr>
              <a:t>of reproductive organs </a:t>
            </a:r>
          </a:p>
          <a:p>
            <a:pPr marL="320040" marR="0" indent="0" algn="l"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spc="-10" dirty="0">
                <a:solidFill>
                  <a:srgbClr val="800080"/>
                </a:solidFill>
                <a:latin typeface="Tahoma" panose="22635452340000000000" pitchFamily="2"/>
              </a:rPr>
              <a:t>by 5th day - Sexual Division </a:t>
            </a:r>
          </a:p>
        </p:txBody>
      </p:sp>
      <p:sp>
        <p:nvSpPr>
          <p:cNvPr id="52" name="Text Placeholder 51"/>
          <p:cNvSpPr>
            <a:spLocks noGrp="1"/>
          </p:cNvSpPr>
          <p:nvPr>
            <p:ph type="body" idx="10"/>
          </p:nvPr>
        </p:nvSpPr>
        <p:spPr>
          <a:xfrm>
            <a:off x="2743200" y="676275"/>
            <a:ext cx="5029200" cy="3505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430" rIns="0" bIns="0" anchor="t">
            <a:noAutofit/>
          </a:bodyPr>
          <a:lstStyle/>
          <a:p>
            <a:pPr marL="0" marR="0" indent="0" algn="l">
              <a:lnSpc>
                <a:spcPts val="4900"/>
              </a:lnSpc>
              <a:spcAft>
                <a:spcPts val="0"/>
              </a:spcAft>
              <a:buNone/>
            </a:pPr>
            <a:r>
              <a:rPr lang="en-US" sz="3600" b="1" spc="-35" dirty="0">
                <a:solidFill>
                  <a:srgbClr val="FFFF00"/>
                </a:solidFill>
                <a:latin typeface="Tahoma" panose="22635452340000000000" pitchFamily="2"/>
              </a:rPr>
              <a:t>4 &amp; 5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38785" y="457200"/>
            <a:ext cx="9162415" cy="6858000"/>
          </a:xfrm>
          <a:prstGeom prst="rect">
            <a:avLst/>
          </a:prstGeom>
        </p:spPr>
      </p:pic>
      <p:sp>
        <p:nvSpPr>
          <p:cNvPr id="60" name="Text Placeholder 59"/>
          <p:cNvSpPr>
            <a:spLocks noGrp="1"/>
          </p:cNvSpPr>
          <p:nvPr>
            <p:ph type="body" idx="10"/>
          </p:nvPr>
        </p:nvSpPr>
        <p:spPr>
          <a:xfrm>
            <a:off x="3389630" y="2190750"/>
            <a:ext cx="5367020" cy="30778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5430" rIns="0" bIns="0" anchor="t"/>
          <a:lstStyle/>
          <a:p>
            <a:pPr marL="0" marR="0" indent="0" algn="just">
              <a:lnSpc>
                <a:spcPts val="3400"/>
              </a:lnSpc>
              <a:spcAft>
                <a:spcPts val="0"/>
              </a:spcAft>
            </a:pPr>
            <a:r>
              <a:rPr lang="en-US" sz="2800" b="1" spc="45" dirty="0" smtClean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Voluntary </a:t>
            </a:r>
            <a:r>
              <a:rPr lang="en-US" sz="2800" b="1" spc="45" dirty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movement begins </a:t>
            </a:r>
          </a:p>
          <a:p>
            <a:pPr marL="0" marR="0" indent="0" algn="just">
              <a:lnSpc>
                <a:spcPts val="3400"/>
              </a:lnSpc>
              <a:spcBef>
                <a:spcPts val="535"/>
              </a:spcBef>
              <a:spcAft>
                <a:spcPts val="0"/>
              </a:spcAft>
            </a:pPr>
            <a:r>
              <a:rPr lang="en-US" sz="2800" b="1" spc="75" dirty="0" smtClean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Everything </a:t>
            </a:r>
            <a:r>
              <a:rPr lang="en-US" sz="2800" b="1" spc="75" dirty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is present </a:t>
            </a:r>
          </a:p>
          <a:p>
            <a:pPr marL="411480" marR="0" indent="0" algn="just">
              <a:lnSpc>
                <a:spcPts val="2700"/>
              </a:lnSpc>
              <a:spcBef>
                <a:spcPts val="1445"/>
              </a:spcBef>
              <a:spcAft>
                <a:spcPts val="0"/>
              </a:spcAft>
            </a:pPr>
            <a:r>
              <a:rPr lang="en-US" sz="2400" b="1" spc="0" dirty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– Organs </a:t>
            </a:r>
          </a:p>
          <a:p>
            <a:pPr marL="411480" marR="0" indent="0" algn="just">
              <a:lnSpc>
                <a:spcPts val="2700"/>
              </a:lnSpc>
              <a:spcBef>
                <a:spcPts val="1775"/>
              </a:spcBef>
              <a:spcAft>
                <a:spcPts val="0"/>
              </a:spcAft>
            </a:pPr>
            <a:r>
              <a:rPr lang="en-US" sz="2400" b="1" spc="0" dirty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– Main division of limbs </a:t>
            </a:r>
          </a:p>
          <a:p>
            <a:pPr marL="411480" marR="0" indent="0" algn="just">
              <a:lnSpc>
                <a:spcPts val="2700"/>
              </a:lnSpc>
              <a:spcBef>
                <a:spcPts val="1755"/>
              </a:spcBef>
              <a:spcAft>
                <a:spcPts val="1125"/>
              </a:spcAft>
            </a:pPr>
            <a:r>
              <a:rPr lang="en-US" sz="2400" b="1" spc="0" dirty="0">
                <a:solidFill>
                  <a:schemeClr val="bg1">
                    <a:lumMod val="95000"/>
                  </a:schemeClr>
                </a:solidFill>
                <a:latin typeface="Tahoma" panose="22635452340000000000" pitchFamily="2"/>
              </a:rPr>
              <a:t>– Beak and egg tooth starts 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0480" rIns="0" bIns="0" anchor="t">
            <a:normAutofit/>
          </a:bodyPr>
          <a:lstStyle/>
          <a:p>
            <a:pPr marL="0" marR="0" indent="0" algn="l">
              <a:lnSpc>
                <a:spcPts val="4900"/>
              </a:lnSpc>
              <a:spcAft>
                <a:spcPts val="765"/>
              </a:spcAft>
              <a:buNone/>
            </a:pPr>
            <a:r>
              <a:rPr lang="en-US" sz="4400" b="1" spc="-60" dirty="0">
                <a:solidFill>
                  <a:srgbClr val="FFFF00"/>
                </a:solidFill>
                <a:latin typeface="Tahoma" panose="22635452340000000000" pitchFamily="2"/>
              </a:rPr>
              <a:t>6 Day Embryo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</TotalTime>
  <Words>475</Words>
  <Application>Microsoft Office PowerPoint</Application>
  <PresentationFormat>Custom</PresentationFormat>
  <Paragraphs>135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</dc:creator>
  <cp:lastModifiedBy>4H</cp:lastModifiedBy>
  <cp:revision>9</cp:revision>
  <dcterms:modified xsi:type="dcterms:W3CDTF">2014-01-31T20:11:34Z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