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3"/>
  </p:notesMasterIdLst>
  <p:sldIdLst>
    <p:sldId id="257" r:id="rId2"/>
    <p:sldId id="258" r:id="rId3"/>
    <p:sldId id="273" r:id="rId4"/>
    <p:sldId id="259" r:id="rId5"/>
    <p:sldId id="274" r:id="rId6"/>
    <p:sldId id="260" r:id="rId7"/>
    <p:sldId id="275" r:id="rId8"/>
    <p:sldId id="272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6" r:id="rId17"/>
    <p:sldId id="277" r:id="rId18"/>
    <p:sldId id="268" r:id="rId19"/>
    <p:sldId id="278" r:id="rId20"/>
    <p:sldId id="269" r:id="rId21"/>
    <p:sldId id="271" r:id="rId2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Dosis" panose="020B0604020202020204" charset="0"/>
      <p:regular r:id="rId28"/>
      <p:bold r:id="rId29"/>
    </p:embeddedFont>
    <p:embeddedFont>
      <p:font typeface="Dosis ExtraLight" charset="0"/>
      <p:regular r:id="rId30"/>
      <p:bold r:id="rId31"/>
    </p:embeddedFont>
    <p:embeddedFont>
      <p:font typeface="Pontano Sans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98F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81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ff0f23d4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ff0f23d4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ff0f23d4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ff0f23d4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ff0f23d4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ff0f23d4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ff0f23d4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ff0f23d4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ff0f23d4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ff0f23d4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76b6048c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76b6048c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ff0f23d4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ff0f23d4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7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76b6048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76b6048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76b6048c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76b6048c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76b6048c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76b6048c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ff0f23d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ff0f23d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76b6048c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76b6048c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ff0f23d4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ff0f23d4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eaves">
  <p:cSld name="BLANK_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2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3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35802" y="2802078"/>
            <a:ext cx="1905613" cy="1255536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136091"/>
            <a:ext cx="1085984" cy="1007319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1936070" cy="2500305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21739" y="0"/>
            <a:ext cx="971624" cy="843005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680587" y="3914645"/>
            <a:ext cx="1491337" cy="1228764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349175" y="3221054"/>
            <a:ext cx="310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602686" y="3512916"/>
            <a:ext cx="1278848" cy="1021604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6991883" y="3961149"/>
            <a:ext cx="566286" cy="927029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7600940" y="421461"/>
            <a:ext cx="1543076" cy="2686124"/>
          </a:xfrm>
          <a:custGeom>
            <a:avLst/>
            <a:gdLst/>
            <a:ahLst/>
            <a:cxnLst/>
            <a:rect l="l" t="t" r="r" b="b"/>
            <a:pathLst>
              <a:path w="15908" h="27692" extrusionOk="0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3344575" y="1323600"/>
            <a:ext cx="38592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2600" i="1">
                <a:solidFill>
                  <a:schemeClr val="accent2"/>
                </a:solidFill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2600" i="1">
                <a:solidFill>
                  <a:schemeClr val="accent2"/>
                </a:solidFill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2600" i="1">
                <a:solidFill>
                  <a:schemeClr val="accent2"/>
                </a:solidFill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1531725" y="1092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9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28548" y="1071451"/>
            <a:ext cx="1164582" cy="1832524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192991" y="0"/>
            <a:ext cx="2343229" cy="135732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350346"/>
            <a:ext cx="1257314" cy="1793142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5242000" y="1198025"/>
            <a:ext cx="3444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5242000" y="1998975"/>
            <a:ext cx="34449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3822000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6325498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3822000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5448638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7075276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0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3221925" y="4330100"/>
            <a:ext cx="54648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FF9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jpg"/><Relationship Id="rId5" Type="http://schemas.openxmlformats.org/officeDocument/2006/relationships/image" Target="../media/image48.pn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ka5vblCkGF8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ctrTitle"/>
          </p:nvPr>
        </p:nvSpPr>
        <p:spPr>
          <a:xfrm>
            <a:off x="3535435" y="1096200"/>
            <a:ext cx="6395475" cy="21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accent1">
                    <a:lumMod val="50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4-H</a:t>
            </a:r>
            <a:br>
              <a:rPr lang="en" b="1" dirty="0" smtClean="0">
                <a:solidFill>
                  <a:schemeClr val="accent1">
                    <a:lumMod val="50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</a:br>
            <a:r>
              <a:rPr lang="en" b="1" dirty="0" smtClean="0">
                <a:solidFill>
                  <a:schemeClr val="accent1">
                    <a:lumMod val="50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 “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Field of Dreams”</a:t>
            </a:r>
            <a:endParaRPr b="1" dirty="0">
              <a:solidFill>
                <a:schemeClr val="accent1">
                  <a:lumMod val="50000"/>
                </a:schemeClr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294967295"/>
          </p:nvPr>
        </p:nvSpPr>
        <p:spPr>
          <a:xfrm>
            <a:off x="4257450" y="3600200"/>
            <a:ext cx="43557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Presented by: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4-H Youth Task Force and Advisory Council</a:t>
            </a:r>
            <a:endParaRPr sz="1800"/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400" y="1443325"/>
            <a:ext cx="1809750" cy="18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 idx="4294967295"/>
          </p:nvPr>
        </p:nvSpPr>
        <p:spPr>
          <a:xfrm>
            <a:off x="1420091" y="692727"/>
            <a:ext cx="5005388" cy="1362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Why Plymouth County </a:t>
            </a:r>
            <a:r>
              <a:rPr lang="en" b="1" dirty="0" smtClean="0">
                <a:solidFill>
                  <a:schemeClr val="accent2">
                    <a:lumMod val="75000"/>
                  </a:schemeClr>
                </a:solidFill>
              </a:rPr>
              <a:t>   4-H </a:t>
            </a: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needs 20 </a:t>
            </a:r>
            <a:r>
              <a:rPr lang="en" b="1" dirty="0" smtClean="0">
                <a:solidFill>
                  <a:schemeClr val="accent2">
                    <a:lumMod val="75000"/>
                  </a:schemeClr>
                </a:solidFill>
              </a:rPr>
              <a:t>acres </a:t>
            </a:r>
            <a:r>
              <a:rPr lang="en" b="1" dirty="0" smtClean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(cont</a:t>
            </a:r>
            <a:r>
              <a:rPr lang="en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.)</a:t>
            </a:r>
            <a:endParaRPr b="1" dirty="0">
              <a:solidFill>
                <a:schemeClr val="accent2">
                  <a:lumMod val="75000"/>
                </a:schemeClr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135800" y="1927950"/>
            <a:ext cx="5424000" cy="2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rPr>
              <a:t>Many 4-H'ers do not have direct exposure to agricultural operations/working </a:t>
            </a:r>
            <a:r>
              <a:rPr lang="en" sz="2000" dirty="0" smtClean="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rPr>
              <a:t>farms.</a:t>
            </a:r>
            <a:endParaRPr sz="2000" dirty="0">
              <a:solidFill>
                <a:schemeClr val="dk1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8001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sz="2000" dirty="0">
              <a:solidFill>
                <a:schemeClr val="dk1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Wingdings" panose="05000000000000000000" pitchFamily="2" charset="2"/>
              <a:buChar char="q"/>
            </a:pPr>
            <a:r>
              <a:rPr lang="en" sz="2000" dirty="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rPr>
              <a:t>Currently no designated property for year round use of livestock/animal exhibition </a:t>
            </a:r>
            <a:r>
              <a:rPr lang="en" sz="2000" dirty="0" smtClean="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rPr>
              <a:t>rings.</a:t>
            </a:r>
            <a:endParaRPr sz="2000" dirty="0">
              <a:solidFill>
                <a:schemeClr val="dk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14" y="180109"/>
            <a:ext cx="2087225" cy="208722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75" y="2486891"/>
            <a:ext cx="2924175" cy="22479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body" idx="4294967295"/>
          </p:nvPr>
        </p:nvSpPr>
        <p:spPr>
          <a:xfrm>
            <a:off x="4776788" y="1693863"/>
            <a:ext cx="4367212" cy="3055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Wingdings" panose="05000000000000000000" pitchFamily="2" charset="2"/>
              <a:buChar char="q"/>
            </a:pPr>
            <a:r>
              <a:rPr lang="en" sz="2000" dirty="0"/>
              <a:t>After multiple surveys and 4-H community outreach, many recommendations have been </a:t>
            </a:r>
            <a:r>
              <a:rPr lang="en" sz="2000" dirty="0" smtClean="0"/>
              <a:t>considered.</a:t>
            </a:r>
            <a:endParaRPr sz="2000" dirty="0"/>
          </a:p>
          <a:p>
            <a:pPr marL="8001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sz="2000" dirty="0"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Wingdings" panose="05000000000000000000" pitchFamily="2" charset="2"/>
              <a:buChar char="q"/>
            </a:pPr>
            <a:r>
              <a:rPr lang="en" sz="2000" dirty="0"/>
              <a:t>These ideas </a:t>
            </a:r>
            <a:r>
              <a:rPr lang="en" sz="2000" dirty="0" smtClean="0"/>
              <a:t>have been </a:t>
            </a:r>
            <a:r>
              <a:rPr lang="en" sz="2000" dirty="0"/>
              <a:t>split up by the immediate needs and desires of the </a:t>
            </a:r>
            <a:r>
              <a:rPr lang="en" sz="2000" dirty="0" smtClean="0"/>
              <a:t>community.</a:t>
            </a:r>
            <a:endParaRPr sz="2000" dirty="0"/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 idx="4294967295"/>
          </p:nvPr>
        </p:nvSpPr>
        <p:spPr>
          <a:xfrm>
            <a:off x="4776788" y="893763"/>
            <a:ext cx="4367212" cy="6905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What will we do with </a:t>
            </a:r>
            <a:r>
              <a:rPr lang="en" b="1" dirty="0" smtClean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20 </a:t>
            </a:r>
            <a:r>
              <a:rPr lang="en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acres?</a:t>
            </a:r>
            <a:endParaRPr b="1" dirty="0">
              <a:solidFill>
                <a:schemeClr val="accent2">
                  <a:lumMod val="75000"/>
                </a:schemeClr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508" y="256310"/>
            <a:ext cx="1870365" cy="186343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546" y="2701636"/>
            <a:ext cx="4793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“In part, a working farm where 4-H clubs could volunteer to help care for crops and animals”</a:t>
            </a:r>
          </a:p>
          <a:p>
            <a:endParaRPr lang="en-US" dirty="0" smtClean="0"/>
          </a:p>
          <a:p>
            <a:r>
              <a:rPr lang="en-US" dirty="0" smtClean="0"/>
              <a:t>“Open space for nature walks”</a:t>
            </a:r>
          </a:p>
          <a:p>
            <a:endParaRPr lang="en-US" dirty="0" smtClean="0"/>
          </a:p>
          <a:p>
            <a:r>
              <a:rPr lang="en-US" dirty="0" smtClean="0"/>
              <a:t>“Educational programs – Farm to Table”</a:t>
            </a:r>
          </a:p>
          <a:p>
            <a:endParaRPr lang="en-US" dirty="0" smtClean="0"/>
          </a:p>
          <a:p>
            <a:r>
              <a:rPr lang="en-US" dirty="0" smtClean="0"/>
              <a:t>“Create more opportunities for kids to interact with   animals, create a sustainable farm and enrich the community with the importance of ethical farming”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3455" y="2332304"/>
            <a:ext cx="322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latin typeface="Dosis ExtraLight" charset="0"/>
              </a:rPr>
              <a:t>Just some of the survey results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Dosis Extra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body" idx="4294967295"/>
          </p:nvPr>
        </p:nvSpPr>
        <p:spPr>
          <a:xfrm>
            <a:off x="4776788" y="1693863"/>
            <a:ext cx="4367212" cy="3055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" b="1" dirty="0" smtClean="0"/>
              <a:t>1. Meeting </a:t>
            </a:r>
            <a:r>
              <a:rPr lang="en" b="1" dirty="0"/>
              <a:t>Space</a:t>
            </a:r>
            <a:endParaRPr b="1" dirty="0"/>
          </a:p>
          <a:p>
            <a:pPr marL="101600" lv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" sz="2000" dirty="0" smtClean="0"/>
              <a:t>	</a:t>
            </a:r>
            <a:r>
              <a:rPr lang="en-US" sz="2000" dirty="0"/>
              <a:t>4-H clubs and community</a:t>
            </a:r>
          </a:p>
          <a:p>
            <a:pPr marL="76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b="1" dirty="0" smtClean="0"/>
              <a:t>2</a:t>
            </a:r>
            <a:r>
              <a:rPr lang="en" b="1" dirty="0" smtClean="0"/>
              <a:t>. Show </a:t>
            </a:r>
            <a:r>
              <a:rPr lang="en" b="1" dirty="0"/>
              <a:t>S</a:t>
            </a:r>
            <a:r>
              <a:rPr lang="en" b="1" dirty="0" smtClean="0"/>
              <a:t>pace</a:t>
            </a:r>
            <a:endParaRPr dirty="0"/>
          </a:p>
          <a:p>
            <a:pPr marL="10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2000" dirty="0" smtClean="0"/>
              <a:t>	</a:t>
            </a:r>
            <a:r>
              <a:rPr lang="en" sz="2000" dirty="0" smtClean="0"/>
              <a:t>4-H clubs and community</a:t>
            </a:r>
            <a:endParaRPr sz="2000" dirty="0"/>
          </a:p>
          <a:p>
            <a:pPr marL="76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b="1" dirty="0" smtClean="0"/>
              <a:t>3. Gardening Space</a:t>
            </a:r>
            <a:endParaRPr dirty="0"/>
          </a:p>
          <a:p>
            <a:pPr marL="10160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" sz="2000" dirty="0" smtClean="0"/>
              <a:t>	</a:t>
            </a:r>
            <a:r>
              <a:rPr lang="en-US" sz="2000" dirty="0"/>
              <a:t>4-H clubs and community</a:t>
            </a:r>
          </a:p>
          <a:p>
            <a:pPr marL="10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sp>
        <p:nvSpPr>
          <p:cNvPr id="170" name="Google Shape;170;p23"/>
          <p:cNvSpPr txBox="1">
            <a:spLocks noGrp="1"/>
          </p:cNvSpPr>
          <p:nvPr>
            <p:ph type="title" idx="4294967295"/>
          </p:nvPr>
        </p:nvSpPr>
        <p:spPr>
          <a:xfrm>
            <a:off x="4499697" y="407988"/>
            <a:ext cx="4367212" cy="10572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Dosis ExtraLight"/>
                <a:ea typeface="Dosis ExtraLight"/>
                <a:cs typeface="Dosis ExtraLight"/>
                <a:sym typeface="Dosis ExtraLight"/>
              </a:rPr>
              <a:t>Year One</a:t>
            </a:r>
            <a:endParaRPr sz="4000" dirty="0"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2">
                    <a:lumMod val="75000"/>
                  </a:schemeClr>
                </a:solidFill>
              </a:rPr>
              <a:t>Most desired </a:t>
            </a:r>
            <a:r>
              <a:rPr lang="en" sz="2800" b="1" dirty="0" smtClean="0">
                <a:solidFill>
                  <a:schemeClr val="accent2">
                    <a:lumMod val="75000"/>
                  </a:schemeClr>
                </a:solidFill>
              </a:rPr>
              <a:t>Ideas based on survey results</a:t>
            </a:r>
            <a:endParaRPr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7" y="2479963"/>
            <a:ext cx="3669062" cy="241761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201" y="315597"/>
            <a:ext cx="2426418" cy="181066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body" idx="4294967295"/>
          </p:nvPr>
        </p:nvSpPr>
        <p:spPr>
          <a:xfrm>
            <a:off x="4336153" y="1207725"/>
            <a:ext cx="4718152" cy="3055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" b="1" dirty="0" smtClean="0"/>
              <a:t>1. Renovate</a:t>
            </a:r>
            <a:endParaRPr b="1" dirty="0"/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2000" dirty="0" smtClean="0"/>
              <a:t>	Existing </a:t>
            </a:r>
            <a:r>
              <a:rPr lang="en" sz="2000" dirty="0"/>
              <a:t>building to include a </a:t>
            </a:r>
            <a:r>
              <a:rPr lang="en" sz="2000" dirty="0" smtClean="0"/>
              <a:t>	kitchen</a:t>
            </a:r>
            <a:r>
              <a:rPr lang="en" sz="2000" dirty="0"/>
              <a:t>, classroom space and </a:t>
            </a:r>
            <a:r>
              <a:rPr lang="en" sz="2000" dirty="0" smtClean="0"/>
              <a:t>	offices</a:t>
            </a:r>
            <a:endParaRPr lang="en" sz="2000" dirty="0"/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b="1" dirty="0" smtClean="0"/>
              <a:t>2. Repave Roadway</a:t>
            </a: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b="1" dirty="0" smtClean="0"/>
              <a:t>3. Run </a:t>
            </a:r>
            <a:r>
              <a:rPr lang="en" b="1" dirty="0"/>
              <a:t>in </a:t>
            </a:r>
            <a:r>
              <a:rPr lang="en" b="1" dirty="0" smtClean="0"/>
              <a:t>sheds </a:t>
            </a:r>
          </a:p>
          <a:p>
            <a:pPr marL="5588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2000" dirty="0" smtClean="0"/>
              <a:t>	To offer field board </a:t>
            </a:r>
            <a:r>
              <a:rPr lang="en" sz="1400" dirty="0" smtClean="0"/>
              <a:t>(</a:t>
            </a:r>
            <a:r>
              <a:rPr lang="en-US" sz="1400" dirty="0" smtClean="0"/>
              <a:t>a source of revenue)</a:t>
            </a:r>
            <a:endParaRPr sz="1400" dirty="0"/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24"/>
          <p:cNvSpPr txBox="1">
            <a:spLocks noGrp="1"/>
          </p:cNvSpPr>
          <p:nvPr>
            <p:ph type="title" idx="4294967295"/>
          </p:nvPr>
        </p:nvSpPr>
        <p:spPr>
          <a:xfrm>
            <a:off x="4336153" y="804483"/>
            <a:ext cx="4900612" cy="6905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Year One</a:t>
            </a:r>
            <a:endParaRPr sz="4000" b="1" dirty="0">
              <a:solidFill>
                <a:schemeClr val="accent2">
                  <a:lumMod val="75000"/>
                </a:schemeClr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3000" b="1" dirty="0" smtClean="0">
                <a:solidFill>
                  <a:schemeClr val="accent2">
                    <a:lumMod val="75000"/>
                  </a:schemeClr>
                </a:solidFill>
              </a:rPr>
              <a:t>Immediate </a:t>
            </a:r>
            <a:r>
              <a:rPr lang="en" sz="3000" b="1" dirty="0">
                <a:solidFill>
                  <a:schemeClr val="accent2">
                    <a:lumMod val="75000"/>
                  </a:schemeClr>
                </a:solidFill>
              </a:rPr>
              <a:t>needs</a:t>
            </a:r>
            <a:endParaRPr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52" y="696902"/>
            <a:ext cx="2112559" cy="211255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1" y="3328408"/>
            <a:ext cx="2239563" cy="172835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body" idx="4294967295"/>
          </p:nvPr>
        </p:nvSpPr>
        <p:spPr>
          <a:xfrm>
            <a:off x="4318823" y="1540812"/>
            <a:ext cx="4619625" cy="3055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4</a:t>
            </a:r>
            <a:r>
              <a:rPr lang="en" dirty="0" smtClean="0">
                <a:solidFill>
                  <a:schemeClr val="tx1"/>
                </a:solidFill>
              </a:rPr>
              <a:t>.</a:t>
            </a:r>
            <a:r>
              <a:rPr lang="en" b="1" dirty="0" smtClean="0">
                <a:solidFill>
                  <a:schemeClr val="tx1"/>
                </a:solidFill>
              </a:rPr>
              <a:t>Community </a:t>
            </a:r>
            <a:r>
              <a:rPr lang="en" b="1" dirty="0">
                <a:solidFill>
                  <a:schemeClr val="tx1"/>
                </a:solidFill>
              </a:rPr>
              <a:t>Garden</a:t>
            </a:r>
            <a:r>
              <a:rPr lang="en" dirty="0">
                <a:solidFill>
                  <a:schemeClr val="tx1"/>
                </a:solidFill>
              </a:rPr>
              <a:t> </a:t>
            </a:r>
            <a:r>
              <a:rPr lang="en" sz="2000" dirty="0" smtClean="0">
                <a:solidFill>
                  <a:schemeClr val="tx1"/>
                </a:solidFill>
              </a:rPr>
              <a:t>Raised </a:t>
            </a:r>
            <a:r>
              <a:rPr lang="en" sz="2000" dirty="0">
                <a:solidFill>
                  <a:schemeClr val="tx1"/>
                </a:solidFill>
              </a:rPr>
              <a:t>beds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	</a:t>
            </a:r>
            <a:r>
              <a:rPr lang="en" dirty="0" smtClean="0">
                <a:solidFill>
                  <a:schemeClr val="tx1"/>
                </a:solidFill>
              </a:rPr>
              <a:t>a</a:t>
            </a:r>
            <a:r>
              <a:rPr lang="en" dirty="0">
                <a:solidFill>
                  <a:schemeClr val="tx1"/>
                </a:solidFill>
              </a:rPr>
              <a:t>. </a:t>
            </a:r>
            <a:r>
              <a:rPr lang="en" sz="2000" dirty="0">
                <a:solidFill>
                  <a:schemeClr val="tx1"/>
                </a:solidFill>
              </a:rPr>
              <a:t>4-H use</a:t>
            </a:r>
            <a:endParaRPr sz="20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" sz="2000" dirty="0">
                <a:solidFill>
                  <a:schemeClr val="tx1"/>
                </a:solidFill>
              </a:rPr>
              <a:t>	b. </a:t>
            </a:r>
            <a:r>
              <a:rPr lang="en" sz="2000" dirty="0" smtClean="0">
                <a:solidFill>
                  <a:schemeClr val="tx1"/>
                </a:solidFill>
              </a:rPr>
              <a:t>Community use </a:t>
            </a:r>
            <a:r>
              <a:rPr lang="en-US" sz="1400" dirty="0">
                <a:solidFill>
                  <a:schemeClr val="tx1"/>
                </a:solidFill>
              </a:rPr>
              <a:t>(a source of </a:t>
            </a:r>
            <a:r>
              <a:rPr lang="en-US" sz="1400" dirty="0" smtClean="0">
                <a:solidFill>
                  <a:schemeClr val="tx1"/>
                </a:solidFill>
              </a:rPr>
              <a:t>revenue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5</a:t>
            </a:r>
            <a:r>
              <a:rPr lang="en" dirty="0" smtClean="0">
                <a:solidFill>
                  <a:schemeClr val="tx1"/>
                </a:solidFill>
              </a:rPr>
              <a:t>.</a:t>
            </a:r>
            <a:r>
              <a:rPr lang="en" b="1" dirty="0" smtClean="0">
                <a:solidFill>
                  <a:schemeClr val="tx1"/>
                </a:solidFill>
              </a:rPr>
              <a:t>Display </a:t>
            </a:r>
            <a:r>
              <a:rPr lang="en" b="1" dirty="0">
                <a:solidFill>
                  <a:schemeClr val="tx1"/>
                </a:solidFill>
              </a:rPr>
              <a:t>Garden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title" idx="4294967295"/>
          </p:nvPr>
        </p:nvSpPr>
        <p:spPr>
          <a:xfrm>
            <a:off x="3325123" y="773113"/>
            <a:ext cx="6335712" cy="6921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  <a:sym typeface="Dosis ExtraLight"/>
              </a:rPr>
              <a:t>Year One</a:t>
            </a: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solidFill>
                  <a:schemeClr val="accent2">
                    <a:lumMod val="75000"/>
                  </a:schemeClr>
                </a:solidFill>
              </a:rPr>
              <a:t>Immediate </a:t>
            </a:r>
            <a:r>
              <a:rPr lang="en" sz="2800" b="1" dirty="0">
                <a:solidFill>
                  <a:schemeClr val="accent2">
                    <a:lumMod val="75000"/>
                  </a:schemeClr>
                </a:solidFill>
              </a:rPr>
              <a:t>needs (Cont.)</a:t>
            </a:r>
            <a:endParaRPr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64" y="3743247"/>
            <a:ext cx="2935122" cy="116660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710" y="845127"/>
            <a:ext cx="2352157" cy="222365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8" name="Google Shape;18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035" y="2791691"/>
            <a:ext cx="2369129" cy="218209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body" idx="4294967295"/>
          </p:nvPr>
        </p:nvSpPr>
        <p:spPr>
          <a:xfrm>
            <a:off x="5014913" y="1308100"/>
            <a:ext cx="3900487" cy="51911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q"/>
            </a:pPr>
            <a:r>
              <a:rPr lang="en" b="1" dirty="0"/>
              <a:t>Leadership Camp</a:t>
            </a:r>
            <a:r>
              <a:rPr lang="en" dirty="0"/>
              <a:t>	</a:t>
            </a:r>
            <a:endParaRPr dirty="0"/>
          </a:p>
          <a:p>
            <a:pPr marL="10160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None/>
            </a:pPr>
            <a:r>
              <a:rPr lang="en" sz="2000" dirty="0" smtClean="0"/>
              <a:t>Directed </a:t>
            </a:r>
            <a:r>
              <a:rPr lang="en" sz="2000" dirty="0"/>
              <a:t>towards 4-H members and the </a:t>
            </a:r>
            <a:r>
              <a:rPr lang="en" sz="2000" dirty="0" smtClean="0"/>
              <a:t>community. Specifically At risk youth. </a:t>
            </a:r>
            <a:r>
              <a:rPr lang="en-US" sz="1400" dirty="0"/>
              <a:t>(a source </a:t>
            </a:r>
            <a:r>
              <a:rPr lang="en-US" sz="1400" dirty="0" smtClean="0"/>
              <a:t>of revenue</a:t>
            </a:r>
            <a:r>
              <a:rPr lang="en-US" sz="1400" dirty="0"/>
              <a:t>)</a:t>
            </a:r>
          </a:p>
        </p:txBody>
      </p:sp>
      <p:sp>
        <p:nvSpPr>
          <p:cNvPr id="193" name="Google Shape;193;p26"/>
          <p:cNvSpPr txBox="1">
            <a:spLocks noGrp="1"/>
          </p:cNvSpPr>
          <p:nvPr>
            <p:ph type="ctrTitle" idx="4294967295"/>
          </p:nvPr>
        </p:nvSpPr>
        <p:spPr>
          <a:xfrm>
            <a:off x="5068599" y="149225"/>
            <a:ext cx="3957637" cy="1158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Year Three</a:t>
            </a:r>
            <a:endParaRPr b="1" dirty="0">
              <a:solidFill>
                <a:schemeClr val="accent2">
                  <a:lumMod val="75000"/>
                </a:schemeClr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1869403"/>
            <a:ext cx="3955054" cy="297141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4" y="567945"/>
            <a:ext cx="2602915" cy="1301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3;p26"/>
          <p:cNvSpPr txBox="1">
            <a:spLocks noGrp="1"/>
          </p:cNvSpPr>
          <p:nvPr>
            <p:ph type="title" idx="4294967295"/>
          </p:nvPr>
        </p:nvSpPr>
        <p:spPr>
          <a:xfrm>
            <a:off x="4558126" y="264284"/>
            <a:ext cx="4367212" cy="6905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Year </a:t>
            </a:r>
            <a:r>
              <a:rPr lang="en" b="1" dirty="0" smtClean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Four</a:t>
            </a:r>
            <a:endParaRPr b="1" dirty="0">
              <a:solidFill>
                <a:schemeClr val="accent2">
                  <a:lumMod val="75000"/>
                </a:schemeClr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1792" y="1100620"/>
            <a:ext cx="5015947" cy="351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lvl="0">
              <a:lnSpc>
                <a:spcPct val="115000"/>
              </a:lnSpc>
              <a:spcBef>
                <a:spcPts val="600"/>
              </a:spcBef>
              <a:buClr>
                <a:srgbClr val="9BCF63"/>
              </a:buClr>
              <a:buSzPts val="2400"/>
            </a:pPr>
            <a:r>
              <a:rPr lang="en-US" sz="2400" b="1" dirty="0">
                <a:solidFill>
                  <a:srgbClr val="484F56"/>
                </a:solidFill>
                <a:latin typeface="Pontano Sans"/>
                <a:sym typeface="Pontano Sans"/>
              </a:rPr>
              <a:t>1. </a:t>
            </a:r>
            <a:r>
              <a:rPr lang="en-US" sz="2400" b="1" dirty="0" smtClean="0">
                <a:solidFill>
                  <a:srgbClr val="484F56"/>
                </a:solidFill>
                <a:latin typeface="Pontano Sans"/>
                <a:sym typeface="Pontano Sans"/>
              </a:rPr>
              <a:t>Indoor Show Area</a:t>
            </a:r>
            <a:endParaRPr lang="en-US" sz="2400" b="1" dirty="0">
              <a:solidFill>
                <a:srgbClr val="484F56"/>
              </a:solidFill>
              <a:latin typeface="Pontano Sans"/>
              <a:sym typeface="Pontano Sans"/>
            </a:endParaRPr>
          </a:p>
          <a:p>
            <a:pPr marL="101600" lvl="0">
              <a:lnSpc>
                <a:spcPct val="115000"/>
              </a:lnSpc>
              <a:buClr>
                <a:srgbClr val="9BCF63"/>
              </a:buClr>
              <a:buSzPts val="2000"/>
            </a:pPr>
            <a:r>
              <a:rPr lang="en-US" sz="2000" dirty="0">
                <a:solidFill>
                  <a:srgbClr val="484F56"/>
                </a:solidFill>
                <a:latin typeface="Pontano Sans"/>
                <a:sym typeface="Pontano Sans"/>
              </a:rPr>
              <a:t>	</a:t>
            </a:r>
            <a:r>
              <a:rPr lang="en-US" sz="2000" dirty="0" smtClean="0">
                <a:solidFill>
                  <a:srgbClr val="484F56"/>
                </a:solidFill>
                <a:latin typeface="Pontano Sans"/>
                <a:sym typeface="Pontano Sans"/>
              </a:rPr>
              <a:t>a. For 4-H club use </a:t>
            </a:r>
          </a:p>
          <a:p>
            <a:pPr marL="101600" lvl="0">
              <a:lnSpc>
                <a:spcPct val="115000"/>
              </a:lnSpc>
              <a:buClr>
                <a:srgbClr val="9BCF63"/>
              </a:buClr>
              <a:buSzPts val="2000"/>
            </a:pPr>
            <a:r>
              <a:rPr lang="en-US" sz="2000" dirty="0">
                <a:solidFill>
                  <a:srgbClr val="484F56"/>
                </a:solidFill>
                <a:latin typeface="Pontano Sans"/>
                <a:sym typeface="Pontano Sans"/>
              </a:rPr>
              <a:t>	</a:t>
            </a:r>
            <a:r>
              <a:rPr lang="en-US" sz="2000" dirty="0" smtClean="0">
                <a:solidFill>
                  <a:srgbClr val="484F56"/>
                </a:solidFill>
                <a:latin typeface="Pontano Sans"/>
                <a:sym typeface="Pontano Sans"/>
              </a:rPr>
              <a:t>b. Host Animal Shows </a:t>
            </a:r>
            <a:r>
              <a:rPr lang="en-US" dirty="0">
                <a:solidFill>
                  <a:srgbClr val="484F56"/>
                </a:solidFill>
                <a:latin typeface="Pontano Sans"/>
                <a:sym typeface="Pontano Sans"/>
              </a:rPr>
              <a:t>(a source of revenue)</a:t>
            </a:r>
            <a:endParaRPr lang="en-US" sz="2000" dirty="0" smtClean="0">
              <a:solidFill>
                <a:srgbClr val="484F56"/>
              </a:solidFill>
              <a:latin typeface="Pontano Sans"/>
              <a:sym typeface="Pontano Sans"/>
            </a:endParaRPr>
          </a:p>
          <a:p>
            <a:pPr marL="558800" lvl="1">
              <a:lnSpc>
                <a:spcPct val="115000"/>
              </a:lnSpc>
              <a:buClr>
                <a:srgbClr val="9BCF63"/>
              </a:buClr>
              <a:buSzPts val="2000"/>
            </a:pPr>
            <a:r>
              <a:rPr lang="en-US" sz="2000" dirty="0">
                <a:solidFill>
                  <a:srgbClr val="484F56"/>
                </a:solidFill>
                <a:latin typeface="Pontano Sans"/>
                <a:sym typeface="Pontano Sans"/>
              </a:rPr>
              <a:t>	</a:t>
            </a:r>
            <a:r>
              <a:rPr lang="en-US" sz="2000" dirty="0" smtClean="0">
                <a:solidFill>
                  <a:srgbClr val="484F56"/>
                </a:solidFill>
                <a:latin typeface="Pontano Sans"/>
                <a:sym typeface="Pontano Sans"/>
              </a:rPr>
              <a:t>c. Community Use </a:t>
            </a:r>
            <a:r>
              <a:rPr lang="en-US" dirty="0" smtClean="0">
                <a:solidFill>
                  <a:srgbClr val="484F56"/>
                </a:solidFill>
                <a:latin typeface="Pontano Sans"/>
                <a:sym typeface="Pontano Sans"/>
              </a:rPr>
              <a:t>(a </a:t>
            </a:r>
            <a:r>
              <a:rPr lang="en-US" dirty="0">
                <a:solidFill>
                  <a:srgbClr val="484F56"/>
                </a:solidFill>
                <a:latin typeface="Pontano Sans"/>
                <a:sym typeface="Pontano Sans"/>
              </a:rPr>
              <a:t>source of revenue)</a:t>
            </a:r>
          </a:p>
          <a:p>
            <a:pPr marL="101600" lvl="0">
              <a:lnSpc>
                <a:spcPct val="115000"/>
              </a:lnSpc>
              <a:buClr>
                <a:srgbClr val="9BCF63"/>
              </a:buClr>
              <a:buSzPts val="2000"/>
            </a:pPr>
            <a:endParaRPr lang="en-US" sz="2000" dirty="0">
              <a:solidFill>
                <a:srgbClr val="484F56"/>
              </a:solidFill>
              <a:latin typeface="Pontano Sans"/>
              <a:sym typeface="Pontano Sans"/>
            </a:endParaRPr>
          </a:p>
          <a:p>
            <a:pPr marL="101600" lvl="0">
              <a:lnSpc>
                <a:spcPct val="115000"/>
              </a:lnSpc>
              <a:buClr>
                <a:srgbClr val="9BCF63"/>
              </a:buClr>
              <a:buSzPts val="2000"/>
            </a:pPr>
            <a:r>
              <a:rPr lang="en-US" sz="2400" b="1" dirty="0">
                <a:solidFill>
                  <a:srgbClr val="484F56"/>
                </a:solidFill>
                <a:latin typeface="Pontano Sans"/>
                <a:sym typeface="Pontano Sans"/>
              </a:rPr>
              <a:t>2. </a:t>
            </a:r>
            <a:r>
              <a:rPr lang="en-US" sz="2400" b="1" dirty="0" smtClean="0">
                <a:solidFill>
                  <a:srgbClr val="484F56"/>
                </a:solidFill>
                <a:latin typeface="Pontano Sans"/>
                <a:sym typeface="Pontano Sans"/>
              </a:rPr>
              <a:t>Full time Horticulturist</a:t>
            </a:r>
            <a:endParaRPr lang="en-US" sz="2400" b="1" dirty="0">
              <a:solidFill>
                <a:srgbClr val="484F56"/>
              </a:solidFill>
              <a:latin typeface="Pontano Sans"/>
              <a:sym typeface="Pontano Sans"/>
            </a:endParaRPr>
          </a:p>
          <a:p>
            <a:pPr marL="558800" lvl="1">
              <a:lnSpc>
                <a:spcPct val="115000"/>
              </a:lnSpc>
              <a:buClr>
                <a:srgbClr val="9BCF63"/>
              </a:buClr>
              <a:buSzPts val="2000"/>
            </a:pPr>
            <a:r>
              <a:rPr lang="en-US" sz="2000" dirty="0" smtClean="0">
                <a:solidFill>
                  <a:srgbClr val="484F56"/>
                </a:solidFill>
                <a:latin typeface="Pontano Sans"/>
                <a:sym typeface="Pontano Sans"/>
              </a:rPr>
              <a:t>	Implement a Master Gardener 	 	Program </a:t>
            </a:r>
            <a:r>
              <a:rPr lang="en-US" dirty="0" smtClean="0">
                <a:solidFill>
                  <a:srgbClr val="484F56"/>
                </a:solidFill>
                <a:latin typeface="Pontano Sans"/>
                <a:sym typeface="Pontano Sans"/>
              </a:rPr>
              <a:t>(a </a:t>
            </a:r>
            <a:r>
              <a:rPr lang="en-US" dirty="0">
                <a:solidFill>
                  <a:srgbClr val="484F56"/>
                </a:solidFill>
                <a:latin typeface="Pontano Sans"/>
                <a:sym typeface="Pontano Sans"/>
              </a:rPr>
              <a:t>source of revenue)</a:t>
            </a:r>
          </a:p>
          <a:p>
            <a:pPr marL="914400" lvl="0">
              <a:spcBef>
                <a:spcPts val="600"/>
              </a:spcBef>
              <a:buClr>
                <a:srgbClr val="9BCF63"/>
              </a:buClr>
              <a:buSzPts val="2400"/>
            </a:pPr>
            <a:endParaRPr lang="en-US" sz="2400" dirty="0">
              <a:solidFill>
                <a:srgbClr val="484F56"/>
              </a:solidFill>
              <a:latin typeface="Pontano Sans"/>
              <a:sym typeface="Pontano San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91" y="934252"/>
            <a:ext cx="2498501" cy="182926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70" y="3137584"/>
            <a:ext cx="2465337" cy="184883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" y="3137584"/>
            <a:ext cx="1892444" cy="184883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608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82" y="145901"/>
            <a:ext cx="2597256" cy="1731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" y="3263564"/>
            <a:ext cx="2674877" cy="1781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26" y="3240075"/>
            <a:ext cx="2715174" cy="1805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" t="16861" r="-1761" b="13139"/>
          <a:stretch/>
        </p:blipFill>
        <p:spPr>
          <a:xfrm>
            <a:off x="48896" y="145901"/>
            <a:ext cx="2650530" cy="1731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00" y="1509623"/>
            <a:ext cx="3415311" cy="2089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4140" y="516835"/>
            <a:ext cx="3021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Dosis ExtraLight" charset="0"/>
              </a:rPr>
              <a:t>Examples of what we can do with an indoor arena.</a:t>
            </a:r>
            <a:endParaRPr lang="en-US" sz="2000" b="1" dirty="0">
              <a:solidFill>
                <a:schemeClr val="tx1"/>
              </a:solidFill>
              <a:latin typeface="Dosis ExtraLigh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72" y="4122238"/>
            <a:ext cx="892239" cy="9231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873" y="1877405"/>
            <a:ext cx="16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Dog Agility Shows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791" y="295168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Sheep Shows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5796" y="1877404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Cow Shows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35796" y="2932298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Goat Shows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33870" y="3604599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Horse Shows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467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body" idx="4294967295"/>
          </p:nvPr>
        </p:nvSpPr>
        <p:spPr>
          <a:xfrm>
            <a:off x="4778375" y="2295525"/>
            <a:ext cx="4365625" cy="1939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b="1" dirty="0"/>
              <a:t>Machinery</a:t>
            </a:r>
            <a:endParaRPr b="1" dirty="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b="1" dirty="0"/>
              <a:t>Barns with stalls for horses</a:t>
            </a:r>
            <a:endParaRPr b="1" dirty="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b="1" dirty="0"/>
              <a:t>Cow barn</a:t>
            </a:r>
            <a:endParaRPr b="1" dirty="0"/>
          </a:p>
        </p:txBody>
      </p:sp>
      <p:sp>
        <p:nvSpPr>
          <p:cNvPr id="200" name="Google Shape;200;p27"/>
          <p:cNvSpPr txBox="1">
            <a:spLocks noGrp="1"/>
          </p:cNvSpPr>
          <p:nvPr>
            <p:ph type="title" idx="4294967295"/>
          </p:nvPr>
        </p:nvSpPr>
        <p:spPr>
          <a:xfrm>
            <a:off x="3337070" y="1540308"/>
            <a:ext cx="5751512" cy="69056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Year </a:t>
            </a:r>
            <a:r>
              <a:rPr lang="en" b="1" dirty="0" smtClean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Five</a:t>
            </a:r>
            <a:br>
              <a:rPr lang="en" b="1" dirty="0" smtClean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</a:br>
            <a:endParaRPr sz="4000" dirty="0">
              <a:solidFill>
                <a:schemeClr val="tx1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" sz="2400" b="1" dirty="0">
                <a:solidFill>
                  <a:schemeClr val="tx1"/>
                </a:solidFill>
                <a:latin typeface="Pontano Sans" panose="020B0604020202020204" charset="0"/>
              </a:rPr>
              <a:t>Working boarding farm for </a:t>
            </a:r>
            <a:r>
              <a:rPr lang="en" sz="2400" b="1" dirty="0" smtClean="0">
                <a:solidFill>
                  <a:schemeClr val="tx1"/>
                </a:solidFill>
                <a:latin typeface="Pontano Sans" panose="020B0604020202020204" charset="0"/>
              </a:rPr>
              <a:t/>
            </a:r>
            <a:br>
              <a:rPr lang="en" sz="2400" b="1" dirty="0" smtClean="0">
                <a:solidFill>
                  <a:schemeClr val="tx1"/>
                </a:solidFill>
                <a:latin typeface="Pontano Sans" panose="020B0604020202020204" charset="0"/>
              </a:rPr>
            </a:br>
            <a:r>
              <a:rPr lang="en" sz="2400" b="1" dirty="0" smtClean="0">
                <a:solidFill>
                  <a:schemeClr val="tx1"/>
                </a:solidFill>
                <a:latin typeface="Pontano Sans" panose="020B0604020202020204" charset="0"/>
              </a:rPr>
              <a:t>horses/livestock</a:t>
            </a:r>
            <a:endParaRPr sz="2400" b="1" dirty="0">
              <a:solidFill>
                <a:schemeClr val="tx1"/>
              </a:solidFill>
              <a:latin typeface="Pontano Sans" panose="020B0604020202020204" charset="0"/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1" y="2035801"/>
            <a:ext cx="3897600" cy="266368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02" y="0"/>
            <a:ext cx="5194568" cy="5155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608695">
            <a:off x="-92589" y="1910911"/>
            <a:ext cx="2486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Plymouth County 4-H Farm </a:t>
            </a:r>
          </a:p>
          <a:p>
            <a:pPr algn="ctr"/>
            <a:r>
              <a:rPr lang="en-US" b="1" dirty="0" smtClean="0"/>
              <a:t>Proposed Budget </a:t>
            </a:r>
          </a:p>
          <a:p>
            <a:pPr algn="ctr"/>
            <a:r>
              <a:rPr lang="en-US" b="1" dirty="0" smtClean="0"/>
              <a:t>FY2021-FY2025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642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3344575" y="1115675"/>
            <a:ext cx="49401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If you build it, they will come.”</a:t>
            </a:r>
            <a:endParaRPr sz="4800">
              <a:solidFill>
                <a:schemeClr val="dk1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17"/>
          <p:cNvSpPr txBox="1"/>
          <p:nvPr/>
        </p:nvSpPr>
        <p:spPr>
          <a:xfrm>
            <a:off x="4450675" y="2916700"/>
            <a:ext cx="2727900" cy="11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  <a:latin typeface="Pontano Sans"/>
                <a:ea typeface="Pontano Sans"/>
                <a:cs typeface="Pontano Sans"/>
                <a:sym typeface="Pontano Sans"/>
              </a:rPr>
              <a:t>-</a:t>
            </a:r>
            <a:r>
              <a:rPr lang="en" sz="1800" dirty="0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rPr>
              <a:t>“Shoeless” Joe Jackson</a:t>
            </a:r>
            <a:endParaRPr sz="1800" dirty="0">
              <a:solidFill>
                <a:schemeClr val="accent2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rPr>
              <a:t>Field of Dreams (1989)</a:t>
            </a:r>
            <a:endParaRPr sz="1800" i="1" dirty="0">
              <a:solidFill>
                <a:schemeClr val="accent2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accent2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b="20804"/>
          <a:stretch/>
        </p:blipFill>
        <p:spPr>
          <a:xfrm>
            <a:off x="768250" y="3274375"/>
            <a:ext cx="3486399" cy="1553101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04" y="134550"/>
            <a:ext cx="1079086" cy="112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4850"/>
            <a:ext cx="2899775" cy="16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113" y="64850"/>
            <a:ext cx="2899775" cy="162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2125" y="1760724"/>
            <a:ext cx="2899754" cy="16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797593"/>
            <a:ext cx="2899754" cy="158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6055" y="64850"/>
            <a:ext cx="2805570" cy="16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 rotWithShape="1">
          <a:blip r:embed="rId8">
            <a:alphaModFix/>
          </a:blip>
          <a:srcRect b="11331"/>
          <a:stretch/>
        </p:blipFill>
        <p:spPr>
          <a:xfrm>
            <a:off x="3122113" y="3534675"/>
            <a:ext cx="2899766" cy="143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 rotWithShape="1">
          <a:blip r:embed="rId9">
            <a:alphaModFix/>
          </a:blip>
          <a:srcRect l="-2490" r="2489"/>
          <a:stretch/>
        </p:blipFill>
        <p:spPr>
          <a:xfrm>
            <a:off x="6091850" y="1740525"/>
            <a:ext cx="2899775" cy="16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10">
            <a:alphaModFix/>
          </a:blip>
          <a:srcRect l="8651" r="8477"/>
          <a:stretch/>
        </p:blipFill>
        <p:spPr>
          <a:xfrm>
            <a:off x="152400" y="3442775"/>
            <a:ext cx="2899754" cy="153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11">
            <a:alphaModFix/>
          </a:blip>
          <a:srcRect b="33866"/>
          <a:stretch/>
        </p:blipFill>
        <p:spPr>
          <a:xfrm>
            <a:off x="6135625" y="3534679"/>
            <a:ext cx="2899775" cy="143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30" y="4128653"/>
            <a:ext cx="740332" cy="77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body" idx="4294967295"/>
          </p:nvPr>
        </p:nvSpPr>
        <p:spPr>
          <a:xfrm>
            <a:off x="1994700" y="1105050"/>
            <a:ext cx="5154600" cy="25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>
                <a:latin typeface="Dosis ExtraLight"/>
                <a:ea typeface="Dosis ExtraLight"/>
                <a:cs typeface="Dosis ExtraLight"/>
                <a:sym typeface="Dosis ExtraLight"/>
              </a:rPr>
              <a:t>Thank</a:t>
            </a:r>
            <a:r>
              <a:rPr lang="en" sz="4000"/>
              <a:t> </a:t>
            </a:r>
            <a:r>
              <a:rPr lang="en" sz="4000">
                <a:latin typeface="Dosis ExtraLight"/>
                <a:ea typeface="Dosis ExtraLight"/>
                <a:cs typeface="Dosis ExtraLight"/>
                <a:sym typeface="Dosis ExtraLight"/>
              </a:rPr>
              <a:t>you very much for listening! </a:t>
            </a:r>
            <a:endParaRPr sz="4000"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>
                <a:latin typeface="Dosis ExtraLight"/>
                <a:ea typeface="Dosis ExtraLight"/>
                <a:cs typeface="Dosis ExtraLight"/>
                <a:sym typeface="Dosis ExtraLight"/>
              </a:rPr>
              <a:t>Any Questions?</a:t>
            </a:r>
            <a:r>
              <a:rPr lang="en" sz="4000"/>
              <a:t> </a:t>
            </a:r>
            <a:endParaRPr sz="4000"/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725" y="3484450"/>
            <a:ext cx="1258550" cy="13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888" y="558638"/>
            <a:ext cx="1717675" cy="201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98875" y="558650"/>
            <a:ext cx="1717675" cy="20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982" y="3713018"/>
            <a:ext cx="3068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Dosis ExtraLight" charset="0"/>
              </a:rPr>
              <a:t>You're going to need us</a:t>
            </a:r>
            <a:endParaRPr lang="en-US" sz="2400" b="1" dirty="0">
              <a:latin typeface="Dosis ExtraLight" charset="0"/>
            </a:endParaRPr>
          </a:p>
        </p:txBody>
      </p:sp>
      <p:pic>
        <p:nvPicPr>
          <p:cNvPr id="2" name="ka5vblCkGF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39618" y="66964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body" idx="4294967295"/>
          </p:nvPr>
        </p:nvSpPr>
        <p:spPr>
          <a:xfrm>
            <a:off x="4776788" y="1012825"/>
            <a:ext cx="4367212" cy="373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accent2">
                  <a:lumMod val="75000"/>
                </a:schemeClr>
              </a:buClr>
              <a:buChar char="❏"/>
            </a:pPr>
            <a:r>
              <a:rPr lang="en-US" sz="1400" dirty="0" smtClean="0"/>
              <a:t>4-H </a:t>
            </a:r>
            <a:r>
              <a:rPr lang="en-US" sz="1400" dirty="0"/>
              <a:t>is a volunteer-led organization that reaches boys and girls through small groups called </a:t>
            </a:r>
            <a:r>
              <a:rPr lang="en-US" sz="1400" dirty="0" smtClean="0"/>
              <a:t>clubs. </a:t>
            </a:r>
          </a:p>
          <a:p>
            <a:pPr marL="76200" lvl="0" indent="0">
              <a:buClr>
                <a:schemeClr val="accent2">
                  <a:lumMod val="75000"/>
                </a:schemeClr>
              </a:buClr>
              <a:buNone/>
            </a:pPr>
            <a:endParaRPr lang="en-US" sz="1400" dirty="0" smtClean="0"/>
          </a:p>
          <a:p>
            <a:pPr lvl="0">
              <a:buClr>
                <a:schemeClr val="accent2">
                  <a:lumMod val="75000"/>
                </a:schemeClr>
              </a:buClr>
              <a:buChar char="❏"/>
            </a:pPr>
            <a:r>
              <a:rPr lang="en-US" sz="1400" dirty="0" smtClean="0"/>
              <a:t>4-H </a:t>
            </a:r>
            <a:r>
              <a:rPr lang="en-US" sz="1400" dirty="0"/>
              <a:t>members choose from over 40 projects in which to participate during the 4-H calendar year. </a:t>
            </a:r>
            <a:endParaRPr lang="en-US" sz="1400" dirty="0" smtClean="0"/>
          </a:p>
          <a:p>
            <a:pPr marL="76200" lvl="0" indent="0">
              <a:buClr>
                <a:schemeClr val="accent2">
                  <a:lumMod val="75000"/>
                </a:schemeClr>
              </a:buClr>
              <a:buNone/>
            </a:pPr>
            <a:endParaRPr lang="en-US" sz="1400" dirty="0" smtClean="0"/>
          </a:p>
          <a:p>
            <a:pPr lvl="0">
              <a:buClr>
                <a:schemeClr val="accent2">
                  <a:lumMod val="75000"/>
                </a:schemeClr>
              </a:buClr>
              <a:buChar char="❏"/>
            </a:pPr>
            <a:r>
              <a:rPr lang="en-US" sz="1400" dirty="0" smtClean="0"/>
              <a:t>Most </a:t>
            </a:r>
            <a:r>
              <a:rPr lang="en-US" sz="1400" dirty="0"/>
              <a:t>projects use hands-on learning experiences to teach subject matter and life-skills such as cooperation, leadership and decision-making </a:t>
            </a:r>
            <a:r>
              <a:rPr lang="en-US" sz="1400" dirty="0" smtClean="0"/>
              <a:t>skills </a:t>
            </a:r>
            <a:r>
              <a:rPr lang="en-US" sz="1400" dirty="0"/>
              <a:t>that can be applied over and over for a lifetime.</a:t>
            </a:r>
            <a:endParaRPr sz="1400" dirty="0"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4294967295"/>
          </p:nvPr>
        </p:nvSpPr>
        <p:spPr>
          <a:xfrm>
            <a:off x="4104842" y="312305"/>
            <a:ext cx="4367212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What is 4-H?</a:t>
            </a:r>
            <a:endParaRPr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061" y="3730486"/>
            <a:ext cx="1328080" cy="130037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8" y="2354839"/>
            <a:ext cx="3985873" cy="260249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38" y="165032"/>
            <a:ext cx="2139013" cy="212984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09" y="86456"/>
            <a:ext cx="2927927" cy="219594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15" y="2590800"/>
            <a:ext cx="1815812" cy="242108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9" y="2590694"/>
            <a:ext cx="1815891" cy="242118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27" y="86456"/>
            <a:ext cx="1814945" cy="241992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13" y="3537303"/>
            <a:ext cx="3779970" cy="142231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338379" y="2816822"/>
            <a:ext cx="4322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Dosis ExtraLight" charset="0"/>
              </a:rPr>
              <a:t>This is Plymouth County 4-H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Dosis Extra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9" y="86456"/>
            <a:ext cx="2976464" cy="218026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 idx="4294967295"/>
          </p:nvPr>
        </p:nvSpPr>
        <p:spPr>
          <a:xfrm>
            <a:off x="2362200" y="65521"/>
            <a:ext cx="4578927" cy="12783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50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Benefits of the </a:t>
            </a:r>
            <a:r>
              <a:rPr lang="en" b="1" dirty="0" smtClean="0">
                <a:solidFill>
                  <a:schemeClr val="accent1">
                    <a:lumMod val="50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/>
            </a:r>
            <a:br>
              <a:rPr lang="en" b="1" dirty="0" smtClean="0">
                <a:solidFill>
                  <a:schemeClr val="accent1">
                    <a:lumMod val="50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</a:br>
            <a:r>
              <a:rPr lang="en" b="1" dirty="0" smtClean="0">
                <a:solidFill>
                  <a:schemeClr val="accent1">
                    <a:lumMod val="50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4-H Program</a:t>
            </a:r>
            <a:endParaRPr b="1" dirty="0">
              <a:solidFill>
                <a:schemeClr val="accent1">
                  <a:lumMod val="50000"/>
                </a:schemeClr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10" y="1510145"/>
            <a:ext cx="3045522" cy="357620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9" y="794760"/>
            <a:ext cx="740332" cy="772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6964" y="1683328"/>
            <a:ext cx="443618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/>
              <a:t>4-H’ers are nearly 4 times more likely </a:t>
            </a:r>
            <a:r>
              <a:rPr lang="en-US" dirty="0" smtClean="0"/>
              <a:t>to make </a:t>
            </a:r>
            <a:r>
              <a:rPr lang="en-US" dirty="0"/>
              <a:t>contributions to their </a:t>
            </a:r>
            <a:r>
              <a:rPr lang="en-US" dirty="0" smtClean="0"/>
              <a:t>communities. 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/>
              <a:t>4-H’ers are about 2 times more likely </a:t>
            </a:r>
            <a:r>
              <a:rPr lang="en-US" dirty="0" smtClean="0"/>
              <a:t>to be </a:t>
            </a:r>
            <a:r>
              <a:rPr lang="en-US" dirty="0"/>
              <a:t>civically </a:t>
            </a:r>
            <a:r>
              <a:rPr lang="en-US" dirty="0" smtClean="0"/>
              <a:t>active.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/>
              <a:t>Youth </a:t>
            </a:r>
            <a:r>
              <a:rPr lang="en-US" dirty="0" smtClean="0"/>
              <a:t>build </a:t>
            </a:r>
            <a:r>
              <a:rPr lang="en-US" dirty="0"/>
              <a:t>life skills by leading hands-on projects in areas like science, health, agriculture and, civic engagement – helping them to grow confidence, independence, resilience, and compassion. </a:t>
            </a:r>
            <a:endParaRPr lang="en-US" dirty="0" smtClean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dirty="0" smtClean="0"/>
              <a:t>Adult </a:t>
            </a:r>
            <a:r>
              <a:rPr lang="en-US" dirty="0"/>
              <a:t>mentors provide a positive environment where </a:t>
            </a:r>
            <a:r>
              <a:rPr lang="en-US" dirty="0" smtClean="0"/>
              <a:t>Youth </a:t>
            </a:r>
            <a:r>
              <a:rPr lang="en-US" dirty="0"/>
              <a:t>learn by doing.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673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3600" b="1" dirty="0">
                <a:solidFill>
                  <a:srgbClr val="9BCF63">
                    <a:lumMod val="50000"/>
                  </a:srgb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Benefits of the </a:t>
            </a:r>
            <a:br>
              <a:rPr lang="en" sz="3600" b="1" dirty="0">
                <a:solidFill>
                  <a:srgbClr val="9BCF63">
                    <a:lumMod val="50000"/>
                  </a:srgb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</a:br>
            <a:r>
              <a:rPr lang="en" sz="3600" b="1" dirty="0">
                <a:solidFill>
                  <a:srgbClr val="9BCF63">
                    <a:lumMod val="50000"/>
                  </a:srgb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4-H Program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6" y="146516"/>
            <a:ext cx="2397702" cy="2491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6" y="2638246"/>
            <a:ext cx="2199200" cy="2361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4176" y="1643675"/>
            <a:ext cx="41998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Participation in 4-H helps youth develop a positive self image.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Youth have opportunities to take on leadership roles within the organization.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Youth have opportunities to gain new skills and knowledge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Youth work with adult mentors.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Youth have opportunities to “learn by doing”.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Youth learn Life skills that last a lifetime:</a:t>
            </a:r>
          </a:p>
          <a:p>
            <a:r>
              <a:rPr lang="en-US" dirty="0"/>
              <a:t>	</a:t>
            </a:r>
            <a:r>
              <a:rPr lang="en-US" dirty="0" smtClean="0"/>
              <a:t>Public speaking</a:t>
            </a:r>
          </a:p>
          <a:p>
            <a:r>
              <a:rPr lang="en-US" dirty="0"/>
              <a:t>	R</a:t>
            </a:r>
            <a:r>
              <a:rPr lang="en-US" dirty="0" smtClean="0"/>
              <a:t>ecord keeping</a:t>
            </a:r>
          </a:p>
          <a:p>
            <a:r>
              <a:rPr lang="en-US" dirty="0"/>
              <a:t>	</a:t>
            </a:r>
            <a:r>
              <a:rPr lang="en-US" dirty="0" smtClean="0"/>
              <a:t>Citizenship</a:t>
            </a:r>
          </a:p>
          <a:p>
            <a:r>
              <a:rPr lang="en-US" dirty="0" smtClean="0"/>
              <a:t>	Community Service</a:t>
            </a:r>
          </a:p>
          <a:p>
            <a:r>
              <a:rPr lang="en-US" dirty="0"/>
              <a:t>	H</a:t>
            </a:r>
            <a:r>
              <a:rPr lang="en-US" dirty="0" smtClean="0"/>
              <a:t>ealthy lifestyle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26327" y="100013"/>
            <a:ext cx="6317673" cy="1203325"/>
          </a:xfrm>
          <a:noFill/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How 4-H can use 20 acres to Benefit the Community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7757" y="1412843"/>
            <a:ext cx="58743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Pontano Sans" panose="020B0604020202020204" charset="0"/>
              </a:rPr>
              <a:t>Promote </a:t>
            </a:r>
            <a:r>
              <a:rPr lang="en-US" sz="1800" dirty="0">
                <a:latin typeface="Pontano Sans" panose="020B0604020202020204" charset="0"/>
              </a:rPr>
              <a:t>youth education through practical hands on learning experiences outside the </a:t>
            </a:r>
            <a:r>
              <a:rPr lang="en-US" sz="1800" dirty="0" smtClean="0">
                <a:latin typeface="Pontano Sans" panose="020B0604020202020204" charset="0"/>
              </a:rPr>
              <a:t>classroom.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sz="1800" dirty="0">
              <a:latin typeface="Pontano Sans" panose="020B060402020202020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Pontano Sans" panose="020B0604020202020204" charset="0"/>
              </a:rPr>
              <a:t>Set </a:t>
            </a:r>
            <a:r>
              <a:rPr lang="en-US" sz="1800" dirty="0">
                <a:latin typeface="Pontano Sans" panose="020B0604020202020204" charset="0"/>
              </a:rPr>
              <a:t>an example for other community programs </a:t>
            </a:r>
            <a:r>
              <a:rPr lang="en-US" sz="1800" dirty="0" smtClean="0">
                <a:latin typeface="Pontano Sans" panose="020B0604020202020204" charset="0"/>
              </a:rPr>
              <a:t>by showcasing an </a:t>
            </a:r>
            <a:r>
              <a:rPr lang="en-US" sz="1800" dirty="0">
                <a:latin typeface="Pontano Sans" panose="020B0604020202020204" charset="0"/>
              </a:rPr>
              <a:t>environmentally friendly </a:t>
            </a:r>
            <a:r>
              <a:rPr lang="en-US" sz="1800" dirty="0" smtClean="0">
                <a:latin typeface="Pontano Sans" panose="020B0604020202020204" charset="0"/>
              </a:rPr>
              <a:t>model.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sz="1800" dirty="0">
              <a:latin typeface="Pontano Sans" panose="020B060402020202020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Pontano Sans" panose="020B0604020202020204" charset="0"/>
              </a:rPr>
              <a:t>Keep </a:t>
            </a:r>
            <a:r>
              <a:rPr lang="en-US" sz="1800" dirty="0">
                <a:latin typeface="Pontano Sans" panose="020B0604020202020204" charset="0"/>
              </a:rPr>
              <a:t>our vibrant </a:t>
            </a:r>
            <a:r>
              <a:rPr lang="en-US" sz="1800" dirty="0" smtClean="0">
                <a:latin typeface="Pontano Sans" panose="020B0604020202020204" charset="0"/>
              </a:rPr>
              <a:t>county </a:t>
            </a:r>
            <a:r>
              <a:rPr lang="en-US" sz="1800" dirty="0">
                <a:latin typeface="Pontano Sans" panose="020B0604020202020204" charset="0"/>
              </a:rPr>
              <a:t>active with activities and programs that link to array of </a:t>
            </a:r>
            <a:r>
              <a:rPr lang="en-US" sz="1800" dirty="0" smtClean="0">
                <a:latin typeface="Pontano Sans" panose="020B0604020202020204" charset="0"/>
              </a:rPr>
              <a:t>topics.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sz="1800" dirty="0">
              <a:latin typeface="Pontano Sans" panose="020B060402020202020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Pontano Sans" panose="020B0604020202020204" charset="0"/>
              </a:rPr>
              <a:t>Celebrate </a:t>
            </a:r>
            <a:r>
              <a:rPr lang="en-US" sz="1800" dirty="0">
                <a:latin typeface="Pontano Sans" panose="020B0604020202020204" charset="0"/>
              </a:rPr>
              <a:t>the rich history that our county has to </a:t>
            </a:r>
            <a:r>
              <a:rPr lang="en-US" sz="1800" dirty="0" smtClean="0">
                <a:latin typeface="Pontano Sans" panose="020B0604020202020204" charset="0"/>
              </a:rPr>
              <a:t>offer.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en-US" sz="1800" dirty="0">
              <a:latin typeface="Pontano Sans" panose="020B060402020202020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Pontano Sans" panose="020B0604020202020204" charset="0"/>
              </a:rPr>
              <a:t>Promote </a:t>
            </a:r>
            <a:r>
              <a:rPr lang="en-US" sz="1800" dirty="0">
                <a:latin typeface="Pontano Sans" panose="020B0604020202020204" charset="0"/>
              </a:rPr>
              <a:t>community engagement through </a:t>
            </a:r>
            <a:r>
              <a:rPr lang="en-US" sz="1800" dirty="0" smtClean="0">
                <a:latin typeface="Pontano Sans" panose="020B0604020202020204" charset="0"/>
              </a:rPr>
              <a:t>volunteerism.</a:t>
            </a:r>
            <a:endParaRPr lang="en-US" sz="1800" dirty="0">
              <a:latin typeface="Pontano Sans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2482" y="1134061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A place to...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1" y="2407216"/>
            <a:ext cx="2645916" cy="238536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2" y="2903816"/>
            <a:ext cx="929459" cy="969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body" idx="4294967295"/>
          </p:nvPr>
        </p:nvSpPr>
        <p:spPr>
          <a:xfrm>
            <a:off x="3903951" y="1184852"/>
            <a:ext cx="5011448" cy="35880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Wingdings" panose="05000000000000000000" pitchFamily="2" charset="2"/>
              <a:buChar char="q"/>
            </a:pPr>
            <a:r>
              <a:rPr lang="en" sz="2000" dirty="0"/>
              <a:t>Plymouth County 4-H has no centralized meeting </a:t>
            </a:r>
            <a:r>
              <a:rPr lang="en" sz="2000" dirty="0" smtClean="0"/>
              <a:t>location.</a:t>
            </a:r>
            <a:endParaRPr lang="en" sz="1100" dirty="0" smtClean="0"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Wingdings" panose="05000000000000000000" pitchFamily="2" charset="2"/>
              <a:buChar char="q"/>
            </a:pPr>
            <a:r>
              <a:rPr lang="en" sz="2000" dirty="0" smtClean="0"/>
              <a:t>Program space is becoming increasingly more difficult to obtain. Limiting the ablility to host programs. 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Wingdings" panose="05000000000000000000" pitchFamily="2" charset="2"/>
              <a:buChar char="q"/>
            </a:pPr>
            <a:r>
              <a:rPr lang="en-US" sz="2000" dirty="0" smtClean="0"/>
              <a:t>W</a:t>
            </a:r>
            <a:r>
              <a:rPr lang="en" sz="2000" dirty="0" smtClean="0"/>
              <a:t>ith increased space and land we will be able to offer programs that create revenue. 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Wingdings" panose="05000000000000000000" pitchFamily="2" charset="2"/>
              <a:buChar char="q"/>
            </a:pPr>
            <a:endParaRPr sz="2000" dirty="0"/>
          </a:p>
        </p:txBody>
      </p:sp>
      <p:sp>
        <p:nvSpPr>
          <p:cNvPr id="148" name="Google Shape;148;p20"/>
          <p:cNvSpPr txBox="1">
            <a:spLocks noGrp="1"/>
          </p:cNvSpPr>
          <p:nvPr>
            <p:ph type="title" idx="4294967295"/>
          </p:nvPr>
        </p:nvSpPr>
        <p:spPr>
          <a:xfrm>
            <a:off x="3784600" y="685800"/>
            <a:ext cx="5359400" cy="6905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 dirty="0"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Why </a:t>
            </a:r>
            <a:r>
              <a:rPr lang="en" sz="4000" b="1" dirty="0" smtClean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Plymouth County 4-H needs </a:t>
            </a:r>
            <a:r>
              <a:rPr lang="en" sz="4000" b="1" dirty="0">
                <a:solidFill>
                  <a:schemeClr val="accent2">
                    <a:lumMod val="75000"/>
                  </a:schemeClr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20 acres</a:t>
            </a:r>
            <a:endParaRPr sz="4000" b="1" dirty="0">
              <a:solidFill>
                <a:schemeClr val="accent2">
                  <a:lumMod val="75000"/>
                </a:schemeClr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4032961"/>
            <a:ext cx="3218749" cy="96852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5" y="2844225"/>
            <a:ext cx="2782091" cy="183104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" y="692727"/>
            <a:ext cx="740332" cy="772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22" y="1031081"/>
            <a:ext cx="2348778" cy="150321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469</TotalTime>
  <Words>598</Words>
  <Application>Microsoft Office PowerPoint</Application>
  <PresentationFormat>On-screen Show (16:9)</PresentationFormat>
  <Paragraphs>114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Comic Sans MS</vt:lpstr>
      <vt:lpstr>Dosis</vt:lpstr>
      <vt:lpstr>Dosis ExtraLight</vt:lpstr>
      <vt:lpstr>Arial</vt:lpstr>
      <vt:lpstr>Pontano Sans</vt:lpstr>
      <vt:lpstr>Wingdings</vt:lpstr>
      <vt:lpstr>Solanio template</vt:lpstr>
      <vt:lpstr>4-H  “Field of Dreams”</vt:lpstr>
      <vt:lpstr>PowerPoint Presentation</vt:lpstr>
      <vt:lpstr>PowerPoint Presentation</vt:lpstr>
      <vt:lpstr>What is 4-H?</vt:lpstr>
      <vt:lpstr>PowerPoint Presentation</vt:lpstr>
      <vt:lpstr>Benefits of the  4-H Program</vt:lpstr>
      <vt:lpstr>PowerPoint Presentation</vt:lpstr>
      <vt:lpstr>How 4-H can use 20 acres to Benefit the Community</vt:lpstr>
      <vt:lpstr> Why Plymouth County 4-H needs 20 acres</vt:lpstr>
      <vt:lpstr>Why Plymouth County    4-H needs 20 acres (cont.)</vt:lpstr>
      <vt:lpstr>What will we do with 20 acres?</vt:lpstr>
      <vt:lpstr>Year One Most desired Ideas based on survey results</vt:lpstr>
      <vt:lpstr>Year One Immediate needs</vt:lpstr>
      <vt:lpstr>Year One  Immediate needs (Cont.)</vt:lpstr>
      <vt:lpstr>Year Three</vt:lpstr>
      <vt:lpstr>Year Four</vt:lpstr>
      <vt:lpstr>PowerPoint Presentation</vt:lpstr>
      <vt:lpstr>Year Five  Working boarding farm for  horses/livestock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4H</dc:creator>
  <cp:lastModifiedBy>4H</cp:lastModifiedBy>
  <cp:revision>39</cp:revision>
  <dcterms:modified xsi:type="dcterms:W3CDTF">2019-09-18T13:18:53Z</dcterms:modified>
</cp:coreProperties>
</file>