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3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 advClick="0" advTm="30000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276A4F-1687-4686-B102-AD7AC72F7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489820"/>
            <a:ext cx="8825658" cy="1287561"/>
          </a:xfrm>
        </p:spPr>
        <p:txBody>
          <a:bodyPr/>
          <a:lstStyle/>
          <a:p>
            <a:pPr algn="ctr"/>
            <a:r>
              <a:rPr lang="en-US" dirty="0"/>
              <a:t>Lance Heide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949407-8E1A-4AA3-BD99-8A8B9D0B10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     July 24, 1947 - March 20,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787DFB-B3A7-4F60-BF17-0CBAEE5D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318" y="423038"/>
            <a:ext cx="2419688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93320"/>
      </p:ext>
    </p:extLst>
  </p:cSld>
  <p:clrMapOvr>
    <a:masterClrMapping/>
  </p:clrMapOvr>
  <p:transition spd="slow" advClick="0" advTm="3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1FD586-1DA6-4518-A607-AC778266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66" y="0"/>
            <a:ext cx="10446707" cy="68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97293"/>
      </p:ext>
    </p:extLst>
  </p:cSld>
  <p:clrMapOvr>
    <a:masterClrMapping/>
  </p:clrMapOvr>
  <p:transition spd="slow" advClick="0" advTm="3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8FBC05-E589-43E6-A08D-B7CC3EB72F03}"/>
              </a:ext>
            </a:extLst>
          </p:cNvPr>
          <p:cNvSpPr/>
          <p:nvPr/>
        </p:nvSpPr>
        <p:spPr>
          <a:xfrm>
            <a:off x="951978" y="2242159"/>
            <a:ext cx="9031266" cy="160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the go-to guy! ”</a:t>
            </a:r>
          </a:p>
        </p:txBody>
      </p:sp>
    </p:spTree>
    <p:extLst>
      <p:ext uri="{BB962C8B-B14F-4D97-AF65-F5344CB8AC3E}">
        <p14:creationId xmlns:p14="http://schemas.microsoft.com/office/powerpoint/2010/main" val="3533577464"/>
      </p:ext>
    </p:extLst>
  </p:cSld>
  <p:clrMapOvr>
    <a:masterClrMapping/>
  </p:clrMapOvr>
  <p:transition spd="slow" advClick="0" advTm="30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35DEB2-ED49-4380-8C3A-9E571F2A752F}"/>
              </a:ext>
            </a:extLst>
          </p:cNvPr>
          <p:cNvSpPr/>
          <p:nvPr/>
        </p:nvSpPr>
        <p:spPr>
          <a:xfrm>
            <a:off x="375781" y="526093"/>
            <a:ext cx="10371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He is an indelible author of many words, while always in the background keeping us all grounded ”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19E69D-495C-481C-BBD5-135E13E8A027}"/>
              </a:ext>
            </a:extLst>
          </p:cNvPr>
          <p:cNvSpPr/>
          <p:nvPr/>
        </p:nvSpPr>
        <p:spPr>
          <a:xfrm>
            <a:off x="2592887" y="2242159"/>
            <a:ext cx="5099817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was a good man!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BAEFEC-CF62-4B2B-B722-844BC6CBCE6B}"/>
              </a:ext>
            </a:extLst>
          </p:cNvPr>
          <p:cNvSpPr/>
          <p:nvPr/>
        </p:nvSpPr>
        <p:spPr>
          <a:xfrm>
            <a:off x="2805830" y="3241224"/>
            <a:ext cx="5922557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Roadrunner"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6455116-84CC-4490-B5DA-0E5442AC99C4}"/>
              </a:ext>
            </a:extLst>
          </p:cNvPr>
          <p:cNvSpPr/>
          <p:nvPr/>
        </p:nvSpPr>
        <p:spPr>
          <a:xfrm>
            <a:off x="2167004" y="4285998"/>
            <a:ext cx="8580328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always a gentleman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FB3418-8DF6-4387-998C-A853844366B6}"/>
              </a:ext>
            </a:extLst>
          </p:cNvPr>
          <p:cNvSpPr/>
          <p:nvPr/>
        </p:nvSpPr>
        <p:spPr>
          <a:xfrm>
            <a:off x="1828799" y="5523471"/>
            <a:ext cx="8242125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a constant Professional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40661"/>
      </p:ext>
    </p:extLst>
  </p:cSld>
  <p:clrMapOvr>
    <a:masterClrMapping/>
  </p:clrMapOvr>
  <p:transition spd="slow" advClick="0" advTm="30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D25FF3-43AC-4D73-9512-2829A9384349}"/>
              </a:ext>
            </a:extLst>
          </p:cNvPr>
          <p:cNvSpPr/>
          <p:nvPr/>
        </p:nvSpPr>
        <p:spPr>
          <a:xfrm>
            <a:off x="300445" y="444136"/>
            <a:ext cx="10006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I got to know Lance better through the MSA and realized how important the MSA was in keeping all the agencies informed, educated and most of all, built friendships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872758C-99B2-49E3-81D2-98BA671C62B8}"/>
              </a:ext>
            </a:extLst>
          </p:cNvPr>
          <p:cNvSpPr/>
          <p:nvPr/>
        </p:nvSpPr>
        <p:spPr>
          <a:xfrm>
            <a:off x="1280160" y="3244334"/>
            <a:ext cx="10755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I value the friendships that were made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0B6500-3A47-446F-96CF-0BD387E2D1D9}"/>
              </a:ext>
            </a:extLst>
          </p:cNvPr>
          <p:cNvSpPr/>
          <p:nvPr/>
        </p:nvSpPr>
        <p:spPr>
          <a:xfrm>
            <a:off x="2818702" y="4398496"/>
            <a:ext cx="8977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Lance was an integral part of the MSA and always made everyone feel welcome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3130376"/>
      </p:ext>
    </p:extLst>
  </p:cSld>
  <p:clrMapOvr>
    <a:masterClrMapping/>
  </p:clrMapOvr>
  <p:transition spd="slow" advClick="0" advTm="30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A23FE1-C0CC-487A-9AA5-5EAAB4BD6E28}"/>
              </a:ext>
            </a:extLst>
          </p:cNvPr>
          <p:cNvSpPr/>
          <p:nvPr/>
        </p:nvSpPr>
        <p:spPr>
          <a:xfrm>
            <a:off x="535577" y="313509"/>
            <a:ext cx="10254343" cy="1844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Lance had a degree in Civil Engineering. Frank and I were always on Lance’s case about taking the PE, but he liked what he did and wanted to stay in the “field.”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5F08F8-97DF-46D7-8004-E1A50E4B7E36}"/>
              </a:ext>
            </a:extLst>
          </p:cNvPr>
          <p:cNvSpPr/>
          <p:nvPr/>
        </p:nvSpPr>
        <p:spPr>
          <a:xfrm>
            <a:off x="1240970" y="3093043"/>
            <a:ext cx="7903029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Lance was a major force in agency n contractors breaking bread together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1CC1AB-9DAE-48FE-A99A-6C14B74A387B}"/>
              </a:ext>
            </a:extLst>
          </p:cNvPr>
          <p:cNvSpPr/>
          <p:nvPr/>
        </p:nvSpPr>
        <p:spPr>
          <a:xfrm>
            <a:off x="3030583" y="5068389"/>
            <a:ext cx="87782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Lance was quite an individual that kept our MSA chapter together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1494297569"/>
      </p:ext>
    </p:extLst>
  </p:cSld>
  <p:clrMapOvr>
    <a:masterClrMapping/>
  </p:clrMapOvr>
  <p:transition spd="slow" advClick="0" advTm="30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64FE6F-8242-4704-8F9B-8FDD2942FD97}"/>
              </a:ext>
            </a:extLst>
          </p:cNvPr>
          <p:cNvSpPr/>
          <p:nvPr/>
        </p:nvSpPr>
        <p:spPr>
          <a:xfrm>
            <a:off x="2194561" y="1293225"/>
            <a:ext cx="6074228" cy="135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go-to guy!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775E085-D4E1-4C12-8A64-35010C9FB3BC}"/>
              </a:ext>
            </a:extLst>
          </p:cNvPr>
          <p:cNvSpPr/>
          <p:nvPr/>
        </p:nvSpPr>
        <p:spPr>
          <a:xfrm>
            <a:off x="1698171" y="3579223"/>
            <a:ext cx="7014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will be missed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32213094"/>
      </p:ext>
    </p:extLst>
  </p:cSld>
  <p:clrMapOvr>
    <a:masterClrMapping/>
  </p:clrMapOvr>
  <p:transition spd="slow" advClick="0" advTm="3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3FB60B-EE81-402D-ABD2-053A95F90389}"/>
              </a:ext>
            </a:extLst>
          </p:cNvPr>
          <p:cNvSpPr/>
          <p:nvPr/>
        </p:nvSpPr>
        <p:spPr>
          <a:xfrm>
            <a:off x="335560" y="1199626"/>
            <a:ext cx="10175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“Lance gave so much to so many in MSA”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74D4C5-3155-449B-A9B1-EAAA6637E986}"/>
              </a:ext>
            </a:extLst>
          </p:cNvPr>
          <p:cNvSpPr/>
          <p:nvPr/>
        </p:nvSpPr>
        <p:spPr>
          <a:xfrm>
            <a:off x="2139193" y="3244334"/>
            <a:ext cx="974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Personally an awesome friend for over 30 years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D68237-546A-4C0E-B9A8-7E9C98355534}"/>
              </a:ext>
            </a:extLst>
          </p:cNvPr>
          <p:cNvSpPr/>
          <p:nvPr/>
        </p:nvSpPr>
        <p:spPr>
          <a:xfrm>
            <a:off x="335561" y="4622333"/>
            <a:ext cx="6543411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mentoring of our son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775593200"/>
      </p:ext>
    </p:extLst>
  </p:cSld>
  <p:clrMapOvr>
    <a:masterClrMapping/>
  </p:clrMapOvr>
  <p:transition spd="slow" advClick="0" advTm="3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FEAD735-C280-4866-A941-CCCCB29D571E}"/>
              </a:ext>
            </a:extLst>
          </p:cNvPr>
          <p:cNvSpPr/>
          <p:nvPr/>
        </p:nvSpPr>
        <p:spPr>
          <a:xfrm>
            <a:off x="293615" y="763398"/>
            <a:ext cx="9555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Lance was one of the corner stones of the MSA ”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98DC46-A63C-42F7-BA48-203E936762CF}"/>
              </a:ext>
            </a:extLst>
          </p:cNvPr>
          <p:cNvSpPr/>
          <p:nvPr/>
        </p:nvSpPr>
        <p:spPr>
          <a:xfrm>
            <a:off x="2214694" y="2223083"/>
            <a:ext cx="7852095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Lance fighting executive board for decades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211216-C0E7-4F21-B431-B5DED521C1BF}"/>
              </a:ext>
            </a:extLst>
          </p:cNvPr>
          <p:cNvSpPr/>
          <p:nvPr/>
        </p:nvSpPr>
        <p:spPr>
          <a:xfrm>
            <a:off x="511728" y="3632369"/>
            <a:ext cx="10435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unswerving dedication to Redwood Empire MSA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3FAAEC-055A-4AB6-B852-954055BADAAB}"/>
              </a:ext>
            </a:extLst>
          </p:cNvPr>
          <p:cNvSpPr/>
          <p:nvPr/>
        </p:nvSpPr>
        <p:spPr>
          <a:xfrm>
            <a:off x="-100668" y="5632518"/>
            <a:ext cx="1229266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He was the Secretary / Treasure for as long as I can remember ”</a:t>
            </a:r>
          </a:p>
        </p:txBody>
      </p:sp>
    </p:spTree>
    <p:extLst>
      <p:ext uri="{BB962C8B-B14F-4D97-AF65-F5344CB8AC3E}">
        <p14:creationId xmlns:p14="http://schemas.microsoft.com/office/powerpoint/2010/main" val="3398848464"/>
      </p:ext>
    </p:extLst>
  </p:cSld>
  <p:clrMapOvr>
    <a:masterClrMapping/>
  </p:clrMapOvr>
  <p:transition spd="slow" advClick="0" advTm="3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9A5D15-5AF7-4ABB-BFE2-A05D95F89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14400"/>
            <a:ext cx="6705600" cy="5029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563C5D5D-4287-4CC6-8678-4F2AA0302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332958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5CB9BD1-62EC-404D-B600-C01AF2DB7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54" y="5943600"/>
            <a:ext cx="9320169" cy="742426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Lance and his dear friend Louis Ginocchio</a:t>
            </a:r>
          </a:p>
        </p:txBody>
      </p:sp>
    </p:spTree>
    <p:extLst>
      <p:ext uri="{BB962C8B-B14F-4D97-AF65-F5344CB8AC3E}">
        <p14:creationId xmlns:p14="http://schemas.microsoft.com/office/powerpoint/2010/main" val="1231679629"/>
      </p:ext>
    </p:extLst>
  </p:cSld>
  <p:clrMapOvr>
    <a:masterClrMapping/>
  </p:clrMapOvr>
  <p:transition spd="slow" advClick="0" advTm="3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B4F727-ED00-432E-8C02-7885AEFA0F08}"/>
              </a:ext>
            </a:extLst>
          </p:cNvPr>
          <p:cNvSpPr/>
          <p:nvPr/>
        </p:nvSpPr>
        <p:spPr>
          <a:xfrm>
            <a:off x="192947" y="1381905"/>
            <a:ext cx="11568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He was always there to help with the Car Shows, Bar B Qs, all the training events, He was always there to help ”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6A2F11F-6849-4F45-99B2-77AB54B416F2}"/>
              </a:ext>
            </a:extLst>
          </p:cNvPr>
          <p:cNvSpPr/>
          <p:nvPr/>
        </p:nvSpPr>
        <p:spPr>
          <a:xfrm>
            <a:off x="2114028" y="3406688"/>
            <a:ext cx="793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Everyone enjoyed working with Lance ”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9F6A80-2074-4EFA-92B9-61786218A1FC}"/>
              </a:ext>
            </a:extLst>
          </p:cNvPr>
          <p:cNvSpPr/>
          <p:nvPr/>
        </p:nvSpPr>
        <p:spPr>
          <a:xfrm>
            <a:off x="2021747" y="4813993"/>
            <a:ext cx="7826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He will be missed 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32525477"/>
      </p:ext>
    </p:extLst>
  </p:cSld>
  <p:clrMapOvr>
    <a:masterClrMapping/>
  </p:clrMapOvr>
  <p:transition spd="slow" advClick="0" advTm="3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8D0F75-EC60-4BCA-B85B-E9494C9FCE8A}"/>
              </a:ext>
            </a:extLst>
          </p:cNvPr>
          <p:cNvSpPr/>
          <p:nvPr/>
        </p:nvSpPr>
        <p:spPr>
          <a:xfrm>
            <a:off x="746619" y="1149292"/>
            <a:ext cx="9068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Lance's Dad was a member of the MSA ”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2E0268-58EE-4DBF-AF81-E27264B7BB8D}"/>
              </a:ext>
            </a:extLst>
          </p:cNvPr>
          <p:cNvSpPr/>
          <p:nvPr/>
        </p:nvSpPr>
        <p:spPr>
          <a:xfrm>
            <a:off x="1988191" y="2994871"/>
            <a:ext cx="831349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Lance was always a good pal to the ECA 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FAE574-2330-495B-8D38-21F782333A44}"/>
              </a:ext>
            </a:extLst>
          </p:cNvPr>
          <p:cNvSpPr/>
          <p:nvPr/>
        </p:nvSpPr>
        <p:spPr>
          <a:xfrm>
            <a:off x="-125835" y="4259996"/>
            <a:ext cx="12407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dad was an engineer and Lance followed in his foot steps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2147867"/>
      </p:ext>
    </p:extLst>
  </p:cSld>
  <p:clrMapOvr>
    <a:masterClrMapping/>
  </p:clrMapOvr>
  <p:transition spd="slow" advClick="0" advTm="3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8402BF-2238-4ABC-9BA4-04CF032768AC}"/>
              </a:ext>
            </a:extLst>
          </p:cNvPr>
          <p:cNvSpPr/>
          <p:nvPr/>
        </p:nvSpPr>
        <p:spPr>
          <a:xfrm>
            <a:off x="897309" y="1375794"/>
            <a:ext cx="984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Graduating from University of Nevada Reno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8EA410-884D-4A89-8BBF-7C5AB01D90D5}"/>
              </a:ext>
            </a:extLst>
          </p:cNvPr>
          <p:cNvSpPr/>
          <p:nvPr/>
        </p:nvSpPr>
        <p:spPr>
          <a:xfrm>
            <a:off x="209725" y="2692866"/>
            <a:ext cx="11325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His dad was a founding Redwood Chapter member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FD47EA-FE8E-4396-97D5-F07E846DBDE2}"/>
              </a:ext>
            </a:extLst>
          </p:cNvPr>
          <p:cNvSpPr/>
          <p:nvPr/>
        </p:nvSpPr>
        <p:spPr>
          <a:xfrm>
            <a:off x="-83890" y="3967994"/>
            <a:ext cx="123402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400" dirty="0">
                <a:latin typeface="Arial" panose="020B0604020202020204" pitchFamily="34" charset="0"/>
                <a:ea typeface="Times New Roman" panose="02020603050405020304" pitchFamily="18" charset="0"/>
              </a:rPr>
              <a:t>Lance became a member while working for Napa County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2A72EBF-5758-4B9B-AFE5-4D477BF19680}"/>
              </a:ext>
            </a:extLst>
          </p:cNvPr>
          <p:cNvSpPr/>
          <p:nvPr/>
        </p:nvSpPr>
        <p:spPr>
          <a:xfrm>
            <a:off x="327172" y="4932727"/>
            <a:ext cx="11501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Finally running the operation of the Napa County Silverado Trail maintenance yard for many years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8704918"/>
      </p:ext>
    </p:extLst>
  </p:cSld>
  <p:clrMapOvr>
    <a:masterClrMapping/>
  </p:clrMapOvr>
  <p:transition spd="slow" advClick="0" advTm="3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FEDA32-1092-44A0-80EA-E82DF989127A}"/>
              </a:ext>
            </a:extLst>
          </p:cNvPr>
          <p:cNvSpPr/>
          <p:nvPr/>
        </p:nvSpPr>
        <p:spPr>
          <a:xfrm>
            <a:off x="394283" y="1476462"/>
            <a:ext cx="1170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Lance held every office in the Redwood Empire Chapter and was the secretary/treasurer for many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many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years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173F2A-B52C-4D7F-BCEC-566E0F607473}"/>
              </a:ext>
            </a:extLst>
          </p:cNvPr>
          <p:cNvSpPr/>
          <p:nvPr/>
        </p:nvSpPr>
        <p:spPr>
          <a:xfrm>
            <a:off x="595618" y="2139193"/>
            <a:ext cx="7902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He served on the State (now) Executive MSA Board of Directors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815D20-527A-4B8C-B7F1-63B469D09A20}"/>
              </a:ext>
            </a:extLst>
          </p:cNvPr>
          <p:cNvSpPr/>
          <p:nvPr/>
        </p:nvSpPr>
        <p:spPr>
          <a:xfrm>
            <a:off x="1182847" y="2726422"/>
            <a:ext cx="9331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He also held positions on the Engineer Society board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30658E-A11F-4858-9251-3026550A7C1F}"/>
              </a:ext>
            </a:extLst>
          </p:cNvPr>
          <p:cNvSpPr/>
          <p:nvPr/>
        </p:nvSpPr>
        <p:spPr>
          <a:xfrm>
            <a:off x="1677797" y="3844497"/>
            <a:ext cx="8439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Lance was always the first to donate his time an effort for a good cause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73852F-4B04-4241-924C-20D76EF3F57D}"/>
              </a:ext>
            </a:extLst>
          </p:cNvPr>
          <p:cNvSpPr/>
          <p:nvPr/>
        </p:nvSpPr>
        <p:spPr>
          <a:xfrm>
            <a:off x="83891" y="5968156"/>
            <a:ext cx="11341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Helping the ECA, MSA, or the Society of Engineers put on the many special events to raise money for a worthy cause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64847"/>
      </p:ext>
    </p:extLst>
  </p:cSld>
  <p:clrMapOvr>
    <a:masterClrMapping/>
  </p:clrMapOvr>
  <p:transition spd="slow" advClick="0" advTm="3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678904-AE7A-46D7-9842-E016400DF8F4}"/>
              </a:ext>
            </a:extLst>
          </p:cNvPr>
          <p:cNvSpPr/>
          <p:nvPr/>
        </p:nvSpPr>
        <p:spPr>
          <a:xfrm>
            <a:off x="-1" y="1266739"/>
            <a:ext cx="11073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know Lance help raise over $100,000 for scholarships and special projects for the MSA and ECA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90F9FB-6AED-4735-AAE6-0657FC369F5B}"/>
              </a:ext>
            </a:extLst>
          </p:cNvPr>
          <p:cNvSpPr/>
          <p:nvPr/>
        </p:nvSpPr>
        <p:spPr>
          <a:xfrm>
            <a:off x="125260" y="5135671"/>
            <a:ext cx="120667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Lance also loved the game of golf which can be very frustrating but the engineer in him would find a way for him to excel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22CEFB-5531-4E68-92B5-8860FDB58B30}"/>
              </a:ext>
            </a:extLst>
          </p:cNvPr>
          <p:cNvSpPr/>
          <p:nvPr/>
        </p:nvSpPr>
        <p:spPr>
          <a:xfrm>
            <a:off x="125260" y="3244334"/>
            <a:ext cx="1404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biggest was the Father's Day Show &amp; Shine Car Show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2641464"/>
      </p:ext>
    </p:extLst>
  </p:cSld>
  <p:clrMapOvr>
    <a:masterClrMapping/>
  </p:clrMapOvr>
  <p:transition spd="slow" advClick="0" advTm="30000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1237</TotalTime>
  <Words>545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BrowalliaUPC</vt:lpstr>
      <vt:lpstr>Calibri</vt:lpstr>
      <vt:lpstr>Century Gothic</vt:lpstr>
      <vt:lpstr>Times New Roman</vt:lpstr>
      <vt:lpstr>Wingdings 3</vt:lpstr>
      <vt:lpstr>Ion</vt:lpstr>
      <vt:lpstr>Lance Heide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Lance Heide</dc:title>
  <dc:creator>Lyle Waite</dc:creator>
  <cp:lastModifiedBy>Melanie Fraley</cp:lastModifiedBy>
  <cp:revision>27</cp:revision>
  <dcterms:created xsi:type="dcterms:W3CDTF">2019-04-25T20:17:19Z</dcterms:created>
  <dcterms:modified xsi:type="dcterms:W3CDTF">2019-05-01T23:12:04Z</dcterms:modified>
</cp:coreProperties>
</file>