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9" r:id="rId4"/>
    <p:sldId id="260" r:id="rId5"/>
    <p:sldId id="261" r:id="rId6"/>
    <p:sldId id="262" r:id="rId7"/>
    <p:sldId id="263" r:id="rId8"/>
    <p:sldId id="264" r:id="rId9"/>
    <p:sldId id="265" r:id="rId10"/>
    <p:sldId id="258"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0000"/>
    <a:srgbClr val="157FFF"/>
    <a:srgbClr val="F7E289"/>
    <a:srgbClr val="FF9E1D"/>
    <a:srgbClr val="D68B1C"/>
    <a:srgbClr val="D09622"/>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p:cViewPr varScale="1">
        <p:scale>
          <a:sx n="121" d="100"/>
          <a:sy n="121" d="100"/>
        </p:scale>
        <p:origin x="696" y="176"/>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7E1BE0-A4C2-7546-9027-10AA294CA307}" type="datetimeFigureOut">
              <a:rPr lang="en-US" smtClean="0"/>
              <a:t>6/5/19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7ECDA8-8125-034A-BE69-2A96231804D3}" type="slidenum">
              <a:rPr lang="en-US" smtClean="0"/>
              <a:t>‹#›</a:t>
            </a:fld>
            <a:endParaRPr lang="en-US"/>
          </a:p>
        </p:txBody>
      </p:sp>
    </p:spTree>
    <p:extLst>
      <p:ext uri="{BB962C8B-B14F-4D97-AF65-F5344CB8AC3E}">
        <p14:creationId xmlns:p14="http://schemas.microsoft.com/office/powerpoint/2010/main" val="48910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7ECDA8-8125-034A-BE69-2A96231804D3}" type="slidenum">
              <a:rPr lang="en-US" smtClean="0"/>
              <a:t>10</a:t>
            </a:fld>
            <a:endParaRPr lang="en-US"/>
          </a:p>
        </p:txBody>
      </p:sp>
    </p:spTree>
    <p:extLst>
      <p:ext uri="{BB962C8B-B14F-4D97-AF65-F5344CB8AC3E}">
        <p14:creationId xmlns:p14="http://schemas.microsoft.com/office/powerpoint/2010/main" val="4016125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8965" y="527605"/>
            <a:ext cx="8551480" cy="763525"/>
          </a:xfrm>
          <a:effectLst/>
        </p:spPr>
        <p:txBody>
          <a:bodyPr>
            <a:normAutofit/>
          </a:bodyPr>
          <a:lstStyle>
            <a:lvl1pPr algn="l">
              <a:defRPr sz="3600">
                <a:solidFill>
                  <a:schemeClr val="bg2">
                    <a:lumMod val="25000"/>
                  </a:schemeClr>
                </a:solidFill>
              </a:defRPr>
            </a:lvl1pPr>
          </a:lstStyle>
          <a:p>
            <a:r>
              <a:rPr lang="en-US" dirty="0"/>
              <a:t>Click to edit Master title style</a:t>
            </a:r>
          </a:p>
        </p:txBody>
      </p:sp>
      <p:sp>
        <p:nvSpPr>
          <p:cNvPr id="3" name="Subtitle 2"/>
          <p:cNvSpPr>
            <a:spLocks noGrp="1"/>
          </p:cNvSpPr>
          <p:nvPr>
            <p:ph type="subTitle" idx="1"/>
          </p:nvPr>
        </p:nvSpPr>
        <p:spPr>
          <a:xfrm>
            <a:off x="448965" y="1291130"/>
            <a:ext cx="6400800" cy="610819"/>
          </a:xfrm>
        </p:spPr>
        <p:txBody>
          <a:bodyPr>
            <a:normAutofit/>
          </a:bodyPr>
          <a:lstStyle>
            <a:lvl1pPr marL="0" indent="0" algn="l">
              <a:buNone/>
              <a:defRPr sz="26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6/5/19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6/5/19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6/5/19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6/5/19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6566315" cy="610820"/>
          </a:xfrm>
        </p:spPr>
        <p:txBody>
          <a:bodyPr>
            <a:normAutofit/>
          </a:bodyPr>
          <a:lstStyle>
            <a:lvl1pPr algn="l">
              <a:defRPr sz="3600">
                <a:solidFill>
                  <a:schemeClr val="bg2">
                    <a:lumMod val="50000"/>
                  </a:schemeClr>
                </a:solidFill>
              </a:defRPr>
            </a:lvl1pPr>
          </a:lstStyle>
          <a:p>
            <a:r>
              <a:rPr lang="en-US" dirty="0"/>
              <a:t>Click to edit Master title style</a:t>
            </a:r>
          </a:p>
        </p:txBody>
      </p:sp>
      <p:sp>
        <p:nvSpPr>
          <p:cNvPr id="3" name="Content Placeholder 2"/>
          <p:cNvSpPr>
            <a:spLocks noGrp="1"/>
          </p:cNvSpPr>
          <p:nvPr>
            <p:ph idx="1"/>
          </p:nvPr>
        </p:nvSpPr>
        <p:spPr>
          <a:xfrm>
            <a:off x="601669" y="1596540"/>
            <a:ext cx="8093365" cy="4581150"/>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6/5/19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0" y="527605"/>
            <a:ext cx="7016195" cy="684885"/>
          </a:xfrm>
        </p:spPr>
        <p:txBody>
          <a:bodyPr>
            <a:normAutofit/>
          </a:bodyPr>
          <a:lstStyle>
            <a:lvl1pPr algn="l">
              <a:defRPr sz="3600">
                <a:solidFill>
                  <a:schemeClr val="bg2">
                    <a:lumMod val="50000"/>
                  </a:schemeClr>
                </a:solidFill>
              </a:defRPr>
            </a:lvl1pPr>
          </a:lstStyle>
          <a:p>
            <a:r>
              <a:rPr lang="en-US" dirty="0"/>
              <a:t>Click to edit Master title style</a:t>
            </a:r>
          </a:p>
        </p:txBody>
      </p:sp>
      <p:sp>
        <p:nvSpPr>
          <p:cNvPr id="3" name="Content Placeholder 2"/>
          <p:cNvSpPr>
            <a:spLocks noGrp="1"/>
          </p:cNvSpPr>
          <p:nvPr>
            <p:ph idx="1"/>
          </p:nvPr>
        </p:nvSpPr>
        <p:spPr>
          <a:xfrm>
            <a:off x="1823310" y="1443835"/>
            <a:ext cx="7016195" cy="4275740"/>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6/5/19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6/5/19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6/5/19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680310"/>
            <a:ext cx="8398775" cy="532180"/>
          </a:xfrm>
        </p:spPr>
        <p:txBody>
          <a:bodyPr>
            <a:normAutofit/>
          </a:bodyPr>
          <a:lstStyle>
            <a:lvl1pPr algn="l">
              <a:defRPr sz="3600">
                <a:solidFill>
                  <a:schemeClr val="bg2">
                    <a:lumMod val="50000"/>
                  </a:schemeClr>
                </a:solidFill>
              </a:defRPr>
            </a:lvl1pPr>
          </a:lstStyle>
          <a:p>
            <a:r>
              <a:rPr lang="en-US" dirty="0"/>
              <a:t>Click to edit Master title style</a:t>
            </a:r>
          </a:p>
        </p:txBody>
      </p:sp>
      <p:sp>
        <p:nvSpPr>
          <p:cNvPr id="3" name="Text Placeholder 2"/>
          <p:cNvSpPr>
            <a:spLocks noGrp="1"/>
          </p:cNvSpPr>
          <p:nvPr>
            <p:ph type="body" idx="1"/>
          </p:nvPr>
        </p:nvSpPr>
        <p:spPr>
          <a:xfrm>
            <a:off x="448965" y="1443834"/>
            <a:ext cx="4123035" cy="620719"/>
          </a:xfrm>
        </p:spPr>
        <p:txBody>
          <a:bodyPr anchor="b"/>
          <a:lstStyle>
            <a:lvl1pPr marL="0" indent="0">
              <a:buNone/>
              <a:defRPr sz="2400" b="1" baseline="0">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8965" y="2054655"/>
            <a:ext cx="4123035" cy="303505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705" y="1443834"/>
            <a:ext cx="4123035" cy="620719"/>
          </a:xfrm>
        </p:spPr>
        <p:txBody>
          <a:bodyPr anchor="b"/>
          <a:lstStyle>
            <a:lvl1pPr marL="0" indent="0">
              <a:buNone/>
              <a:defRPr sz="24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24705" y="2054655"/>
            <a:ext cx="4123035" cy="303505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6/5/19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6/5/19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6/5/19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6/5/19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6/5/19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latin typeface="Garamond" panose="02020404030301010803" pitchFamily="18" charset="0"/>
              </a:rPr>
              <a:t>URBAN DIVINITY SCHOOL</a:t>
            </a:r>
          </a:p>
        </p:txBody>
      </p:sp>
      <p:sp>
        <p:nvSpPr>
          <p:cNvPr id="3" name="Subtitle 2"/>
          <p:cNvSpPr>
            <a:spLocks noGrp="1"/>
          </p:cNvSpPr>
          <p:nvPr>
            <p:ph type="subTitle" idx="1"/>
          </p:nvPr>
        </p:nvSpPr>
        <p:spPr>
          <a:xfrm>
            <a:off x="448965" y="1291130"/>
            <a:ext cx="6720837" cy="610819"/>
          </a:xfrm>
        </p:spPr>
        <p:txBody>
          <a:bodyPr>
            <a:normAutofit fontScale="55000" lnSpcReduction="20000"/>
          </a:bodyPr>
          <a:lstStyle/>
          <a:p>
            <a:r>
              <a:rPr lang="en-US" b="1" i="1" dirty="0">
                <a:latin typeface="Garamond" panose="02020404030301010803" pitchFamily="18" charset="0"/>
              </a:rPr>
              <a:t>RE-IMAGING THEOLOGICAL DISCOURSE FOR URBAN CHURCHES AND COMMUNITIES! CREATING A FRESH EDUCATIONAL NARRATIVE…</a:t>
            </a:r>
          </a:p>
        </p:txBody>
      </p:sp>
      <p:pic>
        <p:nvPicPr>
          <p:cNvPr id="17" name="Picture 16">
            <a:extLst>
              <a:ext uri="{FF2B5EF4-FFF2-40B4-BE49-F238E27FC236}">
                <a16:creationId xmlns:a16="http://schemas.microsoft.com/office/drawing/2014/main" id="{04DC041B-A048-9C4F-9FCF-A9731F4F1D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4013" y="150569"/>
            <a:ext cx="1691415" cy="1691415"/>
          </a:xfrm>
          <a:prstGeom prst="rect">
            <a:avLst/>
          </a:prstGeom>
        </p:spPr>
      </p:pic>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latin typeface="Garamond" panose="02020404030301010803" pitchFamily="18" charset="0"/>
              </a:rPr>
              <a:t>WE NEED YOUR HELP…</a:t>
            </a:r>
          </a:p>
        </p:txBody>
      </p:sp>
      <p:sp>
        <p:nvSpPr>
          <p:cNvPr id="6" name="Content Placeholder 5"/>
          <p:cNvSpPr>
            <a:spLocks noGrp="1"/>
          </p:cNvSpPr>
          <p:nvPr>
            <p:ph sz="half" idx="2"/>
          </p:nvPr>
        </p:nvSpPr>
        <p:spPr>
          <a:xfrm>
            <a:off x="448965" y="1443835"/>
            <a:ext cx="8246070" cy="3645878"/>
          </a:xfrm>
        </p:spPr>
        <p:txBody>
          <a:bodyPr>
            <a:normAutofit fontScale="62500" lnSpcReduction="20000"/>
          </a:bodyPr>
          <a:lstStyle/>
          <a:p>
            <a:r>
              <a:rPr lang="en-US" dirty="0">
                <a:latin typeface="Garamond" panose="02020404030301010803" pitchFamily="18" charset="0"/>
              </a:rPr>
              <a:t>We hope that you will be apart of this broad vision and offer your unconditional support and continuous financial contributions towards our endeavors. </a:t>
            </a:r>
          </a:p>
          <a:p>
            <a:pPr marL="0" indent="0">
              <a:buNone/>
            </a:pPr>
            <a:endParaRPr lang="en-US" dirty="0">
              <a:latin typeface="Garamond" panose="02020404030301010803" pitchFamily="18" charset="0"/>
            </a:endParaRPr>
          </a:p>
          <a:p>
            <a:r>
              <a:rPr lang="en-US" dirty="0">
                <a:latin typeface="Garamond" panose="02020404030301010803" pitchFamily="18" charset="0"/>
              </a:rPr>
              <a:t>Any amount is greatly appreciated. </a:t>
            </a:r>
          </a:p>
          <a:p>
            <a:pPr marL="0" indent="0">
              <a:buNone/>
            </a:pPr>
            <a:endParaRPr lang="en-US" dirty="0">
              <a:latin typeface="Garamond" panose="02020404030301010803" pitchFamily="18" charset="0"/>
            </a:endParaRPr>
          </a:p>
          <a:p>
            <a:r>
              <a:rPr lang="en-US" dirty="0">
                <a:latin typeface="Garamond" panose="02020404030301010803" pitchFamily="18" charset="0"/>
              </a:rPr>
              <a:t>There are scholarship programs available to be named after you or your designee, as well as ongoing support for students who are unable to pay themselves for this upward mobilizing educational endeavor. </a:t>
            </a:r>
          </a:p>
          <a:p>
            <a:pPr marL="0" indent="0">
              <a:buNone/>
            </a:pPr>
            <a:endParaRPr lang="en-US" dirty="0">
              <a:latin typeface="Garamond" panose="02020404030301010803" pitchFamily="18" charset="0"/>
            </a:endParaRPr>
          </a:p>
          <a:p>
            <a:r>
              <a:rPr lang="en-US" dirty="0">
                <a:latin typeface="Garamond" panose="02020404030301010803" pitchFamily="18" charset="0"/>
              </a:rPr>
              <a:t>We enlist funds of all kinds and amounts as we build this school, we will provide you with complete details on who your funds benefited and how your funds are used on an on-going basis. </a:t>
            </a:r>
          </a:p>
          <a:p>
            <a:pPr marL="0" indent="0">
              <a:buNone/>
            </a:pPr>
            <a:endParaRPr lang="en-US" dirty="0">
              <a:latin typeface="Garamond" panose="02020404030301010803" pitchFamily="18" charset="0"/>
            </a:endParaRPr>
          </a:p>
          <a:p>
            <a:r>
              <a:rPr lang="en-US" dirty="0">
                <a:latin typeface="Garamond" panose="02020404030301010803" pitchFamily="18" charset="0"/>
              </a:rPr>
              <a:t>Please help us in the Friend-raising campaign. </a:t>
            </a:r>
          </a:p>
          <a:p>
            <a:pPr marL="0" indent="0">
              <a:buNone/>
            </a:pPr>
            <a:endParaRPr lang="en-US" dirty="0">
              <a:latin typeface="Garamond" panose="02020404030301010803" pitchFamily="18" charset="0"/>
            </a:endParaRPr>
          </a:p>
          <a:p>
            <a:r>
              <a:rPr lang="en-US" dirty="0">
                <a:latin typeface="Garamond" panose="02020404030301010803" pitchFamily="18" charset="0"/>
              </a:rPr>
              <a:t>Checks can be made to Urban Divinity School and mailed to 242 S. Pleasantburg Drive, Greenville, South Carolina 29607 or secure giving on our website under donations tab, </a:t>
            </a:r>
            <a:r>
              <a:rPr lang="en-US" dirty="0" err="1">
                <a:latin typeface="Garamond" panose="02020404030301010803" pitchFamily="18" charset="0"/>
              </a:rPr>
              <a:t>www.uds.education</a:t>
            </a:r>
            <a:r>
              <a:rPr lang="en-US" dirty="0">
                <a:latin typeface="Garamond" panose="02020404030301010803" pitchFamily="18" charset="0"/>
              </a:rPr>
              <a:t>. </a:t>
            </a:r>
          </a:p>
          <a:p>
            <a:endParaRPr lang="en-US" dirty="0"/>
          </a:p>
        </p:txBody>
      </p:sp>
    </p:spTree>
    <p:extLst>
      <p:ext uri="{BB962C8B-B14F-4D97-AF65-F5344CB8AC3E}">
        <p14:creationId xmlns:p14="http://schemas.microsoft.com/office/powerpoint/2010/main" val="4170783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C110D6-E719-204A-9472-E06FAD2C8B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791" y="833015"/>
            <a:ext cx="3887115" cy="3887115"/>
          </a:xfrm>
          <a:prstGeom prst="rect">
            <a:avLst/>
          </a:prstGeom>
        </p:spPr>
      </p:pic>
      <p:sp>
        <p:nvSpPr>
          <p:cNvPr id="4" name="TextBox 3">
            <a:extLst>
              <a:ext uri="{FF2B5EF4-FFF2-40B4-BE49-F238E27FC236}">
                <a16:creationId xmlns:a16="http://schemas.microsoft.com/office/drawing/2014/main" id="{4A4DF246-4C5B-3A40-AAEB-159587440DC2}"/>
              </a:ext>
            </a:extLst>
          </p:cNvPr>
          <p:cNvSpPr txBox="1"/>
          <p:nvPr/>
        </p:nvSpPr>
        <p:spPr>
          <a:xfrm>
            <a:off x="4419295" y="1749245"/>
            <a:ext cx="4428445" cy="2246769"/>
          </a:xfrm>
          <a:prstGeom prst="rect">
            <a:avLst/>
          </a:prstGeom>
          <a:noFill/>
        </p:spPr>
        <p:txBody>
          <a:bodyPr wrap="square" rtlCol="0">
            <a:spAutoFit/>
          </a:bodyPr>
          <a:lstStyle/>
          <a:p>
            <a:pPr algn="ctr"/>
            <a:r>
              <a:rPr lang="en-US" sz="2800" b="1" dirty="0">
                <a:latin typeface="Garamond" panose="02020404030301010803" pitchFamily="18" charset="0"/>
              </a:rPr>
              <a:t>THANK YOU </a:t>
            </a:r>
          </a:p>
          <a:p>
            <a:pPr algn="ctr"/>
            <a:r>
              <a:rPr lang="en-US" sz="2800" b="1" dirty="0">
                <a:latin typeface="Garamond" panose="02020404030301010803" pitchFamily="18" charset="0"/>
              </a:rPr>
              <a:t>FOR YOUR TIME, </a:t>
            </a:r>
          </a:p>
          <a:p>
            <a:pPr algn="ctr"/>
            <a:r>
              <a:rPr lang="en-US" sz="2800" b="1" dirty="0">
                <a:latin typeface="Garamond" panose="02020404030301010803" pitchFamily="18" charset="0"/>
              </a:rPr>
              <a:t>CONSIDERATION AND</a:t>
            </a:r>
          </a:p>
          <a:p>
            <a:pPr algn="ctr"/>
            <a:r>
              <a:rPr lang="en-US" sz="2800" b="1" dirty="0">
                <a:latin typeface="Garamond" panose="02020404030301010803" pitchFamily="18" charset="0"/>
              </a:rPr>
              <a:t>ANY TAX DEDUCTIBLE DONATION.</a:t>
            </a:r>
          </a:p>
        </p:txBody>
      </p:sp>
    </p:spTree>
    <p:extLst>
      <p:ext uri="{BB962C8B-B14F-4D97-AF65-F5344CB8AC3E}">
        <p14:creationId xmlns:p14="http://schemas.microsoft.com/office/powerpoint/2010/main" val="88045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Garamond" panose="02020404030301010803" pitchFamily="18" charset="0"/>
              </a:rPr>
              <a:t>OUR HISTORY</a:t>
            </a:r>
          </a:p>
        </p:txBody>
      </p:sp>
      <p:sp>
        <p:nvSpPr>
          <p:cNvPr id="3" name="Content Placeholder 2"/>
          <p:cNvSpPr>
            <a:spLocks noGrp="1"/>
          </p:cNvSpPr>
          <p:nvPr>
            <p:ph idx="1"/>
          </p:nvPr>
        </p:nvSpPr>
        <p:spPr>
          <a:xfrm>
            <a:off x="601670" y="1168924"/>
            <a:ext cx="8093365" cy="4581150"/>
          </a:xfrm>
        </p:spPr>
        <p:txBody>
          <a:bodyPr>
            <a:normAutofit/>
          </a:bodyPr>
          <a:lstStyle/>
          <a:p>
            <a:pPr marL="0" indent="0" algn="just">
              <a:buNone/>
            </a:pPr>
            <a:r>
              <a:rPr lang="en-US" sz="1900" b="1" dirty="0">
                <a:latin typeface="Garamond" panose="02020404030301010803" pitchFamily="18" charset="0"/>
              </a:rPr>
              <a:t>Urban Divinity School (UDS) </a:t>
            </a:r>
            <a:r>
              <a:rPr lang="en-US" sz="1900" dirty="0">
                <a:latin typeface="Garamond" panose="02020404030301010803" pitchFamily="18" charset="0"/>
              </a:rPr>
              <a:t>is a more than 20-year vision of the Reverend Dr. U. A. Thompson, Sr. a Greenville Native, who envisioned a theological institution that educates, eradicates, establishes and liberates both sapiens and systems. Born from a concern to give a voice to the silenced and a desire to address the ills of society, including poverty, inequality, systemic racism, and oppression. Recognizing the absence of concentrated theological focus and reflection on urban renewal, social action and social justice within the church and community of this modern era, UDS seeks to equip unequipped leaders with the ability to express the claims of Jesus through the principles set forth in his social gospel message. To accomplish this task, we need properly trained leaders of the church and community, who maintain conscious awareness of and presence in the many layers of social constructs, systems and scenarios present in Urban communities. To this end, UDS embodies the spirit of liberation, transformation and renewal as proclaimed by Christ’ good news (the gospel) for those living within life’s margins. </a:t>
            </a:r>
          </a:p>
          <a:p>
            <a:pPr marL="0" indent="0">
              <a:buNone/>
            </a:pPr>
            <a:endParaRPr lang="en-US" dirty="0"/>
          </a:p>
          <a:p>
            <a:endParaRPr lang="en-US" dirty="0"/>
          </a:p>
        </p:txBody>
      </p:sp>
    </p:spTree>
    <p:extLst>
      <p:ext uri="{BB962C8B-B14F-4D97-AF65-F5344CB8AC3E}">
        <p14:creationId xmlns:p14="http://schemas.microsoft.com/office/powerpoint/2010/main" val="4103309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Garamond" panose="02020404030301010803" pitchFamily="18" charset="0"/>
              </a:rPr>
              <a:t>Christian Philosophy of Education </a:t>
            </a:r>
          </a:p>
        </p:txBody>
      </p:sp>
      <p:sp>
        <p:nvSpPr>
          <p:cNvPr id="5" name="Content Placeholder 4"/>
          <p:cNvSpPr>
            <a:spLocks noGrp="1"/>
          </p:cNvSpPr>
          <p:nvPr>
            <p:ph idx="1"/>
          </p:nvPr>
        </p:nvSpPr>
        <p:spPr>
          <a:xfrm>
            <a:off x="2128720" y="1443835"/>
            <a:ext cx="6413610" cy="4428445"/>
          </a:xfrm>
        </p:spPr>
        <p:txBody>
          <a:bodyPr>
            <a:normAutofit fontScale="85000" lnSpcReduction="20000"/>
          </a:bodyPr>
          <a:lstStyle/>
          <a:p>
            <a:pPr marL="0" indent="0">
              <a:buNone/>
            </a:pPr>
            <a:r>
              <a:rPr lang="en-US" dirty="0">
                <a:latin typeface="Garamond" panose="02020404030301010803" pitchFamily="18" charset="0"/>
              </a:rPr>
              <a:t>Urban Divinity School is committed to a pedagogy of formation that not only trains students to think theologically about God, life, and the world around them, but also guides them in their spiritual development from faith to action. At UDS, education is not reduced to a simple exchange of information between professors and students, but, instead, fosters a way of life that emphasizes ecumenicism, multiculturalism, and critical thinking in implementing a vision of social justice that pursues, through urban renewal, economic revitalization, and institutional reform, liberation for the oppressed, marginalized, and disenfranchised of society. </a:t>
            </a:r>
          </a:p>
          <a:p>
            <a:pPr marL="0" indent="0">
              <a:buNone/>
            </a:pPr>
            <a:endParaRPr lang="en-US" dirty="0"/>
          </a:p>
        </p:txBody>
      </p:sp>
    </p:spTree>
    <p:extLst>
      <p:ext uri="{BB962C8B-B14F-4D97-AF65-F5344CB8AC3E}">
        <p14:creationId xmlns:p14="http://schemas.microsoft.com/office/powerpoint/2010/main" val="1101633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634DB-820A-2540-AF34-D80606192C47}"/>
              </a:ext>
            </a:extLst>
          </p:cNvPr>
          <p:cNvSpPr>
            <a:spLocks noGrp="1"/>
          </p:cNvSpPr>
          <p:nvPr>
            <p:ph type="title"/>
          </p:nvPr>
        </p:nvSpPr>
        <p:spPr>
          <a:xfrm>
            <a:off x="1212490" y="597822"/>
            <a:ext cx="7016195" cy="684885"/>
          </a:xfrm>
        </p:spPr>
        <p:txBody>
          <a:bodyPr/>
          <a:lstStyle/>
          <a:p>
            <a:r>
              <a:rPr lang="en-US" b="1" dirty="0">
                <a:latin typeface="Garamond" panose="02020404030301010803" pitchFamily="18" charset="0"/>
              </a:rPr>
              <a:t>MISSION STATEMENT</a:t>
            </a:r>
          </a:p>
        </p:txBody>
      </p:sp>
      <p:sp>
        <p:nvSpPr>
          <p:cNvPr id="3" name="Content Placeholder 2">
            <a:extLst>
              <a:ext uri="{FF2B5EF4-FFF2-40B4-BE49-F238E27FC236}">
                <a16:creationId xmlns:a16="http://schemas.microsoft.com/office/drawing/2014/main" id="{6FBF5746-9F58-2747-9379-42576689E96E}"/>
              </a:ext>
            </a:extLst>
          </p:cNvPr>
          <p:cNvSpPr>
            <a:spLocks noGrp="1"/>
          </p:cNvSpPr>
          <p:nvPr>
            <p:ph idx="1"/>
          </p:nvPr>
        </p:nvSpPr>
        <p:spPr>
          <a:xfrm>
            <a:off x="1212490" y="1291129"/>
            <a:ext cx="7016195" cy="4123035"/>
          </a:xfrm>
        </p:spPr>
        <p:txBody>
          <a:bodyPr>
            <a:normAutofit fontScale="77500" lnSpcReduction="20000"/>
          </a:bodyPr>
          <a:lstStyle/>
          <a:p>
            <a:pPr marL="0" indent="0" algn="just">
              <a:buNone/>
            </a:pPr>
            <a:r>
              <a:rPr lang="en-US" dirty="0">
                <a:latin typeface="Garamond" panose="02020404030301010803" pitchFamily="18" charset="0"/>
              </a:rPr>
              <a:t>Urban Divinity School exists to prepare students for positions in ecclesial, social, and academic leadership and service by equipping them with both the practical and critical skills necessary to affect change in their churches and communities as well as their academic and professional institutions. Essential to carrying out this mission is creating an integrated educational atmosphere through strategic partnerships with churches, non-profit organizations, such as Urban Divinity Center, and the formation of divinity jr. (a youth initiative), which will provide UDS students with opportunities to participate directly in urban renewal and to learn concrete ways of embodying their theological education for the revitalization of their church, community, and society. </a:t>
            </a:r>
          </a:p>
          <a:p>
            <a:endParaRPr lang="en-US" dirty="0"/>
          </a:p>
        </p:txBody>
      </p:sp>
    </p:spTree>
    <p:extLst>
      <p:ext uri="{BB962C8B-B14F-4D97-AF65-F5344CB8AC3E}">
        <p14:creationId xmlns:p14="http://schemas.microsoft.com/office/powerpoint/2010/main" val="1523395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F620C-FA6C-1A41-BB5D-F3504B98AF15}"/>
              </a:ext>
            </a:extLst>
          </p:cNvPr>
          <p:cNvSpPr>
            <a:spLocks noGrp="1"/>
          </p:cNvSpPr>
          <p:nvPr>
            <p:ph type="title"/>
          </p:nvPr>
        </p:nvSpPr>
        <p:spPr>
          <a:xfrm>
            <a:off x="1212490" y="483429"/>
            <a:ext cx="7016195" cy="684885"/>
          </a:xfrm>
        </p:spPr>
        <p:txBody>
          <a:bodyPr/>
          <a:lstStyle/>
          <a:p>
            <a:r>
              <a:rPr lang="en-US" b="1" dirty="0">
                <a:latin typeface="Garamond" panose="02020404030301010803" pitchFamily="18" charset="0"/>
              </a:rPr>
              <a:t>OUR VISION</a:t>
            </a:r>
          </a:p>
        </p:txBody>
      </p:sp>
      <p:sp>
        <p:nvSpPr>
          <p:cNvPr id="3" name="Content Placeholder 2">
            <a:extLst>
              <a:ext uri="{FF2B5EF4-FFF2-40B4-BE49-F238E27FC236}">
                <a16:creationId xmlns:a16="http://schemas.microsoft.com/office/drawing/2014/main" id="{AAD0B344-917E-6341-92E6-87FBAC6B7A20}"/>
              </a:ext>
            </a:extLst>
          </p:cNvPr>
          <p:cNvSpPr>
            <a:spLocks noGrp="1"/>
          </p:cNvSpPr>
          <p:nvPr>
            <p:ph idx="1"/>
          </p:nvPr>
        </p:nvSpPr>
        <p:spPr>
          <a:xfrm>
            <a:off x="1212490" y="1291130"/>
            <a:ext cx="7016195" cy="4275740"/>
          </a:xfrm>
        </p:spPr>
        <p:txBody>
          <a:bodyPr/>
          <a:lstStyle/>
          <a:p>
            <a:pPr marL="0" indent="0" algn="just">
              <a:buNone/>
            </a:pPr>
            <a:r>
              <a:rPr lang="en-US" dirty="0">
                <a:latin typeface="Garamond" panose="02020404030301010803" pitchFamily="18" charset="0"/>
              </a:rPr>
              <a:t>Urban Divinity School is committed to becoming a premier educational institution for theological and spiritual formation, transformation, and a leader in social justice. </a:t>
            </a:r>
          </a:p>
          <a:p>
            <a:pPr algn="just"/>
            <a:r>
              <a:rPr lang="en-US" i="1" dirty="0">
                <a:latin typeface="Garamond" panose="02020404030301010803" pitchFamily="18" charset="0"/>
              </a:rPr>
              <a:t>Thinking theologically for urban renewal and social justice. </a:t>
            </a:r>
          </a:p>
          <a:p>
            <a:pPr algn="just"/>
            <a:r>
              <a:rPr lang="en-US" i="1" dirty="0">
                <a:latin typeface="Garamond" panose="02020404030301010803" pitchFamily="18" charset="0"/>
              </a:rPr>
              <a:t>Thinking Socially. </a:t>
            </a:r>
          </a:p>
          <a:p>
            <a:pPr algn="just"/>
            <a:r>
              <a:rPr lang="en-US" i="1" dirty="0">
                <a:latin typeface="Garamond" panose="02020404030301010803" pitchFamily="18" charset="0"/>
              </a:rPr>
              <a:t>Living Theologically. </a:t>
            </a:r>
          </a:p>
          <a:p>
            <a:pPr algn="just"/>
            <a:r>
              <a:rPr lang="en-US" i="1" dirty="0">
                <a:latin typeface="Garamond" panose="02020404030301010803" pitchFamily="18" charset="0"/>
              </a:rPr>
              <a:t>Seeking Transformation. </a:t>
            </a:r>
            <a:endParaRPr lang="en-US" dirty="0">
              <a:latin typeface="Garamond" panose="02020404030301010803" pitchFamily="18" charset="0"/>
            </a:endParaRPr>
          </a:p>
          <a:p>
            <a:pPr marL="0" indent="0">
              <a:buNone/>
            </a:pPr>
            <a:endParaRPr lang="en-US" dirty="0"/>
          </a:p>
        </p:txBody>
      </p:sp>
    </p:spTree>
    <p:extLst>
      <p:ext uri="{BB962C8B-B14F-4D97-AF65-F5344CB8AC3E}">
        <p14:creationId xmlns:p14="http://schemas.microsoft.com/office/powerpoint/2010/main" val="1678696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5C164-E526-9143-ACC9-A6D3FC6B787B}"/>
              </a:ext>
            </a:extLst>
          </p:cNvPr>
          <p:cNvSpPr>
            <a:spLocks noGrp="1"/>
          </p:cNvSpPr>
          <p:nvPr>
            <p:ph type="title"/>
          </p:nvPr>
        </p:nvSpPr>
        <p:spPr>
          <a:xfrm>
            <a:off x="1070142" y="535980"/>
            <a:ext cx="7016195" cy="684885"/>
          </a:xfrm>
        </p:spPr>
        <p:txBody>
          <a:bodyPr/>
          <a:lstStyle/>
          <a:p>
            <a:r>
              <a:rPr lang="en-US" b="1" dirty="0">
                <a:latin typeface="Garamond" panose="02020404030301010803" pitchFamily="18" charset="0"/>
              </a:rPr>
              <a:t>OUR FOCUS</a:t>
            </a:r>
          </a:p>
        </p:txBody>
      </p:sp>
      <p:sp>
        <p:nvSpPr>
          <p:cNvPr id="3" name="Content Placeholder 2">
            <a:extLst>
              <a:ext uri="{FF2B5EF4-FFF2-40B4-BE49-F238E27FC236}">
                <a16:creationId xmlns:a16="http://schemas.microsoft.com/office/drawing/2014/main" id="{ED72EF34-0810-7049-A41E-C7ACA809B946}"/>
              </a:ext>
            </a:extLst>
          </p:cNvPr>
          <p:cNvSpPr>
            <a:spLocks noGrp="1"/>
          </p:cNvSpPr>
          <p:nvPr>
            <p:ph idx="1"/>
          </p:nvPr>
        </p:nvSpPr>
        <p:spPr>
          <a:xfrm>
            <a:off x="1063902" y="1291130"/>
            <a:ext cx="7016195" cy="4275740"/>
          </a:xfrm>
        </p:spPr>
        <p:txBody>
          <a:bodyPr>
            <a:normAutofit fontScale="55000" lnSpcReduction="20000"/>
          </a:bodyPr>
          <a:lstStyle/>
          <a:p>
            <a:pPr algn="just"/>
            <a:r>
              <a:rPr lang="en-US" dirty="0">
                <a:latin typeface="Garamond" panose="02020404030301010803" pitchFamily="18" charset="0"/>
              </a:rPr>
              <a:t>The focus of the School/Center is to train leaders of every kind to impact/transform urban and other communities for the better. To create excitement through practical and theological based education, GED training, financial literacy, entrepreneurial training, specialty licensing (real estate agent, insurance agent, general contractor, barber/beauty, adult/child Care, medical billing and coding, etc.) along with theological based certificates and degrees in Social Justice, Prophetic Preaching, Kingian Studies of Nonviolence (Building the Beloved Community) and others. </a:t>
            </a:r>
          </a:p>
          <a:p>
            <a:pPr marL="0" indent="0" algn="just">
              <a:buNone/>
            </a:pPr>
            <a:endParaRPr lang="en-US" dirty="0">
              <a:latin typeface="Garamond" panose="02020404030301010803" pitchFamily="18" charset="0"/>
            </a:endParaRPr>
          </a:p>
          <a:p>
            <a:pPr algn="just"/>
            <a:r>
              <a:rPr lang="en-US" dirty="0">
                <a:latin typeface="Garamond" panose="02020404030301010803" pitchFamily="18" charset="0"/>
              </a:rPr>
              <a:t>We believe that our approach yields a highly impactful individual of goodwill and intent, who will transform their personal lives, families, community, church and culture, while becoming independent, self-sufficient and self-sustaining. We have also developed a program for those in prison, so that they too can be empowered to take charge of their lives and future, with a the cooperation of South Carolina Department of Corrections, we enroll inmates into theological and specialty licensing classes, so that when they are released they will have an occupation whereby they can improve the caliber and quality of their lives and families.</a:t>
            </a:r>
          </a:p>
          <a:p>
            <a:pPr marL="0" indent="0" algn="just">
              <a:buNone/>
            </a:pPr>
            <a:endParaRPr lang="en-US" dirty="0">
              <a:latin typeface="Garamond" panose="02020404030301010803" pitchFamily="18" charset="0"/>
            </a:endParaRPr>
          </a:p>
          <a:p>
            <a:pPr algn="just"/>
            <a:r>
              <a:rPr lang="en-US" dirty="0">
                <a:latin typeface="Garamond" panose="02020404030301010803" pitchFamily="18" charset="0"/>
              </a:rPr>
              <a:t>We participate in the educational community through uniquely accredited training tracts and partnerships for maximum impact. </a:t>
            </a:r>
          </a:p>
          <a:p>
            <a:pPr marL="0" indent="0">
              <a:buNone/>
            </a:pPr>
            <a:endParaRPr lang="en-US" dirty="0"/>
          </a:p>
        </p:txBody>
      </p:sp>
    </p:spTree>
    <p:extLst>
      <p:ext uri="{BB962C8B-B14F-4D97-AF65-F5344CB8AC3E}">
        <p14:creationId xmlns:p14="http://schemas.microsoft.com/office/powerpoint/2010/main" val="282676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DA2D4-2848-BF40-927E-5B668C6ED4E8}"/>
              </a:ext>
            </a:extLst>
          </p:cNvPr>
          <p:cNvSpPr>
            <a:spLocks noGrp="1"/>
          </p:cNvSpPr>
          <p:nvPr>
            <p:ph type="title"/>
          </p:nvPr>
        </p:nvSpPr>
        <p:spPr>
          <a:xfrm>
            <a:off x="1063902" y="453540"/>
            <a:ext cx="7016195" cy="684885"/>
          </a:xfrm>
        </p:spPr>
        <p:txBody>
          <a:bodyPr/>
          <a:lstStyle/>
          <a:p>
            <a:pPr algn="ctr"/>
            <a:r>
              <a:rPr lang="en-US" b="1" dirty="0">
                <a:latin typeface="Garamond" panose="02020404030301010803" pitchFamily="18" charset="0"/>
              </a:rPr>
              <a:t>OUR FACULTY</a:t>
            </a:r>
          </a:p>
        </p:txBody>
      </p:sp>
      <p:sp>
        <p:nvSpPr>
          <p:cNvPr id="3" name="Content Placeholder 2">
            <a:extLst>
              <a:ext uri="{FF2B5EF4-FFF2-40B4-BE49-F238E27FC236}">
                <a16:creationId xmlns:a16="http://schemas.microsoft.com/office/drawing/2014/main" id="{F7C36107-1119-EA46-A50E-CFADB480EA42}"/>
              </a:ext>
            </a:extLst>
          </p:cNvPr>
          <p:cNvSpPr>
            <a:spLocks noGrp="1"/>
          </p:cNvSpPr>
          <p:nvPr>
            <p:ph idx="1"/>
          </p:nvPr>
        </p:nvSpPr>
        <p:spPr>
          <a:xfrm>
            <a:off x="1092993" y="1443835"/>
            <a:ext cx="7016195" cy="3817625"/>
          </a:xfrm>
        </p:spPr>
        <p:txBody>
          <a:bodyPr>
            <a:normAutofit fontScale="92500" lnSpcReduction="20000"/>
          </a:bodyPr>
          <a:lstStyle/>
          <a:p>
            <a:pPr marL="0" indent="0" algn="ctr">
              <a:lnSpc>
                <a:spcPct val="120000"/>
              </a:lnSpc>
              <a:buNone/>
            </a:pPr>
            <a:r>
              <a:rPr lang="en-US" sz="1600" dirty="0">
                <a:latin typeface="Garamond" panose="02020404030301010803" pitchFamily="18" charset="0"/>
              </a:rPr>
              <a:t>Rev. U. A. Thompson, Sr., </a:t>
            </a:r>
            <a:r>
              <a:rPr lang="en-US" sz="1600" dirty="0" err="1">
                <a:latin typeface="Garamond" panose="02020404030301010803" pitchFamily="18" charset="0"/>
              </a:rPr>
              <a:t>Th.D</a:t>
            </a:r>
            <a:r>
              <a:rPr lang="en-US" sz="1600" dirty="0">
                <a:latin typeface="Garamond" panose="02020404030301010803" pitchFamily="18" charset="0"/>
              </a:rPr>
              <a:t>, PhD, </a:t>
            </a:r>
          </a:p>
          <a:p>
            <a:pPr marL="0" indent="0" algn="ctr">
              <a:lnSpc>
                <a:spcPct val="120000"/>
              </a:lnSpc>
              <a:buNone/>
            </a:pPr>
            <a:r>
              <a:rPr lang="en-US" sz="1600" dirty="0">
                <a:latin typeface="Garamond" panose="02020404030301010803" pitchFamily="18" charset="0"/>
              </a:rPr>
              <a:t>Rev. Curtis Johnson, MDiv</a:t>
            </a:r>
            <a:br>
              <a:rPr lang="en-US" sz="1600" dirty="0">
                <a:latin typeface="Garamond" panose="02020404030301010803" pitchFamily="18" charset="0"/>
              </a:rPr>
            </a:br>
            <a:r>
              <a:rPr lang="en-US" sz="1600" dirty="0">
                <a:latin typeface="Garamond" panose="02020404030301010803" pitchFamily="18" charset="0"/>
              </a:rPr>
              <a:t>Rev. </a:t>
            </a:r>
            <a:r>
              <a:rPr lang="en-US" sz="1600" dirty="0" err="1">
                <a:latin typeface="Garamond" panose="02020404030301010803" pitchFamily="18" charset="0"/>
              </a:rPr>
              <a:t>Vadry</a:t>
            </a:r>
            <a:r>
              <a:rPr lang="en-US" sz="1600" dirty="0">
                <a:latin typeface="Garamond" panose="02020404030301010803" pitchFamily="18" charset="0"/>
              </a:rPr>
              <a:t> Freeman, </a:t>
            </a:r>
            <a:r>
              <a:rPr lang="en-US" sz="1600" dirty="0" err="1">
                <a:latin typeface="Garamond" panose="02020404030301010803" pitchFamily="18" charset="0"/>
              </a:rPr>
              <a:t>DMin</a:t>
            </a:r>
            <a:br>
              <a:rPr lang="en-US" sz="1600" dirty="0">
                <a:latin typeface="Garamond" panose="02020404030301010803" pitchFamily="18" charset="0"/>
              </a:rPr>
            </a:br>
            <a:r>
              <a:rPr lang="en-US" sz="1600" dirty="0">
                <a:latin typeface="Garamond" panose="02020404030301010803" pitchFamily="18" charset="0"/>
              </a:rPr>
              <a:t>Mr. Benjamin </a:t>
            </a:r>
            <a:r>
              <a:rPr lang="en-US" sz="1600" dirty="0" err="1">
                <a:latin typeface="Garamond" panose="02020404030301010803" pitchFamily="18" charset="0"/>
              </a:rPr>
              <a:t>DeSpain</a:t>
            </a:r>
            <a:r>
              <a:rPr lang="en-US" sz="1600" dirty="0">
                <a:latin typeface="Garamond" panose="02020404030301010803" pitchFamily="18" charset="0"/>
              </a:rPr>
              <a:t>, PhD</a:t>
            </a:r>
            <a:br>
              <a:rPr lang="en-US" sz="1600" dirty="0">
                <a:latin typeface="Garamond" panose="02020404030301010803" pitchFamily="18" charset="0"/>
              </a:rPr>
            </a:br>
            <a:r>
              <a:rPr lang="en-US" sz="1600" dirty="0">
                <a:latin typeface="Garamond" panose="02020404030301010803" pitchFamily="18" charset="0"/>
              </a:rPr>
              <a:t>Rev. Leroy Williams, </a:t>
            </a:r>
            <a:r>
              <a:rPr lang="en-US" sz="1600" dirty="0" err="1">
                <a:latin typeface="Garamond" panose="02020404030301010803" pitchFamily="18" charset="0"/>
              </a:rPr>
              <a:t>DMin</a:t>
            </a:r>
            <a:br>
              <a:rPr lang="en-US" sz="1600" dirty="0">
                <a:latin typeface="Garamond" panose="02020404030301010803" pitchFamily="18" charset="0"/>
              </a:rPr>
            </a:br>
            <a:r>
              <a:rPr lang="en-US" sz="1600" dirty="0">
                <a:latin typeface="Garamond" panose="02020404030301010803" pitchFamily="18" charset="0"/>
              </a:rPr>
              <a:t>Mrs. Mildred Williams, PhD</a:t>
            </a:r>
            <a:br>
              <a:rPr lang="en-US" sz="1600" dirty="0">
                <a:latin typeface="Garamond" panose="02020404030301010803" pitchFamily="18" charset="0"/>
              </a:rPr>
            </a:br>
            <a:r>
              <a:rPr lang="en-US" sz="1600" dirty="0">
                <a:latin typeface="Garamond" panose="02020404030301010803" pitchFamily="18" charset="0"/>
              </a:rPr>
              <a:t>Rev. Phillip Baldwin, </a:t>
            </a:r>
            <a:r>
              <a:rPr lang="en-US" sz="1600" dirty="0" err="1">
                <a:latin typeface="Garamond" panose="02020404030301010803" pitchFamily="18" charset="0"/>
              </a:rPr>
              <a:t>DMin</a:t>
            </a:r>
            <a:br>
              <a:rPr lang="en-US" sz="1600" dirty="0">
                <a:latin typeface="Garamond" panose="02020404030301010803" pitchFamily="18" charset="0"/>
              </a:rPr>
            </a:br>
            <a:r>
              <a:rPr lang="en-US" sz="1600" dirty="0">
                <a:latin typeface="Garamond" panose="02020404030301010803" pitchFamily="18" charset="0"/>
              </a:rPr>
              <a:t>Rev. </a:t>
            </a:r>
            <a:r>
              <a:rPr lang="en-US" sz="1600" dirty="0" err="1">
                <a:latin typeface="Garamond" panose="02020404030301010803" pitchFamily="18" charset="0"/>
              </a:rPr>
              <a:t>Ankoma</a:t>
            </a:r>
            <a:r>
              <a:rPr lang="en-US" sz="1600" dirty="0">
                <a:latin typeface="Garamond" panose="02020404030301010803" pitchFamily="18" charset="0"/>
              </a:rPr>
              <a:t> Anderson, PhD</a:t>
            </a:r>
            <a:br>
              <a:rPr lang="en-US" sz="1600" dirty="0">
                <a:latin typeface="Garamond" panose="02020404030301010803" pitchFamily="18" charset="0"/>
              </a:rPr>
            </a:br>
            <a:r>
              <a:rPr lang="en-US" sz="1600" dirty="0">
                <a:latin typeface="Garamond" panose="02020404030301010803" pitchFamily="18" charset="0"/>
              </a:rPr>
              <a:t>Rev. Adrian Wideman, </a:t>
            </a:r>
            <a:r>
              <a:rPr lang="en-US" sz="1600" dirty="0" err="1">
                <a:latin typeface="Garamond" panose="02020404030301010803" pitchFamily="18" charset="0"/>
              </a:rPr>
              <a:t>DMin</a:t>
            </a:r>
            <a:endParaRPr lang="en-US" sz="1600" dirty="0">
              <a:latin typeface="Garamond" panose="02020404030301010803" pitchFamily="18" charset="0"/>
            </a:endParaRPr>
          </a:p>
          <a:p>
            <a:pPr marL="0" indent="0" algn="ctr">
              <a:lnSpc>
                <a:spcPct val="120000"/>
              </a:lnSpc>
              <a:buNone/>
            </a:pPr>
            <a:r>
              <a:rPr lang="en-US" sz="1600" dirty="0">
                <a:latin typeface="Garamond" panose="02020404030301010803" pitchFamily="18" charset="0"/>
              </a:rPr>
              <a:t>Rev. James Nesbitt, M.T.S</a:t>
            </a:r>
          </a:p>
          <a:p>
            <a:pPr marL="0" indent="0" algn="ctr">
              <a:lnSpc>
                <a:spcPct val="120000"/>
              </a:lnSpc>
              <a:buNone/>
            </a:pPr>
            <a:r>
              <a:rPr lang="en-US" sz="1600" dirty="0">
                <a:latin typeface="Garamond" panose="02020404030301010803" pitchFamily="18" charset="0"/>
              </a:rPr>
              <a:t>Mrs. Sonja Irvin Cummings, M.A.H.R., M.H.S.</a:t>
            </a:r>
          </a:p>
          <a:p>
            <a:pPr marL="0" indent="0" algn="ctr">
              <a:lnSpc>
                <a:spcPct val="120000"/>
              </a:lnSpc>
              <a:buNone/>
            </a:pPr>
            <a:r>
              <a:rPr lang="en-US" sz="1600" dirty="0">
                <a:latin typeface="Garamond" panose="02020404030301010803" pitchFamily="18" charset="0"/>
              </a:rPr>
              <a:t>Rev. </a:t>
            </a:r>
            <a:r>
              <a:rPr lang="en-US" sz="1600" dirty="0" err="1">
                <a:latin typeface="Garamond" panose="02020404030301010803" pitchFamily="18" charset="0"/>
              </a:rPr>
              <a:t>Antwoin</a:t>
            </a:r>
            <a:r>
              <a:rPr lang="en-US" sz="1600" dirty="0">
                <a:latin typeface="Garamond" panose="02020404030301010803" pitchFamily="18" charset="0"/>
              </a:rPr>
              <a:t> </a:t>
            </a:r>
            <a:r>
              <a:rPr lang="en-US" sz="1600" dirty="0" err="1">
                <a:latin typeface="Garamond" panose="02020404030301010803" pitchFamily="18" charset="0"/>
              </a:rPr>
              <a:t>Yowe</a:t>
            </a:r>
            <a:r>
              <a:rPr lang="en-US" sz="1600" dirty="0">
                <a:latin typeface="Garamond" panose="02020404030301010803" pitchFamily="18" charset="0"/>
              </a:rPr>
              <a:t>, </a:t>
            </a:r>
            <a:r>
              <a:rPr lang="en-US" sz="1600" dirty="0" err="1">
                <a:latin typeface="Garamond" panose="02020404030301010803" pitchFamily="18" charset="0"/>
              </a:rPr>
              <a:t>DMin</a:t>
            </a:r>
            <a:br>
              <a:rPr lang="en-US" sz="1600" dirty="0">
                <a:latin typeface="Garamond" panose="02020404030301010803" pitchFamily="18" charset="0"/>
              </a:rPr>
            </a:br>
            <a:r>
              <a:rPr lang="en-US" sz="1600" dirty="0">
                <a:latin typeface="Garamond" panose="02020404030301010803" pitchFamily="18" charset="0"/>
              </a:rPr>
              <a:t>Rev. Paris L. Smith, </a:t>
            </a:r>
            <a:r>
              <a:rPr lang="en-US" sz="1600" dirty="0" err="1">
                <a:latin typeface="Garamond" panose="02020404030301010803" pitchFamily="18" charset="0"/>
              </a:rPr>
              <a:t>DMin</a:t>
            </a:r>
            <a:r>
              <a:rPr lang="en-US" sz="1600" dirty="0">
                <a:latin typeface="Garamond" panose="02020404030301010803" pitchFamily="18" charset="0"/>
              </a:rPr>
              <a:t>  - Adjunct </a:t>
            </a:r>
          </a:p>
          <a:p>
            <a:pPr marL="0" indent="0" algn="ctr">
              <a:lnSpc>
                <a:spcPct val="120000"/>
              </a:lnSpc>
              <a:buNone/>
            </a:pPr>
            <a:r>
              <a:rPr lang="en-US" sz="1600" dirty="0">
                <a:latin typeface="Garamond" panose="02020404030301010803" pitchFamily="18" charset="0"/>
              </a:rPr>
              <a:t>Rev. Reginald Dawkins, </a:t>
            </a:r>
            <a:r>
              <a:rPr lang="en-US" sz="1600" dirty="0" err="1">
                <a:latin typeface="Garamond" panose="02020404030301010803" pitchFamily="18" charset="0"/>
              </a:rPr>
              <a:t>DMin</a:t>
            </a:r>
            <a:r>
              <a:rPr lang="en-US" sz="1600" dirty="0">
                <a:latin typeface="Garamond" panose="02020404030301010803" pitchFamily="18" charset="0"/>
              </a:rPr>
              <a:t> - Adjunct </a:t>
            </a:r>
          </a:p>
          <a:p>
            <a:pPr marL="0" indent="0">
              <a:buNone/>
            </a:pPr>
            <a:endParaRPr lang="en-US" dirty="0"/>
          </a:p>
        </p:txBody>
      </p:sp>
    </p:spTree>
    <p:extLst>
      <p:ext uri="{BB962C8B-B14F-4D97-AF65-F5344CB8AC3E}">
        <p14:creationId xmlns:p14="http://schemas.microsoft.com/office/powerpoint/2010/main" val="819610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CD140-37BE-FD45-B764-4B0540F3A498}"/>
              </a:ext>
            </a:extLst>
          </p:cNvPr>
          <p:cNvSpPr>
            <a:spLocks noGrp="1"/>
          </p:cNvSpPr>
          <p:nvPr>
            <p:ph type="title"/>
          </p:nvPr>
        </p:nvSpPr>
        <p:spPr>
          <a:xfrm>
            <a:off x="1365195" y="527605"/>
            <a:ext cx="7016195" cy="684885"/>
          </a:xfrm>
        </p:spPr>
        <p:txBody>
          <a:bodyPr/>
          <a:lstStyle/>
          <a:p>
            <a:r>
              <a:rPr lang="en-US" b="1" dirty="0">
                <a:latin typeface="Garamond" panose="02020404030301010803" pitchFamily="18" charset="0"/>
              </a:rPr>
              <a:t>OUR BOARD OF TRUSTEES</a:t>
            </a:r>
          </a:p>
        </p:txBody>
      </p:sp>
      <p:sp>
        <p:nvSpPr>
          <p:cNvPr id="3" name="Content Placeholder 2">
            <a:extLst>
              <a:ext uri="{FF2B5EF4-FFF2-40B4-BE49-F238E27FC236}">
                <a16:creationId xmlns:a16="http://schemas.microsoft.com/office/drawing/2014/main" id="{524F63CB-3AB8-B847-BFB5-D058F4058A62}"/>
              </a:ext>
            </a:extLst>
          </p:cNvPr>
          <p:cNvSpPr>
            <a:spLocks noGrp="1"/>
          </p:cNvSpPr>
          <p:nvPr>
            <p:ph idx="1"/>
          </p:nvPr>
        </p:nvSpPr>
        <p:spPr>
          <a:xfrm>
            <a:off x="1063902" y="1291130"/>
            <a:ext cx="7016195" cy="4123036"/>
          </a:xfrm>
        </p:spPr>
        <p:txBody>
          <a:bodyPr>
            <a:normAutofit fontScale="55000" lnSpcReduction="20000"/>
          </a:bodyPr>
          <a:lstStyle/>
          <a:p>
            <a:pPr marL="0" indent="0" algn="ctr">
              <a:lnSpc>
                <a:spcPct val="120000"/>
              </a:lnSpc>
              <a:buNone/>
            </a:pPr>
            <a:r>
              <a:rPr lang="en-US" sz="2100" dirty="0">
                <a:latin typeface="Garamond" panose="02020404030301010803" pitchFamily="18" charset="0"/>
              </a:rPr>
              <a:t>Dr. David Bost - Retired Furman Professor </a:t>
            </a:r>
          </a:p>
          <a:p>
            <a:pPr marL="0" indent="0" algn="ctr">
              <a:lnSpc>
                <a:spcPct val="120000"/>
              </a:lnSpc>
              <a:buNone/>
            </a:pPr>
            <a:r>
              <a:rPr lang="en-US" sz="2100" dirty="0">
                <a:latin typeface="Garamond" panose="02020404030301010803" pitchFamily="18" charset="0"/>
              </a:rPr>
              <a:t>Mr. Bill Roberts – Realtor </a:t>
            </a:r>
          </a:p>
          <a:p>
            <a:pPr marL="0" indent="0" algn="ctr">
              <a:lnSpc>
                <a:spcPct val="120000"/>
              </a:lnSpc>
              <a:buNone/>
            </a:pPr>
            <a:r>
              <a:rPr lang="en-US" sz="2100" dirty="0">
                <a:latin typeface="Garamond" panose="02020404030301010803" pitchFamily="18" charset="0"/>
              </a:rPr>
              <a:t>Mr. Jameel Allen – Corporate Vice President </a:t>
            </a:r>
          </a:p>
          <a:p>
            <a:pPr marL="0" indent="0" algn="ctr">
              <a:lnSpc>
                <a:spcPct val="120000"/>
              </a:lnSpc>
              <a:buNone/>
            </a:pPr>
            <a:r>
              <a:rPr lang="en-US" sz="2100" dirty="0">
                <a:latin typeface="Garamond" panose="02020404030301010803" pitchFamily="18" charset="0"/>
              </a:rPr>
              <a:t>Mr. Reuben Hayes – Business Owner </a:t>
            </a:r>
          </a:p>
          <a:p>
            <a:pPr marL="0" indent="0" algn="ctr">
              <a:lnSpc>
                <a:spcPct val="120000"/>
              </a:lnSpc>
              <a:buNone/>
            </a:pPr>
            <a:r>
              <a:rPr lang="en-US" sz="2100" dirty="0">
                <a:latin typeface="Garamond" panose="02020404030301010803" pitchFamily="18" charset="0"/>
              </a:rPr>
              <a:t>Ms. Lee Turner – Business Owner/Community Activist</a:t>
            </a:r>
          </a:p>
          <a:p>
            <a:pPr marL="0" indent="0" algn="ctr">
              <a:lnSpc>
                <a:spcPct val="120000"/>
              </a:lnSpc>
              <a:buNone/>
            </a:pPr>
            <a:r>
              <a:rPr lang="en-US" sz="2100" dirty="0">
                <a:latin typeface="Garamond" panose="02020404030301010803" pitchFamily="18" charset="0"/>
              </a:rPr>
              <a:t>Traci </a:t>
            </a:r>
            <a:r>
              <a:rPr lang="en-US" sz="2100" dirty="0" err="1">
                <a:latin typeface="Garamond" panose="02020404030301010803" pitchFamily="18" charset="0"/>
              </a:rPr>
              <a:t>Fant</a:t>
            </a:r>
            <a:r>
              <a:rPr lang="en-US" sz="2100" dirty="0">
                <a:latin typeface="Garamond" panose="02020404030301010803" pitchFamily="18" charset="0"/>
              </a:rPr>
              <a:t> – Business Owner/Community Activist </a:t>
            </a:r>
          </a:p>
          <a:p>
            <a:pPr marL="0" indent="0" algn="ctr">
              <a:lnSpc>
                <a:spcPct val="120000"/>
              </a:lnSpc>
              <a:buNone/>
            </a:pPr>
            <a:r>
              <a:rPr lang="en-US" sz="2100" dirty="0">
                <a:latin typeface="Garamond" panose="02020404030301010803" pitchFamily="18" charset="0"/>
              </a:rPr>
              <a:t>Mr. Nate Hamblen – Business Owner</a:t>
            </a:r>
            <a:br>
              <a:rPr lang="en-US" sz="2100" dirty="0">
                <a:latin typeface="Garamond" panose="02020404030301010803" pitchFamily="18" charset="0"/>
              </a:rPr>
            </a:br>
            <a:r>
              <a:rPr lang="en-US" sz="2100" dirty="0">
                <a:latin typeface="Garamond" panose="02020404030301010803" pitchFamily="18" charset="0"/>
              </a:rPr>
              <a:t>Mr. David Rutledge – Attorney </a:t>
            </a:r>
            <a:br>
              <a:rPr lang="en-US" sz="2100" dirty="0">
                <a:latin typeface="Garamond" panose="02020404030301010803" pitchFamily="18" charset="0"/>
              </a:rPr>
            </a:br>
            <a:r>
              <a:rPr lang="en-US" sz="2100" dirty="0">
                <a:latin typeface="Garamond" panose="02020404030301010803" pitchFamily="18" charset="0"/>
              </a:rPr>
              <a:t>Mr. Fletcher Smith – Attorney</a:t>
            </a:r>
            <a:br>
              <a:rPr lang="en-US" sz="2100" dirty="0">
                <a:latin typeface="Garamond" panose="02020404030301010803" pitchFamily="18" charset="0"/>
              </a:rPr>
            </a:br>
            <a:r>
              <a:rPr lang="en-US" sz="2100" dirty="0">
                <a:latin typeface="Garamond" panose="02020404030301010803" pitchFamily="18" charset="0"/>
              </a:rPr>
              <a:t>Mr. A. T. Tommy Smith – Retired Secret Services Director</a:t>
            </a:r>
          </a:p>
          <a:p>
            <a:pPr marL="0" indent="0" algn="ctr">
              <a:lnSpc>
                <a:spcPct val="120000"/>
              </a:lnSpc>
              <a:buNone/>
            </a:pPr>
            <a:r>
              <a:rPr lang="en-US" sz="2100" dirty="0">
                <a:latin typeface="Garamond" panose="02020404030301010803" pitchFamily="18" charset="0"/>
              </a:rPr>
              <a:t>Mr. Rodney Neely – Security Specialist/Business Owner </a:t>
            </a:r>
          </a:p>
          <a:p>
            <a:pPr marL="0" indent="0" algn="ctr">
              <a:lnSpc>
                <a:spcPct val="120000"/>
              </a:lnSpc>
              <a:buNone/>
            </a:pPr>
            <a:r>
              <a:rPr lang="en-US" sz="2100" dirty="0">
                <a:latin typeface="Garamond" panose="02020404030301010803" pitchFamily="18" charset="0"/>
              </a:rPr>
              <a:t>Mr. Bryon Culbertson – Realtor </a:t>
            </a:r>
            <a:br>
              <a:rPr lang="en-US" sz="2100" dirty="0">
                <a:latin typeface="Garamond" panose="02020404030301010803" pitchFamily="18" charset="0"/>
              </a:rPr>
            </a:br>
            <a:r>
              <a:rPr lang="en-US" sz="2100" dirty="0">
                <a:latin typeface="Garamond" panose="02020404030301010803" pitchFamily="18" charset="0"/>
              </a:rPr>
              <a:t>Mrs. </a:t>
            </a:r>
            <a:r>
              <a:rPr lang="en-US" sz="2100" dirty="0" err="1">
                <a:latin typeface="Garamond" panose="02020404030301010803" pitchFamily="18" charset="0"/>
              </a:rPr>
              <a:t>Gaybriel</a:t>
            </a:r>
            <a:r>
              <a:rPr lang="en-US" sz="2100" dirty="0">
                <a:latin typeface="Garamond" panose="02020404030301010803" pitchFamily="18" charset="0"/>
              </a:rPr>
              <a:t> Gibson – Retired Judge/Business Owner </a:t>
            </a:r>
          </a:p>
          <a:p>
            <a:pPr marL="0" indent="0" algn="ctr">
              <a:lnSpc>
                <a:spcPct val="120000"/>
              </a:lnSpc>
              <a:buNone/>
            </a:pPr>
            <a:r>
              <a:rPr lang="en-US" sz="2100" dirty="0">
                <a:latin typeface="Garamond" panose="02020404030301010803" pitchFamily="18" charset="0"/>
              </a:rPr>
              <a:t>Mrs. Kee </a:t>
            </a:r>
            <a:r>
              <a:rPr lang="en-US" sz="2100" dirty="0" err="1">
                <a:latin typeface="Garamond" panose="02020404030301010803" pitchFamily="18" charset="0"/>
              </a:rPr>
              <a:t>Latta</a:t>
            </a:r>
            <a:r>
              <a:rPr lang="en-US" sz="2100" dirty="0">
                <a:latin typeface="Garamond" panose="02020404030301010803" pitchFamily="18" charset="0"/>
              </a:rPr>
              <a:t> </a:t>
            </a:r>
            <a:r>
              <a:rPr lang="en-US" sz="2100" dirty="0" err="1">
                <a:latin typeface="Garamond" panose="02020404030301010803" pitchFamily="18" charset="0"/>
              </a:rPr>
              <a:t>Hagins</a:t>
            </a:r>
            <a:r>
              <a:rPr lang="en-US" sz="2100" dirty="0">
                <a:latin typeface="Garamond" panose="02020404030301010803" pitchFamily="18" charset="0"/>
              </a:rPr>
              <a:t> – Realtor/Business Owner</a:t>
            </a:r>
          </a:p>
          <a:p>
            <a:pPr marL="0" indent="0" algn="ctr">
              <a:lnSpc>
                <a:spcPct val="120000"/>
              </a:lnSpc>
              <a:buNone/>
            </a:pPr>
            <a:r>
              <a:rPr lang="en-US" sz="2100" dirty="0">
                <a:latin typeface="Garamond" panose="02020404030301010803" pitchFamily="18" charset="0"/>
              </a:rPr>
              <a:t>Rev. Chuck Duckett – Pastor/Business Owner</a:t>
            </a:r>
          </a:p>
          <a:p>
            <a:pPr marL="0" indent="0" algn="ctr">
              <a:lnSpc>
                <a:spcPct val="120000"/>
              </a:lnSpc>
              <a:buNone/>
            </a:pPr>
            <a:r>
              <a:rPr lang="en-US" sz="2100" dirty="0">
                <a:latin typeface="Garamond" panose="02020404030301010803" pitchFamily="18" charset="0"/>
              </a:rPr>
              <a:t>Mr. </a:t>
            </a:r>
            <a:r>
              <a:rPr lang="en-US" sz="2100" dirty="0" err="1">
                <a:latin typeface="Garamond" panose="02020404030301010803" pitchFamily="18" charset="0"/>
              </a:rPr>
              <a:t>Jebidiah</a:t>
            </a:r>
            <a:r>
              <a:rPr lang="en-US" sz="2100" dirty="0">
                <a:latin typeface="Garamond" panose="02020404030301010803" pitchFamily="18" charset="0"/>
              </a:rPr>
              <a:t> </a:t>
            </a:r>
            <a:r>
              <a:rPr lang="en-US" sz="2100" dirty="0" err="1">
                <a:latin typeface="Garamond" panose="02020404030301010803" pitchFamily="18" charset="0"/>
              </a:rPr>
              <a:t>Bubb</a:t>
            </a:r>
            <a:r>
              <a:rPr lang="en-US" sz="2100" dirty="0">
                <a:latin typeface="Garamond" panose="02020404030301010803" pitchFamily="18" charset="0"/>
              </a:rPr>
              <a:t> – Edward Jones Financial Advisor</a:t>
            </a:r>
          </a:p>
          <a:p>
            <a:pPr marL="0" indent="0" algn="ctr">
              <a:lnSpc>
                <a:spcPct val="120000"/>
              </a:lnSpc>
              <a:buNone/>
            </a:pPr>
            <a:r>
              <a:rPr lang="en-US" sz="2100" dirty="0">
                <a:latin typeface="Garamond" panose="02020404030301010803" pitchFamily="18" charset="0"/>
              </a:rPr>
              <a:t>Dr. </a:t>
            </a:r>
            <a:r>
              <a:rPr lang="en-US" sz="2100" dirty="0" err="1">
                <a:latin typeface="Garamond" panose="02020404030301010803" pitchFamily="18" charset="0"/>
              </a:rPr>
              <a:t>Vadry</a:t>
            </a:r>
            <a:r>
              <a:rPr lang="en-US" sz="2100" dirty="0">
                <a:latin typeface="Garamond" panose="02020404030301010803" pitchFamily="18" charset="0"/>
              </a:rPr>
              <a:t> Freeman – Pastor</a:t>
            </a:r>
          </a:p>
          <a:p>
            <a:pPr marL="0" indent="0" algn="ctr">
              <a:lnSpc>
                <a:spcPct val="120000"/>
              </a:lnSpc>
              <a:buNone/>
            </a:pPr>
            <a:r>
              <a:rPr lang="en-US" sz="2100" dirty="0">
                <a:latin typeface="Garamond" panose="02020404030301010803" pitchFamily="18" charset="0"/>
              </a:rPr>
              <a:t>Mr. Terrell </a:t>
            </a:r>
            <a:r>
              <a:rPr lang="en-US" sz="2100" dirty="0" err="1">
                <a:latin typeface="Garamond" panose="02020404030301010803" pitchFamily="18" charset="0"/>
              </a:rPr>
              <a:t>Becaman</a:t>
            </a:r>
            <a:r>
              <a:rPr lang="en-US" sz="2100" dirty="0">
                <a:latin typeface="Garamond" panose="02020404030301010803" pitchFamily="18" charset="0"/>
              </a:rPr>
              <a:t> – Business Owner</a:t>
            </a:r>
          </a:p>
          <a:p>
            <a:pPr marL="0" indent="0" algn="ctr">
              <a:lnSpc>
                <a:spcPct val="120000"/>
              </a:lnSpc>
              <a:buNone/>
            </a:pPr>
            <a:r>
              <a:rPr lang="en-US" sz="2100" dirty="0">
                <a:latin typeface="Garamond" panose="02020404030301010803" pitchFamily="18" charset="0"/>
              </a:rPr>
              <a:t>Mrs. Helen </a:t>
            </a:r>
            <a:r>
              <a:rPr lang="en-US" sz="2100" dirty="0" err="1">
                <a:latin typeface="Garamond" panose="02020404030301010803" pitchFamily="18" charset="0"/>
              </a:rPr>
              <a:t>Pendarvis</a:t>
            </a:r>
            <a:r>
              <a:rPr lang="en-US" sz="2100" dirty="0">
                <a:latin typeface="Garamond" panose="02020404030301010803" pitchFamily="18" charset="0"/>
              </a:rPr>
              <a:t> - Paralegal</a:t>
            </a:r>
          </a:p>
          <a:p>
            <a:endParaRPr lang="en-US" dirty="0"/>
          </a:p>
        </p:txBody>
      </p:sp>
    </p:spTree>
    <p:extLst>
      <p:ext uri="{BB962C8B-B14F-4D97-AF65-F5344CB8AC3E}">
        <p14:creationId xmlns:p14="http://schemas.microsoft.com/office/powerpoint/2010/main" val="467660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8D9E5-47A2-9E47-A8B0-850498538B45}"/>
              </a:ext>
            </a:extLst>
          </p:cNvPr>
          <p:cNvSpPr>
            <a:spLocks noGrp="1"/>
          </p:cNvSpPr>
          <p:nvPr>
            <p:ph type="title"/>
          </p:nvPr>
        </p:nvSpPr>
        <p:spPr>
          <a:xfrm>
            <a:off x="448965" y="424707"/>
            <a:ext cx="7016195" cy="684885"/>
          </a:xfrm>
        </p:spPr>
        <p:txBody>
          <a:bodyPr/>
          <a:lstStyle/>
          <a:p>
            <a:r>
              <a:rPr lang="en-US" b="1" dirty="0">
                <a:latin typeface="Garamond" panose="02020404030301010803" pitchFamily="18" charset="0"/>
              </a:rPr>
              <a:t>WE NEED YOUR HELP</a:t>
            </a:r>
          </a:p>
        </p:txBody>
      </p:sp>
      <p:sp>
        <p:nvSpPr>
          <p:cNvPr id="3" name="Content Placeholder 2">
            <a:extLst>
              <a:ext uri="{FF2B5EF4-FFF2-40B4-BE49-F238E27FC236}">
                <a16:creationId xmlns:a16="http://schemas.microsoft.com/office/drawing/2014/main" id="{A6B117A2-5BDE-104D-938C-847BE8C38206}"/>
              </a:ext>
            </a:extLst>
          </p:cNvPr>
          <p:cNvSpPr>
            <a:spLocks noGrp="1"/>
          </p:cNvSpPr>
          <p:nvPr>
            <p:ph idx="1"/>
          </p:nvPr>
        </p:nvSpPr>
        <p:spPr>
          <a:xfrm>
            <a:off x="448965" y="1138425"/>
            <a:ext cx="8246069" cy="4886560"/>
          </a:xfrm>
        </p:spPr>
        <p:txBody>
          <a:bodyPr>
            <a:normAutofit fontScale="40000" lnSpcReduction="20000"/>
          </a:bodyPr>
          <a:lstStyle/>
          <a:p>
            <a:r>
              <a:rPr lang="en-US" sz="3500" dirty="0">
                <a:latin typeface="Garamond" panose="02020404030301010803" pitchFamily="18" charset="0"/>
              </a:rPr>
              <a:t>Urban Divinity School and the Urban Divinity Center, is a not for profit school and center whose aim is educating within the urban context for empowerment. Through our unique approach individuals realize their full potential and become self- sufficiency and self- sustaining which prompts and promotes urban renewal and revitalization. </a:t>
            </a:r>
          </a:p>
          <a:p>
            <a:pPr marL="0" indent="0">
              <a:buNone/>
            </a:pPr>
            <a:endParaRPr lang="en-US" sz="3500" dirty="0">
              <a:latin typeface="Garamond" panose="02020404030301010803" pitchFamily="18" charset="0"/>
            </a:endParaRPr>
          </a:p>
          <a:p>
            <a:r>
              <a:rPr lang="en-US" sz="3500" dirty="0">
                <a:latin typeface="Garamond" panose="02020404030301010803" pitchFamily="18" charset="0"/>
              </a:rPr>
              <a:t>We serve the poor and needy as well as others involved in or concerned with leading the charge of aiding these persons and communities in returning or becoming viable to society. </a:t>
            </a:r>
          </a:p>
          <a:p>
            <a:pPr marL="0" indent="0">
              <a:buNone/>
            </a:pPr>
            <a:endParaRPr lang="en-US" sz="3500" dirty="0">
              <a:latin typeface="Garamond" panose="02020404030301010803" pitchFamily="18" charset="0"/>
            </a:endParaRPr>
          </a:p>
          <a:p>
            <a:r>
              <a:rPr lang="en-US" sz="3500" dirty="0">
                <a:latin typeface="Garamond" panose="02020404030301010803" pitchFamily="18" charset="0"/>
              </a:rPr>
              <a:t>We have built this school and center in the backward areas so that education will be available to everyone and thus the literacy ratio will increase. We have many plans to be fulfilled in the near future. </a:t>
            </a:r>
          </a:p>
          <a:p>
            <a:pPr marL="0" indent="0">
              <a:buNone/>
            </a:pPr>
            <a:endParaRPr lang="en-US" sz="3500" dirty="0">
              <a:latin typeface="Garamond" panose="02020404030301010803" pitchFamily="18" charset="0"/>
            </a:endParaRPr>
          </a:p>
          <a:p>
            <a:r>
              <a:rPr lang="en-US" sz="3500" dirty="0">
                <a:latin typeface="Garamond" panose="02020404030301010803" pitchFamily="18" charset="0"/>
              </a:rPr>
              <a:t>We are currently offering classes in theology, real estate agent licensing, insurance agent licensing, GED, financial literacy classes and entrepreneurial training. We believe these tracks are motivating and reinvigorating the Urban communities’ interest in renewing and revitalizing itself towards productive, contributory ends. </a:t>
            </a:r>
          </a:p>
          <a:p>
            <a:pPr marL="0" indent="0">
              <a:buNone/>
            </a:pPr>
            <a:endParaRPr lang="en-US" sz="3500" dirty="0">
              <a:latin typeface="Garamond" panose="02020404030301010803" pitchFamily="18" charset="0"/>
            </a:endParaRPr>
          </a:p>
          <a:p>
            <a:r>
              <a:rPr lang="en-US" sz="3500" dirty="0">
                <a:latin typeface="Garamond" panose="02020404030301010803" pitchFamily="18" charset="0"/>
              </a:rPr>
              <a:t>Our college and students are actively engaged in the participation of social concerns and events within our communities.</a:t>
            </a:r>
          </a:p>
          <a:p>
            <a:pPr marL="0" indent="0">
              <a:buNone/>
            </a:pPr>
            <a:endParaRPr lang="en-US" sz="3500" dirty="0">
              <a:latin typeface="Garamond" panose="02020404030301010803" pitchFamily="18" charset="0"/>
            </a:endParaRPr>
          </a:p>
          <a:p>
            <a:r>
              <a:rPr lang="en-US" sz="3500" dirty="0">
                <a:latin typeface="Garamond" panose="02020404030301010803" pitchFamily="18" charset="0"/>
              </a:rPr>
              <a:t>We offer payment assistance to any who are in need.</a:t>
            </a:r>
          </a:p>
          <a:p>
            <a:endParaRPr lang="en-US" sz="3500" dirty="0">
              <a:latin typeface="Garamond" panose="02020404030301010803" pitchFamily="18" charset="0"/>
            </a:endParaRPr>
          </a:p>
          <a:p>
            <a:pPr marL="0" indent="0">
              <a:buNone/>
            </a:pPr>
            <a:endParaRPr lang="en-US" dirty="0"/>
          </a:p>
        </p:txBody>
      </p:sp>
    </p:spTree>
    <p:extLst>
      <p:ext uri="{BB962C8B-B14F-4D97-AF65-F5344CB8AC3E}">
        <p14:creationId xmlns:p14="http://schemas.microsoft.com/office/powerpoint/2010/main" val="38240057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TotalTime>
  <Words>1195</Words>
  <Application>Microsoft Macintosh PowerPoint</Application>
  <PresentationFormat>On-screen Show (4:3)</PresentationFormat>
  <Paragraphs>72</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Garamond</vt:lpstr>
      <vt:lpstr>Office Theme</vt:lpstr>
      <vt:lpstr>URBAN DIVINITY SCHOOL</vt:lpstr>
      <vt:lpstr>OUR HISTORY</vt:lpstr>
      <vt:lpstr>Christian Philosophy of Education </vt:lpstr>
      <vt:lpstr>MISSION STATEMENT</vt:lpstr>
      <vt:lpstr>OUR VISION</vt:lpstr>
      <vt:lpstr>OUR FOCUS</vt:lpstr>
      <vt:lpstr>OUR FACULTY</vt:lpstr>
      <vt:lpstr>OUR BOARD OF TRUSTEES</vt:lpstr>
      <vt:lpstr>WE NEED YOUR HELP</vt:lpstr>
      <vt:lpstr>WE NEED YOUR HELP…</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ULRICK THOMPSON</cp:lastModifiedBy>
  <cp:revision>42</cp:revision>
  <dcterms:created xsi:type="dcterms:W3CDTF">2013-08-21T19:17:07Z</dcterms:created>
  <dcterms:modified xsi:type="dcterms:W3CDTF">2019-06-05T16:48:28Z</dcterms:modified>
</cp:coreProperties>
</file>