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72" r:id="rId6"/>
    <p:sldId id="267" r:id="rId7"/>
    <p:sldId id="271" r:id="rId8"/>
    <p:sldId id="268" r:id="rId9"/>
    <p:sldId id="269" r:id="rId10"/>
    <p:sldId id="273" r:id="rId11"/>
    <p:sldId id="270" r:id="rId12"/>
    <p:sldId id="27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37A-1095-457F-B98D-AAF3515C462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153D-3770-45C4-B2BB-A647FA1C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2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37A-1095-457F-B98D-AAF3515C462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153D-3770-45C4-B2BB-A647FA1C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7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37A-1095-457F-B98D-AAF3515C462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153D-3770-45C4-B2BB-A647FA1C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9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37A-1095-457F-B98D-AAF3515C462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153D-3770-45C4-B2BB-A647FA1CB09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0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37A-1095-457F-B98D-AAF3515C462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153D-3770-45C4-B2BB-A647FA1C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76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37A-1095-457F-B98D-AAF3515C462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153D-3770-45C4-B2BB-A647FA1C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84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37A-1095-457F-B98D-AAF3515C462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153D-3770-45C4-B2BB-A647FA1C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83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37A-1095-457F-B98D-AAF3515C462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153D-3770-45C4-B2BB-A647FA1C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23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37A-1095-457F-B98D-AAF3515C462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153D-3770-45C4-B2BB-A647FA1C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52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37A-1095-457F-B98D-AAF3515C462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153D-3770-45C4-B2BB-A647FA1C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8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37A-1095-457F-B98D-AAF3515C462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153D-3770-45C4-B2BB-A647FA1C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8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37A-1095-457F-B98D-AAF3515C462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153D-3770-45C4-B2BB-A647FA1C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76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37A-1095-457F-B98D-AAF3515C462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153D-3770-45C4-B2BB-A647FA1C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22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37A-1095-457F-B98D-AAF3515C462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153D-3770-45C4-B2BB-A647FA1C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84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37A-1095-457F-B98D-AAF3515C462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153D-3770-45C4-B2BB-A647FA1C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0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37A-1095-457F-B98D-AAF3515C462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153D-3770-45C4-B2BB-A647FA1C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5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37A-1095-457F-B98D-AAF3515C462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153D-3770-45C4-B2BB-A647FA1C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1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C1C937A-1095-457F-B98D-AAF3515C462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612153D-3770-45C4-B2BB-A647FA1C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0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B9ADE-6FAC-4BFE-A815-AC0FB5877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705701"/>
            <a:ext cx="8689976" cy="2509213"/>
          </a:xfrm>
        </p:spPr>
        <p:txBody>
          <a:bodyPr/>
          <a:lstStyle/>
          <a:p>
            <a:r>
              <a:rPr lang="en-US" b="1" dirty="0"/>
              <a:t>WELL BUBBLER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6797FC-3479-4F9D-A515-E3EA8ED463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Compressed Air Well Level Sensor</a:t>
            </a:r>
          </a:p>
          <a:p>
            <a:r>
              <a:rPr lang="en-US" dirty="0"/>
              <a:t>And Pump Controller</a:t>
            </a:r>
          </a:p>
        </p:txBody>
      </p:sp>
    </p:spTree>
    <p:extLst>
      <p:ext uri="{BB962C8B-B14F-4D97-AF65-F5344CB8AC3E}">
        <p14:creationId xmlns:p14="http://schemas.microsoft.com/office/powerpoint/2010/main" val="3540471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615F-E229-4BD5-8EC1-269F18C8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ALL pumps: ingestion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5275-5105-477D-BDAB-58756299D6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64657" y="3686629"/>
            <a:ext cx="5295570" cy="2830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Pump set depth unknown</a:t>
            </a:r>
          </a:p>
          <a:p>
            <a:pPr marL="0" indent="0">
              <a:buNone/>
            </a:pPr>
            <a:r>
              <a:rPr lang="en-US" sz="2400" dirty="0"/>
              <a:t>Sensor set too deep</a:t>
            </a:r>
          </a:p>
          <a:p>
            <a:pPr marL="0" indent="0">
              <a:buNone/>
            </a:pPr>
            <a:r>
              <a:rPr lang="en-US" sz="2400" dirty="0"/>
              <a:t>Sensor and wire ingested by pump</a:t>
            </a:r>
          </a:p>
          <a:p>
            <a:pPr marL="0" indent="0">
              <a:buNone/>
            </a:pPr>
            <a:r>
              <a:rPr lang="en-US" sz="2400" dirty="0"/>
              <a:t>Pump damaged</a:t>
            </a:r>
          </a:p>
          <a:p>
            <a:pPr marL="0" indent="0">
              <a:buNone/>
            </a:pPr>
            <a:r>
              <a:rPr lang="en-US" sz="2400" dirty="0"/>
              <a:t>Bubbler uses plastic tubing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31D641-7566-4A8F-A0F4-4F26BCC7E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79" y="1233713"/>
            <a:ext cx="919097" cy="5390197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5854865E-114B-4570-9A35-47BCD5BCABE8}"/>
              </a:ext>
            </a:extLst>
          </p:cNvPr>
          <p:cNvSpPr/>
          <p:nvPr/>
        </p:nvSpPr>
        <p:spPr>
          <a:xfrm rot="10800000">
            <a:off x="1502237" y="5912811"/>
            <a:ext cx="1415132" cy="60048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Image result for damaged well pump">
            <a:extLst>
              <a:ext uri="{FF2B5EF4-FFF2-40B4-BE49-F238E27FC236}">
                <a16:creationId xmlns:a16="http://schemas.microsoft.com/office/drawing/2014/main" id="{2A1B1167-A5FE-4939-8752-EAC207F79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84564" y="2532443"/>
            <a:ext cx="4605304" cy="34539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209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615F-E229-4BD5-8EC1-269F18C8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ALL PUMPS: Well cap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B497E-F775-4DED-B27A-F1BB2E7283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3200" y="2367092"/>
            <a:ext cx="6372397" cy="342410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Well cap has no access to casing</a:t>
            </a:r>
          </a:p>
          <a:p>
            <a:pPr marL="0" indent="0">
              <a:buNone/>
            </a:pPr>
            <a:r>
              <a:rPr lang="en-US" dirty="0"/>
              <a:t>Existing ports obstructed</a:t>
            </a:r>
          </a:p>
          <a:p>
            <a:pPr marL="0" indent="0">
              <a:buNone/>
            </a:pPr>
            <a:r>
              <a:rPr lang="en-US" dirty="0"/>
              <a:t>Existing ports too small for sensor body</a:t>
            </a:r>
          </a:p>
          <a:p>
            <a:pPr marL="0" indent="0">
              <a:buNone/>
            </a:pPr>
            <a:r>
              <a:rPr lang="en-US" dirty="0"/>
              <a:t>Discharge piping in the way</a:t>
            </a:r>
          </a:p>
          <a:p>
            <a:pPr marL="0" indent="0">
              <a:buNone/>
            </a:pPr>
            <a:r>
              <a:rPr lang="en-US" dirty="0"/>
              <a:t>Bubbler weight beads are 3/8 inch diameter</a:t>
            </a:r>
          </a:p>
          <a:p>
            <a:pPr marL="0" indent="0">
              <a:buNone/>
            </a:pPr>
            <a:r>
              <a:rPr lang="en-US" dirty="0"/>
              <a:t>Bubbler tubing has ½ inch bend radius</a:t>
            </a:r>
          </a:p>
          <a:p>
            <a:pPr marL="0" indent="0">
              <a:buNone/>
            </a:pPr>
            <a:r>
              <a:rPr lang="en-US" dirty="0"/>
              <a:t>air line already present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DDE960-E0F3-45EE-A9CB-2E106F9B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371" y="3149600"/>
            <a:ext cx="5650469" cy="31676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5761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615F-E229-4BD5-8EC1-269F18C8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ALL PUMPS: splashing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B497E-F775-4DED-B27A-F1BB2E7283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3" y="2367092"/>
            <a:ext cx="6836855" cy="342410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Water level falls during pumping</a:t>
            </a:r>
          </a:p>
          <a:p>
            <a:pPr marL="0" indent="0">
              <a:buNone/>
            </a:pPr>
            <a:r>
              <a:rPr lang="en-US" dirty="0"/>
              <a:t>Well recharges through casing perforations</a:t>
            </a:r>
          </a:p>
          <a:p>
            <a:pPr marL="0" indent="0">
              <a:buNone/>
            </a:pPr>
            <a:r>
              <a:rPr lang="en-US" dirty="0"/>
              <a:t>recharge water causes splashing &amp; noise </a:t>
            </a:r>
          </a:p>
          <a:p>
            <a:pPr marL="0" indent="0">
              <a:buNone/>
            </a:pPr>
            <a:r>
              <a:rPr lang="en-US" dirty="0"/>
              <a:t>Acoustic sensor inaccurate when pumping</a:t>
            </a:r>
          </a:p>
          <a:p>
            <a:pPr marL="0" indent="0">
              <a:buNone/>
            </a:pPr>
            <a:r>
              <a:rPr lang="en-US" dirty="0"/>
              <a:t>Unable to measure pumping water level</a:t>
            </a:r>
          </a:p>
          <a:p>
            <a:pPr marL="0" indent="0">
              <a:buNone/>
            </a:pPr>
            <a:r>
              <a:rPr lang="en-US" dirty="0"/>
              <a:t>Bubbler is not affected by splashing noise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311320-A542-418E-98B6-AD80B6732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315" y="618517"/>
            <a:ext cx="40862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00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ADEBF-5FAC-446D-93DE-3546C0A45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INSTALLING NEW AIR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88328-90EB-434B-9DCB-DD708F5817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3562975" cy="3424107"/>
          </a:xfrm>
        </p:spPr>
        <p:txBody>
          <a:bodyPr/>
          <a:lstStyle/>
          <a:p>
            <a:r>
              <a:rPr lang="en-US" dirty="0"/>
              <a:t>5/32” diameter</a:t>
            </a:r>
          </a:p>
          <a:p>
            <a:r>
              <a:rPr lang="en-US" dirty="0"/>
              <a:t>300 psi rating</a:t>
            </a:r>
          </a:p>
          <a:p>
            <a:r>
              <a:rPr lang="en-US" dirty="0"/>
              <a:t>½” bend radius</a:t>
            </a:r>
          </a:p>
          <a:p>
            <a:r>
              <a:rPr lang="en-US" dirty="0"/>
              <a:t>Up to 1000 ft rolls</a:t>
            </a:r>
          </a:p>
          <a:p>
            <a:r>
              <a:rPr lang="en-US" dirty="0"/>
              <a:t>3/8” soft metal “beads”</a:t>
            </a:r>
          </a:p>
          <a:p>
            <a:r>
              <a:rPr lang="en-US" dirty="0"/>
              <a:t>Tear-away design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https://img1.wsimg.com/isteam/ip/245400ef-fc2f-45fe-843f-f6dbfdb79b6e/b78161cd-9f04-473d-b757-f2eee4b25ca1.png/:/rt=d:90/cr=t:0%25,l:0%25,w:100%25,h:100%25/rs=h:650,cg:true">
            <a:extLst>
              <a:ext uri="{FF2B5EF4-FFF2-40B4-BE49-F238E27FC236}">
                <a16:creationId xmlns:a16="http://schemas.microsoft.com/office/drawing/2014/main" id="{960743C8-D5CD-4B8E-8B54-95C4B9FFF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76749" y="2367092"/>
            <a:ext cx="6543675" cy="37507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910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C55B1-507E-487E-82F9-418B9713E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86300-3D6B-4EE5-9CB4-C2527963D6E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does it work?</a:t>
            </a:r>
          </a:p>
          <a:p>
            <a:r>
              <a:rPr lang="en-US" dirty="0"/>
              <a:t>FEATURES</a:t>
            </a:r>
          </a:p>
          <a:p>
            <a:r>
              <a:rPr lang="en-US" dirty="0"/>
              <a:t>OTHER SENSOR TYPES</a:t>
            </a:r>
          </a:p>
          <a:p>
            <a:r>
              <a:rPr lang="en-US" dirty="0"/>
              <a:t>SPECIFICATIONS</a:t>
            </a:r>
          </a:p>
          <a:p>
            <a:r>
              <a:rPr lang="en-US" dirty="0"/>
              <a:t>ACCESSORIES</a:t>
            </a:r>
          </a:p>
          <a:p>
            <a:r>
              <a:rPr lang="en-US" dirty="0"/>
              <a:t>CURRENT INSTALLATIONS</a:t>
            </a:r>
          </a:p>
          <a:p>
            <a:r>
              <a:rPr lang="en-US" dirty="0"/>
              <a:t>WHAT’S NEXT?</a:t>
            </a:r>
          </a:p>
        </p:txBody>
      </p:sp>
      <p:pic>
        <p:nvPicPr>
          <p:cNvPr id="1026" name="Picture 2" descr="https://img1.wsimg.com/isteam/ip/245400ef-fc2f-45fe-843f-f6dbfdb79b6e/c4b263b0-c681-41bc-9e22-360560eeaf24.png/:/cr=t:0%25,l:0%25,w:100%25,h:100%25/rs=h:650,cg:true">
            <a:extLst>
              <a:ext uri="{FF2B5EF4-FFF2-40B4-BE49-F238E27FC236}">
                <a16:creationId xmlns:a16="http://schemas.microsoft.com/office/drawing/2014/main" id="{4B5734B8-EBEC-406E-BBA8-717E2E0B8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358" y="2214693"/>
            <a:ext cx="6374700" cy="336327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917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25563-0C54-4CA1-A60A-39C9F6E2A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How 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B2C90-800A-4987-9ED8-CFE4D9C460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4134476" cy="34241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600" dirty="0"/>
              <a:t>The Well Bubbler forces compressed air through a tube installed in the well to accurately  measure  the  standing  and  pumping  well  levels  -  the  same approach  used  by  well  drillers  and  pump  installers.  </a:t>
            </a:r>
          </a:p>
          <a:p>
            <a:pPr marL="0" indent="0" algn="just">
              <a:buNone/>
            </a:pPr>
            <a:r>
              <a:rPr lang="en-US" sz="1600" dirty="0"/>
              <a:t>The  well  level  is automatically calculated from the length of the tube and the air pressure, and is shown on the display in feet.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5ED52-9878-48D9-B3EB-7A05F9C24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050" y="254204"/>
            <a:ext cx="6153150" cy="63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43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7D9C0-17B6-4FB8-938C-56B134F1A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5CEE6-D812-4B58-8EBC-1C92ABA645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9566" y="2367092"/>
            <a:ext cx="10364451" cy="42223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SECURE data logger, free software - view well level history, </a:t>
            </a:r>
            <a:r>
              <a:rPr lang="en-US" u="sng" dirty="0"/>
              <a:t>flow rate</a:t>
            </a:r>
            <a:r>
              <a:rPr lang="en-US" dirty="0"/>
              <a:t> &amp; pressure</a:t>
            </a:r>
          </a:p>
          <a:p>
            <a:pPr marL="0" indent="0">
              <a:buNone/>
            </a:pPr>
            <a:r>
              <a:rPr lang="en-US" dirty="0"/>
              <a:t>Built-in solar power - no wiring, assembly or AC power needed</a:t>
            </a:r>
          </a:p>
          <a:p>
            <a:pPr marL="0" indent="0">
              <a:buNone/>
            </a:pPr>
            <a:r>
              <a:rPr lang="en-US" dirty="0"/>
              <a:t>LCD display - visible in bright sunlight, and at night</a:t>
            </a:r>
          </a:p>
          <a:p>
            <a:pPr marL="0" indent="0">
              <a:buNone/>
            </a:pPr>
            <a:r>
              <a:rPr lang="en-US" dirty="0"/>
              <a:t>Relay output - stop the pump when level is low; 5A @ 480 VAC</a:t>
            </a:r>
          </a:p>
          <a:p>
            <a:pPr marL="0" indent="0">
              <a:buNone/>
            </a:pPr>
            <a:r>
              <a:rPr lang="en-US" dirty="0"/>
              <a:t>Telemetry output - 4 to 20mA and 0 to 5Vdc</a:t>
            </a:r>
          </a:p>
          <a:p>
            <a:pPr marL="0" indent="0">
              <a:buNone/>
            </a:pPr>
            <a:r>
              <a:rPr lang="en-US" dirty="0"/>
              <a:t>Use with pre-existing, 1/4" diameter air line</a:t>
            </a:r>
          </a:p>
          <a:p>
            <a:pPr marL="0" indent="0">
              <a:buNone/>
            </a:pPr>
            <a:r>
              <a:rPr lang="en-US" dirty="0"/>
              <a:t>Immune to engine &amp; electrical noise</a:t>
            </a:r>
          </a:p>
          <a:p>
            <a:pPr marL="0" indent="0">
              <a:buNone/>
            </a:pPr>
            <a:r>
              <a:rPr lang="en-US" dirty="0"/>
              <a:t>Portable, Easily moved to measure &amp; log multiple wells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238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4BAE-EEA6-4DD2-A215-53EE900F6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SENSOR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21836-2799-4605-B9D8-AEC5FF2344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3"/>
            <a:ext cx="3774340" cy="4932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Hydrostatic / pressure type</a:t>
            </a:r>
          </a:p>
        </p:txBody>
      </p:sp>
      <p:pic>
        <p:nvPicPr>
          <p:cNvPr id="4098" name="Picture 2" descr="Image result for well level sensor">
            <a:extLst>
              <a:ext uri="{FF2B5EF4-FFF2-40B4-BE49-F238E27FC236}">
                <a16:creationId xmlns:a16="http://schemas.microsoft.com/office/drawing/2014/main" id="{4C10F0A8-3D62-472C-BC75-9D7ABE295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30" y="2860328"/>
            <a:ext cx="3367940" cy="36085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>
            <a:extLst>
              <a:ext uri="{FF2B5EF4-FFF2-40B4-BE49-F238E27FC236}">
                <a16:creationId xmlns:a16="http://schemas.microsoft.com/office/drawing/2014/main" id="{C4A3CD26-44E5-4524-A855-D5937BF27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317" y="2860328"/>
            <a:ext cx="5452020" cy="36085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77C462-3F38-430B-B6BE-98BEE51E042B}"/>
              </a:ext>
            </a:extLst>
          </p:cNvPr>
          <p:cNvSpPr txBox="1">
            <a:spLocks/>
          </p:cNvSpPr>
          <p:nvPr/>
        </p:nvSpPr>
        <p:spPr>
          <a:xfrm>
            <a:off x="7576458" y="2346585"/>
            <a:ext cx="1611086" cy="493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ACOUSTIC</a:t>
            </a:r>
          </a:p>
        </p:txBody>
      </p:sp>
    </p:spTree>
    <p:extLst>
      <p:ext uri="{BB962C8B-B14F-4D97-AF65-F5344CB8AC3E}">
        <p14:creationId xmlns:p14="http://schemas.microsoft.com/office/powerpoint/2010/main" val="748701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615F-E229-4BD5-8EC1-269F18C8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Turbine pumps: oiler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5275-5105-477D-BDAB-58756299D6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64657" y="3697571"/>
            <a:ext cx="6877050" cy="1228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LUBRICATION OIL DRIPS INTO WELL</a:t>
            </a:r>
          </a:p>
          <a:p>
            <a:pPr marL="0" indent="0">
              <a:buNone/>
            </a:pPr>
            <a:r>
              <a:rPr lang="en-US" sz="2400" dirty="0"/>
              <a:t>COLLECTS ON TOP OF WATER, congeals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31D641-7566-4A8F-A0F4-4F26BCC7E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79" y="1233713"/>
            <a:ext cx="919097" cy="5390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D921F8-3F44-4144-A02E-54F7BF59C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765" y="883790"/>
            <a:ext cx="410541" cy="5225067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DEC308DE-0868-4D2C-8A9C-0237844DB8FB}"/>
              </a:ext>
            </a:extLst>
          </p:cNvPr>
          <p:cNvSpPr/>
          <p:nvPr/>
        </p:nvSpPr>
        <p:spPr>
          <a:xfrm>
            <a:off x="8940803" y="5726085"/>
            <a:ext cx="1557824" cy="60048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854865E-114B-4570-9A35-47BCD5BCABE8}"/>
              </a:ext>
            </a:extLst>
          </p:cNvPr>
          <p:cNvSpPr/>
          <p:nvPr/>
        </p:nvSpPr>
        <p:spPr>
          <a:xfrm rot="10800000">
            <a:off x="1516751" y="4011438"/>
            <a:ext cx="1415132" cy="60048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1785480-9EA5-4A4B-9A14-5526BC24D1A4}"/>
              </a:ext>
            </a:extLst>
          </p:cNvPr>
          <p:cNvSpPr txBox="1">
            <a:spLocks/>
          </p:cNvSpPr>
          <p:nvPr/>
        </p:nvSpPr>
        <p:spPr>
          <a:xfrm>
            <a:off x="1924114" y="4992222"/>
            <a:ext cx="6877050" cy="15961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400" dirty="0"/>
              <a:t>SENSOR HAS small HOLES TO Measure pressure</a:t>
            </a:r>
          </a:p>
          <a:p>
            <a:pPr marL="0" indent="0" algn="r">
              <a:buNone/>
            </a:pPr>
            <a:r>
              <a:rPr lang="en-US" sz="2400" dirty="0"/>
              <a:t>Sensor CLOGS with oil during installation</a:t>
            </a:r>
          </a:p>
          <a:p>
            <a:pPr marL="0" indent="0" algn="r">
              <a:buNone/>
            </a:pPr>
            <a:r>
              <a:rPr lang="en-US" sz="2400" dirty="0"/>
              <a:t>Bubbler tubing not affected by oil</a:t>
            </a:r>
          </a:p>
        </p:txBody>
      </p:sp>
    </p:spTree>
    <p:extLst>
      <p:ext uri="{BB962C8B-B14F-4D97-AF65-F5344CB8AC3E}">
        <p14:creationId xmlns:p14="http://schemas.microsoft.com/office/powerpoint/2010/main" val="235690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615F-E229-4BD5-8EC1-269F18C8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Turbine pumps: Engine noise, vibration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B497E-F775-4DED-B27A-F1BB2E7283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51717" y="2548517"/>
            <a:ext cx="4833883" cy="342410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Engine-driven gear head</a:t>
            </a:r>
          </a:p>
          <a:p>
            <a:pPr marL="0" indent="0">
              <a:buNone/>
            </a:pPr>
            <a:r>
              <a:rPr lang="en-US" dirty="0"/>
              <a:t>Severe Noise and vibration</a:t>
            </a:r>
          </a:p>
          <a:p>
            <a:pPr marL="0" indent="0">
              <a:buNone/>
            </a:pPr>
            <a:r>
              <a:rPr lang="en-US" dirty="0"/>
              <a:t>Acoustic sensor accuracy affected</a:t>
            </a:r>
          </a:p>
          <a:p>
            <a:pPr marL="0" indent="0">
              <a:buNone/>
            </a:pPr>
            <a:r>
              <a:rPr lang="en-US" dirty="0"/>
              <a:t>Bubbler mounted remotely</a:t>
            </a:r>
          </a:p>
          <a:p>
            <a:pPr marL="0" indent="0">
              <a:buNone/>
            </a:pPr>
            <a:r>
              <a:rPr lang="en-US" dirty="0"/>
              <a:t>Bubbler not affected by noise</a:t>
            </a:r>
          </a:p>
          <a:p>
            <a:endParaRPr lang="en-US" dirty="0"/>
          </a:p>
        </p:txBody>
      </p:sp>
      <p:pic>
        <p:nvPicPr>
          <p:cNvPr id="6146" name="Picture 2" descr="Image result for engine driven well pump">
            <a:extLst>
              <a:ext uri="{FF2B5EF4-FFF2-40B4-BE49-F238E27FC236}">
                <a16:creationId xmlns:a16="http://schemas.microsoft.com/office/drawing/2014/main" id="{01F533C3-665F-4C3C-A1D1-43DAAECFE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6" y="2548517"/>
            <a:ext cx="6087301" cy="34241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809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615F-E229-4BD5-8EC1-269F18C8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submersible pumps: motor wiring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B497E-F775-4DED-B27A-F1BB2E7283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35717" y="2497592"/>
            <a:ext cx="59950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Motor wiring taped to discharge pipe</a:t>
            </a:r>
          </a:p>
          <a:p>
            <a:pPr marL="0" indent="0">
              <a:buNone/>
            </a:pPr>
            <a:r>
              <a:rPr lang="en-US" sz="2400" dirty="0"/>
              <a:t>Over time, wiring can come loose</a:t>
            </a:r>
          </a:p>
          <a:p>
            <a:pPr marL="0" indent="0">
              <a:buNone/>
            </a:pPr>
            <a:r>
              <a:rPr lang="en-US" sz="2400" dirty="0"/>
              <a:t>Sensor wire becomes tangled</a:t>
            </a:r>
          </a:p>
          <a:p>
            <a:pPr marL="0" indent="0">
              <a:buNone/>
            </a:pPr>
            <a:r>
              <a:rPr lang="en-US" sz="2400" dirty="0"/>
              <a:t>Sensor cannot be removed</a:t>
            </a:r>
          </a:p>
          <a:p>
            <a:pPr marL="0" indent="0">
              <a:buNone/>
            </a:pPr>
            <a:r>
              <a:rPr lang="en-US" sz="2400" dirty="0"/>
              <a:t>Pump must be pulled to retrieve sensor</a:t>
            </a:r>
          </a:p>
          <a:p>
            <a:pPr marL="0" indent="0">
              <a:buNone/>
            </a:pPr>
            <a:r>
              <a:rPr lang="en-US" sz="2400" dirty="0"/>
              <a:t>Bubbler tubing uses tear-away design</a:t>
            </a:r>
          </a:p>
          <a:p>
            <a:endParaRPr lang="en-US" sz="2400" dirty="0"/>
          </a:p>
        </p:txBody>
      </p:sp>
      <p:pic>
        <p:nvPicPr>
          <p:cNvPr id="3074" name="Picture 2" descr="Image result for submersible well pump wiring tape">
            <a:extLst>
              <a:ext uri="{FF2B5EF4-FFF2-40B4-BE49-F238E27FC236}">
                <a16:creationId xmlns:a16="http://schemas.microsoft.com/office/drawing/2014/main" id="{6335B095-D035-4DD3-BF91-066F36DBB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54" y="2497592"/>
            <a:ext cx="5238750" cy="39528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044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615F-E229-4BD5-8EC1-269F18C8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submersible pumps: </a:t>
            </a:r>
            <a:r>
              <a:rPr lang="en-US" b="1" dirty="0" err="1"/>
              <a:t>vfd</a:t>
            </a:r>
            <a:r>
              <a:rPr lang="en-US" b="1" dirty="0"/>
              <a:t>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B497E-F775-4DED-B27A-F1BB2E7283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9604" y="2367092"/>
            <a:ext cx="6981997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VFD creates electrical noise</a:t>
            </a:r>
          </a:p>
          <a:p>
            <a:pPr marL="0" indent="0">
              <a:buNone/>
            </a:pPr>
            <a:r>
              <a:rPr lang="en-US" sz="2400" dirty="0"/>
              <a:t>motor wiring is long</a:t>
            </a:r>
          </a:p>
          <a:p>
            <a:pPr marL="0" indent="0">
              <a:buNone/>
            </a:pPr>
            <a:r>
              <a:rPr lang="en-US" sz="2400" dirty="0"/>
              <a:t>Sensor wire runs along motor wiring</a:t>
            </a:r>
          </a:p>
          <a:p>
            <a:pPr marL="0" indent="0">
              <a:buNone/>
            </a:pPr>
            <a:r>
              <a:rPr lang="en-US" sz="2400" dirty="0"/>
              <a:t>Sensor picks up </a:t>
            </a:r>
            <a:r>
              <a:rPr lang="en-US" sz="2400" dirty="0" err="1"/>
              <a:t>vfd</a:t>
            </a:r>
            <a:r>
              <a:rPr lang="en-US" sz="2400" dirty="0"/>
              <a:t> electrical noise</a:t>
            </a:r>
          </a:p>
          <a:p>
            <a:pPr marL="0" indent="0">
              <a:buNone/>
            </a:pPr>
            <a:r>
              <a:rPr lang="en-US" sz="2400" dirty="0"/>
              <a:t>pumping level cannot be measured</a:t>
            </a:r>
          </a:p>
          <a:p>
            <a:pPr marL="0" indent="0">
              <a:buNone/>
            </a:pPr>
            <a:r>
              <a:rPr lang="en-US" sz="2400" dirty="0"/>
              <a:t>Bubbler air line immune to electrical noise</a:t>
            </a:r>
          </a:p>
        </p:txBody>
      </p:sp>
      <p:pic>
        <p:nvPicPr>
          <p:cNvPr id="7170" name="Picture 2" descr="Image result for well level sensor installation">
            <a:extLst>
              <a:ext uri="{FF2B5EF4-FFF2-40B4-BE49-F238E27FC236}">
                <a16:creationId xmlns:a16="http://schemas.microsoft.com/office/drawing/2014/main" id="{D4388555-E4F4-4926-9D56-A34C669AE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315" y="238043"/>
            <a:ext cx="2916239" cy="63819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578771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330</TotalTime>
  <Words>462</Words>
  <Application>Microsoft Office PowerPoint</Application>
  <PresentationFormat>Widescreen</PresentationFormat>
  <Paragraphs>81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Tw Cen MT</vt:lpstr>
      <vt:lpstr>Droplet</vt:lpstr>
      <vt:lpstr>WELL BUBBLER</vt:lpstr>
      <vt:lpstr>CONTENTS</vt:lpstr>
      <vt:lpstr>How Does It Work?</vt:lpstr>
      <vt:lpstr>FEATURES</vt:lpstr>
      <vt:lpstr>Other SENSOR types</vt:lpstr>
      <vt:lpstr>Turbine pumps: oiler</vt:lpstr>
      <vt:lpstr>Turbine pumps: Engine noise, vibration</vt:lpstr>
      <vt:lpstr>submersible pumps: motor wiring</vt:lpstr>
      <vt:lpstr>submersible pumps: vfd noise</vt:lpstr>
      <vt:lpstr>ALL pumps: ingestion</vt:lpstr>
      <vt:lpstr>ALL PUMPS: Well cap access</vt:lpstr>
      <vt:lpstr>ALL PUMPS: splashing water</vt:lpstr>
      <vt:lpstr>INSTALLING NEW AIR 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WELL BUBBLER</dc:title>
  <dc:creator>ToughBook</dc:creator>
  <cp:lastModifiedBy>Will Randolph</cp:lastModifiedBy>
  <cp:revision>60</cp:revision>
  <dcterms:created xsi:type="dcterms:W3CDTF">2018-10-16T18:52:02Z</dcterms:created>
  <dcterms:modified xsi:type="dcterms:W3CDTF">2019-02-10T18:53:35Z</dcterms:modified>
</cp:coreProperties>
</file>