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8" r:id="rId1"/>
  </p:sldMasterIdLst>
  <p:notesMasterIdLst>
    <p:notesMasterId r:id="rId3"/>
  </p:notesMasterIdLst>
  <p:handoutMasterIdLst>
    <p:handoutMasterId r:id="rId4"/>
  </p:handoutMasterIdLst>
  <p:sldIdLst>
    <p:sldId id="256" r:id="rId2"/>
  </p:sldIdLst>
  <p:sldSz cx="43891200" cy="32918400"/>
  <p:notesSz cx="9239250" cy="11982450"/>
  <p:custDataLst>
    <p:tags r:id="rId5"/>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userDrawn="1">
          <p15:clr>
            <a:srgbClr val="A4A3A4"/>
          </p15:clr>
        </p15:guide>
        <p15:guide id="2" pos="13440" userDrawn="1">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5"/>
    <a:srgbClr val="3399FF"/>
    <a:srgbClr val="A9A9BB"/>
    <a:srgbClr val="ABABB9"/>
    <a:srgbClr val="9E9EC6"/>
    <a:srgbClr val="9696D0"/>
    <a:srgbClr val="B5B5EF"/>
    <a:srgbClr val="ACACF6"/>
    <a:srgbClr val="C5C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varScale="1">
        <p:scale>
          <a:sx n="23" d="100"/>
          <a:sy n="23" d="100"/>
        </p:scale>
        <p:origin x="2664" y="256"/>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88EDEA4F-E154-447A-AFBE-CF204260A4EC}" type="slidenum">
              <a:rPr lang="zh-CN" altLang="en-US"/>
              <a:t>‹#›</a:t>
            </a:fld>
            <a:endParaRPr lang="en-US" altLang="zh-CN"/>
          </a:p>
        </p:txBody>
      </p:sp>
    </p:spTree>
    <p:extLst>
      <p:ext uri="{BB962C8B-B14F-4D97-AF65-F5344CB8AC3E}">
        <p14:creationId xmlns:p14="http://schemas.microsoft.com/office/powerpoint/2010/main" val="2363222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BE0E8DDD-987D-4EBB-9AA8-B60A2D3E1A91}" type="slidenum">
              <a:rPr lang="zh-CN" altLang="en-US"/>
              <a:t>‹#›</a:t>
            </a:fld>
            <a:endParaRPr lang="en-US" altLang="zh-CN"/>
          </a:p>
        </p:txBody>
      </p:sp>
    </p:spTree>
    <p:extLst>
      <p:ext uri="{BB962C8B-B14F-4D97-AF65-F5344CB8AC3E}">
        <p14:creationId xmlns:p14="http://schemas.microsoft.com/office/powerpoint/2010/main" val="69191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6BE12CAE-19A1-49D0-B924-4F1C64219071}"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a:xfrm>
            <a:off x="1582738" y="889000"/>
            <a:ext cx="6059487" cy="4545013"/>
          </a:xfrm>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2"/>
            <a:ext cx="43891200" cy="219456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2860" y="2"/>
            <a:ext cx="43868347" cy="21945605"/>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23808658"/>
            <a:ext cx="27980640" cy="7022592"/>
          </a:xfrm>
        </p:spPr>
        <p:txBody>
          <a:bodyPr anchor="ctr">
            <a:normAutofit/>
          </a:bodyPr>
          <a:lstStyle>
            <a:lvl1pPr algn="r">
              <a:defRPr sz="21120" spc="960" baseline="0"/>
            </a:lvl1pPr>
          </a:lstStyle>
          <a:p>
            <a:r>
              <a:rPr lang="en-US"/>
              <a:t>Click to edit Master title style</a:t>
            </a:r>
            <a:endParaRPr lang="en-US" dirty="0"/>
          </a:p>
        </p:txBody>
      </p:sp>
      <p:sp>
        <p:nvSpPr>
          <p:cNvPr id="3" name="Subtitle 2"/>
          <p:cNvSpPr>
            <a:spLocks noGrp="1"/>
          </p:cNvSpPr>
          <p:nvPr>
            <p:ph type="subTitle" idx="1"/>
          </p:nvPr>
        </p:nvSpPr>
        <p:spPr>
          <a:xfrm>
            <a:off x="30998160" y="23808658"/>
            <a:ext cx="11521440" cy="7022592"/>
          </a:xfrm>
        </p:spPr>
        <p:txBody>
          <a:bodyPr lIns="91440" rIns="91440" anchor="ctr">
            <a:normAutofit/>
          </a:bodyPr>
          <a:lstStyle>
            <a:lvl1pPr marL="0" indent="0" algn="l">
              <a:lnSpc>
                <a:spcPct val="100000"/>
              </a:lnSpc>
              <a:spcBef>
                <a:spcPts val="0"/>
              </a:spcBef>
              <a:buNone/>
              <a:defRPr sz="7680">
                <a:solidFill>
                  <a:schemeClr val="tx1">
                    <a:lumMod val="95000"/>
                    <a:lumOff val="5000"/>
                  </a:schemeClr>
                </a:solidFill>
              </a:defRPr>
            </a:lvl1pPr>
            <a:lvl2pPr marL="2194560" indent="0" algn="ctr">
              <a:buNone/>
              <a:defRPr sz="7680"/>
            </a:lvl2pPr>
            <a:lvl3pPr marL="4389120" indent="0" algn="ctr">
              <a:buNone/>
              <a:defRPr sz="768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30192634" y="25267709"/>
            <a:ext cx="0" cy="43891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7" y="3657600"/>
            <a:ext cx="9464040" cy="259689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3566167" y="3657600"/>
            <a:ext cx="27294840" cy="25968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36210240" y="833102"/>
            <a:ext cx="0" cy="32918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43891200" cy="219456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22860" y="2"/>
            <a:ext cx="43868347" cy="21945605"/>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23808658"/>
            <a:ext cx="27980640" cy="7022592"/>
          </a:xfrm>
        </p:spPr>
        <p:txBody>
          <a:bodyPr anchor="ctr">
            <a:normAutofit/>
          </a:bodyPr>
          <a:lstStyle>
            <a:lvl1pPr algn="r">
              <a:defRPr sz="21120" b="0" spc="960" baseline="0"/>
            </a:lvl1pPr>
          </a:lstStyle>
          <a:p>
            <a:r>
              <a:rPr lang="en-US"/>
              <a:t>Click to edit Master title style</a:t>
            </a:r>
            <a:endParaRPr lang="en-US" dirty="0"/>
          </a:p>
        </p:txBody>
      </p:sp>
      <p:sp>
        <p:nvSpPr>
          <p:cNvPr id="3" name="Text Placeholder 2"/>
          <p:cNvSpPr>
            <a:spLocks noGrp="1"/>
          </p:cNvSpPr>
          <p:nvPr>
            <p:ph type="body" idx="1"/>
          </p:nvPr>
        </p:nvSpPr>
        <p:spPr>
          <a:xfrm>
            <a:off x="30998160" y="23808658"/>
            <a:ext cx="11521440" cy="7022592"/>
          </a:xfrm>
        </p:spPr>
        <p:txBody>
          <a:bodyPr lIns="91440" rIns="91440" anchor="ctr">
            <a:normAutofit/>
          </a:bodyPr>
          <a:lstStyle>
            <a:lvl1pPr marL="0" indent="0">
              <a:lnSpc>
                <a:spcPct val="100000"/>
              </a:lnSpc>
              <a:spcBef>
                <a:spcPts val="0"/>
              </a:spcBef>
              <a:buNone/>
              <a:defRPr sz="7680">
                <a:solidFill>
                  <a:schemeClr val="tx1">
                    <a:lumMod val="95000"/>
                    <a:lumOff val="5000"/>
                  </a:schemeClr>
                </a:solidFill>
              </a:defRPr>
            </a:lvl1pPr>
            <a:lvl2pPr marL="2194560" indent="0">
              <a:buNone/>
              <a:defRPr sz="768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30192634" y="25267709"/>
            <a:ext cx="0" cy="43891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861" y="2809037"/>
            <a:ext cx="34992259" cy="71981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86861" y="10972800"/>
            <a:ext cx="17117568"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61552" y="10972800"/>
            <a:ext cx="17117568"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686861" y="2809037"/>
            <a:ext cx="34992259" cy="71981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86861" y="10462253"/>
            <a:ext cx="17117568" cy="3950208"/>
          </a:xfrm>
        </p:spPr>
        <p:txBody>
          <a:bodyPr lIns="137160" rIns="137160" anchor="ctr">
            <a:normAutofit/>
          </a:bodyPr>
          <a:lstStyle>
            <a:lvl1pPr marL="0" indent="0">
              <a:spcBef>
                <a:spcPts val="0"/>
              </a:spcBef>
              <a:spcAft>
                <a:spcPts val="0"/>
              </a:spcAft>
              <a:buNone/>
              <a:defRPr sz="10560" b="0" cap="none" baseline="0">
                <a:solidFill>
                  <a:schemeClr val="accent1"/>
                </a:solidFill>
                <a:latin typeface="+mn-lt"/>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86861" y="14245382"/>
            <a:ext cx="17117568"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561552" y="10462253"/>
            <a:ext cx="17117568" cy="3950208"/>
          </a:xfrm>
        </p:spPr>
        <p:txBody>
          <a:bodyPr lIns="137160" rIns="137160" anchor="ctr">
            <a:normAutofit/>
          </a:bodyPr>
          <a:lstStyle>
            <a:lvl1pPr marL="0" indent="0">
              <a:spcBef>
                <a:spcPts val="0"/>
              </a:spcBef>
              <a:spcAft>
                <a:spcPts val="0"/>
              </a:spcAft>
              <a:buNone/>
              <a:defRPr lang="en-US" sz="10560" b="0" kern="1200" cap="none" baseline="0" dirty="0">
                <a:solidFill>
                  <a:schemeClr val="accent1"/>
                </a:solidFill>
                <a:latin typeface="+mn-lt"/>
                <a:ea typeface="+mn-ea"/>
                <a:cs typeface="+mn-cs"/>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marL="0" lvl="0" indent="0" algn="l" defTabSz="4389120" rtl="0" eaLnBrk="1" latinLnBrk="0" hangingPunct="1">
              <a:lnSpc>
                <a:spcPct val="90000"/>
              </a:lnSpc>
              <a:spcBef>
                <a:spcPts val="8640"/>
              </a:spcBef>
              <a:buNone/>
            </a:pPr>
            <a:r>
              <a:rPr lang="en-US"/>
              <a:t>Click to edit Master text styles</a:t>
            </a:r>
          </a:p>
        </p:txBody>
      </p:sp>
      <p:sp>
        <p:nvSpPr>
          <p:cNvPr id="6" name="Content Placeholder 5"/>
          <p:cNvSpPr>
            <a:spLocks noGrp="1"/>
          </p:cNvSpPr>
          <p:nvPr>
            <p:ph sz="quarter" idx="4"/>
          </p:nvPr>
        </p:nvSpPr>
        <p:spPr>
          <a:xfrm>
            <a:off x="21561552" y="14245382"/>
            <a:ext cx="17117568"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3686861" y="2263243"/>
            <a:ext cx="15800832" cy="8339328"/>
          </a:xfrm>
        </p:spPr>
        <p:txBody>
          <a:bodyPr>
            <a:noAutofit/>
          </a:bodyPr>
          <a:lstStyle>
            <a:lvl1pPr>
              <a:lnSpc>
                <a:spcPct val="80000"/>
              </a:lnSpc>
              <a:defRPr sz="17280"/>
            </a:lvl1pPr>
          </a:lstStyle>
          <a:p>
            <a:r>
              <a:rPr lang="en-US"/>
              <a:t>Click to edit Master title style</a:t>
            </a:r>
            <a:endParaRPr lang="en-US" dirty="0"/>
          </a:p>
        </p:txBody>
      </p:sp>
      <p:sp>
        <p:nvSpPr>
          <p:cNvPr id="3" name="Content Placeholder 2"/>
          <p:cNvSpPr>
            <a:spLocks noGrp="1"/>
          </p:cNvSpPr>
          <p:nvPr>
            <p:ph idx="1"/>
          </p:nvPr>
        </p:nvSpPr>
        <p:spPr>
          <a:xfrm>
            <a:off x="20574000" y="3950208"/>
            <a:ext cx="20442326" cy="24886310"/>
          </a:xfrm>
        </p:spPr>
        <p:txBody>
          <a:bodyPr>
            <a:normAutofit/>
          </a:bodyPr>
          <a:lstStyle>
            <a:lvl1pPr>
              <a:defRPr sz="9600"/>
            </a:lvl1pPr>
            <a:lvl2pPr>
              <a:defRPr sz="7680"/>
            </a:lvl2pPr>
            <a:lvl3pPr>
              <a:defRPr sz="576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86861" y="10836029"/>
            <a:ext cx="15800832" cy="18059011"/>
          </a:xfrm>
        </p:spPr>
        <p:txBody>
          <a:bodyPr lIns="91440" rIns="91440">
            <a:normAutofit/>
          </a:bodyPr>
          <a:lstStyle>
            <a:lvl1pPr marL="0" indent="0">
              <a:lnSpc>
                <a:spcPct val="108000"/>
              </a:lnSpc>
              <a:spcBef>
                <a:spcPts val="2880"/>
              </a:spcBef>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3808662"/>
            <a:ext cx="27980640" cy="7022592"/>
          </a:xfrm>
        </p:spPr>
        <p:txBody>
          <a:bodyPr anchor="ctr">
            <a:normAutofit/>
          </a:bodyPr>
          <a:lstStyle>
            <a:lvl1pPr algn="r">
              <a:defRPr sz="21120" spc="9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5"/>
            <a:ext cx="43880227" cy="21945600"/>
          </a:xfrm>
          <a:solidFill>
            <a:schemeClr val="accent1">
              <a:lumMod val="60000"/>
              <a:lumOff val="40000"/>
            </a:schemeClr>
          </a:solidFill>
        </p:spPr>
        <p:txBody>
          <a:bodyPr lIns="457200" tIns="365760"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998160" y="23808662"/>
            <a:ext cx="11521440" cy="7022592"/>
          </a:xfrm>
        </p:spPr>
        <p:txBody>
          <a:bodyPr lIns="91440" rIns="91440" anchor="ctr">
            <a:normAutofit/>
          </a:bodyPr>
          <a:lstStyle>
            <a:lvl1pPr marL="0" indent="0">
              <a:lnSpc>
                <a:spcPct val="100000"/>
              </a:lnSpc>
              <a:spcBef>
                <a:spcPts val="0"/>
              </a:spcBef>
              <a:buNone/>
              <a:defRPr sz="7680">
                <a:solidFill>
                  <a:schemeClr val="tx1">
                    <a:lumMod val="95000"/>
                    <a:lumOff val="5000"/>
                  </a:schemeClr>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30192634" y="25267709"/>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6861" y="2809037"/>
            <a:ext cx="34992259" cy="71981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86863" y="10972800"/>
            <a:ext cx="34992264" cy="1931212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86868" y="31059379"/>
            <a:ext cx="7754914" cy="1316736"/>
          </a:xfrm>
          <a:prstGeom prst="rect">
            <a:avLst/>
          </a:prstGeom>
        </p:spPr>
        <p:txBody>
          <a:bodyPr vert="horz" lIns="91440" tIns="45720" rIns="91440" bIns="45720" rtlCol="0" anchor="ctr"/>
          <a:lstStyle>
            <a:lvl1pPr algn="l">
              <a:defRPr sz="4800">
                <a:solidFill>
                  <a:schemeClr val="tx1">
                    <a:lumMod val="95000"/>
                    <a:lumOff val="5000"/>
                  </a:schemeClr>
                </a:solidFill>
                <a:latin typeface="+mj-lt"/>
              </a:defRPr>
            </a:lvl1pPr>
          </a:lstStyle>
          <a:p>
            <a:fld id="{B61BEF0D-F0BB-DE4B-95CE-6DB70DBA9567}" type="datetimeFigureOut">
              <a:rPr lang="en-US" smtClean="0"/>
              <a:pPr/>
              <a:t>9/20/20</a:t>
            </a:fld>
            <a:endParaRPr lang="en-US" dirty="0"/>
          </a:p>
        </p:txBody>
      </p:sp>
      <p:sp>
        <p:nvSpPr>
          <p:cNvPr id="5" name="Footer Placeholder 4"/>
          <p:cNvSpPr>
            <a:spLocks noGrp="1"/>
          </p:cNvSpPr>
          <p:nvPr>
            <p:ph type="ftr" sz="quarter" idx="3"/>
          </p:nvPr>
        </p:nvSpPr>
        <p:spPr>
          <a:xfrm>
            <a:off x="17434560" y="31059379"/>
            <a:ext cx="21245251" cy="1316736"/>
          </a:xfrm>
          <a:prstGeom prst="rect">
            <a:avLst/>
          </a:prstGeom>
        </p:spPr>
        <p:txBody>
          <a:bodyPr vert="horz" lIns="91440" tIns="45720" rIns="91440" bIns="45720" rtlCol="0" anchor="ctr"/>
          <a:lstStyle>
            <a:lvl1pPr algn="r">
              <a:defRPr sz="48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39014400" y="31059379"/>
            <a:ext cx="3505200" cy="1316736"/>
          </a:xfrm>
          <a:prstGeom prst="rect">
            <a:avLst/>
          </a:prstGeom>
        </p:spPr>
        <p:txBody>
          <a:bodyPr vert="horz" lIns="91440" tIns="45720" rIns="91440" bIns="45720" rtlCol="0" anchor="ctr"/>
          <a:lstStyle>
            <a:lvl1pPr algn="l">
              <a:defRPr sz="48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2743200" y="3966355"/>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3817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4389120" rtl="0" eaLnBrk="1" latinLnBrk="0" hangingPunct="1">
        <a:lnSpc>
          <a:spcPct val="80000"/>
        </a:lnSpc>
        <a:spcBef>
          <a:spcPct val="0"/>
        </a:spcBef>
        <a:buNone/>
        <a:defRPr sz="21120" kern="1200" cap="all" spc="480" baseline="0">
          <a:solidFill>
            <a:schemeClr val="tx1">
              <a:lumMod val="95000"/>
              <a:lumOff val="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1"/>
        </a:buClr>
        <a:buSzPct val="100000"/>
        <a:buFont typeface="Tw Cen MT" panose="020B0602020104020603" pitchFamily="34" charset="0"/>
        <a:buChar char=" "/>
        <a:defRPr sz="9600" kern="1200">
          <a:solidFill>
            <a:schemeClr val="tx1"/>
          </a:solidFill>
          <a:latin typeface="+mn-lt"/>
          <a:ea typeface="+mn-ea"/>
          <a:cs typeface="+mn-cs"/>
        </a:defRPr>
      </a:lvl1pPr>
      <a:lvl2pPr marL="1272845"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7680" kern="1200">
          <a:solidFill>
            <a:schemeClr val="tx1"/>
          </a:solidFill>
          <a:latin typeface="+mn-lt"/>
          <a:ea typeface="+mn-ea"/>
          <a:cs typeface="+mn-cs"/>
        </a:defRPr>
      </a:lvl2pPr>
      <a:lvl3pPr marL="2150669"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3pPr>
      <a:lvl4pPr marL="2852928"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4pPr>
      <a:lvl5pPr marL="3730752"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5pPr>
      <a:lvl6pPr marL="4389120"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6pPr>
      <a:lvl7pPr marL="5091379"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7pPr>
      <a:lvl8pPr marL="5837530"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8pPr>
      <a:lvl9pPr marL="6539789" indent="-658368" algn="l" defTabSz="4389120" rtl="0" eaLnBrk="1" latinLnBrk="0" hangingPunct="1">
        <a:lnSpc>
          <a:spcPct val="90000"/>
        </a:lnSpc>
        <a:spcBef>
          <a:spcPts val="960"/>
        </a:spcBef>
        <a:spcAft>
          <a:spcPts val="1920"/>
        </a:spcAft>
        <a:buClr>
          <a:schemeClr val="accent1"/>
        </a:buClr>
        <a:buFont typeface="Wingdings 3" pitchFamily="18" charset="2"/>
        <a:buChar char=""/>
        <a:defRPr sz="576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1066800" y="2167468"/>
            <a:ext cx="41681400" cy="3725333"/>
            <a:chOff x="1054474" y="193964"/>
            <a:chExt cx="41794578" cy="3463636"/>
          </a:xfrm>
        </p:grpSpPr>
        <p:sp>
          <p:nvSpPr>
            <p:cNvPr id="30" name="Text Box 241"/>
            <p:cNvSpPr txBox="1">
              <a:spLocks noChangeArrowheads="1"/>
            </p:cNvSpPr>
            <p:nvPr/>
          </p:nvSpPr>
          <p:spPr bwMode="auto">
            <a:xfrm>
              <a:off x="1054474" y="193965"/>
              <a:ext cx="41782253" cy="3463635"/>
            </a:xfrm>
            <a:prstGeom prst="rect">
              <a:avLst/>
            </a:prstGeom>
            <a:solidFill>
              <a:schemeClr val="accent2">
                <a:lumMod val="50000"/>
              </a:schemeClr>
            </a:solidFill>
            <a:ln w="25400">
              <a:noFill/>
              <a:miter lim="800000"/>
            </a:ln>
          </p:spPr>
          <p:txBody>
            <a:bodyPr lIns="54373" tIns="27186" rIns="54373" bIns="27186"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733" b="1" i="1" u="sng">
                <a:solidFill>
                  <a:schemeClr val="bg1"/>
                </a:solidFill>
                <a:latin typeface="Arial"/>
                <a:ea typeface="SimSun" pitchFamily="2" charset="-122"/>
              </a:endParaRPr>
            </a:p>
          </p:txBody>
        </p:sp>
        <p:sp>
          <p:nvSpPr>
            <p:cNvPr id="31" name="Text Box 241"/>
            <p:cNvSpPr txBox="1">
              <a:spLocks noChangeArrowheads="1"/>
            </p:cNvSpPr>
            <p:nvPr/>
          </p:nvSpPr>
          <p:spPr bwMode="auto">
            <a:xfrm>
              <a:off x="1066800" y="193964"/>
              <a:ext cx="41782253" cy="3463635"/>
            </a:xfrm>
            <a:prstGeom prst="rect">
              <a:avLst/>
            </a:prstGeom>
            <a:solidFill>
              <a:srgbClr val="0082A5">
                <a:alpha val="20000"/>
              </a:srgbClr>
            </a:solidFill>
            <a:ln w="25400">
              <a:noFill/>
              <a:miter lim="800000"/>
            </a:ln>
          </p:spPr>
          <p:txBody>
            <a:bodyPr lIns="54373" tIns="27186" rIns="54373" bIns="27186"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733" b="1" i="1" u="sng">
                <a:solidFill>
                  <a:schemeClr val="bg1"/>
                </a:solidFill>
                <a:latin typeface="Arial"/>
                <a:ea typeface="SimSun" pitchFamily="2" charset="-122"/>
              </a:endParaRPr>
            </a:p>
          </p:txBody>
        </p:sp>
      </p:grpSp>
      <p:sp>
        <p:nvSpPr>
          <p:cNvPr id="32" name="Text Box 262"/>
          <p:cNvSpPr txBox="1">
            <a:spLocks noChangeArrowheads="1"/>
          </p:cNvSpPr>
          <p:nvPr/>
        </p:nvSpPr>
        <p:spPr bwMode="auto">
          <a:xfrm>
            <a:off x="6660055" y="2463954"/>
            <a:ext cx="30093485" cy="300510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54373" tIns="27186" rIns="54373" bIns="27186"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r>
              <a:rPr lang="en-US" altLang="zh-CN" sz="6400" dirty="0">
                <a:solidFill>
                  <a:schemeClr val="bg1"/>
                </a:solidFill>
                <a:latin typeface="Lucida Sans" charset="0"/>
                <a:ea typeface="Lucida Sans" charset="0"/>
                <a:cs typeface="Lucida Sans" charset="0"/>
              </a:rPr>
              <a:t>The Neo-sole Accelerometer-based Remote Communications (N.A.R.C.) </a:t>
            </a:r>
          </a:p>
          <a:p>
            <a:pPr algn="ctr"/>
            <a:r>
              <a:rPr lang="en-US" altLang="zh-CN" sz="6400" dirty="0">
                <a:solidFill>
                  <a:schemeClr val="bg1"/>
                </a:solidFill>
                <a:latin typeface="Lucida Sans" charset="0"/>
                <a:ea typeface="Lucida Sans" charset="0"/>
                <a:cs typeface="Lucida Sans" charset="0"/>
              </a:rPr>
              <a:t>Fall Detection Device</a:t>
            </a:r>
          </a:p>
          <a:p>
            <a:pPr algn="ctr">
              <a:spcBef>
                <a:spcPct val="20000"/>
              </a:spcBef>
            </a:pPr>
            <a:r>
              <a:rPr lang="en-US" altLang="zh-CN" sz="4978" dirty="0">
                <a:solidFill>
                  <a:schemeClr val="bg1"/>
                </a:solidFill>
                <a:latin typeface="Lucida Sans" charset="0"/>
                <a:ea typeface="Lucida Sans" charset="0"/>
                <a:cs typeface="Lucida Sans" charset="0"/>
              </a:rPr>
              <a:t>Jake and Saurabh</a:t>
            </a:r>
            <a:endParaRPr lang="en-US" altLang="zh-CN" sz="3733" dirty="0">
              <a:solidFill>
                <a:schemeClr val="bg1"/>
              </a:solidFill>
              <a:latin typeface="Lucida Sans" charset="0"/>
              <a:ea typeface="Lucida Sans" charset="0"/>
              <a:cs typeface="Lucida Sans" charset="0"/>
            </a:endParaRPr>
          </a:p>
        </p:txBody>
      </p:sp>
      <p:sp>
        <p:nvSpPr>
          <p:cNvPr id="33" name="Text Box 242"/>
          <p:cNvSpPr txBox="1">
            <a:spLocks noChangeArrowheads="1"/>
          </p:cNvSpPr>
          <p:nvPr/>
        </p:nvSpPr>
        <p:spPr bwMode="auto">
          <a:xfrm>
            <a:off x="1017835" y="7223964"/>
            <a:ext cx="10763109" cy="7358938"/>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560" tIns="81280" rIns="162560" bIns="16256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r>
              <a:rPr lang="en-US" sz="2490" dirty="0">
                <a:solidFill>
                  <a:srgbClr val="000000"/>
                </a:solidFill>
                <a:latin typeface="Times New Roman" charset="0"/>
                <a:ea typeface="Times New Roman" charset="0"/>
                <a:cs typeface="Times New Roman" charset="0"/>
              </a:rPr>
              <a:t>  The purpose of this research is to design and build an in-shoe fall detection system, as well as test the market for demand. The first phase of the project involved learning the Arduino language and designing the hardware and software. The next phase was testing the shoe for accuracy using four types of falls (forward, backward, right and left) as well as false alarm tests during normal activities (sitting, standing, and walking). The final phase involved surveying the target audience: the elderly (of age 65 or older). Survey questions included gender, age, medical conditions, whether or not the participants own a fall-detection device, and if they are interested in the N.A.R.C. A total of 49 trials were completed. The device detects 97.5% of all falls, and is not prone to many false alarms, though it did show two false warnings while walking (in 45 minutes). 38 people completed surveys, 74% of those surveyed were interested in the shoe and would use the device. Additionally, 58% of those surveyed are not currently using any fall detection device. The shoe detected almost every fall, and thus needs little to no improvement of that aspect. The number of false alarms and warnings was also acceptably low. Additionally, 73% of those who are not currently using a fall detection device were willing to use the N.A.R.C. fall detection system, showing that the target audience wants the device. </a:t>
            </a:r>
          </a:p>
          <a:p>
            <a:pPr marL="171450" indent="-42863"/>
            <a:endParaRPr lang="en-US" sz="1400" dirty="0">
              <a:solidFill>
                <a:srgbClr val="000000"/>
              </a:solidFill>
              <a:latin typeface="Times-Roman" charset="0"/>
            </a:endParaRPr>
          </a:p>
        </p:txBody>
      </p:sp>
      <p:grpSp>
        <p:nvGrpSpPr>
          <p:cNvPr id="35" name="Group 34"/>
          <p:cNvGrpSpPr/>
          <p:nvPr/>
        </p:nvGrpSpPr>
        <p:grpSpPr>
          <a:xfrm>
            <a:off x="1017834" y="6461436"/>
            <a:ext cx="10763109" cy="796057"/>
            <a:chOff x="1066799" y="5958162"/>
            <a:chExt cx="11007725" cy="689982"/>
          </a:xfrm>
        </p:grpSpPr>
        <p:sp>
          <p:nvSpPr>
            <p:cNvPr id="36" name="Text Box 248"/>
            <p:cNvSpPr txBox="1">
              <a:spLocks noChangeArrowheads="1"/>
            </p:cNvSpPr>
            <p:nvPr/>
          </p:nvSpPr>
          <p:spPr bwMode="auto">
            <a:xfrm>
              <a:off x="1066799" y="5958162"/>
              <a:ext cx="11007725" cy="506854"/>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37" name="Text Box 248"/>
            <p:cNvSpPr txBox="1">
              <a:spLocks noChangeArrowheads="1"/>
            </p:cNvSpPr>
            <p:nvPr/>
          </p:nvSpPr>
          <p:spPr bwMode="auto">
            <a:xfrm>
              <a:off x="1157514" y="6046588"/>
              <a:ext cx="10805886" cy="601556"/>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OVERVIEW</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41" name="Text Box 244"/>
          <p:cNvSpPr txBox="1">
            <a:spLocks noChangeArrowheads="1"/>
          </p:cNvSpPr>
          <p:nvPr/>
        </p:nvSpPr>
        <p:spPr bwMode="auto">
          <a:xfrm>
            <a:off x="13463020" y="7380687"/>
            <a:ext cx="16965167" cy="1272913"/>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sz="2800" dirty="0">
                <a:solidFill>
                  <a:srgbClr val="000000"/>
                </a:solidFill>
                <a:latin typeface="TimesNewRomanPSMT" charset="0"/>
              </a:rPr>
              <a:t>Can shoes be used to detect falls and get help for elderly people and people at risk for falls? Are the elderly interested in such a device?</a:t>
            </a:r>
            <a:endParaRPr lang="en-US" altLang="zh-CN" sz="2489" dirty="0">
              <a:ea typeface="SimSun" pitchFamily="2" charset="-122"/>
            </a:endParaRPr>
          </a:p>
        </p:txBody>
      </p:sp>
      <p:grpSp>
        <p:nvGrpSpPr>
          <p:cNvPr id="45" name="Group 44"/>
          <p:cNvGrpSpPr/>
          <p:nvPr/>
        </p:nvGrpSpPr>
        <p:grpSpPr>
          <a:xfrm>
            <a:off x="13454393" y="6461415"/>
            <a:ext cx="16982422" cy="772637"/>
            <a:chOff x="1066799" y="5958162"/>
            <a:chExt cx="11007725" cy="869216"/>
          </a:xfrm>
        </p:grpSpPr>
        <p:sp>
          <p:nvSpPr>
            <p:cNvPr id="46"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47"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PURPOSE</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50" name="Text Box 245"/>
          <p:cNvSpPr txBox="1">
            <a:spLocks noChangeArrowheads="1"/>
          </p:cNvSpPr>
          <p:nvPr/>
        </p:nvSpPr>
        <p:spPr bwMode="auto">
          <a:xfrm>
            <a:off x="32541792" y="26095902"/>
            <a:ext cx="10674410" cy="5993949"/>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560" tIns="81280" rIns="162560" bIns="162560">
            <a:spAutoFit/>
          </a:bodyPr>
          <a:lstStyle>
            <a:defPPr>
              <a:defRPr kern="1200" smtId="4294967295"/>
            </a:defPPr>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har char="1"/>
            </a:pPr>
            <a:r>
              <a:rPr lang="en-US" sz="2490" dirty="0">
                <a:solidFill>
                  <a:srgbClr val="000000"/>
                </a:solidFill>
                <a:latin typeface="TimesNewRomanPSMT" charset="0"/>
              </a:rPr>
              <a:t>WHO. "Falls." </a:t>
            </a:r>
            <a:r>
              <a:rPr lang="en-US" sz="2490" i="1" dirty="0">
                <a:solidFill>
                  <a:srgbClr val="000000"/>
                </a:solidFill>
                <a:latin typeface="TimesNewRomanPSMT" charset="0"/>
              </a:rPr>
              <a:t>World Health Organization</a:t>
            </a:r>
            <a:r>
              <a:rPr lang="en-US" sz="2490" dirty="0">
                <a:solidFill>
                  <a:srgbClr val="000000"/>
                </a:solidFill>
                <a:latin typeface="TimesNewRomanPSMT" charset="0"/>
              </a:rPr>
              <a:t>. World Health Organization, Sept. 2016. Web. 20 Oct. 2016.  </a:t>
            </a:r>
          </a:p>
          <a:p>
            <a:pPr>
              <a:buChar char="2"/>
            </a:pPr>
            <a:r>
              <a:rPr lang="en-US" sz="2490" dirty="0" err="1">
                <a:solidFill>
                  <a:srgbClr val="000000"/>
                </a:solidFill>
                <a:latin typeface="TimesNewRomanPSMT" charset="0"/>
              </a:rPr>
              <a:t>Casilari</a:t>
            </a:r>
            <a:r>
              <a:rPr lang="en-US" sz="2490" dirty="0">
                <a:solidFill>
                  <a:srgbClr val="000000"/>
                </a:solidFill>
                <a:latin typeface="TimesNewRomanPSMT" charset="0"/>
              </a:rPr>
              <a:t>, Eduardo, Jimenez Oviedo, and Miguel A. "Automatic Fall Detection System Based on the Combined Use of a Smartphone and a Smartwatch." </a:t>
            </a:r>
            <a:r>
              <a:rPr lang="en-US" sz="2490" i="1" dirty="0" err="1">
                <a:solidFill>
                  <a:srgbClr val="000000"/>
                </a:solidFill>
                <a:latin typeface="TimesNewRomanPSMT" charset="0"/>
              </a:rPr>
              <a:t>Ebsco</a:t>
            </a:r>
            <a:r>
              <a:rPr lang="en-US" sz="2490" i="1" dirty="0">
                <a:solidFill>
                  <a:srgbClr val="000000"/>
                </a:solidFill>
                <a:latin typeface="TimesNewRomanPSMT" charset="0"/>
              </a:rPr>
              <a:t> Host</a:t>
            </a:r>
            <a:r>
              <a:rPr lang="en-US" sz="2490" dirty="0">
                <a:solidFill>
                  <a:srgbClr val="000000"/>
                </a:solidFill>
                <a:latin typeface="TimesNewRomanPSMT" charset="0"/>
              </a:rPr>
              <a:t>. </a:t>
            </a:r>
            <a:r>
              <a:rPr lang="en-US" sz="2490" dirty="0" err="1">
                <a:solidFill>
                  <a:srgbClr val="000000"/>
                </a:solidFill>
                <a:latin typeface="TimesNewRomanPSMT" charset="0"/>
              </a:rPr>
              <a:t>Plos</a:t>
            </a:r>
            <a:r>
              <a:rPr lang="en-US" sz="2490" dirty="0">
                <a:solidFill>
                  <a:srgbClr val="000000"/>
                </a:solidFill>
                <a:latin typeface="TimesNewRomanPSMT" charset="0"/>
              </a:rPr>
              <a:t> One, 11 Nov. 2015. Web. 22 Sept. 2016. &lt;Automatic Fall Detection System Based on the Combined Use of a Smartphone and a Smartwatch.&gt;.  </a:t>
            </a:r>
          </a:p>
          <a:p>
            <a:pPr>
              <a:buChar char="3"/>
            </a:pPr>
            <a:r>
              <a:rPr lang="en-US" sz="2490" dirty="0" err="1">
                <a:solidFill>
                  <a:srgbClr val="000000"/>
                </a:solidFill>
                <a:latin typeface="TimesNewRomanPSMT" charset="0"/>
              </a:rPr>
              <a:t>HealthinAging.org</a:t>
            </a:r>
            <a:r>
              <a:rPr lang="en-US" sz="2490" dirty="0">
                <a:solidFill>
                  <a:srgbClr val="000000"/>
                </a:solidFill>
                <a:latin typeface="TimesNewRomanPSMT" charset="0"/>
              </a:rPr>
              <a:t>. "Aging &amp; Health A to Z." </a:t>
            </a:r>
            <a:r>
              <a:rPr lang="en-US" sz="2490" i="1" dirty="0">
                <a:solidFill>
                  <a:srgbClr val="000000"/>
                </a:solidFill>
                <a:latin typeface="TimesNewRomanPSMT" charset="0"/>
              </a:rPr>
              <a:t>Causes &amp; Symptoms Falls Prevention Aging &amp; Health A To Z Health in Aging</a:t>
            </a:r>
            <a:r>
              <a:rPr lang="en-US" sz="2490" dirty="0">
                <a:solidFill>
                  <a:srgbClr val="000000"/>
                </a:solidFill>
                <a:latin typeface="TimesNewRomanPSMT" charset="0"/>
              </a:rPr>
              <a:t>. Health in </a:t>
            </a:r>
            <a:r>
              <a:rPr lang="en-US" sz="2490" dirty="0" err="1">
                <a:solidFill>
                  <a:srgbClr val="000000"/>
                </a:solidFill>
                <a:latin typeface="TimesNewRomanPSMT" charset="0"/>
              </a:rPr>
              <a:t>Aging.org</a:t>
            </a:r>
            <a:r>
              <a:rPr lang="en-US" sz="2490" dirty="0">
                <a:solidFill>
                  <a:srgbClr val="000000"/>
                </a:solidFill>
                <a:latin typeface="TimesNewRomanPSMT" charset="0"/>
              </a:rPr>
              <a:t>, Mar. 2012. Web. 20 Oct. 2016.  </a:t>
            </a:r>
          </a:p>
          <a:p>
            <a:pPr>
              <a:buChar char="4"/>
            </a:pPr>
            <a:r>
              <a:rPr lang="en-US" sz="2490" dirty="0">
                <a:solidFill>
                  <a:srgbClr val="000000"/>
                </a:solidFill>
                <a:latin typeface="TimesNewRomanPSMT" charset="0"/>
              </a:rPr>
              <a:t>Hu, </a:t>
            </a:r>
            <a:r>
              <a:rPr lang="en-US" sz="2490" dirty="0" err="1">
                <a:solidFill>
                  <a:srgbClr val="000000"/>
                </a:solidFill>
                <a:latin typeface="TimesNewRomanPSMT" charset="0"/>
              </a:rPr>
              <a:t>Xinyao</a:t>
            </a:r>
            <a:r>
              <a:rPr lang="en-US" sz="2490" dirty="0">
                <a:solidFill>
                  <a:srgbClr val="000000"/>
                </a:solidFill>
                <a:latin typeface="TimesNewRomanPSMT" charset="0"/>
              </a:rPr>
              <a:t>, and </a:t>
            </a:r>
            <a:r>
              <a:rPr lang="en-US" sz="2490" dirty="0" err="1">
                <a:solidFill>
                  <a:srgbClr val="000000"/>
                </a:solidFill>
                <a:latin typeface="TimesNewRomanPSMT" charset="0"/>
              </a:rPr>
              <a:t>Xingda</a:t>
            </a:r>
            <a:r>
              <a:rPr lang="en-US" sz="2490" dirty="0">
                <a:solidFill>
                  <a:srgbClr val="000000"/>
                </a:solidFill>
                <a:latin typeface="TimesNewRomanPSMT" charset="0"/>
              </a:rPr>
              <a:t> Qu. "Pre-impact Fall Detection." </a:t>
            </a:r>
            <a:r>
              <a:rPr lang="en-US" sz="2490" i="1" dirty="0" err="1">
                <a:solidFill>
                  <a:srgbClr val="000000"/>
                </a:solidFill>
                <a:latin typeface="TimesNewRomanPSMT" charset="0"/>
              </a:rPr>
              <a:t>Ebsco</a:t>
            </a:r>
            <a:r>
              <a:rPr lang="en-US" sz="2490" i="1" dirty="0">
                <a:solidFill>
                  <a:srgbClr val="000000"/>
                </a:solidFill>
                <a:latin typeface="TimesNewRomanPSMT" charset="0"/>
              </a:rPr>
              <a:t> Host</a:t>
            </a:r>
            <a:r>
              <a:rPr lang="en-US" sz="2490" dirty="0">
                <a:solidFill>
                  <a:srgbClr val="000000"/>
                </a:solidFill>
                <a:latin typeface="TimesNewRomanPSMT" charset="0"/>
              </a:rPr>
              <a:t>. Biomedical Engineering Online Journal, 2016. Web. 19 Sept. 2016. </a:t>
            </a:r>
          </a:p>
          <a:p>
            <a:pPr>
              <a:buChar char="5"/>
            </a:pPr>
            <a:r>
              <a:rPr lang="en-US" sz="2490" dirty="0">
                <a:solidFill>
                  <a:srgbClr val="000000"/>
                </a:solidFill>
                <a:latin typeface="TimesNewRomanPSMT" charset="0"/>
              </a:rPr>
              <a:t>Pappas, Stephanie. "Best Medical Alert Systems 2016: Top 3 Picks." </a:t>
            </a:r>
            <a:r>
              <a:rPr lang="en-US" sz="2490" i="1" dirty="0">
                <a:solidFill>
                  <a:srgbClr val="000000"/>
                </a:solidFill>
                <a:latin typeface="TimesNewRomanPSMT" charset="0"/>
              </a:rPr>
              <a:t>Live Science</a:t>
            </a:r>
            <a:r>
              <a:rPr lang="en-US" sz="2490" dirty="0">
                <a:solidFill>
                  <a:srgbClr val="000000"/>
                </a:solidFill>
                <a:latin typeface="TimesNewRomanPSMT" charset="0"/>
              </a:rPr>
              <a:t>. </a:t>
            </a:r>
            <a:r>
              <a:rPr lang="en-US" sz="2490" dirty="0" err="1">
                <a:solidFill>
                  <a:srgbClr val="000000"/>
                </a:solidFill>
                <a:latin typeface="TimesNewRomanPSMT" charset="0"/>
              </a:rPr>
              <a:t>Livescience.com</a:t>
            </a:r>
            <a:r>
              <a:rPr lang="en-US" sz="2490" dirty="0">
                <a:solidFill>
                  <a:srgbClr val="000000"/>
                </a:solidFill>
                <a:latin typeface="TimesNewRomanPSMT" charset="0"/>
              </a:rPr>
              <a:t>, 22 Sept. 2016. Web. 20 Oct. 2016.  </a:t>
            </a:r>
          </a:p>
          <a:p>
            <a:endParaRPr lang="en-US" sz="2490" dirty="0">
              <a:solidFill>
                <a:srgbClr val="000000"/>
              </a:solidFill>
              <a:latin typeface="Times-Roman" charset="0"/>
            </a:endParaRPr>
          </a:p>
        </p:txBody>
      </p:sp>
      <p:sp>
        <p:nvSpPr>
          <p:cNvPr id="53" name="Text Box 263"/>
          <p:cNvSpPr txBox="1">
            <a:spLocks noChangeArrowheads="1"/>
          </p:cNvSpPr>
          <p:nvPr/>
        </p:nvSpPr>
        <p:spPr bwMode="auto">
          <a:xfrm>
            <a:off x="31908892" y="7257493"/>
            <a:ext cx="10664498" cy="2928494"/>
          </a:xfrm>
          <a:prstGeom prst="rect">
            <a:avLst/>
          </a:prstGeom>
          <a:solidFill>
            <a:schemeClr val="bg1"/>
          </a:solidFill>
          <a:ln w="57150" cmpd="thinThick">
            <a:noFill/>
            <a:miter lim="800000"/>
          </a:ln>
        </p:spPr>
        <p:txBody>
          <a:bodyPr wrap="square"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har char="•"/>
            </a:pPr>
            <a:r>
              <a:rPr lang="en-US" sz="2490" dirty="0">
                <a:solidFill>
                  <a:srgbClr val="000000"/>
                </a:solidFill>
                <a:latin typeface="TimesNewRomanPSMT" charset="0"/>
              </a:rPr>
              <a:t>The 97.5% accuracy shows that the device truly works in all situations. </a:t>
            </a:r>
          </a:p>
          <a:p>
            <a:pPr>
              <a:buChar char="•"/>
            </a:pPr>
            <a:r>
              <a:rPr lang="en-US" sz="2490" dirty="0">
                <a:solidFill>
                  <a:srgbClr val="000000"/>
                </a:solidFill>
                <a:latin typeface="TimesNewRomanPSMT" charset="0"/>
              </a:rPr>
              <a:t>The survey results show that the target audience for the product is mostly (74%) interested in the device.  </a:t>
            </a:r>
          </a:p>
          <a:p>
            <a:pPr>
              <a:buChar char="•"/>
            </a:pPr>
            <a:r>
              <a:rPr lang="en-US" sz="2490" dirty="0">
                <a:solidFill>
                  <a:srgbClr val="000000"/>
                </a:solidFill>
                <a:latin typeface="TimesNewRomanPSMT" charset="0"/>
              </a:rPr>
              <a:t>We also found that people without fall detection devices at the moment were more interested (73%) in our shoe than those with fall detection devices.  </a:t>
            </a:r>
          </a:p>
          <a:p>
            <a:pPr>
              <a:buChar char="•"/>
            </a:pPr>
            <a:r>
              <a:rPr lang="en-US" sz="2490" dirty="0">
                <a:solidFill>
                  <a:srgbClr val="000000"/>
                </a:solidFill>
                <a:latin typeface="TimesNewRomanPSMT" charset="0"/>
              </a:rPr>
              <a:t>Low false alarm rate (0 per hour) shows device is not intrusive </a:t>
            </a:r>
          </a:p>
          <a:p>
            <a:endParaRPr lang="en-US" sz="2490" dirty="0">
              <a:solidFill>
                <a:srgbClr val="000000"/>
              </a:solidFill>
              <a:latin typeface="Times-Roman" charset="0"/>
            </a:endParaRPr>
          </a:p>
        </p:txBody>
      </p:sp>
      <p:grpSp>
        <p:nvGrpSpPr>
          <p:cNvPr id="55" name="Group 54"/>
          <p:cNvGrpSpPr/>
          <p:nvPr/>
        </p:nvGrpSpPr>
        <p:grpSpPr>
          <a:xfrm>
            <a:off x="31810281" y="6367484"/>
            <a:ext cx="10763109" cy="772637"/>
            <a:chOff x="1066799" y="5958162"/>
            <a:chExt cx="11007725" cy="869216"/>
          </a:xfrm>
        </p:grpSpPr>
        <p:sp>
          <p:nvSpPr>
            <p:cNvPr id="56"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57"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CONCLUSIONS</a:t>
              </a:r>
              <a:endParaRPr lang="en-US" altLang="zh-CN" sz="2844" b="1" dirty="0">
                <a:solidFill>
                  <a:schemeClr val="bg1"/>
                </a:solidFill>
                <a:latin typeface="Lucida Sans" pitchFamily="34" charset="0"/>
                <a:ea typeface="SimSun" pitchFamily="2" charset="-122"/>
                <a:cs typeface="Lucida Sans" pitchFamily="34" charset="0"/>
              </a:endParaRPr>
            </a:p>
          </p:txBody>
        </p:sp>
      </p:grpSp>
      <p:grpSp>
        <p:nvGrpSpPr>
          <p:cNvPr id="61" name="Group 60"/>
          <p:cNvGrpSpPr/>
          <p:nvPr/>
        </p:nvGrpSpPr>
        <p:grpSpPr>
          <a:xfrm>
            <a:off x="32453093" y="24903141"/>
            <a:ext cx="10763109" cy="772639"/>
            <a:chOff x="1066799" y="5958162"/>
            <a:chExt cx="11007725" cy="869219"/>
          </a:xfrm>
        </p:grpSpPr>
        <p:sp>
          <p:nvSpPr>
            <p:cNvPr id="62"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63" name="Text Box 248"/>
            <p:cNvSpPr txBox="1">
              <a:spLocks noChangeArrowheads="1"/>
            </p:cNvSpPr>
            <p:nvPr/>
          </p:nvSpPr>
          <p:spPr bwMode="auto">
            <a:xfrm>
              <a:off x="1157514" y="6046591"/>
              <a:ext cx="10805885"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REFERENCES</a:t>
              </a:r>
              <a:endParaRPr lang="en-US" altLang="zh-CN" sz="2844" b="1" dirty="0">
                <a:solidFill>
                  <a:schemeClr val="bg1"/>
                </a:solidFill>
                <a:latin typeface="Lucida Sans" pitchFamily="34" charset="0"/>
                <a:ea typeface="SimSun" pitchFamily="2" charset="-122"/>
                <a:cs typeface="Lucida Sans" pitchFamily="34" charset="0"/>
              </a:endParaRPr>
            </a:p>
          </p:txBody>
        </p:sp>
      </p:grpSp>
      <p:grpSp>
        <p:nvGrpSpPr>
          <p:cNvPr id="66" name="Group 65"/>
          <p:cNvGrpSpPr/>
          <p:nvPr/>
        </p:nvGrpSpPr>
        <p:grpSpPr>
          <a:xfrm>
            <a:off x="908743" y="19077771"/>
            <a:ext cx="10744024" cy="796057"/>
            <a:chOff x="1066799" y="5958162"/>
            <a:chExt cx="11007725" cy="689982"/>
          </a:xfrm>
        </p:grpSpPr>
        <p:sp>
          <p:nvSpPr>
            <p:cNvPr id="67" name="Text Box 248"/>
            <p:cNvSpPr txBox="1">
              <a:spLocks noChangeArrowheads="1"/>
            </p:cNvSpPr>
            <p:nvPr/>
          </p:nvSpPr>
          <p:spPr bwMode="auto">
            <a:xfrm>
              <a:off x="1066799" y="5958162"/>
              <a:ext cx="11007725" cy="506854"/>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68" name="Text Box 248"/>
            <p:cNvSpPr txBox="1">
              <a:spLocks noChangeArrowheads="1"/>
            </p:cNvSpPr>
            <p:nvPr/>
          </p:nvSpPr>
          <p:spPr bwMode="auto">
            <a:xfrm>
              <a:off x="1157514" y="6046588"/>
              <a:ext cx="10805886" cy="601556"/>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MATERIALS</a:t>
              </a:r>
            </a:p>
          </p:txBody>
        </p:sp>
      </p:grpSp>
      <p:sp>
        <p:nvSpPr>
          <p:cNvPr id="73" name="Text Box 247"/>
          <p:cNvSpPr txBox="1">
            <a:spLocks noChangeArrowheads="1"/>
          </p:cNvSpPr>
          <p:nvPr/>
        </p:nvSpPr>
        <p:spPr bwMode="auto">
          <a:xfrm>
            <a:off x="1013100" y="20155181"/>
            <a:ext cx="10602034" cy="1395767"/>
          </a:xfrm>
          <a:prstGeom prst="rect">
            <a:avLst/>
          </a:prstGeom>
          <a:solidFill>
            <a:schemeClr val="bg1"/>
          </a:solidFill>
          <a:ln w="57150" cmpd="thinThick">
            <a:noFill/>
            <a:miter lim="800000"/>
          </a:ln>
        </p:spPr>
        <p:txBody>
          <a:bodyPr wrap="square" lIns="162560" tIns="81280" rIns="162560" bIns="162560" numCol="4">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buChar char="•"/>
            </a:pPr>
            <a:r>
              <a:rPr lang="en-US" sz="2490" dirty="0">
                <a:solidFill>
                  <a:srgbClr val="000000"/>
                </a:solidFill>
                <a:latin typeface="TimesNewRomanPSMT" charset="0"/>
              </a:rPr>
              <a:t>Arduino Uno </a:t>
            </a:r>
          </a:p>
          <a:p>
            <a:pPr>
              <a:buChar char="•"/>
            </a:pPr>
            <a:r>
              <a:rPr lang="en-US" sz="2490" dirty="0">
                <a:solidFill>
                  <a:srgbClr val="000000"/>
                </a:solidFill>
                <a:latin typeface="TimesNewRomanPSMT" charset="0"/>
              </a:rPr>
              <a:t>Soap Dish </a:t>
            </a:r>
          </a:p>
          <a:p>
            <a:pPr>
              <a:buChar char="•"/>
            </a:pPr>
            <a:r>
              <a:rPr lang="en-US" sz="2490" dirty="0">
                <a:solidFill>
                  <a:srgbClr val="000000"/>
                </a:solidFill>
                <a:latin typeface="TimesNewRomanPSMT" charset="0"/>
              </a:rPr>
              <a:t>9 Volt Battery </a:t>
            </a:r>
          </a:p>
          <a:p>
            <a:pPr>
              <a:buChar char="•"/>
            </a:pPr>
            <a:r>
              <a:rPr lang="en-US" sz="2490" dirty="0">
                <a:solidFill>
                  <a:srgbClr val="000000"/>
                </a:solidFill>
                <a:latin typeface="TimesNewRomanPSMT" charset="0"/>
              </a:rPr>
              <a:t>Tri-Axial Accelerometer</a:t>
            </a:r>
          </a:p>
          <a:p>
            <a:pPr>
              <a:buChar char="•"/>
            </a:pPr>
            <a:r>
              <a:rPr lang="en-US" sz="2490" dirty="0">
                <a:solidFill>
                  <a:srgbClr val="000000"/>
                </a:solidFill>
                <a:latin typeface="TimesNewRomanPSMT" charset="0"/>
              </a:rPr>
              <a:t>Force Sensor </a:t>
            </a:r>
          </a:p>
          <a:p>
            <a:pPr>
              <a:buChar char="•"/>
            </a:pPr>
            <a:r>
              <a:rPr lang="en-US" sz="2490" dirty="0">
                <a:solidFill>
                  <a:srgbClr val="000000"/>
                </a:solidFill>
                <a:latin typeface="TimesNewRomanPSMT" charset="0"/>
              </a:rPr>
              <a:t>Piezo Buzzer </a:t>
            </a:r>
          </a:p>
          <a:p>
            <a:pPr>
              <a:buChar char="•"/>
            </a:pPr>
            <a:r>
              <a:rPr lang="en-US" sz="2490" dirty="0" err="1">
                <a:solidFill>
                  <a:srgbClr val="000000"/>
                </a:solidFill>
                <a:latin typeface="TimesNewRomanPSMT" charset="0"/>
              </a:rPr>
              <a:t>WiFi</a:t>
            </a:r>
            <a:r>
              <a:rPr lang="en-US" sz="2490" dirty="0">
                <a:solidFill>
                  <a:srgbClr val="000000"/>
                </a:solidFill>
                <a:latin typeface="TimesNewRomanPSMT" charset="0"/>
              </a:rPr>
              <a:t> 101 Shield </a:t>
            </a:r>
          </a:p>
          <a:p>
            <a:pPr lvl="1">
              <a:lnSpc>
                <a:spcPct val="120000"/>
              </a:lnSpc>
              <a:buFontTx/>
              <a:buChar char="•"/>
            </a:pPr>
            <a:endParaRPr lang="en-US" altLang="zh-CN" sz="2490" dirty="0">
              <a:ea typeface="SimSun" pitchFamily="2" charset="-122"/>
            </a:endParaRPr>
          </a:p>
        </p:txBody>
      </p:sp>
      <p:grpSp>
        <p:nvGrpSpPr>
          <p:cNvPr id="80" name="Group 79"/>
          <p:cNvGrpSpPr/>
          <p:nvPr/>
        </p:nvGrpSpPr>
        <p:grpSpPr>
          <a:xfrm>
            <a:off x="932563" y="21910422"/>
            <a:ext cx="10763109" cy="892332"/>
            <a:chOff x="1066799" y="5958157"/>
            <a:chExt cx="11007725" cy="689984"/>
          </a:xfrm>
        </p:grpSpPr>
        <p:sp>
          <p:nvSpPr>
            <p:cNvPr id="81" name="Text Box 248"/>
            <p:cNvSpPr txBox="1">
              <a:spLocks noChangeArrowheads="1"/>
            </p:cNvSpPr>
            <p:nvPr/>
          </p:nvSpPr>
          <p:spPr bwMode="auto">
            <a:xfrm>
              <a:off x="1066799" y="5958157"/>
              <a:ext cx="11007725" cy="50685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82" name="Text Box 248"/>
            <p:cNvSpPr txBox="1">
              <a:spLocks noChangeArrowheads="1"/>
            </p:cNvSpPr>
            <p:nvPr/>
          </p:nvSpPr>
          <p:spPr bwMode="auto">
            <a:xfrm>
              <a:off x="1157514" y="6046585"/>
              <a:ext cx="10805886" cy="601556"/>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METHODS</a:t>
              </a:r>
            </a:p>
          </p:txBody>
        </p:sp>
      </p:grpSp>
      <p:grpSp>
        <p:nvGrpSpPr>
          <p:cNvPr id="89" name="Group 88"/>
          <p:cNvGrpSpPr/>
          <p:nvPr/>
        </p:nvGrpSpPr>
        <p:grpSpPr>
          <a:xfrm>
            <a:off x="13430363" y="8830447"/>
            <a:ext cx="16982422" cy="772637"/>
            <a:chOff x="1066799" y="5958162"/>
            <a:chExt cx="11007725" cy="869216"/>
          </a:xfrm>
        </p:grpSpPr>
        <p:sp>
          <p:nvSpPr>
            <p:cNvPr id="90"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91"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HYPOTHESIS</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92" name="Text Box 244"/>
          <p:cNvSpPr txBox="1">
            <a:spLocks noChangeArrowheads="1"/>
          </p:cNvSpPr>
          <p:nvPr/>
        </p:nvSpPr>
        <p:spPr bwMode="auto">
          <a:xfrm>
            <a:off x="13406684" y="9754539"/>
            <a:ext cx="16965167" cy="1107996"/>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solidFill>
                  <a:srgbClr val="000000"/>
                </a:solidFill>
                <a:latin typeface="TimesNewRomanPSMT" charset="0"/>
              </a:rPr>
              <a:t>A microcontroller based application can be used to make shoes that detect falls and send out a message to call for help.</a:t>
            </a:r>
            <a:r>
              <a:rPr lang="en-US" sz="1400" dirty="0">
                <a:solidFill>
                  <a:srgbClr val="000000"/>
                </a:solidFill>
                <a:latin typeface="Times-Roman" charset="0"/>
              </a:rPr>
              <a:t> </a:t>
            </a:r>
            <a:r>
              <a:rPr lang="en-US" sz="2800" dirty="0">
                <a:solidFill>
                  <a:srgbClr val="000000"/>
                </a:solidFill>
                <a:latin typeface="TimesNewRomanPSMT" charset="0"/>
              </a:rPr>
              <a:t>Elderly people are interested in a better fall detection device</a:t>
            </a:r>
            <a:endParaRPr lang="en-US" sz="1400" dirty="0">
              <a:solidFill>
                <a:srgbClr val="000000"/>
              </a:solidFill>
              <a:latin typeface="Times-Roman" charset="0"/>
            </a:endParaRPr>
          </a:p>
        </p:txBody>
      </p:sp>
      <p:grpSp>
        <p:nvGrpSpPr>
          <p:cNvPr id="106" name="Group 105"/>
          <p:cNvGrpSpPr/>
          <p:nvPr/>
        </p:nvGrpSpPr>
        <p:grpSpPr>
          <a:xfrm>
            <a:off x="909179" y="15082163"/>
            <a:ext cx="10763109" cy="796057"/>
            <a:chOff x="1066799" y="5958162"/>
            <a:chExt cx="11007725" cy="689982"/>
          </a:xfrm>
        </p:grpSpPr>
        <p:sp>
          <p:nvSpPr>
            <p:cNvPr id="107" name="Text Box 248"/>
            <p:cNvSpPr txBox="1">
              <a:spLocks noChangeArrowheads="1"/>
            </p:cNvSpPr>
            <p:nvPr/>
          </p:nvSpPr>
          <p:spPr bwMode="auto">
            <a:xfrm>
              <a:off x="1066799" y="5958162"/>
              <a:ext cx="11007725" cy="506854"/>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108" name="Text Box 248"/>
            <p:cNvSpPr txBox="1">
              <a:spLocks noChangeArrowheads="1"/>
            </p:cNvSpPr>
            <p:nvPr/>
          </p:nvSpPr>
          <p:spPr bwMode="auto">
            <a:xfrm>
              <a:off x="1157514" y="6046588"/>
              <a:ext cx="10805886" cy="601556"/>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BACKGROUND</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109" name="Text Box 242"/>
          <p:cNvSpPr txBox="1">
            <a:spLocks noChangeArrowheads="1"/>
          </p:cNvSpPr>
          <p:nvPr/>
        </p:nvSpPr>
        <p:spPr bwMode="auto">
          <a:xfrm>
            <a:off x="1013100" y="16047219"/>
            <a:ext cx="10763109" cy="2545312"/>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560" tIns="81280" rIns="162560" bIns="16256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buChar char="•"/>
            </a:pPr>
            <a:r>
              <a:rPr lang="en-US" sz="2490" dirty="0">
                <a:solidFill>
                  <a:srgbClr val="000000"/>
                </a:solidFill>
                <a:latin typeface="Times New Roman" charset="0"/>
                <a:ea typeface="Times New Roman" charset="0"/>
                <a:cs typeface="Times New Roman" charset="0"/>
              </a:rPr>
              <a:t>According to the WHO, “Falls are the second leading cause of accidental or unintentional injury deaths worldwide</a:t>
            </a:r>
            <a:r>
              <a:rPr lang="en-US" sz="2490" baseline="30000" dirty="0">
                <a:solidFill>
                  <a:srgbClr val="000000"/>
                </a:solidFill>
                <a:latin typeface="Times New Roman" charset="0"/>
                <a:ea typeface="Times New Roman" charset="0"/>
                <a:cs typeface="Times New Roman" charset="0"/>
              </a:rPr>
              <a:t>1</a:t>
            </a:r>
            <a:r>
              <a:rPr lang="en-US" sz="2490" dirty="0">
                <a:solidFill>
                  <a:srgbClr val="000000"/>
                </a:solidFill>
                <a:latin typeface="Times New Roman" charset="0"/>
                <a:ea typeface="Times New Roman" charset="0"/>
                <a:cs typeface="Times New Roman" charset="0"/>
              </a:rPr>
              <a:t>” </a:t>
            </a:r>
          </a:p>
          <a:p>
            <a:pPr>
              <a:buChar char="•"/>
            </a:pPr>
            <a:r>
              <a:rPr lang="en-US" sz="2490" dirty="0">
                <a:solidFill>
                  <a:srgbClr val="000000"/>
                </a:solidFill>
                <a:latin typeface="Times New Roman" charset="0"/>
                <a:ea typeface="Times New Roman" charset="0"/>
                <a:cs typeface="Times New Roman" charset="0"/>
              </a:rPr>
              <a:t>With a quick medical response, a fallen patient can be saved compared to a slow medical response which raises the chance of mortality</a:t>
            </a:r>
            <a:r>
              <a:rPr lang="en-US" sz="2490" baseline="30000" dirty="0">
                <a:solidFill>
                  <a:srgbClr val="000000"/>
                </a:solidFill>
                <a:latin typeface="Times New Roman" charset="0"/>
                <a:ea typeface="Times New Roman" charset="0"/>
                <a:cs typeface="Times New Roman" charset="0"/>
              </a:rPr>
              <a:t>2</a:t>
            </a:r>
            <a:r>
              <a:rPr lang="en-US" sz="2490" dirty="0">
                <a:solidFill>
                  <a:srgbClr val="000000"/>
                </a:solidFill>
                <a:latin typeface="Times New Roman" charset="0"/>
                <a:ea typeface="Times New Roman" charset="0"/>
                <a:cs typeface="Times New Roman" charset="0"/>
              </a:rPr>
              <a:t> </a:t>
            </a:r>
          </a:p>
          <a:p>
            <a:pPr>
              <a:buChar char="•"/>
            </a:pPr>
            <a:r>
              <a:rPr lang="en-US" sz="2490" dirty="0">
                <a:solidFill>
                  <a:srgbClr val="000000"/>
                </a:solidFill>
                <a:latin typeface="Times New Roman" charset="0"/>
                <a:ea typeface="Times New Roman" charset="0"/>
                <a:cs typeface="Times New Roman" charset="0"/>
              </a:rPr>
              <a:t>Other devices include a chest mounted gyroscope (Bourke et al.) and an accelerometer placed on the waist (Shan and Yuan)</a:t>
            </a:r>
            <a:r>
              <a:rPr lang="en-US" sz="2490" baseline="30000" dirty="0">
                <a:solidFill>
                  <a:srgbClr val="000000"/>
                </a:solidFill>
                <a:latin typeface="Times New Roman" charset="0"/>
                <a:ea typeface="Times New Roman" charset="0"/>
                <a:cs typeface="Times New Roman" charset="0"/>
              </a:rPr>
              <a:t>4</a:t>
            </a:r>
            <a:endParaRPr lang="en-US" sz="2490" dirty="0">
              <a:solidFill>
                <a:srgbClr val="000000"/>
              </a:solidFill>
              <a:latin typeface="Times New Roman" charset="0"/>
              <a:ea typeface="Times New Roman" charset="0"/>
              <a:cs typeface="Times New Roman" charset="0"/>
            </a:endParaRPr>
          </a:p>
        </p:txBody>
      </p:sp>
      <p:sp>
        <p:nvSpPr>
          <p:cNvPr id="110" name="Text Box 242"/>
          <p:cNvSpPr txBox="1">
            <a:spLocks noChangeArrowheads="1"/>
          </p:cNvSpPr>
          <p:nvPr/>
        </p:nvSpPr>
        <p:spPr bwMode="auto">
          <a:xfrm>
            <a:off x="964193" y="23220281"/>
            <a:ext cx="10763109" cy="7358938"/>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560" tIns="81280" rIns="162560" bIns="16256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Problem: Is there a better way to detect fall? Will the shoe work in detecting falls and calling for help?</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Attend University of Pennsylvania ESE 11 labs to learn how to use Arduino software and hardware</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Design software and hardware for the device</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After the first prototype has been designed, use bench top tests to test the device. Put the shoe in 4 different positions (on either side, with the toe facing down, and with the toe facing up)</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Collect data and adjust software or hardware to improve detection accuracy and false alarm rate</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Repeat steps 4 and 5 until the device is at least 97% accurate and exhibits no false alarms</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After a working prototype is produced, create a survey to collect data on whether or not the target audience (elderly) is interested in the product</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After obtaining IRB approval, distribute the survey to elderly people. The survey should ask about age, sex, and whether or not participant uses a Fall Detection or Alerting device</a:t>
            </a:r>
          </a:p>
          <a:p>
            <a:pPr marL="457200" indent="-457200">
              <a:buFont typeface="+mj-lt"/>
              <a:buAutoNum type="arabicPeriod"/>
            </a:pPr>
            <a:r>
              <a:rPr lang="en-US" sz="2490" dirty="0">
                <a:solidFill>
                  <a:srgbClr val="000000"/>
                </a:solidFill>
                <a:latin typeface="Times New Roman" charset="0"/>
                <a:ea typeface="Times New Roman" charset="0"/>
                <a:cs typeface="Times New Roman" charset="0"/>
              </a:rPr>
              <a:t>After collecting data, organize it and make conclusions</a:t>
            </a:r>
          </a:p>
          <a:p>
            <a:pPr marL="171450" indent="-42863"/>
            <a:endParaRPr lang="en-US" sz="1400" dirty="0">
              <a:solidFill>
                <a:srgbClr val="000000"/>
              </a:solidFill>
              <a:latin typeface="Times-Roman"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4313" y="11095790"/>
            <a:ext cx="8293965" cy="4647826"/>
          </a:xfrm>
          <a:prstGeom prst="rect">
            <a:avLst/>
          </a:prstGeom>
        </p:spPr>
      </p:pic>
      <p:grpSp>
        <p:nvGrpSpPr>
          <p:cNvPr id="114" name="Group 113"/>
          <p:cNvGrpSpPr/>
          <p:nvPr/>
        </p:nvGrpSpPr>
        <p:grpSpPr>
          <a:xfrm>
            <a:off x="31859586" y="10542067"/>
            <a:ext cx="10763109" cy="772637"/>
            <a:chOff x="1066799" y="5958162"/>
            <a:chExt cx="11007725" cy="869216"/>
          </a:xfrm>
        </p:grpSpPr>
        <p:sp>
          <p:nvSpPr>
            <p:cNvPr id="115"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116"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SOURCES OF ERROR</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117" name="Text Box 263"/>
          <p:cNvSpPr txBox="1">
            <a:spLocks noChangeArrowheads="1"/>
          </p:cNvSpPr>
          <p:nvPr/>
        </p:nvSpPr>
        <p:spPr bwMode="auto">
          <a:xfrm>
            <a:off x="31987554" y="11755143"/>
            <a:ext cx="10515600" cy="2743200"/>
          </a:xfrm>
          <a:prstGeom prst="rect">
            <a:avLst/>
          </a:prstGeom>
          <a:solidFill>
            <a:schemeClr val="bg1"/>
          </a:solidFill>
          <a:ln w="57150" cmpd="thinThick">
            <a:noFill/>
            <a:miter lim="800000"/>
          </a:ln>
        </p:spPr>
        <p:txBody>
          <a:bodyPr wrap="square"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har char="•"/>
            </a:pPr>
            <a:r>
              <a:rPr lang="en-US" sz="2800" dirty="0">
                <a:solidFill>
                  <a:srgbClr val="000000"/>
                </a:solidFill>
                <a:latin typeface="TimesNewRomanPSMT" charset="0"/>
              </a:rPr>
              <a:t>Hardware breaks (resistors fail, solder breaks, battery dies, etc.)  </a:t>
            </a:r>
          </a:p>
          <a:p>
            <a:pPr>
              <a:buChar char="•"/>
            </a:pPr>
            <a:r>
              <a:rPr lang="en-US" sz="2800" dirty="0">
                <a:solidFill>
                  <a:srgbClr val="000000"/>
                </a:solidFill>
                <a:latin typeface="TimesNewRomanPSMT" charset="0"/>
              </a:rPr>
              <a:t>Inconsistent falls, as they were not perfectly replicated each time (could prove the device’s ability even further as it more accurately reflects how people fall outside of scientific studies) </a:t>
            </a:r>
          </a:p>
          <a:p>
            <a:pPr>
              <a:buChar char="•"/>
            </a:pPr>
            <a:r>
              <a:rPr lang="en-US" sz="2800" dirty="0">
                <a:solidFill>
                  <a:srgbClr val="000000"/>
                </a:solidFill>
                <a:latin typeface="TimesNewRomanPSMT" charset="0"/>
              </a:rPr>
              <a:t> Only 20 surveys </a:t>
            </a:r>
          </a:p>
          <a:p>
            <a:pPr>
              <a:buChar char="•"/>
            </a:pPr>
            <a:r>
              <a:rPr lang="en-US" sz="2800" dirty="0">
                <a:solidFill>
                  <a:srgbClr val="000000"/>
                </a:solidFill>
                <a:latin typeface="TimesNewRomanPSMT" charset="0"/>
              </a:rPr>
              <a:t>Only four of the people surveyed were male </a:t>
            </a:r>
          </a:p>
        </p:txBody>
      </p:sp>
      <p:grpSp>
        <p:nvGrpSpPr>
          <p:cNvPr id="118" name="Group 117"/>
          <p:cNvGrpSpPr/>
          <p:nvPr/>
        </p:nvGrpSpPr>
        <p:grpSpPr>
          <a:xfrm>
            <a:off x="31949134" y="15105583"/>
            <a:ext cx="10763109" cy="772637"/>
            <a:chOff x="1066799" y="5958162"/>
            <a:chExt cx="11007725" cy="869216"/>
          </a:xfrm>
        </p:grpSpPr>
        <p:sp>
          <p:nvSpPr>
            <p:cNvPr id="119"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120"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FUTURE STUDIES</a:t>
              </a:r>
              <a:endParaRPr lang="en-US" altLang="zh-CN" sz="2844" b="1" dirty="0">
                <a:solidFill>
                  <a:schemeClr val="bg1"/>
                </a:solidFill>
                <a:latin typeface="Lucida Sans" pitchFamily="34" charset="0"/>
                <a:ea typeface="SimSun" pitchFamily="2" charset="-122"/>
                <a:cs typeface="Lucida Sans" pitchFamily="34" charset="0"/>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0006" y="11122562"/>
            <a:ext cx="6130139" cy="4571150"/>
          </a:xfrm>
          <a:prstGeom prst="rect">
            <a:avLst/>
          </a:prstGeom>
        </p:spPr>
      </p:pic>
      <p:sp>
        <p:nvSpPr>
          <p:cNvPr id="121" name="Text Box 263"/>
          <p:cNvSpPr txBox="1">
            <a:spLocks noChangeArrowheads="1"/>
          </p:cNvSpPr>
          <p:nvPr/>
        </p:nvSpPr>
        <p:spPr bwMode="auto">
          <a:xfrm>
            <a:off x="32057790" y="16390446"/>
            <a:ext cx="10515600" cy="2928494"/>
          </a:xfrm>
          <a:prstGeom prst="rect">
            <a:avLst/>
          </a:prstGeom>
          <a:solidFill>
            <a:schemeClr val="bg1"/>
          </a:solidFill>
          <a:ln w="57150" cmpd="thinThick">
            <a:noFill/>
            <a:miter lim="800000"/>
          </a:ln>
        </p:spPr>
        <p:txBody>
          <a:bodyPr wrap="square"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har char="•"/>
            </a:pPr>
            <a:r>
              <a:rPr lang="en-US" sz="2490" dirty="0">
                <a:solidFill>
                  <a:srgbClr val="000000"/>
                </a:solidFill>
                <a:latin typeface="TimesNewRomanPSMT" charset="0"/>
              </a:rPr>
              <a:t>Customized printed circuit board  </a:t>
            </a:r>
          </a:p>
          <a:p>
            <a:pPr>
              <a:buChar char="•"/>
            </a:pPr>
            <a:r>
              <a:rPr lang="en-US" sz="2490" dirty="0">
                <a:solidFill>
                  <a:srgbClr val="000000"/>
                </a:solidFill>
                <a:latin typeface="TimesNewRomanPSMT" charset="0"/>
              </a:rPr>
              <a:t>ESP </a:t>
            </a:r>
            <a:r>
              <a:rPr lang="en-US" sz="2490" dirty="0" err="1">
                <a:solidFill>
                  <a:srgbClr val="000000"/>
                </a:solidFill>
                <a:latin typeface="TimesNewRomanPSMT" charset="0"/>
              </a:rPr>
              <a:t>Wifi</a:t>
            </a:r>
            <a:r>
              <a:rPr lang="en-US" sz="2490" dirty="0">
                <a:solidFill>
                  <a:srgbClr val="000000"/>
                </a:solidFill>
                <a:latin typeface="TimesNewRomanPSMT" charset="0"/>
              </a:rPr>
              <a:t> chip  </a:t>
            </a:r>
          </a:p>
          <a:p>
            <a:pPr>
              <a:buChar char="•"/>
            </a:pPr>
            <a:r>
              <a:rPr lang="en-US" sz="2490" dirty="0">
                <a:solidFill>
                  <a:srgbClr val="000000"/>
                </a:solidFill>
                <a:latin typeface="TimesNewRomanPSMT" charset="0"/>
              </a:rPr>
              <a:t>Implanted into the sole of the shoe  </a:t>
            </a:r>
          </a:p>
          <a:p>
            <a:pPr>
              <a:buChar char="•"/>
            </a:pPr>
            <a:r>
              <a:rPr lang="en-US" sz="2490" dirty="0">
                <a:solidFill>
                  <a:srgbClr val="000000"/>
                </a:solidFill>
                <a:latin typeface="TimesNewRomanPSMT" charset="0"/>
              </a:rPr>
              <a:t>Code could be adjusted to turn the device on when it senses pressure, extending the battery life massively.  </a:t>
            </a:r>
          </a:p>
          <a:p>
            <a:pPr>
              <a:buChar char="•"/>
            </a:pPr>
            <a:r>
              <a:rPr lang="en-US" sz="2490" dirty="0">
                <a:solidFill>
                  <a:srgbClr val="000000"/>
                </a:solidFill>
                <a:latin typeface="TimesNewRomanPSMT" charset="0"/>
              </a:rPr>
              <a:t>More complicated and accurate algorithms could be created to more efficiently and accurately detect falls.</a:t>
            </a:r>
          </a:p>
        </p:txBody>
      </p:sp>
      <p:grpSp>
        <p:nvGrpSpPr>
          <p:cNvPr id="122" name="Group 121"/>
          <p:cNvGrpSpPr/>
          <p:nvPr/>
        </p:nvGrpSpPr>
        <p:grpSpPr>
          <a:xfrm>
            <a:off x="13570316" y="17233069"/>
            <a:ext cx="16982422" cy="772637"/>
            <a:chOff x="1066799" y="5958162"/>
            <a:chExt cx="11007725" cy="869216"/>
          </a:xfrm>
        </p:grpSpPr>
        <p:sp>
          <p:nvSpPr>
            <p:cNvPr id="123"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124"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RESULTS</a:t>
              </a:r>
              <a:endParaRPr lang="en-US" altLang="zh-CN" sz="2844" b="1" dirty="0">
                <a:solidFill>
                  <a:schemeClr val="bg1"/>
                </a:solidFill>
                <a:latin typeface="Lucida Sans" pitchFamily="34" charset="0"/>
                <a:ea typeface="SimSun" pitchFamily="2" charset="-122"/>
                <a:cs typeface="Lucida Sans" pitchFamily="34" charset="0"/>
              </a:endParaRPr>
            </a:p>
          </p:txBody>
        </p:sp>
      </p:grpSp>
      <p:pic>
        <p:nvPicPr>
          <p:cNvPr id="2" name="Picture 1"/>
          <p:cNvPicPr>
            <a:picLocks noChangeAspect="1"/>
          </p:cNvPicPr>
          <p:nvPr/>
        </p:nvPicPr>
        <p:blipFill>
          <a:blip r:embed="rId5"/>
          <a:stretch>
            <a:fillRect/>
          </a:stretch>
        </p:blipFill>
        <p:spPr>
          <a:xfrm>
            <a:off x="18720038" y="26972963"/>
            <a:ext cx="6951967" cy="5549890"/>
          </a:xfrm>
          <a:prstGeom prst="rect">
            <a:avLst/>
          </a:prstGeom>
        </p:spPr>
      </p:pic>
      <p:pic>
        <p:nvPicPr>
          <p:cNvPr id="3" name="Picture 2"/>
          <p:cNvPicPr>
            <a:picLocks noChangeAspect="1"/>
          </p:cNvPicPr>
          <p:nvPr/>
        </p:nvPicPr>
        <p:blipFill>
          <a:blip r:embed="rId6"/>
          <a:stretch>
            <a:fillRect/>
          </a:stretch>
        </p:blipFill>
        <p:spPr>
          <a:xfrm>
            <a:off x="24527726" y="27010126"/>
            <a:ext cx="6911183" cy="5549889"/>
          </a:xfrm>
          <a:prstGeom prst="rect">
            <a:avLst/>
          </a:prstGeom>
        </p:spPr>
      </p:pic>
      <p:pic>
        <p:nvPicPr>
          <p:cNvPr id="4" name="Picture 3"/>
          <p:cNvPicPr>
            <a:picLocks noChangeAspect="1"/>
          </p:cNvPicPr>
          <p:nvPr/>
        </p:nvPicPr>
        <p:blipFill>
          <a:blip r:embed="rId7"/>
          <a:stretch>
            <a:fillRect/>
          </a:stretch>
        </p:blipFill>
        <p:spPr>
          <a:xfrm>
            <a:off x="12953134" y="27010126"/>
            <a:ext cx="6858865" cy="5475565"/>
          </a:xfrm>
          <a:prstGeom prst="rect">
            <a:avLst/>
          </a:prstGeom>
        </p:spPr>
      </p:pic>
      <p:sp>
        <p:nvSpPr>
          <p:cNvPr id="5" name="Rectangle 4"/>
          <p:cNvSpPr/>
          <p:nvPr/>
        </p:nvSpPr>
        <p:spPr>
          <a:xfrm>
            <a:off x="19709704" y="27499845"/>
            <a:ext cx="819455" cy="461665"/>
          </a:xfrm>
          <a:prstGeom prst="rect">
            <a:avLst/>
          </a:prstGeom>
        </p:spPr>
        <p:txBody>
          <a:bodyPr wrap="none">
            <a:spAutoFit/>
          </a:bodyPr>
          <a:lstStyle/>
          <a:p>
            <a:r>
              <a:rPr lang="en-US" dirty="0"/>
              <a:t>n=38</a:t>
            </a:r>
          </a:p>
        </p:txBody>
      </p:sp>
      <p:sp>
        <p:nvSpPr>
          <p:cNvPr id="58" name="Rectangle 57"/>
          <p:cNvSpPr/>
          <p:nvPr/>
        </p:nvSpPr>
        <p:spPr>
          <a:xfrm>
            <a:off x="14004311" y="27499845"/>
            <a:ext cx="2241159" cy="461665"/>
          </a:xfrm>
          <a:prstGeom prst="rect">
            <a:avLst/>
          </a:prstGeom>
        </p:spPr>
        <p:txBody>
          <a:bodyPr wrap="square">
            <a:spAutoFit/>
          </a:bodyPr>
          <a:lstStyle/>
          <a:p>
            <a:r>
              <a:rPr lang="en-US" dirty="0"/>
              <a:t>n=16</a:t>
            </a:r>
          </a:p>
        </p:txBody>
      </p:sp>
      <p:sp>
        <p:nvSpPr>
          <p:cNvPr id="59" name="Rectangle 58"/>
          <p:cNvSpPr/>
          <p:nvPr/>
        </p:nvSpPr>
        <p:spPr>
          <a:xfrm>
            <a:off x="25480573" y="27499845"/>
            <a:ext cx="4030740" cy="461665"/>
          </a:xfrm>
          <a:prstGeom prst="rect">
            <a:avLst/>
          </a:prstGeom>
        </p:spPr>
        <p:txBody>
          <a:bodyPr wrap="square">
            <a:spAutoFit/>
          </a:bodyPr>
          <a:lstStyle/>
          <a:p>
            <a:r>
              <a:rPr lang="en-US" dirty="0"/>
              <a:t>n=22</a:t>
            </a:r>
          </a:p>
        </p:txBody>
      </p:sp>
      <p:graphicFrame>
        <p:nvGraphicFramePr>
          <p:cNvPr id="6" name="Table 5"/>
          <p:cNvGraphicFramePr>
            <a:graphicFrameLocks noGrp="1"/>
          </p:cNvGraphicFramePr>
          <p:nvPr>
            <p:extLst>
              <p:ext uri="{D42A27DB-BD31-4B8C-83A1-F6EECF244321}">
                <p14:modId xmlns:p14="http://schemas.microsoft.com/office/powerpoint/2010/main" val="2073871182"/>
              </p:ext>
            </p:extLst>
          </p:nvPr>
        </p:nvGraphicFramePr>
        <p:xfrm>
          <a:off x="13606042" y="18681264"/>
          <a:ext cx="16946695" cy="2641600"/>
        </p:xfrm>
        <a:graphic>
          <a:graphicData uri="http://schemas.openxmlformats.org/drawingml/2006/table">
            <a:tbl>
              <a:tblPr/>
              <a:tblGrid>
                <a:gridCol w="4352071">
                  <a:extLst>
                    <a:ext uri="{9D8B030D-6E8A-4147-A177-3AD203B41FA5}">
                      <a16:colId xmlns:a16="http://schemas.microsoft.com/office/drawing/2014/main" val="20000"/>
                    </a:ext>
                  </a:extLst>
                </a:gridCol>
                <a:gridCol w="4198208">
                  <a:extLst>
                    <a:ext uri="{9D8B030D-6E8A-4147-A177-3AD203B41FA5}">
                      <a16:colId xmlns:a16="http://schemas.microsoft.com/office/drawing/2014/main" val="20001"/>
                    </a:ext>
                  </a:extLst>
                </a:gridCol>
                <a:gridCol w="4198208">
                  <a:extLst>
                    <a:ext uri="{9D8B030D-6E8A-4147-A177-3AD203B41FA5}">
                      <a16:colId xmlns:a16="http://schemas.microsoft.com/office/drawing/2014/main" val="20002"/>
                    </a:ext>
                  </a:extLst>
                </a:gridCol>
                <a:gridCol w="4198208">
                  <a:extLst>
                    <a:ext uri="{9D8B030D-6E8A-4147-A177-3AD203B41FA5}">
                      <a16:colId xmlns:a16="http://schemas.microsoft.com/office/drawing/2014/main" val="20003"/>
                    </a:ext>
                  </a:extLst>
                </a:gridCol>
              </a:tblGrid>
              <a:tr h="466204">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Fall type</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Number of trials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Number detected</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Accuracy</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6204">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Forward</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fi-FI" sz="1800" b="0" i="0" u="none" strike="noStrike">
                          <a:solidFill>
                            <a:srgbClr val="000000"/>
                          </a:solidFill>
                          <a:effectLst/>
                          <a:latin typeface="Times New Roman" charset="0"/>
                          <a:ea typeface="Times New Roman" charset="0"/>
                          <a:cs typeface="Times New Roman" charset="0"/>
                        </a:rPr>
                        <a:t>18</a:t>
                      </a:r>
                      <a:endParaRPr lang="fi-FI"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mr-IN" sz="1800" b="0" i="0" u="none" strike="noStrike">
                          <a:solidFill>
                            <a:srgbClr val="000000"/>
                          </a:solidFill>
                          <a:effectLst/>
                          <a:latin typeface="Times New Roman" charset="0"/>
                          <a:ea typeface="Times New Roman" charset="0"/>
                          <a:cs typeface="Times New Roman" charset="0"/>
                        </a:rPr>
                        <a:t>90%</a:t>
                      </a:r>
                      <a:endParaRPr lang="mr-IN"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6204">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Backwards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mr-IN" sz="1800" b="0" i="0" u="none" strike="noStrike" dirty="0">
                          <a:solidFill>
                            <a:srgbClr val="000000"/>
                          </a:solidFill>
                          <a:effectLst/>
                          <a:latin typeface="Times New Roman" charset="0"/>
                          <a:ea typeface="Times New Roman" charset="0"/>
                          <a:cs typeface="Times New Roman" charset="0"/>
                        </a:rPr>
                        <a:t>100%</a:t>
                      </a:r>
                      <a:endParaRPr lang="mr-IN"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204">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Right</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mr-IN" sz="1800" b="0" i="0" u="none" strike="noStrike">
                          <a:solidFill>
                            <a:srgbClr val="000000"/>
                          </a:solidFill>
                          <a:effectLst/>
                          <a:latin typeface="Times New Roman" charset="0"/>
                          <a:ea typeface="Times New Roman" charset="0"/>
                          <a:cs typeface="Times New Roman" charset="0"/>
                        </a:rPr>
                        <a:t>100%</a:t>
                      </a:r>
                      <a:endParaRPr lang="mr-IN"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6204">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Left</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a:solidFill>
                            <a:srgbClr val="000000"/>
                          </a:solidFill>
                          <a:effectLst/>
                          <a:latin typeface="Times New Roman" charset="0"/>
                          <a:ea typeface="Times New Roman" charset="0"/>
                          <a:cs typeface="Times New Roman" charset="0"/>
                        </a:rPr>
                        <a:t>20</a:t>
                      </a:r>
                      <a:endParaRPr lang="is-I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dirty="0">
                          <a:solidFill>
                            <a:srgbClr val="000000"/>
                          </a:solidFill>
                          <a:effectLst/>
                          <a:latin typeface="Times New Roman" charset="0"/>
                          <a:ea typeface="Times New Roman" charset="0"/>
                          <a:cs typeface="Times New Roman" charset="0"/>
                        </a:rPr>
                        <a:t>20</a:t>
                      </a:r>
                      <a:endParaRPr lang="is-I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mr-IN" sz="1800" b="0" i="0" u="none" strike="noStrike" dirty="0">
                          <a:solidFill>
                            <a:srgbClr val="000000"/>
                          </a:solidFill>
                          <a:effectLst/>
                          <a:latin typeface="Times New Roman" charset="0"/>
                          <a:ea typeface="Times New Roman" charset="0"/>
                          <a:cs typeface="Times New Roman" charset="0"/>
                        </a:rPr>
                        <a:t>100%</a:t>
                      </a:r>
                      <a:endParaRPr lang="mr-IN"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13880545" y="18423787"/>
            <a:ext cx="74209772" cy="56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0" name="Rectangle 59"/>
          <p:cNvSpPr/>
          <p:nvPr/>
        </p:nvSpPr>
        <p:spPr>
          <a:xfrm>
            <a:off x="13569882" y="21475733"/>
            <a:ext cx="14410474" cy="954107"/>
          </a:xfrm>
          <a:prstGeom prst="rect">
            <a:avLst/>
          </a:prstGeom>
          <a:noFill/>
        </p:spPr>
        <p:txBody>
          <a:bodyPr wrap="square">
            <a:spAutoFit/>
          </a:bodyPr>
          <a:lstStyle/>
          <a:p>
            <a:r>
              <a:rPr lang="en-US" sz="2800" b="1" dirty="0"/>
              <a:t>False Alarm Tests</a:t>
            </a:r>
            <a:br>
              <a:rPr lang="en-US" sz="2800" b="1" dirty="0"/>
            </a:br>
            <a:endParaRPr lang="en-US" sz="2800" b="1" dirty="0"/>
          </a:p>
        </p:txBody>
      </p:sp>
      <p:sp>
        <p:nvSpPr>
          <p:cNvPr id="64" name="Rectangle 63"/>
          <p:cNvSpPr/>
          <p:nvPr/>
        </p:nvSpPr>
        <p:spPr>
          <a:xfrm>
            <a:off x="13643120" y="18123664"/>
            <a:ext cx="14410474" cy="954107"/>
          </a:xfrm>
          <a:prstGeom prst="rect">
            <a:avLst/>
          </a:prstGeom>
          <a:noFill/>
        </p:spPr>
        <p:txBody>
          <a:bodyPr wrap="square">
            <a:spAutoFit/>
          </a:bodyPr>
          <a:lstStyle/>
          <a:p>
            <a:r>
              <a:rPr lang="en-US" sz="2800" b="1" dirty="0"/>
              <a:t>Simulated Fall Detection Tests </a:t>
            </a:r>
            <a:br>
              <a:rPr lang="en-US" sz="2800" b="1" dirty="0"/>
            </a:b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607193766"/>
              </p:ext>
            </p:extLst>
          </p:nvPr>
        </p:nvGraphicFramePr>
        <p:xfrm>
          <a:off x="13587962" y="22082318"/>
          <a:ext cx="16982854" cy="2319299"/>
        </p:xfrm>
        <a:graphic>
          <a:graphicData uri="http://schemas.openxmlformats.org/drawingml/2006/table">
            <a:tbl>
              <a:tblPr/>
              <a:tblGrid>
                <a:gridCol w="4361356">
                  <a:extLst>
                    <a:ext uri="{9D8B030D-6E8A-4147-A177-3AD203B41FA5}">
                      <a16:colId xmlns:a16="http://schemas.microsoft.com/office/drawing/2014/main" val="20000"/>
                    </a:ext>
                  </a:extLst>
                </a:gridCol>
                <a:gridCol w="4207166">
                  <a:extLst>
                    <a:ext uri="{9D8B030D-6E8A-4147-A177-3AD203B41FA5}">
                      <a16:colId xmlns:a16="http://schemas.microsoft.com/office/drawing/2014/main" val="20001"/>
                    </a:ext>
                  </a:extLst>
                </a:gridCol>
                <a:gridCol w="4207166">
                  <a:extLst>
                    <a:ext uri="{9D8B030D-6E8A-4147-A177-3AD203B41FA5}">
                      <a16:colId xmlns:a16="http://schemas.microsoft.com/office/drawing/2014/main" val="20002"/>
                    </a:ext>
                  </a:extLst>
                </a:gridCol>
                <a:gridCol w="4207166">
                  <a:extLst>
                    <a:ext uri="{9D8B030D-6E8A-4147-A177-3AD203B41FA5}">
                      <a16:colId xmlns:a16="http://schemas.microsoft.com/office/drawing/2014/main" val="20003"/>
                    </a:ext>
                  </a:extLst>
                </a:gridCol>
              </a:tblGrid>
              <a:tr h="357904">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Daily Activity</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Number of trials</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Number of False Alarms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Number of Warnings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6993">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Sitting 15 Minutes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3</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0</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0</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6993">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Walking 15 Minutes</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3</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0</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0</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6993">
                <a:tc>
                  <a:txBody>
                    <a:bodyPr/>
                    <a:lstStyle/>
                    <a:p>
                      <a:pPr rtl="0" fontAlgn="t">
                        <a:spcBef>
                          <a:spcPts val="0"/>
                        </a:spcBef>
                        <a:spcAft>
                          <a:spcPts val="0"/>
                        </a:spcAft>
                      </a:pPr>
                      <a:r>
                        <a:rPr lang="en-US" sz="1800" b="0" i="0" u="none" strike="noStrike" dirty="0">
                          <a:solidFill>
                            <a:srgbClr val="000000"/>
                          </a:solidFill>
                          <a:effectLst/>
                          <a:latin typeface="Times New Roman" charset="0"/>
                          <a:ea typeface="Times New Roman" charset="0"/>
                          <a:cs typeface="Times New Roman" charset="0"/>
                        </a:rPr>
                        <a:t>Standing 15 Minutes</a:t>
                      </a:r>
                      <a:endParaRPr lang="en-U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3</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a:solidFill>
                            <a:srgbClr val="000000"/>
                          </a:solidFill>
                          <a:effectLst/>
                          <a:latin typeface="Times New Roman" charset="0"/>
                          <a:ea typeface="Times New Roman" charset="0"/>
                          <a:cs typeface="Times New Roman" charset="0"/>
                        </a:rPr>
                        <a:t>0</a:t>
                      </a:r>
                      <a:endParaRPr lang="en-US" sz="180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is-IS" sz="1800" b="0" i="0" u="none" strike="noStrike" dirty="0">
                          <a:solidFill>
                            <a:srgbClr val="000000"/>
                          </a:solidFill>
                          <a:effectLst/>
                          <a:latin typeface="Times New Roman" charset="0"/>
                          <a:ea typeface="Times New Roman" charset="0"/>
                          <a:cs typeface="Times New Roman" charset="0"/>
                        </a:rPr>
                        <a:t>2</a:t>
                      </a:r>
                      <a:endParaRPr lang="is-IS" sz="1800" dirty="0">
                        <a:effectLst/>
                        <a:latin typeface="Times New Roman" charset="0"/>
                        <a:ea typeface="Times New Roman" charset="0"/>
                        <a:cs typeface="Times New Roman" charset="0"/>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2" name="Rectangle 2"/>
          <p:cNvSpPr>
            <a:spLocks noChangeArrowheads="1"/>
          </p:cNvSpPr>
          <p:nvPr/>
        </p:nvSpPr>
        <p:spPr bwMode="auto">
          <a:xfrm>
            <a:off x="13569088" y="21935907"/>
            <a:ext cx="74452559" cy="53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5" name="Rectangle 64"/>
          <p:cNvSpPr/>
          <p:nvPr/>
        </p:nvSpPr>
        <p:spPr>
          <a:xfrm>
            <a:off x="13569882" y="24468181"/>
            <a:ext cx="14410474" cy="523220"/>
          </a:xfrm>
          <a:prstGeom prst="rect">
            <a:avLst/>
          </a:prstGeom>
          <a:noFill/>
        </p:spPr>
        <p:txBody>
          <a:bodyPr wrap="square">
            <a:spAutoFit/>
          </a:bodyPr>
          <a:lstStyle/>
          <a:p>
            <a:r>
              <a:rPr lang="en-US" sz="2800" b="1" dirty="0"/>
              <a:t>Survey Results</a:t>
            </a:r>
          </a:p>
        </p:txBody>
      </p:sp>
      <p:graphicFrame>
        <p:nvGraphicFramePr>
          <p:cNvPr id="74" name="Table 73"/>
          <p:cNvGraphicFramePr>
            <a:graphicFrameLocks noGrp="1"/>
          </p:cNvGraphicFramePr>
          <p:nvPr>
            <p:extLst>
              <p:ext uri="{D42A27DB-BD31-4B8C-83A1-F6EECF244321}">
                <p14:modId xmlns:p14="http://schemas.microsoft.com/office/powerpoint/2010/main" val="2040740524"/>
              </p:ext>
            </p:extLst>
          </p:nvPr>
        </p:nvGraphicFramePr>
        <p:xfrm>
          <a:off x="13643120" y="25108964"/>
          <a:ext cx="16982854" cy="1277713"/>
        </p:xfrm>
        <a:graphic>
          <a:graphicData uri="http://schemas.openxmlformats.org/drawingml/2006/table">
            <a:tbl>
              <a:tblPr/>
              <a:tblGrid>
                <a:gridCol w="4361356">
                  <a:extLst>
                    <a:ext uri="{9D8B030D-6E8A-4147-A177-3AD203B41FA5}">
                      <a16:colId xmlns:a16="http://schemas.microsoft.com/office/drawing/2014/main" val="20000"/>
                    </a:ext>
                  </a:extLst>
                </a:gridCol>
                <a:gridCol w="4207166">
                  <a:extLst>
                    <a:ext uri="{9D8B030D-6E8A-4147-A177-3AD203B41FA5}">
                      <a16:colId xmlns:a16="http://schemas.microsoft.com/office/drawing/2014/main" val="20001"/>
                    </a:ext>
                  </a:extLst>
                </a:gridCol>
                <a:gridCol w="4207166">
                  <a:extLst>
                    <a:ext uri="{9D8B030D-6E8A-4147-A177-3AD203B41FA5}">
                      <a16:colId xmlns:a16="http://schemas.microsoft.com/office/drawing/2014/main" val="20002"/>
                    </a:ext>
                  </a:extLst>
                </a:gridCol>
                <a:gridCol w="4207166">
                  <a:extLst>
                    <a:ext uri="{9D8B030D-6E8A-4147-A177-3AD203B41FA5}">
                      <a16:colId xmlns:a16="http://schemas.microsoft.com/office/drawing/2014/main" val="20003"/>
                    </a:ext>
                  </a:extLst>
                </a:gridCol>
              </a:tblGrid>
              <a:tr h="357904">
                <a:tc>
                  <a:txBody>
                    <a:bodyPr/>
                    <a:lstStyle/>
                    <a:p>
                      <a:pPr rtl="0" fontAlgn="t">
                        <a:spcBef>
                          <a:spcPts val="0"/>
                        </a:spcBef>
                        <a:spcAft>
                          <a:spcPts val="0"/>
                        </a:spcAft>
                      </a:pPr>
                      <a:r>
                        <a:rPr lang="en-US" sz="1400" b="0" i="0" u="none" strike="noStrike">
                          <a:solidFill>
                            <a:srgbClr val="000000"/>
                          </a:solidFill>
                          <a:effectLst/>
                          <a:latin typeface="Arial" charset="0"/>
                        </a:rPr>
                        <a:t>Number of People Surveyed</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400" b="0" i="0" u="none" strike="noStrike">
                          <a:solidFill>
                            <a:srgbClr val="000000"/>
                          </a:solidFill>
                          <a:effectLst/>
                          <a:latin typeface="Arial" charset="0"/>
                        </a:rPr>
                        <a:t>Number of People Who Already Have a Fall Detection Device</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400" b="0" i="0" u="none" strike="noStrike">
                          <a:solidFill>
                            <a:srgbClr val="000000"/>
                          </a:solidFill>
                          <a:effectLst/>
                          <a:latin typeface="Arial" charset="0"/>
                        </a:rPr>
                        <a:t>Number of People Who Want Our Device</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400" b="0" i="0" u="none" strike="noStrike">
                          <a:solidFill>
                            <a:srgbClr val="000000"/>
                          </a:solidFill>
                          <a:effectLst/>
                          <a:latin typeface="Arial" charset="0"/>
                        </a:rPr>
                        <a:t>Percent of People Who Want Our Device</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6993">
                <a:tc>
                  <a:txBody>
                    <a:bodyPr/>
                    <a:lstStyle/>
                    <a:p>
                      <a:pPr rtl="0" fontAlgn="t">
                        <a:spcBef>
                          <a:spcPts val="0"/>
                        </a:spcBef>
                        <a:spcAft>
                          <a:spcPts val="0"/>
                        </a:spcAft>
                      </a:pPr>
                      <a:r>
                        <a:rPr lang="en-US" sz="1400" b="0" i="0" u="none" strike="noStrike" dirty="0">
                          <a:solidFill>
                            <a:srgbClr val="000000"/>
                          </a:solidFill>
                          <a:effectLst/>
                          <a:latin typeface="Arial" charset="0"/>
                        </a:rPr>
                        <a:t>38</a:t>
                      </a:r>
                      <a:endParaRPr lang="en-US" dirty="0">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400" b="0" i="0" u="none" strike="noStrike" dirty="0">
                          <a:solidFill>
                            <a:srgbClr val="000000"/>
                          </a:solidFill>
                          <a:effectLst/>
                          <a:latin typeface="Arial" charset="0"/>
                        </a:rPr>
                        <a:t>16</a:t>
                      </a:r>
                      <a:endParaRPr lang="en-US" dirty="0">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400" b="0" i="0" u="none" strike="noStrike">
                          <a:solidFill>
                            <a:srgbClr val="000000"/>
                          </a:solidFill>
                          <a:effectLst/>
                          <a:latin typeface="Arial" charset="0"/>
                        </a:rPr>
                        <a:t>26 -- Yes, 9 -- No,   3 -- Unsure</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mr-IN" sz="1400" b="0" i="0" u="none" strike="noStrike" dirty="0">
                          <a:solidFill>
                            <a:srgbClr val="000000"/>
                          </a:solidFill>
                          <a:effectLst/>
                          <a:latin typeface="Arial" charset="0"/>
                        </a:rPr>
                        <a:t>68%</a:t>
                      </a:r>
                      <a:endParaRPr lang="mr-IN" dirty="0">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9" name="Group 68"/>
          <p:cNvGrpSpPr/>
          <p:nvPr/>
        </p:nvGrpSpPr>
        <p:grpSpPr>
          <a:xfrm>
            <a:off x="32057790" y="19662547"/>
            <a:ext cx="10763109" cy="772637"/>
            <a:chOff x="1066799" y="5958162"/>
            <a:chExt cx="11007725" cy="869216"/>
          </a:xfrm>
        </p:grpSpPr>
        <p:sp>
          <p:nvSpPr>
            <p:cNvPr id="70" name="Text Box 248"/>
            <p:cNvSpPr txBox="1">
              <a:spLocks noChangeArrowheads="1"/>
            </p:cNvSpPr>
            <p:nvPr/>
          </p:nvSpPr>
          <p:spPr bwMode="auto">
            <a:xfrm>
              <a:off x="1066799" y="5958162"/>
              <a:ext cx="11007725" cy="657872"/>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200" b="1">
                <a:latin typeface="Lucida Sans" pitchFamily="34" charset="0"/>
                <a:ea typeface="SimSun" pitchFamily="2" charset="-122"/>
                <a:cs typeface="Lucida Sans" pitchFamily="34" charset="0"/>
              </a:endParaRPr>
            </a:p>
          </p:txBody>
        </p:sp>
        <p:sp>
          <p:nvSpPr>
            <p:cNvPr id="71" name="Text Box 248"/>
            <p:cNvSpPr txBox="1">
              <a:spLocks noChangeArrowheads="1"/>
            </p:cNvSpPr>
            <p:nvPr/>
          </p:nvSpPr>
          <p:spPr bwMode="auto">
            <a:xfrm>
              <a:off x="1157514" y="6046588"/>
              <a:ext cx="10805886" cy="780790"/>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910" b="1" dirty="0">
                  <a:solidFill>
                    <a:schemeClr val="bg1"/>
                  </a:solidFill>
                  <a:latin typeface="Lucida Sans" pitchFamily="34" charset="0"/>
                  <a:ea typeface="SimSun" pitchFamily="2" charset="-122"/>
                  <a:cs typeface="Lucida Sans" pitchFamily="34" charset="0"/>
                </a:rPr>
                <a:t>OTHER DEVICES</a:t>
              </a:r>
              <a:endParaRPr lang="en-US" altLang="zh-CN" sz="2844" b="1" dirty="0">
                <a:solidFill>
                  <a:schemeClr val="bg1"/>
                </a:solidFill>
                <a:latin typeface="Lucida Sans" pitchFamily="34" charset="0"/>
                <a:ea typeface="SimSun" pitchFamily="2" charset="-122"/>
                <a:cs typeface="Lucida Sans" pitchFamily="34" charset="0"/>
              </a:endParaRPr>
            </a:p>
          </p:txBody>
        </p:sp>
      </p:grpSp>
      <p:sp>
        <p:nvSpPr>
          <p:cNvPr id="72" name="Text Box 263"/>
          <p:cNvSpPr txBox="1">
            <a:spLocks noChangeArrowheads="1"/>
          </p:cNvSpPr>
          <p:nvPr/>
        </p:nvSpPr>
        <p:spPr bwMode="auto">
          <a:xfrm>
            <a:off x="32168260" y="20831695"/>
            <a:ext cx="10405130" cy="4078039"/>
          </a:xfrm>
          <a:prstGeom prst="rect">
            <a:avLst/>
          </a:prstGeom>
          <a:solidFill>
            <a:schemeClr val="bg1"/>
          </a:solidFill>
          <a:ln w="57150" cmpd="thinThick">
            <a:noFill/>
            <a:miter lim="800000"/>
          </a:ln>
        </p:spPr>
        <p:txBody>
          <a:bodyPr wrap="square" lIns="162560" tIns="81280" rIns="162560" bIns="16256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har char="•"/>
            </a:pPr>
            <a:r>
              <a:rPr lang="en-US" sz="2490" dirty="0">
                <a:solidFill>
                  <a:srgbClr val="000000"/>
                </a:solidFill>
                <a:latin typeface="TimesNewRomanPSMT" charset="0"/>
              </a:rPr>
              <a:t>Life Alert-most popular device on the market. Does not actually detect falls, but rather is a communication device. Will not work on an unconscious user. </a:t>
            </a:r>
          </a:p>
          <a:p>
            <a:pPr>
              <a:buChar char="•"/>
            </a:pPr>
            <a:r>
              <a:rPr lang="en-US" sz="2490" dirty="0">
                <a:solidFill>
                  <a:srgbClr val="000000"/>
                </a:solidFill>
                <a:latin typeface="TimesNewRomanPSMT" charset="0"/>
              </a:rPr>
              <a:t>Great Call- A wearable lanyard which detects falls, but costs $40 a month, and is obtrusive/noticeable to both the user and observers</a:t>
            </a:r>
          </a:p>
          <a:p>
            <a:pPr>
              <a:buChar char="•"/>
            </a:pPr>
            <a:r>
              <a:rPr lang="en-US" sz="2490" dirty="0">
                <a:solidFill>
                  <a:srgbClr val="000000"/>
                </a:solidFill>
                <a:latin typeface="TimesNewRomanPSMT" charset="0"/>
              </a:rPr>
              <a:t>Guardian- detects falls, but only works in a specific range</a:t>
            </a:r>
          </a:p>
          <a:p>
            <a:pPr>
              <a:buChar char="•"/>
            </a:pPr>
            <a:r>
              <a:rPr lang="en-US" sz="2490" dirty="0">
                <a:solidFill>
                  <a:srgbClr val="000000"/>
                </a:solidFill>
                <a:latin typeface="TimesNewRomanPSMT" charset="0"/>
              </a:rPr>
              <a:t>Chest-mounted Gyroscope- is very accurate and detects falls, though is obtrusive to the user</a:t>
            </a:r>
          </a:p>
          <a:p>
            <a:pPr>
              <a:buChar char="•"/>
            </a:pPr>
            <a:r>
              <a:rPr lang="en-US" sz="2490" dirty="0">
                <a:solidFill>
                  <a:srgbClr val="000000"/>
                </a:solidFill>
                <a:latin typeface="TimesNewRomanPSMT" charset="0"/>
              </a:rPr>
              <a:t>Smartphone/watch ADL- an abundance of false alarms will be observed when using this device</a:t>
            </a:r>
          </a:p>
          <a:p>
            <a:pPr>
              <a:buChar char="•"/>
            </a:pPr>
            <a:endParaRPr lang="en-US" sz="2490" dirty="0">
              <a:solidFill>
                <a:srgbClr val="000000"/>
              </a:solidFill>
              <a:latin typeface="TimesNewRomanPSMT"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2067</TotalTime>
  <Words>1260</Words>
  <Application>Microsoft Macintosh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Lucida Sans</vt:lpstr>
      <vt:lpstr>Times New Roman</vt:lpstr>
      <vt:lpstr>Times-Roman</vt:lpstr>
      <vt:lpstr>TimesNewRomanPSMT</vt:lpstr>
      <vt:lpstr>Tw Cen MT</vt:lpstr>
      <vt:lpstr>Tw Cen MT Condensed</vt:lpstr>
      <vt:lpstr>Wingdings 3</vt:lpstr>
      <vt:lpstr>Integral</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Brooks, Jake E</cp:lastModifiedBy>
  <cp:revision>113</cp:revision>
  <cp:lastPrinted>2000-08-03T00:31:24Z</cp:lastPrinted>
  <dcterms:modified xsi:type="dcterms:W3CDTF">2020-09-21T01:38:41Z</dcterms:modified>
  <cp:category>templates for scientific poster</cp:category>
</cp:coreProperties>
</file>