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Playfair Display" charset="1" panose="00000000000000000000"/>
      <p:regular r:id="rId20"/>
    </p:embeddedFont>
    <p:embeddedFont>
      <p:font typeface="Playfair Display Italics" charset="1" panose="00000000000000000000"/>
      <p:regular r:id="rId21"/>
    </p:embeddedFont>
    <p:embeddedFont>
      <p:font typeface="Playfair Display Bold" charset="1" panose="00000000000000000000"/>
      <p:regular r:id="rId22"/>
    </p:embeddedFont>
    <p:embeddedFont>
      <p:font typeface="Open Sans Bold" charset="1" panose="00000000000000000000"/>
      <p:regular r:id="rId23"/>
    </p:embeddedFont>
    <p:embeddedFont>
      <p:font typeface="Open Sans Italics" charset="1" panose="00000000000000000000"/>
      <p:regular r:id="rId24"/>
    </p:embeddedFont>
    <p:embeddedFont>
      <p:font typeface="Open Sans Bold Italics" charset="1" panose="00000000000000000000"/>
      <p:regular r:id="rId25"/>
    </p:embeddedFont>
    <p:embeddedFont>
      <p:font typeface="Open Sans" charset="1" panose="0000000000000000000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7.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396009" y="5825619"/>
            <a:ext cx="7747258" cy="3198749"/>
          </a:xfrm>
          <a:prstGeom prst="rect">
            <a:avLst/>
          </a:prstGeom>
        </p:spPr>
        <p:txBody>
          <a:bodyPr anchor="t" rtlCol="false" tIns="0" lIns="0" bIns="0" rIns="0">
            <a:spAutoFit/>
          </a:bodyPr>
          <a:lstStyle/>
          <a:p>
            <a:pPr algn="l">
              <a:lnSpc>
                <a:spcPts val="3409"/>
              </a:lnSpc>
            </a:pPr>
            <a:r>
              <a:rPr lang="en-US" sz="3409" spc="340">
                <a:solidFill>
                  <a:srgbClr val="0F1B2D"/>
                </a:solidFill>
                <a:latin typeface="Playfair Display"/>
                <a:ea typeface="Playfair Display"/>
                <a:cs typeface="Playfair Display"/>
                <a:sym typeface="Playfair Display"/>
              </a:rPr>
              <a:t>WEEKEND OF HOPE</a:t>
            </a:r>
          </a:p>
          <a:p>
            <a:pPr algn="l">
              <a:lnSpc>
                <a:spcPts val="3209"/>
              </a:lnSpc>
            </a:pPr>
          </a:p>
          <a:p>
            <a:pPr algn="l">
              <a:lnSpc>
                <a:spcPts val="3010"/>
              </a:lnSpc>
            </a:pPr>
            <a:r>
              <a:rPr lang="en-US" sz="3010" spc="301">
                <a:solidFill>
                  <a:srgbClr val="0F1B2D"/>
                </a:solidFill>
                <a:latin typeface="Playfair Display"/>
                <a:ea typeface="Playfair Display"/>
                <a:cs typeface="Playfair Display"/>
                <a:sym typeface="Playfair Display"/>
              </a:rPr>
              <a:t>A WATERFRONT CHARITY RETREAT</a:t>
            </a:r>
          </a:p>
          <a:p>
            <a:pPr algn="l">
              <a:lnSpc>
                <a:spcPts val="3209"/>
              </a:lnSpc>
            </a:pPr>
          </a:p>
          <a:p>
            <a:pPr algn="l">
              <a:lnSpc>
                <a:spcPts val="2910"/>
              </a:lnSpc>
            </a:pPr>
            <a:r>
              <a:rPr lang="en-US" sz="2910" i="true" spc="291">
                <a:solidFill>
                  <a:srgbClr val="0F1B2D"/>
                </a:solidFill>
                <a:latin typeface="Playfair Display Italics"/>
                <a:ea typeface="Playfair Display Italics"/>
                <a:cs typeface="Playfair Display Italics"/>
                <a:sym typeface="Playfair Display Italics"/>
              </a:rPr>
              <a:t>WHERE LUXURY MEETS PURPOSE</a:t>
            </a:r>
          </a:p>
          <a:p>
            <a:pPr algn="l" marL="0" indent="0" lvl="0">
              <a:lnSpc>
                <a:spcPts val="3209"/>
              </a:lnSpc>
              <a:spcBef>
                <a:spcPct val="0"/>
              </a:spcBef>
            </a:pPr>
          </a:p>
          <a:p>
            <a:pPr algn="l" marL="0" indent="0" lvl="0">
              <a:lnSpc>
                <a:spcPts val="3209"/>
              </a:lnSpc>
              <a:spcBef>
                <a:spcPct val="0"/>
              </a:spcBef>
            </a:pPr>
            <a:r>
              <a:rPr lang="en-US" sz="3209" spc="320" strike="noStrike" u="none">
                <a:solidFill>
                  <a:srgbClr val="0F1B2D"/>
                </a:solidFill>
                <a:latin typeface="Playfair Display"/>
                <a:ea typeface="Playfair Display"/>
                <a:cs typeface="Playfair Display"/>
                <a:sym typeface="Playfair Display"/>
              </a:rPr>
              <a:t>OCTOBER 1–3, 2027</a:t>
            </a:r>
          </a:p>
          <a:p>
            <a:pPr algn="l" marL="0" indent="0" lvl="0">
              <a:lnSpc>
                <a:spcPts val="3209"/>
              </a:lnSpc>
              <a:spcBef>
                <a:spcPct val="0"/>
              </a:spcBef>
            </a:pPr>
            <a:r>
              <a:rPr lang="en-US" sz="3209" spc="320" strike="noStrike" u="none">
                <a:solidFill>
                  <a:srgbClr val="0F1B2D"/>
                </a:solidFill>
                <a:latin typeface="Playfair Display"/>
                <a:ea typeface="Playfair Display"/>
                <a:cs typeface="Playfair Display"/>
                <a:sym typeface="Playfair Display"/>
              </a:rPr>
              <a:t>CHAMPLIN'S MARINA &amp; RESORT</a:t>
            </a:r>
          </a:p>
        </p:txBody>
      </p:sp>
      <p:sp>
        <p:nvSpPr>
          <p:cNvPr name="Freeform 3" id="3"/>
          <p:cNvSpPr/>
          <p:nvPr/>
        </p:nvSpPr>
        <p:spPr>
          <a:xfrm flipH="false" flipV="false" rot="0">
            <a:off x="9144000" y="1262632"/>
            <a:ext cx="4238699" cy="7761736"/>
          </a:xfrm>
          <a:custGeom>
            <a:avLst/>
            <a:gdLst/>
            <a:ahLst/>
            <a:cxnLst/>
            <a:rect r="r" b="b" t="t" l="l"/>
            <a:pathLst>
              <a:path h="7761736" w="4238699">
                <a:moveTo>
                  <a:pt x="0" y="0"/>
                </a:moveTo>
                <a:lnTo>
                  <a:pt x="4238699" y="0"/>
                </a:lnTo>
                <a:lnTo>
                  <a:pt x="4238699" y="7761736"/>
                </a:lnTo>
                <a:lnTo>
                  <a:pt x="0" y="7761736"/>
                </a:lnTo>
                <a:lnTo>
                  <a:pt x="0" y="0"/>
                </a:lnTo>
                <a:close/>
              </a:path>
            </a:pathLst>
          </a:custGeom>
          <a:blipFill>
            <a:blip r:embed="rId2"/>
            <a:stretch>
              <a:fillRect l="-74031" t="0" r="-74031" b="0"/>
            </a:stretch>
          </a:blipFill>
        </p:spPr>
      </p:sp>
    </p:spTree>
  </p:cSld>
  <p:clrMapOvr>
    <a:masterClrMapping/>
  </p:clrMapOvr>
</p:sld>
</file>

<file path=ppt/slides/slide10.xml><?xml version="1.0" encoding="utf-8"?>
<p:sld xmlns:p="http://schemas.openxmlformats.org/presentationml/2006/main" xmlns:a="http://schemas.openxmlformats.org/drawingml/2006/main">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1524000" y="885825"/>
            <a:ext cx="6667500" cy="677687"/>
          </a:xfrm>
          <a:prstGeom prst="rect">
            <a:avLst/>
          </a:prstGeom>
        </p:spPr>
        <p:txBody>
          <a:bodyPr anchor="t" rtlCol="false" tIns="0" lIns="0" bIns="0" rIns="0">
            <a:spAutoFit/>
          </a:bodyPr>
          <a:lstStyle/>
          <a:p>
            <a:pPr algn="l" marL="0" indent="0" lvl="0">
              <a:lnSpc>
                <a:spcPts val="5697"/>
              </a:lnSpc>
              <a:spcBef>
                <a:spcPct val="0"/>
              </a:spcBef>
            </a:pPr>
            <a:r>
              <a:rPr lang="en-US" b="true" sz="4069" strike="noStrike" u="none">
                <a:solidFill>
                  <a:srgbClr val="0F1B2D"/>
                </a:solidFill>
                <a:latin typeface="Playfair Display Bold"/>
                <a:ea typeface="Playfair Display Bold"/>
                <a:cs typeface="Playfair Display Bold"/>
                <a:sym typeface="Playfair Display Bold"/>
              </a:rPr>
              <a:t>IMPACT ALLOCATION</a:t>
            </a:r>
          </a:p>
        </p:txBody>
      </p:sp>
      <p:sp>
        <p:nvSpPr>
          <p:cNvPr name="TextBox 3" id="3"/>
          <p:cNvSpPr txBox="true"/>
          <p:nvPr/>
        </p:nvSpPr>
        <p:spPr>
          <a:xfrm rot="0">
            <a:off x="1524000" y="1809750"/>
            <a:ext cx="9525000" cy="834390"/>
          </a:xfrm>
          <a:prstGeom prst="rect">
            <a:avLst/>
          </a:prstGeom>
        </p:spPr>
        <p:txBody>
          <a:bodyPr anchor="t" rtlCol="false" tIns="0" lIns="0" bIns="0" rIns="0">
            <a:spAutoFit/>
          </a:bodyPr>
          <a:lstStyle/>
          <a:p>
            <a:pPr algn="l" marL="0" indent="0" lvl="0">
              <a:lnSpc>
                <a:spcPts val="2100"/>
              </a:lnSpc>
              <a:spcBef>
                <a:spcPct val="0"/>
              </a:spcBef>
            </a:pPr>
            <a:r>
              <a:rPr lang="en-US" b="true" sz="1500" strike="noStrike" u="none">
                <a:solidFill>
                  <a:srgbClr val="499799"/>
                </a:solidFill>
                <a:latin typeface="Open Sans Bold"/>
                <a:ea typeface="Open Sans Bold"/>
                <a:cs typeface="Open Sans Bold"/>
                <a:sym typeface="Open Sans Bold"/>
              </a:rPr>
              <a:t>Every partnership helps fund research, provides transportation to treatment, offers emergency financial assistance, and creates moments of hope for families facing cancer.</a:t>
            </a:r>
          </a:p>
          <a:p>
            <a:pPr algn="l" marL="0" indent="0" lvl="0">
              <a:lnSpc>
                <a:spcPts val="2520"/>
              </a:lnSpc>
              <a:spcBef>
                <a:spcPct val="0"/>
              </a:spcBef>
            </a:pPr>
          </a:p>
        </p:txBody>
      </p:sp>
      <p:sp>
        <p:nvSpPr>
          <p:cNvPr name="TextBox 4" id="4"/>
          <p:cNvSpPr txBox="true"/>
          <p:nvPr/>
        </p:nvSpPr>
        <p:spPr>
          <a:xfrm rot="0">
            <a:off x="2571750" y="3038475"/>
            <a:ext cx="2857500" cy="911731"/>
          </a:xfrm>
          <a:prstGeom prst="rect">
            <a:avLst/>
          </a:prstGeom>
        </p:spPr>
        <p:txBody>
          <a:bodyPr anchor="t" rtlCol="false" tIns="0" lIns="0" bIns="0" rIns="0">
            <a:spAutoFit/>
          </a:bodyPr>
          <a:lstStyle/>
          <a:p>
            <a:pPr algn="ctr" marL="0" indent="0" lvl="0">
              <a:lnSpc>
                <a:spcPts val="7497"/>
              </a:lnSpc>
              <a:spcBef>
                <a:spcPct val="0"/>
              </a:spcBef>
            </a:pPr>
            <a:r>
              <a:rPr lang="en-US" b="true" sz="5355" strike="noStrike" u="none">
                <a:solidFill>
                  <a:srgbClr val="0F1B2D"/>
                </a:solidFill>
                <a:latin typeface="Playfair Display Bold"/>
                <a:ea typeface="Playfair Display Bold"/>
                <a:cs typeface="Playfair Display Bold"/>
                <a:sym typeface="Playfair Display Bold"/>
              </a:rPr>
              <a:t>40%</a:t>
            </a:r>
          </a:p>
        </p:txBody>
      </p:sp>
      <p:sp>
        <p:nvSpPr>
          <p:cNvPr name="TextBox 5" id="5"/>
          <p:cNvSpPr txBox="true"/>
          <p:nvPr/>
        </p:nvSpPr>
        <p:spPr>
          <a:xfrm rot="0">
            <a:off x="2571750" y="4105275"/>
            <a:ext cx="2857500" cy="540385"/>
          </a:xfrm>
          <a:prstGeom prst="rect">
            <a:avLst/>
          </a:prstGeom>
        </p:spPr>
        <p:txBody>
          <a:bodyPr anchor="t" rtlCol="false" tIns="0" lIns="0" bIns="0" rIns="0">
            <a:spAutoFit/>
          </a:bodyPr>
          <a:lstStyle/>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Cancer</a:t>
            </a:r>
          </a:p>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Research</a:t>
            </a:r>
          </a:p>
        </p:txBody>
      </p:sp>
      <p:sp>
        <p:nvSpPr>
          <p:cNvPr name="TextBox 6" id="6"/>
          <p:cNvSpPr txBox="true"/>
          <p:nvPr/>
        </p:nvSpPr>
        <p:spPr>
          <a:xfrm rot="0">
            <a:off x="6000750" y="3038475"/>
            <a:ext cx="2857500" cy="911731"/>
          </a:xfrm>
          <a:prstGeom prst="rect">
            <a:avLst/>
          </a:prstGeom>
        </p:spPr>
        <p:txBody>
          <a:bodyPr anchor="t" rtlCol="false" tIns="0" lIns="0" bIns="0" rIns="0">
            <a:spAutoFit/>
          </a:bodyPr>
          <a:lstStyle/>
          <a:p>
            <a:pPr algn="ctr" marL="0" indent="0" lvl="0">
              <a:lnSpc>
                <a:spcPts val="7497"/>
              </a:lnSpc>
              <a:spcBef>
                <a:spcPct val="0"/>
              </a:spcBef>
            </a:pPr>
            <a:r>
              <a:rPr lang="en-US" b="true" sz="5355" strike="noStrike" u="none">
                <a:solidFill>
                  <a:srgbClr val="0F1B2D"/>
                </a:solidFill>
                <a:latin typeface="Playfair Display Bold"/>
                <a:ea typeface="Playfair Display Bold"/>
                <a:cs typeface="Playfair Display Bold"/>
                <a:sym typeface="Playfair Display Bold"/>
              </a:rPr>
              <a:t>30%</a:t>
            </a:r>
          </a:p>
        </p:txBody>
      </p:sp>
      <p:sp>
        <p:nvSpPr>
          <p:cNvPr name="TextBox 7" id="7"/>
          <p:cNvSpPr txBox="true"/>
          <p:nvPr/>
        </p:nvSpPr>
        <p:spPr>
          <a:xfrm rot="0">
            <a:off x="6000750" y="4105275"/>
            <a:ext cx="2857500" cy="540385"/>
          </a:xfrm>
          <a:prstGeom prst="rect">
            <a:avLst/>
          </a:prstGeom>
        </p:spPr>
        <p:txBody>
          <a:bodyPr anchor="t" rtlCol="false" tIns="0" lIns="0" bIns="0" rIns="0">
            <a:spAutoFit/>
          </a:bodyPr>
          <a:lstStyle/>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Patient</a:t>
            </a:r>
          </a:p>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Assistance</a:t>
            </a:r>
          </a:p>
        </p:txBody>
      </p:sp>
      <p:sp>
        <p:nvSpPr>
          <p:cNvPr name="TextBox 8" id="8"/>
          <p:cNvSpPr txBox="true"/>
          <p:nvPr/>
        </p:nvSpPr>
        <p:spPr>
          <a:xfrm rot="0">
            <a:off x="9429750" y="3038475"/>
            <a:ext cx="2857500" cy="911731"/>
          </a:xfrm>
          <a:prstGeom prst="rect">
            <a:avLst/>
          </a:prstGeom>
        </p:spPr>
        <p:txBody>
          <a:bodyPr anchor="t" rtlCol="false" tIns="0" lIns="0" bIns="0" rIns="0">
            <a:spAutoFit/>
          </a:bodyPr>
          <a:lstStyle/>
          <a:p>
            <a:pPr algn="ctr" marL="0" indent="0" lvl="0">
              <a:lnSpc>
                <a:spcPts val="7497"/>
              </a:lnSpc>
              <a:spcBef>
                <a:spcPct val="0"/>
              </a:spcBef>
            </a:pPr>
            <a:r>
              <a:rPr lang="en-US" b="true" sz="5355" strike="noStrike" u="none">
                <a:solidFill>
                  <a:srgbClr val="0F1B2D"/>
                </a:solidFill>
                <a:latin typeface="Playfair Display Bold"/>
                <a:ea typeface="Playfair Display Bold"/>
                <a:cs typeface="Playfair Display Bold"/>
                <a:sym typeface="Playfair Display Bold"/>
              </a:rPr>
              <a:t>20%</a:t>
            </a:r>
          </a:p>
        </p:txBody>
      </p:sp>
      <p:sp>
        <p:nvSpPr>
          <p:cNvPr name="TextBox 9" id="9"/>
          <p:cNvSpPr txBox="true"/>
          <p:nvPr/>
        </p:nvSpPr>
        <p:spPr>
          <a:xfrm rot="0">
            <a:off x="9429750" y="4105275"/>
            <a:ext cx="2857500" cy="540385"/>
          </a:xfrm>
          <a:prstGeom prst="rect">
            <a:avLst/>
          </a:prstGeom>
        </p:spPr>
        <p:txBody>
          <a:bodyPr anchor="t" rtlCol="false" tIns="0" lIns="0" bIns="0" rIns="0">
            <a:spAutoFit/>
          </a:bodyPr>
          <a:lstStyle/>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Transportation</a:t>
            </a:r>
          </a:p>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&amp; Lodging</a:t>
            </a:r>
          </a:p>
        </p:txBody>
      </p:sp>
      <p:sp>
        <p:nvSpPr>
          <p:cNvPr name="TextBox 10" id="10"/>
          <p:cNvSpPr txBox="true"/>
          <p:nvPr/>
        </p:nvSpPr>
        <p:spPr>
          <a:xfrm rot="0">
            <a:off x="12858750" y="3038475"/>
            <a:ext cx="2857500" cy="911731"/>
          </a:xfrm>
          <a:prstGeom prst="rect">
            <a:avLst/>
          </a:prstGeom>
        </p:spPr>
        <p:txBody>
          <a:bodyPr anchor="t" rtlCol="false" tIns="0" lIns="0" bIns="0" rIns="0">
            <a:spAutoFit/>
          </a:bodyPr>
          <a:lstStyle/>
          <a:p>
            <a:pPr algn="ctr" marL="0" indent="0" lvl="0">
              <a:lnSpc>
                <a:spcPts val="7497"/>
              </a:lnSpc>
              <a:spcBef>
                <a:spcPct val="0"/>
              </a:spcBef>
            </a:pPr>
            <a:r>
              <a:rPr lang="en-US" b="true" sz="5355" strike="noStrike" u="none">
                <a:solidFill>
                  <a:srgbClr val="0F1B2D"/>
                </a:solidFill>
                <a:latin typeface="Playfair Display Bold"/>
                <a:ea typeface="Playfair Display Bold"/>
                <a:cs typeface="Playfair Display Bold"/>
                <a:sym typeface="Playfair Display Bold"/>
              </a:rPr>
              <a:t>10%</a:t>
            </a:r>
          </a:p>
        </p:txBody>
      </p:sp>
      <p:sp>
        <p:nvSpPr>
          <p:cNvPr name="TextBox 11" id="11"/>
          <p:cNvSpPr txBox="true"/>
          <p:nvPr/>
        </p:nvSpPr>
        <p:spPr>
          <a:xfrm rot="0">
            <a:off x="12858750" y="4105275"/>
            <a:ext cx="2857500" cy="540385"/>
          </a:xfrm>
          <a:prstGeom prst="rect">
            <a:avLst/>
          </a:prstGeom>
        </p:spPr>
        <p:txBody>
          <a:bodyPr anchor="t" rtlCol="false" tIns="0" lIns="0" bIns="0" rIns="0">
            <a:spAutoFit/>
          </a:bodyPr>
          <a:lstStyle/>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Foundation</a:t>
            </a:r>
          </a:p>
          <a:p>
            <a:pPr algn="ctr" marL="0" indent="0" lvl="0">
              <a:lnSpc>
                <a:spcPts val="2239"/>
              </a:lnSpc>
              <a:spcBef>
                <a:spcPct val="0"/>
              </a:spcBef>
            </a:pPr>
            <a:r>
              <a:rPr lang="en-US" b="true" sz="1599" strike="noStrike" u="none">
                <a:solidFill>
                  <a:srgbClr val="2C3E50"/>
                </a:solidFill>
                <a:latin typeface="Open Sans Bold"/>
                <a:ea typeface="Open Sans Bold"/>
                <a:cs typeface="Open Sans Bold"/>
                <a:sym typeface="Open Sans Bold"/>
              </a:rPr>
              <a:t>Operations</a:t>
            </a:r>
          </a:p>
        </p:txBody>
      </p:sp>
      <p:sp>
        <p:nvSpPr>
          <p:cNvPr name="TextBox 12" id="12"/>
          <p:cNvSpPr txBox="true"/>
          <p:nvPr/>
        </p:nvSpPr>
        <p:spPr>
          <a:xfrm rot="0">
            <a:off x="1524000" y="5048250"/>
            <a:ext cx="15240000" cy="816610"/>
          </a:xfrm>
          <a:prstGeom prst="rect">
            <a:avLst/>
          </a:prstGeom>
        </p:spPr>
        <p:txBody>
          <a:bodyPr anchor="t" rtlCol="false" tIns="0" lIns="0" bIns="0" rIns="0">
            <a:spAutoFit/>
          </a:bodyPr>
          <a:lstStyle/>
          <a:p>
            <a:pPr algn="ctr" marL="0" indent="0" lvl="0">
              <a:lnSpc>
                <a:spcPts val="2239"/>
              </a:lnSpc>
              <a:spcBef>
                <a:spcPct val="0"/>
              </a:spcBef>
            </a:pPr>
            <a:r>
              <a:rPr lang="en-US" b="true" sz="1599" strike="noStrike" u="none">
                <a:solidFill>
                  <a:srgbClr val="499799"/>
                </a:solidFill>
                <a:latin typeface="Open Sans Bold"/>
                <a:ea typeface="Open Sans Bold"/>
                <a:cs typeface="Open Sans Bold"/>
                <a:sym typeface="Open Sans Bold"/>
              </a:rPr>
              <a:t>Transparency builds trust. Ancho</a:t>
            </a:r>
            <a:r>
              <a:rPr lang="en-US" b="true" sz="1599" strike="noStrike" u="none">
                <a:solidFill>
                  <a:srgbClr val="499799"/>
                </a:solidFill>
                <a:latin typeface="Open Sans Bold"/>
                <a:ea typeface="Open Sans Bold"/>
                <a:cs typeface="Open Sans Bold"/>
                <a:sym typeface="Open Sans Bold"/>
              </a:rPr>
              <a:t>r</a:t>
            </a:r>
            <a:r>
              <a:rPr lang="en-US" b="true" sz="1599" strike="noStrike" u="none">
                <a:solidFill>
                  <a:srgbClr val="499799"/>
                </a:solidFill>
                <a:latin typeface="Open Sans Bold"/>
                <a:ea typeface="Open Sans Bold"/>
                <a:cs typeface="Open Sans Bold"/>
                <a:sym typeface="Open Sans Bold"/>
              </a:rPr>
              <a:t>ing</a:t>
            </a:r>
            <a:r>
              <a:rPr lang="en-US" b="true" sz="1599" strike="noStrike" u="none">
                <a:solidFill>
                  <a:srgbClr val="499799"/>
                </a:solidFill>
                <a:latin typeface="Open Sans Bold"/>
                <a:ea typeface="Open Sans Bold"/>
                <a:cs typeface="Open Sans Bold"/>
                <a:sym typeface="Open Sans Bold"/>
              </a:rPr>
              <a:t> </a:t>
            </a:r>
            <a:r>
              <a:rPr lang="en-US" b="true" sz="1599" strike="noStrike" u="none">
                <a:solidFill>
                  <a:srgbClr val="499799"/>
                </a:solidFill>
                <a:latin typeface="Open Sans Bold"/>
                <a:ea typeface="Open Sans Bold"/>
                <a:cs typeface="Open Sans Bold"/>
                <a:sym typeface="Open Sans Bold"/>
              </a:rPr>
              <a:t>H</a:t>
            </a:r>
            <a:r>
              <a:rPr lang="en-US" b="true" sz="1599" strike="noStrike" u="none">
                <a:solidFill>
                  <a:srgbClr val="499799"/>
                </a:solidFill>
                <a:latin typeface="Open Sans Bold"/>
                <a:ea typeface="Open Sans Bold"/>
                <a:cs typeface="Open Sans Bold"/>
                <a:sym typeface="Open Sans Bold"/>
              </a:rPr>
              <a:t>o</a:t>
            </a:r>
            <a:r>
              <a:rPr lang="en-US" b="true" sz="1599" strike="noStrike" u="none">
                <a:solidFill>
                  <a:srgbClr val="499799"/>
                </a:solidFill>
                <a:latin typeface="Open Sans Bold"/>
                <a:ea typeface="Open Sans Bold"/>
                <a:cs typeface="Open Sans Bold"/>
                <a:sym typeface="Open Sans Bold"/>
              </a:rPr>
              <a:t>pe Fou</a:t>
            </a:r>
            <a:r>
              <a:rPr lang="en-US" b="true" sz="1599" strike="noStrike" u="none">
                <a:solidFill>
                  <a:srgbClr val="499799"/>
                </a:solidFill>
                <a:latin typeface="Open Sans Bold"/>
                <a:ea typeface="Open Sans Bold"/>
                <a:cs typeface="Open Sans Bold"/>
                <a:sym typeface="Open Sans Bold"/>
              </a:rPr>
              <a:t>n</a:t>
            </a:r>
            <a:r>
              <a:rPr lang="en-US" b="true" sz="1599" strike="noStrike" u="none">
                <a:solidFill>
                  <a:srgbClr val="499799"/>
                </a:solidFill>
                <a:latin typeface="Open Sans Bold"/>
                <a:ea typeface="Open Sans Bold"/>
                <a:cs typeface="Open Sans Bold"/>
                <a:sym typeface="Open Sans Bold"/>
              </a:rPr>
              <a:t>da</a:t>
            </a:r>
            <a:r>
              <a:rPr lang="en-US" b="true" sz="1599" strike="noStrike" u="none">
                <a:solidFill>
                  <a:srgbClr val="499799"/>
                </a:solidFill>
                <a:latin typeface="Open Sans Bold"/>
                <a:ea typeface="Open Sans Bold"/>
                <a:cs typeface="Open Sans Bold"/>
                <a:sym typeface="Open Sans Bold"/>
              </a:rPr>
              <a:t>t</a:t>
            </a:r>
            <a:r>
              <a:rPr lang="en-US" b="true" sz="1599" strike="noStrike" u="none">
                <a:solidFill>
                  <a:srgbClr val="499799"/>
                </a:solidFill>
                <a:latin typeface="Open Sans Bold"/>
                <a:ea typeface="Open Sans Bold"/>
                <a:cs typeface="Open Sans Bold"/>
                <a:sym typeface="Open Sans Bold"/>
              </a:rPr>
              <a:t>ion w</a:t>
            </a:r>
            <a:r>
              <a:rPr lang="en-US" b="true" sz="1599" strike="noStrike" u="none">
                <a:solidFill>
                  <a:srgbClr val="499799"/>
                </a:solidFill>
                <a:latin typeface="Open Sans Bold"/>
                <a:ea typeface="Open Sans Bold"/>
                <a:cs typeface="Open Sans Bold"/>
                <a:sym typeface="Open Sans Bold"/>
              </a:rPr>
              <a:t>i</a:t>
            </a:r>
            <a:r>
              <a:rPr lang="en-US" b="true" sz="1599" strike="noStrike" u="none">
                <a:solidFill>
                  <a:srgbClr val="499799"/>
                </a:solidFill>
                <a:latin typeface="Open Sans Bold"/>
                <a:ea typeface="Open Sans Bold"/>
                <a:cs typeface="Open Sans Bold"/>
                <a:sym typeface="Open Sans Bold"/>
              </a:rPr>
              <a:t>ll pu</a:t>
            </a:r>
            <a:r>
              <a:rPr lang="en-US" b="true" sz="1599" strike="noStrike" u="none">
                <a:solidFill>
                  <a:srgbClr val="499799"/>
                </a:solidFill>
                <a:latin typeface="Open Sans Bold"/>
                <a:ea typeface="Open Sans Bold"/>
                <a:cs typeface="Open Sans Bold"/>
                <a:sym typeface="Open Sans Bold"/>
              </a:rPr>
              <a:t>b</a:t>
            </a:r>
            <a:r>
              <a:rPr lang="en-US" b="true" sz="1599" strike="noStrike" u="none">
                <a:solidFill>
                  <a:srgbClr val="499799"/>
                </a:solidFill>
                <a:latin typeface="Open Sans Bold"/>
                <a:ea typeface="Open Sans Bold"/>
                <a:cs typeface="Open Sans Bold"/>
                <a:sym typeface="Open Sans Bold"/>
              </a:rPr>
              <a:t>lish an ann</a:t>
            </a:r>
            <a:r>
              <a:rPr lang="en-US" b="true" sz="1599" strike="noStrike" u="none">
                <a:solidFill>
                  <a:srgbClr val="499799"/>
                </a:solidFill>
                <a:latin typeface="Open Sans Bold"/>
                <a:ea typeface="Open Sans Bold"/>
                <a:cs typeface="Open Sans Bold"/>
                <a:sym typeface="Open Sans Bold"/>
              </a:rPr>
              <a:t>u</a:t>
            </a:r>
            <a:r>
              <a:rPr lang="en-US" b="true" sz="1599" strike="noStrike" u="none">
                <a:solidFill>
                  <a:srgbClr val="499799"/>
                </a:solidFill>
                <a:latin typeface="Open Sans Bold"/>
                <a:ea typeface="Open Sans Bold"/>
                <a:cs typeface="Open Sans Bold"/>
                <a:sym typeface="Open Sans Bold"/>
              </a:rPr>
              <a:t>al impac</a:t>
            </a:r>
            <a:r>
              <a:rPr lang="en-US" b="true" sz="1599" strike="noStrike" u="none">
                <a:solidFill>
                  <a:srgbClr val="499799"/>
                </a:solidFill>
                <a:latin typeface="Open Sans Bold"/>
                <a:ea typeface="Open Sans Bold"/>
                <a:cs typeface="Open Sans Bold"/>
                <a:sym typeface="Open Sans Bold"/>
              </a:rPr>
              <a:t>t</a:t>
            </a:r>
            <a:r>
              <a:rPr lang="en-US" b="true" sz="1599" strike="noStrike" u="none">
                <a:solidFill>
                  <a:srgbClr val="499799"/>
                </a:solidFill>
                <a:latin typeface="Open Sans Bold"/>
                <a:ea typeface="Open Sans Bold"/>
                <a:cs typeface="Open Sans Bold"/>
                <a:sym typeface="Open Sans Bold"/>
              </a:rPr>
              <a:t> rep</a:t>
            </a:r>
            <a:r>
              <a:rPr lang="en-US" b="true" sz="1599" strike="noStrike" u="none">
                <a:solidFill>
                  <a:srgbClr val="499799"/>
                </a:solidFill>
                <a:latin typeface="Open Sans Bold"/>
                <a:ea typeface="Open Sans Bold"/>
                <a:cs typeface="Open Sans Bold"/>
                <a:sym typeface="Open Sans Bold"/>
              </a:rPr>
              <a:t>o</a:t>
            </a:r>
            <a:r>
              <a:rPr lang="en-US" b="true" sz="1599" strike="noStrike" u="none">
                <a:solidFill>
                  <a:srgbClr val="499799"/>
                </a:solidFill>
                <a:latin typeface="Open Sans Bold"/>
                <a:ea typeface="Open Sans Bold"/>
                <a:cs typeface="Open Sans Bold"/>
                <a:sym typeface="Open Sans Bold"/>
              </a:rPr>
              <a:t>rt</a:t>
            </a:r>
            <a:r>
              <a:rPr lang="en-US" b="true" sz="1599" strike="noStrike" u="none">
                <a:solidFill>
                  <a:srgbClr val="499799"/>
                </a:solidFill>
                <a:latin typeface="Open Sans Bold"/>
                <a:ea typeface="Open Sans Bold"/>
                <a:cs typeface="Open Sans Bold"/>
                <a:sym typeface="Open Sans Bold"/>
              </a:rPr>
              <a:t> det</a:t>
            </a:r>
            <a:r>
              <a:rPr lang="en-US" b="true" sz="1599" strike="noStrike" u="none">
                <a:solidFill>
                  <a:srgbClr val="499799"/>
                </a:solidFill>
                <a:latin typeface="Open Sans Bold"/>
                <a:ea typeface="Open Sans Bold"/>
                <a:cs typeface="Open Sans Bold"/>
                <a:sym typeface="Open Sans Bold"/>
              </a:rPr>
              <a:t>ai</a:t>
            </a:r>
            <a:r>
              <a:rPr lang="en-US" b="true" sz="1599" strike="noStrike" u="none">
                <a:solidFill>
                  <a:srgbClr val="499799"/>
                </a:solidFill>
                <a:latin typeface="Open Sans Bold"/>
                <a:ea typeface="Open Sans Bold"/>
                <a:cs typeface="Open Sans Bold"/>
                <a:sym typeface="Open Sans Bold"/>
              </a:rPr>
              <a:t>l</a:t>
            </a:r>
            <a:r>
              <a:rPr lang="en-US" b="true" sz="1599" strike="noStrike" u="none">
                <a:solidFill>
                  <a:srgbClr val="499799"/>
                </a:solidFill>
                <a:latin typeface="Open Sans Bold"/>
                <a:ea typeface="Open Sans Bold"/>
                <a:cs typeface="Open Sans Bold"/>
                <a:sym typeface="Open Sans Bold"/>
              </a:rPr>
              <a:t>ing</a:t>
            </a:r>
            <a:r>
              <a:rPr lang="en-US" b="true" sz="1599" strike="noStrike" u="none">
                <a:solidFill>
                  <a:srgbClr val="499799"/>
                </a:solidFill>
                <a:latin typeface="Open Sans Bold"/>
                <a:ea typeface="Open Sans Bold"/>
                <a:cs typeface="Open Sans Bold"/>
                <a:sym typeface="Open Sans Bold"/>
              </a:rPr>
              <a:t> </a:t>
            </a:r>
            <a:r>
              <a:rPr lang="en-US" b="true" sz="1599" strike="noStrike" u="none">
                <a:solidFill>
                  <a:srgbClr val="499799"/>
                </a:solidFill>
                <a:latin typeface="Open Sans Bold"/>
                <a:ea typeface="Open Sans Bold"/>
                <a:cs typeface="Open Sans Bold"/>
                <a:sym typeface="Open Sans Bold"/>
              </a:rPr>
              <a:t>funds r</a:t>
            </a:r>
            <a:r>
              <a:rPr lang="en-US" b="true" sz="1599" strike="noStrike" u="none">
                <a:solidFill>
                  <a:srgbClr val="499799"/>
                </a:solidFill>
                <a:latin typeface="Open Sans Bold"/>
                <a:ea typeface="Open Sans Bold"/>
                <a:cs typeface="Open Sans Bold"/>
                <a:sym typeface="Open Sans Bold"/>
              </a:rPr>
              <a:t>a</a:t>
            </a:r>
            <a:r>
              <a:rPr lang="en-US" b="true" sz="1599" strike="noStrike" u="none">
                <a:solidFill>
                  <a:srgbClr val="499799"/>
                </a:solidFill>
                <a:latin typeface="Open Sans Bold"/>
                <a:ea typeface="Open Sans Bold"/>
                <a:cs typeface="Open Sans Bold"/>
                <a:sym typeface="Open Sans Bold"/>
              </a:rPr>
              <a:t>ise</a:t>
            </a:r>
            <a:r>
              <a:rPr lang="en-US" b="true" sz="1599" strike="noStrike" u="none">
                <a:solidFill>
                  <a:srgbClr val="499799"/>
                </a:solidFill>
                <a:latin typeface="Open Sans Bold"/>
                <a:ea typeface="Open Sans Bold"/>
                <a:cs typeface="Open Sans Bold"/>
                <a:sym typeface="Open Sans Bold"/>
              </a:rPr>
              <a:t>d</a:t>
            </a:r>
            <a:r>
              <a:rPr lang="en-US" b="true" sz="1599" strike="noStrike" u="none">
                <a:solidFill>
                  <a:srgbClr val="499799"/>
                </a:solidFill>
                <a:latin typeface="Open Sans Bold"/>
                <a:ea typeface="Open Sans Bold"/>
                <a:cs typeface="Open Sans Bold"/>
                <a:sym typeface="Open Sans Bold"/>
              </a:rPr>
              <a:t>, grant distributions, </a:t>
            </a:r>
            <a:r>
              <a:rPr lang="en-US" b="true" sz="1599" strike="noStrike" u="none">
                <a:solidFill>
                  <a:srgbClr val="499799"/>
                </a:solidFill>
                <a:latin typeface="Open Sans Bold"/>
                <a:ea typeface="Open Sans Bold"/>
                <a:cs typeface="Open Sans Bold"/>
                <a:sym typeface="Open Sans Bold"/>
              </a:rPr>
              <a:t>an</a:t>
            </a:r>
            <a:r>
              <a:rPr lang="en-US" b="true" sz="1599" strike="noStrike" u="none">
                <a:solidFill>
                  <a:srgbClr val="499799"/>
                </a:solidFill>
                <a:latin typeface="Open Sans Bold"/>
                <a:ea typeface="Open Sans Bold"/>
                <a:cs typeface="Open Sans Bold"/>
                <a:sym typeface="Open Sans Bold"/>
              </a:rPr>
              <a:t>d m</a:t>
            </a:r>
            <a:r>
              <a:rPr lang="en-US" b="true" sz="1599" strike="noStrike" u="none">
                <a:solidFill>
                  <a:srgbClr val="499799"/>
                </a:solidFill>
                <a:latin typeface="Open Sans Bold"/>
                <a:ea typeface="Open Sans Bold"/>
                <a:cs typeface="Open Sans Bold"/>
                <a:sym typeface="Open Sans Bold"/>
              </a:rPr>
              <a:t>e</a:t>
            </a:r>
            <a:r>
              <a:rPr lang="en-US" b="true" sz="1599" strike="noStrike" u="none">
                <a:solidFill>
                  <a:srgbClr val="499799"/>
                </a:solidFill>
                <a:latin typeface="Open Sans Bold"/>
                <a:ea typeface="Open Sans Bold"/>
                <a:cs typeface="Open Sans Bold"/>
                <a:sym typeface="Open Sans Bold"/>
              </a:rPr>
              <a:t>a</a:t>
            </a:r>
            <a:r>
              <a:rPr lang="en-US" b="true" sz="1599" strike="noStrike" u="none">
                <a:solidFill>
                  <a:srgbClr val="499799"/>
                </a:solidFill>
                <a:latin typeface="Open Sans Bold"/>
                <a:ea typeface="Open Sans Bold"/>
                <a:cs typeface="Open Sans Bold"/>
                <a:sym typeface="Open Sans Bold"/>
              </a:rPr>
              <a:t>s</a:t>
            </a:r>
            <a:r>
              <a:rPr lang="en-US" b="true" sz="1599" strike="noStrike" u="none">
                <a:solidFill>
                  <a:srgbClr val="499799"/>
                </a:solidFill>
                <a:latin typeface="Open Sans Bold"/>
                <a:ea typeface="Open Sans Bold"/>
                <a:cs typeface="Open Sans Bold"/>
                <a:sym typeface="Open Sans Bold"/>
              </a:rPr>
              <a:t>urable</a:t>
            </a:r>
            <a:r>
              <a:rPr lang="en-US" b="true" sz="1599" strike="noStrike" u="none">
                <a:solidFill>
                  <a:srgbClr val="499799"/>
                </a:solidFill>
                <a:latin typeface="Open Sans Bold"/>
                <a:ea typeface="Open Sans Bold"/>
                <a:cs typeface="Open Sans Bold"/>
                <a:sym typeface="Open Sans Bold"/>
              </a:rPr>
              <a:t> </a:t>
            </a:r>
            <a:r>
              <a:rPr lang="en-US" b="true" sz="1599" strike="noStrike" u="none">
                <a:solidFill>
                  <a:srgbClr val="499799"/>
                </a:solidFill>
                <a:latin typeface="Open Sans Bold"/>
                <a:ea typeface="Open Sans Bold"/>
                <a:cs typeface="Open Sans Bold"/>
                <a:sym typeface="Open Sans Bold"/>
              </a:rPr>
              <a:t>c</a:t>
            </a:r>
            <a:r>
              <a:rPr lang="en-US" b="true" sz="1599" strike="noStrike" u="none">
                <a:solidFill>
                  <a:srgbClr val="499799"/>
                </a:solidFill>
                <a:latin typeface="Open Sans Bold"/>
                <a:ea typeface="Open Sans Bold"/>
                <a:cs typeface="Open Sans Bold"/>
                <a:sym typeface="Open Sans Bold"/>
              </a:rPr>
              <a:t>o</a:t>
            </a:r>
            <a:r>
              <a:rPr lang="en-US" b="true" sz="1599" strike="noStrike" u="none">
                <a:solidFill>
                  <a:srgbClr val="499799"/>
                </a:solidFill>
                <a:latin typeface="Open Sans Bold"/>
                <a:ea typeface="Open Sans Bold"/>
                <a:cs typeface="Open Sans Bold"/>
                <a:sym typeface="Open Sans Bold"/>
              </a:rPr>
              <a:t>mm</a:t>
            </a:r>
            <a:r>
              <a:rPr lang="en-US" b="true" sz="1599" strike="noStrike" u="none">
                <a:solidFill>
                  <a:srgbClr val="499799"/>
                </a:solidFill>
                <a:latin typeface="Open Sans Bold"/>
                <a:ea typeface="Open Sans Bold"/>
                <a:cs typeface="Open Sans Bold"/>
                <a:sym typeface="Open Sans Bold"/>
              </a:rPr>
              <a:t>u</a:t>
            </a:r>
            <a:r>
              <a:rPr lang="en-US" b="true" sz="1599" strike="noStrike" u="none">
                <a:solidFill>
                  <a:srgbClr val="499799"/>
                </a:solidFill>
                <a:latin typeface="Open Sans Bold"/>
                <a:ea typeface="Open Sans Bold"/>
                <a:cs typeface="Open Sans Bold"/>
                <a:sym typeface="Open Sans Bold"/>
              </a:rPr>
              <a:t>nity</a:t>
            </a:r>
            <a:r>
              <a:rPr lang="en-US" b="true" sz="1599" strike="noStrike" u="none">
                <a:solidFill>
                  <a:srgbClr val="499799"/>
                </a:solidFill>
                <a:latin typeface="Open Sans Bold"/>
                <a:ea typeface="Open Sans Bold"/>
                <a:cs typeface="Open Sans Bold"/>
                <a:sym typeface="Open Sans Bold"/>
              </a:rPr>
              <a:t> </a:t>
            </a:r>
            <a:r>
              <a:rPr lang="en-US" b="true" sz="1599" strike="noStrike" u="none">
                <a:solidFill>
                  <a:srgbClr val="499799"/>
                </a:solidFill>
                <a:latin typeface="Open Sans Bold"/>
                <a:ea typeface="Open Sans Bold"/>
                <a:cs typeface="Open Sans Bold"/>
                <a:sym typeface="Open Sans Bold"/>
              </a:rPr>
              <a:t>outco</a:t>
            </a:r>
            <a:r>
              <a:rPr lang="en-US" b="true" sz="1599" strike="noStrike" u="none">
                <a:solidFill>
                  <a:srgbClr val="499799"/>
                </a:solidFill>
                <a:latin typeface="Open Sans Bold"/>
                <a:ea typeface="Open Sans Bold"/>
                <a:cs typeface="Open Sans Bold"/>
                <a:sym typeface="Open Sans Bold"/>
              </a:rPr>
              <a:t>m</a:t>
            </a:r>
            <a:r>
              <a:rPr lang="en-US" b="true" sz="1599" strike="noStrike" u="none">
                <a:solidFill>
                  <a:srgbClr val="499799"/>
                </a:solidFill>
                <a:latin typeface="Open Sans Bold"/>
                <a:ea typeface="Open Sans Bold"/>
                <a:cs typeface="Open Sans Bold"/>
                <a:sym typeface="Open Sans Bold"/>
              </a:rPr>
              <a:t>e</a:t>
            </a:r>
            <a:r>
              <a:rPr lang="en-US" b="true" sz="1599" strike="noStrike" u="none">
                <a:solidFill>
                  <a:srgbClr val="499799"/>
                </a:solidFill>
                <a:latin typeface="Open Sans Bold"/>
                <a:ea typeface="Open Sans Bold"/>
                <a:cs typeface="Open Sans Bold"/>
                <a:sym typeface="Open Sans Bold"/>
              </a:rPr>
              <a:t>s.</a:t>
            </a:r>
          </a:p>
          <a:p>
            <a:pPr algn="ctr" marL="0" indent="0" lvl="0">
              <a:lnSpc>
                <a:spcPts val="2239"/>
              </a:lnSpc>
              <a:spcBef>
                <a:spcPct val="0"/>
              </a:spcBef>
            </a:pPr>
          </a:p>
        </p:txBody>
      </p:sp>
      <p:sp>
        <p:nvSpPr>
          <p:cNvPr name="TextBox 13" id="13"/>
          <p:cNvSpPr txBox="true"/>
          <p:nvPr/>
        </p:nvSpPr>
        <p:spPr>
          <a:xfrm rot="0">
            <a:off x="1524000" y="6586537"/>
            <a:ext cx="13335000" cy="2044700"/>
          </a:xfrm>
          <a:prstGeom prst="rect">
            <a:avLst/>
          </a:prstGeom>
        </p:spPr>
        <p:txBody>
          <a:bodyPr anchor="t" rtlCol="false" tIns="0" lIns="0" bIns="0" rIns="0">
            <a:spAutoFit/>
          </a:bodyPr>
          <a:lstStyle/>
          <a:p>
            <a:pPr algn="l" marL="0" indent="0" lvl="0">
              <a:lnSpc>
                <a:spcPts val="2380"/>
              </a:lnSpc>
              <a:spcBef>
                <a:spcPct val="0"/>
              </a:spcBef>
            </a:pPr>
            <a:r>
              <a:rPr lang="en-US" sz="1400" strike="noStrike" u="none">
                <a:solidFill>
                  <a:srgbClr val="2C3E50"/>
                </a:solidFill>
                <a:latin typeface="Open Sans"/>
                <a:ea typeface="Open Sans"/>
                <a:cs typeface="Open Sans"/>
                <a:sym typeface="Open Sans"/>
              </a:rPr>
              <a:t>Advance cancer research through strategic grant funding</a:t>
            </a:r>
          </a:p>
          <a:p>
            <a:pPr algn="l" marL="0" indent="0" lvl="0">
              <a:lnSpc>
                <a:spcPts val="2380"/>
              </a:lnSpc>
              <a:spcBef>
                <a:spcPct val="0"/>
              </a:spcBef>
            </a:pPr>
            <a:r>
              <a:rPr lang="en-US" sz="1400" strike="noStrike" u="none">
                <a:solidFill>
                  <a:srgbClr val="2C3E50"/>
                </a:solidFill>
                <a:latin typeface="Open Sans"/>
                <a:ea typeface="Open Sans"/>
                <a:cs typeface="Open Sans"/>
                <a:sym typeface="Open Sans"/>
              </a:rPr>
              <a:t> • Provide 150–250 nights of lodging for patients and caregivers</a:t>
            </a:r>
          </a:p>
          <a:p>
            <a:pPr algn="l" marL="0" indent="0" lvl="0">
              <a:lnSpc>
                <a:spcPts val="2380"/>
              </a:lnSpc>
              <a:spcBef>
                <a:spcPct val="0"/>
              </a:spcBef>
            </a:pPr>
            <a:r>
              <a:rPr lang="en-US" sz="1400" strike="noStrike" u="none">
                <a:solidFill>
                  <a:srgbClr val="2C3E50"/>
                </a:solidFill>
                <a:latin typeface="Open Sans"/>
                <a:ea typeface="Open Sans"/>
                <a:cs typeface="Open Sans"/>
                <a:sym typeface="Open Sans"/>
              </a:rPr>
              <a:t> • Fund 300–500 transportation services for medical treatment</a:t>
            </a:r>
          </a:p>
          <a:p>
            <a:pPr algn="l" marL="0" indent="0" lvl="0">
              <a:lnSpc>
                <a:spcPts val="2380"/>
              </a:lnSpc>
              <a:spcBef>
                <a:spcPct val="0"/>
              </a:spcBef>
            </a:pPr>
            <a:r>
              <a:rPr lang="en-US" sz="1400" strike="noStrike" u="none">
                <a:solidFill>
                  <a:srgbClr val="2C3E50"/>
                </a:solidFill>
                <a:latin typeface="Open Sans"/>
                <a:ea typeface="Open Sans"/>
                <a:cs typeface="Open Sans"/>
                <a:sym typeface="Open Sans"/>
              </a:rPr>
              <a:t> • Award 50–100 emergency assistance grants to families in need</a:t>
            </a:r>
          </a:p>
          <a:p>
            <a:pPr algn="l" marL="0" indent="0" lvl="0">
              <a:lnSpc>
                <a:spcPts val="2380"/>
              </a:lnSpc>
              <a:spcBef>
                <a:spcPct val="0"/>
              </a:spcBef>
            </a:pPr>
            <a:r>
              <a:rPr lang="en-US" sz="1400" strike="noStrike" u="none">
                <a:solidFill>
                  <a:srgbClr val="2C3E50"/>
                </a:solidFill>
                <a:latin typeface="Open Sans"/>
                <a:ea typeface="Open Sans"/>
                <a:cs typeface="Open Sans"/>
                <a:sym typeface="Open Sans"/>
              </a:rPr>
              <a:t> • Expand access to wellness and recovery programs</a:t>
            </a:r>
          </a:p>
          <a:p>
            <a:pPr algn="l" marL="0" indent="0" lvl="0">
              <a:lnSpc>
                <a:spcPts val="2380"/>
              </a:lnSpc>
              <a:spcBef>
                <a:spcPct val="0"/>
              </a:spcBef>
            </a:pPr>
          </a:p>
          <a:p>
            <a:pPr algn="l" marL="0" indent="0" lvl="0">
              <a:lnSpc>
                <a:spcPts val="2380"/>
              </a:lnSpc>
              <a:spcBef>
                <a:spcPct val="0"/>
              </a:spcBef>
            </a:pPr>
            <a:r>
              <a:rPr lang="en-US" sz="1400" strike="noStrike" u="none">
                <a:solidFill>
                  <a:srgbClr val="2C3E50"/>
                </a:solidFill>
                <a:latin typeface="Open Sans"/>
                <a:ea typeface="Open Sans"/>
                <a:cs typeface="Open Sans"/>
                <a:sym typeface="Open Sans"/>
              </a:rPr>
              <a:t>Illustrative examples. Actual impact will depend on funding priorities and nonprofit partners.</a:t>
            </a:r>
          </a:p>
        </p:txBody>
      </p:sp>
      <p:sp>
        <p:nvSpPr>
          <p:cNvPr name="TextBox 14" id="14"/>
          <p:cNvSpPr txBox="true"/>
          <p:nvPr/>
        </p:nvSpPr>
        <p:spPr>
          <a:xfrm rot="0">
            <a:off x="1524000" y="6276975"/>
            <a:ext cx="5715000" cy="264160"/>
          </a:xfrm>
          <a:prstGeom prst="rect">
            <a:avLst/>
          </a:prstGeom>
        </p:spPr>
        <p:txBody>
          <a:bodyPr anchor="t" rtlCol="false" tIns="0" lIns="0" bIns="0" rIns="0">
            <a:spAutoFit/>
          </a:bodyPr>
          <a:lstStyle/>
          <a:p>
            <a:pPr algn="l" marL="0" indent="0" lvl="0">
              <a:lnSpc>
                <a:spcPts val="2239"/>
              </a:lnSpc>
              <a:spcBef>
                <a:spcPct val="0"/>
              </a:spcBef>
            </a:pPr>
            <a:r>
              <a:rPr lang="en-US" b="true" sz="1599">
                <a:solidFill>
                  <a:srgbClr val="0F1B2D"/>
                </a:solidFill>
                <a:latin typeface="Open Sans Bold"/>
                <a:ea typeface="Open Sans Bold"/>
                <a:cs typeface="Open Sans Bold"/>
                <a:sym typeface="Open Sans Bold"/>
              </a:rPr>
              <a:t>Potential Impact of </a:t>
            </a:r>
            <a:r>
              <a:rPr lang="en-US" b="true" sz="1599" strike="noStrike" u="none">
                <a:solidFill>
                  <a:srgbClr val="0F1B2D"/>
                </a:solidFill>
                <a:latin typeface="Open Sans Bold"/>
                <a:ea typeface="Open Sans Bold"/>
                <a:cs typeface="Open Sans Bold"/>
                <a:sym typeface="Open Sans Bold"/>
              </a:rPr>
              <a:t>Every $100,000 </a:t>
            </a:r>
            <a:r>
              <a:rPr lang="en-US" b="true" sz="1599" strike="noStrike" u="none">
                <a:solidFill>
                  <a:srgbClr val="0F1B2D"/>
                </a:solidFill>
                <a:latin typeface="Open Sans Bold"/>
                <a:ea typeface="Open Sans Bold"/>
                <a:cs typeface="Open Sans Bold"/>
                <a:sym typeface="Open Sans Bold"/>
              </a:rPr>
              <a:t>R</a:t>
            </a:r>
            <a:r>
              <a:rPr lang="en-US" b="true" sz="1599" strike="noStrike" u="none">
                <a:solidFill>
                  <a:srgbClr val="0F1B2D"/>
                </a:solidFill>
                <a:latin typeface="Open Sans Bold"/>
                <a:ea typeface="Open Sans Bold"/>
                <a:cs typeface="Open Sans Bold"/>
                <a:sym typeface="Open Sans Bold"/>
              </a:rPr>
              <a:t>aised</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294D6E"/>
        </a:solidFill>
      </p:bgPr>
    </p:bg>
    <p:spTree>
      <p:nvGrpSpPr>
        <p:cNvPr id="1" name=""/>
        <p:cNvGrpSpPr/>
        <p:nvPr/>
      </p:nvGrpSpPr>
      <p:grpSpPr>
        <a:xfrm>
          <a:off x="0" y="0"/>
          <a:ext cx="0" cy="0"/>
          <a:chOff x="0" y="0"/>
          <a:chExt cx="0" cy="0"/>
        </a:xfrm>
      </p:grpSpPr>
      <p:sp>
        <p:nvSpPr>
          <p:cNvPr name="TextBox 2" id="2"/>
          <p:cNvSpPr txBox="true"/>
          <p:nvPr/>
        </p:nvSpPr>
        <p:spPr>
          <a:xfrm rot="0">
            <a:off x="952500" y="409575"/>
            <a:ext cx="16383000" cy="613410"/>
          </a:xfrm>
          <a:prstGeom prst="rect">
            <a:avLst/>
          </a:prstGeom>
        </p:spPr>
        <p:txBody>
          <a:bodyPr anchor="t" rtlCol="false" tIns="0" lIns="0" bIns="0" rIns="0">
            <a:spAutoFit/>
          </a:bodyPr>
          <a:lstStyle/>
          <a:p>
            <a:pPr algn="ctr" marL="0" indent="0" lvl="0">
              <a:lnSpc>
                <a:spcPts val="5040"/>
              </a:lnSpc>
              <a:spcBef>
                <a:spcPct val="0"/>
              </a:spcBef>
            </a:pPr>
            <a:r>
              <a:rPr lang="en-US" sz="3600" strike="noStrike" u="none">
                <a:solidFill>
                  <a:srgbClr val="C9A55C"/>
                </a:solidFill>
                <a:latin typeface="Playfair Display"/>
                <a:ea typeface="Playfair Display"/>
                <a:cs typeface="Playfair Display"/>
                <a:sym typeface="Playfair Display"/>
              </a:rPr>
              <a:t>WHY BECOME A FOUNDING PARTNER?</a:t>
            </a:r>
          </a:p>
        </p:txBody>
      </p:sp>
      <p:sp>
        <p:nvSpPr>
          <p:cNvPr name="TextBox 3" id="3"/>
          <p:cNvSpPr txBox="true"/>
          <p:nvPr/>
        </p:nvSpPr>
        <p:spPr>
          <a:xfrm rot="0">
            <a:off x="952500" y="1328737"/>
            <a:ext cx="7810500" cy="5237535"/>
          </a:xfrm>
          <a:prstGeom prst="rect">
            <a:avLst/>
          </a:prstGeom>
        </p:spPr>
        <p:txBody>
          <a:bodyPr anchor="t" rtlCol="false" tIns="0" lIns="0" bIns="0" rIns="0">
            <a:spAutoFit/>
          </a:bodyPr>
          <a:lstStyle/>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You're Not Sponsoring an Event.</a:t>
            </a: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You're Helping Build a Legacy.</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Every enduring institution begins with a small group of visionaries who believe in something before everyone else.</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Anchoring Hope Foundation is creating more than a weekend fundraiser.</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Ou</a:t>
            </a:r>
            <a:r>
              <a:rPr lang="en-US" sz="1281" strike="noStrike" u="none">
                <a:solidFill>
                  <a:srgbClr val="FFFFFF"/>
                </a:solidFill>
                <a:latin typeface="Open Sans"/>
                <a:ea typeface="Open Sans"/>
                <a:cs typeface="Open Sans"/>
                <a:sym typeface="Open Sans"/>
              </a:rPr>
              <a:t>r</a:t>
            </a:r>
            <a:r>
              <a:rPr lang="en-US" sz="1281" strike="noStrike" u="none">
                <a:solidFill>
                  <a:srgbClr val="FFFFFF"/>
                </a:solidFill>
                <a:latin typeface="Open Sans"/>
                <a:ea typeface="Open Sans"/>
                <a:cs typeface="Open Sans"/>
                <a:sym typeface="Open Sans"/>
              </a:rPr>
              <a:t> vision is to</a:t>
            </a:r>
            <a:r>
              <a:rPr lang="en-US" sz="1281" strike="noStrike" u="none">
                <a:solidFill>
                  <a:srgbClr val="FFFFFF"/>
                </a:solidFill>
                <a:latin typeface="Open Sans"/>
                <a:ea typeface="Open Sans"/>
                <a:cs typeface="Open Sans"/>
                <a:sym typeface="Open Sans"/>
              </a:rPr>
              <a:t> build New England</a:t>
            </a:r>
            <a:r>
              <a:rPr lang="en-US" sz="1281" strike="noStrike" u="none">
                <a:solidFill>
                  <a:srgbClr val="FFFFFF"/>
                </a:solidFill>
                <a:latin typeface="Open Sans"/>
                <a:ea typeface="Open Sans"/>
                <a:cs typeface="Open Sans"/>
                <a:sym typeface="Open Sans"/>
              </a:rPr>
              <a:t>’</a:t>
            </a:r>
            <a:r>
              <a:rPr lang="en-US" sz="1281" strike="noStrike" u="none">
                <a:solidFill>
                  <a:srgbClr val="FFFFFF"/>
                </a:solidFill>
                <a:latin typeface="Open Sans"/>
                <a:ea typeface="Open Sans"/>
                <a:cs typeface="Open Sans"/>
                <a:sym typeface="Open Sans"/>
              </a:rPr>
              <a:t>s premier waterfront charitable tradition.</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As a Founding Partner, your organization becomes part of the story from the very beginning.</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Together, we are creating:</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 The Northeast's premier waterfront charity retreat</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 An exclusive community where business leaders, philanthropists, and industry professionals build meaningful relationships</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 A platform that inspires generosity through extraordinary waterfront experiences</a:t>
            </a:r>
          </a:p>
          <a:p>
            <a:pPr algn="l" marL="0" indent="0" lvl="0">
              <a:lnSpc>
                <a:spcPts val="1922"/>
              </a:lnSpc>
              <a:spcBef>
                <a:spcPct val="0"/>
              </a:spcBef>
            </a:pPr>
          </a:p>
          <a:p>
            <a:pPr algn="l" marL="0" indent="0" lvl="0">
              <a:lnSpc>
                <a:spcPts val="1922"/>
              </a:lnSpc>
              <a:spcBef>
                <a:spcPct val="0"/>
              </a:spcBef>
            </a:pPr>
            <a:r>
              <a:rPr lang="en-US" sz="1281" strike="noStrike" u="none">
                <a:solidFill>
                  <a:srgbClr val="FFFFFF"/>
                </a:solidFill>
                <a:latin typeface="Open Sans"/>
                <a:ea typeface="Open Sans"/>
                <a:cs typeface="Open Sans"/>
                <a:sym typeface="Open Sans"/>
              </a:rPr>
              <a:t>• A lasting legacy that will support families affected by cancer for generations to come</a:t>
            </a:r>
          </a:p>
        </p:txBody>
      </p:sp>
      <p:sp>
        <p:nvSpPr>
          <p:cNvPr name="TextBox 4" id="4"/>
          <p:cNvSpPr txBox="true"/>
          <p:nvPr/>
        </p:nvSpPr>
        <p:spPr>
          <a:xfrm rot="0">
            <a:off x="9525000" y="1338263"/>
            <a:ext cx="7810500" cy="4562555"/>
          </a:xfrm>
          <a:prstGeom prst="rect">
            <a:avLst/>
          </a:prstGeom>
        </p:spPr>
        <p:txBody>
          <a:bodyPr anchor="t" rtlCol="false" tIns="0" lIns="0" bIns="0" rIns="0">
            <a:spAutoFit/>
          </a:bodyPr>
          <a:lstStyle/>
          <a:p>
            <a:pPr algn="l" marL="0" indent="0" lvl="0">
              <a:lnSpc>
                <a:spcPts val="1871"/>
              </a:lnSpc>
              <a:spcBef>
                <a:spcPct val="0"/>
              </a:spcBef>
            </a:pPr>
            <a:r>
              <a:rPr lang="en-US" b="true" sz="1247" strike="noStrike" u="none">
                <a:solidFill>
                  <a:srgbClr val="FFFFFF"/>
                </a:solidFill>
                <a:latin typeface="Open Sans Bold"/>
                <a:ea typeface="Open Sans Bold"/>
                <a:cs typeface="Open Sans Bold"/>
                <a:sym typeface="Open Sans Bold"/>
              </a:rPr>
              <a:t>WHY LEADING ORGANIZATIONS CHOOSE ANCHORING HOPE</a:t>
            </a:r>
          </a:p>
          <a:p>
            <a:pPr algn="l" marL="0" indent="0" lvl="0">
              <a:lnSpc>
                <a:spcPts val="1871"/>
              </a:lnSpc>
              <a:spcBef>
                <a:spcPct val="0"/>
              </a:spcBef>
            </a:pP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Exceptional organizations deserve more than logo placement.</a:t>
            </a:r>
          </a:p>
          <a:p>
            <a:pPr algn="l" marL="0" indent="0" lvl="0">
              <a:lnSpc>
                <a:spcPts val="1871"/>
              </a:lnSpc>
              <a:spcBef>
                <a:spcPct val="0"/>
              </a:spcBef>
            </a:pP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They deserve to be recognized for helping build something meaningful.</a:t>
            </a:r>
          </a:p>
          <a:p>
            <a:pPr algn="l" marL="0" indent="0" lvl="0">
              <a:lnSpc>
                <a:spcPts val="1871"/>
              </a:lnSpc>
              <a:spcBef>
                <a:spcPct val="0"/>
              </a:spcBef>
            </a:pP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As a Founding Partner, your organization becomes synonymous with:</a:t>
            </a:r>
          </a:p>
          <a:p>
            <a:pPr algn="l" marL="0" indent="0" lvl="0">
              <a:lnSpc>
                <a:spcPts val="1871"/>
              </a:lnSpc>
              <a:spcBef>
                <a:spcPct val="0"/>
              </a:spcBef>
            </a:pP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 Leadership</a:t>
            </a: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 Purpose</a:t>
            </a: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 Community</a:t>
            </a: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 Hospitality</a:t>
            </a: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 Innovation</a:t>
            </a: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 Long-Term Impact</a:t>
            </a:r>
          </a:p>
          <a:p>
            <a:pPr algn="l" marL="0" indent="0" lvl="0">
              <a:lnSpc>
                <a:spcPts val="1871"/>
              </a:lnSpc>
              <a:spcBef>
                <a:spcPct val="0"/>
              </a:spcBef>
            </a:pP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This is not simply a sponsorship.</a:t>
            </a:r>
          </a:p>
          <a:p>
            <a:pPr algn="l" marL="0" indent="0" lvl="0">
              <a:lnSpc>
                <a:spcPts val="1871"/>
              </a:lnSpc>
              <a:spcBef>
                <a:spcPct val="0"/>
              </a:spcBef>
            </a:pPr>
          </a:p>
          <a:p>
            <a:pPr algn="l" marL="0" indent="0" lvl="0">
              <a:lnSpc>
                <a:spcPts val="1871"/>
              </a:lnSpc>
              <a:spcBef>
                <a:spcPct val="0"/>
              </a:spcBef>
            </a:pPr>
            <a:r>
              <a:rPr lang="en-US" sz="1247" strike="noStrike" u="none">
                <a:solidFill>
                  <a:srgbClr val="FFFFFF"/>
                </a:solidFill>
                <a:latin typeface="Open Sans"/>
                <a:ea typeface="Open Sans"/>
                <a:cs typeface="Open Sans"/>
                <a:sym typeface="Open Sans"/>
              </a:rPr>
              <a:t>It is an opportunity to help shape one of New England's most distinctive philanthropic experiences while aligning your brand with a mission that inspires generosity, meaningful relationships, and lasting community impact.</a:t>
            </a:r>
          </a:p>
        </p:txBody>
      </p:sp>
      <p:sp>
        <p:nvSpPr>
          <p:cNvPr name="TextBox 5" id="5"/>
          <p:cNvSpPr txBox="true"/>
          <p:nvPr/>
        </p:nvSpPr>
        <p:spPr>
          <a:xfrm rot="0">
            <a:off x="952500" y="7548200"/>
            <a:ext cx="16383000" cy="2133600"/>
          </a:xfrm>
          <a:prstGeom prst="rect">
            <a:avLst/>
          </a:prstGeom>
        </p:spPr>
        <p:txBody>
          <a:bodyPr anchor="t" rtlCol="false" tIns="0" lIns="0" bIns="0" rIns="0">
            <a:spAutoFit/>
          </a:bodyPr>
          <a:lstStyle/>
          <a:p>
            <a:pPr algn="ctr" marL="0" indent="0" lvl="0">
              <a:lnSpc>
                <a:spcPts val="1875"/>
              </a:lnSpc>
              <a:spcBef>
                <a:spcPct val="0"/>
              </a:spcBef>
            </a:pPr>
            <a:r>
              <a:rPr lang="en-US" b="true" sz="1250" strike="noStrike" u="none">
                <a:solidFill>
                  <a:srgbClr val="DAD2BD"/>
                </a:solidFill>
                <a:latin typeface="Open Sans Bold"/>
                <a:ea typeface="Open Sans Bold"/>
                <a:cs typeface="Open Sans Bold"/>
                <a:sym typeface="Open Sans Bold"/>
              </a:rPr>
              <a:t>WHY FOUNDING MATTERS</a:t>
            </a:r>
          </a:p>
          <a:p>
            <a:pPr algn="ctr" marL="0" indent="0" lvl="0">
              <a:lnSpc>
                <a:spcPts val="1875"/>
              </a:lnSpc>
              <a:spcBef>
                <a:spcPct val="0"/>
              </a:spcBef>
            </a:pPr>
          </a:p>
          <a:p>
            <a:pPr algn="ctr" marL="0" indent="0" lvl="0">
              <a:lnSpc>
                <a:spcPts val="1875"/>
              </a:lnSpc>
              <a:spcBef>
                <a:spcPct val="0"/>
              </a:spcBef>
            </a:pPr>
            <a:r>
              <a:rPr lang="en-US" sz="1250" strike="noStrike" u="none">
                <a:solidFill>
                  <a:srgbClr val="DAD2BD"/>
                </a:solidFill>
                <a:latin typeface="Open Sans"/>
                <a:ea typeface="Open Sans"/>
                <a:cs typeface="Open Sans"/>
                <a:sym typeface="Open Sans"/>
              </a:rPr>
              <a:t>Founding Partners receive more than sponsorship recognition.</a:t>
            </a:r>
          </a:p>
          <a:p>
            <a:pPr algn="ctr" marL="0" indent="0" lvl="0">
              <a:lnSpc>
                <a:spcPts val="1875"/>
              </a:lnSpc>
              <a:spcBef>
                <a:spcPct val="0"/>
              </a:spcBef>
            </a:pPr>
          </a:p>
          <a:p>
            <a:pPr algn="ctr" marL="0" indent="0" lvl="0">
              <a:lnSpc>
                <a:spcPts val="1875"/>
              </a:lnSpc>
              <a:spcBef>
                <a:spcPct val="0"/>
              </a:spcBef>
            </a:pPr>
            <a:r>
              <a:rPr lang="en-US" sz="1250" strike="noStrike" u="none">
                <a:solidFill>
                  <a:srgbClr val="DAD2BD"/>
                </a:solidFill>
                <a:latin typeface="Open Sans"/>
                <a:ea typeface="Open Sans"/>
                <a:cs typeface="Open Sans"/>
                <a:sym typeface="Open Sans"/>
              </a:rPr>
              <a:t>They receive permanent recognition as the organizations that helped establish Anchoring Hope Foundation.</a:t>
            </a:r>
          </a:p>
          <a:p>
            <a:pPr algn="ctr" marL="0" indent="0" lvl="0">
              <a:lnSpc>
                <a:spcPts val="1875"/>
              </a:lnSpc>
              <a:spcBef>
                <a:spcPct val="0"/>
              </a:spcBef>
            </a:pPr>
          </a:p>
          <a:p>
            <a:pPr algn="ctr" marL="0" indent="0" lvl="0">
              <a:lnSpc>
                <a:spcPts val="1875"/>
              </a:lnSpc>
              <a:spcBef>
                <a:spcPct val="0"/>
              </a:spcBef>
            </a:pPr>
            <a:r>
              <a:rPr lang="en-US" sz="1250" strike="noStrike" u="none">
                <a:solidFill>
                  <a:srgbClr val="DAD2BD"/>
                </a:solidFill>
                <a:latin typeface="Open Sans"/>
                <a:ea typeface="Open Sans"/>
                <a:cs typeface="Open Sans"/>
                <a:sym typeface="Open Sans"/>
              </a:rPr>
              <a:t>As the foundation grows, your organization will forever be recognized as one of the leaders that believed in the mission from day one.</a:t>
            </a:r>
          </a:p>
          <a:p>
            <a:pPr algn="ctr" marL="0" indent="0" lvl="0">
              <a:lnSpc>
                <a:spcPts val="1875"/>
              </a:lnSpc>
              <a:spcBef>
                <a:spcPct val="0"/>
              </a:spcBef>
            </a:pPr>
          </a:p>
          <a:p>
            <a:pPr algn="ctr" marL="0" indent="0" lvl="0">
              <a:lnSpc>
                <a:spcPts val="1875"/>
              </a:lnSpc>
              <a:spcBef>
                <a:spcPct val="0"/>
              </a:spcBef>
            </a:pPr>
            <a:r>
              <a:rPr lang="en-US" sz="1250" strike="noStrike" u="none">
                <a:solidFill>
                  <a:srgbClr val="DAD2BD"/>
                </a:solidFill>
                <a:latin typeface="Open Sans"/>
                <a:ea typeface="Open Sans"/>
                <a:cs typeface="Open Sans"/>
                <a:sym typeface="Open Sans"/>
              </a:rPr>
              <a:t>Legacy cannot be purchased later. It can only be earned at the beginning.</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F1B2D"/>
        </a:solidFill>
      </p:bgPr>
    </p:bg>
    <p:spTree>
      <p:nvGrpSpPr>
        <p:cNvPr id="1" name=""/>
        <p:cNvGrpSpPr/>
        <p:nvPr/>
      </p:nvGrpSpPr>
      <p:grpSpPr>
        <a:xfrm>
          <a:off x="0" y="0"/>
          <a:ext cx="0" cy="0"/>
          <a:chOff x="0" y="0"/>
          <a:chExt cx="0" cy="0"/>
        </a:xfrm>
      </p:grpSpPr>
      <p:grpSp>
        <p:nvGrpSpPr>
          <p:cNvPr name="Group 2" id="2"/>
          <p:cNvGrpSpPr/>
          <p:nvPr/>
        </p:nvGrpSpPr>
        <p:grpSpPr>
          <a:xfrm rot="0">
            <a:off x="7715250" y="1238250"/>
            <a:ext cx="3048000" cy="3619500"/>
            <a:chOff x="0" y="0"/>
            <a:chExt cx="4064000" cy="4826000"/>
          </a:xfrm>
        </p:grpSpPr>
        <p:sp>
          <p:nvSpPr>
            <p:cNvPr name="Freeform 3" id="3"/>
            <p:cNvSpPr/>
            <p:nvPr/>
          </p:nvSpPr>
          <p:spPr>
            <a:xfrm flipH="false" flipV="false" rot="0">
              <a:off x="0" y="0"/>
              <a:ext cx="4064000" cy="4826000"/>
            </a:xfrm>
            <a:custGeom>
              <a:avLst/>
              <a:gdLst/>
              <a:ahLst/>
              <a:cxnLst/>
              <a:rect r="r" b="b" t="t" l="l"/>
              <a:pathLst>
                <a:path h="4826000" w="4064000">
                  <a:moveTo>
                    <a:pt x="406400" y="0"/>
                  </a:moveTo>
                  <a:lnTo>
                    <a:pt x="3657600" y="0"/>
                  </a:lnTo>
                  <a:cubicBezTo>
                    <a:pt x="3882049" y="0"/>
                    <a:pt x="4064000" y="132965"/>
                    <a:pt x="4064000" y="296985"/>
                  </a:cubicBezTo>
                  <a:lnTo>
                    <a:pt x="4064000" y="4529015"/>
                  </a:lnTo>
                  <a:cubicBezTo>
                    <a:pt x="4064000" y="4693036"/>
                    <a:pt x="3882049" y="4826000"/>
                    <a:pt x="3657600" y="4826000"/>
                  </a:cubicBezTo>
                  <a:lnTo>
                    <a:pt x="406400" y="4826000"/>
                  </a:lnTo>
                  <a:cubicBezTo>
                    <a:pt x="181951" y="4826000"/>
                    <a:pt x="0" y="4693036"/>
                    <a:pt x="0" y="4529015"/>
                  </a:cubicBezTo>
                  <a:lnTo>
                    <a:pt x="0" y="296985"/>
                  </a:lnTo>
                  <a:cubicBezTo>
                    <a:pt x="0" y="132965"/>
                    <a:pt x="181951" y="0"/>
                    <a:pt x="406400" y="0"/>
                  </a:cubicBezTo>
                  <a:close/>
                </a:path>
              </a:pathLst>
            </a:custGeom>
            <a:solidFill>
              <a:srgbClr val="DAD2BD">
                <a:alpha val="11765"/>
              </a:srgbClr>
            </a:solidFill>
          </p:spPr>
        </p:sp>
        <p:sp>
          <p:nvSpPr>
            <p:cNvPr name="TextBox 4" id="4"/>
            <p:cNvSpPr txBox="true"/>
            <p:nvPr/>
          </p:nvSpPr>
          <p:spPr>
            <a:xfrm>
              <a:off x="0" y="-38100"/>
              <a:ext cx="4064000" cy="4864100"/>
            </a:xfrm>
            <a:prstGeom prst="rect">
              <a:avLst/>
            </a:prstGeom>
          </p:spPr>
          <p:txBody>
            <a:bodyPr anchor="ctr" rtlCol="false" tIns="50800" lIns="50800" bIns="50800" rIns="50800"/>
            <a:lstStyle/>
            <a:p>
              <a:pPr algn="l">
                <a:lnSpc>
                  <a:spcPts val="1679"/>
                </a:lnSpc>
              </a:pPr>
            </a:p>
          </p:txBody>
        </p:sp>
      </p:grpSp>
      <p:sp>
        <p:nvSpPr>
          <p:cNvPr name="TextBox 5" id="5"/>
          <p:cNvSpPr txBox="true"/>
          <p:nvPr/>
        </p:nvSpPr>
        <p:spPr>
          <a:xfrm rot="0">
            <a:off x="4381500" y="504825"/>
            <a:ext cx="9525000" cy="613410"/>
          </a:xfrm>
          <a:prstGeom prst="rect">
            <a:avLst/>
          </a:prstGeom>
        </p:spPr>
        <p:txBody>
          <a:bodyPr anchor="t" rtlCol="false" tIns="0" lIns="0" bIns="0" rIns="0">
            <a:spAutoFit/>
          </a:bodyPr>
          <a:lstStyle/>
          <a:p>
            <a:pPr algn="ctr" marL="0" indent="0" lvl="0">
              <a:lnSpc>
                <a:spcPts val="5040"/>
              </a:lnSpc>
              <a:spcBef>
                <a:spcPct val="0"/>
              </a:spcBef>
            </a:pPr>
            <a:r>
              <a:rPr lang="en-US" sz="3600">
                <a:solidFill>
                  <a:srgbClr val="C9A55C"/>
                </a:solidFill>
                <a:latin typeface="Playfair Display"/>
                <a:ea typeface="Playfair Display"/>
                <a:cs typeface="Playfair Display"/>
                <a:sym typeface="Playfair Display"/>
              </a:rPr>
              <a:t>FOUNDING PARTNERSHIP OPPORTUNITIES </a:t>
            </a:r>
          </a:p>
        </p:txBody>
      </p:sp>
      <p:sp>
        <p:nvSpPr>
          <p:cNvPr name="TextBox 6" id="6"/>
          <p:cNvSpPr txBox="true"/>
          <p:nvPr/>
        </p:nvSpPr>
        <p:spPr>
          <a:xfrm rot="0">
            <a:off x="7810500" y="1276350"/>
            <a:ext cx="2857500" cy="538480"/>
          </a:xfrm>
          <a:prstGeom prst="rect">
            <a:avLst/>
          </a:prstGeom>
        </p:spPr>
        <p:txBody>
          <a:bodyPr anchor="t" rtlCol="false" tIns="0" lIns="0" bIns="0" rIns="0">
            <a:spAutoFit/>
          </a:bodyPr>
          <a:lstStyle/>
          <a:p>
            <a:pPr algn="ctr" marL="0" indent="0" lvl="0">
              <a:lnSpc>
                <a:spcPts val="2240"/>
              </a:lnSpc>
              <a:spcBef>
                <a:spcPct val="0"/>
              </a:spcBef>
            </a:pPr>
            <a:r>
              <a:rPr lang="en-US" b="true" sz="1400" strike="noStrike" u="none">
                <a:solidFill>
                  <a:srgbClr val="C9A55C"/>
                </a:solidFill>
                <a:latin typeface="Open Sans Bold"/>
                <a:ea typeface="Open Sans Bold"/>
                <a:cs typeface="Open Sans Bold"/>
                <a:sym typeface="Open Sans Bold"/>
              </a:rPr>
              <a:t>PLATINUM (ONE AVAILABLE)</a:t>
            </a:r>
          </a:p>
          <a:p>
            <a:pPr algn="ctr" marL="0" indent="0" lvl="0">
              <a:lnSpc>
                <a:spcPts val="2240"/>
              </a:lnSpc>
              <a:spcBef>
                <a:spcPct val="0"/>
              </a:spcBef>
            </a:pPr>
            <a:r>
              <a:rPr lang="en-US" sz="1400" strike="noStrike" u="none">
                <a:solidFill>
                  <a:srgbClr val="C9A55C"/>
                </a:solidFill>
                <a:latin typeface="Open Sans"/>
                <a:ea typeface="Open Sans"/>
                <a:cs typeface="Open Sans"/>
                <a:sym typeface="Open Sans"/>
              </a:rPr>
              <a:t>$100,000</a:t>
            </a:r>
          </a:p>
        </p:txBody>
      </p:sp>
      <p:sp>
        <p:nvSpPr>
          <p:cNvPr name="TextBox 7" id="7"/>
          <p:cNvSpPr txBox="true"/>
          <p:nvPr/>
        </p:nvSpPr>
        <p:spPr>
          <a:xfrm rot="0">
            <a:off x="10953750" y="1276350"/>
            <a:ext cx="2857500" cy="538480"/>
          </a:xfrm>
          <a:prstGeom prst="rect">
            <a:avLst/>
          </a:prstGeom>
        </p:spPr>
        <p:txBody>
          <a:bodyPr anchor="t" rtlCol="false" tIns="0" lIns="0" bIns="0" rIns="0">
            <a:spAutoFit/>
          </a:bodyPr>
          <a:lstStyle/>
          <a:p>
            <a:pPr algn="ctr" marL="0" indent="0" lvl="0">
              <a:lnSpc>
                <a:spcPts val="2240"/>
              </a:lnSpc>
              <a:spcBef>
                <a:spcPct val="0"/>
              </a:spcBef>
            </a:pPr>
            <a:r>
              <a:rPr lang="en-US" b="true" sz="1400" strike="noStrike" u="none">
                <a:solidFill>
                  <a:srgbClr val="DAD2BD"/>
                </a:solidFill>
                <a:latin typeface="Open Sans Bold"/>
                <a:ea typeface="Open Sans Bold"/>
                <a:cs typeface="Open Sans Bold"/>
                <a:sym typeface="Open Sans Bold"/>
              </a:rPr>
              <a:t>GOLD (TWO AVAILABLE)</a:t>
            </a:r>
          </a:p>
          <a:p>
            <a:pPr algn="ctr" marL="0" indent="0" lvl="0">
              <a:lnSpc>
                <a:spcPts val="2240"/>
              </a:lnSpc>
              <a:spcBef>
                <a:spcPct val="0"/>
              </a:spcBef>
            </a:pPr>
            <a:r>
              <a:rPr lang="en-US" sz="1400" strike="noStrike" u="none">
                <a:solidFill>
                  <a:srgbClr val="DAD2BD"/>
                </a:solidFill>
                <a:latin typeface="Open Sans"/>
                <a:ea typeface="Open Sans"/>
                <a:cs typeface="Open Sans"/>
                <a:sym typeface="Open Sans"/>
              </a:rPr>
              <a:t>$50,000</a:t>
            </a:r>
          </a:p>
        </p:txBody>
      </p:sp>
      <p:sp>
        <p:nvSpPr>
          <p:cNvPr name="TextBox 8" id="8"/>
          <p:cNvSpPr txBox="true"/>
          <p:nvPr/>
        </p:nvSpPr>
        <p:spPr>
          <a:xfrm rot="0">
            <a:off x="14097000" y="1276350"/>
            <a:ext cx="2857500" cy="538480"/>
          </a:xfrm>
          <a:prstGeom prst="rect">
            <a:avLst/>
          </a:prstGeom>
        </p:spPr>
        <p:txBody>
          <a:bodyPr anchor="t" rtlCol="false" tIns="0" lIns="0" bIns="0" rIns="0">
            <a:spAutoFit/>
          </a:bodyPr>
          <a:lstStyle/>
          <a:p>
            <a:pPr algn="ctr" marL="0" indent="0" lvl="0">
              <a:lnSpc>
                <a:spcPts val="2240"/>
              </a:lnSpc>
              <a:spcBef>
                <a:spcPct val="0"/>
              </a:spcBef>
            </a:pPr>
            <a:r>
              <a:rPr lang="en-US" b="true" sz="1400" strike="noStrike" u="none">
                <a:solidFill>
                  <a:srgbClr val="FFFFFF"/>
                </a:solidFill>
                <a:latin typeface="Open Sans Bold"/>
                <a:ea typeface="Open Sans Bold"/>
                <a:cs typeface="Open Sans Bold"/>
                <a:sym typeface="Open Sans Bold"/>
              </a:rPr>
              <a:t>SILVER</a:t>
            </a:r>
          </a:p>
          <a:p>
            <a:pPr algn="ctr" marL="0" indent="0" lvl="0">
              <a:lnSpc>
                <a:spcPts val="2240"/>
              </a:lnSpc>
              <a:spcBef>
                <a:spcPct val="0"/>
              </a:spcBef>
            </a:pPr>
            <a:r>
              <a:rPr lang="en-US" sz="1400" strike="noStrike" u="none">
                <a:solidFill>
                  <a:srgbClr val="FFFFFF"/>
                </a:solidFill>
                <a:latin typeface="Open Sans"/>
                <a:ea typeface="Open Sans"/>
                <a:cs typeface="Open Sans"/>
                <a:sym typeface="Open Sans"/>
              </a:rPr>
              <a:t>$25,000</a:t>
            </a:r>
          </a:p>
        </p:txBody>
      </p:sp>
      <p:sp>
        <p:nvSpPr>
          <p:cNvPr name="TextBox 9" id="9"/>
          <p:cNvSpPr txBox="true"/>
          <p:nvPr/>
        </p:nvSpPr>
        <p:spPr>
          <a:xfrm rot="0">
            <a:off x="762000" y="18742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Naming recognition at Weekend of Hope</a:t>
            </a:r>
          </a:p>
        </p:txBody>
      </p:sp>
      <p:sp>
        <p:nvSpPr>
          <p:cNvPr name="TextBox 10" id="10"/>
          <p:cNvSpPr txBox="true"/>
          <p:nvPr/>
        </p:nvSpPr>
        <p:spPr>
          <a:xfrm rot="0">
            <a:off x="8953500" y="18764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11" id="11"/>
          <p:cNvSpPr txBox="true"/>
          <p:nvPr/>
        </p:nvSpPr>
        <p:spPr>
          <a:xfrm rot="0">
            <a:off x="12096750" y="18764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DAD2BD"/>
                </a:solidFill>
                <a:latin typeface="Open Sans"/>
                <a:ea typeface="Open Sans"/>
                <a:cs typeface="Open Sans"/>
                <a:sym typeface="Open Sans"/>
              </a:rPr>
              <a:t>✓</a:t>
            </a:r>
          </a:p>
        </p:txBody>
      </p:sp>
      <p:sp>
        <p:nvSpPr>
          <p:cNvPr name="TextBox 12" id="12"/>
          <p:cNvSpPr txBox="true"/>
          <p:nvPr/>
        </p:nvSpPr>
        <p:spPr>
          <a:xfrm rot="0">
            <a:off x="15240000" y="18764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FFFFFF"/>
                </a:solidFill>
                <a:latin typeface="Open Sans"/>
                <a:ea typeface="Open Sans"/>
                <a:cs typeface="Open Sans"/>
                <a:sym typeface="Open Sans"/>
              </a:rPr>
              <a:t>✓</a:t>
            </a:r>
          </a:p>
        </p:txBody>
      </p:sp>
      <p:sp>
        <p:nvSpPr>
          <p:cNvPr name="TextBox 13" id="13"/>
          <p:cNvSpPr txBox="true"/>
          <p:nvPr/>
        </p:nvSpPr>
        <p:spPr>
          <a:xfrm rot="0">
            <a:off x="762000" y="22171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VIP table at Anchoring Hope Gala</a:t>
            </a:r>
          </a:p>
        </p:txBody>
      </p:sp>
      <p:sp>
        <p:nvSpPr>
          <p:cNvPr name="TextBox 14" id="14"/>
          <p:cNvSpPr txBox="true"/>
          <p:nvPr/>
        </p:nvSpPr>
        <p:spPr>
          <a:xfrm rot="0">
            <a:off x="8953500" y="22193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15" id="15"/>
          <p:cNvSpPr txBox="true"/>
          <p:nvPr/>
        </p:nvSpPr>
        <p:spPr>
          <a:xfrm rot="0">
            <a:off x="12096750" y="22193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DAD2BD"/>
                </a:solidFill>
                <a:latin typeface="Open Sans"/>
                <a:ea typeface="Open Sans"/>
                <a:cs typeface="Open Sans"/>
                <a:sym typeface="Open Sans"/>
              </a:rPr>
              <a:t>✓</a:t>
            </a:r>
          </a:p>
        </p:txBody>
      </p:sp>
      <p:sp>
        <p:nvSpPr>
          <p:cNvPr name="TextBox 16" id="16"/>
          <p:cNvSpPr txBox="true"/>
          <p:nvPr/>
        </p:nvSpPr>
        <p:spPr>
          <a:xfrm rot="0">
            <a:off x="15240000" y="22193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FFFFFF"/>
                </a:solidFill>
                <a:latin typeface="Open Sans"/>
                <a:ea typeface="Open Sans"/>
                <a:cs typeface="Open Sans"/>
                <a:sym typeface="Open Sans"/>
              </a:rPr>
              <a:t>✓</a:t>
            </a:r>
          </a:p>
        </p:txBody>
      </p:sp>
      <p:sp>
        <p:nvSpPr>
          <p:cNvPr name="TextBox 17" id="17"/>
          <p:cNvSpPr txBox="true"/>
          <p:nvPr/>
        </p:nvSpPr>
        <p:spPr>
          <a:xfrm rot="0">
            <a:off x="762000" y="25600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Logo on all event materials &amp; website</a:t>
            </a:r>
          </a:p>
        </p:txBody>
      </p:sp>
      <p:sp>
        <p:nvSpPr>
          <p:cNvPr name="TextBox 18" id="18"/>
          <p:cNvSpPr txBox="true"/>
          <p:nvPr/>
        </p:nvSpPr>
        <p:spPr>
          <a:xfrm rot="0">
            <a:off x="8953500" y="25622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19" id="19"/>
          <p:cNvSpPr txBox="true"/>
          <p:nvPr/>
        </p:nvSpPr>
        <p:spPr>
          <a:xfrm rot="0">
            <a:off x="12096750" y="25622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DAD2BD"/>
                </a:solidFill>
                <a:latin typeface="Open Sans"/>
                <a:ea typeface="Open Sans"/>
                <a:cs typeface="Open Sans"/>
                <a:sym typeface="Open Sans"/>
              </a:rPr>
              <a:t>✓</a:t>
            </a:r>
          </a:p>
        </p:txBody>
      </p:sp>
      <p:sp>
        <p:nvSpPr>
          <p:cNvPr name="TextBox 20" id="20"/>
          <p:cNvSpPr txBox="true"/>
          <p:nvPr/>
        </p:nvSpPr>
        <p:spPr>
          <a:xfrm rot="0">
            <a:off x="15240000" y="25622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FFFFFF"/>
                </a:solidFill>
                <a:latin typeface="Open Sans"/>
                <a:ea typeface="Open Sans"/>
                <a:cs typeface="Open Sans"/>
                <a:sym typeface="Open Sans"/>
              </a:rPr>
              <a:t>✓</a:t>
            </a:r>
          </a:p>
        </p:txBody>
      </p:sp>
      <p:sp>
        <p:nvSpPr>
          <p:cNvPr name="TextBox 21" id="21"/>
          <p:cNvSpPr txBox="true"/>
          <p:nvPr/>
        </p:nvSpPr>
        <p:spPr>
          <a:xfrm rot="0">
            <a:off x="762000" y="29029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Social media recognition</a:t>
            </a:r>
          </a:p>
        </p:txBody>
      </p:sp>
      <p:sp>
        <p:nvSpPr>
          <p:cNvPr name="TextBox 22" id="22"/>
          <p:cNvSpPr txBox="true"/>
          <p:nvPr/>
        </p:nvSpPr>
        <p:spPr>
          <a:xfrm rot="0">
            <a:off x="8953500" y="29051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23" id="23"/>
          <p:cNvSpPr txBox="true"/>
          <p:nvPr/>
        </p:nvSpPr>
        <p:spPr>
          <a:xfrm rot="0">
            <a:off x="12096750" y="29051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DAD2BD"/>
                </a:solidFill>
                <a:latin typeface="Open Sans"/>
                <a:ea typeface="Open Sans"/>
                <a:cs typeface="Open Sans"/>
                <a:sym typeface="Open Sans"/>
              </a:rPr>
              <a:t>✓</a:t>
            </a:r>
          </a:p>
        </p:txBody>
      </p:sp>
      <p:sp>
        <p:nvSpPr>
          <p:cNvPr name="TextBox 24" id="24"/>
          <p:cNvSpPr txBox="true"/>
          <p:nvPr/>
        </p:nvSpPr>
        <p:spPr>
          <a:xfrm rot="0">
            <a:off x="15240000" y="29051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FFFFFF"/>
                </a:solidFill>
                <a:latin typeface="Open Sans"/>
                <a:ea typeface="Open Sans"/>
                <a:cs typeface="Open Sans"/>
                <a:sym typeface="Open Sans"/>
              </a:rPr>
              <a:t>✓</a:t>
            </a:r>
          </a:p>
        </p:txBody>
      </p:sp>
      <p:sp>
        <p:nvSpPr>
          <p:cNvPr name="TextBox 25" id="25"/>
          <p:cNvSpPr txBox="true"/>
          <p:nvPr/>
        </p:nvSpPr>
        <p:spPr>
          <a:xfrm rot="0">
            <a:off x="762000" y="32458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Exclusive networking reception access</a:t>
            </a:r>
          </a:p>
        </p:txBody>
      </p:sp>
      <p:sp>
        <p:nvSpPr>
          <p:cNvPr name="TextBox 26" id="26"/>
          <p:cNvSpPr txBox="true"/>
          <p:nvPr/>
        </p:nvSpPr>
        <p:spPr>
          <a:xfrm rot="0">
            <a:off x="8953500" y="32480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27" id="27"/>
          <p:cNvSpPr txBox="true"/>
          <p:nvPr/>
        </p:nvSpPr>
        <p:spPr>
          <a:xfrm rot="0">
            <a:off x="12096750" y="32480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DAD2BD"/>
                </a:solidFill>
                <a:latin typeface="Open Sans"/>
                <a:ea typeface="Open Sans"/>
                <a:cs typeface="Open Sans"/>
                <a:sym typeface="Open Sans"/>
              </a:rPr>
              <a:t>✓</a:t>
            </a:r>
          </a:p>
        </p:txBody>
      </p:sp>
      <p:sp>
        <p:nvSpPr>
          <p:cNvPr name="TextBox 28" id="28"/>
          <p:cNvSpPr txBox="true"/>
          <p:nvPr/>
        </p:nvSpPr>
        <p:spPr>
          <a:xfrm rot="0">
            <a:off x="15240000" y="32480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555555"/>
                </a:solidFill>
                <a:latin typeface="Open Sans"/>
                <a:ea typeface="Open Sans"/>
                <a:cs typeface="Open Sans"/>
                <a:sym typeface="Open Sans"/>
              </a:rPr>
              <a:t>—</a:t>
            </a:r>
          </a:p>
        </p:txBody>
      </p:sp>
      <p:sp>
        <p:nvSpPr>
          <p:cNvPr name="TextBox 29" id="29"/>
          <p:cNvSpPr txBox="true"/>
          <p:nvPr/>
        </p:nvSpPr>
        <p:spPr>
          <a:xfrm rot="0">
            <a:off x="762000" y="35887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Speaking opportunity at Gala</a:t>
            </a:r>
          </a:p>
        </p:txBody>
      </p:sp>
      <p:sp>
        <p:nvSpPr>
          <p:cNvPr name="TextBox 30" id="30"/>
          <p:cNvSpPr txBox="true"/>
          <p:nvPr/>
        </p:nvSpPr>
        <p:spPr>
          <a:xfrm rot="0">
            <a:off x="8953500" y="35909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31" id="31"/>
          <p:cNvSpPr txBox="true"/>
          <p:nvPr/>
        </p:nvSpPr>
        <p:spPr>
          <a:xfrm rot="0">
            <a:off x="12096750" y="35909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DAD2BD"/>
                </a:solidFill>
                <a:latin typeface="Open Sans"/>
                <a:ea typeface="Open Sans"/>
                <a:cs typeface="Open Sans"/>
                <a:sym typeface="Open Sans"/>
              </a:rPr>
              <a:t>✓</a:t>
            </a:r>
          </a:p>
        </p:txBody>
      </p:sp>
      <p:sp>
        <p:nvSpPr>
          <p:cNvPr name="TextBox 32" id="32"/>
          <p:cNvSpPr txBox="true"/>
          <p:nvPr/>
        </p:nvSpPr>
        <p:spPr>
          <a:xfrm rot="0">
            <a:off x="15240000" y="35909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555555"/>
                </a:solidFill>
                <a:latin typeface="Open Sans"/>
                <a:ea typeface="Open Sans"/>
                <a:cs typeface="Open Sans"/>
                <a:sym typeface="Open Sans"/>
              </a:rPr>
              <a:t>—</a:t>
            </a:r>
          </a:p>
        </p:txBody>
      </p:sp>
      <p:sp>
        <p:nvSpPr>
          <p:cNvPr name="TextBox 33" id="33"/>
          <p:cNvSpPr txBox="true"/>
          <p:nvPr/>
        </p:nvSpPr>
        <p:spPr>
          <a:xfrm rot="0">
            <a:off x="762000" y="39316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Year-round brand visibility</a:t>
            </a:r>
          </a:p>
        </p:txBody>
      </p:sp>
      <p:sp>
        <p:nvSpPr>
          <p:cNvPr name="TextBox 34" id="34"/>
          <p:cNvSpPr txBox="true"/>
          <p:nvPr/>
        </p:nvSpPr>
        <p:spPr>
          <a:xfrm rot="0">
            <a:off x="8953500" y="39338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35" id="35"/>
          <p:cNvSpPr txBox="true"/>
          <p:nvPr/>
        </p:nvSpPr>
        <p:spPr>
          <a:xfrm rot="0">
            <a:off x="12096750" y="39338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555555"/>
                </a:solidFill>
                <a:latin typeface="Open Sans"/>
                <a:ea typeface="Open Sans"/>
                <a:cs typeface="Open Sans"/>
                <a:sym typeface="Open Sans"/>
              </a:rPr>
              <a:t>—</a:t>
            </a:r>
          </a:p>
        </p:txBody>
      </p:sp>
      <p:sp>
        <p:nvSpPr>
          <p:cNvPr name="TextBox 36" id="36"/>
          <p:cNvSpPr txBox="true"/>
          <p:nvPr/>
        </p:nvSpPr>
        <p:spPr>
          <a:xfrm rot="0">
            <a:off x="15240000" y="39338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555555"/>
                </a:solidFill>
                <a:latin typeface="Open Sans"/>
                <a:ea typeface="Open Sans"/>
                <a:cs typeface="Open Sans"/>
                <a:sym typeface="Open Sans"/>
              </a:rPr>
              <a:t>—</a:t>
            </a:r>
          </a:p>
        </p:txBody>
      </p:sp>
      <p:sp>
        <p:nvSpPr>
          <p:cNvPr name="TextBox 37" id="37"/>
          <p:cNvSpPr txBox="true"/>
          <p:nvPr/>
        </p:nvSpPr>
        <p:spPr>
          <a:xfrm rot="0">
            <a:off x="762000" y="427450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FFFFFF"/>
                </a:solidFill>
                <a:latin typeface="Open Sans"/>
                <a:ea typeface="Open Sans"/>
                <a:cs typeface="Open Sans"/>
                <a:sym typeface="Open Sans"/>
              </a:rPr>
              <a:t>Board advisory invitation</a:t>
            </a:r>
          </a:p>
        </p:txBody>
      </p:sp>
      <p:sp>
        <p:nvSpPr>
          <p:cNvPr name="TextBox 38" id="38"/>
          <p:cNvSpPr txBox="true"/>
          <p:nvPr/>
        </p:nvSpPr>
        <p:spPr>
          <a:xfrm rot="0">
            <a:off x="8953500" y="42767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C9A55C"/>
                </a:solidFill>
                <a:latin typeface="Open Sans"/>
                <a:ea typeface="Open Sans"/>
                <a:cs typeface="Open Sans"/>
                <a:sym typeface="Open Sans"/>
              </a:rPr>
              <a:t>✓</a:t>
            </a:r>
          </a:p>
        </p:txBody>
      </p:sp>
      <p:sp>
        <p:nvSpPr>
          <p:cNvPr name="TextBox 39" id="39"/>
          <p:cNvSpPr txBox="true"/>
          <p:nvPr/>
        </p:nvSpPr>
        <p:spPr>
          <a:xfrm rot="0">
            <a:off x="12096750" y="42767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555555"/>
                </a:solidFill>
                <a:latin typeface="Open Sans"/>
                <a:ea typeface="Open Sans"/>
                <a:cs typeface="Open Sans"/>
                <a:sym typeface="Open Sans"/>
              </a:rPr>
              <a:t>—</a:t>
            </a:r>
          </a:p>
        </p:txBody>
      </p:sp>
      <p:sp>
        <p:nvSpPr>
          <p:cNvPr name="TextBox 40" id="40"/>
          <p:cNvSpPr txBox="true"/>
          <p:nvPr/>
        </p:nvSpPr>
        <p:spPr>
          <a:xfrm rot="0">
            <a:off x="15240000" y="4276725"/>
            <a:ext cx="571500" cy="240665"/>
          </a:xfrm>
          <a:prstGeom prst="rect">
            <a:avLst/>
          </a:prstGeom>
        </p:spPr>
        <p:txBody>
          <a:bodyPr anchor="t" rtlCol="false" tIns="0" lIns="0" bIns="0" rIns="0">
            <a:spAutoFit/>
          </a:bodyPr>
          <a:lstStyle/>
          <a:p>
            <a:pPr algn="ctr" marL="0" indent="0" lvl="0">
              <a:lnSpc>
                <a:spcPts val="1960"/>
              </a:lnSpc>
              <a:spcBef>
                <a:spcPct val="0"/>
              </a:spcBef>
            </a:pPr>
            <a:r>
              <a:rPr lang="en-US" sz="1400" strike="noStrike" u="none">
                <a:solidFill>
                  <a:srgbClr val="555555"/>
                </a:solidFill>
                <a:latin typeface="Open Sans"/>
                <a:ea typeface="Open Sans"/>
                <a:cs typeface="Open Sans"/>
                <a:sym typeface="Open Sans"/>
              </a:rPr>
              <a:t>—</a:t>
            </a:r>
          </a:p>
        </p:txBody>
      </p:sp>
      <p:sp>
        <p:nvSpPr>
          <p:cNvPr name="AutoShape 41" id="41"/>
          <p:cNvSpPr/>
          <p:nvPr/>
        </p:nvSpPr>
        <p:spPr>
          <a:xfrm>
            <a:off x="762000" y="4933950"/>
            <a:ext cx="16764000" cy="0"/>
          </a:xfrm>
          <a:prstGeom prst="line">
            <a:avLst/>
          </a:prstGeom>
          <a:ln cap="flat" w="9525">
            <a:solidFill>
              <a:srgbClr val="499799"/>
            </a:solidFill>
            <a:prstDash val="solid"/>
            <a:headEnd type="none" len="sm" w="sm"/>
            <a:tailEnd type="none" len="sm" w="sm"/>
          </a:ln>
        </p:spPr>
      </p:sp>
      <p:sp>
        <p:nvSpPr>
          <p:cNvPr name="TextBox 42" id="42"/>
          <p:cNvSpPr txBox="true"/>
          <p:nvPr/>
        </p:nvSpPr>
        <p:spPr>
          <a:xfrm rot="0">
            <a:off x="762000" y="5190172"/>
            <a:ext cx="5715000" cy="280670"/>
          </a:xfrm>
          <a:prstGeom prst="rect">
            <a:avLst/>
          </a:prstGeom>
        </p:spPr>
        <p:txBody>
          <a:bodyPr anchor="t" rtlCol="false" tIns="0" lIns="0" bIns="0" rIns="0">
            <a:spAutoFit/>
          </a:bodyPr>
          <a:lstStyle/>
          <a:p>
            <a:pPr algn="l" marL="0" indent="0" lvl="0">
              <a:lnSpc>
                <a:spcPts val="2379"/>
              </a:lnSpc>
              <a:spcBef>
                <a:spcPct val="0"/>
              </a:spcBef>
            </a:pPr>
            <a:r>
              <a:rPr lang="en-US" b="true" sz="1699" strike="noStrike" u="none">
                <a:solidFill>
                  <a:srgbClr val="499799"/>
                </a:solidFill>
                <a:latin typeface="Open Sans Bold"/>
                <a:ea typeface="Open Sans Bold"/>
                <a:cs typeface="Open Sans Bold"/>
                <a:sym typeface="Open Sans Bold"/>
              </a:rPr>
              <a:t>ADDITIONAL PARTNERSHIP LEVELS</a:t>
            </a:r>
          </a:p>
        </p:txBody>
      </p:sp>
      <p:sp>
        <p:nvSpPr>
          <p:cNvPr name="TextBox 43" id="43"/>
          <p:cNvSpPr txBox="true"/>
          <p:nvPr/>
        </p:nvSpPr>
        <p:spPr>
          <a:xfrm rot="0">
            <a:off x="762000" y="5561647"/>
            <a:ext cx="4762500" cy="280670"/>
          </a:xfrm>
          <a:prstGeom prst="rect">
            <a:avLst/>
          </a:prstGeom>
        </p:spPr>
        <p:txBody>
          <a:bodyPr anchor="t" rtlCol="false" tIns="0" lIns="0" bIns="0" rIns="0">
            <a:spAutoFit/>
          </a:bodyPr>
          <a:lstStyle/>
          <a:p>
            <a:pPr algn="l" marL="0" indent="0" lvl="0">
              <a:lnSpc>
                <a:spcPts val="2379"/>
              </a:lnSpc>
              <a:spcBef>
                <a:spcPct val="0"/>
              </a:spcBef>
            </a:pPr>
            <a:r>
              <a:rPr lang="en-US" b="true" sz="1699" strike="noStrike" u="none">
                <a:solidFill>
                  <a:srgbClr val="FFFFFF"/>
                </a:solidFill>
                <a:latin typeface="Open Sans Bold"/>
                <a:ea typeface="Open Sans Bold"/>
                <a:cs typeface="Open Sans Bold"/>
                <a:sym typeface="Open Sans Bold"/>
              </a:rPr>
              <a:t>Beacon of Hope</a:t>
            </a:r>
            <a:r>
              <a:rPr lang="en-US" sz="1699" strike="noStrike" u="none">
                <a:solidFill>
                  <a:srgbClr val="FFFFFF"/>
                </a:solidFill>
                <a:latin typeface="Open Sans"/>
                <a:ea typeface="Open Sans"/>
                <a:cs typeface="Open Sans"/>
                <a:sym typeface="Open Sans"/>
              </a:rPr>
              <a:t>  |  $10,000</a:t>
            </a:r>
          </a:p>
        </p:txBody>
      </p:sp>
      <p:sp>
        <p:nvSpPr>
          <p:cNvPr name="TextBox 44" id="44"/>
          <p:cNvSpPr txBox="true"/>
          <p:nvPr/>
        </p:nvSpPr>
        <p:spPr>
          <a:xfrm rot="0">
            <a:off x="762000" y="5866447"/>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DAD2BD"/>
                </a:solidFill>
                <a:latin typeface="Open Sans"/>
                <a:ea typeface="Open Sans"/>
                <a:cs typeface="Open Sans"/>
                <a:sym typeface="Open Sans"/>
              </a:rPr>
              <a:t>Event recognition, VIP seating, logo on select materials</a:t>
            </a:r>
          </a:p>
        </p:txBody>
      </p:sp>
      <p:sp>
        <p:nvSpPr>
          <p:cNvPr name="TextBox 45" id="45"/>
          <p:cNvSpPr txBox="true"/>
          <p:nvPr/>
        </p:nvSpPr>
        <p:spPr>
          <a:xfrm rot="0">
            <a:off x="762000" y="6142672"/>
            <a:ext cx="4762500" cy="280670"/>
          </a:xfrm>
          <a:prstGeom prst="rect">
            <a:avLst/>
          </a:prstGeom>
        </p:spPr>
        <p:txBody>
          <a:bodyPr anchor="t" rtlCol="false" tIns="0" lIns="0" bIns="0" rIns="0">
            <a:spAutoFit/>
          </a:bodyPr>
          <a:lstStyle/>
          <a:p>
            <a:pPr algn="l" marL="0" indent="0" lvl="0">
              <a:lnSpc>
                <a:spcPts val="2379"/>
              </a:lnSpc>
              <a:spcBef>
                <a:spcPct val="0"/>
              </a:spcBef>
            </a:pPr>
            <a:r>
              <a:rPr lang="en-US" b="true" sz="1699" strike="noStrike" u="none">
                <a:solidFill>
                  <a:srgbClr val="FFFFFF"/>
                </a:solidFill>
                <a:latin typeface="Open Sans Bold"/>
                <a:ea typeface="Open Sans Bold"/>
                <a:cs typeface="Open Sans Bold"/>
                <a:sym typeface="Open Sans Bold"/>
              </a:rPr>
              <a:t>Family of Hope</a:t>
            </a:r>
            <a:r>
              <a:rPr lang="en-US" sz="1699" strike="noStrike" u="none">
                <a:solidFill>
                  <a:srgbClr val="FFFFFF"/>
                </a:solidFill>
                <a:latin typeface="Open Sans"/>
                <a:ea typeface="Open Sans"/>
                <a:cs typeface="Open Sans"/>
                <a:sym typeface="Open Sans"/>
              </a:rPr>
              <a:t>  |  $5,000</a:t>
            </a:r>
          </a:p>
        </p:txBody>
      </p:sp>
      <p:sp>
        <p:nvSpPr>
          <p:cNvPr name="TextBox 46" id="46"/>
          <p:cNvSpPr txBox="true"/>
          <p:nvPr/>
        </p:nvSpPr>
        <p:spPr>
          <a:xfrm rot="0">
            <a:off x="762000" y="6371272"/>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DAD2BD"/>
                </a:solidFill>
                <a:latin typeface="Open Sans"/>
                <a:ea typeface="Open Sans"/>
                <a:cs typeface="Open Sans"/>
                <a:sym typeface="Open Sans"/>
              </a:rPr>
              <a:t>Event recognition, preferred seating, website listing</a:t>
            </a:r>
          </a:p>
        </p:txBody>
      </p:sp>
      <p:sp>
        <p:nvSpPr>
          <p:cNvPr name="TextBox 47" id="47"/>
          <p:cNvSpPr txBox="true"/>
          <p:nvPr/>
        </p:nvSpPr>
        <p:spPr>
          <a:xfrm rot="0">
            <a:off x="762000" y="6647497"/>
            <a:ext cx="4762500" cy="280670"/>
          </a:xfrm>
          <a:prstGeom prst="rect">
            <a:avLst/>
          </a:prstGeom>
        </p:spPr>
        <p:txBody>
          <a:bodyPr anchor="t" rtlCol="false" tIns="0" lIns="0" bIns="0" rIns="0">
            <a:spAutoFit/>
          </a:bodyPr>
          <a:lstStyle/>
          <a:p>
            <a:pPr algn="l" marL="0" indent="0" lvl="0">
              <a:lnSpc>
                <a:spcPts val="2379"/>
              </a:lnSpc>
              <a:spcBef>
                <a:spcPct val="0"/>
              </a:spcBef>
            </a:pPr>
            <a:r>
              <a:rPr lang="en-US" b="true" sz="1699" strike="noStrike" u="none">
                <a:solidFill>
                  <a:srgbClr val="FFFFFF"/>
                </a:solidFill>
                <a:latin typeface="Open Sans Bold"/>
                <a:ea typeface="Open Sans Bold"/>
                <a:cs typeface="Open Sans Bold"/>
                <a:sym typeface="Open Sans Bold"/>
              </a:rPr>
              <a:t>Friend of Hope</a:t>
            </a:r>
            <a:r>
              <a:rPr lang="en-US" sz="1699" strike="noStrike" u="none">
                <a:solidFill>
                  <a:srgbClr val="FFFFFF"/>
                </a:solidFill>
                <a:latin typeface="Open Sans"/>
                <a:ea typeface="Open Sans"/>
                <a:cs typeface="Open Sans"/>
                <a:sym typeface="Open Sans"/>
              </a:rPr>
              <a:t>  |  $2,500</a:t>
            </a:r>
          </a:p>
        </p:txBody>
      </p:sp>
      <p:sp>
        <p:nvSpPr>
          <p:cNvPr name="TextBox 48" id="48"/>
          <p:cNvSpPr txBox="true"/>
          <p:nvPr/>
        </p:nvSpPr>
        <p:spPr>
          <a:xfrm rot="0">
            <a:off x="762000" y="6876097"/>
            <a:ext cx="6667500" cy="238125"/>
          </a:xfrm>
          <a:prstGeom prst="rect">
            <a:avLst/>
          </a:prstGeom>
        </p:spPr>
        <p:txBody>
          <a:bodyPr anchor="t" rtlCol="false" tIns="0" lIns="0" bIns="0" rIns="0">
            <a:spAutoFit/>
          </a:bodyPr>
          <a:lstStyle/>
          <a:p>
            <a:pPr algn="l" marL="0" indent="0" lvl="0">
              <a:lnSpc>
                <a:spcPts val="2099"/>
              </a:lnSpc>
              <a:spcBef>
                <a:spcPct val="0"/>
              </a:spcBef>
            </a:pPr>
            <a:r>
              <a:rPr lang="en-US" sz="1499" strike="noStrike" u="none">
                <a:solidFill>
                  <a:srgbClr val="DAD2BD"/>
                </a:solidFill>
                <a:latin typeface="Open Sans"/>
                <a:ea typeface="Open Sans"/>
                <a:cs typeface="Open Sans"/>
                <a:sym typeface="Open Sans"/>
              </a:rPr>
              <a:t>Event recognition and website listing</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F5E6D3"/>
        </a:solidFill>
      </p:bgPr>
    </p:bg>
    <p:spTree>
      <p:nvGrpSpPr>
        <p:cNvPr id="1" name=""/>
        <p:cNvGrpSpPr/>
        <p:nvPr/>
      </p:nvGrpSpPr>
      <p:grpSpPr>
        <a:xfrm>
          <a:off x="0" y="0"/>
          <a:ext cx="0" cy="0"/>
          <a:chOff x="0" y="0"/>
          <a:chExt cx="0" cy="0"/>
        </a:xfrm>
      </p:grpSpPr>
      <p:sp>
        <p:nvSpPr>
          <p:cNvPr name="AutoShape 2" id="2"/>
          <p:cNvSpPr/>
          <p:nvPr/>
        </p:nvSpPr>
        <p:spPr>
          <a:xfrm flipH="true">
            <a:off x="3143250" y="3337560"/>
            <a:ext cx="95250" cy="5213985"/>
          </a:xfrm>
          <a:prstGeom prst="line">
            <a:avLst/>
          </a:prstGeom>
          <a:ln cap="flat" w="19050">
            <a:solidFill>
              <a:srgbClr val="499799"/>
            </a:solidFill>
            <a:prstDash val="solid"/>
            <a:headEnd type="none" len="sm" w="sm"/>
            <a:tailEnd type="none" len="sm" w="sm"/>
          </a:ln>
        </p:spPr>
      </p:sp>
      <p:sp>
        <p:nvSpPr>
          <p:cNvPr name="TextBox 3" id="3"/>
          <p:cNvSpPr txBox="true"/>
          <p:nvPr/>
        </p:nvSpPr>
        <p:spPr>
          <a:xfrm rot="0">
            <a:off x="1524000" y="1447800"/>
            <a:ext cx="5715000" cy="712470"/>
          </a:xfrm>
          <a:prstGeom prst="rect">
            <a:avLst/>
          </a:prstGeom>
        </p:spPr>
        <p:txBody>
          <a:bodyPr anchor="t" rtlCol="false" tIns="0" lIns="0" bIns="0" rIns="0">
            <a:spAutoFit/>
          </a:bodyPr>
          <a:lstStyle/>
          <a:p>
            <a:pPr algn="l" marL="0" indent="0" lvl="0">
              <a:lnSpc>
                <a:spcPts val="588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FIVE-YEAR VISION</a:t>
            </a:r>
          </a:p>
        </p:txBody>
      </p:sp>
      <p:sp>
        <p:nvSpPr>
          <p:cNvPr name="TextBox 4" id="4"/>
          <p:cNvSpPr txBox="true"/>
          <p:nvPr/>
        </p:nvSpPr>
        <p:spPr>
          <a:xfrm rot="0">
            <a:off x="1524000" y="2257425"/>
            <a:ext cx="5715000" cy="297180"/>
          </a:xfrm>
          <a:prstGeom prst="rect">
            <a:avLst/>
          </a:prstGeom>
        </p:spPr>
        <p:txBody>
          <a:bodyPr anchor="t" rtlCol="false" tIns="0" lIns="0" bIns="0" rIns="0">
            <a:spAutoFit/>
          </a:bodyPr>
          <a:lstStyle/>
          <a:p>
            <a:pPr algn="l" marL="0" indent="0" lvl="0">
              <a:lnSpc>
                <a:spcPts val="2520"/>
              </a:lnSpc>
              <a:spcBef>
                <a:spcPct val="0"/>
              </a:spcBef>
            </a:pPr>
            <a:r>
              <a:rPr lang="en-US" b="true" sz="1800">
                <a:solidFill>
                  <a:srgbClr val="499799"/>
                </a:solidFill>
                <a:latin typeface="Open Sans Bold"/>
                <a:ea typeface="Open Sans Bold"/>
                <a:cs typeface="Open Sans Bold"/>
                <a:sym typeface="Open Sans Bold"/>
              </a:rPr>
              <a:t>Buildi</a:t>
            </a:r>
            <a:r>
              <a:rPr lang="en-US" b="true" sz="1800" strike="noStrike" u="none">
                <a:solidFill>
                  <a:srgbClr val="499799"/>
                </a:solidFill>
                <a:latin typeface="Open Sans Bold"/>
                <a:ea typeface="Open Sans Bold"/>
                <a:cs typeface="Open Sans Bold"/>
                <a:sym typeface="Open Sans Bold"/>
              </a:rPr>
              <a:t>n</a:t>
            </a:r>
            <a:r>
              <a:rPr lang="en-US" b="true" sz="1800" strike="noStrike" u="none">
                <a:solidFill>
                  <a:srgbClr val="499799"/>
                </a:solidFill>
                <a:latin typeface="Open Sans Bold"/>
                <a:ea typeface="Open Sans Bold"/>
                <a:cs typeface="Open Sans Bold"/>
                <a:sym typeface="Open Sans Bold"/>
              </a:rPr>
              <a:t>g</a:t>
            </a:r>
            <a:r>
              <a:rPr lang="en-US" b="true" sz="1800" strike="noStrike" u="none">
                <a:solidFill>
                  <a:srgbClr val="499799"/>
                </a:solidFill>
                <a:latin typeface="Open Sans Bold"/>
                <a:ea typeface="Open Sans Bold"/>
                <a:cs typeface="Open Sans Bold"/>
                <a:sym typeface="Open Sans Bold"/>
              </a:rPr>
              <a:t> </a:t>
            </a:r>
            <a:r>
              <a:rPr lang="en-US" b="true" sz="1800" strike="noStrike" u="none">
                <a:solidFill>
                  <a:srgbClr val="499799"/>
                </a:solidFill>
                <a:latin typeface="Open Sans Bold"/>
                <a:ea typeface="Open Sans Bold"/>
                <a:cs typeface="Open Sans Bold"/>
                <a:sym typeface="Open Sans Bold"/>
              </a:rPr>
              <a:t>a</a:t>
            </a:r>
            <a:r>
              <a:rPr lang="en-US" b="true" sz="1800" strike="noStrike" u="none">
                <a:solidFill>
                  <a:srgbClr val="499799"/>
                </a:solidFill>
                <a:latin typeface="Open Sans Bold"/>
                <a:ea typeface="Open Sans Bold"/>
                <a:cs typeface="Open Sans Bold"/>
                <a:sym typeface="Open Sans Bold"/>
              </a:rPr>
              <a:t> </a:t>
            </a:r>
            <a:r>
              <a:rPr lang="en-US" b="true" sz="1800" strike="noStrike" u="none">
                <a:solidFill>
                  <a:srgbClr val="499799"/>
                </a:solidFill>
                <a:latin typeface="Open Sans Bold"/>
                <a:ea typeface="Open Sans Bold"/>
                <a:cs typeface="Open Sans Bold"/>
                <a:sym typeface="Open Sans Bold"/>
              </a:rPr>
              <a:t>Las</a:t>
            </a:r>
            <a:r>
              <a:rPr lang="en-US" b="true" sz="1800" strike="noStrike" u="none">
                <a:solidFill>
                  <a:srgbClr val="499799"/>
                </a:solidFill>
                <a:latin typeface="Open Sans Bold"/>
                <a:ea typeface="Open Sans Bold"/>
                <a:cs typeface="Open Sans Bold"/>
                <a:sym typeface="Open Sans Bold"/>
              </a:rPr>
              <a:t>ting </a:t>
            </a:r>
            <a:r>
              <a:rPr lang="en-US" b="true" sz="1800" strike="noStrike" u="none">
                <a:solidFill>
                  <a:srgbClr val="499799"/>
                </a:solidFill>
                <a:latin typeface="Open Sans Bold"/>
                <a:ea typeface="Open Sans Bold"/>
                <a:cs typeface="Open Sans Bold"/>
                <a:sym typeface="Open Sans Bold"/>
              </a:rPr>
              <a:t>L</a:t>
            </a:r>
            <a:r>
              <a:rPr lang="en-US" b="true" sz="1800" strike="noStrike" u="none">
                <a:solidFill>
                  <a:srgbClr val="499799"/>
                </a:solidFill>
                <a:latin typeface="Open Sans Bold"/>
                <a:ea typeface="Open Sans Bold"/>
                <a:cs typeface="Open Sans Bold"/>
                <a:sym typeface="Open Sans Bold"/>
              </a:rPr>
              <a:t>eg</a:t>
            </a:r>
            <a:r>
              <a:rPr lang="en-US" b="true" sz="1800" strike="noStrike" u="none">
                <a:solidFill>
                  <a:srgbClr val="499799"/>
                </a:solidFill>
                <a:latin typeface="Open Sans Bold"/>
                <a:ea typeface="Open Sans Bold"/>
                <a:cs typeface="Open Sans Bold"/>
                <a:sym typeface="Open Sans Bold"/>
              </a:rPr>
              <a:t>acy</a:t>
            </a:r>
          </a:p>
        </p:txBody>
      </p:sp>
      <p:sp>
        <p:nvSpPr>
          <p:cNvPr name="TextBox 5" id="5"/>
          <p:cNvSpPr txBox="true"/>
          <p:nvPr/>
        </p:nvSpPr>
        <p:spPr>
          <a:xfrm rot="0">
            <a:off x="1524000" y="3270885"/>
            <a:ext cx="1905000" cy="613410"/>
          </a:xfrm>
          <a:prstGeom prst="rect">
            <a:avLst/>
          </a:prstGeom>
        </p:spPr>
        <p:txBody>
          <a:bodyPr anchor="t" rtlCol="false" tIns="0" lIns="0" bIns="0" rIns="0">
            <a:spAutoFit/>
          </a:bodyPr>
          <a:lstStyle/>
          <a:p>
            <a:pPr algn="l" marL="0" indent="0" lvl="0">
              <a:lnSpc>
                <a:spcPts val="5040"/>
              </a:lnSpc>
              <a:spcBef>
                <a:spcPct val="0"/>
              </a:spcBef>
            </a:pPr>
            <a:r>
              <a:rPr lang="en-US" b="true" sz="3600" strike="noStrike" u="none">
                <a:solidFill>
                  <a:srgbClr val="0F1B2D"/>
                </a:solidFill>
                <a:latin typeface="Playfair Display Bold"/>
                <a:ea typeface="Playfair Display Bold"/>
                <a:cs typeface="Playfair Display Bold"/>
                <a:sym typeface="Playfair Display Bold"/>
              </a:rPr>
              <a:t>2027</a:t>
            </a:r>
          </a:p>
        </p:txBody>
      </p:sp>
      <p:sp>
        <p:nvSpPr>
          <p:cNvPr name="TextBox 6" id="6"/>
          <p:cNvSpPr txBox="true"/>
          <p:nvPr/>
        </p:nvSpPr>
        <p:spPr>
          <a:xfrm rot="0">
            <a:off x="3619500" y="3448050"/>
            <a:ext cx="4762500"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C3E50"/>
                </a:solidFill>
                <a:latin typeface="Open Sans Bold"/>
                <a:ea typeface="Open Sans Bold"/>
                <a:cs typeface="Open Sans Bold"/>
                <a:sym typeface="Open Sans Bold"/>
              </a:rPr>
              <a:t>Launch Weekend of Hope</a:t>
            </a:r>
          </a:p>
        </p:txBody>
      </p:sp>
      <p:sp>
        <p:nvSpPr>
          <p:cNvPr name="TextBox 7" id="7"/>
          <p:cNvSpPr txBox="true"/>
          <p:nvPr/>
        </p:nvSpPr>
        <p:spPr>
          <a:xfrm rot="0">
            <a:off x="1524000" y="4367334"/>
            <a:ext cx="1905000" cy="613410"/>
          </a:xfrm>
          <a:prstGeom prst="rect">
            <a:avLst/>
          </a:prstGeom>
        </p:spPr>
        <p:txBody>
          <a:bodyPr anchor="t" rtlCol="false" tIns="0" lIns="0" bIns="0" rIns="0">
            <a:spAutoFit/>
          </a:bodyPr>
          <a:lstStyle/>
          <a:p>
            <a:pPr algn="l" marL="0" indent="0" lvl="0">
              <a:lnSpc>
                <a:spcPts val="5040"/>
              </a:lnSpc>
              <a:spcBef>
                <a:spcPct val="0"/>
              </a:spcBef>
            </a:pPr>
            <a:r>
              <a:rPr lang="en-US" b="true" sz="3600" strike="noStrike" u="none">
                <a:solidFill>
                  <a:srgbClr val="0F1B2D"/>
                </a:solidFill>
                <a:latin typeface="Playfair Display Bold"/>
                <a:ea typeface="Playfair Display Bold"/>
                <a:cs typeface="Playfair Display Bold"/>
                <a:sym typeface="Playfair Display Bold"/>
              </a:rPr>
              <a:t>2028</a:t>
            </a:r>
          </a:p>
        </p:txBody>
      </p:sp>
      <p:sp>
        <p:nvSpPr>
          <p:cNvPr name="TextBox 8" id="8"/>
          <p:cNvSpPr txBox="true"/>
          <p:nvPr/>
        </p:nvSpPr>
        <p:spPr>
          <a:xfrm rot="0">
            <a:off x="3619500" y="4405434"/>
            <a:ext cx="4762500" cy="611505"/>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C3E50"/>
                </a:solidFill>
                <a:latin typeface="Open Sans Bold"/>
                <a:ea typeface="Open Sans Bold"/>
                <a:cs typeface="Open Sans Bold"/>
                <a:sym typeface="Open Sans Bold"/>
              </a:rPr>
              <a:t>Expand to 500 guests and increase patient assistance</a:t>
            </a:r>
          </a:p>
        </p:txBody>
      </p:sp>
      <p:sp>
        <p:nvSpPr>
          <p:cNvPr name="TextBox 9" id="9"/>
          <p:cNvSpPr txBox="true"/>
          <p:nvPr/>
        </p:nvSpPr>
        <p:spPr>
          <a:xfrm rot="0">
            <a:off x="1524000" y="5466519"/>
            <a:ext cx="1905000" cy="613410"/>
          </a:xfrm>
          <a:prstGeom prst="rect">
            <a:avLst/>
          </a:prstGeom>
        </p:spPr>
        <p:txBody>
          <a:bodyPr anchor="t" rtlCol="false" tIns="0" lIns="0" bIns="0" rIns="0">
            <a:spAutoFit/>
          </a:bodyPr>
          <a:lstStyle/>
          <a:p>
            <a:pPr algn="l" marL="0" indent="0" lvl="0">
              <a:lnSpc>
                <a:spcPts val="5040"/>
              </a:lnSpc>
              <a:spcBef>
                <a:spcPct val="0"/>
              </a:spcBef>
            </a:pPr>
            <a:r>
              <a:rPr lang="en-US" b="true" sz="3600" strike="noStrike" u="none">
                <a:solidFill>
                  <a:srgbClr val="0F1B2D"/>
                </a:solidFill>
                <a:latin typeface="Playfair Display Bold"/>
                <a:ea typeface="Playfair Display Bold"/>
                <a:cs typeface="Playfair Display Bold"/>
                <a:sym typeface="Playfair Display Bold"/>
              </a:rPr>
              <a:t>2029</a:t>
            </a:r>
          </a:p>
        </p:txBody>
      </p:sp>
      <p:sp>
        <p:nvSpPr>
          <p:cNvPr name="TextBox 10" id="10"/>
          <p:cNvSpPr txBox="true"/>
          <p:nvPr/>
        </p:nvSpPr>
        <p:spPr>
          <a:xfrm rot="0">
            <a:off x="3619500" y="5643684"/>
            <a:ext cx="4762500"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C3E50"/>
                </a:solidFill>
                <a:latin typeface="Open Sans Bold"/>
                <a:ea typeface="Open Sans Bold"/>
                <a:cs typeface="Open Sans Bold"/>
                <a:sym typeface="Open Sans Bold"/>
              </a:rPr>
              <a:t>Surpass $1 million raised annually</a:t>
            </a:r>
          </a:p>
        </p:txBody>
      </p:sp>
      <p:sp>
        <p:nvSpPr>
          <p:cNvPr name="TextBox 11" id="11"/>
          <p:cNvSpPr txBox="true"/>
          <p:nvPr/>
        </p:nvSpPr>
        <p:spPr>
          <a:xfrm rot="0">
            <a:off x="1524000" y="6565704"/>
            <a:ext cx="1905000" cy="613410"/>
          </a:xfrm>
          <a:prstGeom prst="rect">
            <a:avLst/>
          </a:prstGeom>
        </p:spPr>
        <p:txBody>
          <a:bodyPr anchor="t" rtlCol="false" tIns="0" lIns="0" bIns="0" rIns="0">
            <a:spAutoFit/>
          </a:bodyPr>
          <a:lstStyle/>
          <a:p>
            <a:pPr algn="l" marL="0" indent="0" lvl="0">
              <a:lnSpc>
                <a:spcPts val="5040"/>
              </a:lnSpc>
              <a:spcBef>
                <a:spcPct val="0"/>
              </a:spcBef>
            </a:pPr>
            <a:r>
              <a:rPr lang="en-US" b="true" sz="3600" strike="noStrike" u="none">
                <a:solidFill>
                  <a:srgbClr val="0F1B2D"/>
                </a:solidFill>
                <a:latin typeface="Playfair Display Bold"/>
                <a:ea typeface="Playfair Display Bold"/>
                <a:cs typeface="Playfair Display Bold"/>
                <a:sym typeface="Playfair Display Bold"/>
              </a:rPr>
              <a:t>2030</a:t>
            </a:r>
          </a:p>
        </p:txBody>
      </p:sp>
      <p:sp>
        <p:nvSpPr>
          <p:cNvPr name="TextBox 12" id="12"/>
          <p:cNvSpPr txBox="true"/>
          <p:nvPr/>
        </p:nvSpPr>
        <p:spPr>
          <a:xfrm rot="0">
            <a:off x="3619500" y="6603804"/>
            <a:ext cx="4762500" cy="611505"/>
          </a:xfrm>
          <a:prstGeom prst="rect">
            <a:avLst/>
          </a:prstGeom>
        </p:spPr>
        <p:txBody>
          <a:bodyPr anchor="t" rtlCol="false" tIns="0" lIns="0" bIns="0" rIns="0">
            <a:spAutoFit/>
          </a:bodyPr>
          <a:lstStyle/>
          <a:p>
            <a:pPr algn="l" marL="0" indent="0" lvl="0">
              <a:lnSpc>
                <a:spcPts val="2520"/>
              </a:lnSpc>
              <a:spcBef>
                <a:spcPct val="0"/>
              </a:spcBef>
            </a:pPr>
            <a:r>
              <a:rPr lang="en-US" b="true" sz="1800">
                <a:solidFill>
                  <a:srgbClr val="2C3E50"/>
                </a:solidFill>
                <a:latin typeface="Open Sans Bold"/>
                <a:ea typeface="Open Sans Bold"/>
                <a:cs typeface="Open Sans Bold"/>
                <a:sym typeface="Open Sans Bold"/>
              </a:rPr>
              <a:t>L</a:t>
            </a:r>
            <a:r>
              <a:rPr lang="en-US" b="true" sz="1800" strike="noStrike" u="none">
                <a:solidFill>
                  <a:srgbClr val="2C3E50"/>
                </a:solidFill>
                <a:latin typeface="Open Sans Bold"/>
                <a:ea typeface="Open Sans Bold"/>
                <a:cs typeface="Open Sans Bold"/>
                <a:sym typeface="Open Sans Bold"/>
              </a:rPr>
              <a:t>a</a:t>
            </a:r>
            <a:r>
              <a:rPr lang="en-US" b="true" sz="1800" strike="noStrike" u="none">
                <a:solidFill>
                  <a:srgbClr val="2C3E50"/>
                </a:solidFill>
                <a:latin typeface="Open Sans Bold"/>
                <a:ea typeface="Open Sans Bold"/>
                <a:cs typeface="Open Sans Bold"/>
                <a:sym typeface="Open Sans Bold"/>
              </a:rPr>
              <a:t>unc</a:t>
            </a:r>
            <a:r>
              <a:rPr lang="en-US" b="true" sz="1800" strike="noStrike" u="none">
                <a:solidFill>
                  <a:srgbClr val="2C3E50"/>
                </a:solidFill>
                <a:latin typeface="Open Sans Bold"/>
                <a:ea typeface="Open Sans Bold"/>
                <a:cs typeface="Open Sans Bold"/>
                <a:sym typeface="Open Sans Bold"/>
              </a:rPr>
              <a:t>h the Anchoring Hope Patient Assistance Fund</a:t>
            </a:r>
          </a:p>
        </p:txBody>
      </p:sp>
      <p:sp>
        <p:nvSpPr>
          <p:cNvPr name="TextBox 13" id="13"/>
          <p:cNvSpPr txBox="true"/>
          <p:nvPr/>
        </p:nvSpPr>
        <p:spPr>
          <a:xfrm rot="0">
            <a:off x="3619500" y="7801097"/>
            <a:ext cx="4762500" cy="925830"/>
          </a:xfrm>
          <a:prstGeom prst="rect">
            <a:avLst/>
          </a:prstGeom>
        </p:spPr>
        <p:txBody>
          <a:bodyPr anchor="t" rtlCol="false" tIns="0" lIns="0" bIns="0" rIns="0">
            <a:spAutoFit/>
          </a:bodyPr>
          <a:lstStyle/>
          <a:p>
            <a:pPr algn="l" marL="0" indent="0" lvl="0">
              <a:lnSpc>
                <a:spcPts val="2520"/>
              </a:lnSpc>
              <a:spcBef>
                <a:spcPct val="0"/>
              </a:spcBef>
            </a:pPr>
            <a:r>
              <a:rPr lang="en-US" b="true" sz="1800">
                <a:solidFill>
                  <a:srgbClr val="2C3E50"/>
                </a:solidFill>
                <a:latin typeface="Open Sans Bold"/>
                <a:ea typeface="Open Sans Bold"/>
                <a:cs typeface="Open Sans Bold"/>
                <a:sym typeface="Open Sans Bold"/>
              </a:rPr>
              <a:t>Establ</a:t>
            </a:r>
            <a:r>
              <a:rPr lang="en-US" b="true" sz="1800" strike="noStrike" u="none">
                <a:solidFill>
                  <a:srgbClr val="2C3E50"/>
                </a:solidFill>
                <a:latin typeface="Open Sans Bold"/>
                <a:ea typeface="Open Sans Bold"/>
                <a:cs typeface="Open Sans Bold"/>
                <a:sym typeface="Open Sans Bold"/>
              </a:rPr>
              <a:t>i</a:t>
            </a:r>
            <a:r>
              <a:rPr lang="en-US" b="true" sz="1800" strike="noStrike" u="none">
                <a:solidFill>
                  <a:srgbClr val="2C3E50"/>
                </a:solidFill>
                <a:latin typeface="Open Sans Bold"/>
                <a:ea typeface="Open Sans Bold"/>
                <a:cs typeface="Open Sans Bold"/>
                <a:sym typeface="Open Sans Bold"/>
              </a:rPr>
              <a:t>sh</a:t>
            </a:r>
            <a:r>
              <a:rPr lang="en-US" b="true" sz="1800" strike="noStrike" u="none">
                <a:solidFill>
                  <a:srgbClr val="2C3E50"/>
                </a:solidFill>
                <a:latin typeface="Open Sans Bold"/>
                <a:ea typeface="Open Sans Bold"/>
                <a:cs typeface="Open Sans Bold"/>
                <a:sym typeface="Open Sans Bold"/>
              </a:rPr>
              <a:t>ed as New England</a:t>
            </a:r>
            <a:r>
              <a:rPr lang="en-US" b="true" sz="1800" strike="noStrike" u="none">
                <a:solidFill>
                  <a:srgbClr val="2C3E50"/>
                </a:solidFill>
                <a:latin typeface="Open Sans Bold"/>
                <a:ea typeface="Open Sans Bold"/>
                <a:cs typeface="Open Sans Bold"/>
                <a:sym typeface="Open Sans Bold"/>
              </a:rPr>
              <a:t>’</a:t>
            </a:r>
            <a:r>
              <a:rPr lang="en-US" b="true" sz="1800" strike="noStrike" u="none">
                <a:solidFill>
                  <a:srgbClr val="2C3E50"/>
                </a:solidFill>
                <a:latin typeface="Open Sans Bold"/>
                <a:ea typeface="Open Sans Bold"/>
                <a:cs typeface="Open Sans Bold"/>
                <a:sym typeface="Open Sans Bold"/>
              </a:rPr>
              <a:t>s </a:t>
            </a:r>
            <a:r>
              <a:rPr lang="en-US" b="true" sz="1800" strike="noStrike" u="none">
                <a:solidFill>
                  <a:srgbClr val="2C3E50"/>
                </a:solidFill>
                <a:latin typeface="Open Sans Bold"/>
                <a:ea typeface="Open Sans Bold"/>
                <a:cs typeface="Open Sans Bold"/>
                <a:sym typeface="Open Sans Bold"/>
              </a:rPr>
              <a:t>most </a:t>
            </a:r>
            <a:r>
              <a:rPr lang="en-US" b="true" sz="1800" strike="noStrike" u="none">
                <a:solidFill>
                  <a:srgbClr val="2C3E50"/>
                </a:solidFill>
                <a:latin typeface="Open Sans Bold"/>
                <a:ea typeface="Open Sans Bold"/>
                <a:cs typeface="Open Sans Bold"/>
                <a:sym typeface="Open Sans Bold"/>
              </a:rPr>
              <a:t>re</a:t>
            </a:r>
            <a:r>
              <a:rPr lang="en-US" b="true" sz="1800" strike="noStrike" u="none">
                <a:solidFill>
                  <a:srgbClr val="2C3E50"/>
                </a:solidFill>
                <a:latin typeface="Open Sans Bold"/>
                <a:ea typeface="Open Sans Bold"/>
                <a:cs typeface="Open Sans Bold"/>
                <a:sym typeface="Open Sans Bold"/>
              </a:rPr>
              <a:t>sp</a:t>
            </a:r>
            <a:r>
              <a:rPr lang="en-US" b="true" sz="1800" strike="noStrike" u="none">
                <a:solidFill>
                  <a:srgbClr val="2C3E50"/>
                </a:solidFill>
                <a:latin typeface="Open Sans Bold"/>
                <a:ea typeface="Open Sans Bold"/>
                <a:cs typeface="Open Sans Bold"/>
                <a:sym typeface="Open Sans Bold"/>
              </a:rPr>
              <a:t>e</a:t>
            </a:r>
            <a:r>
              <a:rPr lang="en-US" b="true" sz="1800" strike="noStrike" u="none">
                <a:solidFill>
                  <a:srgbClr val="2C3E50"/>
                </a:solidFill>
                <a:latin typeface="Open Sans Bold"/>
                <a:ea typeface="Open Sans Bold"/>
                <a:cs typeface="Open Sans Bold"/>
                <a:sym typeface="Open Sans Bold"/>
              </a:rPr>
              <a:t>cted</a:t>
            </a:r>
            <a:r>
              <a:rPr lang="en-US" b="true" sz="1800" strike="noStrike" u="none">
                <a:solidFill>
                  <a:srgbClr val="2C3E50"/>
                </a:solidFill>
                <a:latin typeface="Open Sans Bold"/>
                <a:ea typeface="Open Sans Bold"/>
                <a:cs typeface="Open Sans Bold"/>
                <a:sym typeface="Open Sans Bold"/>
              </a:rPr>
              <a:t> waterfront </a:t>
            </a:r>
            <a:r>
              <a:rPr lang="en-US" b="true" sz="1800" strike="noStrike" u="none">
                <a:solidFill>
                  <a:srgbClr val="2C3E50"/>
                </a:solidFill>
                <a:latin typeface="Open Sans Bold"/>
                <a:ea typeface="Open Sans Bold"/>
                <a:cs typeface="Open Sans Bold"/>
                <a:sym typeface="Open Sans Bold"/>
              </a:rPr>
              <a:t>p</a:t>
            </a:r>
            <a:r>
              <a:rPr lang="en-US" b="true" sz="1800" strike="noStrike" u="none">
                <a:solidFill>
                  <a:srgbClr val="2C3E50"/>
                </a:solidFill>
                <a:latin typeface="Open Sans Bold"/>
                <a:ea typeface="Open Sans Bold"/>
                <a:cs typeface="Open Sans Bold"/>
                <a:sym typeface="Open Sans Bold"/>
              </a:rPr>
              <a:t>h</a:t>
            </a:r>
            <a:r>
              <a:rPr lang="en-US" b="true" sz="1800" strike="noStrike" u="none">
                <a:solidFill>
                  <a:srgbClr val="2C3E50"/>
                </a:solidFill>
                <a:latin typeface="Open Sans Bold"/>
                <a:ea typeface="Open Sans Bold"/>
                <a:cs typeface="Open Sans Bold"/>
                <a:sym typeface="Open Sans Bold"/>
              </a:rPr>
              <a:t>il</a:t>
            </a:r>
            <a:r>
              <a:rPr lang="en-US" b="true" sz="1800" strike="noStrike" u="none">
                <a:solidFill>
                  <a:srgbClr val="2C3E50"/>
                </a:solidFill>
                <a:latin typeface="Open Sans Bold"/>
                <a:ea typeface="Open Sans Bold"/>
                <a:cs typeface="Open Sans Bold"/>
                <a:sym typeface="Open Sans Bold"/>
              </a:rPr>
              <a:t>a</a:t>
            </a:r>
            <a:r>
              <a:rPr lang="en-US" b="true" sz="1800" strike="noStrike" u="none">
                <a:solidFill>
                  <a:srgbClr val="2C3E50"/>
                </a:solidFill>
                <a:latin typeface="Open Sans Bold"/>
                <a:ea typeface="Open Sans Bold"/>
                <a:cs typeface="Open Sans Bold"/>
                <a:sym typeface="Open Sans Bold"/>
              </a:rPr>
              <a:t>nth</a:t>
            </a:r>
            <a:r>
              <a:rPr lang="en-US" b="true" sz="1800" strike="noStrike" u="none">
                <a:solidFill>
                  <a:srgbClr val="2C3E50"/>
                </a:solidFill>
                <a:latin typeface="Open Sans Bold"/>
                <a:ea typeface="Open Sans Bold"/>
                <a:cs typeface="Open Sans Bold"/>
                <a:sym typeface="Open Sans Bold"/>
              </a:rPr>
              <a:t>r</a:t>
            </a:r>
            <a:r>
              <a:rPr lang="en-US" b="true" sz="1800" strike="noStrike" u="none">
                <a:solidFill>
                  <a:srgbClr val="2C3E50"/>
                </a:solidFill>
                <a:latin typeface="Open Sans Bold"/>
                <a:ea typeface="Open Sans Bold"/>
                <a:cs typeface="Open Sans Bold"/>
                <a:sym typeface="Open Sans Bold"/>
              </a:rPr>
              <a:t>op</a:t>
            </a:r>
            <a:r>
              <a:rPr lang="en-US" b="true" sz="1800" strike="noStrike" u="none">
                <a:solidFill>
                  <a:srgbClr val="2C3E50"/>
                </a:solidFill>
                <a:latin typeface="Open Sans Bold"/>
                <a:ea typeface="Open Sans Bold"/>
                <a:cs typeface="Open Sans Bold"/>
                <a:sym typeface="Open Sans Bold"/>
              </a:rPr>
              <a:t>i</a:t>
            </a:r>
            <a:r>
              <a:rPr lang="en-US" b="true" sz="1800" strike="noStrike" u="none">
                <a:solidFill>
                  <a:srgbClr val="2C3E50"/>
                </a:solidFill>
                <a:latin typeface="Open Sans Bold"/>
                <a:ea typeface="Open Sans Bold"/>
                <a:cs typeface="Open Sans Bold"/>
                <a:sym typeface="Open Sans Bold"/>
              </a:rPr>
              <a:t>c</a:t>
            </a:r>
            <a:r>
              <a:rPr lang="en-US" b="true" sz="1800" strike="noStrike" u="none">
                <a:solidFill>
                  <a:srgbClr val="2C3E50"/>
                </a:solidFill>
                <a:latin typeface="Open Sans Bold"/>
                <a:ea typeface="Open Sans Bold"/>
                <a:cs typeface="Open Sans Bold"/>
                <a:sym typeface="Open Sans Bold"/>
              </a:rPr>
              <a:t> tra</a:t>
            </a:r>
            <a:r>
              <a:rPr lang="en-US" b="true" sz="1800" strike="noStrike" u="none">
                <a:solidFill>
                  <a:srgbClr val="2C3E50"/>
                </a:solidFill>
                <a:latin typeface="Open Sans Bold"/>
                <a:ea typeface="Open Sans Bold"/>
                <a:cs typeface="Open Sans Bold"/>
                <a:sym typeface="Open Sans Bold"/>
              </a:rPr>
              <a:t>di</a:t>
            </a:r>
            <a:r>
              <a:rPr lang="en-US" b="true" sz="1800" strike="noStrike" u="none">
                <a:solidFill>
                  <a:srgbClr val="2C3E50"/>
                </a:solidFill>
                <a:latin typeface="Open Sans Bold"/>
                <a:ea typeface="Open Sans Bold"/>
                <a:cs typeface="Open Sans Bold"/>
                <a:sym typeface="Open Sans Bold"/>
              </a:rPr>
              <a:t>t</a:t>
            </a:r>
            <a:r>
              <a:rPr lang="en-US" b="true" sz="1800" strike="noStrike" u="none">
                <a:solidFill>
                  <a:srgbClr val="2C3E50"/>
                </a:solidFill>
                <a:latin typeface="Open Sans Bold"/>
                <a:ea typeface="Open Sans Bold"/>
                <a:cs typeface="Open Sans Bold"/>
                <a:sym typeface="Open Sans Bold"/>
              </a:rPr>
              <a:t>ion.</a:t>
            </a:r>
          </a:p>
        </p:txBody>
      </p:sp>
      <p:sp>
        <p:nvSpPr>
          <p:cNvPr name="TextBox 14" id="14"/>
          <p:cNvSpPr txBox="true"/>
          <p:nvPr/>
        </p:nvSpPr>
        <p:spPr>
          <a:xfrm rot="0">
            <a:off x="1524000" y="7664889"/>
            <a:ext cx="1905000" cy="613410"/>
          </a:xfrm>
          <a:prstGeom prst="rect">
            <a:avLst/>
          </a:prstGeom>
        </p:spPr>
        <p:txBody>
          <a:bodyPr anchor="t" rtlCol="false" tIns="0" lIns="0" bIns="0" rIns="0">
            <a:spAutoFit/>
          </a:bodyPr>
          <a:lstStyle/>
          <a:p>
            <a:pPr algn="l" marL="0" indent="0" lvl="0">
              <a:lnSpc>
                <a:spcPts val="5040"/>
              </a:lnSpc>
              <a:spcBef>
                <a:spcPct val="0"/>
              </a:spcBef>
            </a:pPr>
            <a:r>
              <a:rPr lang="en-US" b="true" sz="3600" strike="noStrike" u="none">
                <a:solidFill>
                  <a:srgbClr val="0F1B2D"/>
                </a:solidFill>
                <a:latin typeface="Playfair Display Bold"/>
                <a:ea typeface="Playfair Display Bold"/>
                <a:cs typeface="Playfair Display Bold"/>
                <a:sym typeface="Playfair Display Bold"/>
              </a:rPr>
              <a:t>2031</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294D6E"/>
        </a:solidFill>
      </p:bgPr>
    </p:bg>
    <p:spTree>
      <p:nvGrpSpPr>
        <p:cNvPr id="1" name=""/>
        <p:cNvGrpSpPr/>
        <p:nvPr/>
      </p:nvGrpSpPr>
      <p:grpSpPr>
        <a:xfrm>
          <a:off x="0" y="0"/>
          <a:ext cx="0" cy="0"/>
          <a:chOff x="0" y="0"/>
          <a:chExt cx="0" cy="0"/>
        </a:xfrm>
      </p:grpSpPr>
      <p:sp>
        <p:nvSpPr>
          <p:cNvPr name="TextBox 2" id="2"/>
          <p:cNvSpPr txBox="true"/>
          <p:nvPr/>
        </p:nvSpPr>
        <p:spPr>
          <a:xfrm rot="0">
            <a:off x="5334000" y="716915"/>
            <a:ext cx="7620000" cy="1526540"/>
          </a:xfrm>
          <a:prstGeom prst="rect">
            <a:avLst/>
          </a:prstGeom>
        </p:spPr>
        <p:txBody>
          <a:bodyPr anchor="t" rtlCol="false" tIns="0" lIns="0" bIns="0" rIns="0">
            <a:spAutoFit/>
          </a:bodyPr>
          <a:lstStyle/>
          <a:p>
            <a:pPr algn="ctr" marL="0" indent="0" lvl="0">
              <a:lnSpc>
                <a:spcPts val="6159"/>
              </a:lnSpc>
              <a:spcBef>
                <a:spcPct val="0"/>
              </a:spcBef>
            </a:pPr>
            <a:r>
              <a:rPr lang="en-US" b="true" sz="4399" strike="noStrike" u="none">
                <a:solidFill>
                  <a:srgbClr val="FFFFFF"/>
                </a:solidFill>
                <a:latin typeface="Playfair Display Bold"/>
                <a:ea typeface="Playfair Display Bold"/>
                <a:cs typeface="Playfair Display Bold"/>
                <a:sym typeface="Playfair Display Bold"/>
              </a:rPr>
              <a:t>BECOME A FOUNDING PARTNER</a:t>
            </a:r>
          </a:p>
        </p:txBody>
      </p:sp>
      <p:sp>
        <p:nvSpPr>
          <p:cNvPr name="TextBox 3" id="3"/>
          <p:cNvSpPr txBox="true"/>
          <p:nvPr/>
        </p:nvSpPr>
        <p:spPr>
          <a:xfrm rot="0">
            <a:off x="5810250" y="2374699"/>
            <a:ext cx="6667500" cy="1174750"/>
          </a:xfrm>
          <a:prstGeom prst="rect">
            <a:avLst/>
          </a:prstGeom>
        </p:spPr>
        <p:txBody>
          <a:bodyPr anchor="t" rtlCol="false" tIns="0" lIns="0" bIns="0" rIns="0">
            <a:spAutoFit/>
          </a:bodyPr>
          <a:lstStyle/>
          <a:p>
            <a:pPr algn="ctr" marL="0" indent="0" lvl="0">
              <a:lnSpc>
                <a:spcPts val="3199"/>
              </a:lnSpc>
              <a:spcBef>
                <a:spcPct val="0"/>
              </a:spcBef>
            </a:pPr>
            <a:r>
              <a:rPr lang="en-US" sz="1999" strike="noStrike" u="none">
                <a:solidFill>
                  <a:srgbClr val="DAD2BD"/>
                </a:solidFill>
                <a:latin typeface="Open Sans"/>
                <a:ea typeface="Open Sans"/>
                <a:cs typeface="Open Sans"/>
                <a:sym typeface="Open Sans"/>
              </a:rPr>
              <a:t>Join fifteen visionary </a:t>
            </a:r>
            <a:r>
              <a:rPr lang="en-US" sz="1999" strike="noStrike" u="none">
                <a:solidFill>
                  <a:srgbClr val="DAD2BD"/>
                </a:solidFill>
                <a:latin typeface="Open Sans"/>
                <a:ea typeface="Open Sans"/>
                <a:cs typeface="Open Sans"/>
                <a:sym typeface="Open Sans"/>
              </a:rPr>
              <a:t>o</a:t>
            </a:r>
            <a:r>
              <a:rPr lang="en-US" sz="1999" strike="noStrike" u="none">
                <a:solidFill>
                  <a:srgbClr val="DAD2BD"/>
                </a:solidFill>
                <a:latin typeface="Open Sans"/>
                <a:ea typeface="Open Sans"/>
                <a:cs typeface="Open Sans"/>
                <a:sym typeface="Open Sans"/>
              </a:rPr>
              <a:t>r</a:t>
            </a:r>
            <a:r>
              <a:rPr lang="en-US" sz="1999" strike="noStrike" u="none">
                <a:solidFill>
                  <a:srgbClr val="DAD2BD"/>
                </a:solidFill>
                <a:latin typeface="Open Sans"/>
                <a:ea typeface="Open Sans"/>
                <a:cs typeface="Open Sans"/>
                <a:sym typeface="Open Sans"/>
              </a:rPr>
              <a:t>ganization</a:t>
            </a:r>
            <a:r>
              <a:rPr lang="en-US" sz="1999" strike="noStrike" u="none">
                <a:solidFill>
                  <a:srgbClr val="DAD2BD"/>
                </a:solidFill>
                <a:latin typeface="Open Sans"/>
                <a:ea typeface="Open Sans"/>
                <a:cs typeface="Open Sans"/>
                <a:sym typeface="Open Sans"/>
              </a:rPr>
              <a:t>s </a:t>
            </a:r>
            <a:r>
              <a:rPr lang="en-US" sz="1999" strike="noStrike" u="none">
                <a:solidFill>
                  <a:srgbClr val="DAD2BD"/>
                </a:solidFill>
                <a:latin typeface="Open Sans"/>
                <a:ea typeface="Open Sans"/>
                <a:cs typeface="Open Sans"/>
                <a:sym typeface="Open Sans"/>
              </a:rPr>
              <a:t>c</a:t>
            </a:r>
            <a:r>
              <a:rPr lang="en-US" sz="1999" strike="noStrike" u="none">
                <a:solidFill>
                  <a:srgbClr val="DAD2BD"/>
                </a:solidFill>
                <a:latin typeface="Open Sans"/>
                <a:ea typeface="Open Sans"/>
                <a:cs typeface="Open Sans"/>
                <a:sym typeface="Open Sans"/>
              </a:rPr>
              <a:t>o</a:t>
            </a:r>
            <a:r>
              <a:rPr lang="en-US" sz="1999" strike="noStrike" u="none">
                <a:solidFill>
                  <a:srgbClr val="DAD2BD"/>
                </a:solidFill>
                <a:latin typeface="Open Sans"/>
                <a:ea typeface="Open Sans"/>
                <a:cs typeface="Open Sans"/>
                <a:sym typeface="Open Sans"/>
              </a:rPr>
              <a:t>mm</a:t>
            </a:r>
            <a:r>
              <a:rPr lang="en-US" sz="1999" strike="noStrike" u="none">
                <a:solidFill>
                  <a:srgbClr val="DAD2BD"/>
                </a:solidFill>
                <a:latin typeface="Open Sans"/>
                <a:ea typeface="Open Sans"/>
                <a:cs typeface="Open Sans"/>
                <a:sym typeface="Open Sans"/>
              </a:rPr>
              <a:t>i</a:t>
            </a:r>
            <a:r>
              <a:rPr lang="en-US" sz="1999" strike="noStrike" u="none">
                <a:solidFill>
                  <a:srgbClr val="DAD2BD"/>
                </a:solidFill>
                <a:latin typeface="Open Sans"/>
                <a:ea typeface="Open Sans"/>
                <a:cs typeface="Open Sans"/>
                <a:sym typeface="Open Sans"/>
              </a:rPr>
              <a:t>tt</a:t>
            </a:r>
            <a:r>
              <a:rPr lang="en-US" sz="1999" strike="noStrike" u="none">
                <a:solidFill>
                  <a:srgbClr val="DAD2BD"/>
                </a:solidFill>
                <a:latin typeface="Open Sans"/>
                <a:ea typeface="Open Sans"/>
                <a:cs typeface="Open Sans"/>
                <a:sym typeface="Open Sans"/>
              </a:rPr>
              <a:t>e</a:t>
            </a:r>
            <a:r>
              <a:rPr lang="en-US" sz="1999" strike="noStrike" u="none">
                <a:solidFill>
                  <a:srgbClr val="DAD2BD"/>
                </a:solidFill>
                <a:latin typeface="Open Sans"/>
                <a:ea typeface="Open Sans"/>
                <a:cs typeface="Open Sans"/>
                <a:sym typeface="Open Sans"/>
              </a:rPr>
              <a:t>d</a:t>
            </a:r>
            <a:r>
              <a:rPr lang="en-US" sz="1999" strike="noStrike" u="none">
                <a:solidFill>
                  <a:srgbClr val="DAD2BD"/>
                </a:solidFill>
                <a:latin typeface="Open Sans"/>
                <a:ea typeface="Open Sans"/>
                <a:cs typeface="Open Sans"/>
                <a:sym typeface="Open Sans"/>
              </a:rPr>
              <a:t> t</a:t>
            </a:r>
            <a:r>
              <a:rPr lang="en-US" sz="1999" strike="noStrike" u="none">
                <a:solidFill>
                  <a:srgbClr val="DAD2BD"/>
                </a:solidFill>
                <a:latin typeface="Open Sans"/>
                <a:ea typeface="Open Sans"/>
                <a:cs typeface="Open Sans"/>
                <a:sym typeface="Open Sans"/>
              </a:rPr>
              <a:t>o </a:t>
            </a:r>
            <a:r>
              <a:rPr lang="en-US" sz="1999" strike="noStrike" u="none">
                <a:solidFill>
                  <a:srgbClr val="DAD2BD"/>
                </a:solidFill>
                <a:latin typeface="Open Sans"/>
                <a:ea typeface="Open Sans"/>
                <a:cs typeface="Open Sans"/>
                <a:sym typeface="Open Sans"/>
              </a:rPr>
              <a:t>b</a:t>
            </a:r>
            <a:r>
              <a:rPr lang="en-US" sz="1999" strike="noStrike" u="none">
                <a:solidFill>
                  <a:srgbClr val="DAD2BD"/>
                </a:solidFill>
                <a:latin typeface="Open Sans"/>
                <a:ea typeface="Open Sans"/>
                <a:cs typeface="Open Sans"/>
                <a:sym typeface="Open Sans"/>
              </a:rPr>
              <a:t>ui</a:t>
            </a:r>
            <a:r>
              <a:rPr lang="en-US" sz="1999" strike="noStrike" u="none">
                <a:solidFill>
                  <a:srgbClr val="DAD2BD"/>
                </a:solidFill>
                <a:latin typeface="Open Sans"/>
                <a:ea typeface="Open Sans"/>
                <a:cs typeface="Open Sans"/>
                <a:sym typeface="Open Sans"/>
              </a:rPr>
              <a:t>l</a:t>
            </a:r>
            <a:r>
              <a:rPr lang="en-US" sz="1999" strike="noStrike" u="none">
                <a:solidFill>
                  <a:srgbClr val="DAD2BD"/>
                </a:solidFill>
                <a:latin typeface="Open Sans"/>
                <a:ea typeface="Open Sans"/>
                <a:cs typeface="Open Sans"/>
                <a:sym typeface="Open Sans"/>
              </a:rPr>
              <a:t>d</a:t>
            </a:r>
            <a:r>
              <a:rPr lang="en-US" sz="1999" strike="noStrike" u="none">
                <a:solidFill>
                  <a:srgbClr val="DAD2BD"/>
                </a:solidFill>
                <a:latin typeface="Open Sans"/>
                <a:ea typeface="Open Sans"/>
                <a:cs typeface="Open Sans"/>
                <a:sym typeface="Open Sans"/>
              </a:rPr>
              <a:t>i</a:t>
            </a:r>
            <a:r>
              <a:rPr lang="en-US" sz="1999" strike="noStrike" u="none">
                <a:solidFill>
                  <a:srgbClr val="DAD2BD"/>
                </a:solidFill>
                <a:latin typeface="Open Sans"/>
                <a:ea typeface="Open Sans"/>
                <a:cs typeface="Open Sans"/>
                <a:sym typeface="Open Sans"/>
              </a:rPr>
              <a:t>ng</a:t>
            </a:r>
            <a:r>
              <a:rPr lang="en-US" sz="1999" strike="noStrike" u="none">
                <a:solidFill>
                  <a:srgbClr val="DAD2BD"/>
                </a:solidFill>
                <a:latin typeface="Open Sans"/>
                <a:ea typeface="Open Sans"/>
                <a:cs typeface="Open Sans"/>
                <a:sym typeface="Open Sans"/>
              </a:rPr>
              <a:t> </a:t>
            </a:r>
            <a:r>
              <a:rPr lang="en-US" sz="1999" strike="noStrike" u="none">
                <a:solidFill>
                  <a:srgbClr val="DAD2BD"/>
                </a:solidFill>
                <a:latin typeface="Open Sans"/>
                <a:ea typeface="Open Sans"/>
                <a:cs typeface="Open Sans"/>
                <a:sym typeface="Open Sans"/>
              </a:rPr>
              <a:t>N</a:t>
            </a:r>
            <a:r>
              <a:rPr lang="en-US" sz="1999" strike="noStrike" u="none">
                <a:solidFill>
                  <a:srgbClr val="DAD2BD"/>
                </a:solidFill>
                <a:latin typeface="Open Sans"/>
                <a:ea typeface="Open Sans"/>
                <a:cs typeface="Open Sans"/>
                <a:sym typeface="Open Sans"/>
              </a:rPr>
              <a:t>e</a:t>
            </a:r>
            <a:r>
              <a:rPr lang="en-US" sz="1999" strike="noStrike" u="none">
                <a:solidFill>
                  <a:srgbClr val="DAD2BD"/>
                </a:solidFill>
                <a:latin typeface="Open Sans"/>
                <a:ea typeface="Open Sans"/>
                <a:cs typeface="Open Sans"/>
                <a:sym typeface="Open Sans"/>
              </a:rPr>
              <a:t>w</a:t>
            </a:r>
            <a:r>
              <a:rPr lang="en-US" sz="1999" strike="noStrike" u="none">
                <a:solidFill>
                  <a:srgbClr val="DAD2BD"/>
                </a:solidFill>
                <a:latin typeface="Open Sans"/>
                <a:ea typeface="Open Sans"/>
                <a:cs typeface="Open Sans"/>
                <a:sym typeface="Open Sans"/>
              </a:rPr>
              <a:t> </a:t>
            </a:r>
            <a:r>
              <a:rPr lang="en-US" sz="1999" strike="noStrike" u="none">
                <a:solidFill>
                  <a:srgbClr val="DAD2BD"/>
                </a:solidFill>
                <a:latin typeface="Open Sans"/>
                <a:ea typeface="Open Sans"/>
                <a:cs typeface="Open Sans"/>
                <a:sym typeface="Open Sans"/>
              </a:rPr>
              <a:t>Engl</a:t>
            </a:r>
            <a:r>
              <a:rPr lang="en-US" sz="1999" strike="noStrike" u="none">
                <a:solidFill>
                  <a:srgbClr val="DAD2BD"/>
                </a:solidFill>
                <a:latin typeface="Open Sans"/>
                <a:ea typeface="Open Sans"/>
                <a:cs typeface="Open Sans"/>
                <a:sym typeface="Open Sans"/>
              </a:rPr>
              <a:t>a</a:t>
            </a:r>
            <a:r>
              <a:rPr lang="en-US" sz="1999" strike="noStrike" u="none">
                <a:solidFill>
                  <a:srgbClr val="DAD2BD"/>
                </a:solidFill>
                <a:latin typeface="Open Sans"/>
                <a:ea typeface="Open Sans"/>
                <a:cs typeface="Open Sans"/>
                <a:sym typeface="Open Sans"/>
              </a:rPr>
              <a:t>nd’</a:t>
            </a:r>
            <a:r>
              <a:rPr lang="en-US" sz="1999" strike="noStrike" u="none">
                <a:solidFill>
                  <a:srgbClr val="DAD2BD"/>
                </a:solidFill>
                <a:latin typeface="Open Sans"/>
                <a:ea typeface="Open Sans"/>
                <a:cs typeface="Open Sans"/>
                <a:sym typeface="Open Sans"/>
              </a:rPr>
              <a:t>s premier waterfront </a:t>
            </a:r>
            <a:r>
              <a:rPr lang="en-US" sz="1999" strike="noStrike" u="none">
                <a:solidFill>
                  <a:srgbClr val="DAD2BD"/>
                </a:solidFill>
                <a:latin typeface="Open Sans"/>
                <a:ea typeface="Open Sans"/>
                <a:cs typeface="Open Sans"/>
                <a:sym typeface="Open Sans"/>
              </a:rPr>
              <a:t>p</a:t>
            </a:r>
            <a:r>
              <a:rPr lang="en-US" sz="1999" strike="noStrike" u="none">
                <a:solidFill>
                  <a:srgbClr val="DAD2BD"/>
                </a:solidFill>
                <a:latin typeface="Open Sans"/>
                <a:ea typeface="Open Sans"/>
                <a:cs typeface="Open Sans"/>
                <a:sym typeface="Open Sans"/>
              </a:rPr>
              <a:t>h</a:t>
            </a:r>
            <a:r>
              <a:rPr lang="en-US" sz="1999" strike="noStrike" u="none">
                <a:solidFill>
                  <a:srgbClr val="DAD2BD"/>
                </a:solidFill>
                <a:latin typeface="Open Sans"/>
                <a:ea typeface="Open Sans"/>
                <a:cs typeface="Open Sans"/>
                <a:sym typeface="Open Sans"/>
              </a:rPr>
              <a:t>il</a:t>
            </a:r>
            <a:r>
              <a:rPr lang="en-US" sz="1999" strike="noStrike" u="none">
                <a:solidFill>
                  <a:srgbClr val="DAD2BD"/>
                </a:solidFill>
                <a:latin typeface="Open Sans"/>
                <a:ea typeface="Open Sans"/>
                <a:cs typeface="Open Sans"/>
                <a:sym typeface="Open Sans"/>
              </a:rPr>
              <a:t>a</a:t>
            </a:r>
            <a:r>
              <a:rPr lang="en-US" sz="1999" strike="noStrike" u="none">
                <a:solidFill>
                  <a:srgbClr val="DAD2BD"/>
                </a:solidFill>
                <a:latin typeface="Open Sans"/>
                <a:ea typeface="Open Sans"/>
                <a:cs typeface="Open Sans"/>
                <a:sym typeface="Open Sans"/>
              </a:rPr>
              <a:t>nth</a:t>
            </a:r>
            <a:r>
              <a:rPr lang="en-US" sz="1999" strike="noStrike" u="none">
                <a:solidFill>
                  <a:srgbClr val="DAD2BD"/>
                </a:solidFill>
                <a:latin typeface="Open Sans"/>
                <a:ea typeface="Open Sans"/>
                <a:cs typeface="Open Sans"/>
                <a:sym typeface="Open Sans"/>
              </a:rPr>
              <a:t>r</a:t>
            </a:r>
            <a:r>
              <a:rPr lang="en-US" sz="1999" strike="noStrike" u="none">
                <a:solidFill>
                  <a:srgbClr val="DAD2BD"/>
                </a:solidFill>
                <a:latin typeface="Open Sans"/>
                <a:ea typeface="Open Sans"/>
                <a:cs typeface="Open Sans"/>
                <a:sym typeface="Open Sans"/>
              </a:rPr>
              <a:t>op</a:t>
            </a:r>
            <a:r>
              <a:rPr lang="en-US" sz="1999" strike="noStrike" u="none">
                <a:solidFill>
                  <a:srgbClr val="DAD2BD"/>
                </a:solidFill>
                <a:latin typeface="Open Sans"/>
                <a:ea typeface="Open Sans"/>
                <a:cs typeface="Open Sans"/>
                <a:sym typeface="Open Sans"/>
              </a:rPr>
              <a:t>i</a:t>
            </a:r>
            <a:r>
              <a:rPr lang="en-US" sz="1999" strike="noStrike" u="none">
                <a:solidFill>
                  <a:srgbClr val="DAD2BD"/>
                </a:solidFill>
                <a:latin typeface="Open Sans"/>
                <a:ea typeface="Open Sans"/>
                <a:cs typeface="Open Sans"/>
                <a:sym typeface="Open Sans"/>
              </a:rPr>
              <a:t>c</a:t>
            </a:r>
            <a:r>
              <a:rPr lang="en-US" sz="1999" strike="noStrike" u="none">
                <a:solidFill>
                  <a:srgbClr val="DAD2BD"/>
                </a:solidFill>
                <a:latin typeface="Open Sans"/>
                <a:ea typeface="Open Sans"/>
                <a:cs typeface="Open Sans"/>
                <a:sym typeface="Open Sans"/>
              </a:rPr>
              <a:t> tra</a:t>
            </a:r>
            <a:r>
              <a:rPr lang="en-US" sz="1999" strike="noStrike" u="none">
                <a:solidFill>
                  <a:srgbClr val="DAD2BD"/>
                </a:solidFill>
                <a:latin typeface="Open Sans"/>
                <a:ea typeface="Open Sans"/>
                <a:cs typeface="Open Sans"/>
                <a:sym typeface="Open Sans"/>
              </a:rPr>
              <a:t>di</a:t>
            </a:r>
            <a:r>
              <a:rPr lang="en-US" sz="1999" strike="noStrike" u="none">
                <a:solidFill>
                  <a:srgbClr val="DAD2BD"/>
                </a:solidFill>
                <a:latin typeface="Open Sans"/>
                <a:ea typeface="Open Sans"/>
                <a:cs typeface="Open Sans"/>
                <a:sym typeface="Open Sans"/>
              </a:rPr>
              <a:t>t</a:t>
            </a:r>
            <a:r>
              <a:rPr lang="en-US" sz="1999" strike="noStrike" u="none">
                <a:solidFill>
                  <a:srgbClr val="DAD2BD"/>
                </a:solidFill>
                <a:latin typeface="Open Sans"/>
                <a:ea typeface="Open Sans"/>
                <a:cs typeface="Open Sans"/>
                <a:sym typeface="Open Sans"/>
              </a:rPr>
              <a:t>ion</a:t>
            </a:r>
          </a:p>
        </p:txBody>
      </p:sp>
      <p:sp>
        <p:nvSpPr>
          <p:cNvPr name="TextBox 4" id="4"/>
          <p:cNvSpPr txBox="true"/>
          <p:nvPr/>
        </p:nvSpPr>
        <p:spPr>
          <a:xfrm rot="0">
            <a:off x="6286500" y="3969337"/>
            <a:ext cx="5715000" cy="264160"/>
          </a:xfrm>
          <a:prstGeom prst="rect">
            <a:avLst/>
          </a:prstGeom>
        </p:spPr>
        <p:txBody>
          <a:bodyPr anchor="t" rtlCol="false" tIns="0" lIns="0" bIns="0" rIns="0">
            <a:spAutoFit/>
          </a:bodyPr>
          <a:lstStyle/>
          <a:p>
            <a:pPr algn="ctr" marL="0" indent="0" lvl="0">
              <a:lnSpc>
                <a:spcPts val="2239"/>
              </a:lnSpc>
              <a:spcBef>
                <a:spcPct val="0"/>
              </a:spcBef>
            </a:pPr>
            <a:r>
              <a:rPr lang="en-US" b="true" sz="1599" strike="noStrike" u="none">
                <a:solidFill>
                  <a:srgbClr val="C9A55C"/>
                </a:solidFill>
                <a:latin typeface="Open Sans Bold"/>
                <a:ea typeface="Open Sans Bold"/>
                <a:cs typeface="Open Sans Bold"/>
                <a:sym typeface="Open Sans Bold"/>
              </a:rPr>
              <a:t>FOUNDING PARTNER BENEFITS</a:t>
            </a:r>
          </a:p>
        </p:txBody>
      </p:sp>
      <p:sp>
        <p:nvSpPr>
          <p:cNvPr name="TextBox 5" id="5"/>
          <p:cNvSpPr txBox="true"/>
          <p:nvPr/>
        </p:nvSpPr>
        <p:spPr>
          <a:xfrm rot="0">
            <a:off x="5334000" y="4256304"/>
            <a:ext cx="7620000" cy="3970021"/>
          </a:xfrm>
          <a:prstGeom prst="rect">
            <a:avLst/>
          </a:prstGeom>
        </p:spPr>
        <p:txBody>
          <a:bodyPr anchor="t" rtlCol="false" tIns="0" lIns="0" bIns="0" rIns="0">
            <a:spAutoFit/>
          </a:bodyPr>
          <a:lstStyle/>
          <a:p>
            <a:pPr algn="ctr" marL="0" indent="0" lvl="0">
              <a:lnSpc>
                <a:spcPts val="3599"/>
              </a:lnSpc>
              <a:spcBef>
                <a:spcPct val="0"/>
              </a:spcBef>
            </a:pPr>
            <a:r>
              <a:rPr lang="en-US" sz="1799" strike="noStrike" u="none">
                <a:solidFill>
                  <a:srgbClr val="FFFFFF"/>
                </a:solidFill>
                <a:latin typeface="Open Sans"/>
                <a:ea typeface="Open Sans"/>
                <a:cs typeface="Open Sans"/>
                <a:sym typeface="Open Sans"/>
              </a:rPr>
              <a:t>Permanent recognition on the Founders Wall at every future event</a:t>
            </a:r>
          </a:p>
          <a:p>
            <a:pPr algn="ctr" marL="0" indent="0" lvl="0">
              <a:lnSpc>
                <a:spcPts val="3599"/>
              </a:lnSpc>
              <a:spcBef>
                <a:spcPct val="0"/>
              </a:spcBef>
            </a:pPr>
          </a:p>
          <a:p>
            <a:pPr algn="ctr" marL="0" indent="0" lvl="0">
              <a:lnSpc>
                <a:spcPts val="3599"/>
              </a:lnSpc>
              <a:spcBef>
                <a:spcPct val="0"/>
              </a:spcBef>
            </a:pPr>
            <a:r>
              <a:rPr lang="en-US" sz="1799" strike="noStrike" u="none">
                <a:solidFill>
                  <a:srgbClr val="FFFFFF"/>
                </a:solidFill>
                <a:latin typeface="Open Sans"/>
                <a:ea typeface="Open Sans"/>
                <a:cs typeface="Open Sans"/>
                <a:sym typeface="Open Sans"/>
              </a:rPr>
              <a:t>Annual VIP access for the life of the organization</a:t>
            </a:r>
          </a:p>
          <a:p>
            <a:pPr algn="ctr" marL="0" indent="0" lvl="0">
              <a:lnSpc>
                <a:spcPts val="3599"/>
              </a:lnSpc>
              <a:spcBef>
                <a:spcPct val="0"/>
              </a:spcBef>
            </a:pPr>
          </a:p>
          <a:p>
            <a:pPr algn="ctr" marL="0" indent="0" lvl="0">
              <a:lnSpc>
                <a:spcPts val="3599"/>
              </a:lnSpc>
              <a:spcBef>
                <a:spcPct val="0"/>
              </a:spcBef>
            </a:pPr>
            <a:r>
              <a:rPr lang="en-US" sz="1799" strike="noStrike" u="none">
                <a:solidFill>
                  <a:srgbClr val="FFFFFF"/>
                </a:solidFill>
                <a:latin typeface="Open Sans"/>
                <a:ea typeface="Open Sans"/>
                <a:cs typeface="Open Sans"/>
                <a:sym typeface="Open Sans"/>
              </a:rPr>
              <a:t>Exclusive Founding Partner designation — limited to fifteen</a:t>
            </a:r>
          </a:p>
          <a:p>
            <a:pPr algn="ctr" marL="0" indent="0" lvl="0">
              <a:lnSpc>
                <a:spcPts val="3599"/>
              </a:lnSpc>
              <a:spcBef>
                <a:spcPct val="0"/>
              </a:spcBef>
            </a:pPr>
          </a:p>
          <a:p>
            <a:pPr algn="ctr" marL="0" indent="0" lvl="0">
              <a:lnSpc>
                <a:spcPts val="3599"/>
              </a:lnSpc>
              <a:spcBef>
                <a:spcPct val="0"/>
              </a:spcBef>
            </a:pPr>
            <a:r>
              <a:rPr lang="en-US" sz="1799" strike="noStrike" u="none">
                <a:solidFill>
                  <a:srgbClr val="FFFFFF"/>
                </a:solidFill>
                <a:latin typeface="Open Sans"/>
                <a:ea typeface="Open Sans"/>
                <a:cs typeface="Open Sans"/>
                <a:sym typeface="Open Sans"/>
              </a:rPr>
              <a:t>Legacy status in all publications and annual reports</a:t>
            </a:r>
          </a:p>
          <a:p>
            <a:pPr algn="ctr" marL="0" indent="0" lvl="0">
              <a:lnSpc>
                <a:spcPts val="3599"/>
              </a:lnSpc>
              <a:spcBef>
                <a:spcPct val="0"/>
              </a:spcBef>
            </a:pPr>
          </a:p>
          <a:p>
            <a:pPr algn="ctr" marL="0" indent="0" lvl="0">
              <a:lnSpc>
                <a:spcPts val="3599"/>
              </a:lnSpc>
              <a:spcBef>
                <a:spcPct val="0"/>
              </a:spcBef>
            </a:pPr>
            <a:r>
              <a:rPr lang="en-US" sz="1799" strike="noStrike" u="none">
                <a:solidFill>
                  <a:srgbClr val="FFFFFF"/>
                </a:solidFill>
                <a:latin typeface="Open Sans"/>
                <a:ea typeface="Open Sans"/>
                <a:cs typeface="Open Sans"/>
                <a:sym typeface="Open Sans"/>
              </a:rPr>
              <a:t>Private dinner with the board and keynote honorees</a:t>
            </a:r>
          </a:p>
        </p:txBody>
      </p:sp>
      <p:sp>
        <p:nvSpPr>
          <p:cNvPr name="TextBox 6" id="6"/>
          <p:cNvSpPr txBox="true"/>
          <p:nvPr/>
        </p:nvSpPr>
        <p:spPr>
          <a:xfrm rot="0">
            <a:off x="5001148" y="9016900"/>
            <a:ext cx="8285705" cy="1397000"/>
          </a:xfrm>
          <a:prstGeom prst="rect">
            <a:avLst/>
          </a:prstGeom>
        </p:spPr>
        <p:txBody>
          <a:bodyPr anchor="t" rtlCol="false" tIns="0" lIns="0" bIns="0" rIns="0">
            <a:spAutoFit/>
          </a:bodyPr>
          <a:lstStyle/>
          <a:p>
            <a:pPr algn="ctr" marL="0" indent="0" lvl="0">
              <a:lnSpc>
                <a:spcPts val="2799"/>
              </a:lnSpc>
              <a:spcBef>
                <a:spcPct val="0"/>
              </a:spcBef>
            </a:pPr>
            <a:r>
              <a:rPr lang="en-US" sz="1999" i="true">
                <a:solidFill>
                  <a:srgbClr val="C9A55C"/>
                </a:solidFill>
                <a:latin typeface="Open Sans Italics"/>
                <a:ea typeface="Open Sans Italics"/>
                <a:cs typeface="Open Sans Italics"/>
                <a:sym typeface="Open Sans Italics"/>
              </a:rPr>
              <a:t>T</a:t>
            </a:r>
            <a:r>
              <a:rPr lang="en-US" sz="1999" i="true" strike="noStrike" u="none">
                <a:solidFill>
                  <a:srgbClr val="C9A55C"/>
                </a:solidFill>
                <a:latin typeface="Open Sans Italics"/>
                <a:ea typeface="Open Sans Italics"/>
                <a:cs typeface="Open Sans Italics"/>
                <a:sym typeface="Open Sans Italics"/>
              </a:rPr>
              <a:t>o</a:t>
            </a:r>
            <a:r>
              <a:rPr lang="en-US" sz="1999" i="true" strike="noStrike" u="none">
                <a:solidFill>
                  <a:srgbClr val="C9A55C"/>
                </a:solidFill>
                <a:latin typeface="Open Sans Italics"/>
                <a:ea typeface="Open Sans Italics"/>
                <a:cs typeface="Open Sans Italics"/>
                <a:sym typeface="Open Sans Italics"/>
              </a:rPr>
              <a:t>g</a:t>
            </a:r>
            <a:r>
              <a:rPr lang="en-US" sz="1999" i="true" strike="noStrike" u="none">
                <a:solidFill>
                  <a:srgbClr val="C9A55C"/>
                </a:solidFill>
                <a:latin typeface="Open Sans Italics"/>
                <a:ea typeface="Open Sans Italics"/>
                <a:cs typeface="Open Sans Italics"/>
                <a:sym typeface="Open Sans Italics"/>
              </a:rPr>
              <a:t>e</a:t>
            </a:r>
            <a:r>
              <a:rPr lang="en-US" sz="1999" i="true" strike="noStrike" u="none">
                <a:solidFill>
                  <a:srgbClr val="C9A55C"/>
                </a:solidFill>
                <a:latin typeface="Open Sans Italics"/>
                <a:ea typeface="Open Sans Italics"/>
                <a:cs typeface="Open Sans Italics"/>
                <a:sym typeface="Open Sans Italics"/>
              </a:rPr>
              <a:t>th</a:t>
            </a:r>
            <a:r>
              <a:rPr lang="en-US" sz="1999" i="true" strike="noStrike" u="none">
                <a:solidFill>
                  <a:srgbClr val="C9A55C"/>
                </a:solidFill>
                <a:latin typeface="Open Sans Italics"/>
                <a:ea typeface="Open Sans Italics"/>
                <a:cs typeface="Open Sans Italics"/>
                <a:sym typeface="Open Sans Italics"/>
              </a:rPr>
              <a:t>e</a:t>
            </a:r>
            <a:r>
              <a:rPr lang="en-US" sz="1999" i="true" strike="noStrike" u="none">
                <a:solidFill>
                  <a:srgbClr val="C9A55C"/>
                </a:solidFill>
                <a:latin typeface="Open Sans Italics"/>
                <a:ea typeface="Open Sans Italics"/>
                <a:cs typeface="Open Sans Italics"/>
                <a:sym typeface="Open Sans Italics"/>
              </a:rPr>
              <a:t>r,</a:t>
            </a:r>
            <a:r>
              <a:rPr lang="en-US" sz="1999" i="true" strike="noStrike" u="none">
                <a:solidFill>
                  <a:srgbClr val="C9A55C"/>
                </a:solidFill>
                <a:latin typeface="Open Sans Italics"/>
                <a:ea typeface="Open Sans Italics"/>
                <a:cs typeface="Open Sans Italics"/>
                <a:sym typeface="Open Sans Italics"/>
              </a:rPr>
              <a:t> </a:t>
            </a:r>
            <a:r>
              <a:rPr lang="en-US" sz="1999" i="true" strike="noStrike" u="none">
                <a:solidFill>
                  <a:srgbClr val="C9A55C"/>
                </a:solidFill>
                <a:latin typeface="Open Sans Italics"/>
                <a:ea typeface="Open Sans Italics"/>
                <a:cs typeface="Open Sans Italics"/>
                <a:sym typeface="Open Sans Italics"/>
              </a:rPr>
              <a:t>w</a:t>
            </a:r>
            <a:r>
              <a:rPr lang="en-US" sz="1999" i="true" strike="noStrike" u="none">
                <a:solidFill>
                  <a:srgbClr val="C9A55C"/>
                </a:solidFill>
                <a:latin typeface="Open Sans Italics"/>
                <a:ea typeface="Open Sans Italics"/>
                <a:cs typeface="Open Sans Italics"/>
                <a:sym typeface="Open Sans Italics"/>
              </a:rPr>
              <a:t>e</a:t>
            </a:r>
            <a:r>
              <a:rPr lang="en-US" sz="1999" i="true" strike="noStrike" u="none">
                <a:solidFill>
                  <a:srgbClr val="C9A55C"/>
                </a:solidFill>
                <a:latin typeface="Open Sans Italics"/>
                <a:ea typeface="Open Sans Italics"/>
                <a:cs typeface="Open Sans Italics"/>
                <a:sym typeface="Open Sans Italics"/>
              </a:rPr>
              <a:t>’ll</a:t>
            </a:r>
            <a:r>
              <a:rPr lang="en-US" sz="1999" i="true" strike="noStrike" u="none">
                <a:solidFill>
                  <a:srgbClr val="C9A55C"/>
                </a:solidFill>
                <a:latin typeface="Open Sans Italics"/>
                <a:ea typeface="Open Sans Italics"/>
                <a:cs typeface="Open Sans Italics"/>
                <a:sym typeface="Open Sans Italics"/>
              </a:rPr>
              <a:t> </a:t>
            </a:r>
            <a:r>
              <a:rPr lang="en-US" sz="1999" i="true" strike="noStrike" u="none">
                <a:solidFill>
                  <a:srgbClr val="C9A55C"/>
                </a:solidFill>
                <a:latin typeface="Open Sans Italics"/>
                <a:ea typeface="Open Sans Italics"/>
                <a:cs typeface="Open Sans Italics"/>
                <a:sym typeface="Open Sans Italics"/>
              </a:rPr>
              <a:t>b</a:t>
            </a:r>
            <a:r>
              <a:rPr lang="en-US" sz="1999" i="true" strike="noStrike" u="none">
                <a:solidFill>
                  <a:srgbClr val="C9A55C"/>
                </a:solidFill>
                <a:latin typeface="Open Sans Italics"/>
                <a:ea typeface="Open Sans Italics"/>
                <a:cs typeface="Open Sans Italics"/>
                <a:sym typeface="Open Sans Italics"/>
              </a:rPr>
              <a:t>uild more </a:t>
            </a:r>
            <a:r>
              <a:rPr lang="en-US" sz="1999" i="true" strike="noStrike" u="none">
                <a:solidFill>
                  <a:srgbClr val="C9A55C"/>
                </a:solidFill>
                <a:latin typeface="Open Sans Italics"/>
                <a:ea typeface="Open Sans Italics"/>
                <a:cs typeface="Open Sans Italics"/>
                <a:sym typeface="Open Sans Italics"/>
              </a:rPr>
              <a:t>t</a:t>
            </a:r>
            <a:r>
              <a:rPr lang="en-US" sz="1999" i="true" strike="noStrike" u="none">
                <a:solidFill>
                  <a:srgbClr val="C9A55C"/>
                </a:solidFill>
                <a:latin typeface="Open Sans Italics"/>
                <a:ea typeface="Open Sans Italics"/>
                <a:cs typeface="Open Sans Italics"/>
                <a:sym typeface="Open Sans Italics"/>
              </a:rPr>
              <a:t>han </a:t>
            </a:r>
            <a:r>
              <a:rPr lang="en-US" sz="1999" i="true" strike="noStrike" u="none">
                <a:solidFill>
                  <a:srgbClr val="C9A55C"/>
                </a:solidFill>
                <a:latin typeface="Open Sans Italics"/>
                <a:ea typeface="Open Sans Italics"/>
                <a:cs typeface="Open Sans Italics"/>
                <a:sym typeface="Open Sans Italics"/>
              </a:rPr>
              <a:t>a</a:t>
            </a:r>
            <a:r>
              <a:rPr lang="en-US" sz="1999" i="true" strike="noStrike" u="none">
                <a:solidFill>
                  <a:srgbClr val="C9A55C"/>
                </a:solidFill>
                <a:latin typeface="Open Sans Italics"/>
                <a:ea typeface="Open Sans Italics"/>
                <a:cs typeface="Open Sans Italics"/>
                <a:sym typeface="Open Sans Italics"/>
              </a:rPr>
              <a:t> </a:t>
            </a:r>
            <a:r>
              <a:rPr lang="en-US" sz="1999" i="true" strike="noStrike" u="none">
                <a:solidFill>
                  <a:srgbClr val="C9A55C"/>
                </a:solidFill>
                <a:latin typeface="Open Sans Italics"/>
                <a:ea typeface="Open Sans Italics"/>
                <a:cs typeface="Open Sans Italics"/>
                <a:sym typeface="Open Sans Italics"/>
              </a:rPr>
              <a:t>w</a:t>
            </a:r>
            <a:r>
              <a:rPr lang="en-US" sz="1999" i="true" strike="noStrike" u="none">
                <a:solidFill>
                  <a:srgbClr val="C9A55C"/>
                </a:solidFill>
                <a:latin typeface="Open Sans Italics"/>
                <a:ea typeface="Open Sans Italics"/>
                <a:cs typeface="Open Sans Italics"/>
                <a:sym typeface="Open Sans Italics"/>
              </a:rPr>
              <a:t>eekend</a:t>
            </a:r>
            <a:r>
              <a:rPr lang="en-US" sz="1999" i="true" strike="noStrike" u="none">
                <a:solidFill>
                  <a:srgbClr val="C9A55C"/>
                </a:solidFill>
                <a:latin typeface="Open Sans Italics"/>
                <a:ea typeface="Open Sans Italics"/>
                <a:cs typeface="Open Sans Italics"/>
                <a:sym typeface="Open Sans Italics"/>
              </a:rPr>
              <a:t>.</a:t>
            </a:r>
          </a:p>
          <a:p>
            <a:pPr algn="ctr" marL="0" indent="0" lvl="0">
              <a:lnSpc>
                <a:spcPts val="2799"/>
              </a:lnSpc>
              <a:spcBef>
                <a:spcPct val="0"/>
              </a:spcBef>
            </a:pPr>
            <a:r>
              <a:rPr lang="en-US" sz="1999" i="true" strike="noStrike" u="none">
                <a:solidFill>
                  <a:srgbClr val="C9A55C"/>
                </a:solidFill>
                <a:latin typeface="Open Sans Italics"/>
                <a:ea typeface="Open Sans Italics"/>
                <a:cs typeface="Open Sans Italics"/>
                <a:sym typeface="Open Sans Italics"/>
              </a:rPr>
              <a:t> We’ll build a legacy</a:t>
            </a:r>
            <a:r>
              <a:rPr lang="en-US" sz="1999" i="true" strike="noStrike" u="none">
                <a:solidFill>
                  <a:srgbClr val="C9A55C"/>
                </a:solidFill>
                <a:latin typeface="Open Sans Italics"/>
                <a:ea typeface="Open Sans Italics"/>
                <a:cs typeface="Open Sans Italics"/>
                <a:sym typeface="Open Sans Italics"/>
              </a:rPr>
              <a:t> of hope.</a:t>
            </a:r>
          </a:p>
          <a:p>
            <a:pPr algn="ctr" marL="0" indent="0" lvl="0">
              <a:lnSpc>
                <a:spcPts val="2799"/>
              </a:lnSpc>
              <a:spcBef>
                <a:spcPct val="0"/>
              </a:spcBef>
            </a:pPr>
          </a:p>
          <a:p>
            <a:pPr algn="ctr" marL="0" indent="0" lvl="0">
              <a:lnSpc>
                <a:spcPts val="2799"/>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9753600" y="8515030"/>
            <a:ext cx="5562600" cy="542925"/>
          </a:xfrm>
          <a:prstGeom prst="rect">
            <a:avLst/>
          </a:prstGeom>
        </p:spPr>
        <p:txBody>
          <a:bodyPr anchor="t" rtlCol="false" tIns="0" lIns="0" bIns="0" rIns="0">
            <a:spAutoFit/>
          </a:bodyPr>
          <a:lstStyle/>
          <a:p>
            <a:pPr algn="l" marL="0" indent="0" lvl="0">
              <a:lnSpc>
                <a:spcPts val="4295"/>
              </a:lnSpc>
              <a:spcBef>
                <a:spcPct val="0"/>
              </a:spcBef>
            </a:pPr>
            <a:r>
              <a:rPr lang="en-US" b="true" sz="3579" strike="noStrike" u="none">
                <a:solidFill>
                  <a:srgbClr val="0F1B2D"/>
                </a:solidFill>
                <a:latin typeface="Playfair Display Bold"/>
                <a:ea typeface="Playfair Display Bold"/>
                <a:cs typeface="Playfair Display Bold"/>
                <a:sym typeface="Playfair Display Bold"/>
              </a:rPr>
              <a:t>KYLE SOUSA, FOUNDER</a:t>
            </a:r>
          </a:p>
        </p:txBody>
      </p:sp>
      <p:sp>
        <p:nvSpPr>
          <p:cNvPr name="TextBox 3" id="3"/>
          <p:cNvSpPr txBox="true"/>
          <p:nvPr/>
        </p:nvSpPr>
        <p:spPr>
          <a:xfrm rot="0">
            <a:off x="9753600" y="1825051"/>
            <a:ext cx="5105400" cy="6689979"/>
          </a:xfrm>
          <a:prstGeom prst="rect">
            <a:avLst/>
          </a:prstGeom>
        </p:spPr>
        <p:txBody>
          <a:bodyPr anchor="t" rtlCol="false" tIns="0" lIns="0" bIns="0" rIns="0">
            <a:spAutoFit/>
          </a:bodyPr>
          <a:lstStyle/>
          <a:p>
            <a:pPr algn="l" marL="0" indent="0" lvl="0">
              <a:lnSpc>
                <a:spcPts val="2435"/>
              </a:lnSpc>
              <a:spcBef>
                <a:spcPct val="0"/>
              </a:spcBef>
            </a:pPr>
            <a:r>
              <a:rPr lang="en-US" b="true" sz="1739" spc="34" strike="noStrike" u="none">
                <a:solidFill>
                  <a:srgbClr val="2C3E50"/>
                </a:solidFill>
                <a:latin typeface="Open Sans Bold"/>
                <a:ea typeface="Open Sans Bold"/>
                <a:cs typeface="Open Sans Bold"/>
                <a:sym typeface="Open Sans Bold"/>
              </a:rPr>
              <a:t>It began with a phone call.</a:t>
            </a:r>
          </a:p>
          <a:p>
            <a:pPr algn="l" marL="0" indent="0" lvl="0">
              <a:lnSpc>
                <a:spcPts val="2435"/>
              </a:lnSpc>
              <a:spcBef>
                <a:spcPct val="0"/>
              </a:spcBef>
            </a:pPr>
          </a:p>
          <a:p>
            <a:pPr algn="l" marL="0" indent="0" lvl="0">
              <a:lnSpc>
                <a:spcPts val="2435"/>
              </a:lnSpc>
              <a:spcBef>
                <a:spcPct val="0"/>
              </a:spcBef>
            </a:pPr>
            <a:r>
              <a:rPr lang="en-US" b="true" sz="1739" spc="34" strike="noStrike" u="none">
                <a:solidFill>
                  <a:srgbClr val="2C3E50"/>
                </a:solidFill>
                <a:latin typeface="Open Sans Bold"/>
                <a:ea typeface="Open Sans Bold"/>
                <a:cs typeface="Open Sans Bold"/>
                <a:sym typeface="Open Sans Bold"/>
              </a:rPr>
              <a:t>While working as a dockhand at Champlin’s Marina on Block Island</a:t>
            </a:r>
            <a:r>
              <a:rPr lang="en-US" b="true" sz="1739" spc="34" strike="noStrike" u="none">
                <a:solidFill>
                  <a:srgbClr val="2C3E50"/>
                </a:solidFill>
                <a:latin typeface="Open Sans Bold"/>
                <a:ea typeface="Open Sans Bold"/>
                <a:cs typeface="Open Sans Bold"/>
                <a:sym typeface="Open Sans Bold"/>
              </a:rPr>
              <a:t>,</a:t>
            </a:r>
            <a:r>
              <a:rPr lang="en-US" b="true" sz="1739" spc="34" strike="noStrike" u="none">
                <a:solidFill>
                  <a:srgbClr val="2C3E50"/>
                </a:solidFill>
                <a:latin typeface="Open Sans Bold"/>
                <a:ea typeface="Open Sans Bold"/>
                <a:cs typeface="Open Sans Bold"/>
                <a:sym typeface="Open Sans Bold"/>
              </a:rPr>
              <a:t> my mother FaceTimed me to tell me she had been diagnosed with breast cancer.</a:t>
            </a:r>
            <a:r>
              <a:rPr lang="en-US" b="true" sz="1739" spc="34" strike="noStrike" u="none">
                <a:solidFill>
                  <a:srgbClr val="2C3E50"/>
                </a:solidFill>
                <a:latin typeface="Open Sans Bold"/>
                <a:ea typeface="Open Sans Bold"/>
                <a:cs typeface="Open Sans Bold"/>
                <a:sym typeface="Open Sans Bold"/>
              </a:rPr>
              <a:t> </a:t>
            </a:r>
            <a:r>
              <a:rPr lang="en-US" b="true" sz="1739" spc="34" strike="noStrike" u="none">
                <a:solidFill>
                  <a:srgbClr val="2C3E50"/>
                </a:solidFill>
                <a:latin typeface="Open Sans Bold"/>
                <a:ea typeface="Open Sans Bold"/>
                <a:cs typeface="Open Sans Bold"/>
                <a:sym typeface="Open Sans Bold"/>
              </a:rPr>
              <a:t>In that moment, life changed for our family.</a:t>
            </a:r>
          </a:p>
          <a:p>
            <a:pPr algn="l" marL="0" indent="0" lvl="0">
              <a:lnSpc>
                <a:spcPts val="2435"/>
              </a:lnSpc>
              <a:spcBef>
                <a:spcPct val="0"/>
              </a:spcBef>
            </a:pPr>
          </a:p>
          <a:p>
            <a:pPr algn="l" marL="0" indent="0" lvl="0">
              <a:lnSpc>
                <a:spcPts val="2435"/>
              </a:lnSpc>
              <a:spcBef>
                <a:spcPct val="0"/>
              </a:spcBef>
            </a:pPr>
            <a:r>
              <a:rPr lang="en-US" b="true" sz="1739" spc="34" strike="noStrike" u="none">
                <a:solidFill>
                  <a:srgbClr val="2C3E50"/>
                </a:solidFill>
                <a:latin typeface="Open Sans Bold"/>
                <a:ea typeface="Open Sans Bold"/>
                <a:cs typeface="Open Sans Bold"/>
                <a:sym typeface="Open Sans Bold"/>
              </a:rPr>
              <a:t>As we navigated her journey, I came to realize that the waterfront offered something invaluable—a place to reconnect, find peace, and simply enjoy time together despite life’s challenges.</a:t>
            </a:r>
          </a:p>
          <a:p>
            <a:pPr algn="l" marL="0" indent="0" lvl="0">
              <a:lnSpc>
                <a:spcPts val="2435"/>
              </a:lnSpc>
              <a:spcBef>
                <a:spcPct val="0"/>
              </a:spcBef>
            </a:pPr>
          </a:p>
          <a:p>
            <a:pPr algn="l" marL="0" indent="0" lvl="0">
              <a:lnSpc>
                <a:spcPts val="2435"/>
              </a:lnSpc>
              <a:spcBef>
                <a:spcPct val="0"/>
              </a:spcBef>
            </a:pPr>
            <a:r>
              <a:rPr lang="en-US" b="true" sz="1739" spc="34" strike="noStrike" u="none">
                <a:solidFill>
                  <a:srgbClr val="2C3E50"/>
                </a:solidFill>
                <a:latin typeface="Open Sans Bold"/>
                <a:ea typeface="Open Sans Bold"/>
                <a:cs typeface="Open Sans Bold"/>
                <a:sym typeface="Open Sans Bold"/>
              </a:rPr>
              <a:t>Anchoring Hope Foundation was born from that experience. Our mission is to bring people together through extraordinary waterfront experiences that inspire generosity, support families affected by cancer, and create hope that lasts far beyond a single weekend.</a:t>
            </a:r>
          </a:p>
          <a:p>
            <a:pPr algn="l" marL="0" indent="0" lvl="0">
              <a:lnSpc>
                <a:spcPts val="2435"/>
              </a:lnSpc>
              <a:spcBef>
                <a:spcPct val="0"/>
              </a:spcBef>
            </a:pPr>
          </a:p>
        </p:txBody>
      </p:sp>
      <p:sp>
        <p:nvSpPr>
          <p:cNvPr name="Freeform 4" id="4"/>
          <p:cNvSpPr/>
          <p:nvPr/>
        </p:nvSpPr>
        <p:spPr>
          <a:xfrm flipH="false" flipV="false" rot="0">
            <a:off x="1998970" y="1500508"/>
            <a:ext cx="5117293" cy="7285984"/>
          </a:xfrm>
          <a:custGeom>
            <a:avLst/>
            <a:gdLst/>
            <a:ahLst/>
            <a:cxnLst/>
            <a:rect r="r" b="b" t="t" l="l"/>
            <a:pathLst>
              <a:path h="7285984" w="5117293">
                <a:moveTo>
                  <a:pt x="0" y="0"/>
                </a:moveTo>
                <a:lnTo>
                  <a:pt x="5117293" y="0"/>
                </a:lnTo>
                <a:lnTo>
                  <a:pt x="5117293" y="7285984"/>
                </a:lnTo>
                <a:lnTo>
                  <a:pt x="0" y="7285984"/>
                </a:lnTo>
                <a:lnTo>
                  <a:pt x="0" y="0"/>
                </a:lnTo>
                <a:close/>
              </a:path>
            </a:pathLst>
          </a:custGeom>
          <a:blipFill>
            <a:blip r:embed="rId2"/>
            <a:stretch>
              <a:fillRect l="0" t="-167" r="0" b="-167"/>
            </a:stretch>
          </a:blipFill>
        </p:spPr>
      </p:sp>
      <p:sp>
        <p:nvSpPr>
          <p:cNvPr name="TextBox 5" id="5"/>
          <p:cNvSpPr txBox="true"/>
          <p:nvPr/>
        </p:nvSpPr>
        <p:spPr>
          <a:xfrm rot="0">
            <a:off x="9753600" y="1273813"/>
            <a:ext cx="4057650" cy="405765"/>
          </a:xfrm>
          <a:prstGeom prst="rect">
            <a:avLst/>
          </a:prstGeom>
        </p:spPr>
        <p:txBody>
          <a:bodyPr anchor="t" rtlCol="false" tIns="0" lIns="0" bIns="0" rIns="0">
            <a:spAutoFit/>
          </a:bodyPr>
          <a:lstStyle/>
          <a:p>
            <a:pPr algn="l" marL="0" indent="0" lvl="0">
              <a:lnSpc>
                <a:spcPts val="3359"/>
              </a:lnSpc>
              <a:spcBef>
                <a:spcPct val="0"/>
              </a:spcBef>
            </a:pPr>
            <a:r>
              <a:rPr lang="en-US" b="true" sz="2400" spc="240" strike="noStrike" u="none">
                <a:solidFill>
                  <a:srgbClr val="0F1B2D"/>
                </a:solidFill>
                <a:latin typeface="Playfair Display Bold"/>
                <a:ea typeface="Playfair Display Bold"/>
                <a:cs typeface="Playfair Display Bold"/>
                <a:sym typeface="Playfair Display Bold"/>
              </a:rPr>
              <a:t>WHY I FOUNDED THIS</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3429000" y="2228850"/>
            <a:ext cx="11430000" cy="613806"/>
          </a:xfrm>
          <a:prstGeom prst="rect">
            <a:avLst/>
          </a:prstGeom>
        </p:spPr>
        <p:txBody>
          <a:bodyPr anchor="t" rtlCol="false" tIns="0" lIns="0" bIns="0" rIns="0">
            <a:spAutoFit/>
          </a:bodyPr>
          <a:lstStyle/>
          <a:p>
            <a:pPr algn="ctr" marL="0" indent="0" lvl="0">
              <a:lnSpc>
                <a:spcPts val="5018"/>
              </a:lnSpc>
              <a:spcBef>
                <a:spcPct val="0"/>
              </a:spcBef>
            </a:pPr>
            <a:r>
              <a:rPr lang="en-US" b="true" sz="3584" strike="noStrike" u="none">
                <a:solidFill>
                  <a:srgbClr val="0F1B2D"/>
                </a:solidFill>
                <a:latin typeface="Playfair Display Bold"/>
                <a:ea typeface="Playfair Display Bold"/>
                <a:cs typeface="Playfair Display Bold"/>
                <a:sym typeface="Playfair Display Bold"/>
              </a:rPr>
              <a:t>WHY ANCHORING HOPE IS UNIQUELY POSITIONED</a:t>
            </a:r>
          </a:p>
        </p:txBody>
      </p:sp>
      <p:sp>
        <p:nvSpPr>
          <p:cNvPr name="TextBox 3" id="3"/>
          <p:cNvSpPr txBox="true"/>
          <p:nvPr/>
        </p:nvSpPr>
        <p:spPr>
          <a:xfrm rot="0">
            <a:off x="3905250" y="2952750"/>
            <a:ext cx="10477500" cy="348396"/>
          </a:xfrm>
          <a:prstGeom prst="rect">
            <a:avLst/>
          </a:prstGeom>
        </p:spPr>
        <p:txBody>
          <a:bodyPr anchor="t" rtlCol="false" tIns="0" lIns="0" bIns="0" rIns="0">
            <a:spAutoFit/>
          </a:bodyPr>
          <a:lstStyle/>
          <a:p>
            <a:pPr algn="ctr" marL="0" indent="0" lvl="0">
              <a:lnSpc>
                <a:spcPts val="2847"/>
              </a:lnSpc>
              <a:spcBef>
                <a:spcPct val="0"/>
              </a:spcBef>
            </a:pPr>
            <a:r>
              <a:rPr lang="en-US" sz="2033" i="true" strike="noStrike" u="none">
                <a:solidFill>
                  <a:srgbClr val="2C3E50"/>
                </a:solidFill>
                <a:latin typeface="Open Sans Italics"/>
                <a:ea typeface="Open Sans Italics"/>
                <a:cs typeface="Open Sans Italics"/>
                <a:sym typeface="Open Sans Italics"/>
              </a:rPr>
              <a:t>Great organizations are built by people who understand the communities they serve.</a:t>
            </a:r>
          </a:p>
        </p:txBody>
      </p:sp>
      <p:sp>
        <p:nvSpPr>
          <p:cNvPr name="TextBox 4" id="4"/>
          <p:cNvSpPr txBox="true"/>
          <p:nvPr/>
        </p:nvSpPr>
        <p:spPr>
          <a:xfrm rot="0">
            <a:off x="2000250" y="3543300"/>
            <a:ext cx="14287500" cy="925340"/>
          </a:xfrm>
          <a:prstGeom prst="rect">
            <a:avLst/>
          </a:prstGeom>
        </p:spPr>
        <p:txBody>
          <a:bodyPr anchor="t" rtlCol="false" tIns="0" lIns="0" bIns="0" rIns="0">
            <a:spAutoFit/>
          </a:bodyPr>
          <a:lstStyle/>
          <a:p>
            <a:pPr algn="l" marL="0" indent="0" lvl="0">
              <a:lnSpc>
                <a:spcPts val="2547"/>
              </a:lnSpc>
              <a:spcBef>
                <a:spcPct val="0"/>
              </a:spcBef>
            </a:pPr>
            <a:r>
              <a:rPr lang="en-US" b="true" sz="1819" strike="noStrike" u="none">
                <a:solidFill>
                  <a:srgbClr val="2C3E50"/>
                </a:solidFill>
                <a:latin typeface="Open Sans Bold"/>
                <a:ea typeface="Open Sans Bold"/>
                <a:cs typeface="Open Sans Bold"/>
                <a:sym typeface="Open Sans Bold"/>
              </a:rPr>
              <a:t>Founder Kyle Sousa has spent more than a decade earning the trust of New England's waterfront community. Combined with a deeply personal mission inspired by his family's experience with breast cancer, these relationships provide the foundation for an organization unlike any other.</a:t>
            </a:r>
          </a:p>
        </p:txBody>
      </p:sp>
      <p:sp>
        <p:nvSpPr>
          <p:cNvPr name="TextBox 5" id="5"/>
          <p:cNvSpPr txBox="true"/>
          <p:nvPr/>
        </p:nvSpPr>
        <p:spPr>
          <a:xfrm rot="0">
            <a:off x="2000250" y="4714875"/>
            <a:ext cx="14287500" cy="925340"/>
          </a:xfrm>
          <a:prstGeom prst="rect">
            <a:avLst/>
          </a:prstGeom>
        </p:spPr>
        <p:txBody>
          <a:bodyPr anchor="t" rtlCol="false" tIns="0" lIns="0" bIns="0" rIns="0">
            <a:spAutoFit/>
          </a:bodyPr>
          <a:lstStyle/>
          <a:p>
            <a:pPr algn="l" marL="0" indent="0" lvl="0">
              <a:lnSpc>
                <a:spcPts val="2547"/>
              </a:lnSpc>
              <a:spcBef>
                <a:spcPct val="0"/>
              </a:spcBef>
            </a:pPr>
            <a:r>
              <a:rPr lang="en-US" b="true" sz="1819" strike="noStrike" u="none">
                <a:solidFill>
                  <a:srgbClr val="2C3E50"/>
                </a:solidFill>
                <a:latin typeface="Open Sans Bold"/>
                <a:ea typeface="Open Sans Bold"/>
                <a:cs typeface="Open Sans Bold"/>
                <a:sym typeface="Open Sans Bold"/>
              </a:rPr>
              <a:t>Anchoring Hope is uniquely positioned to unite the waterfront community with healthcare organizations, philanthropic leaders, and mission-driven businesses through extraordinary experiences that inspire generosity, build lasting relationships, and create meaningful impact.</a:t>
            </a:r>
          </a:p>
        </p:txBody>
      </p:sp>
      <p:sp>
        <p:nvSpPr>
          <p:cNvPr name="TextBox 6" id="6"/>
          <p:cNvSpPr txBox="true"/>
          <p:nvPr/>
        </p:nvSpPr>
        <p:spPr>
          <a:xfrm rot="0">
            <a:off x="2000250" y="5886450"/>
            <a:ext cx="14287500" cy="611015"/>
          </a:xfrm>
          <a:prstGeom prst="rect">
            <a:avLst/>
          </a:prstGeom>
        </p:spPr>
        <p:txBody>
          <a:bodyPr anchor="t" rtlCol="false" tIns="0" lIns="0" bIns="0" rIns="0">
            <a:spAutoFit/>
          </a:bodyPr>
          <a:lstStyle/>
          <a:p>
            <a:pPr algn="l" marL="0" indent="0" lvl="0">
              <a:lnSpc>
                <a:spcPts val="2547"/>
              </a:lnSpc>
              <a:spcBef>
                <a:spcPct val="0"/>
              </a:spcBef>
            </a:pPr>
            <a:r>
              <a:rPr lang="en-US" b="true" sz="1819" strike="noStrike" u="none">
                <a:solidFill>
                  <a:srgbClr val="2C3E50"/>
                </a:solidFill>
                <a:latin typeface="Open Sans Bold"/>
                <a:ea typeface="Open Sans Bold"/>
                <a:cs typeface="Open Sans Bold"/>
                <a:sym typeface="Open Sans Bold"/>
              </a:rPr>
              <a:t>More than a fundraising event, Anchoring Hope is building a community where people come together around a shared purpose—to create hope for families affected by cancer.</a:t>
            </a:r>
          </a:p>
        </p:txBody>
      </p:sp>
      <p:sp>
        <p:nvSpPr>
          <p:cNvPr name="TextBox 7" id="7"/>
          <p:cNvSpPr txBox="true"/>
          <p:nvPr/>
        </p:nvSpPr>
        <p:spPr>
          <a:xfrm rot="0">
            <a:off x="3905250" y="6810375"/>
            <a:ext cx="10477500" cy="1152581"/>
          </a:xfrm>
          <a:prstGeom prst="rect">
            <a:avLst/>
          </a:prstGeom>
        </p:spPr>
        <p:txBody>
          <a:bodyPr anchor="t" rtlCol="false" tIns="0" lIns="0" bIns="0" rIns="0">
            <a:spAutoFit/>
          </a:bodyPr>
          <a:lstStyle/>
          <a:p>
            <a:pPr algn="ctr" marL="0" indent="0" lvl="0">
              <a:lnSpc>
                <a:spcPts val="3146"/>
              </a:lnSpc>
              <a:spcBef>
                <a:spcPct val="0"/>
              </a:spcBef>
            </a:pPr>
            <a:r>
              <a:rPr lang="en-US" b="true" sz="2247" i="true" strike="noStrike" u="none">
                <a:solidFill>
                  <a:srgbClr val="0F1B2D"/>
                </a:solidFill>
                <a:latin typeface="Open Sans Bold Italics"/>
                <a:ea typeface="Open Sans Bold Italics"/>
                <a:cs typeface="Open Sans Bold Italics"/>
                <a:sym typeface="Open Sans Bold Italics"/>
              </a:rPr>
              <a:t>Anchoring Hope is built on authentic relationships, guided by purpose, and inspired by the belief that the waterfront has the power to bring people together to create lasting hope.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9753600" y="8153400"/>
            <a:ext cx="5562600" cy="1095375"/>
          </a:xfrm>
          <a:prstGeom prst="rect">
            <a:avLst/>
          </a:prstGeom>
        </p:spPr>
        <p:txBody>
          <a:bodyPr anchor="t" rtlCol="false" tIns="0" lIns="0" bIns="0" rIns="0">
            <a:spAutoFit/>
          </a:bodyPr>
          <a:lstStyle/>
          <a:p>
            <a:pPr algn="l" marL="0" indent="0" lvl="0">
              <a:lnSpc>
                <a:spcPts val="4380"/>
              </a:lnSpc>
              <a:spcBef>
                <a:spcPct val="0"/>
              </a:spcBef>
            </a:pPr>
            <a:r>
              <a:rPr lang="en-US" b="true" sz="3650" strike="noStrike" u="none">
                <a:solidFill>
                  <a:srgbClr val="0F1B2D"/>
                </a:solidFill>
                <a:latin typeface="Playfair Display Bold"/>
                <a:ea typeface="Playfair Display Bold"/>
                <a:cs typeface="Playfair Display Bold"/>
                <a:sym typeface="Playfair Display Bold"/>
              </a:rPr>
              <a:t>ANCHORED IN COMPASSION.</a:t>
            </a:r>
          </a:p>
        </p:txBody>
      </p:sp>
      <p:sp>
        <p:nvSpPr>
          <p:cNvPr name="TextBox 3" id="3"/>
          <p:cNvSpPr txBox="true"/>
          <p:nvPr/>
        </p:nvSpPr>
        <p:spPr>
          <a:xfrm rot="0">
            <a:off x="9753600" y="3619500"/>
            <a:ext cx="5105400" cy="1805559"/>
          </a:xfrm>
          <a:prstGeom prst="rect">
            <a:avLst/>
          </a:prstGeom>
        </p:spPr>
        <p:txBody>
          <a:bodyPr anchor="t" rtlCol="false" tIns="0" lIns="0" bIns="0" rIns="0">
            <a:spAutoFit/>
          </a:bodyPr>
          <a:lstStyle/>
          <a:p>
            <a:pPr algn="l" marL="0" indent="0" lvl="0">
              <a:lnSpc>
                <a:spcPts val="2855"/>
              </a:lnSpc>
              <a:spcBef>
                <a:spcPct val="0"/>
              </a:spcBef>
            </a:pPr>
            <a:r>
              <a:rPr lang="en-US" b="true" sz="2039" spc="40" strike="noStrike" u="none">
                <a:solidFill>
                  <a:srgbClr val="2C3E50"/>
                </a:solidFill>
                <a:latin typeface="Open Sans Bold"/>
                <a:ea typeface="Open Sans Bold"/>
                <a:cs typeface="Open Sans Bold"/>
                <a:sym typeface="Open Sans Bold"/>
              </a:rPr>
              <a:t>To inspire generosity by creating extraordinary waterfront experiences that advance cancer research, support patients and families, and strengthen coastal communities.</a:t>
            </a:r>
          </a:p>
        </p:txBody>
      </p:sp>
      <p:sp>
        <p:nvSpPr>
          <p:cNvPr name="Freeform 4" id="4"/>
          <p:cNvSpPr/>
          <p:nvPr/>
        </p:nvSpPr>
        <p:spPr>
          <a:xfrm flipH="false" flipV="false" rot="0">
            <a:off x="1998970" y="1500508"/>
            <a:ext cx="5117293" cy="7285984"/>
          </a:xfrm>
          <a:custGeom>
            <a:avLst/>
            <a:gdLst/>
            <a:ahLst/>
            <a:cxnLst/>
            <a:rect r="r" b="b" t="t" l="l"/>
            <a:pathLst>
              <a:path h="7285984" w="5117293">
                <a:moveTo>
                  <a:pt x="0" y="0"/>
                </a:moveTo>
                <a:lnTo>
                  <a:pt x="5117293" y="0"/>
                </a:lnTo>
                <a:lnTo>
                  <a:pt x="5117293" y="7285984"/>
                </a:lnTo>
                <a:lnTo>
                  <a:pt x="0" y="7285984"/>
                </a:lnTo>
                <a:lnTo>
                  <a:pt x="0" y="0"/>
                </a:lnTo>
                <a:close/>
              </a:path>
            </a:pathLst>
          </a:custGeom>
          <a:blipFill>
            <a:blip r:embed="rId2"/>
            <a:stretch>
              <a:fillRect l="0" t="-167" r="0" b="-167"/>
            </a:stretch>
          </a:blipFill>
        </p:spPr>
      </p:sp>
      <p:sp>
        <p:nvSpPr>
          <p:cNvPr name="TextBox 5" id="5"/>
          <p:cNvSpPr txBox="true"/>
          <p:nvPr/>
        </p:nvSpPr>
        <p:spPr>
          <a:xfrm rot="0">
            <a:off x="9753600" y="2628900"/>
            <a:ext cx="4057650" cy="405765"/>
          </a:xfrm>
          <a:prstGeom prst="rect">
            <a:avLst/>
          </a:prstGeom>
        </p:spPr>
        <p:txBody>
          <a:bodyPr anchor="t" rtlCol="false" tIns="0" lIns="0" bIns="0" rIns="0">
            <a:spAutoFit/>
          </a:bodyPr>
          <a:lstStyle/>
          <a:p>
            <a:pPr algn="l" marL="0" indent="0" lvl="0">
              <a:lnSpc>
                <a:spcPts val="3359"/>
              </a:lnSpc>
              <a:spcBef>
                <a:spcPct val="0"/>
              </a:spcBef>
            </a:pPr>
            <a:r>
              <a:rPr lang="en-US" b="true" sz="2400" spc="240" strike="noStrike" u="none">
                <a:solidFill>
                  <a:srgbClr val="0F1B2D"/>
                </a:solidFill>
                <a:latin typeface="Playfair Display Bold"/>
                <a:ea typeface="Playfair Display Bold"/>
                <a:cs typeface="Playfair Display Bold"/>
                <a:sym typeface="Playfair Display Bold"/>
              </a:rPr>
              <a:t>OUR MISSION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5E6D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1028700"/>
            <a:ext cx="4860457" cy="8034337"/>
          </a:xfrm>
          <a:custGeom>
            <a:avLst/>
            <a:gdLst/>
            <a:ahLst/>
            <a:cxnLst/>
            <a:rect r="r" b="b" t="t" l="l"/>
            <a:pathLst>
              <a:path h="8034337" w="4860457">
                <a:moveTo>
                  <a:pt x="0" y="0"/>
                </a:moveTo>
                <a:lnTo>
                  <a:pt x="4860457" y="0"/>
                </a:lnTo>
                <a:lnTo>
                  <a:pt x="4860457" y="8034337"/>
                </a:lnTo>
                <a:lnTo>
                  <a:pt x="0" y="8034337"/>
                </a:lnTo>
                <a:lnTo>
                  <a:pt x="0" y="0"/>
                </a:lnTo>
                <a:close/>
              </a:path>
            </a:pathLst>
          </a:custGeom>
          <a:blipFill>
            <a:blip r:embed="rId2"/>
            <a:stretch>
              <a:fillRect l="-272" t="0" r="-272" b="0"/>
            </a:stretch>
          </a:blipFill>
        </p:spPr>
      </p:sp>
      <p:sp>
        <p:nvSpPr>
          <p:cNvPr name="Freeform 3" id="3"/>
          <p:cNvSpPr/>
          <p:nvPr/>
        </p:nvSpPr>
        <p:spPr>
          <a:xfrm flipH="false" flipV="false" rot="0">
            <a:off x="9144000" y="872467"/>
            <a:ext cx="3946197" cy="3484787"/>
          </a:xfrm>
          <a:custGeom>
            <a:avLst/>
            <a:gdLst/>
            <a:ahLst/>
            <a:cxnLst/>
            <a:rect r="r" b="b" t="t" l="l"/>
            <a:pathLst>
              <a:path h="3484787" w="3946197">
                <a:moveTo>
                  <a:pt x="0" y="0"/>
                </a:moveTo>
                <a:lnTo>
                  <a:pt x="3946197" y="0"/>
                </a:lnTo>
                <a:lnTo>
                  <a:pt x="3946197" y="3484788"/>
                </a:lnTo>
                <a:lnTo>
                  <a:pt x="0" y="3484788"/>
                </a:lnTo>
                <a:lnTo>
                  <a:pt x="0" y="0"/>
                </a:lnTo>
                <a:close/>
              </a:path>
            </a:pathLst>
          </a:custGeom>
          <a:blipFill>
            <a:blip r:embed="rId3"/>
            <a:stretch>
              <a:fillRect l="-8943" t="0" r="-8943" b="0"/>
            </a:stretch>
          </a:blipFill>
        </p:spPr>
      </p:sp>
      <p:sp>
        <p:nvSpPr>
          <p:cNvPr name="TextBox 4" id="4"/>
          <p:cNvSpPr txBox="true"/>
          <p:nvPr/>
        </p:nvSpPr>
        <p:spPr>
          <a:xfrm rot="0">
            <a:off x="9439275" y="5219700"/>
            <a:ext cx="3943350" cy="1276350"/>
          </a:xfrm>
          <a:prstGeom prst="rect">
            <a:avLst/>
          </a:prstGeom>
        </p:spPr>
        <p:txBody>
          <a:bodyPr anchor="t" rtlCol="false" tIns="0" lIns="0" bIns="0" rIns="0">
            <a:spAutoFit/>
          </a:bodyPr>
          <a:lstStyle/>
          <a:p>
            <a:pPr algn="l" marL="0" indent="0" lvl="0">
              <a:lnSpc>
                <a:spcPts val="504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WHY WE'RE</a:t>
            </a:r>
          </a:p>
          <a:p>
            <a:pPr algn="l" marL="0" indent="0" lvl="0">
              <a:lnSpc>
                <a:spcPts val="504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DIFFERENT</a:t>
            </a:r>
          </a:p>
        </p:txBody>
      </p:sp>
      <p:sp>
        <p:nvSpPr>
          <p:cNvPr name="TextBox 5" id="5"/>
          <p:cNvSpPr txBox="true"/>
          <p:nvPr/>
        </p:nvSpPr>
        <p:spPr>
          <a:xfrm rot="0">
            <a:off x="9439275" y="8305800"/>
            <a:ext cx="6534150" cy="925830"/>
          </a:xfrm>
          <a:prstGeom prst="rect">
            <a:avLst/>
          </a:prstGeom>
        </p:spPr>
        <p:txBody>
          <a:bodyPr anchor="t" rtlCol="false" tIns="0" lIns="0" bIns="0" rIns="0">
            <a:spAutoFit/>
          </a:bodyPr>
          <a:lstStyle/>
          <a:p>
            <a:pPr algn="l" marL="0" indent="0" lvl="0">
              <a:lnSpc>
                <a:spcPts val="2520"/>
              </a:lnSpc>
              <a:spcBef>
                <a:spcPct val="0"/>
              </a:spcBef>
            </a:pPr>
            <a:r>
              <a:rPr lang="en-US" b="true" sz="1800" spc="36">
                <a:solidFill>
                  <a:srgbClr val="2C3E50"/>
                </a:solidFill>
                <a:latin typeface="Open Sans Bold"/>
                <a:ea typeface="Open Sans Bold"/>
                <a:cs typeface="Open Sans Bold"/>
                <a:sym typeface="Open Sans Bold"/>
              </a:rPr>
              <a:t>A t</a:t>
            </a:r>
            <a:r>
              <a:rPr lang="en-US" b="true" sz="1800" spc="36" strike="noStrike" u="none">
                <a:solidFill>
                  <a:srgbClr val="2C3E50"/>
                </a:solidFill>
                <a:latin typeface="Open Sans Bold"/>
                <a:ea typeface="Open Sans Bold"/>
                <a:cs typeface="Open Sans Bold"/>
                <a:sym typeface="Open Sans Bold"/>
              </a:rPr>
              <a:t>hree</a:t>
            </a:r>
            <a:r>
              <a:rPr lang="en-US" b="true" sz="1800" spc="36" strike="noStrike" u="none">
                <a:solidFill>
                  <a:srgbClr val="2C3E50"/>
                </a:solidFill>
                <a:latin typeface="Open Sans Bold"/>
                <a:ea typeface="Open Sans Bold"/>
                <a:cs typeface="Open Sans Bold"/>
                <a:sym typeface="Open Sans Bold"/>
              </a:rPr>
              <a:t>-</a:t>
            </a:r>
            <a:r>
              <a:rPr lang="en-US" b="true" sz="1800" spc="36" strike="noStrike" u="none">
                <a:solidFill>
                  <a:srgbClr val="2C3E50"/>
                </a:solidFill>
                <a:latin typeface="Open Sans Bold"/>
                <a:ea typeface="Open Sans Bold"/>
                <a:cs typeface="Open Sans Bold"/>
                <a:sym typeface="Open Sans Bold"/>
              </a:rPr>
              <a:t>day destination retreat </a:t>
            </a:r>
            <a:r>
              <a:rPr lang="en-US" b="true" sz="1800" spc="36" strike="noStrike" u="none">
                <a:solidFill>
                  <a:srgbClr val="2C3E50"/>
                </a:solidFill>
                <a:latin typeface="Open Sans Bold"/>
                <a:ea typeface="Open Sans Bold"/>
                <a:cs typeface="Open Sans Bold"/>
                <a:sym typeface="Open Sans Bold"/>
              </a:rPr>
              <a:t>d</a:t>
            </a:r>
            <a:r>
              <a:rPr lang="en-US" b="true" sz="1800" spc="36" strike="noStrike" u="none">
                <a:solidFill>
                  <a:srgbClr val="2C3E50"/>
                </a:solidFill>
                <a:latin typeface="Open Sans Bold"/>
                <a:ea typeface="Open Sans Bold"/>
                <a:cs typeface="Open Sans Bold"/>
                <a:sym typeface="Open Sans Bold"/>
              </a:rPr>
              <a:t>e</a:t>
            </a:r>
            <a:r>
              <a:rPr lang="en-US" b="true" sz="1800" spc="36" strike="noStrike" u="none">
                <a:solidFill>
                  <a:srgbClr val="2C3E50"/>
                </a:solidFill>
                <a:latin typeface="Open Sans Bold"/>
                <a:ea typeface="Open Sans Bold"/>
                <a:cs typeface="Open Sans Bold"/>
                <a:sym typeface="Open Sans Bold"/>
              </a:rPr>
              <a:t>sig</a:t>
            </a:r>
            <a:r>
              <a:rPr lang="en-US" b="true" sz="1800" spc="36" strike="noStrike" u="none">
                <a:solidFill>
                  <a:srgbClr val="2C3E50"/>
                </a:solidFill>
                <a:latin typeface="Open Sans Bold"/>
                <a:ea typeface="Open Sans Bold"/>
                <a:cs typeface="Open Sans Bold"/>
                <a:sym typeface="Open Sans Bold"/>
              </a:rPr>
              <a:t>n</a:t>
            </a:r>
            <a:r>
              <a:rPr lang="en-US" b="true" sz="1800" spc="36" strike="noStrike" u="none">
                <a:solidFill>
                  <a:srgbClr val="2C3E50"/>
                </a:solidFill>
                <a:latin typeface="Open Sans Bold"/>
                <a:ea typeface="Open Sans Bold"/>
                <a:cs typeface="Open Sans Bold"/>
                <a:sym typeface="Open Sans Bold"/>
              </a:rPr>
              <a:t>e</a:t>
            </a:r>
            <a:r>
              <a:rPr lang="en-US" b="true" sz="1800" spc="36" strike="noStrike" u="none">
                <a:solidFill>
                  <a:srgbClr val="2C3E50"/>
                </a:solidFill>
                <a:latin typeface="Open Sans Bold"/>
                <a:ea typeface="Open Sans Bold"/>
                <a:cs typeface="Open Sans Bold"/>
                <a:sym typeface="Open Sans Bold"/>
              </a:rPr>
              <a:t>d to </a:t>
            </a:r>
            <a:r>
              <a:rPr lang="en-US" b="true" sz="1800" spc="36" strike="noStrike" u="none">
                <a:solidFill>
                  <a:srgbClr val="2C3E50"/>
                </a:solidFill>
                <a:latin typeface="Open Sans Bold"/>
                <a:ea typeface="Open Sans Bold"/>
                <a:cs typeface="Open Sans Bold"/>
                <a:sym typeface="Open Sans Bold"/>
              </a:rPr>
              <a:t>c</a:t>
            </a:r>
            <a:r>
              <a:rPr lang="en-US" b="true" sz="1800" spc="36" strike="noStrike" u="none">
                <a:solidFill>
                  <a:srgbClr val="2C3E50"/>
                </a:solidFill>
                <a:latin typeface="Open Sans Bold"/>
                <a:ea typeface="Open Sans Bold"/>
                <a:cs typeface="Open Sans Bold"/>
                <a:sym typeface="Open Sans Bold"/>
              </a:rPr>
              <a:t>rea</a:t>
            </a:r>
            <a:r>
              <a:rPr lang="en-US" b="true" sz="1800" spc="36" strike="noStrike" u="none">
                <a:solidFill>
                  <a:srgbClr val="2C3E50"/>
                </a:solidFill>
                <a:latin typeface="Open Sans Bold"/>
                <a:ea typeface="Open Sans Bold"/>
                <a:cs typeface="Open Sans Bold"/>
                <a:sym typeface="Open Sans Bold"/>
              </a:rPr>
              <a:t>t</a:t>
            </a:r>
            <a:r>
              <a:rPr lang="en-US" b="true" sz="1800" spc="36" strike="noStrike" u="none">
                <a:solidFill>
                  <a:srgbClr val="2C3E50"/>
                </a:solidFill>
                <a:latin typeface="Open Sans Bold"/>
                <a:ea typeface="Open Sans Bold"/>
                <a:cs typeface="Open Sans Bold"/>
                <a:sym typeface="Open Sans Bold"/>
              </a:rPr>
              <a:t>e de</a:t>
            </a:r>
            <a:r>
              <a:rPr lang="en-US" b="true" sz="1800" spc="36" strike="noStrike" u="none">
                <a:solidFill>
                  <a:srgbClr val="2C3E50"/>
                </a:solidFill>
                <a:latin typeface="Open Sans Bold"/>
                <a:ea typeface="Open Sans Bold"/>
                <a:cs typeface="Open Sans Bold"/>
                <a:sym typeface="Open Sans Bold"/>
              </a:rPr>
              <a:t>ep</a:t>
            </a:r>
            <a:r>
              <a:rPr lang="en-US" b="true" sz="1800" spc="36" strike="noStrike" u="none">
                <a:solidFill>
                  <a:srgbClr val="2C3E50"/>
                </a:solidFill>
                <a:latin typeface="Open Sans Bold"/>
                <a:ea typeface="Open Sans Bold"/>
                <a:cs typeface="Open Sans Bold"/>
                <a:sym typeface="Open Sans Bold"/>
              </a:rPr>
              <a:t>er</a:t>
            </a:r>
            <a:r>
              <a:rPr lang="en-US" b="true" sz="1800" spc="36" strike="noStrike" u="none">
                <a:solidFill>
                  <a:srgbClr val="2C3E50"/>
                </a:solidFill>
                <a:latin typeface="Open Sans Bold"/>
                <a:ea typeface="Open Sans Bold"/>
                <a:cs typeface="Open Sans Bold"/>
                <a:sym typeface="Open Sans Bold"/>
              </a:rPr>
              <a:t> relati</a:t>
            </a:r>
            <a:r>
              <a:rPr lang="en-US" b="true" sz="1800" spc="36" strike="noStrike" u="none">
                <a:solidFill>
                  <a:srgbClr val="2C3E50"/>
                </a:solidFill>
                <a:latin typeface="Open Sans Bold"/>
                <a:ea typeface="Open Sans Bold"/>
                <a:cs typeface="Open Sans Bold"/>
                <a:sym typeface="Open Sans Bold"/>
              </a:rPr>
              <a:t>o</a:t>
            </a:r>
            <a:r>
              <a:rPr lang="en-US" b="true" sz="1800" spc="36" strike="noStrike" u="none">
                <a:solidFill>
                  <a:srgbClr val="2C3E50"/>
                </a:solidFill>
                <a:latin typeface="Open Sans Bold"/>
                <a:ea typeface="Open Sans Bold"/>
                <a:cs typeface="Open Sans Bold"/>
                <a:sym typeface="Open Sans Bold"/>
              </a:rPr>
              <a:t>n</a:t>
            </a:r>
            <a:r>
              <a:rPr lang="en-US" b="true" sz="1800" spc="36" strike="noStrike" u="none">
                <a:solidFill>
                  <a:srgbClr val="2C3E50"/>
                </a:solidFill>
                <a:latin typeface="Open Sans Bold"/>
                <a:ea typeface="Open Sans Bold"/>
                <a:cs typeface="Open Sans Bold"/>
                <a:sym typeface="Open Sans Bold"/>
              </a:rPr>
              <a:t>s</a:t>
            </a:r>
            <a:r>
              <a:rPr lang="en-US" b="true" sz="1800" spc="36" strike="noStrike" u="none">
                <a:solidFill>
                  <a:srgbClr val="2C3E50"/>
                </a:solidFill>
                <a:latin typeface="Open Sans Bold"/>
                <a:ea typeface="Open Sans Bold"/>
                <a:cs typeface="Open Sans Bold"/>
                <a:sym typeface="Open Sans Bold"/>
              </a:rPr>
              <a:t>h</a:t>
            </a:r>
            <a:r>
              <a:rPr lang="en-US" b="true" sz="1800" spc="36" strike="noStrike" u="none">
                <a:solidFill>
                  <a:srgbClr val="2C3E50"/>
                </a:solidFill>
                <a:latin typeface="Open Sans Bold"/>
                <a:ea typeface="Open Sans Bold"/>
                <a:cs typeface="Open Sans Bold"/>
                <a:sym typeface="Open Sans Bold"/>
              </a:rPr>
              <a:t>i</a:t>
            </a:r>
            <a:r>
              <a:rPr lang="en-US" b="true" sz="1800" spc="36" strike="noStrike" u="none">
                <a:solidFill>
                  <a:srgbClr val="2C3E50"/>
                </a:solidFill>
                <a:latin typeface="Open Sans Bold"/>
                <a:ea typeface="Open Sans Bold"/>
                <a:cs typeface="Open Sans Bold"/>
                <a:sym typeface="Open Sans Bold"/>
              </a:rPr>
              <a:t>ps,</a:t>
            </a:r>
            <a:r>
              <a:rPr lang="en-US" b="true" sz="1800" spc="36" strike="noStrike" u="none">
                <a:solidFill>
                  <a:srgbClr val="2C3E50"/>
                </a:solidFill>
                <a:latin typeface="Open Sans Bold"/>
                <a:ea typeface="Open Sans Bold"/>
                <a:cs typeface="Open Sans Bold"/>
                <a:sym typeface="Open Sans Bold"/>
              </a:rPr>
              <a:t> </a:t>
            </a:r>
            <a:r>
              <a:rPr lang="en-US" b="true" sz="1800" spc="36" strike="noStrike" u="none">
                <a:solidFill>
                  <a:srgbClr val="2C3E50"/>
                </a:solidFill>
                <a:latin typeface="Open Sans Bold"/>
                <a:ea typeface="Open Sans Bold"/>
                <a:cs typeface="Open Sans Bold"/>
                <a:sym typeface="Open Sans Bold"/>
              </a:rPr>
              <a:t>l</a:t>
            </a:r>
            <a:r>
              <a:rPr lang="en-US" b="true" sz="1800" spc="36" strike="noStrike" u="none">
                <a:solidFill>
                  <a:srgbClr val="2C3E50"/>
                </a:solidFill>
                <a:latin typeface="Open Sans Bold"/>
                <a:ea typeface="Open Sans Bold"/>
                <a:cs typeface="Open Sans Bold"/>
                <a:sym typeface="Open Sans Bold"/>
              </a:rPr>
              <a:t>a</a:t>
            </a:r>
            <a:r>
              <a:rPr lang="en-US" b="true" sz="1800" spc="36" strike="noStrike" u="none">
                <a:solidFill>
                  <a:srgbClr val="2C3E50"/>
                </a:solidFill>
                <a:latin typeface="Open Sans Bold"/>
                <a:ea typeface="Open Sans Bold"/>
                <a:cs typeface="Open Sans Bold"/>
                <a:sym typeface="Open Sans Bold"/>
              </a:rPr>
              <a:t>s</a:t>
            </a:r>
            <a:r>
              <a:rPr lang="en-US" b="true" sz="1800" spc="36" strike="noStrike" u="none">
                <a:solidFill>
                  <a:srgbClr val="2C3E50"/>
                </a:solidFill>
                <a:latin typeface="Open Sans Bold"/>
                <a:ea typeface="Open Sans Bold"/>
                <a:cs typeface="Open Sans Bold"/>
                <a:sym typeface="Open Sans Bold"/>
              </a:rPr>
              <a:t>t</a:t>
            </a:r>
            <a:r>
              <a:rPr lang="en-US" b="true" sz="1800" spc="36" strike="noStrike" u="none">
                <a:solidFill>
                  <a:srgbClr val="2C3E50"/>
                </a:solidFill>
                <a:latin typeface="Open Sans Bold"/>
                <a:ea typeface="Open Sans Bold"/>
                <a:cs typeface="Open Sans Bold"/>
                <a:sym typeface="Open Sans Bold"/>
              </a:rPr>
              <a:t>i</a:t>
            </a:r>
            <a:r>
              <a:rPr lang="en-US" b="true" sz="1800" spc="36" strike="noStrike" u="none">
                <a:solidFill>
                  <a:srgbClr val="2C3E50"/>
                </a:solidFill>
                <a:latin typeface="Open Sans Bold"/>
                <a:ea typeface="Open Sans Bold"/>
                <a:cs typeface="Open Sans Bold"/>
                <a:sym typeface="Open Sans Bold"/>
              </a:rPr>
              <a:t>n</a:t>
            </a:r>
            <a:r>
              <a:rPr lang="en-US" b="true" sz="1800" spc="36" strike="noStrike" u="none">
                <a:solidFill>
                  <a:srgbClr val="2C3E50"/>
                </a:solidFill>
                <a:latin typeface="Open Sans Bold"/>
                <a:ea typeface="Open Sans Bold"/>
                <a:cs typeface="Open Sans Bold"/>
                <a:sym typeface="Open Sans Bold"/>
              </a:rPr>
              <a:t>g</a:t>
            </a:r>
            <a:r>
              <a:rPr lang="en-US" b="true" sz="1800" spc="36" strike="noStrike" u="none">
                <a:solidFill>
                  <a:srgbClr val="2C3E50"/>
                </a:solidFill>
                <a:latin typeface="Open Sans Bold"/>
                <a:ea typeface="Open Sans Bold"/>
                <a:cs typeface="Open Sans Bold"/>
                <a:sym typeface="Open Sans Bold"/>
              </a:rPr>
              <a:t> </a:t>
            </a:r>
            <a:r>
              <a:rPr lang="en-US" b="true" sz="1800" spc="36" strike="noStrike" u="none">
                <a:solidFill>
                  <a:srgbClr val="2C3E50"/>
                </a:solidFill>
                <a:latin typeface="Open Sans Bold"/>
                <a:ea typeface="Open Sans Bold"/>
                <a:cs typeface="Open Sans Bold"/>
                <a:sym typeface="Open Sans Bold"/>
              </a:rPr>
              <a:t>mem</a:t>
            </a:r>
            <a:r>
              <a:rPr lang="en-US" b="true" sz="1800" spc="36" strike="noStrike" u="none">
                <a:solidFill>
                  <a:srgbClr val="2C3E50"/>
                </a:solidFill>
                <a:latin typeface="Open Sans Bold"/>
                <a:ea typeface="Open Sans Bold"/>
                <a:cs typeface="Open Sans Bold"/>
                <a:sym typeface="Open Sans Bold"/>
              </a:rPr>
              <a:t>o</a:t>
            </a:r>
            <a:r>
              <a:rPr lang="en-US" b="true" sz="1800" spc="36" strike="noStrike" u="none">
                <a:solidFill>
                  <a:srgbClr val="2C3E50"/>
                </a:solidFill>
                <a:latin typeface="Open Sans Bold"/>
                <a:ea typeface="Open Sans Bold"/>
                <a:cs typeface="Open Sans Bold"/>
                <a:sym typeface="Open Sans Bold"/>
              </a:rPr>
              <a:t>r</a:t>
            </a:r>
            <a:r>
              <a:rPr lang="en-US" b="true" sz="1800" spc="36" strike="noStrike" u="none">
                <a:solidFill>
                  <a:srgbClr val="2C3E50"/>
                </a:solidFill>
                <a:latin typeface="Open Sans Bold"/>
                <a:ea typeface="Open Sans Bold"/>
                <a:cs typeface="Open Sans Bold"/>
                <a:sym typeface="Open Sans Bold"/>
              </a:rPr>
              <a:t>ie</a:t>
            </a:r>
            <a:r>
              <a:rPr lang="en-US" b="true" sz="1800" spc="36" strike="noStrike" u="none">
                <a:solidFill>
                  <a:srgbClr val="2C3E50"/>
                </a:solidFill>
                <a:latin typeface="Open Sans Bold"/>
                <a:ea typeface="Open Sans Bold"/>
                <a:cs typeface="Open Sans Bold"/>
                <a:sym typeface="Open Sans Bold"/>
              </a:rPr>
              <a:t>s,</a:t>
            </a:r>
            <a:r>
              <a:rPr lang="en-US" b="true" sz="1800" spc="36" strike="noStrike" u="none">
                <a:solidFill>
                  <a:srgbClr val="2C3E50"/>
                </a:solidFill>
                <a:latin typeface="Open Sans Bold"/>
                <a:ea typeface="Open Sans Bold"/>
                <a:cs typeface="Open Sans Bold"/>
                <a:sym typeface="Open Sans Bold"/>
              </a:rPr>
              <a:t> and </a:t>
            </a:r>
            <a:r>
              <a:rPr lang="en-US" b="true" sz="1800" spc="36" strike="noStrike" u="none">
                <a:solidFill>
                  <a:srgbClr val="2C3E50"/>
                </a:solidFill>
                <a:latin typeface="Open Sans Bold"/>
                <a:ea typeface="Open Sans Bold"/>
                <a:cs typeface="Open Sans Bold"/>
                <a:sym typeface="Open Sans Bold"/>
              </a:rPr>
              <a:t>m</a:t>
            </a:r>
            <a:r>
              <a:rPr lang="en-US" b="true" sz="1800" spc="36" strike="noStrike" u="none">
                <a:solidFill>
                  <a:srgbClr val="2C3E50"/>
                </a:solidFill>
                <a:latin typeface="Open Sans Bold"/>
                <a:ea typeface="Open Sans Bold"/>
                <a:cs typeface="Open Sans Bold"/>
                <a:sym typeface="Open Sans Bold"/>
              </a:rPr>
              <a:t>e</a:t>
            </a:r>
            <a:r>
              <a:rPr lang="en-US" b="true" sz="1800" spc="36" strike="noStrike" u="none">
                <a:solidFill>
                  <a:srgbClr val="2C3E50"/>
                </a:solidFill>
                <a:latin typeface="Open Sans Bold"/>
                <a:ea typeface="Open Sans Bold"/>
                <a:cs typeface="Open Sans Bold"/>
                <a:sym typeface="Open Sans Bold"/>
              </a:rPr>
              <a:t>a</a:t>
            </a:r>
            <a:r>
              <a:rPr lang="en-US" b="true" sz="1800" spc="36" strike="noStrike" u="none">
                <a:solidFill>
                  <a:srgbClr val="2C3E50"/>
                </a:solidFill>
                <a:latin typeface="Open Sans Bold"/>
                <a:ea typeface="Open Sans Bold"/>
                <a:cs typeface="Open Sans Bold"/>
                <a:sym typeface="Open Sans Bold"/>
              </a:rPr>
              <a:t>ning</a:t>
            </a:r>
            <a:r>
              <a:rPr lang="en-US" b="true" sz="1800" spc="36" strike="noStrike" u="none">
                <a:solidFill>
                  <a:srgbClr val="2C3E50"/>
                </a:solidFill>
                <a:latin typeface="Open Sans Bold"/>
                <a:ea typeface="Open Sans Bold"/>
                <a:cs typeface="Open Sans Bold"/>
                <a:sym typeface="Open Sans Bold"/>
              </a:rPr>
              <a:t>ful</a:t>
            </a:r>
            <a:r>
              <a:rPr lang="en-US" b="true" sz="1800" spc="36" strike="noStrike" u="none">
                <a:solidFill>
                  <a:srgbClr val="2C3E50"/>
                </a:solidFill>
                <a:latin typeface="Open Sans Bold"/>
                <a:ea typeface="Open Sans Bold"/>
                <a:cs typeface="Open Sans Bold"/>
                <a:sym typeface="Open Sans Bold"/>
              </a:rPr>
              <a:t> </a:t>
            </a:r>
            <a:r>
              <a:rPr lang="en-US" b="true" sz="1800" spc="36" strike="noStrike" u="none">
                <a:solidFill>
                  <a:srgbClr val="2C3E50"/>
                </a:solidFill>
                <a:latin typeface="Open Sans Bold"/>
                <a:ea typeface="Open Sans Bold"/>
                <a:cs typeface="Open Sans Bold"/>
                <a:sym typeface="Open Sans Bold"/>
              </a:rPr>
              <a:t>charitab</a:t>
            </a:r>
            <a:r>
              <a:rPr lang="en-US" b="true" sz="1800" spc="36" strike="noStrike" u="none">
                <a:solidFill>
                  <a:srgbClr val="2C3E50"/>
                </a:solidFill>
                <a:latin typeface="Open Sans Bold"/>
                <a:ea typeface="Open Sans Bold"/>
                <a:cs typeface="Open Sans Bold"/>
                <a:sym typeface="Open Sans Bold"/>
              </a:rPr>
              <a:t>l</a:t>
            </a:r>
            <a:r>
              <a:rPr lang="en-US" b="true" sz="1800" spc="36" strike="noStrike" u="none">
                <a:solidFill>
                  <a:srgbClr val="2C3E50"/>
                </a:solidFill>
                <a:latin typeface="Open Sans Bold"/>
                <a:ea typeface="Open Sans Bold"/>
                <a:cs typeface="Open Sans Bold"/>
                <a:sym typeface="Open Sans Bold"/>
              </a:rPr>
              <a:t>e</a:t>
            </a:r>
            <a:r>
              <a:rPr lang="en-US" b="true" sz="1800" spc="36" strike="noStrike" u="none">
                <a:solidFill>
                  <a:srgbClr val="2C3E50"/>
                </a:solidFill>
                <a:latin typeface="Open Sans Bold"/>
                <a:ea typeface="Open Sans Bold"/>
                <a:cs typeface="Open Sans Bold"/>
                <a:sym typeface="Open Sans Bold"/>
              </a:rPr>
              <a:t> </a:t>
            </a:r>
            <a:r>
              <a:rPr lang="en-US" b="true" sz="1800" spc="36" strike="noStrike" u="none">
                <a:solidFill>
                  <a:srgbClr val="2C3E50"/>
                </a:solidFill>
                <a:latin typeface="Open Sans Bold"/>
                <a:ea typeface="Open Sans Bold"/>
                <a:cs typeface="Open Sans Bold"/>
                <a:sym typeface="Open Sans Bold"/>
              </a:rPr>
              <a:t>imp</a:t>
            </a:r>
            <a:r>
              <a:rPr lang="en-US" b="true" sz="1800" spc="36" strike="noStrike" u="none">
                <a:solidFill>
                  <a:srgbClr val="2C3E50"/>
                </a:solidFill>
                <a:latin typeface="Open Sans Bold"/>
                <a:ea typeface="Open Sans Bold"/>
                <a:cs typeface="Open Sans Bold"/>
                <a:sym typeface="Open Sans Bold"/>
              </a:rPr>
              <a:t>a</a:t>
            </a:r>
            <a:r>
              <a:rPr lang="en-US" b="true" sz="1800" spc="36" strike="noStrike" u="none">
                <a:solidFill>
                  <a:srgbClr val="2C3E50"/>
                </a:solidFill>
                <a:latin typeface="Open Sans Bold"/>
                <a:ea typeface="Open Sans Bold"/>
                <a:cs typeface="Open Sans Bold"/>
                <a:sym typeface="Open Sans Bold"/>
              </a:rPr>
              <a:t>ct</a:t>
            </a:r>
            <a:r>
              <a:rPr lang="en-US" b="true" sz="1800" spc="36" strike="noStrike" u="none">
                <a:solidFill>
                  <a:srgbClr val="2C3E50"/>
                </a:solidFill>
                <a:latin typeface="Open Sans Bold"/>
                <a:ea typeface="Open Sans Bold"/>
                <a:cs typeface="Open Sans Bold"/>
                <a:sym typeface="Open Sans Bold"/>
              </a:rPr>
              <a:t>.</a:t>
            </a:r>
          </a:p>
        </p:txBody>
      </p:sp>
      <p:sp>
        <p:nvSpPr>
          <p:cNvPr name="TextBox 6" id="6"/>
          <p:cNvSpPr txBox="true"/>
          <p:nvPr/>
        </p:nvSpPr>
        <p:spPr>
          <a:xfrm rot="0">
            <a:off x="9439275" y="7029450"/>
            <a:ext cx="4057650" cy="815340"/>
          </a:xfrm>
          <a:prstGeom prst="rect">
            <a:avLst/>
          </a:prstGeom>
        </p:spPr>
        <p:txBody>
          <a:bodyPr anchor="t" rtlCol="false" tIns="0" lIns="0" bIns="0" rIns="0">
            <a:spAutoFit/>
          </a:bodyPr>
          <a:lstStyle/>
          <a:p>
            <a:pPr algn="l" marL="0" indent="0" lvl="0">
              <a:lnSpc>
                <a:spcPts val="3359"/>
              </a:lnSpc>
              <a:spcBef>
                <a:spcPct val="0"/>
              </a:spcBef>
            </a:pPr>
            <a:r>
              <a:rPr lang="en-US" b="true" sz="2400" spc="240" strike="noStrike" u="none">
                <a:solidFill>
                  <a:srgbClr val="2C3E50"/>
                </a:solidFill>
                <a:latin typeface="Open Sans Bold"/>
                <a:ea typeface="Open Sans Bold"/>
                <a:cs typeface="Open Sans Bold"/>
                <a:sym typeface="Open Sans Bold"/>
              </a:rPr>
              <a:t>A RETREAT UNLIKE ANY OTHER</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5E6D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1007494"/>
            <a:ext cx="4860457" cy="8034337"/>
          </a:xfrm>
          <a:custGeom>
            <a:avLst/>
            <a:gdLst/>
            <a:ahLst/>
            <a:cxnLst/>
            <a:rect r="r" b="b" t="t" l="l"/>
            <a:pathLst>
              <a:path h="8034337" w="4860457">
                <a:moveTo>
                  <a:pt x="0" y="0"/>
                </a:moveTo>
                <a:lnTo>
                  <a:pt x="4860457" y="0"/>
                </a:lnTo>
                <a:lnTo>
                  <a:pt x="4860457" y="8034337"/>
                </a:lnTo>
                <a:lnTo>
                  <a:pt x="0" y="8034337"/>
                </a:lnTo>
                <a:lnTo>
                  <a:pt x="0" y="0"/>
                </a:lnTo>
                <a:close/>
              </a:path>
            </a:pathLst>
          </a:custGeom>
          <a:blipFill>
            <a:blip r:embed="rId2"/>
            <a:stretch>
              <a:fillRect l="-11912" t="0" r="-11912" b="0"/>
            </a:stretch>
          </a:blipFill>
        </p:spPr>
      </p:sp>
      <p:sp>
        <p:nvSpPr>
          <p:cNvPr name="TextBox 3" id="3"/>
          <p:cNvSpPr txBox="true"/>
          <p:nvPr/>
        </p:nvSpPr>
        <p:spPr>
          <a:xfrm rot="0">
            <a:off x="9439275" y="5229225"/>
            <a:ext cx="3943350" cy="1304925"/>
          </a:xfrm>
          <a:prstGeom prst="rect">
            <a:avLst/>
          </a:prstGeom>
        </p:spPr>
        <p:txBody>
          <a:bodyPr anchor="t" rtlCol="false" tIns="0" lIns="0" bIns="0" rIns="0">
            <a:spAutoFit/>
          </a:bodyPr>
          <a:lstStyle/>
          <a:p>
            <a:pPr algn="l" marL="0" indent="0" lvl="0">
              <a:lnSpc>
                <a:spcPts val="3480"/>
              </a:lnSpc>
              <a:spcBef>
                <a:spcPct val="0"/>
              </a:spcBef>
            </a:pPr>
            <a:r>
              <a:rPr lang="en-US" b="true" sz="2900" strike="noStrike" u="none">
                <a:solidFill>
                  <a:srgbClr val="0F1B2D"/>
                </a:solidFill>
                <a:latin typeface="Playfair Display Bold"/>
                <a:ea typeface="Playfair Display Bold"/>
                <a:cs typeface="Playfair Display Bold"/>
                <a:sym typeface="Playfair Display Bold"/>
              </a:rPr>
              <a:t>CHAMPLIN'S</a:t>
            </a:r>
          </a:p>
          <a:p>
            <a:pPr algn="l" marL="0" indent="0" lvl="0">
              <a:lnSpc>
                <a:spcPts val="3480"/>
              </a:lnSpc>
              <a:spcBef>
                <a:spcPct val="0"/>
              </a:spcBef>
            </a:pPr>
            <a:r>
              <a:rPr lang="en-US" b="true" sz="2900" strike="noStrike" u="none">
                <a:solidFill>
                  <a:srgbClr val="0F1B2D"/>
                </a:solidFill>
                <a:latin typeface="Playfair Display Bold"/>
                <a:ea typeface="Playfair Display Bold"/>
                <a:cs typeface="Playfair Display Bold"/>
                <a:sym typeface="Playfair Display Bold"/>
              </a:rPr>
              <a:t>MARINA &amp;</a:t>
            </a:r>
          </a:p>
          <a:p>
            <a:pPr algn="l" marL="0" indent="0" lvl="0">
              <a:lnSpc>
                <a:spcPts val="3480"/>
              </a:lnSpc>
              <a:spcBef>
                <a:spcPct val="0"/>
              </a:spcBef>
            </a:pPr>
            <a:r>
              <a:rPr lang="en-US" b="true" sz="2900" strike="noStrike" u="none">
                <a:solidFill>
                  <a:srgbClr val="0F1B2D"/>
                </a:solidFill>
                <a:latin typeface="Playfair Display Bold"/>
                <a:ea typeface="Playfair Display Bold"/>
                <a:cs typeface="Playfair Display Bold"/>
                <a:sym typeface="Playfair Display Bold"/>
              </a:rPr>
              <a:t>RESORT</a:t>
            </a:r>
          </a:p>
        </p:txBody>
      </p:sp>
      <p:sp>
        <p:nvSpPr>
          <p:cNvPr name="TextBox 4" id="4"/>
          <p:cNvSpPr txBox="true"/>
          <p:nvPr/>
        </p:nvSpPr>
        <p:spPr>
          <a:xfrm rot="0">
            <a:off x="9439275" y="8296275"/>
            <a:ext cx="8197894" cy="656590"/>
          </a:xfrm>
          <a:prstGeom prst="rect">
            <a:avLst/>
          </a:prstGeom>
        </p:spPr>
        <p:txBody>
          <a:bodyPr anchor="t" rtlCol="false" tIns="0" lIns="0" bIns="0" rIns="0">
            <a:spAutoFit/>
          </a:bodyPr>
          <a:lstStyle/>
          <a:p>
            <a:pPr algn="l" marL="0" indent="0" lvl="0">
              <a:lnSpc>
                <a:spcPts val="2659"/>
              </a:lnSpc>
              <a:spcBef>
                <a:spcPct val="0"/>
              </a:spcBef>
            </a:pPr>
            <a:r>
              <a:rPr lang="en-US" b="true" sz="1899" spc="37" strike="noStrike" u="none">
                <a:solidFill>
                  <a:srgbClr val="2C3E50"/>
                </a:solidFill>
                <a:latin typeface="Open Sans Bold"/>
                <a:ea typeface="Open Sans Bold"/>
                <a:cs typeface="Open Sans Bold"/>
                <a:sym typeface="Open Sans Bold"/>
              </a:rPr>
              <a:t>200 guests  |  44 waterfront rooms  |  1,000+ ft of marina dockage</a:t>
            </a:r>
          </a:p>
          <a:p>
            <a:pPr algn="l" marL="0" indent="0" lvl="0">
              <a:lnSpc>
                <a:spcPts val="2659"/>
              </a:lnSpc>
              <a:spcBef>
                <a:spcPct val="0"/>
              </a:spcBef>
            </a:pPr>
            <a:r>
              <a:rPr lang="en-US" b="true" sz="1899" spc="37" strike="noStrike" u="none">
                <a:solidFill>
                  <a:srgbClr val="2C3E50"/>
                </a:solidFill>
                <a:latin typeface="Open Sans Bold"/>
                <a:ea typeface="Open Sans Bold"/>
                <a:cs typeface="Open Sans Bold"/>
                <a:sym typeface="Open Sans Bold"/>
              </a:rPr>
              <a:t>Three-day destination retreat  |  Exclusive waterfront venue</a:t>
            </a:r>
          </a:p>
        </p:txBody>
      </p:sp>
      <p:sp>
        <p:nvSpPr>
          <p:cNvPr name="TextBox 5" id="5"/>
          <p:cNvSpPr txBox="true"/>
          <p:nvPr/>
        </p:nvSpPr>
        <p:spPr>
          <a:xfrm rot="0">
            <a:off x="9439275" y="7029450"/>
            <a:ext cx="4057650" cy="726948"/>
          </a:xfrm>
          <a:prstGeom prst="rect">
            <a:avLst/>
          </a:prstGeom>
        </p:spPr>
        <p:txBody>
          <a:bodyPr anchor="t" rtlCol="false" tIns="0" lIns="0" bIns="0" rIns="0">
            <a:spAutoFit/>
          </a:bodyPr>
          <a:lstStyle/>
          <a:p>
            <a:pPr algn="l" marL="0" indent="0" lvl="0">
              <a:lnSpc>
                <a:spcPts val="2981"/>
              </a:lnSpc>
              <a:spcBef>
                <a:spcPct val="0"/>
              </a:spcBef>
            </a:pPr>
            <a:r>
              <a:rPr lang="en-US" b="true" sz="2129" spc="212" strike="noStrike" u="none">
                <a:solidFill>
                  <a:srgbClr val="2C3E50"/>
                </a:solidFill>
                <a:latin typeface="Open Sans Bold"/>
                <a:ea typeface="Open Sans Bold"/>
                <a:cs typeface="Open Sans Bold"/>
                <a:sym typeface="Open Sans Bold"/>
              </a:rPr>
              <a:t>BLOCK ISLAND'S PREMIER</a:t>
            </a:r>
          </a:p>
          <a:p>
            <a:pPr algn="l" marL="0" indent="0" lvl="0">
              <a:lnSpc>
                <a:spcPts val="2981"/>
              </a:lnSpc>
              <a:spcBef>
                <a:spcPct val="0"/>
              </a:spcBef>
            </a:pPr>
            <a:r>
              <a:rPr lang="en-US" b="true" sz="2129" spc="212" strike="noStrike" u="none">
                <a:solidFill>
                  <a:srgbClr val="2C3E50"/>
                </a:solidFill>
                <a:latin typeface="Open Sans Bold"/>
                <a:ea typeface="Open Sans Bold"/>
                <a:cs typeface="Open Sans Bold"/>
                <a:sym typeface="Open Sans Bold"/>
              </a:rPr>
              <a:t>WATERFRONT VENUE</a:t>
            </a:r>
          </a:p>
        </p:txBody>
      </p:sp>
      <p:sp>
        <p:nvSpPr>
          <p:cNvPr name="Freeform 6" id="6"/>
          <p:cNvSpPr/>
          <p:nvPr/>
        </p:nvSpPr>
        <p:spPr>
          <a:xfrm flipH="false" flipV="false" rot="0">
            <a:off x="8991201" y="820029"/>
            <a:ext cx="6192901" cy="4017169"/>
          </a:xfrm>
          <a:custGeom>
            <a:avLst/>
            <a:gdLst/>
            <a:ahLst/>
            <a:cxnLst/>
            <a:rect r="r" b="b" t="t" l="l"/>
            <a:pathLst>
              <a:path h="4017169" w="6192901">
                <a:moveTo>
                  <a:pt x="0" y="0"/>
                </a:moveTo>
                <a:lnTo>
                  <a:pt x="6192901" y="0"/>
                </a:lnTo>
                <a:lnTo>
                  <a:pt x="6192901" y="4017169"/>
                </a:lnTo>
                <a:lnTo>
                  <a:pt x="0" y="4017169"/>
                </a:lnTo>
                <a:lnTo>
                  <a:pt x="0" y="0"/>
                </a:lnTo>
                <a:close/>
              </a:path>
            </a:pathLst>
          </a:custGeom>
          <a:blipFill>
            <a:blip r:embed="rId3"/>
            <a:stretch>
              <a:fillRect l="0" t="-13144" r="-651" b="-3087"/>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5E6D3"/>
        </a:solidFill>
      </p:bgPr>
    </p:bg>
    <p:spTree>
      <p:nvGrpSpPr>
        <p:cNvPr id="1" name=""/>
        <p:cNvGrpSpPr/>
        <p:nvPr/>
      </p:nvGrpSpPr>
      <p:grpSpPr>
        <a:xfrm>
          <a:off x="0" y="0"/>
          <a:ext cx="0" cy="0"/>
          <a:chOff x="0" y="0"/>
          <a:chExt cx="0" cy="0"/>
        </a:xfrm>
      </p:grpSpPr>
      <p:sp>
        <p:nvSpPr>
          <p:cNvPr name="Freeform 2" id="2"/>
          <p:cNvSpPr/>
          <p:nvPr/>
        </p:nvSpPr>
        <p:spPr>
          <a:xfrm flipH="false" flipV="false" rot="0">
            <a:off x="8317461" y="1977817"/>
            <a:ext cx="3394789" cy="4243487"/>
          </a:xfrm>
          <a:custGeom>
            <a:avLst/>
            <a:gdLst/>
            <a:ahLst/>
            <a:cxnLst/>
            <a:rect r="r" b="b" t="t" l="l"/>
            <a:pathLst>
              <a:path h="4243487" w="3394789">
                <a:moveTo>
                  <a:pt x="0" y="0"/>
                </a:moveTo>
                <a:lnTo>
                  <a:pt x="3394790" y="0"/>
                </a:lnTo>
                <a:lnTo>
                  <a:pt x="3394790" y="4243486"/>
                </a:lnTo>
                <a:lnTo>
                  <a:pt x="0" y="4243486"/>
                </a:lnTo>
                <a:lnTo>
                  <a:pt x="0" y="0"/>
                </a:lnTo>
                <a:close/>
              </a:path>
            </a:pathLst>
          </a:custGeom>
          <a:blipFill>
            <a:blip r:embed="rId2"/>
            <a:stretch>
              <a:fillRect l="0" t="0" r="0" b="0"/>
            </a:stretch>
          </a:blipFill>
        </p:spPr>
      </p:sp>
      <p:sp>
        <p:nvSpPr>
          <p:cNvPr name="TextBox 3" id="3"/>
          <p:cNvSpPr txBox="true"/>
          <p:nvPr/>
        </p:nvSpPr>
        <p:spPr>
          <a:xfrm rot="0">
            <a:off x="1028700" y="6858000"/>
            <a:ext cx="4229100" cy="1455420"/>
          </a:xfrm>
          <a:prstGeom prst="rect">
            <a:avLst/>
          </a:prstGeom>
        </p:spPr>
        <p:txBody>
          <a:bodyPr anchor="t" rtlCol="false" tIns="0" lIns="0" bIns="0" rIns="0">
            <a:spAutoFit/>
          </a:bodyPr>
          <a:lstStyle/>
          <a:p>
            <a:pPr algn="l" marL="0" indent="0" lvl="0">
              <a:lnSpc>
                <a:spcPts val="588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OUR</a:t>
            </a:r>
          </a:p>
          <a:p>
            <a:pPr algn="l" marL="0" indent="0" lvl="0">
              <a:lnSpc>
                <a:spcPts val="588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IMPACT</a:t>
            </a:r>
          </a:p>
        </p:txBody>
      </p:sp>
      <p:sp>
        <p:nvSpPr>
          <p:cNvPr name="TextBox 4" id="4"/>
          <p:cNvSpPr txBox="true"/>
          <p:nvPr/>
        </p:nvSpPr>
        <p:spPr>
          <a:xfrm rot="0">
            <a:off x="8315325" y="6896100"/>
            <a:ext cx="7134225" cy="1544320"/>
          </a:xfrm>
          <a:prstGeom prst="rect">
            <a:avLst/>
          </a:prstGeom>
        </p:spPr>
        <p:txBody>
          <a:bodyPr anchor="t" rtlCol="false" tIns="0" lIns="0" bIns="0" rIns="0">
            <a:spAutoFit/>
          </a:bodyPr>
          <a:lstStyle/>
          <a:p>
            <a:pPr algn="l" marL="0" indent="0" lvl="0">
              <a:lnSpc>
                <a:spcPts val="3079"/>
              </a:lnSpc>
              <a:spcBef>
                <a:spcPct val="0"/>
              </a:spcBef>
            </a:pPr>
            <a:r>
              <a:rPr lang="en-US" b="true" sz="2199" spc="43" strike="noStrike" u="none">
                <a:solidFill>
                  <a:srgbClr val="2C3E50"/>
                </a:solidFill>
                <a:latin typeface="Open Sans Bold"/>
                <a:ea typeface="Open Sans Bold"/>
                <a:cs typeface="Open Sans Bold"/>
                <a:sym typeface="Open Sans Bold"/>
              </a:rPr>
              <a:t>Every dollar raised advances cancer research, funds patient assistance programs, and provides families with the support, transportation, and wellness care they need most.</a:t>
            </a:r>
          </a:p>
        </p:txBody>
      </p:sp>
      <p:sp>
        <p:nvSpPr>
          <p:cNvPr name="Freeform 5" id="5"/>
          <p:cNvSpPr/>
          <p:nvPr/>
        </p:nvSpPr>
        <p:spPr>
          <a:xfrm flipH="false" flipV="false" rot="0">
            <a:off x="4443172" y="1977817"/>
            <a:ext cx="3394789" cy="4243487"/>
          </a:xfrm>
          <a:custGeom>
            <a:avLst/>
            <a:gdLst/>
            <a:ahLst/>
            <a:cxnLst/>
            <a:rect r="r" b="b" t="t" l="l"/>
            <a:pathLst>
              <a:path h="4243487" w="3394789">
                <a:moveTo>
                  <a:pt x="0" y="0"/>
                </a:moveTo>
                <a:lnTo>
                  <a:pt x="3394790" y="0"/>
                </a:lnTo>
                <a:lnTo>
                  <a:pt x="3394790" y="4243486"/>
                </a:lnTo>
                <a:lnTo>
                  <a:pt x="0" y="4243486"/>
                </a:lnTo>
                <a:lnTo>
                  <a:pt x="0" y="0"/>
                </a:lnTo>
                <a:close/>
              </a:path>
            </a:pathLst>
          </a:custGeom>
          <a:blipFill>
            <a:blip r:embed="rId3"/>
            <a:stretch>
              <a:fillRect l="0" t="0" r="0" b="0"/>
            </a:stretch>
          </a:blipFill>
        </p:spPr>
      </p:sp>
      <p:sp>
        <p:nvSpPr>
          <p:cNvPr name="Freeform 6" id="6"/>
          <p:cNvSpPr/>
          <p:nvPr/>
        </p:nvSpPr>
        <p:spPr>
          <a:xfrm flipH="false" flipV="false" rot="0">
            <a:off x="16059540" y="1977817"/>
            <a:ext cx="2228460" cy="4243487"/>
          </a:xfrm>
          <a:custGeom>
            <a:avLst/>
            <a:gdLst/>
            <a:ahLst/>
            <a:cxnLst/>
            <a:rect r="r" b="b" t="t" l="l"/>
            <a:pathLst>
              <a:path h="4243487" w="2228460">
                <a:moveTo>
                  <a:pt x="0" y="0"/>
                </a:moveTo>
                <a:lnTo>
                  <a:pt x="2228460" y="0"/>
                </a:lnTo>
                <a:lnTo>
                  <a:pt x="2228460" y="4243486"/>
                </a:lnTo>
                <a:lnTo>
                  <a:pt x="0" y="4243486"/>
                </a:lnTo>
                <a:lnTo>
                  <a:pt x="0" y="0"/>
                </a:lnTo>
                <a:close/>
              </a:path>
            </a:pathLst>
          </a:custGeom>
          <a:blipFill>
            <a:blip r:embed="rId4"/>
            <a:stretch>
              <a:fillRect l="-342" t="0" r="-342" b="0"/>
            </a:stretch>
          </a:blipFill>
        </p:spPr>
      </p:sp>
      <p:sp>
        <p:nvSpPr>
          <p:cNvPr name="Freeform 7" id="7"/>
          <p:cNvSpPr/>
          <p:nvPr/>
        </p:nvSpPr>
        <p:spPr>
          <a:xfrm flipH="false" flipV="false" rot="0">
            <a:off x="12188501" y="1977817"/>
            <a:ext cx="3394789" cy="4243487"/>
          </a:xfrm>
          <a:custGeom>
            <a:avLst/>
            <a:gdLst/>
            <a:ahLst/>
            <a:cxnLst/>
            <a:rect r="r" b="b" t="t" l="l"/>
            <a:pathLst>
              <a:path h="4243487" w="3394789">
                <a:moveTo>
                  <a:pt x="0" y="0"/>
                </a:moveTo>
                <a:lnTo>
                  <a:pt x="3394789" y="0"/>
                </a:lnTo>
                <a:lnTo>
                  <a:pt x="3394789" y="4243486"/>
                </a:lnTo>
                <a:lnTo>
                  <a:pt x="0" y="4243486"/>
                </a:lnTo>
                <a:lnTo>
                  <a:pt x="0" y="0"/>
                </a:lnTo>
                <a:close/>
              </a:path>
            </a:pathLst>
          </a:custGeom>
          <a:blipFill>
            <a:blip r:embed="rId5"/>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1524000" y="1447800"/>
            <a:ext cx="5715000" cy="712470"/>
          </a:xfrm>
          <a:prstGeom prst="rect">
            <a:avLst/>
          </a:prstGeom>
        </p:spPr>
        <p:txBody>
          <a:bodyPr anchor="t" rtlCol="false" tIns="0" lIns="0" bIns="0" rIns="0">
            <a:spAutoFit/>
          </a:bodyPr>
          <a:lstStyle/>
          <a:p>
            <a:pPr algn="l" marL="0" indent="0" lvl="0">
              <a:lnSpc>
                <a:spcPts val="588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OUR AUDIENCE</a:t>
            </a:r>
          </a:p>
        </p:txBody>
      </p:sp>
      <p:sp>
        <p:nvSpPr>
          <p:cNvPr name="TextBox 3" id="3"/>
          <p:cNvSpPr txBox="true"/>
          <p:nvPr/>
        </p:nvSpPr>
        <p:spPr>
          <a:xfrm rot="0">
            <a:off x="1524000" y="2257425"/>
            <a:ext cx="4762500"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499799"/>
                </a:solidFill>
                <a:latin typeface="Open Sans Bold"/>
                <a:ea typeface="Open Sans Bold"/>
                <a:cs typeface="Open Sans Bold"/>
                <a:sym typeface="Open Sans Bold"/>
              </a:rPr>
              <a:t>Who will your brand reach?</a:t>
            </a:r>
          </a:p>
        </p:txBody>
      </p:sp>
      <p:sp>
        <p:nvSpPr>
          <p:cNvPr name="TextBox 4" id="4"/>
          <p:cNvSpPr txBox="true"/>
          <p:nvPr/>
        </p:nvSpPr>
        <p:spPr>
          <a:xfrm rot="0">
            <a:off x="1524000" y="3676650"/>
            <a:ext cx="4762500" cy="2987675"/>
          </a:xfrm>
          <a:prstGeom prst="rect">
            <a:avLst/>
          </a:prstGeom>
        </p:spPr>
        <p:txBody>
          <a:bodyPr anchor="t" rtlCol="false" tIns="0" lIns="0" bIns="0" rIns="0">
            <a:spAutoFit/>
          </a:bodyPr>
          <a:lstStyle/>
          <a:p>
            <a:pPr algn="l" marL="0" indent="0" lvl="0">
              <a:lnSpc>
                <a:spcPts val="4000"/>
              </a:lnSpc>
              <a:spcBef>
                <a:spcPct val="0"/>
              </a:spcBef>
            </a:pPr>
            <a:r>
              <a:rPr lang="en-US" b="true" sz="2000">
                <a:solidFill>
                  <a:srgbClr val="2C3E50"/>
                </a:solidFill>
                <a:latin typeface="Open Sans Bold"/>
                <a:ea typeface="Open Sans Bold"/>
                <a:cs typeface="Open Sans Bold"/>
                <a:sym typeface="Open Sans Bold"/>
              </a:rPr>
              <a:t>An</a:t>
            </a:r>
            <a:r>
              <a:rPr lang="en-US" b="true" sz="2000" strike="noStrike" u="none">
                <a:solidFill>
                  <a:srgbClr val="2C3E50"/>
                </a:solidFill>
                <a:latin typeface="Open Sans Bold"/>
                <a:ea typeface="Open Sans Bold"/>
                <a:cs typeface="Open Sans Bold"/>
                <a:sym typeface="Open Sans Bold"/>
              </a:rPr>
              <a:t> </a:t>
            </a:r>
            <a:r>
              <a:rPr lang="en-US" b="true" sz="2000" strike="noStrike" u="none">
                <a:solidFill>
                  <a:srgbClr val="2C3E50"/>
                </a:solidFill>
                <a:latin typeface="Open Sans Bold"/>
                <a:ea typeface="Open Sans Bold"/>
                <a:cs typeface="Open Sans Bold"/>
                <a:sym typeface="Open Sans Bold"/>
              </a:rPr>
              <a:t>invit</a:t>
            </a:r>
            <a:r>
              <a:rPr lang="en-US" b="true" sz="2000" strike="noStrike" u="none">
                <a:solidFill>
                  <a:srgbClr val="2C3E50"/>
                </a:solidFill>
                <a:latin typeface="Open Sans Bold"/>
                <a:ea typeface="Open Sans Bold"/>
                <a:cs typeface="Open Sans Bold"/>
                <a:sym typeface="Open Sans Bold"/>
              </a:rPr>
              <a:t>a</a:t>
            </a:r>
            <a:r>
              <a:rPr lang="en-US" b="true" sz="2000" strike="noStrike" u="none">
                <a:solidFill>
                  <a:srgbClr val="2C3E50"/>
                </a:solidFill>
                <a:latin typeface="Open Sans Bold"/>
                <a:ea typeface="Open Sans Bold"/>
                <a:cs typeface="Open Sans Bold"/>
                <a:sym typeface="Open Sans Bold"/>
              </a:rPr>
              <a:t>tion-on</a:t>
            </a:r>
            <a:r>
              <a:rPr lang="en-US" b="true" sz="2000" strike="noStrike" u="none">
                <a:solidFill>
                  <a:srgbClr val="2C3E50"/>
                </a:solidFill>
                <a:latin typeface="Open Sans Bold"/>
                <a:ea typeface="Open Sans Bold"/>
                <a:cs typeface="Open Sans Bold"/>
                <a:sym typeface="Open Sans Bold"/>
              </a:rPr>
              <a:t>l</a:t>
            </a:r>
            <a:r>
              <a:rPr lang="en-US" b="true" sz="2000" strike="noStrike" u="none">
                <a:solidFill>
                  <a:srgbClr val="2C3E50"/>
                </a:solidFill>
                <a:latin typeface="Open Sans Bold"/>
                <a:ea typeface="Open Sans Bold"/>
                <a:cs typeface="Open Sans Bold"/>
                <a:sym typeface="Open Sans Bold"/>
              </a:rPr>
              <a:t>y a</a:t>
            </a:r>
            <a:r>
              <a:rPr lang="en-US" b="true" sz="2000" strike="noStrike" u="none">
                <a:solidFill>
                  <a:srgbClr val="2C3E50"/>
                </a:solidFill>
                <a:latin typeface="Open Sans Bold"/>
                <a:ea typeface="Open Sans Bold"/>
                <a:cs typeface="Open Sans Bold"/>
                <a:sym typeface="Open Sans Bold"/>
              </a:rPr>
              <a:t>u</a:t>
            </a:r>
            <a:r>
              <a:rPr lang="en-US" b="true" sz="2000" strike="noStrike" u="none">
                <a:solidFill>
                  <a:srgbClr val="2C3E50"/>
                </a:solidFill>
                <a:latin typeface="Open Sans Bold"/>
                <a:ea typeface="Open Sans Bold"/>
                <a:cs typeface="Open Sans Bold"/>
                <a:sym typeface="Open Sans Bold"/>
              </a:rPr>
              <a:t>di</a:t>
            </a:r>
            <a:r>
              <a:rPr lang="en-US" b="true" sz="2000" strike="noStrike" u="none">
                <a:solidFill>
                  <a:srgbClr val="2C3E50"/>
                </a:solidFill>
                <a:latin typeface="Open Sans Bold"/>
                <a:ea typeface="Open Sans Bold"/>
                <a:cs typeface="Open Sans Bold"/>
                <a:sym typeface="Open Sans Bold"/>
              </a:rPr>
              <a:t>en</a:t>
            </a:r>
            <a:r>
              <a:rPr lang="en-US" b="true" sz="2000" strike="noStrike" u="none">
                <a:solidFill>
                  <a:srgbClr val="2C3E50"/>
                </a:solidFill>
                <a:latin typeface="Open Sans Bold"/>
                <a:ea typeface="Open Sans Bold"/>
                <a:cs typeface="Open Sans Bold"/>
                <a:sym typeface="Open Sans Bold"/>
              </a:rPr>
              <a:t>ce of</a:t>
            </a:r>
            <a:r>
              <a:rPr lang="en-US" b="true" sz="2000" strike="noStrike" u="none">
                <a:solidFill>
                  <a:srgbClr val="2C3E50"/>
                </a:solidFill>
                <a:latin typeface="Open Sans Bold"/>
                <a:ea typeface="Open Sans Bold"/>
                <a:cs typeface="Open Sans Bold"/>
                <a:sym typeface="Open Sans Bold"/>
              </a:rPr>
              <a:t> a</a:t>
            </a:r>
            <a:r>
              <a:rPr lang="en-US" b="true" sz="2000" strike="noStrike" u="none">
                <a:solidFill>
                  <a:srgbClr val="2C3E50"/>
                </a:solidFill>
                <a:latin typeface="Open Sans Bold"/>
                <a:ea typeface="Open Sans Bold"/>
                <a:cs typeface="Open Sans Bold"/>
                <a:sym typeface="Open Sans Bold"/>
              </a:rPr>
              <a:t>pproxima</a:t>
            </a:r>
            <a:r>
              <a:rPr lang="en-US" b="true" sz="2000" strike="noStrike" u="none">
                <a:solidFill>
                  <a:srgbClr val="2C3E50"/>
                </a:solidFill>
                <a:latin typeface="Open Sans Bold"/>
                <a:ea typeface="Open Sans Bold"/>
                <a:cs typeface="Open Sans Bold"/>
                <a:sym typeface="Open Sans Bold"/>
              </a:rPr>
              <a:t>te</a:t>
            </a:r>
            <a:r>
              <a:rPr lang="en-US" b="true" sz="2000" strike="noStrike" u="none">
                <a:solidFill>
                  <a:srgbClr val="2C3E50"/>
                </a:solidFill>
                <a:latin typeface="Open Sans Bold"/>
                <a:ea typeface="Open Sans Bold"/>
                <a:cs typeface="Open Sans Bold"/>
                <a:sym typeface="Open Sans Bold"/>
              </a:rPr>
              <a:t>ly 200 b</a:t>
            </a:r>
            <a:r>
              <a:rPr lang="en-US" b="true" sz="2000" strike="noStrike" u="none">
                <a:solidFill>
                  <a:srgbClr val="2C3E50"/>
                </a:solidFill>
                <a:latin typeface="Open Sans Bold"/>
                <a:ea typeface="Open Sans Bold"/>
                <a:cs typeface="Open Sans Bold"/>
                <a:sym typeface="Open Sans Bold"/>
              </a:rPr>
              <a:t>usiness </a:t>
            </a:r>
            <a:r>
              <a:rPr lang="en-US" b="true" sz="2000" strike="noStrike" u="none">
                <a:solidFill>
                  <a:srgbClr val="2C3E50"/>
                </a:solidFill>
                <a:latin typeface="Open Sans Bold"/>
                <a:ea typeface="Open Sans Bold"/>
                <a:cs typeface="Open Sans Bold"/>
                <a:sym typeface="Open Sans Bold"/>
              </a:rPr>
              <a:t>lead</a:t>
            </a:r>
            <a:r>
              <a:rPr lang="en-US" b="true" sz="2000" strike="noStrike" u="none">
                <a:solidFill>
                  <a:srgbClr val="2C3E50"/>
                </a:solidFill>
                <a:latin typeface="Open Sans Bold"/>
                <a:ea typeface="Open Sans Bold"/>
                <a:cs typeface="Open Sans Bold"/>
                <a:sym typeface="Open Sans Bold"/>
              </a:rPr>
              <a:t>ers</a:t>
            </a:r>
            <a:r>
              <a:rPr lang="en-US" b="true" sz="2000" strike="noStrike" u="none">
                <a:solidFill>
                  <a:srgbClr val="2C3E50"/>
                </a:solidFill>
                <a:latin typeface="Open Sans Bold"/>
                <a:ea typeface="Open Sans Bold"/>
                <a:cs typeface="Open Sans Bold"/>
                <a:sym typeface="Open Sans Bold"/>
              </a:rPr>
              <a:t>,</a:t>
            </a:r>
            <a:r>
              <a:rPr lang="en-US" b="true" sz="2000" strike="noStrike" u="none">
                <a:solidFill>
                  <a:srgbClr val="2C3E50"/>
                </a:solidFill>
                <a:latin typeface="Open Sans Bold"/>
                <a:ea typeface="Open Sans Bold"/>
                <a:cs typeface="Open Sans Bold"/>
                <a:sym typeface="Open Sans Bold"/>
              </a:rPr>
              <a:t> </a:t>
            </a:r>
            <a:r>
              <a:rPr lang="en-US" b="true" sz="2000" strike="noStrike" u="none">
                <a:solidFill>
                  <a:srgbClr val="2C3E50"/>
                </a:solidFill>
                <a:latin typeface="Open Sans Bold"/>
                <a:ea typeface="Open Sans Bold"/>
                <a:cs typeface="Open Sans Bold"/>
                <a:sym typeface="Open Sans Bold"/>
              </a:rPr>
              <a:t>phil</a:t>
            </a:r>
            <a:r>
              <a:rPr lang="en-US" b="true" sz="2000" strike="noStrike" u="none">
                <a:solidFill>
                  <a:srgbClr val="2C3E50"/>
                </a:solidFill>
                <a:latin typeface="Open Sans Bold"/>
                <a:ea typeface="Open Sans Bold"/>
                <a:cs typeface="Open Sans Bold"/>
                <a:sym typeface="Open Sans Bold"/>
              </a:rPr>
              <a:t>a</a:t>
            </a:r>
            <a:r>
              <a:rPr lang="en-US" b="true" sz="2000" strike="noStrike" u="none">
                <a:solidFill>
                  <a:srgbClr val="2C3E50"/>
                </a:solidFill>
                <a:latin typeface="Open Sans Bold"/>
                <a:ea typeface="Open Sans Bold"/>
                <a:cs typeface="Open Sans Bold"/>
                <a:sym typeface="Open Sans Bold"/>
              </a:rPr>
              <a:t>nt</a:t>
            </a:r>
            <a:r>
              <a:rPr lang="en-US" b="true" sz="2000" strike="noStrike" u="none">
                <a:solidFill>
                  <a:srgbClr val="2C3E50"/>
                </a:solidFill>
                <a:latin typeface="Open Sans Bold"/>
                <a:ea typeface="Open Sans Bold"/>
                <a:cs typeface="Open Sans Bold"/>
                <a:sym typeface="Open Sans Bold"/>
              </a:rPr>
              <a:t>h</a:t>
            </a:r>
            <a:r>
              <a:rPr lang="en-US" b="true" sz="2000" strike="noStrike" u="none">
                <a:solidFill>
                  <a:srgbClr val="2C3E50"/>
                </a:solidFill>
                <a:latin typeface="Open Sans Bold"/>
                <a:ea typeface="Open Sans Bold"/>
                <a:cs typeface="Open Sans Bold"/>
                <a:sym typeface="Open Sans Bold"/>
              </a:rPr>
              <a:t>ropis</a:t>
            </a:r>
            <a:r>
              <a:rPr lang="en-US" b="true" sz="2000" strike="noStrike" u="none">
                <a:solidFill>
                  <a:srgbClr val="2C3E50"/>
                </a:solidFill>
                <a:latin typeface="Open Sans Bold"/>
                <a:ea typeface="Open Sans Bold"/>
                <a:cs typeface="Open Sans Bold"/>
                <a:sym typeface="Open Sans Bold"/>
              </a:rPr>
              <a:t>t</a:t>
            </a:r>
            <a:r>
              <a:rPr lang="en-US" b="true" sz="2000" strike="noStrike" u="none">
                <a:solidFill>
                  <a:srgbClr val="2C3E50"/>
                </a:solidFill>
                <a:latin typeface="Open Sans Bold"/>
                <a:ea typeface="Open Sans Bold"/>
                <a:cs typeface="Open Sans Bold"/>
                <a:sym typeface="Open Sans Bold"/>
              </a:rPr>
              <a:t>s,</a:t>
            </a:r>
            <a:r>
              <a:rPr lang="en-US" b="true" sz="2000" strike="noStrike" u="none">
                <a:solidFill>
                  <a:srgbClr val="2C3E50"/>
                </a:solidFill>
                <a:latin typeface="Open Sans Bold"/>
                <a:ea typeface="Open Sans Bold"/>
                <a:cs typeface="Open Sans Bold"/>
                <a:sym typeface="Open Sans Bold"/>
              </a:rPr>
              <a:t> </a:t>
            </a:r>
            <a:r>
              <a:rPr lang="en-US" b="true" sz="2000" strike="noStrike" u="none">
                <a:solidFill>
                  <a:srgbClr val="2C3E50"/>
                </a:solidFill>
                <a:latin typeface="Open Sans Bold"/>
                <a:ea typeface="Open Sans Bold"/>
                <a:cs typeface="Open Sans Bold"/>
                <a:sym typeface="Open Sans Bold"/>
              </a:rPr>
              <a:t>w</a:t>
            </a:r>
            <a:r>
              <a:rPr lang="en-US" b="true" sz="2000" strike="noStrike" u="none">
                <a:solidFill>
                  <a:srgbClr val="2C3E50"/>
                </a:solidFill>
                <a:latin typeface="Open Sans Bold"/>
                <a:ea typeface="Open Sans Bold"/>
                <a:cs typeface="Open Sans Bold"/>
                <a:sym typeface="Open Sans Bold"/>
              </a:rPr>
              <a:t>a</a:t>
            </a:r>
            <a:r>
              <a:rPr lang="en-US" b="true" sz="2000" strike="noStrike" u="none">
                <a:solidFill>
                  <a:srgbClr val="2C3E50"/>
                </a:solidFill>
                <a:latin typeface="Open Sans Bold"/>
                <a:ea typeface="Open Sans Bold"/>
                <a:cs typeface="Open Sans Bold"/>
                <a:sym typeface="Open Sans Bold"/>
              </a:rPr>
              <a:t>terf</a:t>
            </a:r>
            <a:r>
              <a:rPr lang="en-US" b="true" sz="2000" strike="noStrike" u="none">
                <a:solidFill>
                  <a:srgbClr val="2C3E50"/>
                </a:solidFill>
                <a:latin typeface="Open Sans Bold"/>
                <a:ea typeface="Open Sans Bold"/>
                <a:cs typeface="Open Sans Bold"/>
                <a:sym typeface="Open Sans Bold"/>
              </a:rPr>
              <a:t>r</a:t>
            </a:r>
            <a:r>
              <a:rPr lang="en-US" b="true" sz="2000" strike="noStrike" u="none">
                <a:solidFill>
                  <a:srgbClr val="2C3E50"/>
                </a:solidFill>
                <a:latin typeface="Open Sans Bold"/>
                <a:ea typeface="Open Sans Bold"/>
                <a:cs typeface="Open Sans Bold"/>
                <a:sym typeface="Open Sans Bold"/>
              </a:rPr>
              <a:t>o</a:t>
            </a:r>
            <a:r>
              <a:rPr lang="en-US" b="true" sz="2000" strike="noStrike" u="none">
                <a:solidFill>
                  <a:srgbClr val="2C3E50"/>
                </a:solidFill>
                <a:latin typeface="Open Sans Bold"/>
                <a:ea typeface="Open Sans Bold"/>
                <a:cs typeface="Open Sans Bold"/>
                <a:sym typeface="Open Sans Bold"/>
              </a:rPr>
              <a:t>n</a:t>
            </a:r>
            <a:r>
              <a:rPr lang="en-US" b="true" sz="2000" strike="noStrike" u="none">
                <a:solidFill>
                  <a:srgbClr val="2C3E50"/>
                </a:solidFill>
                <a:latin typeface="Open Sans Bold"/>
                <a:ea typeface="Open Sans Bold"/>
                <a:cs typeface="Open Sans Bold"/>
                <a:sym typeface="Open Sans Bold"/>
              </a:rPr>
              <a:t>t</a:t>
            </a:r>
            <a:r>
              <a:rPr lang="en-US" b="true" sz="2000" strike="noStrike" u="none">
                <a:solidFill>
                  <a:srgbClr val="2C3E50"/>
                </a:solidFill>
                <a:latin typeface="Open Sans Bold"/>
                <a:ea typeface="Open Sans Bold"/>
                <a:cs typeface="Open Sans Bold"/>
                <a:sym typeface="Open Sans Bold"/>
              </a:rPr>
              <a:t> executives</a:t>
            </a:r>
            <a:r>
              <a:rPr lang="en-US" b="true" sz="2000" strike="noStrike" u="none">
                <a:solidFill>
                  <a:srgbClr val="2C3E50"/>
                </a:solidFill>
                <a:latin typeface="Open Sans Bold"/>
                <a:ea typeface="Open Sans Bold"/>
                <a:cs typeface="Open Sans Bold"/>
                <a:sym typeface="Open Sans Bold"/>
              </a:rPr>
              <a:t>, h</a:t>
            </a:r>
            <a:r>
              <a:rPr lang="en-US" b="true" sz="2000" strike="noStrike" u="none">
                <a:solidFill>
                  <a:srgbClr val="2C3E50"/>
                </a:solidFill>
                <a:latin typeface="Open Sans Bold"/>
                <a:ea typeface="Open Sans Bold"/>
                <a:cs typeface="Open Sans Bold"/>
                <a:sym typeface="Open Sans Bold"/>
              </a:rPr>
              <a:t>ealthcare leaders</a:t>
            </a:r>
            <a:r>
              <a:rPr lang="en-US" b="true" sz="2000" strike="noStrike" u="none">
                <a:solidFill>
                  <a:srgbClr val="2C3E50"/>
                </a:solidFill>
                <a:latin typeface="Open Sans Bold"/>
                <a:ea typeface="Open Sans Bold"/>
                <a:cs typeface="Open Sans Bold"/>
                <a:sym typeface="Open Sans Bold"/>
              </a:rPr>
              <a:t>,</a:t>
            </a:r>
            <a:r>
              <a:rPr lang="en-US" b="true" sz="2000" strike="noStrike" u="none">
                <a:solidFill>
                  <a:srgbClr val="2C3E50"/>
                </a:solidFill>
                <a:latin typeface="Open Sans Bold"/>
                <a:ea typeface="Open Sans Bold"/>
                <a:cs typeface="Open Sans Bold"/>
                <a:sym typeface="Open Sans Bold"/>
              </a:rPr>
              <a:t> a</a:t>
            </a:r>
            <a:r>
              <a:rPr lang="en-US" b="true" sz="2000" strike="noStrike" u="none">
                <a:solidFill>
                  <a:srgbClr val="2C3E50"/>
                </a:solidFill>
                <a:latin typeface="Open Sans Bold"/>
                <a:ea typeface="Open Sans Bold"/>
                <a:cs typeface="Open Sans Bold"/>
                <a:sym typeface="Open Sans Bold"/>
              </a:rPr>
              <a:t>nd</a:t>
            </a:r>
            <a:r>
              <a:rPr lang="en-US" b="true" sz="2000" strike="noStrike" u="none">
                <a:solidFill>
                  <a:srgbClr val="2C3E50"/>
                </a:solidFill>
                <a:latin typeface="Open Sans Bold"/>
                <a:ea typeface="Open Sans Bold"/>
                <a:cs typeface="Open Sans Bold"/>
                <a:sym typeface="Open Sans Bold"/>
              </a:rPr>
              <a:t> c</a:t>
            </a:r>
            <a:r>
              <a:rPr lang="en-US" b="true" sz="2000" strike="noStrike" u="none">
                <a:solidFill>
                  <a:srgbClr val="2C3E50"/>
                </a:solidFill>
                <a:latin typeface="Open Sans Bold"/>
                <a:ea typeface="Open Sans Bold"/>
                <a:cs typeface="Open Sans Bold"/>
                <a:sym typeface="Open Sans Bold"/>
              </a:rPr>
              <a:t>ommu</a:t>
            </a:r>
            <a:r>
              <a:rPr lang="en-US" b="true" sz="2000" strike="noStrike" u="none">
                <a:solidFill>
                  <a:srgbClr val="2C3E50"/>
                </a:solidFill>
                <a:latin typeface="Open Sans Bold"/>
                <a:ea typeface="Open Sans Bold"/>
                <a:cs typeface="Open Sans Bold"/>
                <a:sym typeface="Open Sans Bold"/>
              </a:rPr>
              <a:t>n</a:t>
            </a:r>
            <a:r>
              <a:rPr lang="en-US" b="true" sz="2000" strike="noStrike" u="none">
                <a:solidFill>
                  <a:srgbClr val="2C3E50"/>
                </a:solidFill>
                <a:latin typeface="Open Sans Bold"/>
                <a:ea typeface="Open Sans Bold"/>
                <a:cs typeface="Open Sans Bold"/>
                <a:sym typeface="Open Sans Bold"/>
              </a:rPr>
              <a:t>i</a:t>
            </a:r>
            <a:r>
              <a:rPr lang="en-US" b="true" sz="2000" strike="noStrike" u="none">
                <a:solidFill>
                  <a:srgbClr val="2C3E50"/>
                </a:solidFill>
                <a:latin typeface="Open Sans Bold"/>
                <a:ea typeface="Open Sans Bold"/>
                <a:cs typeface="Open Sans Bold"/>
                <a:sym typeface="Open Sans Bold"/>
              </a:rPr>
              <a:t>t</a:t>
            </a:r>
            <a:r>
              <a:rPr lang="en-US" b="true" sz="2000" strike="noStrike" u="none">
                <a:solidFill>
                  <a:srgbClr val="2C3E50"/>
                </a:solidFill>
                <a:latin typeface="Open Sans Bold"/>
                <a:ea typeface="Open Sans Bold"/>
                <a:cs typeface="Open Sans Bold"/>
                <a:sym typeface="Open Sans Bold"/>
              </a:rPr>
              <a:t>y</a:t>
            </a:r>
            <a:r>
              <a:rPr lang="en-US" b="true" sz="2000" strike="noStrike" u="none">
                <a:solidFill>
                  <a:srgbClr val="2C3E50"/>
                </a:solidFill>
                <a:latin typeface="Open Sans Bold"/>
                <a:ea typeface="Open Sans Bold"/>
                <a:cs typeface="Open Sans Bold"/>
                <a:sym typeface="Open Sans Bold"/>
              </a:rPr>
              <a:t> </a:t>
            </a:r>
            <a:r>
              <a:rPr lang="en-US" b="true" sz="2000" strike="noStrike" u="none">
                <a:solidFill>
                  <a:srgbClr val="2C3E50"/>
                </a:solidFill>
                <a:latin typeface="Open Sans Bold"/>
                <a:ea typeface="Open Sans Bold"/>
                <a:cs typeface="Open Sans Bold"/>
                <a:sym typeface="Open Sans Bold"/>
              </a:rPr>
              <a:t>i</a:t>
            </a:r>
            <a:r>
              <a:rPr lang="en-US" b="true" sz="2000" strike="noStrike" u="none">
                <a:solidFill>
                  <a:srgbClr val="2C3E50"/>
                </a:solidFill>
                <a:latin typeface="Open Sans Bold"/>
                <a:ea typeface="Open Sans Bold"/>
                <a:cs typeface="Open Sans Bold"/>
                <a:sym typeface="Open Sans Bold"/>
              </a:rPr>
              <a:t>n</a:t>
            </a:r>
            <a:r>
              <a:rPr lang="en-US" b="true" sz="2000" strike="noStrike" u="none">
                <a:solidFill>
                  <a:srgbClr val="2C3E50"/>
                </a:solidFill>
                <a:latin typeface="Open Sans Bold"/>
                <a:ea typeface="Open Sans Bold"/>
                <a:cs typeface="Open Sans Bold"/>
                <a:sym typeface="Open Sans Bold"/>
              </a:rPr>
              <a:t>f</a:t>
            </a:r>
            <a:r>
              <a:rPr lang="en-US" b="true" sz="2000" strike="noStrike" u="none">
                <a:solidFill>
                  <a:srgbClr val="2C3E50"/>
                </a:solidFill>
                <a:latin typeface="Open Sans Bold"/>
                <a:ea typeface="Open Sans Bold"/>
                <a:cs typeface="Open Sans Bold"/>
                <a:sym typeface="Open Sans Bold"/>
              </a:rPr>
              <a:t>lue</a:t>
            </a:r>
            <a:r>
              <a:rPr lang="en-US" b="true" sz="2000" strike="noStrike" u="none">
                <a:solidFill>
                  <a:srgbClr val="2C3E50"/>
                </a:solidFill>
                <a:latin typeface="Open Sans Bold"/>
                <a:ea typeface="Open Sans Bold"/>
                <a:cs typeface="Open Sans Bold"/>
                <a:sym typeface="Open Sans Bold"/>
              </a:rPr>
              <a:t>n</a:t>
            </a:r>
            <a:r>
              <a:rPr lang="en-US" b="true" sz="2000" strike="noStrike" u="none">
                <a:solidFill>
                  <a:srgbClr val="2C3E50"/>
                </a:solidFill>
                <a:latin typeface="Open Sans Bold"/>
                <a:ea typeface="Open Sans Bold"/>
                <a:cs typeface="Open Sans Bold"/>
                <a:sym typeface="Open Sans Bold"/>
              </a:rPr>
              <a:t>cers</a:t>
            </a:r>
            <a:r>
              <a:rPr lang="en-US" b="true" sz="2000" strike="noStrike" u="none">
                <a:solidFill>
                  <a:srgbClr val="2C3E50"/>
                </a:solidFill>
                <a:latin typeface="Open Sans Bold"/>
                <a:ea typeface="Open Sans Bold"/>
                <a:cs typeface="Open Sans Bold"/>
                <a:sym typeface="Open Sans Bold"/>
              </a:rPr>
              <a:t>.</a:t>
            </a:r>
          </a:p>
          <a:p>
            <a:pPr algn="l" marL="0" indent="0" lvl="0">
              <a:lnSpc>
                <a:spcPts val="4000"/>
              </a:lnSpc>
              <a:spcBef>
                <a:spcPct val="0"/>
              </a:spcBef>
            </a:pPr>
          </a:p>
        </p:txBody>
      </p:sp>
      <p:sp>
        <p:nvSpPr>
          <p:cNvPr name="TextBox 5" id="5"/>
          <p:cNvSpPr txBox="true"/>
          <p:nvPr/>
        </p:nvSpPr>
        <p:spPr>
          <a:xfrm rot="0">
            <a:off x="8732147" y="4101176"/>
            <a:ext cx="7056942" cy="1150274"/>
          </a:xfrm>
          <a:prstGeom prst="rect">
            <a:avLst/>
          </a:prstGeom>
        </p:spPr>
        <p:txBody>
          <a:bodyPr anchor="t" rtlCol="false" tIns="0" lIns="0" bIns="0" rIns="0">
            <a:spAutoFit/>
          </a:bodyPr>
          <a:lstStyle/>
          <a:p>
            <a:pPr algn="l" marL="0" indent="0" lvl="0">
              <a:lnSpc>
                <a:spcPts val="4623"/>
              </a:lnSpc>
              <a:spcBef>
                <a:spcPct val="0"/>
              </a:spcBef>
            </a:pPr>
            <a:r>
              <a:rPr lang="en-US" b="true" sz="3556" strike="noStrike" u="none">
                <a:solidFill>
                  <a:srgbClr val="499799"/>
                </a:solidFill>
                <a:latin typeface="Playfair Display Bold"/>
                <a:ea typeface="Playfair Display Bold"/>
                <a:cs typeface="Playfair Display Bold"/>
                <a:sym typeface="Playfair Display Bold"/>
              </a:rPr>
              <a:t>The Northeast's Premier</a:t>
            </a:r>
          </a:p>
          <a:p>
            <a:pPr algn="l" marL="0" indent="0" lvl="0">
              <a:lnSpc>
                <a:spcPts val="4623"/>
              </a:lnSpc>
              <a:spcBef>
                <a:spcPct val="0"/>
              </a:spcBef>
            </a:pPr>
            <a:r>
              <a:rPr lang="en-US" b="true" sz="3556" strike="noStrike" u="none">
                <a:solidFill>
                  <a:srgbClr val="499799"/>
                </a:solidFill>
                <a:latin typeface="Playfair Display Bold"/>
                <a:ea typeface="Playfair Display Bold"/>
                <a:cs typeface="Playfair Display Bold"/>
                <a:sym typeface="Playfair Display Bold"/>
              </a:rPr>
              <a:t>Waterfront Charity Retreat</a:t>
            </a:r>
          </a:p>
        </p:txBody>
      </p:sp>
      <p:sp>
        <p:nvSpPr>
          <p:cNvPr name="TextBox 6" id="6"/>
          <p:cNvSpPr txBox="true"/>
          <p:nvPr/>
        </p:nvSpPr>
        <p:spPr>
          <a:xfrm rot="0">
            <a:off x="1524000" y="2630805"/>
            <a:ext cx="12492663" cy="349250"/>
          </a:xfrm>
          <a:prstGeom prst="rect">
            <a:avLst/>
          </a:prstGeom>
        </p:spPr>
        <p:txBody>
          <a:bodyPr anchor="t" rtlCol="false" tIns="0" lIns="0" bIns="0" rIns="0">
            <a:spAutoFit/>
          </a:bodyPr>
          <a:lstStyle/>
          <a:p>
            <a:pPr algn="ctr">
              <a:lnSpc>
                <a:spcPts val="2800"/>
              </a:lnSpc>
              <a:spcBef>
                <a:spcPct val="0"/>
              </a:spcBef>
            </a:pPr>
            <a:r>
              <a:rPr lang="en-US" b="true" sz="2000">
                <a:solidFill>
                  <a:srgbClr val="2D3E51"/>
                </a:solidFill>
                <a:latin typeface="Open Sans Bold"/>
                <a:ea typeface="Open Sans Bold"/>
                <a:cs typeface="Open Sans Bold"/>
                <a:sym typeface="Open Sans Bold"/>
              </a:rPr>
              <a:t>An intenti</a:t>
            </a:r>
            <a:r>
              <a:rPr lang="en-US" b="true" sz="2000">
                <a:solidFill>
                  <a:srgbClr val="2D3E51"/>
                </a:solidFill>
                <a:latin typeface="Open Sans Bold"/>
                <a:ea typeface="Open Sans Bold"/>
                <a:cs typeface="Open Sans Bold"/>
                <a:sym typeface="Open Sans Bold"/>
              </a:rPr>
              <a:t>onally curated audience where philanthropy, business, and coastal lifestyle converge.</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F5E6D3"/>
        </a:solidFill>
      </p:bgPr>
    </p:bg>
    <p:spTree>
      <p:nvGrpSpPr>
        <p:cNvPr id="1" name=""/>
        <p:cNvGrpSpPr/>
        <p:nvPr/>
      </p:nvGrpSpPr>
      <p:grpSpPr>
        <a:xfrm>
          <a:off x="0" y="0"/>
          <a:ext cx="0" cy="0"/>
          <a:chOff x="0" y="0"/>
          <a:chExt cx="0" cy="0"/>
        </a:xfrm>
      </p:grpSpPr>
      <p:sp>
        <p:nvSpPr>
          <p:cNvPr name="TextBox 2" id="2"/>
          <p:cNvSpPr txBox="true"/>
          <p:nvPr/>
        </p:nvSpPr>
        <p:spPr>
          <a:xfrm rot="0">
            <a:off x="1524000" y="1447800"/>
            <a:ext cx="5715000" cy="712470"/>
          </a:xfrm>
          <a:prstGeom prst="rect">
            <a:avLst/>
          </a:prstGeom>
        </p:spPr>
        <p:txBody>
          <a:bodyPr anchor="t" rtlCol="false" tIns="0" lIns="0" bIns="0" rIns="0">
            <a:spAutoFit/>
          </a:bodyPr>
          <a:lstStyle/>
          <a:p>
            <a:pPr algn="l" marL="0" indent="0" lvl="0">
              <a:lnSpc>
                <a:spcPts val="5880"/>
              </a:lnSpc>
              <a:spcBef>
                <a:spcPct val="0"/>
              </a:spcBef>
            </a:pPr>
            <a:r>
              <a:rPr lang="en-US" b="true" sz="4200" strike="noStrike" u="none">
                <a:solidFill>
                  <a:srgbClr val="0F1B2D"/>
                </a:solidFill>
                <a:latin typeface="Playfair Display Bold"/>
                <a:ea typeface="Playfair Display Bold"/>
                <a:cs typeface="Playfair Display Bold"/>
                <a:sym typeface="Playfair Display Bold"/>
              </a:rPr>
              <a:t>WHY BLOCK ISLAND</a:t>
            </a:r>
          </a:p>
        </p:txBody>
      </p:sp>
      <p:sp>
        <p:nvSpPr>
          <p:cNvPr name="TextBox 3" id="3"/>
          <p:cNvSpPr txBox="true"/>
          <p:nvPr/>
        </p:nvSpPr>
        <p:spPr>
          <a:xfrm rot="0">
            <a:off x="1524000" y="2257425"/>
            <a:ext cx="5715000"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499799"/>
                </a:solidFill>
                <a:latin typeface="Open Sans Bold"/>
                <a:ea typeface="Open Sans Bold"/>
                <a:cs typeface="Open Sans Bold"/>
                <a:sym typeface="Open Sans Bold"/>
              </a:rPr>
              <a:t>New England's premier boating destination</a:t>
            </a:r>
          </a:p>
        </p:txBody>
      </p:sp>
      <p:sp>
        <p:nvSpPr>
          <p:cNvPr name="TextBox 4" id="4"/>
          <p:cNvSpPr txBox="true"/>
          <p:nvPr/>
        </p:nvSpPr>
        <p:spPr>
          <a:xfrm rot="0">
            <a:off x="1524000" y="3316288"/>
            <a:ext cx="6293235" cy="3492500"/>
          </a:xfrm>
          <a:prstGeom prst="rect">
            <a:avLst/>
          </a:prstGeom>
        </p:spPr>
        <p:txBody>
          <a:bodyPr anchor="t" rtlCol="false" tIns="0" lIns="0" bIns="0" rIns="0">
            <a:spAutoFit/>
          </a:bodyPr>
          <a:lstStyle/>
          <a:p>
            <a:pPr algn="l" marL="0" indent="0" lvl="0">
              <a:lnSpc>
                <a:spcPts val="4000"/>
              </a:lnSpc>
              <a:spcBef>
                <a:spcPct val="0"/>
              </a:spcBef>
            </a:pPr>
            <a:r>
              <a:rPr lang="en-US" b="true" sz="2000" strike="noStrike" u="none">
                <a:solidFill>
                  <a:srgbClr val="2C3E50"/>
                </a:solidFill>
                <a:latin typeface="Open Sans Bold"/>
                <a:ea typeface="Open Sans Bold"/>
                <a:cs typeface="Open Sans Bold"/>
                <a:sym typeface="Open Sans Bold"/>
              </a:rPr>
              <a:t>250,000+ annual visitors</a:t>
            </a:r>
          </a:p>
          <a:p>
            <a:pPr algn="l" marL="0" indent="0" lvl="0">
              <a:lnSpc>
                <a:spcPts val="4000"/>
              </a:lnSpc>
              <a:spcBef>
                <a:spcPct val="0"/>
              </a:spcBef>
            </a:pPr>
            <a:r>
              <a:rPr lang="en-US" b="true" sz="2000" strike="noStrike" u="none">
                <a:solidFill>
                  <a:srgbClr val="2C3E50"/>
                </a:solidFill>
                <a:latin typeface="Open Sans Bold"/>
                <a:ea typeface="Open Sans Bold"/>
                <a:cs typeface="Open Sans Bold"/>
                <a:sym typeface="Open Sans Bold"/>
              </a:rPr>
              <a:t>Iconic East Coast yachting community</a:t>
            </a:r>
          </a:p>
          <a:p>
            <a:pPr algn="l" marL="0" indent="0" lvl="0">
              <a:lnSpc>
                <a:spcPts val="4000"/>
              </a:lnSpc>
              <a:spcBef>
                <a:spcPct val="0"/>
              </a:spcBef>
            </a:pPr>
            <a:r>
              <a:rPr lang="en-US" b="true" sz="2000" strike="noStrike" u="none">
                <a:solidFill>
                  <a:srgbClr val="2C3E50"/>
                </a:solidFill>
                <a:latin typeface="Open Sans Bold"/>
                <a:ea typeface="Open Sans Bold"/>
                <a:cs typeface="Open Sans Bold"/>
                <a:sym typeface="Open Sans Bold"/>
              </a:rPr>
              <a:t>Destination experience — guests stay all weekend</a:t>
            </a:r>
          </a:p>
          <a:p>
            <a:pPr algn="l" marL="0" indent="0" lvl="0">
              <a:lnSpc>
                <a:spcPts val="4000"/>
              </a:lnSpc>
              <a:spcBef>
                <a:spcPct val="0"/>
              </a:spcBef>
            </a:pPr>
            <a:r>
              <a:rPr lang="en-US" b="true" sz="2000" strike="noStrike" u="none">
                <a:solidFill>
                  <a:srgbClr val="2C3E50"/>
                </a:solidFill>
                <a:latin typeface="Open Sans Bold"/>
                <a:ea typeface="Open Sans Bold"/>
                <a:cs typeface="Open Sans Bold"/>
                <a:sym typeface="Open Sans Bold"/>
              </a:rPr>
              <a:t>No competing events</a:t>
            </a:r>
          </a:p>
          <a:p>
            <a:pPr algn="l" marL="0" indent="0" lvl="0">
              <a:lnSpc>
                <a:spcPts val="4000"/>
              </a:lnSpc>
              <a:spcBef>
                <a:spcPct val="0"/>
              </a:spcBef>
            </a:pPr>
            <a:r>
              <a:rPr lang="en-US" b="true" sz="2000" strike="noStrike" u="none">
                <a:solidFill>
                  <a:srgbClr val="2C3E50"/>
                </a:solidFill>
                <a:latin typeface="Open Sans Bold"/>
                <a:ea typeface="Open Sans Bold"/>
                <a:cs typeface="Open Sans Bold"/>
                <a:sym typeface="Open Sans Bold"/>
              </a:rPr>
              <a:t>Creates deeper sponsor engagement</a:t>
            </a:r>
          </a:p>
          <a:p>
            <a:pPr algn="l" marL="0" indent="0" lvl="0">
              <a:lnSpc>
                <a:spcPts val="4000"/>
              </a:lnSpc>
              <a:spcBef>
                <a:spcPct val="0"/>
              </a:spcBef>
            </a:pPr>
            <a:r>
              <a:rPr lang="en-US" b="true" sz="2000" strike="noStrike" u="none">
                <a:solidFill>
                  <a:srgbClr val="2C3E50"/>
                </a:solidFill>
                <a:latin typeface="Open Sans Bold"/>
                <a:ea typeface="Open Sans Bold"/>
                <a:cs typeface="Open Sans Bold"/>
                <a:sym typeface="Open Sans Bold"/>
              </a:rPr>
              <a:t>Champlin's Marina &amp; Resort — waterfront venue</a:t>
            </a:r>
          </a:p>
        </p:txBody>
      </p:sp>
      <p:sp>
        <p:nvSpPr>
          <p:cNvPr name="TextBox 5" id="5"/>
          <p:cNvSpPr txBox="true"/>
          <p:nvPr/>
        </p:nvSpPr>
        <p:spPr>
          <a:xfrm rot="0">
            <a:off x="9525000" y="3200400"/>
            <a:ext cx="3810000" cy="1226820"/>
          </a:xfrm>
          <a:prstGeom prst="rect">
            <a:avLst/>
          </a:prstGeom>
        </p:spPr>
        <p:txBody>
          <a:bodyPr anchor="t" rtlCol="false" tIns="0" lIns="0" bIns="0" rIns="0">
            <a:spAutoFit/>
          </a:bodyPr>
          <a:lstStyle/>
          <a:p>
            <a:pPr algn="l" marL="0" indent="0" lvl="0">
              <a:lnSpc>
                <a:spcPts val="10080"/>
              </a:lnSpc>
              <a:spcBef>
                <a:spcPct val="0"/>
              </a:spcBef>
            </a:pPr>
            <a:r>
              <a:rPr lang="en-US" b="true" sz="7200" strike="noStrike" u="none">
                <a:solidFill>
                  <a:srgbClr val="0F1B2D"/>
                </a:solidFill>
                <a:latin typeface="Playfair Display Bold"/>
                <a:ea typeface="Playfair Display Bold"/>
                <a:cs typeface="Playfair Display Bold"/>
                <a:sym typeface="Playfair Display Bold"/>
              </a:rPr>
              <a:t>250K+</a:t>
            </a:r>
          </a:p>
        </p:txBody>
      </p:sp>
      <p:sp>
        <p:nvSpPr>
          <p:cNvPr name="TextBox 6" id="6"/>
          <p:cNvSpPr txBox="true"/>
          <p:nvPr/>
        </p:nvSpPr>
        <p:spPr>
          <a:xfrm rot="0">
            <a:off x="9525000" y="4324350"/>
            <a:ext cx="3810000" cy="689610"/>
          </a:xfrm>
          <a:prstGeom prst="rect">
            <a:avLst/>
          </a:prstGeom>
        </p:spPr>
        <p:txBody>
          <a:bodyPr anchor="t" rtlCol="false" tIns="0" lIns="0" bIns="0" rIns="0">
            <a:spAutoFit/>
          </a:bodyPr>
          <a:lstStyle/>
          <a:p>
            <a:pPr algn="l" marL="0" indent="0" lvl="0">
              <a:lnSpc>
                <a:spcPts val="2880"/>
              </a:lnSpc>
              <a:spcBef>
                <a:spcPct val="0"/>
              </a:spcBef>
            </a:pPr>
            <a:r>
              <a:rPr lang="en-US" b="true" sz="1800" strike="noStrike" u="none">
                <a:solidFill>
                  <a:srgbClr val="2C3E50"/>
                </a:solidFill>
                <a:latin typeface="Open Sans Bold"/>
                <a:ea typeface="Open Sans Bold"/>
                <a:cs typeface="Open Sans Bold"/>
                <a:sym typeface="Open Sans Bold"/>
              </a:rPr>
              <a:t>Annual visitors to</a:t>
            </a:r>
          </a:p>
          <a:p>
            <a:pPr algn="l" marL="0" indent="0" lvl="0">
              <a:lnSpc>
                <a:spcPts val="2880"/>
              </a:lnSpc>
              <a:spcBef>
                <a:spcPct val="0"/>
              </a:spcBef>
            </a:pPr>
            <a:r>
              <a:rPr lang="en-US" b="true" sz="1800" strike="noStrike" u="none">
                <a:solidFill>
                  <a:srgbClr val="2C3E50"/>
                </a:solidFill>
                <a:latin typeface="Open Sans Bold"/>
                <a:ea typeface="Open Sans Bold"/>
                <a:cs typeface="Open Sans Bold"/>
                <a:sym typeface="Open Sans Bold"/>
              </a:rPr>
              <a:t>Block Island</a:t>
            </a:r>
          </a:p>
        </p:txBody>
      </p:sp>
      <p:sp>
        <p:nvSpPr>
          <p:cNvPr name="TextBox 7" id="7"/>
          <p:cNvSpPr txBox="true"/>
          <p:nvPr/>
        </p:nvSpPr>
        <p:spPr>
          <a:xfrm rot="0">
            <a:off x="9525000" y="5491163"/>
            <a:ext cx="4762500" cy="1169670"/>
          </a:xfrm>
          <a:prstGeom prst="rect">
            <a:avLst/>
          </a:prstGeom>
        </p:spPr>
        <p:txBody>
          <a:bodyPr anchor="t" rtlCol="false" tIns="0" lIns="0" bIns="0" rIns="0">
            <a:spAutoFit/>
          </a:bodyPr>
          <a:lstStyle/>
          <a:p>
            <a:pPr algn="l" marL="0" indent="0" lvl="0">
              <a:lnSpc>
                <a:spcPts val="3120"/>
              </a:lnSpc>
              <a:spcBef>
                <a:spcPct val="0"/>
              </a:spcBef>
            </a:pPr>
            <a:r>
              <a:rPr lang="en-US" b="true" sz="2400" strike="noStrike" u="none">
                <a:solidFill>
                  <a:srgbClr val="499799"/>
                </a:solidFill>
                <a:latin typeface="Playfair Display Bold"/>
                <a:ea typeface="Playfair Display Bold"/>
                <a:cs typeface="Playfair Display Bold"/>
                <a:sym typeface="Playfair Display Bold"/>
              </a:rPr>
              <a:t>The </a:t>
            </a:r>
            <a:r>
              <a:rPr lang="en-US" b="true" sz="2400" strike="noStrike" u="none">
                <a:solidFill>
                  <a:srgbClr val="499799"/>
                </a:solidFill>
                <a:latin typeface="Playfair Display Bold"/>
                <a:ea typeface="Playfair Display Bold"/>
                <a:cs typeface="Playfair Display Bold"/>
                <a:sym typeface="Playfair Display Bold"/>
              </a:rPr>
              <a:t>destin</a:t>
            </a:r>
            <a:r>
              <a:rPr lang="en-US" b="true" sz="2400" strike="noStrike" u="none">
                <a:solidFill>
                  <a:srgbClr val="499799"/>
                </a:solidFill>
                <a:latin typeface="Playfair Display Bold"/>
                <a:ea typeface="Playfair Display Bold"/>
                <a:cs typeface="Playfair Display Bold"/>
                <a:sym typeface="Playfair Display Bold"/>
              </a:rPr>
              <a:t>ation </a:t>
            </a:r>
            <a:r>
              <a:rPr lang="en-US" b="true" sz="2400" strike="noStrike" u="none">
                <a:solidFill>
                  <a:srgbClr val="499799"/>
                </a:solidFill>
                <a:latin typeface="Playfair Display Bold"/>
                <a:ea typeface="Playfair Display Bold"/>
                <a:cs typeface="Playfair Display Bold"/>
                <a:sym typeface="Playfair Display Bold"/>
              </a:rPr>
              <a:t>itself </a:t>
            </a:r>
            <a:r>
              <a:rPr lang="en-US" b="true" sz="2400" strike="noStrike" u="none">
                <a:solidFill>
                  <a:srgbClr val="499799"/>
                </a:solidFill>
                <a:latin typeface="Playfair Display Bold"/>
                <a:ea typeface="Playfair Display Bold"/>
                <a:cs typeface="Playfair Display Bold"/>
                <a:sym typeface="Playfair Display Bold"/>
              </a:rPr>
              <a:t>becomes part</a:t>
            </a:r>
            <a:r>
              <a:rPr lang="en-US" b="true" sz="2400" strike="noStrike" u="none">
                <a:solidFill>
                  <a:srgbClr val="499799"/>
                </a:solidFill>
                <a:latin typeface="Playfair Display Bold"/>
                <a:ea typeface="Playfair Display Bold"/>
                <a:cs typeface="Playfair Display Bold"/>
                <a:sym typeface="Playfair Display Bold"/>
              </a:rPr>
              <a:t> </a:t>
            </a:r>
            <a:r>
              <a:rPr lang="en-US" b="true" sz="2400" strike="noStrike" u="none">
                <a:solidFill>
                  <a:srgbClr val="499799"/>
                </a:solidFill>
                <a:latin typeface="Playfair Display Bold"/>
                <a:ea typeface="Playfair Display Bold"/>
                <a:cs typeface="Playfair Display Bold"/>
                <a:sym typeface="Playfair Display Bold"/>
              </a:rPr>
              <a:t>of the </a:t>
            </a:r>
            <a:r>
              <a:rPr lang="en-US" b="true" sz="2400" strike="noStrike" u="none">
                <a:solidFill>
                  <a:srgbClr val="499799"/>
                </a:solidFill>
                <a:latin typeface="Playfair Display Bold"/>
                <a:ea typeface="Playfair Display Bold"/>
                <a:cs typeface="Playfair Display Bold"/>
                <a:sym typeface="Playfair Display Bold"/>
              </a:rPr>
              <a:t>s</a:t>
            </a:r>
            <a:r>
              <a:rPr lang="en-US" b="true" sz="2400" strike="noStrike" u="none">
                <a:solidFill>
                  <a:srgbClr val="499799"/>
                </a:solidFill>
                <a:latin typeface="Playfair Display Bold"/>
                <a:ea typeface="Playfair Display Bold"/>
                <a:cs typeface="Playfair Display Bold"/>
                <a:sym typeface="Playfair Display Bold"/>
              </a:rPr>
              <a:t>po</a:t>
            </a:r>
            <a:r>
              <a:rPr lang="en-US" b="true" sz="2400" strike="noStrike" u="none">
                <a:solidFill>
                  <a:srgbClr val="499799"/>
                </a:solidFill>
                <a:latin typeface="Playfair Display Bold"/>
                <a:ea typeface="Playfair Display Bold"/>
                <a:cs typeface="Playfair Display Bold"/>
                <a:sym typeface="Playfair Display Bold"/>
              </a:rPr>
              <a:t>ns</a:t>
            </a:r>
            <a:r>
              <a:rPr lang="en-US" b="true" sz="2400" strike="noStrike" u="none">
                <a:solidFill>
                  <a:srgbClr val="499799"/>
                </a:solidFill>
                <a:latin typeface="Playfair Display Bold"/>
                <a:ea typeface="Playfair Display Bold"/>
                <a:cs typeface="Playfair Display Bold"/>
                <a:sym typeface="Playfair Display Bold"/>
              </a:rPr>
              <a:t>o</a:t>
            </a:r>
            <a:r>
              <a:rPr lang="en-US" b="true" sz="2400" strike="noStrike" u="none">
                <a:solidFill>
                  <a:srgbClr val="499799"/>
                </a:solidFill>
                <a:latin typeface="Playfair Display Bold"/>
                <a:ea typeface="Playfair Display Bold"/>
                <a:cs typeface="Playfair Display Bold"/>
                <a:sym typeface="Playfair Display Bold"/>
              </a:rPr>
              <a:t>r</a:t>
            </a:r>
            <a:r>
              <a:rPr lang="en-US" b="true" sz="2400" strike="noStrike" u="none">
                <a:solidFill>
                  <a:srgbClr val="499799"/>
                </a:solidFill>
                <a:latin typeface="Playfair Display Bold"/>
                <a:ea typeface="Playfair Display Bold"/>
                <a:cs typeface="Playfair Display Bold"/>
                <a:sym typeface="Playfair Display Bold"/>
              </a:rPr>
              <a:t>s</a:t>
            </a:r>
            <a:r>
              <a:rPr lang="en-US" b="true" sz="2400" strike="noStrike" u="none">
                <a:solidFill>
                  <a:srgbClr val="499799"/>
                </a:solidFill>
                <a:latin typeface="Playfair Display Bold"/>
                <a:ea typeface="Playfair Display Bold"/>
                <a:cs typeface="Playfair Display Bold"/>
                <a:sym typeface="Playfair Display Bold"/>
              </a:rPr>
              <a:t>h</a:t>
            </a:r>
            <a:r>
              <a:rPr lang="en-US" b="true" sz="2400" strike="noStrike" u="none">
                <a:solidFill>
                  <a:srgbClr val="499799"/>
                </a:solidFill>
                <a:latin typeface="Playfair Display Bold"/>
                <a:ea typeface="Playfair Display Bold"/>
                <a:cs typeface="Playfair Display Bold"/>
                <a:sym typeface="Playfair Display Bold"/>
              </a:rPr>
              <a:t>i</a:t>
            </a:r>
            <a:r>
              <a:rPr lang="en-US" b="true" sz="2400" strike="noStrike" u="none">
                <a:solidFill>
                  <a:srgbClr val="499799"/>
                </a:solidFill>
                <a:latin typeface="Playfair Display Bold"/>
                <a:ea typeface="Playfair Display Bold"/>
                <a:cs typeface="Playfair Display Bold"/>
                <a:sym typeface="Playfair Display Bold"/>
              </a:rPr>
              <a:t>p exper</a:t>
            </a:r>
            <a:r>
              <a:rPr lang="en-US" b="true" sz="2400" strike="noStrike" u="none">
                <a:solidFill>
                  <a:srgbClr val="499799"/>
                </a:solidFill>
                <a:latin typeface="Playfair Display Bold"/>
                <a:ea typeface="Playfair Display Bold"/>
                <a:cs typeface="Playfair Display Bold"/>
                <a:sym typeface="Playfair Display Bold"/>
              </a:rPr>
              <a:t>i</a:t>
            </a:r>
            <a:r>
              <a:rPr lang="en-US" b="true" sz="2400" strike="noStrike" u="none">
                <a:solidFill>
                  <a:srgbClr val="499799"/>
                </a:solidFill>
                <a:latin typeface="Playfair Display Bold"/>
                <a:ea typeface="Playfair Display Bold"/>
                <a:cs typeface="Playfair Display Bold"/>
                <a:sym typeface="Playfair Display Bold"/>
              </a:rPr>
              <a:t>e</a:t>
            </a:r>
            <a:r>
              <a:rPr lang="en-US" b="true" sz="2400" strike="noStrike" u="none">
                <a:solidFill>
                  <a:srgbClr val="499799"/>
                </a:solidFill>
                <a:latin typeface="Playfair Display Bold"/>
                <a:ea typeface="Playfair Display Bold"/>
                <a:cs typeface="Playfair Display Bold"/>
                <a:sym typeface="Playfair Display Bold"/>
              </a:rPr>
              <a:t>n</a:t>
            </a:r>
            <a:r>
              <a:rPr lang="en-US" b="true" sz="2400" strike="noStrike" u="none">
                <a:solidFill>
                  <a:srgbClr val="499799"/>
                </a:solidFill>
                <a:latin typeface="Playfair Display Bold"/>
                <a:ea typeface="Playfair Display Bold"/>
                <a:cs typeface="Playfair Display Bold"/>
                <a:sym typeface="Playfair Display Bold"/>
              </a:rPr>
              <a:t>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DAHOF5JbfVw</dc:identifier>
  <dcterms:modified xsi:type="dcterms:W3CDTF">2011-08-01T06:04:30Z</dcterms:modified>
  <cp:revision>1</cp:revision>
  <dc:title>Anchoring Hope Foundation ~ Founding Partner Prospectus</dc:title>
</cp:coreProperties>
</file>