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69" r:id="rId4"/>
    <p:sldId id="260" r:id="rId5"/>
    <p:sldId id="257" r:id="rId6"/>
    <p:sldId id="264" r:id="rId7"/>
    <p:sldId id="261" r:id="rId8"/>
    <p:sldId id="278" r:id="rId9"/>
    <p:sldId id="277" r:id="rId10"/>
    <p:sldId id="279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1EA42-7F94-4049-9F4D-0FE87101DD1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0017C-52B6-475A-B0DA-4C913FFDF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0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1BD3-3C1F-46B9-BDC8-FD968B828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08853-D05F-4987-977E-D26C46E3A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0BADF-A2D9-4454-945B-8FC19F8A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367E-AB3F-4AF3-A70C-B805C67EE2A6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9E24A-0B48-424C-8740-40BED376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15C7C-9505-417D-AD93-6AE5540F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1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E769-9091-4393-B3C9-C8FF55C3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16807-C6A6-40ED-901F-2E99DA520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9EAA7-C459-405E-8557-5325886B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DDF4-35AD-445D-BC29-F931D3C178F4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67691-217D-4453-859F-86B680C4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F4F78-7859-4E86-B73E-036AD8CA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5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2B176-C19C-44F9-9FCC-5D531AAD7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955BC-5E9C-410E-A0E1-7C655DE1B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A9809-5E73-4614-844E-D20F00D1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4079-7519-4515-8C25-1B352B8B9EA8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5432B-67DE-4CFA-9D6D-96CE5E40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33C25-D076-4047-9863-B0DD38D6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8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DAB3-E670-4B17-906F-A0E9FBA7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E1752-DBD9-47D7-A3BD-F8B5C846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B18B2-16EC-4DA1-988B-1F746287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558F-137E-4A53-B93A-35CDF4A53D1C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98BB3-C2E7-4322-81E5-7141FC63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42361-9CCC-4F9D-939C-FE276A75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5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968A-3B73-4D6D-93B5-D8EFE5D0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A40CB-E2F2-437B-9962-6C5C1842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B1C27-4931-44F9-9E82-835AD1AB5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FB66-BC00-47D2-8073-81D9E63796A5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612FF-89C3-4D87-9AF7-26C067E1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20FCD-3497-48EF-8755-7B92ACCE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2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C2EC-F89B-473E-87F5-4FB2231D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1038B-DAF8-479D-8B1D-801B1F6A2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B2D54-6691-4C7B-A931-5B32A176A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04594-8665-4E27-A162-D174E2B0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7F55-D1CE-4260-A6D5-F0C3ACA37839}" type="datetime1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1F3F2-1B75-4875-B185-A40DE260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4BB52-B13B-489F-9134-ED880F50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F5D8-7B6A-4D81-BA02-8963D08E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ED6A6-ABAC-4EB3-8549-30CAD2BED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6D139-C6C9-4CA3-9F0B-087B01F0B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18F65-4881-42CA-88AD-2C705319B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E6542-0770-422B-9DA0-8FF58A67B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F4D32-7783-4A09-B649-F1407C12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A982-2708-4D9E-A598-5BC1FA8C72CD}" type="datetime1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26640-ECB7-47C6-BD31-A571A3BD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F631A8-7B59-4522-9350-948838AF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4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242E-C4B0-464D-835D-BA7954EE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4E9A0-5723-44E2-9946-3391BF78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FD03-2C68-4677-A626-DF789DFC696C}" type="datetime1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746E4-482B-45DA-8A17-602E9120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AB878-7F2A-4137-8B08-ED920E8F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3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7F177-8E32-42DB-A718-536156DC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A87D-5F01-4304-AFBF-CB62889D27DA}" type="datetime1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BFE6D-E6C5-41A1-8C42-ABD3C45D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3665B-3089-4128-81E1-3A3247B8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5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899A-8EEE-4F6F-A9A8-7B9C0478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1968-99DA-4E15-85C1-9823E0471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0E118-C33E-4AFF-A99D-31C0E2ABD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74252-7FAE-464B-A3E3-81474E45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D75-B431-4C28-A371-008822E45CD1}" type="datetime1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11FA7-1B73-4B62-9CD5-1E027A98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5EED5-CFD7-4F11-A85A-BCBCBDE3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90383-5321-4DF4-A1BB-D6CC7AAC6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ECDD2-0D67-44A3-A7B1-E447C0EBB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EAE7D-9EC6-46BC-B2D2-3473ACA00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D0B1D-7857-47B9-A257-552A5715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DCBF-AF9B-443E-A603-8E022F7AF392}" type="datetime1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C2229-F0AA-4328-9CBF-B9FE4101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5C937-6AF1-4C57-BA74-28340FD6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7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17441-261D-4D73-99C5-3E918B0D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03DDB-281E-46C1-BC8B-29151C507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6A5B9-E209-4CC9-81E8-A3F984EE9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1C9DB-2C21-4983-AA8B-5822077F0D01}" type="datetime1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44394-1FC2-4424-9E99-BAD218B82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D9465-7294-419D-9E7D-F20B93152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7FD2-B89F-47F2-A03D-987CB40A4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5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7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6.jpg"/><Relationship Id="rId5" Type="http://schemas.openxmlformats.org/officeDocument/2006/relationships/image" Target="../media/image21.png"/><Relationship Id="rId10" Type="http://schemas.openxmlformats.org/officeDocument/2006/relationships/image" Target="../media/image1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ame.org/assets/2018Handouts/12.3%20-%20Hammers%2C%20Jennifer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20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68FF8-3742-4A93-A0B7-DD9384721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735" y="1423780"/>
            <a:ext cx="9343576" cy="333794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6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	</a:t>
            </a:r>
            <a:r>
              <a:rPr lang="en-US" sz="4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THE DEFENSE</a:t>
            </a:r>
            <a:br>
              <a:rPr lang="en-US" sz="4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    CYRIL WECHT, M.D., J.D.</a:t>
            </a:r>
            <a:br>
              <a:rPr lang="en-US" sz="4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900" dirty="0">
                <a:solidFill>
                  <a:srgbClr val="FFFFFF"/>
                </a:solidFill>
              </a:rPr>
              <a:t>				</a:t>
            </a:r>
            <a:r>
              <a:rPr lang="en-US" sz="4900" dirty="0">
                <a:solidFill>
                  <a:srgbClr val="FFFFFF"/>
                </a:solidFill>
                <a:latin typeface="+mn-lt"/>
              </a:rPr>
              <a:t>VS. </a:t>
            </a:r>
            <a:br>
              <a:rPr lang="en-US" sz="4900" dirty="0">
                <a:solidFill>
                  <a:srgbClr val="FFFFFF"/>
                </a:solidFill>
                <a:latin typeface="+mn-lt"/>
              </a:rPr>
            </a:br>
            <a:r>
              <a:rPr lang="en-US" sz="4900" dirty="0">
                <a:solidFill>
                  <a:srgbClr val="FFFFFF"/>
                </a:solidFill>
                <a:latin typeface="+mn-lt"/>
              </a:rPr>
              <a:t>	  </a:t>
            </a:r>
            <a:r>
              <a:rPr lang="en-US" sz="4900">
                <a:solidFill>
                  <a:srgbClr val="FFFFFF"/>
                </a:solidFill>
                <a:latin typeface="+mn-lt"/>
              </a:rPr>
              <a:t>FOR </a:t>
            </a:r>
            <a:r>
              <a:rPr lang="en-US" sz="4900" dirty="0">
                <a:solidFill>
                  <a:srgbClr val="FFFFFF"/>
                </a:solidFill>
                <a:latin typeface="+mn-lt"/>
              </a:rPr>
              <a:t>THE PROSECUTION</a:t>
            </a:r>
            <a:br>
              <a:rPr lang="en-US" sz="4900" dirty="0">
                <a:solidFill>
                  <a:srgbClr val="FFFFFF"/>
                </a:solidFill>
                <a:latin typeface="+mn-lt"/>
              </a:rPr>
            </a:br>
            <a:r>
              <a:rPr lang="en-US" sz="4900">
                <a:solidFill>
                  <a:srgbClr val="FFFFFF"/>
                </a:solidFill>
                <a:latin typeface="+mn-lt"/>
              </a:rPr>
              <a:t>	  </a:t>
            </a:r>
            <a:r>
              <a:rPr lang="en-US" sz="49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MANUEL </a:t>
            </a:r>
            <a:r>
              <a:rPr lang="en-US" sz="4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MONTEZ, M.D</a:t>
            </a:r>
            <a:r>
              <a:rPr lang="en-US" sz="4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06722-FC3F-4417-ABA3-EB1D5C79299D}"/>
              </a:ext>
            </a:extLst>
          </p:cNvPr>
          <p:cNvSpPr txBox="1"/>
          <p:nvPr/>
        </p:nvSpPr>
        <p:spPr>
          <a:xfrm>
            <a:off x="2548630" y="350169"/>
            <a:ext cx="8705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DR. WECHT AND DR. MONTEZ?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E650C-313F-49CD-8DCD-C3D6FB025172}"/>
              </a:ext>
            </a:extLst>
          </p:cNvPr>
          <p:cNvSpPr txBox="1"/>
          <p:nvPr/>
        </p:nvSpPr>
        <p:spPr>
          <a:xfrm>
            <a:off x="2831254" y="4989917"/>
            <a:ext cx="78962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THEIR QUALIFICATIONS AS FORENSIC PATHOLOGISTS?</a:t>
            </a:r>
          </a:p>
        </p:txBody>
      </p:sp>
    </p:spTree>
    <p:extLst>
      <p:ext uri="{BB962C8B-B14F-4D97-AF65-F5344CB8AC3E}">
        <p14:creationId xmlns:p14="http://schemas.microsoft.com/office/powerpoint/2010/main" val="35616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234B12C-C55B-4667-BA81-25CD9FB8D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" y="1698882"/>
            <a:ext cx="2829417" cy="4351338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AE8FCDB-A83C-4610-A702-A828EB6D2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77" y="1508125"/>
            <a:ext cx="3505200" cy="5295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EFA86B-71B6-475C-876A-7944CC632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51" y="9296"/>
            <a:ext cx="3190875" cy="476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F59973-E643-4C36-843A-EE57FBF77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704" y="217544"/>
            <a:ext cx="1590476" cy="2219048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78329AC9-A8C7-4D47-9537-6D8811254D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29" y="-34616"/>
            <a:ext cx="3426818" cy="5270031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CE46DF33-1C47-4759-A753-2841F7638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" y="-15875"/>
            <a:ext cx="2900885" cy="3316801"/>
          </a:xfrm>
          <a:prstGeom prst="rect">
            <a:avLst/>
          </a:prstGeom>
        </p:spPr>
      </p:pic>
      <p:pic>
        <p:nvPicPr>
          <p:cNvPr id="23" name="Picture 22" descr="A picture containing text, weapon, gun&#10;&#10;Description automatically generated">
            <a:extLst>
              <a:ext uri="{FF2B5EF4-FFF2-40B4-BE49-F238E27FC236}">
                <a16:creationId xmlns:a16="http://schemas.microsoft.com/office/drawing/2014/main" id="{E5187D7B-E08A-4393-8AB1-492D1ACD88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46" y="-15875"/>
            <a:ext cx="1813983" cy="2720975"/>
          </a:xfrm>
          <a:prstGeom prst="rect">
            <a:avLst/>
          </a:prstGeom>
        </p:spPr>
      </p:pic>
      <p:pic>
        <p:nvPicPr>
          <p:cNvPr id="25" name="Picture 2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D401982-D591-46AA-B82B-F7D603F8E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52" y="2630488"/>
            <a:ext cx="2857500" cy="4210050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A4CF307F-8D5B-4758-8CE7-6D81F6F7CF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8175"/>
            <a:ext cx="3004696" cy="2367806"/>
          </a:xfrm>
          <a:prstGeom prst="rect">
            <a:avLst/>
          </a:prstGeom>
        </p:spPr>
      </p:pic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C5924E38-5E41-4031-A58B-6ECABFB8BF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18" y="-34616"/>
            <a:ext cx="1524000" cy="2286000"/>
          </a:xfrm>
          <a:prstGeom prst="rect">
            <a:avLst/>
          </a:prstGeom>
        </p:spPr>
      </p:pic>
      <p:pic>
        <p:nvPicPr>
          <p:cNvPr id="17" name="Picture 16" descr="Text, whiteboard&#10;&#10;Description automatically generated">
            <a:extLst>
              <a:ext uri="{FF2B5EF4-FFF2-40B4-BE49-F238E27FC236}">
                <a16:creationId xmlns:a16="http://schemas.microsoft.com/office/drawing/2014/main" id="{95761529-4461-433C-A4C3-53D97BE0A0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52" y="3429000"/>
            <a:ext cx="3794759" cy="3384536"/>
          </a:xfrm>
          <a:prstGeom prst="rect">
            <a:avLst/>
          </a:prstGeom>
        </p:spPr>
      </p:pic>
      <p:pic>
        <p:nvPicPr>
          <p:cNvPr id="16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8F17B0E-0BB9-4482-BBA6-644E6065C7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63" y="1992612"/>
            <a:ext cx="2465832" cy="3657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DA8AD3-07F8-410B-BD40-B55B0FD6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0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36425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57C92-F039-4875-A232-6EC3CDC0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b="1">
                <a:solidFill>
                  <a:srgbClr val="FFFFFF"/>
                </a:solidFill>
              </a:rPr>
              <a:t>		</a:t>
            </a:r>
            <a:r>
              <a:rPr lang="en-US" sz="21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WECHT HAS PRESENTED BEFORE </a:t>
            </a:r>
            <a:br>
              <a:rPr lang="en-US" sz="2100" b="1" u="sng">
                <a:solidFill>
                  <a:srgbClr val="FFFFFF"/>
                </a:solidFill>
              </a:rPr>
            </a:br>
            <a:r>
              <a:rPr lang="en-US" sz="2100" b="1">
                <a:solidFill>
                  <a:srgbClr val="FFFFFF"/>
                </a:solidFill>
              </a:rPr>
              <a:t>  </a:t>
            </a:r>
            <a:r>
              <a:rPr lang="en-US" sz="21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ASSOCIATION OF MEDICAL EXAMINERS</a:t>
            </a:r>
            <a:br>
              <a:rPr lang="en-US" sz="2100" b="1" u="sng">
                <a:solidFill>
                  <a:srgbClr val="FFFFFF"/>
                </a:solidFill>
              </a:rPr>
            </a:br>
            <a:endParaRPr lang="en-US" sz="2100" u="sng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4B7DC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3EF61-ED19-4EBB-A60D-816FC7D80595}"/>
              </a:ext>
            </a:extLst>
          </p:cNvPr>
          <p:cNvSpPr txBox="1"/>
          <p:nvPr/>
        </p:nvSpPr>
        <p:spPr>
          <a:xfrm>
            <a:off x="7588583" y="3568390"/>
            <a:ext cx="4032668" cy="2520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</a:rPr>
              <a:t>NAME is the premier professional organization for medical examiners, forensic pathologists, and medicolegal affiliates and administrators.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B1D392-FC96-4D5D-A25B-0DEFFFCFA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824" b="-1"/>
          <a:stretch/>
        </p:blipFill>
        <p:spPr>
          <a:xfrm>
            <a:off x="7588584" y="339278"/>
            <a:ext cx="3961869" cy="33640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F31EC2-2637-479C-AB78-DD984F1A0BFE}"/>
              </a:ext>
            </a:extLst>
          </p:cNvPr>
          <p:cNvSpPr txBox="1"/>
          <p:nvPr/>
        </p:nvSpPr>
        <p:spPr>
          <a:xfrm>
            <a:off x="570749" y="2943429"/>
            <a:ext cx="6201776" cy="175432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effectLst/>
                <a:hlinkClick r:id="rId3"/>
              </a:rPr>
              <a:t>Unraveling a Triple Homicide Dismemberment</a:t>
            </a:r>
            <a:br>
              <a:rPr lang="en-US" sz="2400" dirty="0"/>
            </a:br>
            <a:r>
              <a:rPr lang="en-US" sz="2800" dirty="0">
                <a:effectLst/>
              </a:rPr>
              <a:t>Jennifer L. Hammers, DO, Cyril H. Wecht &amp; Pathology Associates, Pittsburgh, Pennsylvania, United States of America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8BC26A-F950-4DC4-8B5E-00516489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5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91CAE81E-6F94-4A2B-B867-E75BC471F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4" y="2590476"/>
            <a:ext cx="9832608" cy="426752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71F04C-1D3F-496F-B979-E43B48DED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598" y="334512"/>
            <a:ext cx="6445317" cy="20085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904F6-B24E-4C86-9FD7-269A5041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71E69D4-AF27-4EA5-B10F-02186B203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818" y="307075"/>
            <a:ext cx="5692879" cy="1269683"/>
          </a:xfrm>
          <a:prstGeom prst="rect">
            <a:avLst/>
          </a:prstGeom>
        </p:spPr>
      </p:pic>
      <p:pic>
        <p:nvPicPr>
          <p:cNvPr id="32" name="Content Placeholder 4">
            <a:extLst>
              <a:ext uri="{FF2B5EF4-FFF2-40B4-BE49-F238E27FC236}">
                <a16:creationId xmlns:a16="http://schemas.microsoft.com/office/drawing/2014/main" id="{C98FCFCA-A523-413A-A434-726D02935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9174" y="1672292"/>
            <a:ext cx="6008166" cy="4974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C78F3-B7FC-469C-868F-022AB6E1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u="sng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DR. MANUEL MONTEZ  IS NOT BOARD CERTIFIED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0B885-C9D2-43E7-B431-7B4CF55F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6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C78F3-B7FC-469C-868F-022AB6E1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DR. MANUEL MONTEZ  IS</a:t>
            </a:r>
            <a:br>
              <a:rPr lang="en-US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BOARD CERTIFIED AND LIED ABOUT TAKING THE TEST.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4CF5-8EFC-4446-BEB8-58582E6CA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EFFFF"/>
                </a:solidFill>
              </a:rPr>
              <a:t>While testifying at </a:t>
            </a:r>
            <a:r>
              <a:rPr lang="en-US" sz="2000" b="1" dirty="0">
                <a:solidFill>
                  <a:srgbClr val="FEFFFF"/>
                </a:solidFill>
              </a:rPr>
              <a:t>Melissa </a:t>
            </a:r>
            <a:r>
              <a:rPr lang="en-US" sz="2000" b="1" dirty="0" err="1">
                <a:solidFill>
                  <a:srgbClr val="FEFFFF"/>
                </a:solidFill>
              </a:rPr>
              <a:t>Calusinski's</a:t>
            </a:r>
            <a:r>
              <a:rPr lang="en-US" sz="2000" b="1" dirty="0">
                <a:solidFill>
                  <a:srgbClr val="FEFFFF"/>
                </a:solidFill>
              </a:rPr>
              <a:t> trial </a:t>
            </a:r>
            <a:r>
              <a:rPr lang="en-US" sz="2000" dirty="0">
                <a:solidFill>
                  <a:srgbClr val="FEFFFF"/>
                </a:solidFill>
              </a:rPr>
              <a:t>in November 2011, Dr. Manuel Montez, who consulted on the boy's autopsy, said he was not certified by the American Board of Pathology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because </a:t>
            </a:r>
            <a:r>
              <a:rPr lang="en-US" sz="2000" b="1" u="sng" dirty="0">
                <a:solidFill>
                  <a:schemeClr val="bg1">
                    <a:lumMod val="95000"/>
                  </a:schemeClr>
                </a:solidFill>
              </a:rPr>
              <a:t>"I have not sat before the board for the test.“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EFFFF"/>
                </a:solidFill>
              </a:rPr>
              <a:t>But according to records obtained through a subpoena, which was read in court  </a:t>
            </a:r>
            <a:r>
              <a:rPr lang="en-US" sz="2000" u="sng" dirty="0">
                <a:solidFill>
                  <a:srgbClr val="FEFFFF"/>
                </a:solidFill>
              </a:rPr>
              <a:t>in March 2012, Montez took but did not pass an anatomic pathology certification exam in 2001</a:t>
            </a:r>
            <a:r>
              <a:rPr lang="en-US" sz="2000" dirty="0">
                <a:solidFill>
                  <a:srgbClr val="FEFFFF"/>
                </a:solidFill>
              </a:rPr>
              <a:t>. He did not take an exam dealing with the subspecialty of forensic pathology. Passing the anatomic pathology exam is a prerequisite to receive certification in forensic pathology, according to board rules.</a:t>
            </a:r>
          </a:p>
          <a:p>
            <a:endParaRPr lang="en-US" sz="2000" dirty="0">
              <a:solidFill>
                <a:srgbClr val="FE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9CAEE-A884-4F99-B6B4-5AF801BF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8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819C0B5-A2D5-4B94-845A-A29297454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0446FEB-8296-4C58-A416-FE66BF93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666 w 759618"/>
              <a:gd name="connsiteY0" fmla="*/ 0 h 6858000"/>
              <a:gd name="connsiteX1" fmla="*/ 759618 w 759618"/>
              <a:gd name="connsiteY1" fmla="*/ 0 h 6858000"/>
              <a:gd name="connsiteX2" fmla="*/ 759618 w 759618"/>
              <a:gd name="connsiteY2" fmla="*/ 1613808 h 6858000"/>
              <a:gd name="connsiteX3" fmla="*/ 759618 w 759618"/>
              <a:gd name="connsiteY3" fmla="*/ 2003729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666 w 759618"/>
              <a:gd name="connsiteY7" fmla="*/ 1147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666" y="0"/>
                </a:moveTo>
                <a:lnTo>
                  <a:pt x="759618" y="0"/>
                </a:lnTo>
                <a:lnTo>
                  <a:pt x="759618" y="1613808"/>
                </a:lnTo>
                <a:lnTo>
                  <a:pt x="759618" y="2003729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666" y="11474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11A69CD7-66E4-4C9B-85D6-1DC11B612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1ABC2BC2-F576-4967-9EDA-93DBDDD8D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34682" cy="6141008"/>
          </a:xfrm>
          <a:custGeom>
            <a:avLst/>
            <a:gdLst>
              <a:gd name="connsiteX0" fmla="*/ 0 w 4634682"/>
              <a:gd name="connsiteY0" fmla="*/ 0 h 6141008"/>
              <a:gd name="connsiteX1" fmla="*/ 4634682 w 4634682"/>
              <a:gd name="connsiteY1" fmla="*/ 0 h 6141008"/>
              <a:gd name="connsiteX2" fmla="*/ 4634682 w 4634682"/>
              <a:gd name="connsiteY2" fmla="*/ 6141008 h 6141008"/>
              <a:gd name="connsiteX3" fmla="*/ 0 w 4634682"/>
              <a:gd name="connsiteY3" fmla="*/ 6141008 h 61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6141008">
                <a:moveTo>
                  <a:pt x="0" y="0"/>
                </a:moveTo>
                <a:lnTo>
                  <a:pt x="4634682" y="0"/>
                </a:lnTo>
                <a:lnTo>
                  <a:pt x="4634682" y="6141008"/>
                </a:lnTo>
                <a:lnTo>
                  <a:pt x="0" y="6141008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27A12A-DF43-4369-BEDF-C2F6268BB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140" y="810491"/>
            <a:ext cx="3816084" cy="801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C6C74-C879-4970-A8C4-961435A72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2" y="2510273"/>
            <a:ext cx="3798314" cy="1277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E73751-4DB1-444F-B058-113B9F77C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59" y="4514317"/>
            <a:ext cx="3798314" cy="1171147"/>
          </a:xfrm>
          <a:prstGeom prst="rect">
            <a:avLst/>
          </a:prstGeom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63EA7978-D9B4-44BC-97DB-8B5C51CDC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4AA19-4110-4BD0-B3F4-8A99F473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6935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MANUEL MONTEZ IS NOT BOARD CERTIFIED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93B38-FE86-43EF-9034-C0CB660B184D}"/>
              </a:ext>
            </a:extLst>
          </p:cNvPr>
          <p:cNvSpPr txBox="1"/>
          <p:nvPr/>
        </p:nvSpPr>
        <p:spPr>
          <a:xfrm>
            <a:off x="5552840" y="2435267"/>
            <a:ext cx="5840770" cy="3080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EFFFF"/>
                </a:solidFill>
              </a:rPr>
              <a:t>NO RESULTS FOUND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9D5C2C-969D-4785-B232-C24A7C94A077}"/>
              </a:ext>
            </a:extLst>
          </p:cNvPr>
          <p:cNvCxnSpPr>
            <a:cxnSpLocks/>
          </p:cNvCxnSpPr>
          <p:nvPr/>
        </p:nvCxnSpPr>
        <p:spPr>
          <a:xfrm flipV="1">
            <a:off x="2030681" y="2704597"/>
            <a:ext cx="3457968" cy="8445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CAAA159-E6EA-4F47-928C-6B95E68D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1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64C5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ED92D-9195-41B5-BDB3-F263F6B6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4741528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37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CYRIL WECHT, M.D., J.D. </a:t>
            </a:r>
            <a:br>
              <a:rPr lang="en-US" sz="37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7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BOARD-CERTIFIED FORENSIC PATHOLOGIST</a:t>
            </a:r>
          </a:p>
        </p:txBody>
      </p:sp>
      <p:pic>
        <p:nvPicPr>
          <p:cNvPr id="4" name="Picture 2" descr="Cyril Wecht memoir offers insight into a forensic legend | The Pittsburgh  Jewish Chronicle">
            <a:extLst>
              <a:ext uri="{FF2B5EF4-FFF2-40B4-BE49-F238E27FC236}">
                <a16:creationId xmlns:a16="http://schemas.microsoft.com/office/drawing/2014/main" id="{770FF2FF-5295-4A06-8763-44FFA8D79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" r="-1" b="5856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B28D-F72A-4252-970B-E6E6ED822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540" y="505697"/>
            <a:ext cx="3753440" cy="420694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As of March 2020, there were just over one million professionally active  physicians in the United States.</a:t>
            </a: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There are  approximately </a:t>
            </a:r>
            <a:r>
              <a:rPr lang="en-US" sz="2400" b="1">
                <a:solidFill>
                  <a:srgbClr val="FFFFFF"/>
                </a:solidFill>
              </a:rPr>
              <a:t>500</a:t>
            </a:r>
            <a:r>
              <a:rPr lang="en-US" sz="2400">
                <a:solidFill>
                  <a:srgbClr val="FFFFFF"/>
                </a:solidFill>
              </a:rPr>
              <a:t> full-time, board-certified forensic pathologists in the U.S., according to the National Commission on Forensic Science.  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E0438CE-4CC6-4815-96D9-DE5ABD070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539" y="5355520"/>
            <a:ext cx="3753441" cy="996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EED6E1-1174-4439-87E5-48216D381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340" y="4654146"/>
            <a:ext cx="3082242" cy="6825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44E3A-7473-4AC0-A4C1-881ED066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AE65CDB-4898-412F-8451-C26D0EEF9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B9823A-85C3-4837-8700-3D94F9B3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7235" y="0"/>
            <a:ext cx="789032" cy="6865831"/>
          </a:xfrm>
          <a:custGeom>
            <a:avLst/>
            <a:gdLst>
              <a:gd name="connsiteX0" fmla="*/ 2648 w 789032"/>
              <a:gd name="connsiteY0" fmla="*/ 0 h 6865831"/>
              <a:gd name="connsiteX1" fmla="*/ 789032 w 789032"/>
              <a:gd name="connsiteY1" fmla="*/ 0 h 6865831"/>
              <a:gd name="connsiteX2" fmla="*/ 789032 w 789032"/>
              <a:gd name="connsiteY2" fmla="*/ 1621639 h 6865831"/>
              <a:gd name="connsiteX3" fmla="*/ 789032 w 789032"/>
              <a:gd name="connsiteY3" fmla="*/ 1900580 h 6865831"/>
              <a:gd name="connsiteX4" fmla="*/ 789032 w 789032"/>
              <a:gd name="connsiteY4" fmla="*/ 6865831 h 6865831"/>
              <a:gd name="connsiteX5" fmla="*/ 0 w 789032"/>
              <a:gd name="connsiteY5" fmla="*/ 6399058 h 6865831"/>
              <a:gd name="connsiteX6" fmla="*/ 0 w 789032"/>
              <a:gd name="connsiteY6" fmla="*/ 1154866 h 6865831"/>
              <a:gd name="connsiteX7" fmla="*/ 2648 w 789032"/>
              <a:gd name="connsiteY7" fmla="*/ 1156433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032" h="6865831">
                <a:moveTo>
                  <a:pt x="2648" y="0"/>
                </a:moveTo>
                <a:lnTo>
                  <a:pt x="789032" y="0"/>
                </a:lnTo>
                <a:lnTo>
                  <a:pt x="789032" y="1621639"/>
                </a:lnTo>
                <a:lnTo>
                  <a:pt x="789032" y="1900580"/>
                </a:lnTo>
                <a:lnTo>
                  <a:pt x="789032" y="6865831"/>
                </a:lnTo>
                <a:lnTo>
                  <a:pt x="0" y="6399058"/>
                </a:lnTo>
                <a:lnTo>
                  <a:pt x="0" y="1154866"/>
                </a:lnTo>
                <a:lnTo>
                  <a:pt x="2648" y="11564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C88457FB-36A5-4F46-8EC9-EAF074E9E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17236" y="887217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47F8429-458B-48A4-A9FC-1EB6895C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498749" cy="6150193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A53FD6-89DC-49AD-A1C0-86B5972BE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18" y="2205037"/>
            <a:ext cx="4199758" cy="195954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825A12-CEA3-4163-8777-A186A11AE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54" y="249401"/>
            <a:ext cx="3194558" cy="167365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0EE285-5DC7-42F2-8AA3-7C25C3EE6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49" y="4523927"/>
            <a:ext cx="5616121" cy="13338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5544297B-42F6-45AC-9975-41B2C59B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04744" y="0"/>
            <a:ext cx="43842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1A306-9D56-4FD9-A32C-261916BD0B57}"/>
              </a:ext>
            </a:extLst>
          </p:cNvPr>
          <p:cNvSpPr txBox="1"/>
          <p:nvPr/>
        </p:nvSpPr>
        <p:spPr>
          <a:xfrm>
            <a:off x="8129871" y="1062401"/>
            <a:ext cx="3552691" cy="30077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DR. WECHT’S EDUCATION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MEDICAL &amp; LAW  LICENSES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282939-A3D4-458D-BB2A-2EF8BA9E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4E05679-36BB-4DE1-91E3-720BEDAFE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BBBD410-EC68-47FE-9AD8-198569F1A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666 w 759618"/>
              <a:gd name="connsiteY0" fmla="*/ 0 h 6858000"/>
              <a:gd name="connsiteX1" fmla="*/ 759618 w 759618"/>
              <a:gd name="connsiteY1" fmla="*/ 0 h 6858000"/>
              <a:gd name="connsiteX2" fmla="*/ 759618 w 759618"/>
              <a:gd name="connsiteY2" fmla="*/ 1613808 h 6858000"/>
              <a:gd name="connsiteX3" fmla="*/ 759618 w 759618"/>
              <a:gd name="connsiteY3" fmla="*/ 2003729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666 w 759618"/>
              <a:gd name="connsiteY7" fmla="*/ 1147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666" y="0"/>
                </a:moveTo>
                <a:lnTo>
                  <a:pt x="759618" y="0"/>
                </a:lnTo>
                <a:lnTo>
                  <a:pt x="759618" y="1613808"/>
                </a:lnTo>
                <a:lnTo>
                  <a:pt x="759618" y="2003729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666" y="11474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B4FE87F9-6540-45A1-AD3F-DA08C5A46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640348FF-F0B5-4214-913A-DC11D7BD2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34682" cy="6141008"/>
          </a:xfrm>
          <a:custGeom>
            <a:avLst/>
            <a:gdLst>
              <a:gd name="connsiteX0" fmla="*/ 0 w 4634682"/>
              <a:gd name="connsiteY0" fmla="*/ 0 h 6141008"/>
              <a:gd name="connsiteX1" fmla="*/ 4634682 w 4634682"/>
              <a:gd name="connsiteY1" fmla="*/ 0 h 6141008"/>
              <a:gd name="connsiteX2" fmla="*/ 4634682 w 4634682"/>
              <a:gd name="connsiteY2" fmla="*/ 6141008 h 6141008"/>
              <a:gd name="connsiteX3" fmla="*/ 0 w 4634682"/>
              <a:gd name="connsiteY3" fmla="*/ 6141008 h 61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6141008">
                <a:moveTo>
                  <a:pt x="0" y="0"/>
                </a:moveTo>
                <a:lnTo>
                  <a:pt x="4634682" y="0"/>
                </a:lnTo>
                <a:lnTo>
                  <a:pt x="4634682" y="6141008"/>
                </a:lnTo>
                <a:lnTo>
                  <a:pt x="0" y="6141008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AA4FB-F5A9-40BE-950B-937B6152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38" y="378025"/>
            <a:ext cx="3825168" cy="117942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88BC01-5729-425F-B54F-15A05A42B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31" y="1469052"/>
            <a:ext cx="3798314" cy="1757548"/>
          </a:xfrm>
          <a:prstGeom prst="rect">
            <a:avLst/>
          </a:prstGeom>
        </p:spPr>
      </p:pic>
      <p:sp>
        <p:nvSpPr>
          <p:cNvPr id="34" name="Rectangle 8">
            <a:extLst>
              <a:ext uri="{FF2B5EF4-FFF2-40B4-BE49-F238E27FC236}">
                <a16:creationId xmlns:a16="http://schemas.microsoft.com/office/drawing/2014/main" id="{1971CF46-B8DE-4483-B36E-C71024C56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11645-6719-44CB-B312-503A1BCED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400" y="1062401"/>
            <a:ext cx="6109662" cy="3138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WECHT IS BOARD CERTIFIED IN ANATOMIC PATHOLOGY &amp; CLINICAL PATHOLOGY AND FORENSIC PATHOLOGY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30A8ADA-90F0-49F1-8B75-0A2EE7B1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9589" y="6382512"/>
            <a:ext cx="682311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43A7FD2-B89F-47F2-A03D-987CB40A4134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000">
              <a:solidFill>
                <a:srgbClr val="FFFFFF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4784CC-4403-416D-9BF4-5658D37CDD4D}"/>
              </a:ext>
            </a:extLst>
          </p:cNvPr>
          <p:cNvCxnSpPr>
            <a:cxnSpLocks/>
          </p:cNvCxnSpPr>
          <p:nvPr/>
        </p:nvCxnSpPr>
        <p:spPr>
          <a:xfrm flipH="1" flipV="1">
            <a:off x="4672361" y="2162874"/>
            <a:ext cx="2732050" cy="29889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930B8DD-79C3-4632-BA8F-DF28B3707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3962573"/>
            <a:ext cx="2683983" cy="166430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4EEB073-5DC0-4E38-A000-8D78B95D3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186" y="4515229"/>
            <a:ext cx="2849969" cy="6762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8F99B48-BE17-4FEF-AC2F-838EBCD0B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2154" y="5413687"/>
            <a:ext cx="4800000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1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E5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FAE66-6568-4769-8CE1-F986E732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SNAPSHOT OF DR. WECHT’S EXPERIENCE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124399A-9CCD-4E67-9B1A-39F11F019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991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01519E36-5553-42D0-A190-7B426BC9F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7" r="-1" b="10826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23A99-B585-4FAE-9D54-CBF0B9AF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161" y="627391"/>
            <a:ext cx="4313293" cy="560321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AUTOPSIES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FFFF"/>
                </a:solidFill>
              </a:rPr>
              <a:t>Has performed more than 21,000 autopsies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FFFF"/>
                </a:solidFill>
              </a:rPr>
              <a:t>Has participated or reviewed 42,000 autopsies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CAREER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FFFF"/>
                </a:solidFill>
              </a:rPr>
              <a:t>Has 640 published articles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FFFF"/>
                </a:solidFill>
              </a:rPr>
              <a:t>Has authored or co authored 640 articles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FFFF"/>
                </a:solidFill>
              </a:rPr>
              <a:t>Has authored or coauthored 48 books</a:t>
            </a:r>
          </a:p>
          <a:p>
            <a:pPr marL="0" indent="0">
              <a:buNone/>
            </a:pP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been involved in researching commenting and writing about the deaths of: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FFFF"/>
                </a:solidFill>
              </a:rPr>
              <a:t>President John F. Kennedy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FFFF"/>
                </a:solidFill>
              </a:rPr>
              <a:t>Senator Robert Kennedy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FFFF"/>
                </a:solidFill>
              </a:rPr>
              <a:t>Reverend Martin Luther King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FFFF"/>
                </a:solidFill>
              </a:rPr>
              <a:t>Jon Benet Ramsey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FFFF"/>
                </a:solidFill>
              </a:rPr>
              <a:t>O.J. Simpson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FFFF"/>
                </a:solidFill>
              </a:rPr>
              <a:t>Phil Spector</a:t>
            </a:r>
            <a:br>
              <a:rPr lang="en-US" sz="1400" dirty="0">
                <a:solidFill>
                  <a:srgbClr val="FFFFFF"/>
                </a:solidFill>
              </a:rPr>
            </a:b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br>
              <a:rPr lang="en-US" sz="1100" dirty="0">
                <a:solidFill>
                  <a:srgbClr val="FFFFFF"/>
                </a:solidFill>
              </a:rPr>
            </a:b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3E5A8-95C1-4A18-8B95-C8AD4E47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0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CE823-4A7E-4346-AE9F-F209B3A3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PROFESSIONAL CONSULTANT POSITIONS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46D48-EE90-4D81-B13F-39D01AC3B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u="sng">
                <a:solidFill>
                  <a:srgbClr val="FFFFFF"/>
                </a:solidFill>
              </a:rPr>
              <a:t>Consultant Los Angeles County Medical Examiner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>
                <a:solidFill>
                  <a:srgbClr val="FFFFFF"/>
                </a:solidFill>
              </a:rPr>
              <a:t>1967- Robert Kennedy Assassination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>
                <a:solidFill>
                  <a:srgbClr val="FFFFFF"/>
                </a:solidFill>
              </a:rPr>
              <a:t>1969- Sharon Tate/LaBianca murder-Charles Manson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>
                <a:solidFill>
                  <a:srgbClr val="FFFFFF"/>
                </a:solidFill>
              </a:rPr>
              <a:t>1974- Symbionese Liberation Army Deaths (Patty Hearts case)</a:t>
            </a:r>
          </a:p>
          <a:p>
            <a:pPr marL="0" indent="0">
              <a:buNone/>
            </a:pPr>
            <a:r>
              <a:rPr lang="en-US" sz="2000" b="1" u="sng">
                <a:solidFill>
                  <a:srgbClr val="FFFFFF"/>
                </a:solidFill>
              </a:rPr>
              <a:t>ABC- “20/20”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>
                <a:solidFill>
                  <a:srgbClr val="FFFFFF"/>
                </a:solidFill>
              </a:rPr>
              <a:t>1975- Expert on segment re John F. Kennedy assassination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>
                <a:solidFill>
                  <a:srgbClr val="FFFFFF"/>
                </a:solidFill>
              </a:rPr>
              <a:t>1979- Expert on  segment re Elvis Presley death</a:t>
            </a:r>
          </a:p>
          <a:p>
            <a:pPr marL="0" indent="0">
              <a:buNone/>
            </a:pPr>
            <a:r>
              <a:rPr lang="en-US" sz="2000" b="1" u="sng">
                <a:solidFill>
                  <a:srgbClr val="FFFFFF"/>
                </a:solidFill>
              </a:rPr>
              <a:t>‘‘JFK”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>
                <a:solidFill>
                  <a:srgbClr val="FFFFFF"/>
                </a:solidFill>
              </a:rPr>
              <a:t>1991-Technical Advisor to Oliver Stone on the movie “JFK.”</a:t>
            </a:r>
          </a:p>
          <a:p>
            <a:pPr marL="0" indent="0">
              <a:buNone/>
            </a:pPr>
            <a:r>
              <a:rPr lang="en-US" sz="2000" b="1" u="sng">
                <a:solidFill>
                  <a:srgbClr val="FFFFFF"/>
                </a:solidFill>
              </a:rPr>
              <a:t> NBC News and ABC News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>
                <a:solidFill>
                  <a:srgbClr val="FFFFFF"/>
                </a:solidFill>
              </a:rPr>
              <a:t>1996 Consultant/commentator on O.J. Simpson trial</a:t>
            </a: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9D4A0-81FB-4C6A-B2A2-16B5B231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7FD2-B89F-47F2-A03D-987CB40A41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8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5966</TotalTime>
  <Words>526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       FOR THE DEFENSE      CYRIL WECHT, M.D., J.D.     VS.     FOR THE PROSECUTION    MANUEL MONTEZ, M.D.</vt:lpstr>
      <vt:lpstr>DR. MANUEL MONTEZ  IS NOT BOARD CERTIFIED</vt:lpstr>
      <vt:lpstr>DR. MANUEL MONTEZ  IS NOT BOARD CERTIFIED AND LIED ABOUT TAKING THE TEST.</vt:lpstr>
      <vt:lpstr>DR. MANUEL MONTEZ IS NOT BOARD CERTIFIED</vt:lpstr>
      <vt:lpstr>  CYRIL WECHT, M.D., J.D.  BOARD-CERTIFIED FORENSIC PATHOLOGIST</vt:lpstr>
      <vt:lpstr>PowerPoint Presentation</vt:lpstr>
      <vt:lpstr>DR. WECHT IS BOARD CERTIFIED IN ANATOMIC PATHOLOGY &amp; CLINICAL PATHOLOGY AND FORENSIC PATHOLOGY</vt:lpstr>
      <vt:lpstr>A SNAPSHOT OF DR. WECHT’S EXPERIENCE</vt:lpstr>
      <vt:lpstr>PROFESSIONAL CONSULTANT POSITIONS</vt:lpstr>
      <vt:lpstr>PowerPoint Presentation</vt:lpstr>
      <vt:lpstr>  DR. WECHT HAS PRESENTED BEFORE    THE NATIONAL ASSOCIATION OF MEDICAL EXAMINERS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Posner</dc:creator>
  <cp:lastModifiedBy>Kathy Posner</cp:lastModifiedBy>
  <cp:revision>57</cp:revision>
  <dcterms:created xsi:type="dcterms:W3CDTF">2021-05-06T20:22:52Z</dcterms:created>
  <dcterms:modified xsi:type="dcterms:W3CDTF">2023-03-29T22:10:37Z</dcterms:modified>
</cp:coreProperties>
</file>