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Archivo Narrow Bold" panose="020B0604020202020204" charset="0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 pitchFamily="2" charset="0"/>
      <p:regular r:id="rId25"/>
      <p:bold r:id="rId26"/>
    </p:embeddedFont>
    <p:embeddedFont>
      <p:font typeface="Poppins Bold Italics" panose="020B0604020202020204" charset="0"/>
      <p:regular r:id="rId27"/>
    </p:embeddedFont>
    <p:embeddedFont>
      <p:font typeface="Poppins Italics" panose="020B0604020202020204" charset="0"/>
      <p:regular r:id="rId28"/>
    </p:embeddedFont>
    <p:embeddedFont>
      <p:font typeface="Poppins Semi-Bold" panose="020B0604020202020204" charset="0"/>
      <p:regular r:id="rId29"/>
    </p:embeddedFont>
    <p:embeddedFont>
      <p:font typeface="Poppins Ultra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D33FA3-8B1B-B873-BD2D-04C1CA669EDA}" v="35" dt="2025-09-12T17:51:26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3.sv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4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hyperlink" Target="https://www.kennesaw.edu/coles/degrees-programs/graduate/master-accounting/information-session-9-23-2025.php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hyperlink" Target="https://www.kennesaw.edu/coles/degrees-programs/graduate/master-accounting/information-sessions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svg"/><Relationship Id="rId9" Type="http://schemas.openxmlformats.org/officeDocument/2006/relationships/image" Target="../media/image16.png"/><Relationship Id="rId14" Type="http://schemas.openxmlformats.org/officeDocument/2006/relationships/hyperlink" Target="https://www.kennesaw.edu/president/president-award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svg"/><Relationship Id="rId7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hyperlink" Target="https://tally.so/r/w7ARWA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subap.com/resourc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7545" y="7631693"/>
            <a:ext cx="18623091" cy="2804496"/>
            <a:chOff x="0" y="0"/>
            <a:chExt cx="4904847" cy="738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E1DDB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18352" y="960932"/>
            <a:ext cx="1262272" cy="1163023"/>
          </a:xfrm>
          <a:custGeom>
            <a:avLst/>
            <a:gdLst/>
            <a:ahLst/>
            <a:cxnLst/>
            <a:rect l="l" t="t" r="r" b="b"/>
            <a:pathLst>
              <a:path w="1262272" h="1163023">
                <a:moveTo>
                  <a:pt x="0" y="0"/>
                </a:moveTo>
                <a:lnTo>
                  <a:pt x="1262272" y="0"/>
                </a:lnTo>
                <a:lnTo>
                  <a:pt x="1262272" y="1163023"/>
                </a:lnTo>
                <a:lnTo>
                  <a:pt x="0" y="11630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657478" y="838556"/>
            <a:ext cx="5316915" cy="5410299"/>
          </a:xfrm>
          <a:custGeom>
            <a:avLst/>
            <a:gdLst/>
            <a:ahLst/>
            <a:cxnLst/>
            <a:rect l="l" t="t" r="r" b="b"/>
            <a:pathLst>
              <a:path w="5316915" h="5410299">
                <a:moveTo>
                  <a:pt x="0" y="0"/>
                </a:moveTo>
                <a:lnTo>
                  <a:pt x="5316915" y="0"/>
                </a:lnTo>
                <a:lnTo>
                  <a:pt x="5316915" y="5410299"/>
                </a:lnTo>
                <a:lnTo>
                  <a:pt x="0" y="5410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7369" t="-21895" r="-7399" b="-18724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27" name="Freeform 27"/>
          <p:cNvSpPr/>
          <p:nvPr/>
        </p:nvSpPr>
        <p:spPr>
          <a:xfrm rot="5400000">
            <a:off x="7927639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>
            <a:off x="8319198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400000">
            <a:off x="8710757" y="1264679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38225" y="2375508"/>
            <a:ext cx="8115300" cy="334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12"/>
              </a:lnSpc>
            </a:pPr>
            <a:r>
              <a:rPr lang="en-US" sz="11465" b="1">
                <a:solidFill>
                  <a:srgbClr val="1A1A1A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BETA ALPHA PSI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46110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4242E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52852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78435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1833163" y="250902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82337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16231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Chapter Contracts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Chapter Contracts Reminder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 I make it official?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604685"/>
            <a:ext cx="6882351" cy="359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Iota Tau Chapter requires a physical contract to be signed that details requirements and expectations​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Only Members and Candidates must sign and return the contract; FBIS should still review the BAP Code of Ethics.​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Signed contracts deadline: TODAY, September 12th</a:t>
            </a: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68264" y="346110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4242E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34159" y="452852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027359" y="178435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1833163" y="250902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47508" y="282337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86454" y="316231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Pie Awards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Pie Awards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042233" y="3851332"/>
            <a:ext cx="567660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 I stand out?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29079" y="4604685"/>
            <a:ext cx="6882351" cy="3999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BAP Iota Tau Chapter recognizes students who show outstanding participation at scheduled events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Awards: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Professional Development Award​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Community Service Award</a:t>
            </a:r>
          </a:p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Prize:</a:t>
            </a: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Pie, recognition, and a surprise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721335"/>
            <a:ext cx="18288000" cy="0"/>
          </a:xfrm>
          <a:prstGeom prst="line">
            <a:avLst/>
          </a:prstGeom>
          <a:ln w="47625" cap="flat">
            <a:solidFill>
              <a:srgbClr val="FDD05A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DDB8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067568" y="3256129"/>
            <a:ext cx="4882803" cy="4650870"/>
          </a:xfrm>
          <a:custGeom>
            <a:avLst/>
            <a:gdLst/>
            <a:ahLst/>
            <a:cxnLst/>
            <a:rect l="l" t="t" r="r" b="b"/>
            <a:pathLst>
              <a:path w="4882803" h="4650870">
                <a:moveTo>
                  <a:pt x="0" y="0"/>
                </a:moveTo>
                <a:lnTo>
                  <a:pt x="4882803" y="0"/>
                </a:lnTo>
                <a:lnTo>
                  <a:pt x="4882803" y="4650870"/>
                </a:lnTo>
                <a:lnTo>
                  <a:pt x="0" y="465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86524" y="3059473"/>
            <a:ext cx="5245361" cy="5245361"/>
          </a:xfrm>
          <a:custGeom>
            <a:avLst/>
            <a:gdLst/>
            <a:ahLst/>
            <a:cxnLst/>
            <a:rect l="l" t="t" r="r" b="b"/>
            <a:pathLst>
              <a:path w="5245361" h="5245361">
                <a:moveTo>
                  <a:pt x="0" y="0"/>
                </a:moveTo>
                <a:lnTo>
                  <a:pt x="5245361" y="0"/>
                </a:lnTo>
                <a:lnTo>
                  <a:pt x="5245361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679008" y="933450"/>
            <a:ext cx="696405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Financial Literacy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98169" y="1949496"/>
            <a:ext cx="4891662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1">
                <a:solidFill>
                  <a:srgbClr val="E1DDB8"/>
                </a:solidFill>
                <a:latin typeface="Poppins Bold"/>
                <a:ea typeface="Poppins Bold"/>
                <a:cs typeface="Poppins Bold"/>
                <a:sym typeface="Poppins Bold"/>
              </a:rPr>
              <a:t>Featuring Our Visiting Firms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43648" y="8751352"/>
            <a:ext cx="9234775" cy="37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299" b="1">
                <a:solidFill>
                  <a:srgbClr val="E1DDB8"/>
                </a:solidFill>
                <a:latin typeface="Poppins Bold"/>
                <a:ea typeface="Poppins Bold"/>
                <a:cs typeface="Poppins Bold"/>
                <a:sym typeface="Poppins Bold"/>
              </a:rPr>
              <a:t>Ask about money management tips and financial advice</a:t>
            </a:r>
          </a:p>
        </p:txBody>
      </p:sp>
      <p:sp>
        <p:nvSpPr>
          <p:cNvPr id="18" name="AutoShape 18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Presentations and Q&amp;A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513013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5528984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6186470" y="1655908"/>
            <a:ext cx="1014895" cy="1014895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15" name="AutoShape 15"/>
          <p:cNvSpPr/>
          <p:nvPr/>
        </p:nvSpPr>
        <p:spPr>
          <a:xfrm>
            <a:off x="7194235" y="1844157"/>
            <a:ext cx="596938" cy="596938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16" name="Group 16"/>
          <p:cNvGrpSpPr/>
          <p:nvPr/>
        </p:nvGrpSpPr>
        <p:grpSpPr>
          <a:xfrm rot="-5400000">
            <a:off x="12062704" y="2013489"/>
            <a:ext cx="3429295" cy="3429295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1270329" y="4546990"/>
            <a:ext cx="1014895" cy="1014895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20" name="AutoShape 20"/>
          <p:cNvSpPr/>
          <p:nvPr/>
        </p:nvSpPr>
        <p:spPr>
          <a:xfrm flipH="1" flipV="1">
            <a:off x="10680520" y="4776699"/>
            <a:ext cx="596938" cy="596938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21" name="Group 21"/>
          <p:cNvGrpSpPr/>
          <p:nvPr/>
        </p:nvGrpSpPr>
        <p:grpSpPr>
          <a:xfrm rot="-5400000">
            <a:off x="3125228" y="2013489"/>
            <a:ext cx="3429295" cy="342929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39060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283" y="2410698"/>
            <a:ext cx="2546712" cy="254671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6454" y="2477238"/>
            <a:ext cx="2501796" cy="2501796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 rot="-5400000">
            <a:off x="7455077" y="2001853"/>
            <a:ext cx="3429295" cy="3429295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496" y="2496876"/>
            <a:ext cx="2462521" cy="2462521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074462" y="5555068"/>
            <a:ext cx="4260588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45597" y="5555068"/>
            <a:ext cx="3858676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33" name="AutoShape 33"/>
          <p:cNvSpPr/>
          <p:nvPr/>
        </p:nvSpPr>
        <p:spPr>
          <a:xfrm flipH="1">
            <a:off x="6365361" y="7527488"/>
            <a:ext cx="1379194" cy="397301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sp>
        <p:nvSpPr>
          <p:cNvPr id="34" name="AutoShape 34"/>
          <p:cNvSpPr/>
          <p:nvPr/>
        </p:nvSpPr>
        <p:spPr>
          <a:xfrm flipH="1" flipV="1">
            <a:off x="6228981" y="6952270"/>
            <a:ext cx="233683" cy="811211"/>
          </a:xfrm>
          <a:prstGeom prst="line">
            <a:avLst/>
          </a:prstGeom>
          <a:ln w="85725" cap="flat">
            <a:solidFill>
              <a:srgbClr val="0D0D0D"/>
            </a:solidFill>
            <a:prstDash val="solid"/>
            <a:headEnd type="none" w="sm" len="sm"/>
            <a:tailEnd type="oval" w="lg" len="lg"/>
          </a:ln>
        </p:spPr>
      </p:sp>
      <p:grpSp>
        <p:nvGrpSpPr>
          <p:cNvPr id="35" name="Group 35"/>
          <p:cNvGrpSpPr/>
          <p:nvPr/>
        </p:nvGrpSpPr>
        <p:grpSpPr>
          <a:xfrm rot="-5400000">
            <a:off x="7529331" y="6212525"/>
            <a:ext cx="3429295" cy="342929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8174703" y="6890868"/>
            <a:ext cx="2138551" cy="2124294"/>
          </a:xfrm>
          <a:custGeom>
            <a:avLst/>
            <a:gdLst/>
            <a:ahLst/>
            <a:cxnLst/>
            <a:rect l="l" t="t" r="r" b="b"/>
            <a:pathLst>
              <a:path w="2138551" h="2124294">
                <a:moveTo>
                  <a:pt x="0" y="0"/>
                </a:moveTo>
                <a:lnTo>
                  <a:pt x="2138551" y="0"/>
                </a:lnTo>
                <a:lnTo>
                  <a:pt x="2138551" y="2124295"/>
                </a:lnTo>
                <a:lnTo>
                  <a:pt x="0" y="21242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5799967" y="801024"/>
            <a:ext cx="6688066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Follow Us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982572" y="5555068"/>
            <a:ext cx="3714608" cy="47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0"/>
              </a:lnSpc>
            </a:pPr>
            <a:r>
              <a:rPr lang="en-US" sz="285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Instagram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455077" y="9765645"/>
            <a:ext cx="3738546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4"/>
              </a:lnSpc>
            </a:pPr>
            <a:r>
              <a:rPr lang="en-US" sz="2761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Survey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12089602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10264332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387368" y="699877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4" y="0"/>
                </a:lnTo>
                <a:lnTo>
                  <a:pt x="4443624" y="8887246"/>
                </a:lnTo>
                <a:lnTo>
                  <a:pt x="0" y="8887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9716192" y="1028700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0121134" y="1433642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557768" y="1870276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8888" b="-38888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-10800000">
            <a:off x="13698400" y="9412986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3698400" y="58977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5C19C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5400000">
            <a:off x="8742848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00000">
            <a:off x="9134407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5400000">
            <a:off x="9525966" y="8660091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7"/>
                </a:lnTo>
                <a:lnTo>
                  <a:pt x="0" y="32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028700" y="1803368"/>
            <a:ext cx="6133215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BETA ALPHA PSI - Iota Tau Chapter</a:t>
            </a:r>
          </a:p>
          <a:p>
            <a:pPr algn="l">
              <a:lnSpc>
                <a:spcPts val="4199"/>
              </a:lnSpc>
            </a:pPr>
            <a:endParaRPr lang="en-US" sz="3499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7101068" y="917540"/>
            <a:ext cx="1543946" cy="1244844"/>
            <a:chOff x="0" y="0"/>
            <a:chExt cx="2058595" cy="1659792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2058595" cy="1659792"/>
            </a:xfrm>
            <a:prstGeom prst="rect">
              <a:avLst/>
            </a:prstGeom>
            <a:solidFill>
              <a:srgbClr val="FDD05A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511676" y="460659"/>
              <a:ext cx="1035244" cy="738474"/>
            </a:xfrm>
            <a:custGeom>
              <a:avLst/>
              <a:gdLst/>
              <a:ahLst/>
              <a:cxnLst/>
              <a:rect l="l" t="t" r="r" b="b"/>
              <a:pathLst>
                <a:path w="1035244" h="738474">
                  <a:moveTo>
                    <a:pt x="0" y="0"/>
                  </a:moveTo>
                  <a:lnTo>
                    <a:pt x="1035243" y="0"/>
                  </a:lnTo>
                  <a:lnTo>
                    <a:pt x="1035243" y="738474"/>
                  </a:lnTo>
                  <a:lnTo>
                    <a:pt x="0" y="73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8700" y="908015"/>
            <a:ext cx="8335337" cy="92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Contact Us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95935" y="3069907"/>
            <a:ext cx="7849080" cy="409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 EC for any specific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Karen Flores-Padilla,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President</a:t>
            </a: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kfloresp@students.kennesaw.edu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Lindsey Mcclelland,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Vice President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lmccle10@students.kennesaw.edu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Kelsey Barton,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Reporter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kbarto19@students.kennesaw.edu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Anchiella Angelle,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Events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aangell2@students.kennesaw.edu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Zainab Choudhary,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Marketing Director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zchoudh1@students.kennesaw.edu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8108" y="7397115"/>
            <a:ext cx="7849080" cy="186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Contacts for other questions: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Shannon Shumate: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shumat2@kennesaw.edu</a:t>
            </a:r>
          </a:p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Amanda York:</a:t>
            </a:r>
          </a:p>
          <a:p>
            <a:pPr marL="453390" lvl="1" indent="-226695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E: </a:t>
            </a:r>
            <a:r>
              <a:rPr lang="en-US" sz="2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ayork23@kennesaw.edu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7545" y="7821757"/>
            <a:ext cx="18623091" cy="2804496"/>
            <a:chOff x="0" y="0"/>
            <a:chExt cx="4904847" cy="7386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4847" cy="738633"/>
            </a:xfrm>
            <a:custGeom>
              <a:avLst/>
              <a:gdLst/>
              <a:ahLst/>
              <a:cxnLst/>
              <a:rect l="l" t="t" r="r" b="b"/>
              <a:pathLst>
                <a:path w="4904847" h="738633">
                  <a:moveTo>
                    <a:pt x="0" y="0"/>
                  </a:moveTo>
                  <a:lnTo>
                    <a:pt x="4904847" y="0"/>
                  </a:lnTo>
                  <a:lnTo>
                    <a:pt x="4904847" y="738633"/>
                  </a:lnTo>
                  <a:lnTo>
                    <a:pt x="0" y="738633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04847" cy="786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-167545" y="6248855"/>
            <a:ext cx="18623091" cy="1603626"/>
            <a:chOff x="0" y="0"/>
            <a:chExt cx="4904847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4847" cy="422354"/>
            </a:xfrm>
            <a:custGeom>
              <a:avLst/>
              <a:gdLst/>
              <a:ahLst/>
              <a:cxnLst/>
              <a:rect l="l" t="t" r="r" b="b"/>
              <a:pathLst>
                <a:path w="4904847" h="422354">
                  <a:moveTo>
                    <a:pt x="0" y="0"/>
                  </a:moveTo>
                  <a:lnTo>
                    <a:pt x="4904847" y="0"/>
                  </a:lnTo>
                  <a:lnTo>
                    <a:pt x="4904847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E1DDB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904847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6929030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14992348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7320589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59" y="0"/>
                </a:lnTo>
                <a:lnTo>
                  <a:pt x="544959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15515569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4" y="0"/>
                </a:lnTo>
                <a:lnTo>
                  <a:pt x="728204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400000">
            <a:off x="7712148" y="1547814"/>
            <a:ext cx="544960" cy="321526"/>
          </a:xfrm>
          <a:custGeom>
            <a:avLst/>
            <a:gdLst/>
            <a:ahLst/>
            <a:cxnLst/>
            <a:rect l="l" t="t" r="r" b="b"/>
            <a:pathLst>
              <a:path w="544960" h="321526">
                <a:moveTo>
                  <a:pt x="0" y="0"/>
                </a:moveTo>
                <a:lnTo>
                  <a:pt x="544960" y="0"/>
                </a:lnTo>
                <a:lnTo>
                  <a:pt x="544960" y="321526"/>
                </a:lnTo>
                <a:lnTo>
                  <a:pt x="0" y="321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6038791" y="8638538"/>
            <a:ext cx="728203" cy="429640"/>
          </a:xfrm>
          <a:custGeom>
            <a:avLst/>
            <a:gdLst/>
            <a:ahLst/>
            <a:cxnLst/>
            <a:rect l="l" t="t" r="r" b="b"/>
            <a:pathLst>
              <a:path w="728203" h="429640">
                <a:moveTo>
                  <a:pt x="0" y="0"/>
                </a:moveTo>
                <a:lnTo>
                  <a:pt x="728203" y="0"/>
                </a:lnTo>
                <a:lnTo>
                  <a:pt x="728203" y="429640"/>
                </a:lnTo>
                <a:lnTo>
                  <a:pt x="0" y="429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39746" y="8416724"/>
            <a:ext cx="841576" cy="84157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8859766" y="82050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16974393" y="-1183362"/>
            <a:ext cx="2688240" cy="268824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6974393" y="648373"/>
            <a:ext cx="841576" cy="84157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028700" y="2346933"/>
            <a:ext cx="5878529" cy="368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32"/>
              </a:lnSpc>
            </a:pPr>
            <a:r>
              <a:rPr lang="en-US" sz="12665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38225" y="6707332"/>
            <a:ext cx="7449919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799" b="1">
                <a:solidFill>
                  <a:srgbClr val="0D0D0D"/>
                </a:solidFill>
                <a:latin typeface="Archivo Narrow Bold"/>
                <a:ea typeface="Archivo Narrow Bold"/>
                <a:cs typeface="Archivo Narrow Bold"/>
                <a:sym typeface="Archivo Narrow Bold"/>
              </a:rPr>
              <a:t>Iota Tau Chapter </a:t>
            </a:r>
          </a:p>
        </p:txBody>
      </p:sp>
      <p:sp>
        <p:nvSpPr>
          <p:cNvPr id="28" name="Freeform 28"/>
          <p:cNvSpPr/>
          <p:nvPr/>
        </p:nvSpPr>
        <p:spPr>
          <a:xfrm>
            <a:off x="11519165" y="917540"/>
            <a:ext cx="4883727" cy="5004955"/>
          </a:xfrm>
          <a:custGeom>
            <a:avLst/>
            <a:gdLst/>
            <a:ahLst/>
            <a:cxnLst/>
            <a:rect l="l" t="t" r="r" b="b"/>
            <a:pathLst>
              <a:path w="4883727" h="5004955">
                <a:moveTo>
                  <a:pt x="0" y="0"/>
                </a:moveTo>
                <a:lnTo>
                  <a:pt x="4883728" y="0"/>
                </a:lnTo>
                <a:lnTo>
                  <a:pt x="4883728" y="5004955"/>
                </a:lnTo>
                <a:lnTo>
                  <a:pt x="0" y="500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746" t="-27191" r="-13073" b="-24817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057808" y="1190018"/>
            <a:ext cx="287878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1"/>
              </a:lnSpc>
            </a:pPr>
            <a:r>
              <a:rPr lang="en-US" sz="2218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Kennesaw State University </a:t>
            </a:r>
          </a:p>
        </p:txBody>
      </p:sp>
      <p:sp>
        <p:nvSpPr>
          <p:cNvPr id="30" name="Freeform 30"/>
          <p:cNvSpPr/>
          <p:nvPr/>
        </p:nvSpPr>
        <p:spPr>
          <a:xfrm>
            <a:off x="818352" y="960932"/>
            <a:ext cx="1262272" cy="1163023"/>
          </a:xfrm>
          <a:custGeom>
            <a:avLst/>
            <a:gdLst/>
            <a:ahLst/>
            <a:cxnLst/>
            <a:rect l="l" t="t" r="r" b="b"/>
            <a:pathLst>
              <a:path w="1262272" h="1163023">
                <a:moveTo>
                  <a:pt x="0" y="0"/>
                </a:moveTo>
                <a:lnTo>
                  <a:pt x="1262272" y="0"/>
                </a:lnTo>
                <a:lnTo>
                  <a:pt x="1262272" y="1163023"/>
                </a:lnTo>
                <a:lnTo>
                  <a:pt x="0" y="1163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028700" y="8416724"/>
            <a:ext cx="841576" cy="841576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142073" y="8530097"/>
            <a:ext cx="614830" cy="614830"/>
          </a:xfrm>
          <a:custGeom>
            <a:avLst/>
            <a:gdLst/>
            <a:ahLst/>
            <a:cxnLst/>
            <a:rect l="l" t="t" r="r" b="b"/>
            <a:pathLst>
              <a:path w="614830" h="614830">
                <a:moveTo>
                  <a:pt x="0" y="0"/>
                </a:moveTo>
                <a:lnTo>
                  <a:pt x="614830" y="0"/>
                </a:lnTo>
                <a:lnTo>
                  <a:pt x="614830" y="614830"/>
                </a:lnTo>
                <a:lnTo>
                  <a:pt x="0" y="614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2017419" y="8489474"/>
            <a:ext cx="3454282" cy="30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21"/>
              </a:lnSpc>
            </a:pPr>
            <a:r>
              <a:rPr lang="en-US" sz="193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Visit Our Website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7419" y="8778983"/>
            <a:ext cx="4410331" cy="387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4"/>
              </a:lnSpc>
            </a:pPr>
            <a:r>
              <a:rPr lang="en-US" sz="2486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ksubap.com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452" y="6155443"/>
            <a:ext cx="483131" cy="483131"/>
          </a:xfrm>
          <a:custGeom>
            <a:avLst/>
            <a:gdLst/>
            <a:ahLst/>
            <a:cxnLst/>
            <a:rect l="l" t="t" r="r" b="b"/>
            <a:pathLst>
              <a:path w="483131" h="483131">
                <a:moveTo>
                  <a:pt x="0" y="0"/>
                </a:moveTo>
                <a:lnTo>
                  <a:pt x="483131" y="0"/>
                </a:lnTo>
                <a:lnTo>
                  <a:pt x="483131" y="483131"/>
                </a:lnTo>
                <a:lnTo>
                  <a:pt x="0" y="4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DDB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3935" r="-29863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14333" y="6054306"/>
            <a:ext cx="817862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Representatives will present on essential financial literacy topics to help students build money management skills.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2645866"/>
            <a:ext cx="8723776" cy="3992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6"/>
              </a:lnSpc>
            </a:pPr>
            <a:r>
              <a:rPr lang="en-US" sz="2604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Today’s Meeting Agenda: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  <a:p>
            <a:pPr marL="562351" lvl="1" indent="-281175" algn="l">
              <a:lnSpc>
                <a:spcPts val="3646"/>
              </a:lnSpc>
              <a:buAutoNum type="arabicPeriod"/>
            </a:pPr>
            <a:r>
              <a:rPr lang="en-US" sz="2604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Presentations and Q&amp;A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Moore Colson and Henssler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4562"/>
              </a:lnSpc>
            </a:pPr>
            <a:endParaRPr lang="en-US" sz="2600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562"/>
              </a:lnSpc>
            </a:pPr>
            <a:endParaRPr lang="en-US" sz="2600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562"/>
              </a:lnSpc>
            </a:pPr>
            <a:endParaRPr lang="en-US" sz="2600" b="1">
              <a:solidFill>
                <a:srgbClr val="0D0D0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81075"/>
            <a:ext cx="866425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Financial Literacy Workshop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7" y="2543170"/>
            <a:ext cx="1633243" cy="163324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8647" y="4674171"/>
            <a:ext cx="1633243" cy="163324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58647" y="6780571"/>
            <a:ext cx="1633243" cy="163324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613450" y="5229347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Tuesday, September 23rd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2:00 PM - 3:00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Kennesaw Campus Burruss 269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613450" y="7335747"/>
            <a:ext cx="7364536" cy="2399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Applications now open for Fall 2025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Requirements: Essay, recommendation letters, resume (academic, research, leadership, etc.)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220"/>
              </a:lnSpc>
            </a:pPr>
            <a:r>
              <a:rPr lang="en-US" sz="2300" b="1" i="1">
                <a:solidFill>
                  <a:srgbClr val="B4242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Deadline: Friday , September 26th @ 8:00 PM</a:t>
            </a:r>
          </a:p>
          <a:p>
            <a:pPr algn="l">
              <a:lnSpc>
                <a:spcPts val="3220"/>
              </a:lnSpc>
            </a:pPr>
            <a:endParaRPr lang="en-US" sz="2300" b="1" i="1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935" r="-2986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2726" y="4862616"/>
            <a:ext cx="1180942" cy="1231752"/>
          </a:xfrm>
          <a:custGeom>
            <a:avLst/>
            <a:gdLst/>
            <a:ahLst/>
            <a:cxnLst/>
            <a:rect l="l" t="t" r="r" b="b"/>
            <a:pathLst>
              <a:path w="1180942" h="1231752">
                <a:moveTo>
                  <a:pt x="0" y="0"/>
                </a:moveTo>
                <a:lnTo>
                  <a:pt x="1180942" y="0"/>
                </a:lnTo>
                <a:lnTo>
                  <a:pt x="1180942" y="1231752"/>
                </a:lnTo>
                <a:lnTo>
                  <a:pt x="0" y="123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9652" y="6833301"/>
            <a:ext cx="1231233" cy="1276440"/>
          </a:xfrm>
          <a:custGeom>
            <a:avLst/>
            <a:gdLst/>
            <a:ahLst/>
            <a:cxnLst/>
            <a:rect l="l" t="t" r="r" b="b"/>
            <a:pathLst>
              <a:path w="1231233" h="1276440">
                <a:moveTo>
                  <a:pt x="0" y="0"/>
                </a:moveTo>
                <a:lnTo>
                  <a:pt x="1231233" y="0"/>
                </a:lnTo>
                <a:lnTo>
                  <a:pt x="1231233" y="1276440"/>
                </a:lnTo>
                <a:lnTo>
                  <a:pt x="0" y="1276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AutoShape 1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8" name="Freeform 18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888118" y="2738595"/>
            <a:ext cx="1063041" cy="1164686"/>
          </a:xfrm>
          <a:custGeom>
            <a:avLst/>
            <a:gdLst/>
            <a:ahLst/>
            <a:cxnLst/>
            <a:rect l="l" t="t" r="r" b="b"/>
            <a:pathLst>
              <a:path w="1063041" h="1164686">
                <a:moveTo>
                  <a:pt x="0" y="0"/>
                </a:moveTo>
                <a:lnTo>
                  <a:pt x="1063041" y="0"/>
                </a:lnTo>
                <a:lnTo>
                  <a:pt x="1063041" y="1164686"/>
                </a:lnTo>
                <a:lnTo>
                  <a:pt x="0" y="1164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2613450" y="2520296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MAcc/CPA Info Session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613450" y="4651297"/>
            <a:ext cx="4579062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MAcc/CPA Info Session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13450" y="6757697"/>
            <a:ext cx="6477591" cy="43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President’s Award of Distinction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613450" y="3075241"/>
            <a:ext cx="7364536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Thursday, September 18th 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12:00 PM - 1:00 PM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Virtual </a:t>
            </a:r>
          </a:p>
          <a:p>
            <a:pPr algn="l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4000"/>
              </a:blip>
              <a:stretch>
                <a:fillRect l="-24941" r="-24941"/>
              </a:stretch>
            </a:blipFill>
            <a:ln w="76200" cap="sq">
              <a:gradFill>
                <a:gsLst>
                  <a:gs pos="0">
                    <a:srgbClr val="492709">
                      <a:alpha val="84000"/>
                    </a:srgbClr>
                  </a:gs>
                  <a:gs pos="100000">
                    <a:srgbClr val="F2AA15">
                      <a:alpha val="84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574729" y="5137826"/>
            <a:ext cx="1633243" cy="163324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839043" y="5347517"/>
            <a:ext cx="1104615" cy="1213863"/>
          </a:xfrm>
          <a:custGeom>
            <a:avLst/>
            <a:gdLst/>
            <a:ahLst/>
            <a:cxnLst/>
            <a:rect l="l" t="t" r="r" b="b"/>
            <a:pathLst>
              <a:path w="1104615" h="1213863">
                <a:moveTo>
                  <a:pt x="0" y="0"/>
                </a:moveTo>
                <a:lnTo>
                  <a:pt x="1104615" y="0"/>
                </a:lnTo>
                <a:lnTo>
                  <a:pt x="1104615" y="1213862"/>
                </a:lnTo>
                <a:lnTo>
                  <a:pt x="0" y="1213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9" name="Group 29"/>
          <p:cNvGrpSpPr/>
          <p:nvPr/>
        </p:nvGrpSpPr>
        <p:grpSpPr>
          <a:xfrm>
            <a:off x="574729" y="3027683"/>
            <a:ext cx="1633243" cy="163324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</p:grpSp>
      <p:sp>
        <p:nvSpPr>
          <p:cNvPr id="31" name="Freeform 31"/>
          <p:cNvSpPr/>
          <p:nvPr/>
        </p:nvSpPr>
        <p:spPr>
          <a:xfrm>
            <a:off x="802113" y="3155956"/>
            <a:ext cx="1141545" cy="1167007"/>
          </a:xfrm>
          <a:custGeom>
            <a:avLst/>
            <a:gdLst/>
            <a:ahLst/>
            <a:cxnLst/>
            <a:rect l="l" t="t" r="r" b="b"/>
            <a:pathLst>
              <a:path w="1141545" h="1167007">
                <a:moveTo>
                  <a:pt x="0" y="0"/>
                </a:moveTo>
                <a:lnTo>
                  <a:pt x="1141545" y="0"/>
                </a:lnTo>
                <a:lnTo>
                  <a:pt x="1141545" y="1167007"/>
                </a:lnTo>
                <a:lnTo>
                  <a:pt x="0" y="1167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629532" y="850865"/>
            <a:ext cx="7302321" cy="7930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endParaRPr/>
          </a:p>
          <a:p>
            <a:pPr algn="l">
              <a:lnSpc>
                <a:spcPts val="3192"/>
              </a:lnSpc>
            </a:pPr>
            <a:endParaRPr/>
          </a:p>
          <a:p>
            <a:pPr algn="l">
              <a:lnSpc>
                <a:spcPts val="3192"/>
              </a:lnSpc>
            </a:pPr>
            <a:endParaRPr/>
          </a:p>
          <a:p>
            <a:pPr algn="l">
              <a:lnSpc>
                <a:spcPts val="3192"/>
              </a:lnSpc>
            </a:pPr>
            <a:endParaRPr/>
          </a:p>
          <a:p>
            <a:pPr algn="l">
              <a:lnSpc>
                <a:spcPts val="3192"/>
              </a:lnSpc>
            </a:pPr>
            <a:endParaRPr/>
          </a:p>
          <a:p>
            <a:pPr algn="l">
              <a:lnSpc>
                <a:spcPts val="3192"/>
              </a:lnSpc>
            </a:pPr>
            <a:endParaRPr/>
          </a:p>
          <a:p>
            <a:pPr algn="l">
              <a:lnSpc>
                <a:spcPts val="3640"/>
              </a:lnSpc>
            </a:pPr>
            <a:r>
              <a:rPr lang="en-US" sz="2600" b="1" dirty="0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HLB</a:t>
            </a:r>
            <a:endParaRPr lang="en-US" sz="2600" b="1" dirty="0">
              <a:solidFill>
                <a:srgbClr val="0D0D0D"/>
              </a:solidFill>
              <a:latin typeface="Poppins Bold"/>
              <a:ea typeface="Poppins Bold"/>
              <a:cs typeface="Poppins Bold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Wednesday, September 17th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4:00 PM - 6:00 PM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Horned Owl 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 b="1" u="sng" dirty="0">
                <a:latin typeface="Poppins Bold"/>
                <a:ea typeface="Poppins Bold"/>
                <a:cs typeface="Poppins Bold"/>
                <a:sym typeface="Poppins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Two-Year Bridge Symposium</a:t>
            </a:r>
            <a:endParaRPr lang="en-US" sz="2600" b="1" u="sng" dirty="0">
              <a:latin typeface="Poppins Bold"/>
              <a:ea typeface="Poppins Bold"/>
              <a:cs typeface="Poppins Bold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Date: Friday, November 14th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5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Time: All Day (Panel commitment required)</a:t>
            </a:r>
            <a:endParaRPr lang="en-US" sz="225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l">
              <a:lnSpc>
                <a:spcPts val="3192"/>
              </a:lnSpc>
            </a:pPr>
            <a:r>
              <a:rPr lang="en-US" sz="228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Location: Deloitte, EY, KPMG, and PwC offices nationwide</a:t>
            </a: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92"/>
              </a:lnSpc>
            </a:pPr>
            <a:endParaRPr lang="en-US" sz="228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462591" y="1990081"/>
            <a:ext cx="6681409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u="sng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Firm Socials and Other Opportunities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981075"/>
            <a:ext cx="81153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9124950" y="3845556"/>
            <a:ext cx="0" cy="5900990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3" name="Group 3"/>
          <p:cNvGrpSpPr/>
          <p:nvPr/>
        </p:nvGrpSpPr>
        <p:grpSpPr>
          <a:xfrm rot="-5400000">
            <a:off x="13142966" y="614201"/>
            <a:ext cx="2182175" cy="21821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414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294470" y="765704"/>
            <a:ext cx="1879168" cy="18791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405055" y="876289"/>
            <a:ext cx="1657998" cy="1657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 rot="-10800000">
            <a:off x="15130581" y="-165718"/>
            <a:ext cx="3685761" cy="1194418"/>
            <a:chOff x="0" y="0"/>
            <a:chExt cx="970735" cy="3145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28342" y="-165718"/>
            <a:ext cx="3685761" cy="1194418"/>
            <a:chOff x="0" y="0"/>
            <a:chExt cx="970735" cy="31457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70735" cy="314579"/>
            </a:xfrm>
            <a:custGeom>
              <a:avLst/>
              <a:gdLst/>
              <a:ahLst/>
              <a:cxnLst/>
              <a:rect l="l" t="t" r="r" b="b"/>
              <a:pathLst>
                <a:path w="970735" h="314579">
                  <a:moveTo>
                    <a:pt x="157290" y="0"/>
                  </a:moveTo>
                  <a:lnTo>
                    <a:pt x="813446" y="0"/>
                  </a:lnTo>
                  <a:cubicBezTo>
                    <a:pt x="855162" y="0"/>
                    <a:pt x="895169" y="16572"/>
                    <a:pt x="924666" y="46069"/>
                  </a:cubicBezTo>
                  <a:cubicBezTo>
                    <a:pt x="954164" y="75567"/>
                    <a:pt x="970735" y="115574"/>
                    <a:pt x="970735" y="157290"/>
                  </a:cubicBezTo>
                  <a:lnTo>
                    <a:pt x="970735" y="157290"/>
                  </a:lnTo>
                  <a:cubicBezTo>
                    <a:pt x="970735" y="244158"/>
                    <a:pt x="900314" y="314579"/>
                    <a:pt x="813446" y="314579"/>
                  </a:cubicBezTo>
                  <a:lnTo>
                    <a:pt x="157290" y="314579"/>
                  </a:lnTo>
                  <a:cubicBezTo>
                    <a:pt x="115574" y="314579"/>
                    <a:pt x="75567" y="298008"/>
                    <a:pt x="46069" y="268510"/>
                  </a:cubicBezTo>
                  <a:cubicBezTo>
                    <a:pt x="16572" y="239013"/>
                    <a:pt x="0" y="199005"/>
                    <a:pt x="0" y="157290"/>
                  </a:cubicBezTo>
                  <a:lnTo>
                    <a:pt x="0" y="157290"/>
                  </a:lnTo>
                  <a:cubicBezTo>
                    <a:pt x="0" y="115574"/>
                    <a:pt x="16572" y="75567"/>
                    <a:pt x="46069" y="46069"/>
                  </a:cubicBezTo>
                  <a:cubicBezTo>
                    <a:pt x="75567" y="16572"/>
                    <a:pt x="115574" y="0"/>
                    <a:pt x="157290" y="0"/>
                  </a:cubicBez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970735" cy="3622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1314538" y="614201"/>
            <a:ext cx="828999" cy="82899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3828890" y="1193594"/>
            <a:ext cx="1001641" cy="1023388"/>
          </a:xfrm>
          <a:custGeom>
            <a:avLst/>
            <a:gdLst/>
            <a:ahLst/>
            <a:cxnLst/>
            <a:rect l="l" t="t" r="r" b="b"/>
            <a:pathLst>
              <a:path w="1001641" h="1023388">
                <a:moveTo>
                  <a:pt x="0" y="0"/>
                </a:moveTo>
                <a:lnTo>
                  <a:pt x="1001641" y="0"/>
                </a:lnTo>
                <a:lnTo>
                  <a:pt x="1001641" y="1023388"/>
                </a:lnTo>
                <a:lnTo>
                  <a:pt x="0" y="1023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>
          <a:xfrm>
            <a:off x="5145034" y="933450"/>
            <a:ext cx="7997932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Tentative Fall 2025 Schedule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13066" y="2933414"/>
            <a:ext cx="5208903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Community Service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2488" y="2906659"/>
            <a:ext cx="602778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4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Professional Development</a:t>
            </a:r>
          </a:p>
        </p:txBody>
      </p:sp>
      <p:grpSp>
        <p:nvGrpSpPr>
          <p:cNvPr id="24" name="Group 24"/>
          <p:cNvGrpSpPr/>
          <p:nvPr/>
        </p:nvGrpSpPr>
        <p:grpSpPr>
          <a:xfrm rot="-10800000">
            <a:off x="478892" y="3866033"/>
            <a:ext cx="8007883" cy="5615143"/>
            <a:chOff x="0" y="0"/>
            <a:chExt cx="2109072" cy="147888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9763125" y="3792484"/>
            <a:ext cx="8007883" cy="5615143"/>
            <a:chOff x="0" y="0"/>
            <a:chExt cx="2109072" cy="147888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109072" cy="1478885"/>
            </a:xfrm>
            <a:custGeom>
              <a:avLst/>
              <a:gdLst/>
              <a:ahLst/>
              <a:cxnLst/>
              <a:rect l="l" t="t" r="r" b="b"/>
              <a:pathLst>
                <a:path w="2109072" h="1478885">
                  <a:moveTo>
                    <a:pt x="96679" y="0"/>
                  </a:moveTo>
                  <a:lnTo>
                    <a:pt x="2012393" y="0"/>
                  </a:lnTo>
                  <a:cubicBezTo>
                    <a:pt x="2065787" y="0"/>
                    <a:pt x="2109072" y="43285"/>
                    <a:pt x="2109072" y="96679"/>
                  </a:cubicBezTo>
                  <a:lnTo>
                    <a:pt x="2109072" y="1382207"/>
                  </a:lnTo>
                  <a:cubicBezTo>
                    <a:pt x="2109072" y="1435601"/>
                    <a:pt x="2065787" y="1478885"/>
                    <a:pt x="2012393" y="1478885"/>
                  </a:cubicBezTo>
                  <a:lnTo>
                    <a:pt x="96679" y="1478885"/>
                  </a:lnTo>
                  <a:cubicBezTo>
                    <a:pt x="71038" y="1478885"/>
                    <a:pt x="46447" y="1468700"/>
                    <a:pt x="28317" y="1450569"/>
                  </a:cubicBezTo>
                  <a:cubicBezTo>
                    <a:pt x="10186" y="1432438"/>
                    <a:pt x="0" y="1407847"/>
                    <a:pt x="0" y="1382207"/>
                  </a:cubicBezTo>
                  <a:lnTo>
                    <a:pt x="0" y="96679"/>
                  </a:lnTo>
                  <a:cubicBezTo>
                    <a:pt x="0" y="43285"/>
                    <a:pt x="43285" y="0"/>
                    <a:pt x="96679" y="0"/>
                  </a:cubicBezTo>
                  <a:close/>
                </a:path>
              </a:pathLst>
            </a:custGeom>
            <a:solidFill>
              <a:srgbClr val="C5C19C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109072" cy="1526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935" r="-29863"/>
            </a:stretch>
          </a:blipFill>
        </p:spPr>
      </p:sp>
      <p:sp>
        <p:nvSpPr>
          <p:cNvPr id="33" name="AutoShape 33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TextBox 34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A3AC2B-9C31-69D2-190B-C18621EEE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48" y="4975486"/>
            <a:ext cx="7840883" cy="32441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1C316C-94AF-9E7C-1B5F-204EF5A2B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609" y="4575798"/>
            <a:ext cx="7534275" cy="40290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859028" y="3245633"/>
            <a:ext cx="8952091" cy="525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Join us on the Campus Green for a Kickball Tournament with our firm sponsors, an afternoon of competition, and networking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KSU, BAP Attire or Team Color (assigned next week) 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Research visiting companies: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All Sponsors Invited 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7" name="Group 27"/>
          <p:cNvGrpSpPr/>
          <p:nvPr/>
        </p:nvGrpSpPr>
        <p:grpSpPr>
          <a:xfrm rot="-5400000">
            <a:off x="6040040" y="5866473"/>
            <a:ext cx="3896020" cy="3896020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42875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719736" y="6598884"/>
            <a:ext cx="2536627" cy="2530997"/>
          </a:xfrm>
          <a:custGeom>
            <a:avLst/>
            <a:gdLst/>
            <a:ahLst/>
            <a:cxnLst/>
            <a:rect l="l" t="t" r="r" b="b"/>
            <a:pathLst>
              <a:path w="2536627" h="2530997">
                <a:moveTo>
                  <a:pt x="0" y="0"/>
                </a:moveTo>
                <a:lnTo>
                  <a:pt x="2536628" y="0"/>
                </a:lnTo>
                <a:lnTo>
                  <a:pt x="2536628" y="2530997"/>
                </a:lnTo>
                <a:lnTo>
                  <a:pt x="0" y="2530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912" t="-73520" r="-52433" b="-29275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8700" y="962025"/>
            <a:ext cx="8949286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Kickball Tournament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Upcoming Events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4571081" y="4062892"/>
            <a:ext cx="10769479" cy="2161215"/>
            <a:chOff x="0" y="0"/>
            <a:chExt cx="2836406" cy="5692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6406" cy="569209"/>
            </a:xfrm>
            <a:custGeom>
              <a:avLst/>
              <a:gdLst/>
              <a:ahLst/>
              <a:cxnLst/>
              <a:rect l="l" t="t" r="r" b="b"/>
              <a:pathLst>
                <a:path w="2836406" h="569209">
                  <a:moveTo>
                    <a:pt x="0" y="0"/>
                  </a:moveTo>
                  <a:lnTo>
                    <a:pt x="2836406" y="0"/>
                  </a:lnTo>
                  <a:lnTo>
                    <a:pt x="2836406" y="569209"/>
                  </a:lnTo>
                  <a:lnTo>
                    <a:pt x="0" y="569209"/>
                  </a:lnTo>
                  <a:close/>
                </a:path>
              </a:pathLst>
            </a:custGeom>
            <a:solidFill>
              <a:srgbClr val="B81F2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836406" cy="6168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-2745811" y="4341687"/>
            <a:ext cx="10769479" cy="1603626"/>
            <a:chOff x="0" y="0"/>
            <a:chExt cx="2836406" cy="422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36406" cy="422354"/>
            </a:xfrm>
            <a:custGeom>
              <a:avLst/>
              <a:gdLst/>
              <a:ahLst/>
              <a:cxnLst/>
              <a:rect l="l" t="t" r="r" b="b"/>
              <a:pathLst>
                <a:path w="2836406" h="422354">
                  <a:moveTo>
                    <a:pt x="0" y="0"/>
                  </a:moveTo>
                  <a:lnTo>
                    <a:pt x="2836406" y="0"/>
                  </a:lnTo>
                  <a:lnTo>
                    <a:pt x="2836406" y="422354"/>
                  </a:lnTo>
                  <a:lnTo>
                    <a:pt x="0" y="422354"/>
                  </a:ln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836406" cy="469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421341" y="384919"/>
            <a:ext cx="4443623" cy="8887247"/>
          </a:xfrm>
          <a:custGeom>
            <a:avLst/>
            <a:gdLst/>
            <a:ahLst/>
            <a:cxnLst/>
            <a:rect l="l" t="t" r="r" b="b"/>
            <a:pathLst>
              <a:path w="4443623" h="8887247">
                <a:moveTo>
                  <a:pt x="0" y="0"/>
                </a:moveTo>
                <a:lnTo>
                  <a:pt x="4443623" y="0"/>
                </a:lnTo>
                <a:lnTo>
                  <a:pt x="4443623" y="8887247"/>
                </a:lnTo>
                <a:lnTo>
                  <a:pt x="0" y="88872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306541" y="713742"/>
            <a:ext cx="8229600" cy="82296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711483" y="1118684"/>
            <a:ext cx="7419716" cy="741971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8117" y="1555319"/>
            <a:ext cx="6546447" cy="65464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4269699" y="274822"/>
            <a:ext cx="284234" cy="28423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269699" y="9098029"/>
            <a:ext cx="284234" cy="2842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378325" y="1717936"/>
            <a:ext cx="8890500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b="1" dirty="0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 Community Service: MUST Ministries</a:t>
            </a:r>
            <a:endParaRPr lang="en-US" sz="5000" b="1" dirty="0">
              <a:solidFill>
                <a:srgbClr val="1A1A1A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9759366" y="3177999"/>
            <a:ext cx="728291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Bring Items during Kickball Event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93639" y="3968289"/>
            <a:ext cx="7515087" cy="709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We are collecting new and unopened toiletries and feminine hygiene products to support </a:t>
            </a: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MUST Ministries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and their mission of serving individuals and families in need.</a:t>
            </a:r>
          </a:p>
          <a:p>
            <a:pPr algn="l">
              <a:lnSpc>
                <a:spcPts val="3639"/>
              </a:lnSpc>
            </a:pPr>
            <a:endParaRPr lang="en-US" sz="2599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39"/>
              </a:lnSpc>
            </a:pPr>
            <a:r>
              <a:rPr lang="en-US" sz="2599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Acceptable Items</a:t>
            </a: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Soap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Shampoo &amp; Conditioner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Toothpaste &amp; Toothbrushes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Deodorant</a:t>
            </a:r>
          </a:p>
          <a:p>
            <a:pPr marL="561339" lvl="1" indent="-280669" algn="l">
              <a:lnSpc>
                <a:spcPts val="3639"/>
              </a:lnSpc>
              <a:buFont typeface="Arial"/>
              <a:buChar char="•"/>
            </a:pPr>
            <a:r>
              <a:rPr lang="en-US" sz="2599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Feminine Hygiene Products </a:t>
            </a:r>
          </a:p>
          <a:p>
            <a:pPr algn="l">
              <a:lnSpc>
                <a:spcPts val="3639"/>
              </a:lnSpc>
            </a:pPr>
            <a:r>
              <a:rPr lang="en-US" sz="2599" b="1" i="1" u="sng">
                <a:solidFill>
                  <a:srgbClr val="B4242E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Must be Unopened and New</a:t>
            </a:r>
          </a:p>
          <a:p>
            <a:pPr algn="l">
              <a:lnSpc>
                <a:spcPts val="3220"/>
              </a:lnSpc>
            </a:pPr>
            <a:endParaRPr lang="en-US" sz="2599" b="1" i="1" u="sng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220"/>
              </a:lnSpc>
            </a:pPr>
            <a:endParaRPr lang="en-US" sz="2599" b="1" i="1" u="sng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220"/>
              </a:lnSpc>
            </a:pPr>
            <a:endParaRPr lang="en-US" sz="2599" b="1" i="1" u="sng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  <a:p>
            <a:pPr algn="l">
              <a:lnSpc>
                <a:spcPts val="3220"/>
              </a:lnSpc>
            </a:pPr>
            <a:endParaRPr lang="en-US" sz="2599" b="1" i="1" u="sng">
              <a:solidFill>
                <a:srgbClr val="B4242E"/>
              </a:solidFill>
              <a:latin typeface="Poppins Bold Italics"/>
              <a:ea typeface="Poppins Bold Italics"/>
              <a:cs typeface="Poppins Bold Italics"/>
              <a:sym typeface="Poppins Bold Italics"/>
            </a:endParaRPr>
          </a:p>
        </p:txBody>
      </p:sp>
      <p:sp>
        <p:nvSpPr>
          <p:cNvPr id="27" name="AutoShape 27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592540" y="6659143"/>
            <a:ext cx="2892681" cy="28926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4592540" y="735175"/>
            <a:ext cx="2892681" cy="289268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81F2F"/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16067980" y="2177259"/>
            <a:ext cx="2855081" cy="5932482"/>
            <a:chOff x="0" y="0"/>
            <a:chExt cx="751955" cy="15624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51955" cy="1562465"/>
            </a:xfrm>
            <a:custGeom>
              <a:avLst/>
              <a:gdLst/>
              <a:ahLst/>
              <a:cxnLst/>
              <a:rect l="l" t="t" r="r" b="b"/>
              <a:pathLst>
                <a:path w="751955" h="1562465">
                  <a:moveTo>
                    <a:pt x="122023" y="0"/>
                  </a:moveTo>
                  <a:lnTo>
                    <a:pt x="629932" y="0"/>
                  </a:lnTo>
                  <a:cubicBezTo>
                    <a:pt x="662295" y="0"/>
                    <a:pt x="693332" y="12856"/>
                    <a:pt x="716216" y="35740"/>
                  </a:cubicBezTo>
                  <a:cubicBezTo>
                    <a:pt x="739099" y="58624"/>
                    <a:pt x="751955" y="89661"/>
                    <a:pt x="751955" y="122023"/>
                  </a:cubicBezTo>
                  <a:lnTo>
                    <a:pt x="751955" y="1440441"/>
                  </a:lnTo>
                  <a:cubicBezTo>
                    <a:pt x="751955" y="1472804"/>
                    <a:pt x="739099" y="1503841"/>
                    <a:pt x="716216" y="1526725"/>
                  </a:cubicBezTo>
                  <a:cubicBezTo>
                    <a:pt x="693332" y="1549609"/>
                    <a:pt x="662295" y="1562465"/>
                    <a:pt x="629932" y="1562465"/>
                  </a:cubicBezTo>
                  <a:lnTo>
                    <a:pt x="122023" y="1562465"/>
                  </a:lnTo>
                  <a:cubicBezTo>
                    <a:pt x="89661" y="1562465"/>
                    <a:pt x="58624" y="1549609"/>
                    <a:pt x="35740" y="1526725"/>
                  </a:cubicBezTo>
                  <a:cubicBezTo>
                    <a:pt x="12856" y="1503841"/>
                    <a:pt x="0" y="1472804"/>
                    <a:pt x="0" y="1440441"/>
                  </a:cubicBezTo>
                  <a:lnTo>
                    <a:pt x="0" y="122023"/>
                  </a:lnTo>
                  <a:cubicBezTo>
                    <a:pt x="0" y="89661"/>
                    <a:pt x="12856" y="58624"/>
                    <a:pt x="35740" y="35740"/>
                  </a:cubicBezTo>
                  <a:cubicBezTo>
                    <a:pt x="58624" y="12856"/>
                    <a:pt x="89661" y="0"/>
                    <a:pt x="122023" y="0"/>
                  </a:cubicBezTo>
                  <a:close/>
                </a:path>
              </a:pathLst>
            </a:custGeom>
            <a:solidFill>
              <a:srgbClr val="0D0D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51955" cy="1610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800000">
            <a:off x="9977986" y="1128185"/>
            <a:ext cx="4015315" cy="8030630"/>
          </a:xfrm>
          <a:custGeom>
            <a:avLst/>
            <a:gdLst/>
            <a:ahLst/>
            <a:cxnLst/>
            <a:rect l="l" t="t" r="r" b="b"/>
            <a:pathLst>
              <a:path w="4015315" h="8030630">
                <a:moveTo>
                  <a:pt x="0" y="0"/>
                </a:moveTo>
                <a:lnTo>
                  <a:pt x="4015315" y="0"/>
                </a:lnTo>
                <a:lnTo>
                  <a:pt x="4015315" y="8030630"/>
                </a:lnTo>
                <a:lnTo>
                  <a:pt x="0" y="80306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5400000">
            <a:off x="10275115" y="1425314"/>
            <a:ext cx="7436372" cy="743637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A2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0641026" y="1791225"/>
            <a:ext cx="6704550" cy="67045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35574" y="2185773"/>
            <a:ext cx="5915453" cy="591545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10800000">
            <a:off x="13873489" y="9001462"/>
            <a:ext cx="256838" cy="2568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3873489" y="1028700"/>
            <a:ext cx="256838" cy="256838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400126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25" name="AutoShape 25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1028700" y="962025"/>
            <a:ext cx="8949286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BAP: Meals On Wheels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5895" y="2216933"/>
            <a:ext cx="8952091" cy="7993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Overview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: Volunteers decorate lunch bags with creative themes, adding a personal touch for seniors and individuals with disabilities, to promote community engagement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Volunteers are needed to deliver bags: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For questions, contact: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Kelsey Barton:</a:t>
            </a:r>
          </a:p>
          <a:p>
            <a:pPr marL="561342" lvl="1" indent="-280671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E: kbarto19@students.kennesaw.edu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Research visiting companies: 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Aprio, Novogradac, and Nichols Cauley</a:t>
            </a: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Business </a:t>
            </a: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Casual</a:t>
            </a:r>
            <a:r>
              <a:rPr lang="en-US" sz="260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 Attire</a:t>
            </a:r>
          </a:p>
          <a:p>
            <a:pPr algn="l">
              <a:lnSpc>
                <a:spcPts val="3640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4554"/>
              </a:lnSpc>
            </a:pPr>
            <a:endParaRPr lang="en-US" sz="26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Upcoming Events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7523078" y="3461108"/>
            <a:ext cx="8886573" cy="4742757"/>
            <a:chOff x="0" y="0"/>
            <a:chExt cx="1762145" cy="9404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62145" cy="940456"/>
            </a:xfrm>
            <a:custGeom>
              <a:avLst/>
              <a:gdLst/>
              <a:ahLst/>
              <a:cxnLst/>
              <a:rect l="l" t="t" r="r" b="b"/>
              <a:pathLst>
                <a:path w="1762145" h="940456">
                  <a:moveTo>
                    <a:pt x="15681" y="0"/>
                  </a:moveTo>
                  <a:lnTo>
                    <a:pt x="1746464" y="0"/>
                  </a:lnTo>
                  <a:cubicBezTo>
                    <a:pt x="1755124" y="0"/>
                    <a:pt x="1762145" y="7021"/>
                    <a:pt x="1762145" y="15681"/>
                  </a:cubicBezTo>
                  <a:lnTo>
                    <a:pt x="1762145" y="924774"/>
                  </a:lnTo>
                  <a:cubicBezTo>
                    <a:pt x="1762145" y="933435"/>
                    <a:pt x="1755124" y="940456"/>
                    <a:pt x="1746464" y="940456"/>
                  </a:cubicBezTo>
                  <a:lnTo>
                    <a:pt x="15681" y="940456"/>
                  </a:lnTo>
                  <a:cubicBezTo>
                    <a:pt x="7021" y="940456"/>
                    <a:pt x="0" y="933435"/>
                    <a:pt x="0" y="924774"/>
                  </a:cubicBezTo>
                  <a:lnTo>
                    <a:pt x="0" y="15681"/>
                  </a:lnTo>
                  <a:cubicBezTo>
                    <a:pt x="0" y="7021"/>
                    <a:pt x="7021" y="0"/>
                    <a:pt x="15681" y="0"/>
                  </a:cubicBezTo>
                  <a:close/>
                </a:path>
              </a:pathLst>
            </a:custGeom>
            <a:solidFill>
              <a:srgbClr val="B4242E"/>
            </a:solidFill>
            <a:ln w="38100" cap="sq">
              <a:solidFill>
                <a:srgbClr val="F3C60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62145" cy="9880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88973" y="4528523"/>
            <a:ext cx="8492753" cy="3536390"/>
            <a:chOff x="0" y="0"/>
            <a:chExt cx="1684054" cy="7012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84054" cy="701241"/>
            </a:xfrm>
            <a:custGeom>
              <a:avLst/>
              <a:gdLst/>
              <a:ahLst/>
              <a:cxnLst/>
              <a:rect l="l" t="t" r="r" b="b"/>
              <a:pathLst>
                <a:path w="1684054" h="701241">
                  <a:moveTo>
                    <a:pt x="12762" y="0"/>
                  </a:moveTo>
                  <a:lnTo>
                    <a:pt x="1671291" y="0"/>
                  </a:lnTo>
                  <a:cubicBezTo>
                    <a:pt x="1678340" y="0"/>
                    <a:pt x="1684054" y="5714"/>
                    <a:pt x="1684054" y="12762"/>
                  </a:cubicBezTo>
                  <a:lnTo>
                    <a:pt x="1684054" y="688479"/>
                  </a:lnTo>
                  <a:cubicBezTo>
                    <a:pt x="1684054" y="695528"/>
                    <a:pt x="1678340" y="701241"/>
                    <a:pt x="1671291" y="701241"/>
                  </a:cubicBezTo>
                  <a:lnTo>
                    <a:pt x="12762" y="701241"/>
                  </a:lnTo>
                  <a:cubicBezTo>
                    <a:pt x="5714" y="701241"/>
                    <a:pt x="0" y="695528"/>
                    <a:pt x="0" y="688479"/>
                  </a:cubicBezTo>
                  <a:lnTo>
                    <a:pt x="0" y="12762"/>
                  </a:lnTo>
                  <a:cubicBezTo>
                    <a:pt x="0" y="5714"/>
                    <a:pt x="5714" y="0"/>
                    <a:pt x="1276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84054" cy="74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4982173" y="1784350"/>
            <a:ext cx="0" cy="7837746"/>
          </a:xfrm>
          <a:prstGeom prst="line">
            <a:avLst/>
          </a:prstGeom>
          <a:ln w="38100" cap="flat">
            <a:solidFill>
              <a:srgbClr val="0D0D0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9" name="Group 9"/>
          <p:cNvGrpSpPr/>
          <p:nvPr/>
        </p:nvGrpSpPr>
        <p:grpSpPr>
          <a:xfrm rot="-10800000">
            <a:off x="1787977" y="2509027"/>
            <a:ext cx="6388391" cy="638839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242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2102321" y="2823372"/>
            <a:ext cx="5759702" cy="575970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762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8553" tIns="58553" rIns="58553" bIns="58553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41267" y="3162318"/>
            <a:ext cx="5081810" cy="508181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  <a:ln w="76200" cap="sq">
              <a:gradFill>
                <a:gsLst>
                  <a:gs pos="0">
                    <a:srgbClr val="492709">
                      <a:alpha val="100000"/>
                    </a:srgbClr>
                  </a:gs>
                  <a:gs pos="100000">
                    <a:srgbClr val="F2AA15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</p:grpSp>
      <p:sp>
        <p:nvSpPr>
          <p:cNvPr id="17" name="Freeform 17"/>
          <p:cNvSpPr/>
          <p:nvPr/>
        </p:nvSpPr>
        <p:spPr>
          <a:xfrm rot="5400000">
            <a:off x="180507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5400000">
            <a:off x="15280360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5400000">
            <a:off x="2203916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5400000">
            <a:off x="15679205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5400000">
            <a:off x="2602761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400000">
            <a:off x="15927829" y="1739395"/>
            <a:ext cx="555100" cy="327509"/>
          </a:xfrm>
          <a:custGeom>
            <a:avLst/>
            <a:gdLst/>
            <a:ahLst/>
            <a:cxnLst/>
            <a:rect l="l" t="t" r="r" b="b"/>
            <a:pathLst>
              <a:path w="555100" h="327509">
                <a:moveTo>
                  <a:pt x="0" y="0"/>
                </a:moveTo>
                <a:lnTo>
                  <a:pt x="555100" y="0"/>
                </a:lnTo>
                <a:lnTo>
                  <a:pt x="555100" y="327509"/>
                </a:lnTo>
                <a:lnTo>
                  <a:pt x="0" y="327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5400000">
            <a:off x="17207355" y="-540322"/>
            <a:ext cx="1080645" cy="10806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-5400000">
            <a:off x="0" y="-540322"/>
            <a:ext cx="1080645" cy="1080645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D0D0D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574729" y="9618992"/>
            <a:ext cx="191294" cy="330492"/>
          </a:xfrm>
          <a:prstGeom prst="line">
            <a:avLst/>
          </a:prstGeom>
          <a:ln w="19050" cap="flat">
            <a:solidFill>
              <a:srgbClr val="0D0D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>
            <a:off x="16409651" y="117144"/>
            <a:ext cx="1737398" cy="1600791"/>
          </a:xfrm>
          <a:custGeom>
            <a:avLst/>
            <a:gdLst/>
            <a:ahLst/>
            <a:cxnLst/>
            <a:rect l="l" t="t" r="r" b="b"/>
            <a:pathLst>
              <a:path w="1737398" h="1600791">
                <a:moveTo>
                  <a:pt x="0" y="0"/>
                </a:moveTo>
                <a:lnTo>
                  <a:pt x="1737398" y="0"/>
                </a:lnTo>
                <a:lnTo>
                  <a:pt x="1737398" y="1600792"/>
                </a:lnTo>
                <a:lnTo>
                  <a:pt x="0" y="16007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935" r="-2986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4075733" y="933450"/>
            <a:ext cx="10136535" cy="850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Non BAP PD and CS Hours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421670" y="3498907"/>
            <a:ext cx="529716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r>
              <a:rPr lang="en-US" sz="26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Non BAP PD and CS Hours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83893" y="4010082"/>
            <a:ext cx="6765077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if I can’t attend enough BAP meetings?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83893" y="4471373"/>
            <a:ext cx="7327676" cy="408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Members and Candidates may earn up to 2 PD hours and 2 CS hours outside of BAP:</a:t>
            </a: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All hours must be submitted using the Non-BAP CS and PD Hours Form at </a:t>
            </a:r>
            <a:r>
              <a:rPr lang="en-US" sz="2300" b="1" u="sng" dirty="0">
                <a:latin typeface="Poppins Bold"/>
                <a:ea typeface="Poppins Bold"/>
                <a:cs typeface="Poppins Bold"/>
                <a:sym typeface="Poppins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ksubap.com/resources</a:t>
            </a: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Request must be submitted 2 days before the event it is supposed to occur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marL="496570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 dirty="0">
                <a:solidFill>
                  <a:srgbClr val="0D0D0D"/>
                </a:solidFill>
                <a:latin typeface="Poppins"/>
                <a:ea typeface="Poppins"/>
                <a:cs typeface="Poppins"/>
                <a:sym typeface="Poppins"/>
              </a:rPr>
              <a:t>Form must be submitted within 1 week from completion of event</a:t>
            </a:r>
            <a:endParaRPr lang="en-US" sz="2300" dirty="0">
              <a:solidFill>
                <a:srgbClr val="0D0D0D"/>
              </a:solidFill>
              <a:latin typeface="Poppins"/>
              <a:ea typeface="Poppins"/>
              <a:cs typeface="Poppins"/>
            </a:endParaRPr>
          </a:p>
          <a:p>
            <a:pPr algn="just">
              <a:lnSpc>
                <a:spcPts val="3220"/>
              </a:lnSpc>
            </a:pPr>
            <a:endParaRPr lang="en-US" sz="2300">
              <a:solidFill>
                <a:srgbClr val="0D0D0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028700" y="9633271"/>
            <a:ext cx="4306374" cy="27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0"/>
              </a:lnSpc>
            </a:pPr>
            <a:r>
              <a:rPr lang="en-US" sz="2000" b="1">
                <a:solidFill>
                  <a:srgbClr val="0D0D0D"/>
                </a:solidFill>
                <a:latin typeface="Poppins Bold"/>
                <a:ea typeface="Poppins Bold"/>
                <a:cs typeface="Poppins Bold"/>
                <a:sym typeface="Poppins Bold"/>
              </a:rPr>
              <a:t>Important Reminders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946585FEA2348845D11F709E24C90" ma:contentTypeVersion="12" ma:contentTypeDescription="Create a new document." ma:contentTypeScope="" ma:versionID="7469c75cbab27a7a1c74fada94f0a0e0">
  <xsd:schema xmlns:xsd="http://www.w3.org/2001/XMLSchema" xmlns:xs="http://www.w3.org/2001/XMLSchema" xmlns:p="http://schemas.microsoft.com/office/2006/metadata/properties" xmlns:ns2="7af60072-9883-48d1-bc86-ebc0850dc932" xmlns:ns3="f80b0f9f-b4ea-47ca-a63f-e2c8f27dab47" targetNamespace="http://schemas.microsoft.com/office/2006/metadata/properties" ma:root="true" ma:fieldsID="014afb7032d28473937d470a4d6c1a91" ns2:_="" ns3:_="">
    <xsd:import namespace="7af60072-9883-48d1-bc86-ebc0850dc932"/>
    <xsd:import namespace="f80b0f9f-b4ea-47ca-a63f-e2c8f27da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60072-9883-48d1-bc86-ebc0850dc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16867a8-d3dd-450c-8722-94d742a2ad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b0f9f-b4ea-47ca-a63f-e2c8f27dab4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c162bfc-9b34-4ab6-9f50-a66c790610d2}" ma:internalName="TaxCatchAll" ma:showField="CatchAllData" ma:web="f80b0f9f-b4ea-47ca-a63f-e2c8f27da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f60072-9883-48d1-bc86-ebc0850dc932">
      <Terms xmlns="http://schemas.microsoft.com/office/infopath/2007/PartnerControls"/>
    </lcf76f155ced4ddcb4097134ff3c332f>
    <TaxCatchAll xmlns="f80b0f9f-b4ea-47ca-a63f-e2c8f27dab47" xsi:nil="true"/>
  </documentManagement>
</p:properties>
</file>

<file path=customXml/itemProps1.xml><?xml version="1.0" encoding="utf-8"?>
<ds:datastoreItem xmlns:ds="http://schemas.openxmlformats.org/officeDocument/2006/customXml" ds:itemID="{A6E63818-0884-415D-88B4-A6BCB2076B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f60072-9883-48d1-bc86-ebc0850dc932"/>
    <ds:schemaRef ds:uri="f80b0f9f-b4ea-47ca-a63f-e2c8f27da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5D6240-23C9-4324-9F4F-BDBD891A79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312881-731D-4F3C-B2C4-AC1F93919469}">
  <ds:schemaRefs>
    <ds:schemaRef ds:uri="http://schemas.microsoft.com/office/2006/metadata/properties"/>
    <ds:schemaRef ds:uri="http://schemas.microsoft.com/office/infopath/2007/PartnerControls"/>
    <ds:schemaRef ds:uri="7af60072-9883-48d1-bc86-ebc0850dc932"/>
    <ds:schemaRef ds:uri="f80b0f9f-b4ea-47ca-a63f-e2c8f27dab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BAP Financial Literacy Workshop</dc:title>
  <cp:revision>16</cp:revision>
  <dcterms:created xsi:type="dcterms:W3CDTF">2006-08-16T00:00:00Z</dcterms:created>
  <dcterms:modified xsi:type="dcterms:W3CDTF">2025-09-14T02:30:52Z</dcterms:modified>
  <dc:identifier>DAGyvQp7Mxg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0x01010009B946585FEA2348845D11F709E24C90</vt:lpwstr>
  </property>
  <property fmtid="{D5CDD505-2E9C-101B-9397-08002B2CF9AE}" pid="3" name="MediaServiceImageTags">
    <vt:lpwstr/>
  </property>
</Properties>
</file>