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8288000" cy="10287000"/>
  <p:notesSz cx="6858000" cy="9144000"/>
  <p:embeddedFontLst>
    <p:embeddedFont>
      <p:font typeface="Archivo Narrow Bold" panose="020B0604020202020204" charset="0"/>
      <p:regular r:id="rId18"/>
    </p:embeddedFont>
    <p:embeddedFont>
      <p:font typeface="Poppins" panose="00000500000000000000" pitchFamily="2" charset="0"/>
      <p:regular r:id="rId19"/>
    </p:embeddedFont>
    <p:embeddedFont>
      <p:font typeface="Poppins Bold" panose="00000800000000000000" charset="0"/>
      <p:regular r:id="rId20"/>
    </p:embeddedFont>
    <p:embeddedFont>
      <p:font typeface="Poppins Bold Italics" panose="020B0604020202020204" charset="0"/>
      <p:regular r:id="rId21"/>
    </p:embeddedFont>
    <p:embeddedFont>
      <p:font typeface="Poppins Italics" panose="020B0604020202020204" charset="0"/>
      <p:regular r:id="rId22"/>
    </p:embeddedFont>
    <p:embeddedFont>
      <p:font typeface="Poppins Semi-Bold" panose="020B0604020202020204" charset="0"/>
      <p:regular r:id="rId23"/>
    </p:embeddedFont>
    <p:embeddedFont>
      <p:font typeface="Poppins Ultra-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0A8C6-6DCC-491C-8B6A-800E51A3F694}" v="3" dt="2025-12-01T04:44: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Flores-Padilla" userId="08d0f572-bac7-4b4c-b223-71538607effe" providerId="ADAL" clId="{E3416150-B68F-450F-B251-89ADC00592F5}"/>
    <pc:docChg chg="undo custSel modSld">
      <pc:chgData name="Karen Flores-Padilla" userId="08d0f572-bac7-4b4c-b223-71538607effe" providerId="ADAL" clId="{E3416150-B68F-450F-B251-89ADC00592F5}" dt="2025-12-01T04:42:46.260" v="4" actId="207"/>
      <pc:docMkLst>
        <pc:docMk/>
      </pc:docMkLst>
      <pc:sldChg chg="modSp mod">
        <pc:chgData name="Karen Flores-Padilla" userId="08d0f572-bac7-4b4c-b223-71538607effe" providerId="ADAL" clId="{E3416150-B68F-450F-B251-89ADC00592F5}" dt="2025-12-01T04:42:46.260" v="4" actId="207"/>
        <pc:sldMkLst>
          <pc:docMk/>
          <pc:sldMk cId="0" sldId="266"/>
        </pc:sldMkLst>
        <pc:spChg chg="mod">
          <ac:chgData name="Karen Flores-Padilla" userId="08d0f572-bac7-4b4c-b223-71538607effe" providerId="ADAL" clId="{E3416150-B68F-450F-B251-89ADC00592F5}" dt="2025-12-01T04:42:32.110" v="0" actId="207"/>
          <ac:spMkLst>
            <pc:docMk/>
            <pc:sldMk cId="0" sldId="266"/>
            <ac:spMk id="37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5-12-01T04:42:35.100" v="1" actId="207"/>
          <ac:spMkLst>
            <pc:docMk/>
            <pc:sldMk cId="0" sldId="266"/>
            <ac:spMk id="38" creationId="{00000000-0000-0000-0000-000000000000}"/>
          </ac:spMkLst>
        </pc:spChg>
        <pc:spChg chg="mod">
          <ac:chgData name="Karen Flores-Padilla" userId="08d0f572-bac7-4b4c-b223-71538607effe" providerId="ADAL" clId="{E3416150-B68F-450F-B251-89ADC00592F5}" dt="2025-12-01T04:42:46.260" v="4" actId="207"/>
          <ac:spMkLst>
            <pc:docMk/>
            <pc:sldMk cId="0" sldId="266"/>
            <ac:spMk id="3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nam04.safelinks.protection.outlook.com/?url=https%3A%2F%2Fwww.gscpa.org%2Fcontent%2FEducationalFoundation%2FScholarships.aspx%3Futm_medium%3Demail%26utm_source%3Drasa_io%26utm_campaign%3Dnewsletter&amp;data=05%7C02%7Ckfloresp%40students.kennesaw.edu%7C7c0c53c9b4614df9836a08de2205572b%7C45f26ee5f134439ebc93e6c7e33d61c2%7C1%7C0%7C638985603490819140%7CUnknown%7CTWFpbGZsb3d8eyJFbXB0eU1hcGkiOnRydWUsIlYiOiIwLjAuMDAwMCIsIlAiOiJXaW4zMiIsIkFOIjoiTWFpbCIsIldUIjoyfQ%3D%3D%7C0%7C%7C%7C&amp;sdata=43Ggyo%2BVpQIcpMoM%2FkCEY9JaN%2FMA1ru70azfn6DG8Lo%3D&amp;reserved=0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2.svg"/><Relationship Id="rId12" Type="http://schemas.openxmlformats.org/officeDocument/2006/relationships/hyperlink" Target="https://ksubap.com/schedul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8.svg"/><Relationship Id="rId9" Type="http://schemas.openxmlformats.org/officeDocument/2006/relationships/image" Target="../media/image24.svg"/><Relationship Id="rId14" Type="http://schemas.openxmlformats.org/officeDocument/2006/relationships/hyperlink" Target="https://kennesaw.scholarshipuniverse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2.sv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3.jpe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sv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974393" y="-1183362"/>
            <a:ext cx="2688240" cy="268824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67545" y="7631693"/>
            <a:ext cx="18623091" cy="2804496"/>
            <a:chOff x="0" y="0"/>
            <a:chExt cx="4904847" cy="7386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04847" cy="738633"/>
            </a:xfrm>
            <a:custGeom>
              <a:avLst/>
              <a:gdLst/>
              <a:ahLst/>
              <a:cxnLst/>
              <a:rect l="l" t="t" r="r" b="b"/>
              <a:pathLst>
                <a:path w="4904847" h="738633">
                  <a:moveTo>
                    <a:pt x="0" y="0"/>
                  </a:moveTo>
                  <a:lnTo>
                    <a:pt x="4904847" y="0"/>
                  </a:lnTo>
                  <a:lnTo>
                    <a:pt x="4904847" y="738633"/>
                  </a:lnTo>
                  <a:lnTo>
                    <a:pt x="0" y="738633"/>
                  </a:ln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904847" cy="786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167545" y="6248855"/>
            <a:ext cx="18623091" cy="1603626"/>
            <a:chOff x="0" y="0"/>
            <a:chExt cx="4904847" cy="4223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04847" cy="422354"/>
            </a:xfrm>
            <a:custGeom>
              <a:avLst/>
              <a:gdLst/>
              <a:ahLst/>
              <a:cxnLst/>
              <a:rect l="l" t="t" r="r" b="b"/>
              <a:pathLst>
                <a:path w="4904847" h="422354">
                  <a:moveTo>
                    <a:pt x="0" y="0"/>
                  </a:moveTo>
                  <a:lnTo>
                    <a:pt x="4904847" y="0"/>
                  </a:lnTo>
                  <a:lnTo>
                    <a:pt x="4904847" y="422354"/>
                  </a:lnTo>
                  <a:lnTo>
                    <a:pt x="0" y="422354"/>
                  </a:lnTo>
                  <a:close/>
                </a:path>
              </a:pathLst>
            </a:custGeom>
            <a:solidFill>
              <a:srgbClr val="E1DD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904847" cy="469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5400000">
            <a:off x="14992348" y="8638538"/>
            <a:ext cx="728203" cy="429640"/>
          </a:xfrm>
          <a:custGeom>
            <a:avLst/>
            <a:gdLst/>
            <a:ahLst/>
            <a:cxnLst/>
            <a:rect l="l" t="t" r="r" b="b"/>
            <a:pathLst>
              <a:path w="728203" h="429640">
                <a:moveTo>
                  <a:pt x="0" y="0"/>
                </a:moveTo>
                <a:lnTo>
                  <a:pt x="728203" y="0"/>
                </a:lnTo>
                <a:lnTo>
                  <a:pt x="728203" y="429640"/>
                </a:lnTo>
                <a:lnTo>
                  <a:pt x="0" y="429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5400000">
            <a:off x="15515569" y="8638538"/>
            <a:ext cx="728203" cy="429640"/>
          </a:xfrm>
          <a:custGeom>
            <a:avLst/>
            <a:gdLst/>
            <a:ahLst/>
            <a:cxnLst/>
            <a:rect l="l" t="t" r="r" b="b"/>
            <a:pathLst>
              <a:path w="728203" h="429640">
                <a:moveTo>
                  <a:pt x="0" y="0"/>
                </a:moveTo>
                <a:lnTo>
                  <a:pt x="728204" y="0"/>
                </a:lnTo>
                <a:lnTo>
                  <a:pt x="728204" y="429640"/>
                </a:lnTo>
                <a:lnTo>
                  <a:pt x="0" y="429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400000">
            <a:off x="16038791" y="8638538"/>
            <a:ext cx="728203" cy="429640"/>
          </a:xfrm>
          <a:custGeom>
            <a:avLst/>
            <a:gdLst/>
            <a:ahLst/>
            <a:cxnLst/>
            <a:rect l="l" t="t" r="r" b="b"/>
            <a:pathLst>
              <a:path w="728203" h="429640">
                <a:moveTo>
                  <a:pt x="0" y="0"/>
                </a:moveTo>
                <a:lnTo>
                  <a:pt x="728203" y="0"/>
                </a:lnTo>
                <a:lnTo>
                  <a:pt x="728203" y="429640"/>
                </a:lnTo>
                <a:lnTo>
                  <a:pt x="0" y="429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9339746" y="8416724"/>
            <a:ext cx="841576" cy="84157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6974393" y="648373"/>
            <a:ext cx="841576" cy="84157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8859766" y="8205022"/>
            <a:ext cx="284234" cy="28423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818352" y="960932"/>
            <a:ext cx="1262272" cy="1163023"/>
          </a:xfrm>
          <a:custGeom>
            <a:avLst/>
            <a:gdLst/>
            <a:ahLst/>
            <a:cxnLst/>
            <a:rect l="l" t="t" r="r" b="b"/>
            <a:pathLst>
              <a:path w="1262272" h="1163023">
                <a:moveTo>
                  <a:pt x="0" y="0"/>
                </a:moveTo>
                <a:lnTo>
                  <a:pt x="1262272" y="0"/>
                </a:lnTo>
                <a:lnTo>
                  <a:pt x="1262272" y="1163023"/>
                </a:lnTo>
                <a:lnTo>
                  <a:pt x="0" y="11630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1657478" y="838556"/>
            <a:ext cx="5316915" cy="5410299"/>
          </a:xfrm>
          <a:custGeom>
            <a:avLst/>
            <a:gdLst/>
            <a:ahLst/>
            <a:cxnLst/>
            <a:rect l="l" t="t" r="r" b="b"/>
            <a:pathLst>
              <a:path w="5316915" h="5410299">
                <a:moveTo>
                  <a:pt x="0" y="0"/>
                </a:moveTo>
                <a:lnTo>
                  <a:pt x="5316915" y="0"/>
                </a:lnTo>
                <a:lnTo>
                  <a:pt x="5316915" y="5410299"/>
                </a:lnTo>
                <a:lnTo>
                  <a:pt x="0" y="5410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7369" t="-21895" r="-7399" b="-187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2057808" y="1190018"/>
            <a:ext cx="2878787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8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Kennesaw State University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38225" y="6707332"/>
            <a:ext cx="744991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 b="1">
                <a:solidFill>
                  <a:srgbClr val="0D0D0D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Iota Tau Chapter </a:t>
            </a:r>
          </a:p>
        </p:txBody>
      </p:sp>
      <p:sp>
        <p:nvSpPr>
          <p:cNvPr id="27" name="Freeform 27"/>
          <p:cNvSpPr/>
          <p:nvPr/>
        </p:nvSpPr>
        <p:spPr>
          <a:xfrm rot="5400000">
            <a:off x="7927639" y="1264679"/>
            <a:ext cx="544960" cy="321526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5400000">
            <a:off x="8319198" y="1264679"/>
            <a:ext cx="544960" cy="321526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5400000">
            <a:off x="8710757" y="1264679"/>
            <a:ext cx="544960" cy="321526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1038225" y="2375508"/>
            <a:ext cx="8115300" cy="334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12"/>
              </a:lnSpc>
            </a:pPr>
            <a:r>
              <a:rPr lang="en-US" sz="11465" b="1">
                <a:solidFill>
                  <a:srgbClr val="1A1A1A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BETA ALPHA PSI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028700" y="8416724"/>
            <a:ext cx="841576" cy="841576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1142073" y="8530097"/>
            <a:ext cx="614830" cy="614830"/>
          </a:xfrm>
          <a:custGeom>
            <a:avLst/>
            <a:gdLst/>
            <a:ahLst/>
            <a:cxnLst/>
            <a:rect l="l" t="t" r="r" b="b"/>
            <a:pathLst>
              <a:path w="614830" h="614830">
                <a:moveTo>
                  <a:pt x="0" y="0"/>
                </a:moveTo>
                <a:lnTo>
                  <a:pt x="614830" y="0"/>
                </a:lnTo>
                <a:lnTo>
                  <a:pt x="614830" y="614830"/>
                </a:lnTo>
                <a:lnTo>
                  <a:pt x="0" y="614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2017419" y="8489474"/>
            <a:ext cx="3454282" cy="30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1"/>
              </a:lnSpc>
            </a:pPr>
            <a:r>
              <a:rPr lang="en-US" sz="193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Visit Our Website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017419" y="8778983"/>
            <a:ext cx="4410331" cy="387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4"/>
              </a:lnSpc>
            </a:pPr>
            <a:r>
              <a:rPr lang="en-US" sz="2486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ksubap.com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8647" y="2543170"/>
            <a:ext cx="1633243" cy="163324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9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58647" y="4674171"/>
            <a:ext cx="1633243" cy="163324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9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58647" y="6780571"/>
            <a:ext cx="1633243" cy="163324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9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613450" y="5421022"/>
            <a:ext cx="7364536" cy="159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GSCPA Scholarships open </a:t>
            </a:r>
          </a:p>
          <a:p>
            <a:pPr algn="l">
              <a:lnSpc>
                <a:spcPts val="3220"/>
              </a:lnSpc>
            </a:pPr>
            <a:endParaRPr lang="en-US" sz="2300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220"/>
              </a:lnSpc>
            </a:pPr>
            <a:endParaRPr lang="en-US" sz="2300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220"/>
              </a:lnSpc>
            </a:pPr>
            <a:endParaRPr lang="en-US" sz="2300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13450" y="7335747"/>
            <a:ext cx="8027576" cy="239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Scholarship Universe opened: November 1st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School of Accountancy scholarships due: February 1st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No late submissions will be accepted</a:t>
            </a:r>
          </a:p>
          <a:p>
            <a:pPr algn="l">
              <a:lnSpc>
                <a:spcPts val="3220"/>
              </a:lnSpc>
            </a:pPr>
            <a:endParaRPr lang="en-US" sz="2300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B4242E"/>
                </a:solidFill>
                <a:latin typeface="Poppins Bold"/>
                <a:ea typeface="Poppins Bold"/>
                <a:cs typeface="Poppins Bold"/>
                <a:sym typeface="Poppins Bold"/>
              </a:rPr>
              <a:t>All Other Scholarships </a:t>
            </a:r>
            <a:r>
              <a:rPr lang="en-US" sz="2300" b="1" i="1">
                <a:solidFill>
                  <a:srgbClr val="B4242E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Deadline: Sunday , March 1st </a:t>
            </a:r>
          </a:p>
          <a:p>
            <a:pPr algn="l">
              <a:lnSpc>
                <a:spcPts val="3220"/>
              </a:lnSpc>
            </a:pPr>
            <a:endParaRPr lang="en-US" sz="2300" b="1" i="1">
              <a:solidFill>
                <a:srgbClr val="B4242E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400126" y="117144"/>
            <a:ext cx="1737398" cy="1600791"/>
          </a:xfrm>
          <a:custGeom>
            <a:avLst/>
            <a:gdLst/>
            <a:ahLst/>
            <a:cxnLst/>
            <a:rect l="l" t="t" r="r" b="b"/>
            <a:pathLst>
              <a:path w="1737398" h="1600791">
                <a:moveTo>
                  <a:pt x="0" y="0"/>
                </a:moveTo>
                <a:lnTo>
                  <a:pt x="1737398" y="0"/>
                </a:lnTo>
                <a:lnTo>
                  <a:pt x="1737398" y="1600792"/>
                </a:lnTo>
                <a:lnTo>
                  <a:pt x="0" y="160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574729" y="9618992"/>
            <a:ext cx="191294" cy="330492"/>
          </a:xfrm>
          <a:prstGeom prst="line">
            <a:avLst/>
          </a:prstGeom>
          <a:ln w="19050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14592540" y="6659143"/>
            <a:ext cx="2892681" cy="289268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592540" y="735175"/>
            <a:ext cx="2892681" cy="289268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 rot="-10800000">
            <a:off x="9977986" y="1128185"/>
            <a:ext cx="4015315" cy="8030630"/>
          </a:xfrm>
          <a:custGeom>
            <a:avLst/>
            <a:gdLst/>
            <a:ahLst/>
            <a:cxnLst/>
            <a:rect l="l" t="t" r="r" b="b"/>
            <a:pathLst>
              <a:path w="4015315" h="8030630">
                <a:moveTo>
                  <a:pt x="0" y="0"/>
                </a:moveTo>
                <a:lnTo>
                  <a:pt x="4015315" y="0"/>
                </a:lnTo>
                <a:lnTo>
                  <a:pt x="4015315" y="8030630"/>
                </a:lnTo>
                <a:lnTo>
                  <a:pt x="0" y="8030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 rot="-10800000">
            <a:off x="16067980" y="2177259"/>
            <a:ext cx="2855081" cy="5932482"/>
            <a:chOff x="0" y="0"/>
            <a:chExt cx="751955" cy="156246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51955" cy="1562465"/>
            </a:xfrm>
            <a:custGeom>
              <a:avLst/>
              <a:gdLst/>
              <a:ahLst/>
              <a:cxnLst/>
              <a:rect l="l" t="t" r="r" b="b"/>
              <a:pathLst>
                <a:path w="751955" h="1562465">
                  <a:moveTo>
                    <a:pt x="122023" y="0"/>
                  </a:moveTo>
                  <a:lnTo>
                    <a:pt x="629932" y="0"/>
                  </a:lnTo>
                  <a:cubicBezTo>
                    <a:pt x="662295" y="0"/>
                    <a:pt x="693332" y="12856"/>
                    <a:pt x="716216" y="35740"/>
                  </a:cubicBezTo>
                  <a:cubicBezTo>
                    <a:pt x="739099" y="58624"/>
                    <a:pt x="751955" y="89661"/>
                    <a:pt x="751955" y="122023"/>
                  </a:cubicBezTo>
                  <a:lnTo>
                    <a:pt x="751955" y="1440441"/>
                  </a:lnTo>
                  <a:cubicBezTo>
                    <a:pt x="751955" y="1472804"/>
                    <a:pt x="739099" y="1503841"/>
                    <a:pt x="716216" y="1526725"/>
                  </a:cubicBezTo>
                  <a:cubicBezTo>
                    <a:pt x="693332" y="1549609"/>
                    <a:pt x="662295" y="1562465"/>
                    <a:pt x="629932" y="1562465"/>
                  </a:cubicBezTo>
                  <a:lnTo>
                    <a:pt x="122023" y="1562465"/>
                  </a:lnTo>
                  <a:cubicBezTo>
                    <a:pt x="89661" y="1562465"/>
                    <a:pt x="58624" y="1549609"/>
                    <a:pt x="35740" y="1526725"/>
                  </a:cubicBezTo>
                  <a:cubicBezTo>
                    <a:pt x="12856" y="1503841"/>
                    <a:pt x="0" y="1472804"/>
                    <a:pt x="0" y="1440441"/>
                  </a:cubicBezTo>
                  <a:lnTo>
                    <a:pt x="0" y="122023"/>
                  </a:lnTo>
                  <a:cubicBezTo>
                    <a:pt x="0" y="89661"/>
                    <a:pt x="12856" y="58624"/>
                    <a:pt x="35740" y="35740"/>
                  </a:cubicBezTo>
                  <a:cubicBezTo>
                    <a:pt x="58624" y="12856"/>
                    <a:pt x="89661" y="0"/>
                    <a:pt x="122023" y="0"/>
                  </a:cubicBezTo>
                  <a:close/>
                </a:path>
              </a:pathLst>
            </a:custGeom>
            <a:solidFill>
              <a:srgbClr val="0D0D0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751955" cy="1610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0275115" y="1425314"/>
            <a:ext cx="7436372" cy="743637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5400000">
            <a:off x="10641026" y="1791225"/>
            <a:ext cx="6704550" cy="670455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035574" y="2185773"/>
            <a:ext cx="5915453" cy="591545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>
                <a:alphaModFix amt="84000"/>
              </a:blip>
              <a:stretch>
                <a:fillRect l="-24941" r="-24941"/>
              </a:stretch>
            </a:blipFill>
            <a:ln w="76200" cap="sq">
              <a:gradFill>
                <a:gsLst>
                  <a:gs pos="0">
                    <a:srgbClr val="492709">
                      <a:alpha val="84000"/>
                    </a:srgbClr>
                  </a:gs>
                  <a:gs pos="100000">
                    <a:srgbClr val="F2AA15">
                      <a:alpha val="84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 rot="-10800000">
            <a:off x="13873489" y="9001462"/>
            <a:ext cx="256838" cy="256838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-10800000">
            <a:off x="13873489" y="1028700"/>
            <a:ext cx="256838" cy="256838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754252" y="7019952"/>
            <a:ext cx="1242033" cy="1117830"/>
          </a:xfrm>
          <a:custGeom>
            <a:avLst/>
            <a:gdLst/>
            <a:ahLst/>
            <a:cxnLst/>
            <a:rect l="l" t="t" r="r" b="b"/>
            <a:pathLst>
              <a:path w="1242033" h="1117830">
                <a:moveTo>
                  <a:pt x="0" y="0"/>
                </a:moveTo>
                <a:lnTo>
                  <a:pt x="1242033" y="0"/>
                </a:lnTo>
                <a:lnTo>
                  <a:pt x="1242033" y="1117830"/>
                </a:lnTo>
                <a:lnTo>
                  <a:pt x="0" y="1117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834422" y="4980604"/>
            <a:ext cx="1112278" cy="1024686"/>
          </a:xfrm>
          <a:custGeom>
            <a:avLst/>
            <a:gdLst/>
            <a:ahLst/>
            <a:cxnLst/>
            <a:rect l="l" t="t" r="r" b="b"/>
            <a:pathLst>
              <a:path w="1112278" h="1024686">
                <a:moveTo>
                  <a:pt x="0" y="0"/>
                </a:moveTo>
                <a:lnTo>
                  <a:pt x="1112278" y="0"/>
                </a:lnTo>
                <a:lnTo>
                  <a:pt x="1112278" y="1024686"/>
                </a:lnTo>
                <a:lnTo>
                  <a:pt x="0" y="10246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847917" y="2836261"/>
            <a:ext cx="1098783" cy="1098783"/>
          </a:xfrm>
          <a:custGeom>
            <a:avLst/>
            <a:gdLst/>
            <a:ahLst/>
            <a:cxnLst/>
            <a:rect l="l" t="t" r="r" b="b"/>
            <a:pathLst>
              <a:path w="1098783" h="1098783">
                <a:moveTo>
                  <a:pt x="0" y="0"/>
                </a:moveTo>
                <a:lnTo>
                  <a:pt x="1098783" y="0"/>
                </a:lnTo>
                <a:lnTo>
                  <a:pt x="1098783" y="1098782"/>
                </a:lnTo>
                <a:lnTo>
                  <a:pt x="0" y="1098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2613450" y="2520296"/>
            <a:ext cx="6477591" cy="43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 u="sng" dirty="0">
                <a:latin typeface="Poppins Bold"/>
                <a:ea typeface="Poppins Bold"/>
                <a:cs typeface="Poppins Bold"/>
                <a:sym typeface="Poppins Bold"/>
                <a:hlinkClick r:id="rId12" tooltip="https://ksubap.com/schedu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BAP Finals Study Session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613450" y="4913929"/>
            <a:ext cx="4579062" cy="43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 u="sng" dirty="0">
                <a:latin typeface="Poppins Bold"/>
                <a:ea typeface="Poppins Bold"/>
                <a:cs typeface="Poppins Bold"/>
                <a:sym typeface="Poppins Bold"/>
                <a:hlinkClick r:id="rId13" tooltip="https://nam04.safelinks.protection.outlook.com/?url=https%3A%2F%2Fwww.gscpa.org%2Fcontent%2FEducationalFoundation%2FScholarships.aspx%3Futm_medium%3Demail%26utm_source%3Drasa_io%26utm_campaign%3Dnewsletter&amp;data=05%7C02%7Ckfloresp%40students.kennesaw.edu%7C7c0c53c9b4614df9836a08de2205572b%7C45f26ee5f134439ebc93e6c7e33d61c2%7C1%7C0%7C638985603490819140%7CUnknown%7CTWFpbGZsb3d8eyJFbXB0eU1hcGkiOnRydWUsIlYiOiIwLjAuMDAwMCIsIlAiOiJXaW4zMiIsIkFOIjoiTWFpbCIsIldUIjoyfQ%3D%3D%7C0%7C%7C%7C&amp;sdata=43Ggyo%2BVpQIcpMoM%2FkCEY9JaN%2FMA1ru70azfn6DG8Lo%3D&amp;reserved=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GSCPA Scholarship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613450" y="6757697"/>
            <a:ext cx="6477591" cy="43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 u="sng" dirty="0">
                <a:latin typeface="Poppins Bold"/>
                <a:ea typeface="Poppins Bold"/>
                <a:cs typeface="Poppins Bold"/>
                <a:sym typeface="Poppins Bold"/>
                <a:hlinkClick r:id="rId14" tooltip="https://kennesaw.scholarshipuniverse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Scholarship Information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28700" y="981075"/>
            <a:ext cx="8115300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Upcoming Reminders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28700" y="9633271"/>
            <a:ext cx="4306374" cy="27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0"/>
              </a:lnSpc>
            </a:pPr>
            <a:r>
              <a:rPr lang="en-US" sz="20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Conclusion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613450" y="2981624"/>
            <a:ext cx="7364536" cy="199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Date: Wednesday, December 3rd 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Time: 11:00 AM - 3:00 PM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Location: ALC 5104 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Attire: Casual</a:t>
            </a:r>
          </a:p>
          <a:p>
            <a:pPr algn="l">
              <a:lnSpc>
                <a:spcPts val="3220"/>
              </a:lnSpc>
            </a:pPr>
            <a:endParaRPr lang="en-US" sz="2300">
              <a:solidFill>
                <a:srgbClr val="0D0D0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805071" y="1739395"/>
            <a:ext cx="555100" cy="327509"/>
          </a:xfrm>
          <a:custGeom>
            <a:avLst/>
            <a:gdLst/>
            <a:ahLst/>
            <a:cxnLst/>
            <a:rect l="l" t="t" r="r" b="b"/>
            <a:pathLst>
              <a:path w="555100" h="327509">
                <a:moveTo>
                  <a:pt x="0" y="0"/>
                </a:moveTo>
                <a:lnTo>
                  <a:pt x="555100" y="0"/>
                </a:lnTo>
                <a:lnTo>
                  <a:pt x="555100" y="327509"/>
                </a:lnTo>
                <a:lnTo>
                  <a:pt x="0" y="327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130139" y="1739395"/>
            <a:ext cx="555100" cy="327509"/>
          </a:xfrm>
          <a:custGeom>
            <a:avLst/>
            <a:gdLst/>
            <a:ahLst/>
            <a:cxnLst/>
            <a:rect l="l" t="t" r="r" b="b"/>
            <a:pathLst>
              <a:path w="555100" h="327509">
                <a:moveTo>
                  <a:pt x="0" y="0"/>
                </a:moveTo>
                <a:lnTo>
                  <a:pt x="555100" y="0"/>
                </a:lnTo>
                <a:lnTo>
                  <a:pt x="555100" y="327509"/>
                </a:lnTo>
                <a:lnTo>
                  <a:pt x="0" y="327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2203916" y="1739395"/>
            <a:ext cx="555100" cy="327509"/>
          </a:xfrm>
          <a:custGeom>
            <a:avLst/>
            <a:gdLst/>
            <a:ahLst/>
            <a:cxnLst/>
            <a:rect l="l" t="t" r="r" b="b"/>
            <a:pathLst>
              <a:path w="555100" h="327509">
                <a:moveTo>
                  <a:pt x="0" y="0"/>
                </a:moveTo>
                <a:lnTo>
                  <a:pt x="555100" y="0"/>
                </a:lnTo>
                <a:lnTo>
                  <a:pt x="555100" y="327509"/>
                </a:lnTo>
                <a:lnTo>
                  <a:pt x="0" y="327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15528984" y="1739395"/>
            <a:ext cx="555100" cy="327509"/>
          </a:xfrm>
          <a:custGeom>
            <a:avLst/>
            <a:gdLst/>
            <a:ahLst/>
            <a:cxnLst/>
            <a:rect l="l" t="t" r="r" b="b"/>
            <a:pathLst>
              <a:path w="555100" h="327509">
                <a:moveTo>
                  <a:pt x="0" y="0"/>
                </a:moveTo>
                <a:lnTo>
                  <a:pt x="555100" y="0"/>
                </a:lnTo>
                <a:lnTo>
                  <a:pt x="555100" y="327509"/>
                </a:lnTo>
                <a:lnTo>
                  <a:pt x="0" y="327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2602761" y="1739395"/>
            <a:ext cx="555100" cy="327509"/>
          </a:xfrm>
          <a:custGeom>
            <a:avLst/>
            <a:gdLst/>
            <a:ahLst/>
            <a:cxnLst/>
            <a:rect l="l" t="t" r="r" b="b"/>
            <a:pathLst>
              <a:path w="555100" h="327509">
                <a:moveTo>
                  <a:pt x="0" y="0"/>
                </a:moveTo>
                <a:lnTo>
                  <a:pt x="555100" y="0"/>
                </a:lnTo>
                <a:lnTo>
                  <a:pt x="555100" y="327509"/>
                </a:lnTo>
                <a:lnTo>
                  <a:pt x="0" y="327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927829" y="1739395"/>
            <a:ext cx="555100" cy="327509"/>
          </a:xfrm>
          <a:custGeom>
            <a:avLst/>
            <a:gdLst/>
            <a:ahLst/>
            <a:cxnLst/>
            <a:rect l="l" t="t" r="r" b="b"/>
            <a:pathLst>
              <a:path w="555100" h="327509">
                <a:moveTo>
                  <a:pt x="0" y="0"/>
                </a:moveTo>
                <a:lnTo>
                  <a:pt x="555100" y="0"/>
                </a:lnTo>
                <a:lnTo>
                  <a:pt x="555100" y="327509"/>
                </a:lnTo>
                <a:lnTo>
                  <a:pt x="0" y="327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 rot="5400000">
            <a:off x="17207355" y="-540322"/>
            <a:ext cx="1080645" cy="108064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0" y="-540322"/>
            <a:ext cx="1080645" cy="108064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6186470" y="1655908"/>
            <a:ext cx="1014895" cy="1014895"/>
          </a:xfrm>
          <a:prstGeom prst="line">
            <a:avLst/>
          </a:prstGeom>
          <a:ln w="85725" cap="flat">
            <a:solidFill>
              <a:srgbClr val="0D0D0D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7194235" y="1844157"/>
            <a:ext cx="596938" cy="596938"/>
          </a:xfrm>
          <a:prstGeom prst="line">
            <a:avLst/>
          </a:prstGeom>
          <a:ln w="85725" cap="flat">
            <a:solidFill>
              <a:srgbClr val="0D0D0D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 rot="-5400000">
            <a:off x="12062704" y="2013489"/>
            <a:ext cx="3429295" cy="342929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  <a:ln w="142875" cap="sq">
              <a:solidFill>
                <a:srgbClr val="F3C60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>
            <a:off x="11270329" y="4546990"/>
            <a:ext cx="1014895" cy="1014895"/>
          </a:xfrm>
          <a:prstGeom prst="line">
            <a:avLst/>
          </a:prstGeom>
          <a:ln w="85725" cap="flat">
            <a:solidFill>
              <a:srgbClr val="0D0D0D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flipH="1" flipV="1">
            <a:off x="10680520" y="4776699"/>
            <a:ext cx="596938" cy="596938"/>
          </a:xfrm>
          <a:prstGeom prst="line">
            <a:avLst/>
          </a:prstGeom>
          <a:ln w="85725" cap="flat">
            <a:solidFill>
              <a:srgbClr val="0D0D0D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 rot="-5400000">
            <a:off x="3125228" y="2013489"/>
            <a:ext cx="3429295" cy="342929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  <a:ln w="142875" cap="sq">
              <a:solidFill>
                <a:srgbClr val="F3C60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6390601" y="117144"/>
            <a:ext cx="1737398" cy="1600791"/>
          </a:xfrm>
          <a:custGeom>
            <a:avLst/>
            <a:gdLst/>
            <a:ahLst/>
            <a:cxnLst/>
            <a:rect l="l" t="t" r="r" b="b"/>
            <a:pathLst>
              <a:path w="1737398" h="1600791">
                <a:moveTo>
                  <a:pt x="0" y="0"/>
                </a:moveTo>
                <a:lnTo>
                  <a:pt x="1737398" y="0"/>
                </a:lnTo>
                <a:lnTo>
                  <a:pt x="1737398" y="1600792"/>
                </a:lnTo>
                <a:lnTo>
                  <a:pt x="0" y="1600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283" y="2410698"/>
            <a:ext cx="2546712" cy="254671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26454" y="2477238"/>
            <a:ext cx="2501796" cy="2501796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 rot="-5400000">
            <a:off x="7455077" y="2001853"/>
            <a:ext cx="3429295" cy="3429295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  <a:ln w="142875" cap="sq">
              <a:solidFill>
                <a:srgbClr val="F3C60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3496" y="2496876"/>
            <a:ext cx="2462521" cy="2462521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7074462" y="5555068"/>
            <a:ext cx="4260588" cy="47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sz="285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Website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845597" y="5555068"/>
            <a:ext cx="3858676" cy="47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sz="285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LinkedIn</a:t>
            </a:r>
          </a:p>
        </p:txBody>
      </p:sp>
      <p:sp>
        <p:nvSpPr>
          <p:cNvPr id="33" name="AutoShape 33"/>
          <p:cNvSpPr/>
          <p:nvPr/>
        </p:nvSpPr>
        <p:spPr>
          <a:xfrm flipH="1">
            <a:off x="6365361" y="7527488"/>
            <a:ext cx="1379194" cy="397301"/>
          </a:xfrm>
          <a:prstGeom prst="line">
            <a:avLst/>
          </a:prstGeom>
          <a:ln w="85725" cap="flat">
            <a:solidFill>
              <a:srgbClr val="0D0D0D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" name="AutoShape 34"/>
          <p:cNvSpPr/>
          <p:nvPr/>
        </p:nvSpPr>
        <p:spPr>
          <a:xfrm flipH="1" flipV="1">
            <a:off x="6228981" y="6952270"/>
            <a:ext cx="233683" cy="811211"/>
          </a:xfrm>
          <a:prstGeom prst="line">
            <a:avLst/>
          </a:prstGeom>
          <a:ln w="85725" cap="flat">
            <a:solidFill>
              <a:srgbClr val="0D0D0D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 rot="-5400000">
            <a:off x="7529331" y="6212525"/>
            <a:ext cx="3429295" cy="3429295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  <a:ln w="142875" cap="sq">
              <a:solidFill>
                <a:srgbClr val="F3C60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8174703" y="6890868"/>
            <a:ext cx="2138551" cy="2124294"/>
          </a:xfrm>
          <a:custGeom>
            <a:avLst/>
            <a:gdLst/>
            <a:ahLst/>
            <a:cxnLst/>
            <a:rect l="l" t="t" r="r" b="b"/>
            <a:pathLst>
              <a:path w="2138551" h="2124294">
                <a:moveTo>
                  <a:pt x="0" y="0"/>
                </a:moveTo>
                <a:lnTo>
                  <a:pt x="2138551" y="0"/>
                </a:lnTo>
                <a:lnTo>
                  <a:pt x="2138551" y="2124295"/>
                </a:lnTo>
                <a:lnTo>
                  <a:pt x="0" y="21242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5799967" y="801024"/>
            <a:ext cx="668806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Follow Us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982572" y="5555068"/>
            <a:ext cx="3714608" cy="47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sz="285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Instagram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455077" y="9765645"/>
            <a:ext cx="3738546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4"/>
              </a:lnSpc>
            </a:pPr>
            <a:r>
              <a:rPr lang="en-US" sz="2761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Survey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2089602" y="4062892"/>
            <a:ext cx="10769479" cy="2161215"/>
            <a:chOff x="0" y="0"/>
            <a:chExt cx="2836406" cy="5692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6406" cy="569209"/>
            </a:xfrm>
            <a:custGeom>
              <a:avLst/>
              <a:gdLst/>
              <a:ahLst/>
              <a:cxnLst/>
              <a:rect l="l" t="t" r="r" b="b"/>
              <a:pathLst>
                <a:path w="2836406" h="569209">
                  <a:moveTo>
                    <a:pt x="0" y="0"/>
                  </a:moveTo>
                  <a:lnTo>
                    <a:pt x="2836406" y="0"/>
                  </a:lnTo>
                  <a:lnTo>
                    <a:pt x="2836406" y="569209"/>
                  </a:lnTo>
                  <a:lnTo>
                    <a:pt x="0" y="569209"/>
                  </a:ln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36406" cy="6168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0264332" y="4341687"/>
            <a:ext cx="10769479" cy="1603626"/>
            <a:chOff x="0" y="0"/>
            <a:chExt cx="2836406" cy="4223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36406" cy="422354"/>
            </a:xfrm>
            <a:custGeom>
              <a:avLst/>
              <a:gdLst/>
              <a:ahLst/>
              <a:cxnLst/>
              <a:rect l="l" t="t" r="r" b="b"/>
              <a:pathLst>
                <a:path w="2836406" h="422354">
                  <a:moveTo>
                    <a:pt x="0" y="0"/>
                  </a:moveTo>
                  <a:lnTo>
                    <a:pt x="2836406" y="0"/>
                  </a:lnTo>
                  <a:lnTo>
                    <a:pt x="2836406" y="422354"/>
                  </a:lnTo>
                  <a:lnTo>
                    <a:pt x="0" y="422354"/>
                  </a:ln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836406" cy="469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9387368" y="699877"/>
            <a:ext cx="4443623" cy="8887247"/>
          </a:xfrm>
          <a:custGeom>
            <a:avLst/>
            <a:gdLst/>
            <a:ahLst/>
            <a:cxnLst/>
            <a:rect l="l" t="t" r="r" b="b"/>
            <a:pathLst>
              <a:path w="4443623" h="8887247">
                <a:moveTo>
                  <a:pt x="0" y="0"/>
                </a:moveTo>
                <a:lnTo>
                  <a:pt x="4443624" y="0"/>
                </a:lnTo>
                <a:lnTo>
                  <a:pt x="4443624" y="8887246"/>
                </a:lnTo>
                <a:lnTo>
                  <a:pt x="0" y="8887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 rot="-5400000">
            <a:off x="9716192" y="1028700"/>
            <a:ext cx="8229600" cy="82296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24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10121134" y="1433642"/>
            <a:ext cx="7419716" cy="7419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BA2F"/>
            </a:solidFill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109163" y="1412147"/>
            <a:ext cx="7462707" cy="746270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8922" r="-18922"/>
              </a:stretch>
            </a:blipFill>
            <a:ln w="7620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3698400" y="9412986"/>
            <a:ext cx="284234" cy="28423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C19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13698400" y="589779"/>
            <a:ext cx="284234" cy="28423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C19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5400000">
            <a:off x="8742848" y="8660091"/>
            <a:ext cx="544960" cy="321526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59" y="0"/>
                </a:lnTo>
                <a:lnTo>
                  <a:pt x="544959" y="321527"/>
                </a:lnTo>
                <a:lnTo>
                  <a:pt x="0" y="321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5400000">
            <a:off x="9134407" y="8660091"/>
            <a:ext cx="544960" cy="321526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7"/>
                </a:lnTo>
                <a:lnTo>
                  <a:pt x="0" y="321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5400000">
            <a:off x="9525966" y="8660091"/>
            <a:ext cx="544960" cy="321526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7"/>
                </a:lnTo>
                <a:lnTo>
                  <a:pt x="0" y="321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028700" y="1803368"/>
            <a:ext cx="6133215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BETA ALPHA PSI - Iota Tau Chapter</a:t>
            </a:r>
          </a:p>
          <a:p>
            <a:pPr algn="l">
              <a:lnSpc>
                <a:spcPts val="4199"/>
              </a:lnSpc>
            </a:pPr>
            <a:endParaRPr lang="en-US" sz="3499" b="1">
              <a:solidFill>
                <a:srgbClr val="0D0D0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7101068" y="917540"/>
            <a:ext cx="1543946" cy="1244844"/>
            <a:chOff x="0" y="0"/>
            <a:chExt cx="2058595" cy="1659792"/>
          </a:xfrm>
        </p:grpSpPr>
        <p:sp>
          <p:nvSpPr>
            <p:cNvPr id="28" name="AutoShape 28"/>
            <p:cNvSpPr/>
            <p:nvPr/>
          </p:nvSpPr>
          <p:spPr>
            <a:xfrm>
              <a:off x="0" y="0"/>
              <a:ext cx="2058595" cy="1659792"/>
            </a:xfrm>
            <a:prstGeom prst="rect">
              <a:avLst/>
            </a:prstGeom>
            <a:solidFill>
              <a:srgbClr val="FDD0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11676" y="460659"/>
              <a:ext cx="1035244" cy="738474"/>
            </a:xfrm>
            <a:custGeom>
              <a:avLst/>
              <a:gdLst/>
              <a:ahLst/>
              <a:cxnLst/>
              <a:rect l="l" t="t" r="r" b="b"/>
              <a:pathLst>
                <a:path w="1035244" h="738474">
                  <a:moveTo>
                    <a:pt x="0" y="0"/>
                  </a:moveTo>
                  <a:lnTo>
                    <a:pt x="1035243" y="0"/>
                  </a:lnTo>
                  <a:lnTo>
                    <a:pt x="1035243" y="738474"/>
                  </a:lnTo>
                  <a:lnTo>
                    <a:pt x="0" y="738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6400126" y="117144"/>
            <a:ext cx="1737398" cy="1600791"/>
          </a:xfrm>
          <a:custGeom>
            <a:avLst/>
            <a:gdLst/>
            <a:ahLst/>
            <a:cxnLst/>
            <a:rect l="l" t="t" r="r" b="b"/>
            <a:pathLst>
              <a:path w="1737398" h="1600791">
                <a:moveTo>
                  <a:pt x="0" y="0"/>
                </a:moveTo>
                <a:lnTo>
                  <a:pt x="1737398" y="0"/>
                </a:lnTo>
                <a:lnTo>
                  <a:pt x="1737398" y="1600792"/>
                </a:lnTo>
                <a:lnTo>
                  <a:pt x="0" y="160079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028700" y="908015"/>
            <a:ext cx="8335337" cy="923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Contact Us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95935" y="3069907"/>
            <a:ext cx="7849080" cy="4090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Contact EC for any specific questions:</a:t>
            </a: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Karen Flores-Padilla, </a:t>
            </a:r>
            <a:r>
              <a:rPr lang="en-US" sz="21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President</a:t>
            </a: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E: </a:t>
            </a:r>
            <a:r>
              <a:rPr lang="en-US" sz="21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kfloresp@students.kennesaw.edu</a:t>
            </a: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Lindsey Mcclelland, </a:t>
            </a:r>
            <a:r>
              <a:rPr lang="en-US" sz="21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Vice President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E: </a:t>
            </a:r>
            <a:r>
              <a:rPr lang="en-US" sz="21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lmccle10@students.kennesaw.edu</a:t>
            </a: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Kelsey Barton, </a:t>
            </a:r>
            <a:r>
              <a:rPr lang="en-US" sz="21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Reporter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E: </a:t>
            </a:r>
            <a:r>
              <a:rPr lang="en-US" sz="21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kbarto19@students.kennesaw.edu</a:t>
            </a: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Anchiella Angelle, </a:t>
            </a:r>
            <a:r>
              <a:rPr lang="en-US" sz="21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Events Director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E: </a:t>
            </a:r>
            <a:r>
              <a:rPr lang="en-US" sz="21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aangell2@students.kennesaw.edu</a:t>
            </a: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Zainab Choudhary, </a:t>
            </a:r>
            <a:r>
              <a:rPr lang="en-US" sz="21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Marketing Director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E: </a:t>
            </a:r>
            <a:r>
              <a:rPr lang="en-US" sz="21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zchoudh1@students.kennesaw.edu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28108" y="7397115"/>
            <a:ext cx="7849080" cy="186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Contacts for other questions:</a:t>
            </a: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Shannon Shumate: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E: </a:t>
            </a:r>
            <a:r>
              <a:rPr lang="en-US" sz="21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shumat2@kennesaw.edu</a:t>
            </a: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Amanda York: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E: </a:t>
            </a:r>
            <a:r>
              <a:rPr lang="en-US" sz="21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ayork23@kennesaw.edu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545" y="7821757"/>
            <a:ext cx="18623091" cy="2804496"/>
            <a:chOff x="0" y="0"/>
            <a:chExt cx="4904847" cy="7386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4847" cy="738633"/>
            </a:xfrm>
            <a:custGeom>
              <a:avLst/>
              <a:gdLst/>
              <a:ahLst/>
              <a:cxnLst/>
              <a:rect l="l" t="t" r="r" b="b"/>
              <a:pathLst>
                <a:path w="4904847" h="738633">
                  <a:moveTo>
                    <a:pt x="0" y="0"/>
                  </a:moveTo>
                  <a:lnTo>
                    <a:pt x="4904847" y="0"/>
                  </a:lnTo>
                  <a:lnTo>
                    <a:pt x="4904847" y="738633"/>
                  </a:lnTo>
                  <a:lnTo>
                    <a:pt x="0" y="738633"/>
                  </a:ln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04847" cy="786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167545" y="6248855"/>
            <a:ext cx="18623091" cy="1603626"/>
            <a:chOff x="0" y="0"/>
            <a:chExt cx="4904847" cy="4223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04847" cy="422354"/>
            </a:xfrm>
            <a:custGeom>
              <a:avLst/>
              <a:gdLst/>
              <a:ahLst/>
              <a:cxnLst/>
              <a:rect l="l" t="t" r="r" b="b"/>
              <a:pathLst>
                <a:path w="4904847" h="422354">
                  <a:moveTo>
                    <a:pt x="0" y="0"/>
                  </a:moveTo>
                  <a:lnTo>
                    <a:pt x="4904847" y="0"/>
                  </a:lnTo>
                  <a:lnTo>
                    <a:pt x="4904847" y="422354"/>
                  </a:lnTo>
                  <a:lnTo>
                    <a:pt x="0" y="422354"/>
                  </a:lnTo>
                  <a:close/>
                </a:path>
              </a:pathLst>
            </a:custGeom>
            <a:solidFill>
              <a:srgbClr val="E1DD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904847" cy="469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6929030" y="1547814"/>
            <a:ext cx="544960" cy="321526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59" y="0"/>
                </a:lnTo>
                <a:lnTo>
                  <a:pt x="544959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14992348" y="8638538"/>
            <a:ext cx="728203" cy="429640"/>
          </a:xfrm>
          <a:custGeom>
            <a:avLst/>
            <a:gdLst/>
            <a:ahLst/>
            <a:cxnLst/>
            <a:rect l="l" t="t" r="r" b="b"/>
            <a:pathLst>
              <a:path w="728203" h="429640">
                <a:moveTo>
                  <a:pt x="0" y="0"/>
                </a:moveTo>
                <a:lnTo>
                  <a:pt x="728203" y="0"/>
                </a:lnTo>
                <a:lnTo>
                  <a:pt x="728203" y="429640"/>
                </a:lnTo>
                <a:lnTo>
                  <a:pt x="0" y="429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>
            <a:off x="7320589" y="1547814"/>
            <a:ext cx="544960" cy="321526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59" y="0"/>
                </a:lnTo>
                <a:lnTo>
                  <a:pt x="544959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15515569" y="8638538"/>
            <a:ext cx="728203" cy="429640"/>
          </a:xfrm>
          <a:custGeom>
            <a:avLst/>
            <a:gdLst/>
            <a:ahLst/>
            <a:cxnLst/>
            <a:rect l="l" t="t" r="r" b="b"/>
            <a:pathLst>
              <a:path w="728203" h="429640">
                <a:moveTo>
                  <a:pt x="0" y="0"/>
                </a:moveTo>
                <a:lnTo>
                  <a:pt x="728204" y="0"/>
                </a:lnTo>
                <a:lnTo>
                  <a:pt x="728204" y="429640"/>
                </a:lnTo>
                <a:lnTo>
                  <a:pt x="0" y="429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5400000">
            <a:off x="7712148" y="1547814"/>
            <a:ext cx="544960" cy="321526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400000">
            <a:off x="16038791" y="8638538"/>
            <a:ext cx="728203" cy="429640"/>
          </a:xfrm>
          <a:custGeom>
            <a:avLst/>
            <a:gdLst/>
            <a:ahLst/>
            <a:cxnLst/>
            <a:rect l="l" t="t" r="r" b="b"/>
            <a:pathLst>
              <a:path w="728203" h="429640">
                <a:moveTo>
                  <a:pt x="0" y="0"/>
                </a:moveTo>
                <a:lnTo>
                  <a:pt x="728203" y="0"/>
                </a:lnTo>
                <a:lnTo>
                  <a:pt x="728203" y="429640"/>
                </a:lnTo>
                <a:lnTo>
                  <a:pt x="0" y="429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9339746" y="8416724"/>
            <a:ext cx="841576" cy="84157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859766" y="8205022"/>
            <a:ext cx="284234" cy="28423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16974393" y="-1183362"/>
            <a:ext cx="2688240" cy="268824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6974393" y="648373"/>
            <a:ext cx="841576" cy="84157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2346933"/>
            <a:ext cx="5878529" cy="3685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32"/>
              </a:lnSpc>
            </a:pPr>
            <a:r>
              <a:rPr lang="en-US" sz="12665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You!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38225" y="6707332"/>
            <a:ext cx="744991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 b="1">
                <a:solidFill>
                  <a:srgbClr val="0D0D0D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Iota Tau Chapter </a:t>
            </a:r>
          </a:p>
        </p:txBody>
      </p:sp>
      <p:sp>
        <p:nvSpPr>
          <p:cNvPr id="28" name="Freeform 28"/>
          <p:cNvSpPr/>
          <p:nvPr/>
        </p:nvSpPr>
        <p:spPr>
          <a:xfrm>
            <a:off x="11519165" y="917540"/>
            <a:ext cx="4883727" cy="5004955"/>
          </a:xfrm>
          <a:custGeom>
            <a:avLst/>
            <a:gdLst/>
            <a:ahLst/>
            <a:cxnLst/>
            <a:rect l="l" t="t" r="r" b="b"/>
            <a:pathLst>
              <a:path w="4883727" h="5004955">
                <a:moveTo>
                  <a:pt x="0" y="0"/>
                </a:moveTo>
                <a:lnTo>
                  <a:pt x="4883728" y="0"/>
                </a:lnTo>
                <a:lnTo>
                  <a:pt x="4883728" y="5004955"/>
                </a:lnTo>
                <a:lnTo>
                  <a:pt x="0" y="5004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0746" t="-27191" r="-13073" b="-248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2057808" y="1190018"/>
            <a:ext cx="2878787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2218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Kennesaw State University </a:t>
            </a:r>
          </a:p>
        </p:txBody>
      </p:sp>
      <p:sp>
        <p:nvSpPr>
          <p:cNvPr id="30" name="Freeform 30"/>
          <p:cNvSpPr/>
          <p:nvPr/>
        </p:nvSpPr>
        <p:spPr>
          <a:xfrm>
            <a:off x="818352" y="960932"/>
            <a:ext cx="1262272" cy="1163023"/>
          </a:xfrm>
          <a:custGeom>
            <a:avLst/>
            <a:gdLst/>
            <a:ahLst/>
            <a:cxnLst/>
            <a:rect l="l" t="t" r="r" b="b"/>
            <a:pathLst>
              <a:path w="1262272" h="1163023">
                <a:moveTo>
                  <a:pt x="0" y="0"/>
                </a:moveTo>
                <a:lnTo>
                  <a:pt x="1262272" y="0"/>
                </a:lnTo>
                <a:lnTo>
                  <a:pt x="1262272" y="1163023"/>
                </a:lnTo>
                <a:lnTo>
                  <a:pt x="0" y="1163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>
            <a:off x="1028700" y="8416724"/>
            <a:ext cx="841576" cy="841576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1142073" y="8530097"/>
            <a:ext cx="614830" cy="614830"/>
          </a:xfrm>
          <a:custGeom>
            <a:avLst/>
            <a:gdLst/>
            <a:ahLst/>
            <a:cxnLst/>
            <a:rect l="l" t="t" r="r" b="b"/>
            <a:pathLst>
              <a:path w="614830" h="614830">
                <a:moveTo>
                  <a:pt x="0" y="0"/>
                </a:moveTo>
                <a:lnTo>
                  <a:pt x="614830" y="0"/>
                </a:lnTo>
                <a:lnTo>
                  <a:pt x="614830" y="614830"/>
                </a:lnTo>
                <a:lnTo>
                  <a:pt x="0" y="614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2017419" y="8489474"/>
            <a:ext cx="3454282" cy="30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1"/>
              </a:lnSpc>
            </a:pPr>
            <a:r>
              <a:rPr lang="en-US" sz="193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Visit Our Website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017419" y="8778983"/>
            <a:ext cx="4410331" cy="387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4"/>
              </a:lnSpc>
            </a:pPr>
            <a:r>
              <a:rPr lang="en-US" sz="2486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ksubap.com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592540" y="6659143"/>
            <a:ext cx="2892681" cy="289268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592540" y="735175"/>
            <a:ext cx="2892681" cy="289268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6067980" y="2177259"/>
            <a:ext cx="2855081" cy="5932482"/>
            <a:chOff x="0" y="0"/>
            <a:chExt cx="751955" cy="15624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51955" cy="1562465"/>
            </a:xfrm>
            <a:custGeom>
              <a:avLst/>
              <a:gdLst/>
              <a:ahLst/>
              <a:cxnLst/>
              <a:rect l="l" t="t" r="r" b="b"/>
              <a:pathLst>
                <a:path w="751955" h="1562465">
                  <a:moveTo>
                    <a:pt x="122023" y="0"/>
                  </a:moveTo>
                  <a:lnTo>
                    <a:pt x="629932" y="0"/>
                  </a:lnTo>
                  <a:cubicBezTo>
                    <a:pt x="662295" y="0"/>
                    <a:pt x="693332" y="12856"/>
                    <a:pt x="716216" y="35740"/>
                  </a:cubicBezTo>
                  <a:cubicBezTo>
                    <a:pt x="739099" y="58624"/>
                    <a:pt x="751955" y="89661"/>
                    <a:pt x="751955" y="122023"/>
                  </a:cubicBezTo>
                  <a:lnTo>
                    <a:pt x="751955" y="1440441"/>
                  </a:lnTo>
                  <a:cubicBezTo>
                    <a:pt x="751955" y="1472804"/>
                    <a:pt x="739099" y="1503841"/>
                    <a:pt x="716216" y="1526725"/>
                  </a:cubicBezTo>
                  <a:cubicBezTo>
                    <a:pt x="693332" y="1549609"/>
                    <a:pt x="662295" y="1562465"/>
                    <a:pt x="629932" y="1562465"/>
                  </a:cubicBezTo>
                  <a:lnTo>
                    <a:pt x="122023" y="1562465"/>
                  </a:lnTo>
                  <a:cubicBezTo>
                    <a:pt x="89661" y="1562465"/>
                    <a:pt x="58624" y="1549609"/>
                    <a:pt x="35740" y="1526725"/>
                  </a:cubicBezTo>
                  <a:cubicBezTo>
                    <a:pt x="12856" y="1503841"/>
                    <a:pt x="0" y="1472804"/>
                    <a:pt x="0" y="1440441"/>
                  </a:cubicBezTo>
                  <a:lnTo>
                    <a:pt x="0" y="122023"/>
                  </a:lnTo>
                  <a:cubicBezTo>
                    <a:pt x="0" y="89661"/>
                    <a:pt x="12856" y="58624"/>
                    <a:pt x="35740" y="35740"/>
                  </a:cubicBezTo>
                  <a:cubicBezTo>
                    <a:pt x="58624" y="12856"/>
                    <a:pt x="89661" y="0"/>
                    <a:pt x="122023" y="0"/>
                  </a:cubicBezTo>
                  <a:close/>
                </a:path>
              </a:pathLst>
            </a:custGeom>
            <a:solidFill>
              <a:srgbClr val="0D0D0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51955" cy="1610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0800000">
            <a:off x="9977986" y="1128185"/>
            <a:ext cx="4015315" cy="8030630"/>
          </a:xfrm>
          <a:custGeom>
            <a:avLst/>
            <a:gdLst/>
            <a:ahLst/>
            <a:cxnLst/>
            <a:rect l="l" t="t" r="r" b="b"/>
            <a:pathLst>
              <a:path w="4015315" h="8030630">
                <a:moveTo>
                  <a:pt x="0" y="0"/>
                </a:moveTo>
                <a:lnTo>
                  <a:pt x="4015315" y="0"/>
                </a:lnTo>
                <a:lnTo>
                  <a:pt x="4015315" y="8030630"/>
                </a:lnTo>
                <a:lnTo>
                  <a:pt x="0" y="8030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10275115" y="1425314"/>
            <a:ext cx="7436372" cy="743637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BA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10641026" y="1791225"/>
            <a:ext cx="6704550" cy="670455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035574" y="2185773"/>
            <a:ext cx="5915453" cy="591545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  <a:ln w="7620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3873489" y="9001462"/>
            <a:ext cx="256838" cy="25683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13873489" y="1028700"/>
            <a:ext cx="256838" cy="25683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6400126" y="117144"/>
            <a:ext cx="1737398" cy="1600791"/>
          </a:xfrm>
          <a:custGeom>
            <a:avLst/>
            <a:gdLst/>
            <a:ahLst/>
            <a:cxnLst/>
            <a:rect l="l" t="t" r="r" b="b"/>
            <a:pathLst>
              <a:path w="1737398" h="1600791">
                <a:moveTo>
                  <a:pt x="0" y="0"/>
                </a:moveTo>
                <a:lnTo>
                  <a:pt x="1737398" y="0"/>
                </a:lnTo>
                <a:lnTo>
                  <a:pt x="1737398" y="1600792"/>
                </a:lnTo>
                <a:lnTo>
                  <a:pt x="0" y="16007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1028700" y="962025"/>
            <a:ext cx="9612326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Beta Alpha Psi Initiation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65377" y="5076825"/>
            <a:ext cx="8723776" cy="4115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6"/>
              </a:lnSpc>
            </a:pPr>
            <a:r>
              <a:rPr lang="en-US" sz="2604" b="1" u="sng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Today’s Agenda:</a:t>
            </a:r>
          </a:p>
          <a:p>
            <a:pPr marL="562351" lvl="1" indent="-281175" algn="l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Welcome</a:t>
            </a:r>
          </a:p>
          <a:p>
            <a:pPr marL="562351" lvl="1" indent="-281175" algn="l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Refreshments</a:t>
            </a:r>
          </a:p>
          <a:p>
            <a:pPr marL="562351" lvl="1" indent="-281175" algn="l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New Member Initiation</a:t>
            </a:r>
          </a:p>
          <a:p>
            <a:pPr marL="562351" lvl="1" indent="-281175" algn="l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Graduation Recognition</a:t>
            </a:r>
          </a:p>
          <a:p>
            <a:pPr marL="562351" lvl="1" indent="-281175" algn="l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New Executive Committee Introduction</a:t>
            </a:r>
          </a:p>
          <a:p>
            <a:pPr marL="562351" lvl="1" indent="-281175" algn="l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Beta Alpha Pie Awards </a:t>
            </a:r>
          </a:p>
          <a:p>
            <a:pPr marL="562351" lvl="1" indent="-281175" algn="l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Fall Board Recognition </a:t>
            </a:r>
          </a:p>
          <a:p>
            <a:pPr marL="562351" lvl="1" indent="-281175" algn="l">
              <a:lnSpc>
                <a:spcPts val="3646"/>
              </a:lnSpc>
              <a:buAutoNum type="arabicPeriod"/>
            </a:pPr>
            <a:r>
              <a:rPr lang="en-US" sz="260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Conclusion </a:t>
            </a:r>
          </a:p>
        </p:txBody>
      </p:sp>
      <p:sp>
        <p:nvSpPr>
          <p:cNvPr id="27" name="Freeform 27"/>
          <p:cNvSpPr/>
          <p:nvPr/>
        </p:nvSpPr>
        <p:spPr>
          <a:xfrm>
            <a:off x="196496" y="2794628"/>
            <a:ext cx="483131" cy="483131"/>
          </a:xfrm>
          <a:custGeom>
            <a:avLst/>
            <a:gdLst/>
            <a:ahLst/>
            <a:cxnLst/>
            <a:rect l="l" t="t" r="r" b="b"/>
            <a:pathLst>
              <a:path w="483131" h="483131">
                <a:moveTo>
                  <a:pt x="0" y="0"/>
                </a:moveTo>
                <a:lnTo>
                  <a:pt x="483131" y="0"/>
                </a:lnTo>
                <a:lnTo>
                  <a:pt x="483131" y="483131"/>
                </a:lnTo>
                <a:lnTo>
                  <a:pt x="0" y="4831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965377" y="2693491"/>
            <a:ext cx="8178623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Overview</a:t>
            </a:r>
            <a:r>
              <a:rPr lang="en-US" sz="2599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: Members will attend the Initiation Ceremony to celebrate new candidates becoming official BAP members and to recognize graduating seniors for their achievements and contributions.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21335"/>
            <a:ext cx="18288000" cy="0"/>
          </a:xfrm>
          <a:prstGeom prst="line">
            <a:avLst/>
          </a:prstGeom>
          <a:ln w="47625" cap="flat">
            <a:solidFill>
              <a:srgbClr val="DD9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528342" y="-165718"/>
            <a:ext cx="3685761" cy="1194418"/>
            <a:chOff x="0" y="0"/>
            <a:chExt cx="970735" cy="314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0735" cy="314579"/>
            </a:xfrm>
            <a:custGeom>
              <a:avLst/>
              <a:gdLst/>
              <a:ahLst/>
              <a:cxnLst/>
              <a:rect l="l" t="t" r="r" b="b"/>
              <a:pathLst>
                <a:path w="970735" h="314579">
                  <a:moveTo>
                    <a:pt x="157290" y="0"/>
                  </a:moveTo>
                  <a:lnTo>
                    <a:pt x="813446" y="0"/>
                  </a:lnTo>
                  <a:cubicBezTo>
                    <a:pt x="855162" y="0"/>
                    <a:pt x="895169" y="16572"/>
                    <a:pt x="924666" y="46069"/>
                  </a:cubicBezTo>
                  <a:cubicBezTo>
                    <a:pt x="954164" y="75567"/>
                    <a:pt x="970735" y="115574"/>
                    <a:pt x="970735" y="157290"/>
                  </a:cubicBezTo>
                  <a:lnTo>
                    <a:pt x="970735" y="157290"/>
                  </a:lnTo>
                  <a:cubicBezTo>
                    <a:pt x="970735" y="244158"/>
                    <a:pt x="900314" y="314579"/>
                    <a:pt x="813446" y="314579"/>
                  </a:cubicBezTo>
                  <a:lnTo>
                    <a:pt x="157290" y="314579"/>
                  </a:lnTo>
                  <a:cubicBezTo>
                    <a:pt x="115574" y="314579"/>
                    <a:pt x="75567" y="298008"/>
                    <a:pt x="46069" y="268510"/>
                  </a:cubicBezTo>
                  <a:cubicBezTo>
                    <a:pt x="16572" y="239013"/>
                    <a:pt x="0" y="199005"/>
                    <a:pt x="0" y="157290"/>
                  </a:cubicBezTo>
                  <a:lnTo>
                    <a:pt x="0" y="157290"/>
                  </a:lnTo>
                  <a:cubicBezTo>
                    <a:pt x="0" y="115574"/>
                    <a:pt x="16572" y="75567"/>
                    <a:pt x="46069" y="46069"/>
                  </a:cubicBezTo>
                  <a:cubicBezTo>
                    <a:pt x="75567" y="16572"/>
                    <a:pt x="115574" y="0"/>
                    <a:pt x="15729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70735" cy="36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1314538" y="614201"/>
            <a:ext cx="828999" cy="8289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C19C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15130581" y="-165718"/>
            <a:ext cx="3685761" cy="1194418"/>
            <a:chOff x="0" y="0"/>
            <a:chExt cx="970735" cy="3145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0735" cy="314579"/>
            </a:xfrm>
            <a:custGeom>
              <a:avLst/>
              <a:gdLst/>
              <a:ahLst/>
              <a:cxnLst/>
              <a:rect l="l" t="t" r="r" b="b"/>
              <a:pathLst>
                <a:path w="970735" h="314579">
                  <a:moveTo>
                    <a:pt x="157290" y="0"/>
                  </a:moveTo>
                  <a:lnTo>
                    <a:pt x="813446" y="0"/>
                  </a:lnTo>
                  <a:cubicBezTo>
                    <a:pt x="855162" y="0"/>
                    <a:pt x="895169" y="16572"/>
                    <a:pt x="924666" y="46069"/>
                  </a:cubicBezTo>
                  <a:cubicBezTo>
                    <a:pt x="954164" y="75567"/>
                    <a:pt x="970735" y="115574"/>
                    <a:pt x="970735" y="157290"/>
                  </a:cubicBezTo>
                  <a:lnTo>
                    <a:pt x="970735" y="157290"/>
                  </a:lnTo>
                  <a:cubicBezTo>
                    <a:pt x="970735" y="244158"/>
                    <a:pt x="900314" y="314579"/>
                    <a:pt x="813446" y="314579"/>
                  </a:cubicBezTo>
                  <a:lnTo>
                    <a:pt x="157290" y="314579"/>
                  </a:lnTo>
                  <a:cubicBezTo>
                    <a:pt x="115574" y="314579"/>
                    <a:pt x="75567" y="298008"/>
                    <a:pt x="46069" y="268510"/>
                  </a:cubicBezTo>
                  <a:cubicBezTo>
                    <a:pt x="16572" y="239013"/>
                    <a:pt x="0" y="199005"/>
                    <a:pt x="0" y="157290"/>
                  </a:cubicBezTo>
                  <a:lnTo>
                    <a:pt x="0" y="157290"/>
                  </a:lnTo>
                  <a:cubicBezTo>
                    <a:pt x="0" y="115574"/>
                    <a:pt x="16572" y="75567"/>
                    <a:pt x="46069" y="46069"/>
                  </a:cubicBezTo>
                  <a:cubicBezTo>
                    <a:pt x="75567" y="16572"/>
                    <a:pt x="115574" y="0"/>
                    <a:pt x="15729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970735" cy="36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400126" y="117144"/>
            <a:ext cx="1737398" cy="1600791"/>
          </a:xfrm>
          <a:custGeom>
            <a:avLst/>
            <a:gdLst/>
            <a:ahLst/>
            <a:cxnLst/>
            <a:rect l="l" t="t" r="r" b="b"/>
            <a:pathLst>
              <a:path w="1737398" h="1600791">
                <a:moveTo>
                  <a:pt x="0" y="0"/>
                </a:moveTo>
                <a:lnTo>
                  <a:pt x="1737398" y="0"/>
                </a:lnTo>
                <a:lnTo>
                  <a:pt x="1737398" y="1600792"/>
                </a:lnTo>
                <a:lnTo>
                  <a:pt x="0" y="160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574729" y="9618992"/>
            <a:ext cx="191294" cy="330492"/>
          </a:xfrm>
          <a:prstGeom prst="line">
            <a:avLst/>
          </a:prstGeom>
          <a:ln w="19050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679008" y="933450"/>
            <a:ext cx="6964055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Refreshments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51743" y="1949493"/>
            <a:ext cx="5669673" cy="43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 b="1">
                <a:solidFill>
                  <a:srgbClr val="C5C19C"/>
                </a:solidFill>
                <a:latin typeface="Poppins Bold"/>
                <a:ea typeface="Poppins Bold"/>
                <a:cs typeface="Poppins Bold"/>
                <a:sym typeface="Poppins Bold"/>
              </a:rPr>
              <a:t>Wait for instruction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43648" y="8751352"/>
            <a:ext cx="9234775" cy="74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299" b="1" u="sng">
                <a:solidFill>
                  <a:srgbClr val="C5C19C"/>
                </a:solidFill>
                <a:latin typeface="Poppins Bold"/>
                <a:ea typeface="Poppins Bold"/>
                <a:cs typeface="Poppins Bold"/>
                <a:sym typeface="Poppins Bold"/>
              </a:rPr>
              <a:t>We will dismiss by table, please grab ONE item of each to ensure everyone gets a fair amount.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9633271"/>
            <a:ext cx="4306374" cy="27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0"/>
              </a:lnSpc>
            </a:pPr>
            <a:r>
              <a:rPr lang="en-US" sz="20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Refreshments </a:t>
            </a:r>
          </a:p>
        </p:txBody>
      </p:sp>
      <p:sp>
        <p:nvSpPr>
          <p:cNvPr id="18" name="Freeform 18"/>
          <p:cNvSpPr/>
          <p:nvPr/>
        </p:nvSpPr>
        <p:spPr>
          <a:xfrm>
            <a:off x="6628122" y="2945173"/>
            <a:ext cx="5316915" cy="5410299"/>
          </a:xfrm>
          <a:custGeom>
            <a:avLst/>
            <a:gdLst/>
            <a:ahLst/>
            <a:cxnLst/>
            <a:rect l="l" t="t" r="r" b="b"/>
            <a:pathLst>
              <a:path w="5316915" h="5410299">
                <a:moveTo>
                  <a:pt x="0" y="0"/>
                </a:moveTo>
                <a:lnTo>
                  <a:pt x="5316915" y="0"/>
                </a:lnTo>
                <a:lnTo>
                  <a:pt x="5316915" y="5410298"/>
                </a:lnTo>
                <a:lnTo>
                  <a:pt x="0" y="5410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369" t="-21895" r="-7399" b="-1872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21335"/>
            <a:ext cx="18288000" cy="0"/>
          </a:xfrm>
          <a:prstGeom prst="line">
            <a:avLst/>
          </a:prstGeom>
          <a:ln w="47625" cap="flat">
            <a:solidFill>
              <a:srgbClr val="DD9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528342" y="-165718"/>
            <a:ext cx="3685761" cy="1194418"/>
            <a:chOff x="0" y="0"/>
            <a:chExt cx="970735" cy="314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0735" cy="314579"/>
            </a:xfrm>
            <a:custGeom>
              <a:avLst/>
              <a:gdLst/>
              <a:ahLst/>
              <a:cxnLst/>
              <a:rect l="l" t="t" r="r" b="b"/>
              <a:pathLst>
                <a:path w="970735" h="314579">
                  <a:moveTo>
                    <a:pt x="157290" y="0"/>
                  </a:moveTo>
                  <a:lnTo>
                    <a:pt x="813446" y="0"/>
                  </a:lnTo>
                  <a:cubicBezTo>
                    <a:pt x="855162" y="0"/>
                    <a:pt x="895169" y="16572"/>
                    <a:pt x="924666" y="46069"/>
                  </a:cubicBezTo>
                  <a:cubicBezTo>
                    <a:pt x="954164" y="75567"/>
                    <a:pt x="970735" y="115574"/>
                    <a:pt x="970735" y="157290"/>
                  </a:cubicBezTo>
                  <a:lnTo>
                    <a:pt x="970735" y="157290"/>
                  </a:lnTo>
                  <a:cubicBezTo>
                    <a:pt x="970735" y="244158"/>
                    <a:pt x="900314" y="314579"/>
                    <a:pt x="813446" y="314579"/>
                  </a:cubicBezTo>
                  <a:lnTo>
                    <a:pt x="157290" y="314579"/>
                  </a:lnTo>
                  <a:cubicBezTo>
                    <a:pt x="115574" y="314579"/>
                    <a:pt x="75567" y="298008"/>
                    <a:pt x="46069" y="268510"/>
                  </a:cubicBezTo>
                  <a:cubicBezTo>
                    <a:pt x="16572" y="239013"/>
                    <a:pt x="0" y="199005"/>
                    <a:pt x="0" y="157290"/>
                  </a:cubicBezTo>
                  <a:lnTo>
                    <a:pt x="0" y="157290"/>
                  </a:lnTo>
                  <a:cubicBezTo>
                    <a:pt x="0" y="115574"/>
                    <a:pt x="16572" y="75567"/>
                    <a:pt x="46069" y="46069"/>
                  </a:cubicBezTo>
                  <a:cubicBezTo>
                    <a:pt x="75567" y="16572"/>
                    <a:pt x="115574" y="0"/>
                    <a:pt x="15729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70735" cy="36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1314538" y="614201"/>
            <a:ext cx="828999" cy="8289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C19C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15130581" y="-165718"/>
            <a:ext cx="3685761" cy="1194418"/>
            <a:chOff x="0" y="0"/>
            <a:chExt cx="970735" cy="3145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0735" cy="314579"/>
            </a:xfrm>
            <a:custGeom>
              <a:avLst/>
              <a:gdLst/>
              <a:ahLst/>
              <a:cxnLst/>
              <a:rect l="l" t="t" r="r" b="b"/>
              <a:pathLst>
                <a:path w="970735" h="314579">
                  <a:moveTo>
                    <a:pt x="157290" y="0"/>
                  </a:moveTo>
                  <a:lnTo>
                    <a:pt x="813446" y="0"/>
                  </a:lnTo>
                  <a:cubicBezTo>
                    <a:pt x="855162" y="0"/>
                    <a:pt x="895169" y="16572"/>
                    <a:pt x="924666" y="46069"/>
                  </a:cubicBezTo>
                  <a:cubicBezTo>
                    <a:pt x="954164" y="75567"/>
                    <a:pt x="970735" y="115574"/>
                    <a:pt x="970735" y="157290"/>
                  </a:cubicBezTo>
                  <a:lnTo>
                    <a:pt x="970735" y="157290"/>
                  </a:lnTo>
                  <a:cubicBezTo>
                    <a:pt x="970735" y="244158"/>
                    <a:pt x="900314" y="314579"/>
                    <a:pt x="813446" y="314579"/>
                  </a:cubicBezTo>
                  <a:lnTo>
                    <a:pt x="157290" y="314579"/>
                  </a:lnTo>
                  <a:cubicBezTo>
                    <a:pt x="115574" y="314579"/>
                    <a:pt x="75567" y="298008"/>
                    <a:pt x="46069" y="268510"/>
                  </a:cubicBezTo>
                  <a:cubicBezTo>
                    <a:pt x="16572" y="239013"/>
                    <a:pt x="0" y="199005"/>
                    <a:pt x="0" y="157290"/>
                  </a:cubicBezTo>
                  <a:lnTo>
                    <a:pt x="0" y="157290"/>
                  </a:lnTo>
                  <a:cubicBezTo>
                    <a:pt x="0" y="115574"/>
                    <a:pt x="16572" y="75567"/>
                    <a:pt x="46069" y="46069"/>
                  </a:cubicBezTo>
                  <a:cubicBezTo>
                    <a:pt x="75567" y="16572"/>
                    <a:pt x="115574" y="0"/>
                    <a:pt x="15729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970735" cy="36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400126" y="117144"/>
            <a:ext cx="1737398" cy="1600791"/>
          </a:xfrm>
          <a:custGeom>
            <a:avLst/>
            <a:gdLst/>
            <a:ahLst/>
            <a:cxnLst/>
            <a:rect l="l" t="t" r="r" b="b"/>
            <a:pathLst>
              <a:path w="1737398" h="1600791">
                <a:moveTo>
                  <a:pt x="0" y="0"/>
                </a:moveTo>
                <a:lnTo>
                  <a:pt x="1737398" y="0"/>
                </a:lnTo>
                <a:lnTo>
                  <a:pt x="1737398" y="1600792"/>
                </a:lnTo>
                <a:lnTo>
                  <a:pt x="0" y="160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574729" y="9618992"/>
            <a:ext cx="191294" cy="330492"/>
          </a:xfrm>
          <a:prstGeom prst="line">
            <a:avLst/>
          </a:prstGeom>
          <a:ln w="19050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679008" y="933450"/>
            <a:ext cx="6964055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Initiation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51743" y="1949493"/>
            <a:ext cx="5669673" cy="43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 b="1">
                <a:solidFill>
                  <a:srgbClr val="C5C19C"/>
                </a:solidFill>
                <a:latin typeface="Poppins Bold"/>
                <a:ea typeface="Poppins Bold"/>
                <a:cs typeface="Poppins Bold"/>
                <a:sym typeface="Poppins Bold"/>
              </a:rPr>
              <a:t>Wait for instruction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43648" y="8751352"/>
            <a:ext cx="9234775" cy="74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299" b="1" u="sng">
                <a:solidFill>
                  <a:srgbClr val="C5C19C"/>
                </a:solidFill>
                <a:latin typeface="Poppins Bold"/>
                <a:ea typeface="Poppins Bold"/>
                <a:cs typeface="Poppins Bold"/>
                <a:sym typeface="Poppins Bold"/>
              </a:rPr>
              <a:t>We will dismiss by table, please grab ONE item of each to ensure everyone gets a fair amount.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9633271"/>
            <a:ext cx="4306374" cy="27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0"/>
              </a:lnSpc>
            </a:pPr>
            <a:r>
              <a:rPr lang="en-US" sz="20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New Member Initiation </a:t>
            </a:r>
          </a:p>
        </p:txBody>
      </p:sp>
      <p:sp>
        <p:nvSpPr>
          <p:cNvPr id="18" name="Freeform 18"/>
          <p:cNvSpPr/>
          <p:nvPr/>
        </p:nvSpPr>
        <p:spPr>
          <a:xfrm>
            <a:off x="6628122" y="2945173"/>
            <a:ext cx="5316915" cy="5410299"/>
          </a:xfrm>
          <a:custGeom>
            <a:avLst/>
            <a:gdLst/>
            <a:ahLst/>
            <a:cxnLst/>
            <a:rect l="l" t="t" r="r" b="b"/>
            <a:pathLst>
              <a:path w="5316915" h="5410299">
                <a:moveTo>
                  <a:pt x="0" y="0"/>
                </a:moveTo>
                <a:lnTo>
                  <a:pt x="5316915" y="0"/>
                </a:lnTo>
                <a:lnTo>
                  <a:pt x="5316915" y="5410298"/>
                </a:lnTo>
                <a:lnTo>
                  <a:pt x="0" y="5410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369" t="-21895" r="-7399" b="-1872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21335"/>
            <a:ext cx="18288000" cy="0"/>
          </a:xfrm>
          <a:prstGeom prst="line">
            <a:avLst/>
          </a:prstGeom>
          <a:ln w="47625" cap="flat">
            <a:solidFill>
              <a:srgbClr val="DD9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528342" y="-165718"/>
            <a:ext cx="3685761" cy="1194418"/>
            <a:chOff x="0" y="0"/>
            <a:chExt cx="970735" cy="314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0735" cy="314579"/>
            </a:xfrm>
            <a:custGeom>
              <a:avLst/>
              <a:gdLst/>
              <a:ahLst/>
              <a:cxnLst/>
              <a:rect l="l" t="t" r="r" b="b"/>
              <a:pathLst>
                <a:path w="970735" h="314579">
                  <a:moveTo>
                    <a:pt x="157290" y="0"/>
                  </a:moveTo>
                  <a:lnTo>
                    <a:pt x="813446" y="0"/>
                  </a:lnTo>
                  <a:cubicBezTo>
                    <a:pt x="855162" y="0"/>
                    <a:pt x="895169" y="16572"/>
                    <a:pt x="924666" y="46069"/>
                  </a:cubicBezTo>
                  <a:cubicBezTo>
                    <a:pt x="954164" y="75567"/>
                    <a:pt x="970735" y="115574"/>
                    <a:pt x="970735" y="157290"/>
                  </a:cubicBezTo>
                  <a:lnTo>
                    <a:pt x="970735" y="157290"/>
                  </a:lnTo>
                  <a:cubicBezTo>
                    <a:pt x="970735" y="244158"/>
                    <a:pt x="900314" y="314579"/>
                    <a:pt x="813446" y="314579"/>
                  </a:cubicBezTo>
                  <a:lnTo>
                    <a:pt x="157290" y="314579"/>
                  </a:lnTo>
                  <a:cubicBezTo>
                    <a:pt x="115574" y="314579"/>
                    <a:pt x="75567" y="298008"/>
                    <a:pt x="46069" y="268510"/>
                  </a:cubicBezTo>
                  <a:cubicBezTo>
                    <a:pt x="16572" y="239013"/>
                    <a:pt x="0" y="199005"/>
                    <a:pt x="0" y="157290"/>
                  </a:cubicBezTo>
                  <a:lnTo>
                    <a:pt x="0" y="157290"/>
                  </a:lnTo>
                  <a:cubicBezTo>
                    <a:pt x="0" y="115574"/>
                    <a:pt x="16572" y="75567"/>
                    <a:pt x="46069" y="46069"/>
                  </a:cubicBezTo>
                  <a:cubicBezTo>
                    <a:pt x="75567" y="16572"/>
                    <a:pt x="115574" y="0"/>
                    <a:pt x="15729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70735" cy="36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1314538" y="614201"/>
            <a:ext cx="828999" cy="8289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C19C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15130581" y="-165718"/>
            <a:ext cx="3685761" cy="1194418"/>
            <a:chOff x="0" y="0"/>
            <a:chExt cx="970735" cy="3145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0735" cy="314579"/>
            </a:xfrm>
            <a:custGeom>
              <a:avLst/>
              <a:gdLst/>
              <a:ahLst/>
              <a:cxnLst/>
              <a:rect l="l" t="t" r="r" b="b"/>
              <a:pathLst>
                <a:path w="970735" h="314579">
                  <a:moveTo>
                    <a:pt x="157290" y="0"/>
                  </a:moveTo>
                  <a:lnTo>
                    <a:pt x="813446" y="0"/>
                  </a:lnTo>
                  <a:cubicBezTo>
                    <a:pt x="855162" y="0"/>
                    <a:pt x="895169" y="16572"/>
                    <a:pt x="924666" y="46069"/>
                  </a:cubicBezTo>
                  <a:cubicBezTo>
                    <a:pt x="954164" y="75567"/>
                    <a:pt x="970735" y="115574"/>
                    <a:pt x="970735" y="157290"/>
                  </a:cubicBezTo>
                  <a:lnTo>
                    <a:pt x="970735" y="157290"/>
                  </a:lnTo>
                  <a:cubicBezTo>
                    <a:pt x="970735" y="244158"/>
                    <a:pt x="900314" y="314579"/>
                    <a:pt x="813446" y="314579"/>
                  </a:cubicBezTo>
                  <a:lnTo>
                    <a:pt x="157290" y="314579"/>
                  </a:lnTo>
                  <a:cubicBezTo>
                    <a:pt x="115574" y="314579"/>
                    <a:pt x="75567" y="298008"/>
                    <a:pt x="46069" y="268510"/>
                  </a:cubicBezTo>
                  <a:cubicBezTo>
                    <a:pt x="16572" y="239013"/>
                    <a:pt x="0" y="199005"/>
                    <a:pt x="0" y="157290"/>
                  </a:cubicBezTo>
                  <a:lnTo>
                    <a:pt x="0" y="157290"/>
                  </a:lnTo>
                  <a:cubicBezTo>
                    <a:pt x="0" y="115574"/>
                    <a:pt x="16572" y="75567"/>
                    <a:pt x="46069" y="46069"/>
                  </a:cubicBezTo>
                  <a:cubicBezTo>
                    <a:pt x="75567" y="16572"/>
                    <a:pt x="115574" y="0"/>
                    <a:pt x="15729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970735" cy="36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400126" y="117144"/>
            <a:ext cx="1737398" cy="1600791"/>
          </a:xfrm>
          <a:custGeom>
            <a:avLst/>
            <a:gdLst/>
            <a:ahLst/>
            <a:cxnLst/>
            <a:rect l="l" t="t" r="r" b="b"/>
            <a:pathLst>
              <a:path w="1737398" h="1600791">
                <a:moveTo>
                  <a:pt x="0" y="0"/>
                </a:moveTo>
                <a:lnTo>
                  <a:pt x="1737398" y="0"/>
                </a:lnTo>
                <a:lnTo>
                  <a:pt x="1737398" y="1600792"/>
                </a:lnTo>
                <a:lnTo>
                  <a:pt x="0" y="160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574729" y="9618992"/>
            <a:ext cx="191294" cy="330492"/>
          </a:xfrm>
          <a:prstGeom prst="line">
            <a:avLst/>
          </a:prstGeom>
          <a:ln w="19050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194747" y="936668"/>
            <a:ext cx="7932578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Graduation Recognition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43648" y="8751352"/>
            <a:ext cx="9234775" cy="74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299" b="1" u="sng">
                <a:solidFill>
                  <a:srgbClr val="C5C19C"/>
                </a:solidFill>
                <a:latin typeface="Poppins Bold"/>
                <a:ea typeface="Poppins Bold"/>
                <a:cs typeface="Poppins Bold"/>
                <a:sym typeface="Poppins Bold"/>
              </a:rPr>
              <a:t>We want to take a moment to recognize our graduating Fall seniors.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9633271"/>
            <a:ext cx="4306374" cy="27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0"/>
              </a:lnSpc>
            </a:pPr>
            <a:r>
              <a:rPr lang="en-US" sz="20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Graduation Recognition</a:t>
            </a:r>
          </a:p>
        </p:txBody>
      </p:sp>
      <p:sp>
        <p:nvSpPr>
          <p:cNvPr id="17" name="Freeform 17"/>
          <p:cNvSpPr/>
          <p:nvPr/>
        </p:nvSpPr>
        <p:spPr>
          <a:xfrm>
            <a:off x="6628122" y="2945173"/>
            <a:ext cx="5316915" cy="5410299"/>
          </a:xfrm>
          <a:custGeom>
            <a:avLst/>
            <a:gdLst/>
            <a:ahLst/>
            <a:cxnLst/>
            <a:rect l="l" t="t" r="r" b="b"/>
            <a:pathLst>
              <a:path w="5316915" h="5410299">
                <a:moveTo>
                  <a:pt x="0" y="0"/>
                </a:moveTo>
                <a:lnTo>
                  <a:pt x="5316915" y="0"/>
                </a:lnTo>
                <a:lnTo>
                  <a:pt x="5316915" y="5410298"/>
                </a:lnTo>
                <a:lnTo>
                  <a:pt x="0" y="5410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369" t="-21895" r="-7399" b="-1872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21335"/>
            <a:ext cx="18288000" cy="0"/>
          </a:xfrm>
          <a:prstGeom prst="line">
            <a:avLst/>
          </a:prstGeom>
          <a:ln w="47625" cap="flat">
            <a:solidFill>
              <a:srgbClr val="DD9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528342" y="-165718"/>
            <a:ext cx="3685761" cy="1194418"/>
            <a:chOff x="0" y="0"/>
            <a:chExt cx="970735" cy="314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0735" cy="314579"/>
            </a:xfrm>
            <a:custGeom>
              <a:avLst/>
              <a:gdLst/>
              <a:ahLst/>
              <a:cxnLst/>
              <a:rect l="l" t="t" r="r" b="b"/>
              <a:pathLst>
                <a:path w="970735" h="314579">
                  <a:moveTo>
                    <a:pt x="157290" y="0"/>
                  </a:moveTo>
                  <a:lnTo>
                    <a:pt x="813446" y="0"/>
                  </a:lnTo>
                  <a:cubicBezTo>
                    <a:pt x="855162" y="0"/>
                    <a:pt x="895169" y="16572"/>
                    <a:pt x="924666" y="46069"/>
                  </a:cubicBezTo>
                  <a:cubicBezTo>
                    <a:pt x="954164" y="75567"/>
                    <a:pt x="970735" y="115574"/>
                    <a:pt x="970735" y="157290"/>
                  </a:cubicBezTo>
                  <a:lnTo>
                    <a:pt x="970735" y="157290"/>
                  </a:lnTo>
                  <a:cubicBezTo>
                    <a:pt x="970735" y="244158"/>
                    <a:pt x="900314" y="314579"/>
                    <a:pt x="813446" y="314579"/>
                  </a:cubicBezTo>
                  <a:lnTo>
                    <a:pt x="157290" y="314579"/>
                  </a:lnTo>
                  <a:cubicBezTo>
                    <a:pt x="115574" y="314579"/>
                    <a:pt x="75567" y="298008"/>
                    <a:pt x="46069" y="268510"/>
                  </a:cubicBezTo>
                  <a:cubicBezTo>
                    <a:pt x="16572" y="239013"/>
                    <a:pt x="0" y="199005"/>
                    <a:pt x="0" y="157290"/>
                  </a:cubicBezTo>
                  <a:lnTo>
                    <a:pt x="0" y="157290"/>
                  </a:lnTo>
                  <a:cubicBezTo>
                    <a:pt x="0" y="115574"/>
                    <a:pt x="16572" y="75567"/>
                    <a:pt x="46069" y="46069"/>
                  </a:cubicBezTo>
                  <a:cubicBezTo>
                    <a:pt x="75567" y="16572"/>
                    <a:pt x="115574" y="0"/>
                    <a:pt x="15729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70735" cy="36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1314538" y="614201"/>
            <a:ext cx="828999" cy="8289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C19C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15130581" y="-165718"/>
            <a:ext cx="3685761" cy="1194418"/>
            <a:chOff x="0" y="0"/>
            <a:chExt cx="970735" cy="3145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0735" cy="314579"/>
            </a:xfrm>
            <a:custGeom>
              <a:avLst/>
              <a:gdLst/>
              <a:ahLst/>
              <a:cxnLst/>
              <a:rect l="l" t="t" r="r" b="b"/>
              <a:pathLst>
                <a:path w="970735" h="314579">
                  <a:moveTo>
                    <a:pt x="157290" y="0"/>
                  </a:moveTo>
                  <a:lnTo>
                    <a:pt x="813446" y="0"/>
                  </a:lnTo>
                  <a:cubicBezTo>
                    <a:pt x="855162" y="0"/>
                    <a:pt x="895169" y="16572"/>
                    <a:pt x="924666" y="46069"/>
                  </a:cubicBezTo>
                  <a:cubicBezTo>
                    <a:pt x="954164" y="75567"/>
                    <a:pt x="970735" y="115574"/>
                    <a:pt x="970735" y="157290"/>
                  </a:cubicBezTo>
                  <a:lnTo>
                    <a:pt x="970735" y="157290"/>
                  </a:lnTo>
                  <a:cubicBezTo>
                    <a:pt x="970735" y="244158"/>
                    <a:pt x="900314" y="314579"/>
                    <a:pt x="813446" y="314579"/>
                  </a:cubicBezTo>
                  <a:lnTo>
                    <a:pt x="157290" y="314579"/>
                  </a:lnTo>
                  <a:cubicBezTo>
                    <a:pt x="115574" y="314579"/>
                    <a:pt x="75567" y="298008"/>
                    <a:pt x="46069" y="268510"/>
                  </a:cubicBezTo>
                  <a:cubicBezTo>
                    <a:pt x="16572" y="239013"/>
                    <a:pt x="0" y="199005"/>
                    <a:pt x="0" y="157290"/>
                  </a:cubicBezTo>
                  <a:lnTo>
                    <a:pt x="0" y="157290"/>
                  </a:lnTo>
                  <a:cubicBezTo>
                    <a:pt x="0" y="115574"/>
                    <a:pt x="16572" y="75567"/>
                    <a:pt x="46069" y="46069"/>
                  </a:cubicBezTo>
                  <a:cubicBezTo>
                    <a:pt x="75567" y="16572"/>
                    <a:pt x="115574" y="0"/>
                    <a:pt x="15729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970735" cy="36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400126" y="117144"/>
            <a:ext cx="1737398" cy="1600791"/>
          </a:xfrm>
          <a:custGeom>
            <a:avLst/>
            <a:gdLst/>
            <a:ahLst/>
            <a:cxnLst/>
            <a:rect l="l" t="t" r="r" b="b"/>
            <a:pathLst>
              <a:path w="1737398" h="1600791">
                <a:moveTo>
                  <a:pt x="0" y="0"/>
                </a:moveTo>
                <a:lnTo>
                  <a:pt x="1737398" y="0"/>
                </a:lnTo>
                <a:lnTo>
                  <a:pt x="1737398" y="1600792"/>
                </a:lnTo>
                <a:lnTo>
                  <a:pt x="0" y="160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574729" y="9618992"/>
            <a:ext cx="191294" cy="330492"/>
          </a:xfrm>
          <a:prstGeom prst="line">
            <a:avLst/>
          </a:prstGeom>
          <a:ln w="19050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294645" y="933450"/>
            <a:ext cx="9698709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New Executive Committee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51743" y="1949493"/>
            <a:ext cx="5669673" cy="43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 b="1">
                <a:solidFill>
                  <a:srgbClr val="C5C19C"/>
                </a:solidFill>
                <a:latin typeface="Poppins Bold"/>
                <a:ea typeface="Poppins Bold"/>
                <a:cs typeface="Poppins Bold"/>
                <a:sym typeface="Poppins Bold"/>
              </a:rPr>
              <a:t>Wait for instruction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43648" y="8751352"/>
            <a:ext cx="9234775" cy="74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299" b="1" u="sng">
                <a:solidFill>
                  <a:srgbClr val="C5C19C"/>
                </a:solidFill>
                <a:latin typeface="Poppins Bold"/>
                <a:ea typeface="Poppins Bold"/>
                <a:cs typeface="Poppins Bold"/>
                <a:sym typeface="Poppins Bold"/>
              </a:rPr>
              <a:t>We will dismiss by table, please grab ONE item of each to ensure everyone gets a fair amount.</a:t>
            </a:r>
          </a:p>
        </p:txBody>
      </p:sp>
      <p:sp>
        <p:nvSpPr>
          <p:cNvPr id="17" name="Freeform 17"/>
          <p:cNvSpPr/>
          <p:nvPr/>
        </p:nvSpPr>
        <p:spPr>
          <a:xfrm>
            <a:off x="6628122" y="2945173"/>
            <a:ext cx="5316915" cy="5410299"/>
          </a:xfrm>
          <a:custGeom>
            <a:avLst/>
            <a:gdLst/>
            <a:ahLst/>
            <a:cxnLst/>
            <a:rect l="l" t="t" r="r" b="b"/>
            <a:pathLst>
              <a:path w="5316915" h="5410299">
                <a:moveTo>
                  <a:pt x="0" y="0"/>
                </a:moveTo>
                <a:lnTo>
                  <a:pt x="5316915" y="0"/>
                </a:lnTo>
                <a:lnTo>
                  <a:pt x="5316915" y="5410298"/>
                </a:lnTo>
                <a:lnTo>
                  <a:pt x="0" y="5410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369" t="-21895" r="-7399" b="-187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028700" y="9633271"/>
            <a:ext cx="4306374" cy="27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0"/>
              </a:lnSpc>
            </a:pPr>
            <a:r>
              <a:rPr lang="en-US" sz="20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New EC Introductions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5076902" y="-165718"/>
            <a:ext cx="3685761" cy="1194418"/>
            <a:chOff x="0" y="0"/>
            <a:chExt cx="970735" cy="314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0735" cy="314579"/>
            </a:xfrm>
            <a:custGeom>
              <a:avLst/>
              <a:gdLst/>
              <a:ahLst/>
              <a:cxnLst/>
              <a:rect l="l" t="t" r="r" b="b"/>
              <a:pathLst>
                <a:path w="970735" h="314579">
                  <a:moveTo>
                    <a:pt x="157290" y="0"/>
                  </a:moveTo>
                  <a:lnTo>
                    <a:pt x="813446" y="0"/>
                  </a:lnTo>
                  <a:cubicBezTo>
                    <a:pt x="855162" y="0"/>
                    <a:pt x="895169" y="16572"/>
                    <a:pt x="924666" y="46069"/>
                  </a:cubicBezTo>
                  <a:cubicBezTo>
                    <a:pt x="954164" y="75567"/>
                    <a:pt x="970735" y="115574"/>
                    <a:pt x="970735" y="157290"/>
                  </a:cubicBezTo>
                  <a:lnTo>
                    <a:pt x="970735" y="157290"/>
                  </a:lnTo>
                  <a:cubicBezTo>
                    <a:pt x="970735" y="244158"/>
                    <a:pt x="900314" y="314579"/>
                    <a:pt x="813446" y="314579"/>
                  </a:cubicBezTo>
                  <a:lnTo>
                    <a:pt x="157290" y="314579"/>
                  </a:lnTo>
                  <a:cubicBezTo>
                    <a:pt x="115574" y="314579"/>
                    <a:pt x="75567" y="298008"/>
                    <a:pt x="46069" y="268510"/>
                  </a:cubicBezTo>
                  <a:cubicBezTo>
                    <a:pt x="16572" y="239013"/>
                    <a:pt x="0" y="199005"/>
                    <a:pt x="0" y="157290"/>
                  </a:cubicBezTo>
                  <a:lnTo>
                    <a:pt x="0" y="157290"/>
                  </a:lnTo>
                  <a:cubicBezTo>
                    <a:pt x="0" y="115574"/>
                    <a:pt x="16572" y="75567"/>
                    <a:pt x="46069" y="46069"/>
                  </a:cubicBezTo>
                  <a:cubicBezTo>
                    <a:pt x="75567" y="16572"/>
                    <a:pt x="115574" y="0"/>
                    <a:pt x="157290" y="0"/>
                  </a:cubicBezTo>
                  <a:close/>
                </a:path>
              </a:pathLst>
            </a:custGeom>
            <a:solidFill>
              <a:srgbClr val="D741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70735" cy="36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474663" y="9258300"/>
            <a:ext cx="4508395" cy="1194418"/>
            <a:chOff x="0" y="0"/>
            <a:chExt cx="1187396" cy="3145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87396" cy="314579"/>
            </a:xfrm>
            <a:custGeom>
              <a:avLst/>
              <a:gdLst/>
              <a:ahLst/>
              <a:cxnLst/>
              <a:rect l="l" t="t" r="r" b="b"/>
              <a:pathLst>
                <a:path w="1187396" h="314579">
                  <a:moveTo>
                    <a:pt x="157290" y="0"/>
                  </a:moveTo>
                  <a:lnTo>
                    <a:pt x="1030107" y="0"/>
                  </a:lnTo>
                  <a:cubicBezTo>
                    <a:pt x="1071823" y="0"/>
                    <a:pt x="1111830" y="16572"/>
                    <a:pt x="1141327" y="46069"/>
                  </a:cubicBezTo>
                  <a:cubicBezTo>
                    <a:pt x="1170825" y="75567"/>
                    <a:pt x="1187396" y="115574"/>
                    <a:pt x="1187396" y="157290"/>
                  </a:cubicBezTo>
                  <a:lnTo>
                    <a:pt x="1187396" y="157290"/>
                  </a:lnTo>
                  <a:cubicBezTo>
                    <a:pt x="1187396" y="199005"/>
                    <a:pt x="1170825" y="239013"/>
                    <a:pt x="1141327" y="268510"/>
                  </a:cubicBezTo>
                  <a:cubicBezTo>
                    <a:pt x="1111830" y="298008"/>
                    <a:pt x="1071823" y="314579"/>
                    <a:pt x="1030107" y="314579"/>
                  </a:cubicBezTo>
                  <a:lnTo>
                    <a:pt x="157290" y="314579"/>
                  </a:lnTo>
                  <a:cubicBezTo>
                    <a:pt x="115574" y="314579"/>
                    <a:pt x="75567" y="298008"/>
                    <a:pt x="46069" y="268510"/>
                  </a:cubicBezTo>
                  <a:cubicBezTo>
                    <a:pt x="16572" y="239013"/>
                    <a:pt x="0" y="199005"/>
                    <a:pt x="0" y="157290"/>
                  </a:cubicBezTo>
                  <a:lnTo>
                    <a:pt x="0" y="157290"/>
                  </a:lnTo>
                  <a:cubicBezTo>
                    <a:pt x="0" y="115574"/>
                    <a:pt x="16572" y="75567"/>
                    <a:pt x="46069" y="46069"/>
                  </a:cubicBezTo>
                  <a:cubicBezTo>
                    <a:pt x="75567" y="16572"/>
                    <a:pt x="115574" y="0"/>
                    <a:pt x="157290" y="0"/>
                  </a:cubicBezTo>
                  <a:close/>
                </a:path>
              </a:pathLst>
            </a:custGeom>
            <a:solidFill>
              <a:srgbClr val="D741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187396" cy="36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3216325" y="2486850"/>
            <a:ext cx="1634814" cy="3269628"/>
          </a:xfrm>
          <a:custGeom>
            <a:avLst/>
            <a:gdLst/>
            <a:ahLst/>
            <a:cxnLst/>
            <a:rect l="l" t="t" r="r" b="b"/>
            <a:pathLst>
              <a:path w="1634814" h="3269628">
                <a:moveTo>
                  <a:pt x="0" y="0"/>
                </a:moveTo>
                <a:lnTo>
                  <a:pt x="1634814" y="0"/>
                </a:lnTo>
                <a:lnTo>
                  <a:pt x="1634814" y="3269627"/>
                </a:lnTo>
                <a:lnTo>
                  <a:pt x="0" y="326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2578554" y="1849079"/>
            <a:ext cx="2910356" cy="291035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793190" y="2063714"/>
            <a:ext cx="2481084" cy="248108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7682" b="-22317"/>
              </a:stretch>
            </a:blipFill>
            <a:ln w="5715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5616261" y="3251972"/>
            <a:ext cx="104570" cy="10457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2358414" y="3304257"/>
            <a:ext cx="104570" cy="10457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5400000">
            <a:off x="8161285" y="2520524"/>
            <a:ext cx="1634814" cy="3269628"/>
          </a:xfrm>
          <a:custGeom>
            <a:avLst/>
            <a:gdLst/>
            <a:ahLst/>
            <a:cxnLst/>
            <a:rect l="l" t="t" r="r" b="b"/>
            <a:pathLst>
              <a:path w="1634814" h="3269628">
                <a:moveTo>
                  <a:pt x="0" y="0"/>
                </a:moveTo>
                <a:lnTo>
                  <a:pt x="1634814" y="0"/>
                </a:lnTo>
                <a:lnTo>
                  <a:pt x="1634814" y="3269628"/>
                </a:lnTo>
                <a:lnTo>
                  <a:pt x="0" y="3269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 rot="-10800000">
            <a:off x="7523514" y="1882753"/>
            <a:ext cx="2910356" cy="291035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738150" y="2097389"/>
            <a:ext cx="2481084" cy="248108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27512" b="-22581"/>
              </a:stretch>
            </a:blipFill>
            <a:ln w="5715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10561221" y="3304257"/>
            <a:ext cx="104570" cy="10457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7303374" y="3337931"/>
            <a:ext cx="104570" cy="104570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 rot="5400000">
            <a:off x="13175102" y="2520524"/>
            <a:ext cx="1634814" cy="3269628"/>
          </a:xfrm>
          <a:custGeom>
            <a:avLst/>
            <a:gdLst/>
            <a:ahLst/>
            <a:cxnLst/>
            <a:rect l="l" t="t" r="r" b="b"/>
            <a:pathLst>
              <a:path w="1634814" h="3269628">
                <a:moveTo>
                  <a:pt x="0" y="0"/>
                </a:moveTo>
                <a:lnTo>
                  <a:pt x="1634814" y="0"/>
                </a:lnTo>
                <a:lnTo>
                  <a:pt x="1634814" y="3269628"/>
                </a:lnTo>
                <a:lnTo>
                  <a:pt x="0" y="3269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 rot="-10800000">
            <a:off x="12537331" y="1882753"/>
            <a:ext cx="2910356" cy="2910356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751967" y="2097389"/>
            <a:ext cx="2481084" cy="2481084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30745" r="-28702" b="-3786"/>
              </a:stretch>
            </a:blipFill>
            <a:ln w="5715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8"/>
          <p:cNvGrpSpPr/>
          <p:nvPr/>
        </p:nvGrpSpPr>
        <p:grpSpPr>
          <a:xfrm rot="5400000">
            <a:off x="15575037" y="3323179"/>
            <a:ext cx="104570" cy="104570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5400000">
            <a:off x="12317190" y="3337931"/>
            <a:ext cx="104570" cy="104570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 rot="5400000">
            <a:off x="5686709" y="6591583"/>
            <a:ext cx="1634814" cy="3269628"/>
          </a:xfrm>
          <a:custGeom>
            <a:avLst/>
            <a:gdLst/>
            <a:ahLst/>
            <a:cxnLst/>
            <a:rect l="l" t="t" r="r" b="b"/>
            <a:pathLst>
              <a:path w="1634814" h="3269628">
                <a:moveTo>
                  <a:pt x="0" y="0"/>
                </a:moveTo>
                <a:lnTo>
                  <a:pt x="1634814" y="0"/>
                </a:lnTo>
                <a:lnTo>
                  <a:pt x="1634814" y="3269627"/>
                </a:lnTo>
                <a:lnTo>
                  <a:pt x="0" y="326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5" name="Group 45"/>
          <p:cNvGrpSpPr/>
          <p:nvPr/>
        </p:nvGrpSpPr>
        <p:grpSpPr>
          <a:xfrm rot="-10800000">
            <a:off x="5048938" y="5953812"/>
            <a:ext cx="2910356" cy="2910356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5263574" y="6168448"/>
            <a:ext cx="2481084" cy="2481084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t="-25136" b="-25136"/>
              </a:stretch>
            </a:blipFill>
            <a:ln w="5715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50"/>
          <p:cNvGrpSpPr/>
          <p:nvPr/>
        </p:nvGrpSpPr>
        <p:grpSpPr>
          <a:xfrm rot="5400000">
            <a:off x="8074865" y="7408990"/>
            <a:ext cx="104570" cy="104570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 rot="5400000">
            <a:off x="4828797" y="7408990"/>
            <a:ext cx="104570" cy="104570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 rot="5400000">
            <a:off x="11126312" y="6591583"/>
            <a:ext cx="1634814" cy="3269628"/>
          </a:xfrm>
          <a:custGeom>
            <a:avLst/>
            <a:gdLst/>
            <a:ahLst/>
            <a:cxnLst/>
            <a:rect l="l" t="t" r="r" b="b"/>
            <a:pathLst>
              <a:path w="1634814" h="3269628">
                <a:moveTo>
                  <a:pt x="0" y="0"/>
                </a:moveTo>
                <a:lnTo>
                  <a:pt x="1634814" y="0"/>
                </a:lnTo>
                <a:lnTo>
                  <a:pt x="1634814" y="3269627"/>
                </a:lnTo>
                <a:lnTo>
                  <a:pt x="0" y="326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7" name="Group 57"/>
          <p:cNvGrpSpPr/>
          <p:nvPr/>
        </p:nvGrpSpPr>
        <p:grpSpPr>
          <a:xfrm rot="-10800000">
            <a:off x="10488541" y="5953812"/>
            <a:ext cx="2910356" cy="2910356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703177" y="6168448"/>
            <a:ext cx="2481084" cy="2481084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t="-20737" b="-26321"/>
              </a:stretch>
            </a:blipFill>
            <a:ln w="5715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2"/>
          <p:cNvGrpSpPr/>
          <p:nvPr/>
        </p:nvGrpSpPr>
        <p:grpSpPr>
          <a:xfrm rot="5400000">
            <a:off x="13514467" y="7408990"/>
            <a:ext cx="104570" cy="10457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 rot="5400000">
            <a:off x="10256620" y="7408990"/>
            <a:ext cx="104570" cy="10457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16390601" y="117144"/>
            <a:ext cx="1737398" cy="1600791"/>
          </a:xfrm>
          <a:custGeom>
            <a:avLst/>
            <a:gdLst/>
            <a:ahLst/>
            <a:cxnLst/>
            <a:rect l="l" t="t" r="r" b="b"/>
            <a:pathLst>
              <a:path w="1737398" h="1600791">
                <a:moveTo>
                  <a:pt x="0" y="0"/>
                </a:moveTo>
                <a:lnTo>
                  <a:pt x="1737398" y="0"/>
                </a:lnTo>
                <a:lnTo>
                  <a:pt x="1737398" y="1600792"/>
                </a:lnTo>
                <a:lnTo>
                  <a:pt x="0" y="160079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9" name="Group 69"/>
          <p:cNvGrpSpPr/>
          <p:nvPr/>
        </p:nvGrpSpPr>
        <p:grpSpPr>
          <a:xfrm>
            <a:off x="5231830" y="6168448"/>
            <a:ext cx="2481084" cy="2481084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t="-10423" r="-16164" b="-5952"/>
              </a:stretch>
            </a:blipFill>
            <a:ln w="5715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AutoShape 71"/>
          <p:cNvSpPr/>
          <p:nvPr/>
        </p:nvSpPr>
        <p:spPr>
          <a:xfrm flipV="1">
            <a:off x="574729" y="9618992"/>
            <a:ext cx="191294" cy="330492"/>
          </a:xfrm>
          <a:prstGeom prst="line">
            <a:avLst/>
          </a:prstGeom>
          <a:ln w="19050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TextBox 72"/>
          <p:cNvSpPr txBox="1"/>
          <p:nvPr/>
        </p:nvSpPr>
        <p:spPr>
          <a:xfrm>
            <a:off x="2358414" y="5558833"/>
            <a:ext cx="3624519" cy="31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899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President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303374" y="5541234"/>
            <a:ext cx="3350637" cy="31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899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Vice President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425233" y="5539088"/>
            <a:ext cx="3350637" cy="31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899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Treasurer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2084532" y="794009"/>
            <a:ext cx="14133113" cy="923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Meet the Executive Committee 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084532" y="5122999"/>
            <a:ext cx="3898400" cy="424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589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Karen Flores-Padilla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7029492" y="5105400"/>
            <a:ext cx="3898400" cy="424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589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Zainab Choudhary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2151351" y="5103254"/>
            <a:ext cx="3898400" cy="424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589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Eric Super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4523172" y="9120003"/>
            <a:ext cx="3898400" cy="1021313"/>
            <a:chOff x="0" y="0"/>
            <a:chExt cx="5197867" cy="1361750"/>
          </a:xfrm>
        </p:grpSpPr>
        <p:sp>
          <p:nvSpPr>
            <p:cNvPr id="80" name="TextBox 80"/>
            <p:cNvSpPr txBox="1"/>
            <p:nvPr/>
          </p:nvSpPr>
          <p:spPr>
            <a:xfrm>
              <a:off x="0" y="-38100"/>
              <a:ext cx="5197867" cy="553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6"/>
                </a:lnSpc>
              </a:pPr>
              <a:r>
                <a:rPr lang="en-US" sz="2589" b="1">
                  <a:solidFill>
                    <a:srgbClr val="0D0D0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Mya Bacchus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365175" y="543012"/>
              <a:ext cx="4467516" cy="818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9"/>
                </a:lnSpc>
              </a:pPr>
              <a:r>
                <a:rPr lang="en-US" sz="1899">
                  <a:solidFill>
                    <a:srgbClr val="0D0D0D"/>
                  </a:solidFill>
                  <a:latin typeface="Poppins"/>
                  <a:ea typeface="Poppins"/>
                  <a:cs typeface="Poppins"/>
                  <a:sym typeface="Poppins"/>
                </a:rPr>
                <a:t>Reporter</a:t>
              </a:r>
            </a:p>
            <a:p>
              <a:pPr algn="ctr">
                <a:lnSpc>
                  <a:spcPts val="2469"/>
                </a:lnSpc>
              </a:pPr>
              <a:r>
                <a:rPr lang="en-US" sz="1899">
                  <a:solidFill>
                    <a:srgbClr val="0D0D0D"/>
                  </a:solidFill>
                  <a:latin typeface="Poppins"/>
                  <a:ea typeface="Poppins"/>
                  <a:cs typeface="Poppins"/>
                  <a:sym typeface="Poppins"/>
                </a:rPr>
                <a:t> Beta Alpha Psi </a:t>
              </a:r>
            </a:p>
          </p:txBody>
        </p:sp>
      </p:grpSp>
      <p:sp>
        <p:nvSpPr>
          <p:cNvPr id="82" name="TextBox 82"/>
          <p:cNvSpPr txBox="1"/>
          <p:nvPr/>
        </p:nvSpPr>
        <p:spPr>
          <a:xfrm>
            <a:off x="10121514" y="9053328"/>
            <a:ext cx="3898400" cy="424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2589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Hailey Young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9653010" y="9466237"/>
            <a:ext cx="4835408" cy="623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899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Marketing Director</a:t>
            </a:r>
          </a:p>
          <a:p>
            <a:pPr algn="ctr">
              <a:lnSpc>
                <a:spcPts val="2469"/>
              </a:lnSpc>
            </a:pPr>
            <a:r>
              <a:rPr lang="en-US" sz="1899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Beta Alpha Psi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2462984" y="5915712"/>
            <a:ext cx="3350637" cy="31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899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Beta Alpha Psi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303374" y="5915712"/>
            <a:ext cx="3350637" cy="31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899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Beta Alpha Psi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2425233" y="5915712"/>
            <a:ext cx="3350637" cy="31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899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Beta Alpha Psi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028700" y="9633271"/>
            <a:ext cx="4306374" cy="27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0"/>
              </a:lnSpc>
            </a:pPr>
            <a:r>
              <a:rPr lang="en-US" sz="20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New EC Introductions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21335"/>
            <a:ext cx="18288000" cy="0"/>
          </a:xfrm>
          <a:prstGeom prst="line">
            <a:avLst/>
          </a:prstGeom>
          <a:ln w="47625" cap="flat">
            <a:solidFill>
              <a:srgbClr val="DD9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528342" y="-165718"/>
            <a:ext cx="3685761" cy="1194418"/>
            <a:chOff x="0" y="0"/>
            <a:chExt cx="970735" cy="314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0735" cy="314579"/>
            </a:xfrm>
            <a:custGeom>
              <a:avLst/>
              <a:gdLst/>
              <a:ahLst/>
              <a:cxnLst/>
              <a:rect l="l" t="t" r="r" b="b"/>
              <a:pathLst>
                <a:path w="970735" h="314579">
                  <a:moveTo>
                    <a:pt x="157290" y="0"/>
                  </a:moveTo>
                  <a:lnTo>
                    <a:pt x="813446" y="0"/>
                  </a:lnTo>
                  <a:cubicBezTo>
                    <a:pt x="855162" y="0"/>
                    <a:pt x="895169" y="16572"/>
                    <a:pt x="924666" y="46069"/>
                  </a:cubicBezTo>
                  <a:cubicBezTo>
                    <a:pt x="954164" y="75567"/>
                    <a:pt x="970735" y="115574"/>
                    <a:pt x="970735" y="157290"/>
                  </a:cubicBezTo>
                  <a:lnTo>
                    <a:pt x="970735" y="157290"/>
                  </a:lnTo>
                  <a:cubicBezTo>
                    <a:pt x="970735" y="244158"/>
                    <a:pt x="900314" y="314579"/>
                    <a:pt x="813446" y="314579"/>
                  </a:cubicBezTo>
                  <a:lnTo>
                    <a:pt x="157290" y="314579"/>
                  </a:lnTo>
                  <a:cubicBezTo>
                    <a:pt x="115574" y="314579"/>
                    <a:pt x="75567" y="298008"/>
                    <a:pt x="46069" y="268510"/>
                  </a:cubicBezTo>
                  <a:cubicBezTo>
                    <a:pt x="16572" y="239013"/>
                    <a:pt x="0" y="199005"/>
                    <a:pt x="0" y="157290"/>
                  </a:cubicBezTo>
                  <a:lnTo>
                    <a:pt x="0" y="157290"/>
                  </a:lnTo>
                  <a:cubicBezTo>
                    <a:pt x="0" y="115574"/>
                    <a:pt x="16572" y="75567"/>
                    <a:pt x="46069" y="46069"/>
                  </a:cubicBezTo>
                  <a:cubicBezTo>
                    <a:pt x="75567" y="16572"/>
                    <a:pt x="115574" y="0"/>
                    <a:pt x="15729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70735" cy="36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1314538" y="614201"/>
            <a:ext cx="828999" cy="8289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C19C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15130581" y="-165718"/>
            <a:ext cx="3685761" cy="1194418"/>
            <a:chOff x="0" y="0"/>
            <a:chExt cx="970735" cy="3145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0735" cy="314579"/>
            </a:xfrm>
            <a:custGeom>
              <a:avLst/>
              <a:gdLst/>
              <a:ahLst/>
              <a:cxnLst/>
              <a:rect l="l" t="t" r="r" b="b"/>
              <a:pathLst>
                <a:path w="970735" h="314579">
                  <a:moveTo>
                    <a:pt x="157290" y="0"/>
                  </a:moveTo>
                  <a:lnTo>
                    <a:pt x="813446" y="0"/>
                  </a:lnTo>
                  <a:cubicBezTo>
                    <a:pt x="855162" y="0"/>
                    <a:pt x="895169" y="16572"/>
                    <a:pt x="924666" y="46069"/>
                  </a:cubicBezTo>
                  <a:cubicBezTo>
                    <a:pt x="954164" y="75567"/>
                    <a:pt x="970735" y="115574"/>
                    <a:pt x="970735" y="157290"/>
                  </a:cubicBezTo>
                  <a:lnTo>
                    <a:pt x="970735" y="157290"/>
                  </a:lnTo>
                  <a:cubicBezTo>
                    <a:pt x="970735" y="244158"/>
                    <a:pt x="900314" y="314579"/>
                    <a:pt x="813446" y="314579"/>
                  </a:cubicBezTo>
                  <a:lnTo>
                    <a:pt x="157290" y="314579"/>
                  </a:lnTo>
                  <a:cubicBezTo>
                    <a:pt x="115574" y="314579"/>
                    <a:pt x="75567" y="298008"/>
                    <a:pt x="46069" y="268510"/>
                  </a:cubicBezTo>
                  <a:cubicBezTo>
                    <a:pt x="16572" y="239013"/>
                    <a:pt x="0" y="199005"/>
                    <a:pt x="0" y="157290"/>
                  </a:cubicBezTo>
                  <a:lnTo>
                    <a:pt x="0" y="157290"/>
                  </a:lnTo>
                  <a:cubicBezTo>
                    <a:pt x="0" y="115574"/>
                    <a:pt x="16572" y="75567"/>
                    <a:pt x="46069" y="46069"/>
                  </a:cubicBezTo>
                  <a:cubicBezTo>
                    <a:pt x="75567" y="16572"/>
                    <a:pt x="115574" y="0"/>
                    <a:pt x="15729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970735" cy="36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400126" y="117144"/>
            <a:ext cx="1737398" cy="1600791"/>
          </a:xfrm>
          <a:custGeom>
            <a:avLst/>
            <a:gdLst/>
            <a:ahLst/>
            <a:cxnLst/>
            <a:rect l="l" t="t" r="r" b="b"/>
            <a:pathLst>
              <a:path w="1737398" h="1600791">
                <a:moveTo>
                  <a:pt x="0" y="0"/>
                </a:moveTo>
                <a:lnTo>
                  <a:pt x="1737398" y="0"/>
                </a:lnTo>
                <a:lnTo>
                  <a:pt x="1737398" y="1600792"/>
                </a:lnTo>
                <a:lnTo>
                  <a:pt x="0" y="160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574729" y="9618992"/>
            <a:ext cx="191294" cy="330492"/>
          </a:xfrm>
          <a:prstGeom prst="line">
            <a:avLst/>
          </a:prstGeom>
          <a:ln w="19050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5400000">
            <a:off x="5291609" y="4150689"/>
            <a:ext cx="1914334" cy="3828668"/>
          </a:xfrm>
          <a:custGeom>
            <a:avLst/>
            <a:gdLst/>
            <a:ahLst/>
            <a:cxnLst/>
            <a:rect l="l" t="t" r="r" b="b"/>
            <a:pathLst>
              <a:path w="1914334" h="3828668">
                <a:moveTo>
                  <a:pt x="0" y="0"/>
                </a:moveTo>
                <a:lnTo>
                  <a:pt x="1914334" y="0"/>
                </a:lnTo>
                <a:lnTo>
                  <a:pt x="1914334" y="3828668"/>
                </a:lnTo>
                <a:lnTo>
                  <a:pt x="0" y="38286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4544792" y="3403872"/>
            <a:ext cx="3407969" cy="340796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796126" y="3655206"/>
            <a:ext cx="2905300" cy="290530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5715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8101885" y="5046631"/>
            <a:ext cx="122449" cy="12244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4287011" y="5107856"/>
            <a:ext cx="122449" cy="12244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 rot="5400000">
            <a:off x="11082057" y="4190121"/>
            <a:ext cx="1914334" cy="3828668"/>
          </a:xfrm>
          <a:custGeom>
            <a:avLst/>
            <a:gdLst/>
            <a:ahLst/>
            <a:cxnLst/>
            <a:rect l="l" t="t" r="r" b="b"/>
            <a:pathLst>
              <a:path w="1914334" h="3828668">
                <a:moveTo>
                  <a:pt x="0" y="0"/>
                </a:moveTo>
                <a:lnTo>
                  <a:pt x="1914334" y="0"/>
                </a:lnTo>
                <a:lnTo>
                  <a:pt x="1914334" y="3828668"/>
                </a:lnTo>
                <a:lnTo>
                  <a:pt x="0" y="38286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 rot="-10800000">
            <a:off x="10335240" y="3443303"/>
            <a:ext cx="3407969" cy="3407969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586574" y="3694638"/>
            <a:ext cx="2905300" cy="2905300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57150" cap="sq">
              <a:gradFill>
                <a:gsLst>
                  <a:gs pos="0">
                    <a:srgbClr val="492709">
                      <a:alpha val="100000"/>
                    </a:srgbClr>
                  </a:gs>
                  <a:gs pos="100000">
                    <a:srgbClr val="F2AA15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13892334" y="5107856"/>
            <a:ext cx="122449" cy="122449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5400000">
            <a:off x="10077460" y="5147288"/>
            <a:ext cx="122449" cy="122449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5679008" y="933450"/>
            <a:ext cx="781286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Beta Alpha Pie Awards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451743" y="1949493"/>
            <a:ext cx="5669673" cy="43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 b="1">
                <a:solidFill>
                  <a:srgbClr val="C5C19C"/>
                </a:solidFill>
                <a:latin typeface="Poppins Bold"/>
                <a:ea typeface="Poppins Bold"/>
                <a:cs typeface="Poppins Bold"/>
                <a:sym typeface="Poppins Bold"/>
              </a:rPr>
              <a:t>Featuring Our Winners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543648" y="8751352"/>
            <a:ext cx="9234775" cy="74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299" b="1" u="sng">
                <a:solidFill>
                  <a:srgbClr val="C5C19C"/>
                </a:solidFill>
                <a:latin typeface="Poppins Bold"/>
                <a:ea typeface="Poppins Bold"/>
                <a:cs typeface="Poppins Bold"/>
                <a:sym typeface="Poppins Bold"/>
              </a:rPr>
              <a:t>Introducing the students who showed outstanding participation at scheduled events!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28700" y="9633271"/>
            <a:ext cx="4306374" cy="27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0"/>
              </a:lnSpc>
            </a:pPr>
            <a:r>
              <a:rPr lang="en-US" sz="20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Beta Alpha Pie Awards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287011" y="7754434"/>
            <a:ext cx="4244239" cy="72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1"/>
              </a:lnSpc>
            </a:pPr>
            <a:r>
              <a:rPr lang="en-US" sz="222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Beta Alpha Psi Professional Development Award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077460" y="7733826"/>
            <a:ext cx="3923529" cy="72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1"/>
              </a:lnSpc>
            </a:pPr>
            <a:r>
              <a:rPr lang="en-US" sz="2224">
                <a:solidFill>
                  <a:srgbClr val="0D0D0D"/>
                </a:solidFill>
                <a:latin typeface="Poppins"/>
                <a:ea typeface="Poppins"/>
                <a:cs typeface="Poppins"/>
                <a:sym typeface="Poppins"/>
              </a:rPr>
              <a:t>Beta Alpha Psi Community Service Award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966302" y="7215506"/>
            <a:ext cx="4564948" cy="518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032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Daniel Crouse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756750" y="7194898"/>
            <a:ext cx="4564948" cy="518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032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Jared Key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21335"/>
            <a:ext cx="18288000" cy="0"/>
          </a:xfrm>
          <a:prstGeom prst="line">
            <a:avLst/>
          </a:prstGeom>
          <a:ln w="47625" cap="flat">
            <a:solidFill>
              <a:srgbClr val="DD9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528342" y="-165718"/>
            <a:ext cx="3685761" cy="1194418"/>
            <a:chOff x="0" y="0"/>
            <a:chExt cx="970735" cy="314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0735" cy="314579"/>
            </a:xfrm>
            <a:custGeom>
              <a:avLst/>
              <a:gdLst/>
              <a:ahLst/>
              <a:cxnLst/>
              <a:rect l="l" t="t" r="r" b="b"/>
              <a:pathLst>
                <a:path w="970735" h="314579">
                  <a:moveTo>
                    <a:pt x="157290" y="0"/>
                  </a:moveTo>
                  <a:lnTo>
                    <a:pt x="813446" y="0"/>
                  </a:lnTo>
                  <a:cubicBezTo>
                    <a:pt x="855162" y="0"/>
                    <a:pt x="895169" y="16572"/>
                    <a:pt x="924666" y="46069"/>
                  </a:cubicBezTo>
                  <a:cubicBezTo>
                    <a:pt x="954164" y="75567"/>
                    <a:pt x="970735" y="115574"/>
                    <a:pt x="970735" y="157290"/>
                  </a:cubicBezTo>
                  <a:lnTo>
                    <a:pt x="970735" y="157290"/>
                  </a:lnTo>
                  <a:cubicBezTo>
                    <a:pt x="970735" y="244158"/>
                    <a:pt x="900314" y="314579"/>
                    <a:pt x="813446" y="314579"/>
                  </a:cubicBezTo>
                  <a:lnTo>
                    <a:pt x="157290" y="314579"/>
                  </a:lnTo>
                  <a:cubicBezTo>
                    <a:pt x="115574" y="314579"/>
                    <a:pt x="75567" y="298008"/>
                    <a:pt x="46069" y="268510"/>
                  </a:cubicBezTo>
                  <a:cubicBezTo>
                    <a:pt x="16572" y="239013"/>
                    <a:pt x="0" y="199005"/>
                    <a:pt x="0" y="157290"/>
                  </a:cubicBezTo>
                  <a:lnTo>
                    <a:pt x="0" y="157290"/>
                  </a:lnTo>
                  <a:cubicBezTo>
                    <a:pt x="0" y="115574"/>
                    <a:pt x="16572" y="75567"/>
                    <a:pt x="46069" y="46069"/>
                  </a:cubicBezTo>
                  <a:cubicBezTo>
                    <a:pt x="75567" y="16572"/>
                    <a:pt x="115574" y="0"/>
                    <a:pt x="15729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70735" cy="36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1314538" y="614201"/>
            <a:ext cx="828999" cy="8289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C19C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15130581" y="-165718"/>
            <a:ext cx="3685761" cy="1194418"/>
            <a:chOff x="0" y="0"/>
            <a:chExt cx="970735" cy="3145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0735" cy="314579"/>
            </a:xfrm>
            <a:custGeom>
              <a:avLst/>
              <a:gdLst/>
              <a:ahLst/>
              <a:cxnLst/>
              <a:rect l="l" t="t" r="r" b="b"/>
              <a:pathLst>
                <a:path w="970735" h="314579">
                  <a:moveTo>
                    <a:pt x="157290" y="0"/>
                  </a:moveTo>
                  <a:lnTo>
                    <a:pt x="813446" y="0"/>
                  </a:lnTo>
                  <a:cubicBezTo>
                    <a:pt x="855162" y="0"/>
                    <a:pt x="895169" y="16572"/>
                    <a:pt x="924666" y="46069"/>
                  </a:cubicBezTo>
                  <a:cubicBezTo>
                    <a:pt x="954164" y="75567"/>
                    <a:pt x="970735" y="115574"/>
                    <a:pt x="970735" y="157290"/>
                  </a:cubicBezTo>
                  <a:lnTo>
                    <a:pt x="970735" y="157290"/>
                  </a:lnTo>
                  <a:cubicBezTo>
                    <a:pt x="970735" y="244158"/>
                    <a:pt x="900314" y="314579"/>
                    <a:pt x="813446" y="314579"/>
                  </a:cubicBezTo>
                  <a:lnTo>
                    <a:pt x="157290" y="314579"/>
                  </a:lnTo>
                  <a:cubicBezTo>
                    <a:pt x="115574" y="314579"/>
                    <a:pt x="75567" y="298008"/>
                    <a:pt x="46069" y="268510"/>
                  </a:cubicBezTo>
                  <a:cubicBezTo>
                    <a:pt x="16572" y="239013"/>
                    <a:pt x="0" y="199005"/>
                    <a:pt x="0" y="157290"/>
                  </a:cubicBezTo>
                  <a:lnTo>
                    <a:pt x="0" y="157290"/>
                  </a:lnTo>
                  <a:cubicBezTo>
                    <a:pt x="0" y="115574"/>
                    <a:pt x="16572" y="75567"/>
                    <a:pt x="46069" y="46069"/>
                  </a:cubicBezTo>
                  <a:cubicBezTo>
                    <a:pt x="75567" y="16572"/>
                    <a:pt x="115574" y="0"/>
                    <a:pt x="157290" y="0"/>
                  </a:cubicBezTo>
                  <a:close/>
                </a:path>
              </a:pathLst>
            </a:custGeom>
            <a:solidFill>
              <a:srgbClr val="B81F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970735" cy="36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400126" y="117144"/>
            <a:ext cx="1737398" cy="1600791"/>
          </a:xfrm>
          <a:custGeom>
            <a:avLst/>
            <a:gdLst/>
            <a:ahLst/>
            <a:cxnLst/>
            <a:rect l="l" t="t" r="r" b="b"/>
            <a:pathLst>
              <a:path w="1737398" h="1600791">
                <a:moveTo>
                  <a:pt x="0" y="0"/>
                </a:moveTo>
                <a:lnTo>
                  <a:pt x="1737398" y="0"/>
                </a:lnTo>
                <a:lnTo>
                  <a:pt x="1737398" y="1600792"/>
                </a:lnTo>
                <a:lnTo>
                  <a:pt x="0" y="160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35" r="-29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574729" y="9618992"/>
            <a:ext cx="191294" cy="330492"/>
          </a:xfrm>
          <a:prstGeom prst="line">
            <a:avLst/>
          </a:prstGeom>
          <a:ln w="19050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335074" y="970124"/>
            <a:ext cx="7969462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b="1">
                <a:solidFill>
                  <a:srgbClr val="1A1A1A"/>
                </a:solidFill>
                <a:latin typeface="Poppins Bold"/>
                <a:ea typeface="Poppins Bold"/>
                <a:cs typeface="Poppins Bold"/>
                <a:sym typeface="Poppins Bold"/>
              </a:rPr>
              <a:t>Fall Board Recognition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9633271"/>
            <a:ext cx="4306374" cy="27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0"/>
              </a:lnSpc>
            </a:pPr>
            <a:r>
              <a:rPr lang="en-US" sz="2000" b="1">
                <a:solidFill>
                  <a:srgbClr val="0D0D0D"/>
                </a:solidFill>
                <a:latin typeface="Poppins Bold"/>
                <a:ea typeface="Poppins Bold"/>
                <a:cs typeface="Poppins Bold"/>
                <a:sym typeface="Poppins Bold"/>
              </a:rPr>
              <a:t>Fall Board Recognition </a:t>
            </a:r>
          </a:p>
        </p:txBody>
      </p:sp>
      <p:sp>
        <p:nvSpPr>
          <p:cNvPr id="16" name="Freeform 16"/>
          <p:cNvSpPr/>
          <p:nvPr/>
        </p:nvSpPr>
        <p:spPr>
          <a:xfrm>
            <a:off x="6628122" y="2945173"/>
            <a:ext cx="5316915" cy="5410299"/>
          </a:xfrm>
          <a:custGeom>
            <a:avLst/>
            <a:gdLst/>
            <a:ahLst/>
            <a:cxnLst/>
            <a:rect l="l" t="t" r="r" b="b"/>
            <a:pathLst>
              <a:path w="5316915" h="5410299">
                <a:moveTo>
                  <a:pt x="0" y="0"/>
                </a:moveTo>
                <a:lnTo>
                  <a:pt x="5316915" y="0"/>
                </a:lnTo>
                <a:lnTo>
                  <a:pt x="5316915" y="5410298"/>
                </a:lnTo>
                <a:lnTo>
                  <a:pt x="0" y="5410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369" t="-21895" r="-7399" b="-1872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f60072-9883-48d1-bc86-ebc0850dc932">
      <Terms xmlns="http://schemas.microsoft.com/office/infopath/2007/PartnerControls"/>
    </lcf76f155ced4ddcb4097134ff3c332f>
    <TaxCatchAll xmlns="f80b0f9f-b4ea-47ca-a63f-e2c8f27dab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946585FEA2348845D11F709E24C90" ma:contentTypeVersion="12" ma:contentTypeDescription="Create a new document." ma:contentTypeScope="" ma:versionID="a8badadedfdf1aba90ab566b280e3369">
  <xsd:schema xmlns:xsd="http://www.w3.org/2001/XMLSchema" xmlns:xs="http://www.w3.org/2001/XMLSchema" xmlns:p="http://schemas.microsoft.com/office/2006/metadata/properties" xmlns:ns2="7af60072-9883-48d1-bc86-ebc0850dc932" xmlns:ns3="f80b0f9f-b4ea-47ca-a63f-e2c8f27dab47" targetNamespace="http://schemas.microsoft.com/office/2006/metadata/properties" ma:root="true" ma:fieldsID="0df1f2ddfa30b96c9ec3bebce38ed31d" ns2:_="" ns3:_="">
    <xsd:import namespace="7af60072-9883-48d1-bc86-ebc0850dc932"/>
    <xsd:import namespace="f80b0f9f-b4ea-47ca-a63f-e2c8f27dab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60072-9883-48d1-bc86-ebc0850dc9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16867a8-d3dd-450c-8722-94d742a2ad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b0f9f-b4ea-47ca-a63f-e2c8f27dab4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c162bfc-9b34-4ab6-9f50-a66c790610d2}" ma:internalName="TaxCatchAll" ma:showField="CatchAllData" ma:web="f80b0f9f-b4ea-47ca-a63f-e2c8f27dab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8185C8-E6C4-4FB3-B6E7-FE1DCBF8E5B0}">
  <ds:schemaRefs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f80b0f9f-b4ea-47ca-a63f-e2c8f27dab47"/>
    <ds:schemaRef ds:uri="7af60072-9883-48d1-bc86-ebc0850dc93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1697894-C9CB-4428-A606-9EBAD9EF68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945648-FDB2-4DFC-88B2-3D632145F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f60072-9883-48d1-bc86-ebc0850dc932"/>
    <ds:schemaRef ds:uri="f80b0f9f-b4ea-47ca-a63f-e2c8f27da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Custom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Poppins Bold</vt:lpstr>
      <vt:lpstr>Poppins Italics</vt:lpstr>
      <vt:lpstr>Poppins</vt:lpstr>
      <vt:lpstr>Calibri</vt:lpstr>
      <vt:lpstr>Archivo Narrow Bold</vt:lpstr>
      <vt:lpstr>Arial</vt:lpstr>
      <vt:lpstr>Poppins Bold Italics</vt:lpstr>
      <vt:lpstr>Poppins Ultra-Bold</vt:lpstr>
      <vt:lpstr>Poppins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Alpha Psi Initiation Fall 2025</dc:title>
  <dc:creator>karen flores</dc:creator>
  <cp:lastModifiedBy>Karen Flores-Padilla</cp:lastModifiedBy>
  <cp:revision>3</cp:revision>
  <dcterms:created xsi:type="dcterms:W3CDTF">2006-08-16T00:00:00Z</dcterms:created>
  <dcterms:modified xsi:type="dcterms:W3CDTF">2025-12-01T05:01:37Z</dcterms:modified>
  <dc:identifier>DAG5EM1zx0M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0x01010009B946585FEA2348845D11F709E24C90</vt:lpwstr>
  </property>
</Properties>
</file>