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8288000" cy="10287000"/>
  <p:notesSz cx="6858000" cy="9144000"/>
  <p:embeddedFontLst>
    <p:embeddedFont>
      <p:font typeface="Archivo Narrow Bold" panose="020B0604020202020204" charset="0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pitchFamily="2" charset="0"/>
      <p:regular r:id="rId27"/>
      <p:bold r:id="rId28"/>
    </p:embeddedFont>
    <p:embeddedFont>
      <p:font typeface="Poppins Italics" panose="020B0604020202020204" charset="0"/>
      <p:regular r:id="rId29"/>
    </p:embeddedFont>
    <p:embeddedFont>
      <p:font typeface="Poppins Semi-Bold" panose="020B0604020202020204" charset="0"/>
      <p:regular r:id="rId30"/>
    </p:embeddedFont>
    <p:embeddedFont>
      <p:font typeface="Poppins Ultra-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1A1A7F-E5FB-451B-97E1-4C431B1A90D7}" v="2" dt="2025-09-01T17:50:01.542"/>
    <p1510:client id="{F37CEE8F-A21D-F16E-E04F-CE7E39AA828C}" v="41" dt="2025-09-01T19:00:24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subapreporter@gmail.co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8.sv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9.jpe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sv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7.svg"/><Relationship Id="rId10" Type="http://schemas.openxmlformats.org/officeDocument/2006/relationships/image" Target="../media/image5.svg"/><Relationship Id="rId4" Type="http://schemas.openxmlformats.org/officeDocument/2006/relationships/image" Target="../media/image6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8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www.kennesaw.edu/coles/degrees-programs/graduate/master-accounting/information-sessions.php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12" Type="http://schemas.openxmlformats.org/officeDocument/2006/relationships/hyperlink" Target="https://calendar.kennesaw.edu/event/2025-soa-fall-accounting-career-fai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svg"/><Relationship Id="rId14" Type="http://schemas.openxmlformats.org/officeDocument/2006/relationships/hyperlink" Target="https://www.kennesaw.edu/president/president-award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24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1040437" y="-1521935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67545" y="7450867"/>
            <a:ext cx="18623091" cy="2985322"/>
            <a:chOff x="0" y="-47625"/>
            <a:chExt cx="4904847" cy="7862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167545" y="6248855"/>
            <a:ext cx="18623091" cy="1784452"/>
            <a:chOff x="0" y="-47625"/>
            <a:chExt cx="4904847" cy="4699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gradFill rotWithShape="1">
              <a:gsLst>
                <a:gs pos="0">
                  <a:srgbClr val="F2AA16">
                    <a:alpha val="100000"/>
                  </a:srgbClr>
                </a:gs>
                <a:gs pos="50000">
                  <a:srgbClr val="F4C801">
                    <a:alpha val="100000"/>
                  </a:srgbClr>
                </a:gs>
                <a:gs pos="100000">
                  <a:srgbClr val="FCBA2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7448" y="1028700"/>
            <a:ext cx="8229600" cy="82296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2AA16">
                    <a:alpha val="100000"/>
                  </a:srgbClr>
                </a:gs>
                <a:gs pos="50000">
                  <a:srgbClr val="F4C801">
                    <a:alpha val="100000"/>
                  </a:srgbClr>
                </a:gs>
                <a:gs pos="100000">
                  <a:srgbClr val="FCBA2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52391" y="1433642"/>
            <a:ext cx="7419716" cy="74197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989025" y="1870276"/>
            <a:ext cx="6546447" cy="654644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0808" r="-4080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7927639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5400000">
            <a:off x="8319198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8710757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5400000">
            <a:off x="8708528" y="5010908"/>
            <a:ext cx="284234" cy="28423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270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5400000">
            <a:off x="17531735" y="5010908"/>
            <a:ext cx="284234" cy="284234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270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Kennesaw State University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BETA ALPHA PSI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700" y="6688718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302358"/>
            <a:ext cx="8886573" cy="4982932"/>
            <a:chOff x="0" y="-47625"/>
            <a:chExt cx="1762145" cy="988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81F2F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129598"/>
            <a:ext cx="8492753" cy="3776565"/>
            <a:chOff x="0" y="-47625"/>
            <a:chExt cx="1684054" cy="748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625600"/>
            <a:ext cx="0" cy="7837746"/>
          </a:xfrm>
          <a:prstGeom prst="line">
            <a:avLst/>
          </a:prstGeom>
          <a:ln w="38100" cap="flat">
            <a:solidFill>
              <a:srgbClr val="FCBA2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33163" y="235027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66462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00356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Resume Book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Contracts Reminder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make it official?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445935"/>
            <a:ext cx="6882351" cy="367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Compiles student resumes for employers to view. ​</a:t>
            </a:r>
          </a:p>
          <a:p>
            <a:pPr marL="496570" lvl="1" indent="-248285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Send To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lang="en-US" sz="2300" i="1">
                <a:latin typeface="Poppins Italics"/>
                <a:ea typeface="Poppins Italics"/>
                <a:cs typeface="Poppins Italics"/>
                <a:sym typeface="Poppins Itali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ksubapreporter@gmail.com</a:t>
            </a:r>
            <a:r>
              <a:rPr lang="en-US" sz="2300" i="1">
                <a:latin typeface="Poppins Italics"/>
                <a:ea typeface="Poppins Italics"/>
                <a:cs typeface="Poppins Italics"/>
                <a:sym typeface="Poppins Italics"/>
              </a:rPr>
              <a:t> as a PD</a:t>
            </a:r>
            <a:r>
              <a:rPr lang="en-US" sz="2300" i="1">
                <a:solidFill>
                  <a:srgbClr val="0D0D0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 </a:t>
            </a:r>
            <a:endParaRPr lang="en-US" sz="2300" i="1">
              <a:solidFill>
                <a:srgbClr val="0D0D0D"/>
              </a:solidFill>
              <a:latin typeface="Poppins Italics"/>
              <a:ea typeface="Poppins Italics"/>
              <a:cs typeface="Poppins Italics"/>
              <a:sym typeface="Poppins Bold"/>
            </a:endParaRPr>
          </a:p>
          <a:p>
            <a:pPr marL="496570" lvl="1" indent="-248285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Resume deadline: Monday, September 1st @ 11:59 PM</a:t>
            </a: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</a:endParaRPr>
          </a:p>
          <a:p>
            <a:pPr marL="496570" lvl="1" indent="-248285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latin typeface="Poppins Bold"/>
                <a:ea typeface="Poppins Bold"/>
                <a:cs typeface="Poppins Bold"/>
              </a:rPr>
              <a:t>Label: Last </a:t>
            </a:r>
            <a:r>
              <a:rPr lang="en-US" sz="2300" b="1" err="1">
                <a:latin typeface="Poppins Bold"/>
                <a:ea typeface="Poppins Bold"/>
                <a:cs typeface="Poppins Bold"/>
              </a:rPr>
              <a:t>Name_First</a:t>
            </a:r>
            <a:r>
              <a:rPr lang="en-US" sz="2300" b="1">
                <a:latin typeface="Poppins Bold"/>
                <a:ea typeface="Poppins Bold"/>
                <a:cs typeface="Poppins Bold"/>
              </a:rPr>
              <a:t> </a:t>
            </a:r>
            <a:r>
              <a:rPr lang="en-US" sz="2300" b="1" err="1">
                <a:latin typeface="Poppins Bold"/>
                <a:ea typeface="Poppins Bold"/>
                <a:cs typeface="Poppins Bold"/>
              </a:rPr>
              <a:t>Name_Resume</a:t>
            </a:r>
            <a:endParaRPr lang="en-US" sz="1200" err="1">
              <a:latin typeface="Aptos"/>
              <a:ea typeface="Poppins Bold"/>
              <a:cs typeface="Poppins Bold"/>
            </a:endParaRPr>
          </a:p>
          <a:p>
            <a:pPr>
              <a:lnSpc>
                <a:spcPts val="3220"/>
              </a:lnSpc>
            </a:pP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</a:endParaRPr>
          </a:p>
          <a:p>
            <a:pPr algn="just">
              <a:lnSpc>
                <a:spcPts val="3220"/>
              </a:lnSpc>
            </a:pP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17837" y="5001560"/>
            <a:ext cx="8671375" cy="0"/>
          </a:xfrm>
          <a:prstGeom prst="line">
            <a:avLst/>
          </a:prstGeom>
          <a:ln w="5715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038225" y="3191764"/>
            <a:ext cx="3429092" cy="342909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37637" y="6609735"/>
            <a:ext cx="430268" cy="527477"/>
            <a:chOff x="0" y="0"/>
            <a:chExt cx="812800" cy="996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56054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289996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5305394" y="3191764"/>
            <a:ext cx="3429092" cy="34290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04806" y="6609735"/>
            <a:ext cx="430268" cy="527477"/>
            <a:chOff x="0" y="0"/>
            <a:chExt cx="812800" cy="9964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5557165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9572563" y="3191764"/>
            <a:ext cx="3429092" cy="342909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71976" y="6609735"/>
            <a:ext cx="430268" cy="527477"/>
            <a:chOff x="0" y="0"/>
            <a:chExt cx="812800" cy="9964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9824334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 rot="-5400000">
            <a:off x="13839733" y="3191764"/>
            <a:ext cx="3429092" cy="342909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339145" y="6609735"/>
            <a:ext cx="430268" cy="527477"/>
            <a:chOff x="0" y="0"/>
            <a:chExt cx="812800" cy="9964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996434"/>
            </a:xfrm>
            <a:custGeom>
              <a:avLst/>
              <a:gdLst/>
              <a:ahLst/>
              <a:cxnLst/>
              <a:rect l="l" t="t" r="r" b="b"/>
              <a:pathLst>
                <a:path w="812800" h="996434">
                  <a:moveTo>
                    <a:pt x="406400" y="9964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99643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3549"/>
              <a:ext cx="558800" cy="510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>
            <a:off x="14091503" y="5001560"/>
            <a:ext cx="292555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 rot="-5400000">
            <a:off x="2752771" y="2799583"/>
            <a:ext cx="1593651" cy="159365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7019940" y="2799583"/>
            <a:ext cx="1593651" cy="159365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5400000">
            <a:off x="11287110" y="2799583"/>
            <a:ext cx="1593651" cy="159365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5400000">
            <a:off x="15554279" y="2799583"/>
            <a:ext cx="1593651" cy="159365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15130581" y="-165718"/>
            <a:ext cx="3685761" cy="1375244"/>
            <a:chOff x="0" y="-47625"/>
            <a:chExt cx="970735" cy="36220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528342" y="-346544"/>
            <a:ext cx="3685761" cy="1375244"/>
            <a:chOff x="0" y="-47625"/>
            <a:chExt cx="970735" cy="362204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2693869" y="7078310"/>
            <a:ext cx="117804" cy="117804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 rot="5400000">
            <a:off x="4505419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5400000">
            <a:off x="12942213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 rot="5400000">
            <a:off x="4753186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 rot="5400000">
            <a:off x="13189980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 rot="5400000">
            <a:off x="5000953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 rot="5400000">
            <a:off x="13437747" y="2525439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3"/>
                </a:lnTo>
                <a:lnTo>
                  <a:pt x="0" y="203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2" name="Group 62"/>
          <p:cNvGrpSpPr/>
          <p:nvPr/>
        </p:nvGrpSpPr>
        <p:grpSpPr>
          <a:xfrm rot="-5400000">
            <a:off x="6961038" y="7078310"/>
            <a:ext cx="117804" cy="117804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 rot="-5400000">
            <a:off x="11228207" y="7078310"/>
            <a:ext cx="117804" cy="117804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 rot="-5400000">
            <a:off x="15495377" y="7078310"/>
            <a:ext cx="117804" cy="117804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15941752" y="3378798"/>
            <a:ext cx="818705" cy="783910"/>
          </a:xfrm>
          <a:custGeom>
            <a:avLst/>
            <a:gdLst/>
            <a:ahLst/>
            <a:cxnLst/>
            <a:rect l="l" t="t" r="r" b="b"/>
            <a:pathLst>
              <a:path w="818705" h="783910">
                <a:moveTo>
                  <a:pt x="0" y="0"/>
                </a:moveTo>
                <a:lnTo>
                  <a:pt x="818705" y="0"/>
                </a:lnTo>
                <a:lnTo>
                  <a:pt x="818705" y="783910"/>
                </a:lnTo>
                <a:lnTo>
                  <a:pt x="0" y="783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1763815" y="3180487"/>
            <a:ext cx="761136" cy="831843"/>
          </a:xfrm>
          <a:custGeom>
            <a:avLst/>
            <a:gdLst/>
            <a:ahLst/>
            <a:cxnLst/>
            <a:rect l="l" t="t" r="r" b="b"/>
            <a:pathLst>
              <a:path w="761136" h="831843">
                <a:moveTo>
                  <a:pt x="0" y="0"/>
                </a:moveTo>
                <a:lnTo>
                  <a:pt x="761136" y="0"/>
                </a:lnTo>
                <a:lnTo>
                  <a:pt x="761136" y="831843"/>
                </a:lnTo>
                <a:lnTo>
                  <a:pt x="0" y="831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7523290" y="3109208"/>
            <a:ext cx="591948" cy="974400"/>
          </a:xfrm>
          <a:custGeom>
            <a:avLst/>
            <a:gdLst/>
            <a:ahLst/>
            <a:cxnLst/>
            <a:rect l="l" t="t" r="r" b="b"/>
            <a:pathLst>
              <a:path w="591948" h="974400">
                <a:moveTo>
                  <a:pt x="0" y="0"/>
                </a:moveTo>
                <a:lnTo>
                  <a:pt x="591948" y="0"/>
                </a:lnTo>
                <a:lnTo>
                  <a:pt x="591948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76"/>
          <p:cNvSpPr/>
          <p:nvPr/>
        </p:nvSpPr>
        <p:spPr>
          <a:xfrm>
            <a:off x="3127947" y="3109208"/>
            <a:ext cx="843299" cy="974400"/>
          </a:xfrm>
          <a:custGeom>
            <a:avLst/>
            <a:gdLst/>
            <a:ahLst/>
            <a:cxnLst/>
            <a:rect l="l" t="t" r="r" b="b"/>
            <a:pathLst>
              <a:path w="843299" h="974400">
                <a:moveTo>
                  <a:pt x="0" y="0"/>
                </a:moveTo>
                <a:lnTo>
                  <a:pt x="843299" y="0"/>
                </a:lnTo>
                <a:lnTo>
                  <a:pt x="843299" y="974400"/>
                </a:lnTo>
                <a:lnTo>
                  <a:pt x="0" y="97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3616366" y="518951"/>
            <a:ext cx="11055268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Reminder: Registration Deadline &amp; Degree Works Transcript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20285" y="5141414"/>
            <a:ext cx="266497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 into Degree Works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793870" y="5087005"/>
            <a:ext cx="2559493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Press CTRL + P (do </a:t>
            </a:r>
            <a:r>
              <a:rPr lang="en-US" sz="2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NOT </a:t>
            </a: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use printer icon)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5923223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190392" y="3756332"/>
            <a:ext cx="1096718" cy="113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4457561" y="3813482"/>
            <a:ext cx="1096718" cy="107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687" b="1">
                <a:solidFill>
                  <a:srgbClr val="FFFFFF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04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9824334" y="5274764"/>
            <a:ext cx="292555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Destination: Save as PDF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221792" y="5274764"/>
            <a:ext cx="266497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Layout: Lanscape then SAVE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936220" y="7405664"/>
            <a:ext cx="12402925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Final registration and payment deadline : Thursday, September 11th @11:59 pm​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 Candidates and Members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</a:t>
            </a: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email a copy of their Degree Works transcript 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Degree Works transcripts should be submitted to Professor Shannon Shumate at sshumat2@kennesaw.edu.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24950" y="3845556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2747854" y="614201"/>
            <a:ext cx="2182175" cy="21821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899358" y="765704"/>
            <a:ext cx="1879168" cy="1879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09943" y="876289"/>
            <a:ext cx="1657998" cy="1657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30581" y="-165718"/>
            <a:ext cx="3685761" cy="1375244"/>
            <a:chOff x="0" y="-47625"/>
            <a:chExt cx="970735" cy="362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28342" y="-346544"/>
            <a:ext cx="3685761" cy="1375244"/>
            <a:chOff x="0" y="-47625"/>
            <a:chExt cx="970735" cy="3622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433778" y="1193594"/>
            <a:ext cx="1001641" cy="1023388"/>
          </a:xfrm>
          <a:custGeom>
            <a:avLst/>
            <a:gdLst/>
            <a:ahLst/>
            <a:cxnLst/>
            <a:rect l="l" t="t" r="r" b="b"/>
            <a:pathLst>
              <a:path w="1001641" h="1023388">
                <a:moveTo>
                  <a:pt x="0" y="0"/>
                </a:moveTo>
                <a:lnTo>
                  <a:pt x="1001642" y="0"/>
                </a:lnTo>
                <a:lnTo>
                  <a:pt x="1001642" y="1023388"/>
                </a:lnTo>
                <a:lnTo>
                  <a:pt x="0" y="102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145034" y="933450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Tentative Fall 2025 Schedule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3066" y="2923889"/>
            <a:ext cx="520890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488" y="2897134"/>
            <a:ext cx="629446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478892" y="3866033"/>
            <a:ext cx="8007883" cy="5795969"/>
            <a:chOff x="0" y="-47625"/>
            <a:chExt cx="2109072" cy="152651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9763125" y="3792484"/>
            <a:ext cx="8007883" cy="5795969"/>
            <a:chOff x="0" y="-47625"/>
            <a:chExt cx="2109072" cy="152651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 descr="A screenshot of a sports schedule&#10;&#10;AI-generated content may be incorrect.">
            <a:extLst>
              <a:ext uri="{FF2B5EF4-FFF2-40B4-BE49-F238E27FC236}">
                <a16:creationId xmlns:a16="http://schemas.microsoft.com/office/drawing/2014/main" id="{4AFC1E0A-15CA-C6CA-CFC8-54FCFA2C3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5019675"/>
            <a:ext cx="7734300" cy="3162300"/>
          </a:xfrm>
          <a:prstGeom prst="rect">
            <a:avLst/>
          </a:prstGeom>
        </p:spPr>
      </p:pic>
      <p:pic>
        <p:nvPicPr>
          <p:cNvPr id="36" name="Picture 3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D2CED13A-DE3C-EB81-13F9-96C79B4BB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00" y="4552948"/>
            <a:ext cx="7824788" cy="41100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8339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8339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5"/>
            <a:ext cx="2855081" cy="6113312"/>
            <a:chOff x="0" y="-47625"/>
            <a:chExt cx="751955" cy="1610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AF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7230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324753" y="3256100"/>
            <a:ext cx="7611147" cy="3774801"/>
          </a:xfrm>
          <a:custGeom>
            <a:avLst/>
            <a:gdLst/>
            <a:ahLst/>
            <a:cxnLst/>
            <a:rect l="l" t="t" r="r" b="b"/>
            <a:pathLst>
              <a:path w="7611147" h="3774801">
                <a:moveTo>
                  <a:pt x="0" y="0"/>
                </a:moveTo>
                <a:lnTo>
                  <a:pt x="7611147" y="0"/>
                </a:lnTo>
                <a:lnTo>
                  <a:pt x="7611147" y="3774800"/>
                </a:lnTo>
                <a:lnTo>
                  <a:pt x="0" y="377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981075"/>
            <a:ext cx="866425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x NABA: </a:t>
            </a:r>
          </a:p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Public Accounting Firms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5895" y="3189425"/>
            <a:ext cx="8952091" cy="467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Representatives from the firms will speak on topics such as public accounting early careers advice and successful networking: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Learn about </a:t>
            </a:r>
            <a:r>
              <a:rPr lang="en-US" sz="2600" b="1">
                <a:solidFill>
                  <a:srgbClr val="5E8339"/>
                </a:solidFill>
                <a:latin typeface="Poppins Bold"/>
                <a:ea typeface="Poppins Bold"/>
                <a:cs typeface="Poppins Bold"/>
                <a:sym typeface="Poppins Bold"/>
              </a:rPr>
              <a:t>NABA INC.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Research and bring questions for visiting companies: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Moore Colson, Deloitte, CohnReznick, Forvis Mazars, and Cherry Bekaert</a:t>
            </a: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92160" y="3264260"/>
            <a:ext cx="12537752" cy="5344217"/>
          </a:xfrm>
          <a:custGeom>
            <a:avLst/>
            <a:gdLst/>
            <a:ahLst/>
            <a:cxnLst/>
            <a:rect l="l" t="t" r="r" b="b"/>
            <a:pathLst>
              <a:path w="12537752" h="5344217">
                <a:moveTo>
                  <a:pt x="0" y="0"/>
                </a:moveTo>
                <a:lnTo>
                  <a:pt x="12537752" y="0"/>
                </a:lnTo>
                <a:lnTo>
                  <a:pt x="12537752" y="5344217"/>
                </a:lnTo>
                <a:lnTo>
                  <a:pt x="0" y="534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2721335"/>
            <a:ext cx="18288000" cy="0"/>
          </a:xfrm>
          <a:prstGeom prst="line">
            <a:avLst/>
          </a:prstGeom>
          <a:ln w="47625" cap="flat">
            <a:solidFill>
              <a:srgbClr val="DD9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679008" y="933450"/>
            <a:ext cx="696405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Panel Questions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Resume Q&amp;A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98169" y="1949496"/>
            <a:ext cx="4891662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C5C19C"/>
                </a:solidFill>
                <a:latin typeface="Poppins Bold"/>
                <a:ea typeface="Poppins Bold"/>
                <a:cs typeface="Poppins Bold"/>
                <a:sym typeface="Poppins Bold"/>
              </a:rPr>
              <a:t>Featuring Our Visiting Firms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43648" y="8751352"/>
            <a:ext cx="9234775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299" b="1">
                <a:solidFill>
                  <a:srgbClr val="C5C19C"/>
                </a:solidFill>
                <a:latin typeface="Poppins Bold"/>
                <a:ea typeface="Poppins Bold"/>
                <a:cs typeface="Poppins Bold"/>
                <a:sym typeface="Poppins Bold"/>
              </a:rPr>
              <a:t>Ask about resumes, career paths and interview tips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528342" y="-346544"/>
            <a:ext cx="3685761" cy="1375244"/>
            <a:chOff x="0" y="-47625"/>
            <a:chExt cx="970735" cy="3622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130581" y="-165718"/>
            <a:ext cx="3685761" cy="1375244"/>
            <a:chOff x="0" y="-47625"/>
            <a:chExt cx="970735" cy="3622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7E59DA-1FB8-76DD-983D-F5ADD3F6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058" y="3999471"/>
            <a:ext cx="4039848" cy="147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180015" y="3972479"/>
            <a:ext cx="10769479" cy="2342041"/>
            <a:chOff x="0" y="-47625"/>
            <a:chExt cx="2836406" cy="616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173919" y="4251274"/>
            <a:ext cx="10769479" cy="1784452"/>
            <a:chOff x="0" y="-47625"/>
            <a:chExt cx="2836406" cy="469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41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8888" b="-388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8742848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9134407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9525966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28700" y="1803368"/>
            <a:ext cx="613321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- Iota Tau Chapter</a:t>
            </a:r>
          </a:p>
          <a:p>
            <a:pPr algn="l">
              <a:lnSpc>
                <a:spcPts val="4199"/>
              </a:lnSpc>
            </a:pPr>
            <a:endParaRPr lang="en-US" sz="34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7101068" y="917540"/>
            <a:ext cx="1543946" cy="1244844"/>
            <a:chOff x="0" y="0"/>
            <a:chExt cx="2058595" cy="1659792"/>
          </a:xfrm>
        </p:grpSpPr>
        <p:sp>
          <p:nvSpPr>
            <p:cNvPr id="29" name="AutoShape 29"/>
            <p:cNvSpPr/>
            <p:nvPr/>
          </p:nvSpPr>
          <p:spPr>
            <a:xfrm>
              <a:off x="0" y="0"/>
              <a:ext cx="2058595" cy="1659792"/>
            </a:xfrm>
            <a:prstGeom prst="rect">
              <a:avLst/>
            </a:prstGeom>
            <a:solidFill>
              <a:srgbClr val="FDD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511676" y="460659"/>
              <a:ext cx="1035244" cy="738474"/>
            </a:xfrm>
            <a:custGeom>
              <a:avLst/>
              <a:gdLst/>
              <a:ahLst/>
              <a:cxnLst/>
              <a:rect l="l" t="t" r="r" b="b"/>
              <a:pathLst>
                <a:path w="1035244" h="738474">
                  <a:moveTo>
                    <a:pt x="0" y="0"/>
                  </a:moveTo>
                  <a:lnTo>
                    <a:pt x="1035243" y="0"/>
                  </a:lnTo>
                  <a:lnTo>
                    <a:pt x="1035243" y="738474"/>
                  </a:lnTo>
                  <a:lnTo>
                    <a:pt x="0" y="73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028700" y="90801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5935" y="3069907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President</a:t>
            </a: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lmccle10@students.kennesaw.edu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kbarto19@students.kennesaw.edu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Events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aangell2@students.kennesaw.edu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zchoudh1@students.kennesaw.edu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8108" y="7397115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ayork23@kennesaw.edu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6423630" y="1933458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400021" y="2115846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2116923" y="2279906"/>
            <a:ext cx="3322533" cy="33225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1349216" y="4734534"/>
            <a:ext cx="983299" cy="983299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H="1" flipV="1">
            <a:off x="10777769" y="4957091"/>
            <a:ext cx="578354" cy="578354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3457692" y="2279906"/>
            <a:ext cx="3322533" cy="332253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984" y="2664750"/>
            <a:ext cx="2467427" cy="246742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6236" y="2729219"/>
            <a:ext cx="2423909" cy="2423909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-5400000">
            <a:off x="7652742" y="2268633"/>
            <a:ext cx="3322533" cy="332253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021" y="2748245"/>
            <a:ext cx="2385857" cy="2385857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7283977" y="5710042"/>
            <a:ext cx="41279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906575" y="5710042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34" name="AutoShape 34"/>
          <p:cNvSpPr/>
          <p:nvPr/>
        </p:nvSpPr>
        <p:spPr>
          <a:xfrm flipH="1">
            <a:off x="4412003" y="7467319"/>
            <a:ext cx="1336257" cy="384932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 flipH="1" flipV="1">
            <a:off x="4279869" y="6910009"/>
            <a:ext cx="226408" cy="785956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 rot="-5400000">
            <a:off x="5539736" y="6193294"/>
            <a:ext cx="3322533" cy="332253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6165016" y="6850519"/>
            <a:ext cx="2071973" cy="2058160"/>
          </a:xfrm>
          <a:custGeom>
            <a:avLst/>
            <a:gdLst/>
            <a:ahLst/>
            <a:cxnLst/>
            <a:rect l="l" t="t" r="r" b="b"/>
            <a:pathLst>
              <a:path w="2071973" h="2058160">
                <a:moveTo>
                  <a:pt x="0" y="0"/>
                </a:moveTo>
                <a:lnTo>
                  <a:pt x="2071973" y="0"/>
                </a:lnTo>
                <a:lnTo>
                  <a:pt x="2071973" y="2058160"/>
                </a:lnTo>
                <a:lnTo>
                  <a:pt x="0" y="2058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 rot="-5400000">
            <a:off x="9976694" y="6167242"/>
            <a:ext cx="3322533" cy="3322533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799967" y="933450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319477" y="5710042"/>
            <a:ext cx="359896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Instagram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405454" y="9536768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Survey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68688" y="9536768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BUSA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545" y="7450867"/>
            <a:ext cx="18623091" cy="2985322"/>
            <a:chOff x="0" y="-47625"/>
            <a:chExt cx="4904847" cy="786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67545" y="6248855"/>
            <a:ext cx="18623091" cy="1784452"/>
            <a:chOff x="0" y="-47625"/>
            <a:chExt cx="4904847" cy="469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1028700"/>
            <a:ext cx="8229600" cy="82296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A6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48942" y="1433642"/>
            <a:ext cx="7419716" cy="74197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6929030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400000">
            <a:off x="7320589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7712148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5400000">
            <a:off x="11040437" y="-1521935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 rot="-5400000">
            <a:off x="8708528" y="5010908"/>
            <a:ext cx="284234" cy="28423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17531735" y="5010908"/>
            <a:ext cx="284234" cy="28423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1028700" y="2346933"/>
            <a:ext cx="5878529" cy="36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32"/>
              </a:lnSpc>
            </a:pPr>
            <a:r>
              <a:rPr lang="en-US" sz="126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00" y="6664905"/>
            <a:ext cx="779377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Complete Attendance Check 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Kennesaw State University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  <p:sp>
        <p:nvSpPr>
          <p:cNvPr id="50" name="AutoShape 50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Attendance</a:t>
            </a:r>
          </a:p>
        </p:txBody>
      </p:sp>
      <p:sp>
        <p:nvSpPr>
          <p:cNvPr id="52" name="Freeform 5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375244"/>
            <a:chOff x="0" y="-47625"/>
            <a:chExt cx="970735" cy="362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375244"/>
            <a:chOff x="0" y="-47625"/>
            <a:chExt cx="970735" cy="3622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3221088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2583317" y="2262803"/>
            <a:ext cx="2910356" cy="29103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97953" y="2477439"/>
            <a:ext cx="2481084" cy="24810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5609243" y="3717981"/>
            <a:ext cx="104570" cy="1045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2363176" y="3717981"/>
            <a:ext cx="104570" cy="1045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028700"/>
            <a:ext cx="12307808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Executive Committee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9295" y="5536723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63176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President </a:t>
            </a:r>
          </a:p>
        </p:txBody>
      </p:sp>
      <p:sp>
        <p:nvSpPr>
          <p:cNvPr id="23" name="Freeform 23"/>
          <p:cNvSpPr/>
          <p:nvPr/>
        </p:nvSpPr>
        <p:spPr>
          <a:xfrm rot="5400000">
            <a:off x="8162476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7524705" y="2262803"/>
            <a:ext cx="2910356" cy="291035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739341" y="2477439"/>
            <a:ext cx="2481084" cy="248108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10550631" y="3717981"/>
            <a:ext cx="104570" cy="10457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7304564" y="3717981"/>
            <a:ext cx="104570" cy="10457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030683" y="5536723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04564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Vice President</a:t>
            </a:r>
          </a:p>
        </p:txBody>
      </p:sp>
      <p:sp>
        <p:nvSpPr>
          <p:cNvPr id="37" name="Freeform 37"/>
          <p:cNvSpPr/>
          <p:nvPr/>
        </p:nvSpPr>
        <p:spPr>
          <a:xfrm rot="5400000">
            <a:off x="13103864" y="2900574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 rot="-10800000">
            <a:off x="12466093" y="2262803"/>
            <a:ext cx="2910356" cy="29103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680729" y="2477439"/>
            <a:ext cx="2481084" cy="248108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5400000">
            <a:off x="15492019" y="3717981"/>
            <a:ext cx="104570" cy="10457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5400000">
            <a:off x="12245952" y="3717981"/>
            <a:ext cx="104570" cy="10457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1972071" y="5536723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245952" y="5972557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Reporter</a:t>
            </a:r>
          </a:p>
        </p:txBody>
      </p:sp>
      <p:sp>
        <p:nvSpPr>
          <p:cNvPr id="51" name="Freeform 51"/>
          <p:cNvSpPr/>
          <p:nvPr/>
        </p:nvSpPr>
        <p:spPr>
          <a:xfrm rot="5400000">
            <a:off x="5592269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 rot="-10800000">
            <a:off x="4954498" y="6150997"/>
            <a:ext cx="2910356" cy="2910356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5169134" y="6365633"/>
            <a:ext cx="2481084" cy="2481084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 rot="5400000">
            <a:off x="7980425" y="7606175"/>
            <a:ext cx="104570" cy="10457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5400000">
            <a:off x="4734358" y="7606175"/>
            <a:ext cx="104570" cy="104570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4460476" y="9424917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734358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Events Director</a:t>
            </a:r>
          </a:p>
        </p:txBody>
      </p:sp>
      <p:sp>
        <p:nvSpPr>
          <p:cNvPr id="65" name="Freeform 65"/>
          <p:cNvSpPr/>
          <p:nvPr/>
        </p:nvSpPr>
        <p:spPr>
          <a:xfrm rot="5400000">
            <a:off x="10738445" y="6788768"/>
            <a:ext cx="1634814" cy="3269628"/>
          </a:xfrm>
          <a:custGeom>
            <a:avLst/>
            <a:gdLst/>
            <a:ahLst/>
            <a:cxnLst/>
            <a:rect l="l" t="t" r="r" b="b"/>
            <a:pathLst>
              <a:path w="1634814" h="3269628">
                <a:moveTo>
                  <a:pt x="0" y="0"/>
                </a:moveTo>
                <a:lnTo>
                  <a:pt x="1634814" y="0"/>
                </a:lnTo>
                <a:lnTo>
                  <a:pt x="1634814" y="3269627"/>
                </a:lnTo>
                <a:lnTo>
                  <a:pt x="0" y="326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6" name="Group 66"/>
          <p:cNvGrpSpPr/>
          <p:nvPr/>
        </p:nvGrpSpPr>
        <p:grpSpPr>
          <a:xfrm rot="-10800000">
            <a:off x="10100674" y="6150997"/>
            <a:ext cx="2910356" cy="2910356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315310" y="6365633"/>
            <a:ext cx="2481084" cy="248108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71"/>
          <p:cNvGrpSpPr/>
          <p:nvPr/>
        </p:nvGrpSpPr>
        <p:grpSpPr>
          <a:xfrm rot="5400000">
            <a:off x="13126600" y="7606175"/>
            <a:ext cx="104570" cy="10457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 rot="5400000">
            <a:off x="9845955" y="7610017"/>
            <a:ext cx="104570" cy="10457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9606652" y="9424917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880533" y="986075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Marketing Director</a:t>
            </a:r>
          </a:p>
        </p:txBody>
      </p:sp>
      <p:sp>
        <p:nvSpPr>
          <p:cNvPr id="79" name="Freeform 79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AutoShape 80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TextBox 8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Board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5137391" y="6365633"/>
            <a:ext cx="2481084" cy="2481084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076902" y="-165718"/>
            <a:ext cx="3685761" cy="1375244"/>
            <a:chOff x="0" y="-47625"/>
            <a:chExt cx="970735" cy="362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4663" y="9258300"/>
            <a:ext cx="3685761" cy="1375244"/>
            <a:chOff x="0" y="-47625"/>
            <a:chExt cx="970735" cy="3622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97565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2575120" y="2621055"/>
            <a:ext cx="5044891" cy="504489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699238" y="2869291"/>
            <a:ext cx="4796654" cy="4548417"/>
            <a:chOff x="0" y="0"/>
            <a:chExt cx="85716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86698" y="2745173"/>
            <a:ext cx="4021733" cy="4751557"/>
            <a:chOff x="0" y="0"/>
            <a:chExt cx="812800" cy="9602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272" t="-4905" b="-17169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04606" y="2351989"/>
            <a:ext cx="174241" cy="17424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004606" y="7760771"/>
            <a:ext cx="174241" cy="17424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1028700"/>
            <a:ext cx="12307808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Meet Our Advisors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48365" y="8200299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22246" y="8636134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Principal Lecturer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07319" y="8200299"/>
            <a:ext cx="389840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88242" y="8617673"/>
            <a:ext cx="3350637" cy="62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Associate Director, Strategic Partnerships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Advisors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594853" y="2419480"/>
            <a:ext cx="2724020" cy="5448040"/>
          </a:xfrm>
          <a:custGeom>
            <a:avLst/>
            <a:gdLst/>
            <a:ahLst/>
            <a:cxnLst/>
            <a:rect l="l" t="t" r="r" b="b"/>
            <a:pathLst>
              <a:path w="2724020" h="5448040">
                <a:moveTo>
                  <a:pt x="0" y="0"/>
                </a:moveTo>
                <a:lnTo>
                  <a:pt x="2724020" y="0"/>
                </a:lnTo>
                <a:lnTo>
                  <a:pt x="2724020" y="5448040"/>
                </a:lnTo>
                <a:lnTo>
                  <a:pt x="0" y="5448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 rot="5400000">
            <a:off x="10072408" y="2621055"/>
            <a:ext cx="5044891" cy="504489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0196526" y="2869291"/>
            <a:ext cx="4796654" cy="4548417"/>
            <a:chOff x="0" y="0"/>
            <a:chExt cx="85716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57160" cy="812800"/>
            </a:xfrm>
            <a:custGeom>
              <a:avLst/>
              <a:gdLst/>
              <a:ahLst/>
              <a:cxnLst/>
              <a:rect l="l" t="t" r="r" b="b"/>
              <a:pathLst>
                <a:path w="857160" h="812800">
                  <a:moveTo>
                    <a:pt x="428580" y="0"/>
                  </a:moveTo>
                  <a:cubicBezTo>
                    <a:pt x="191882" y="0"/>
                    <a:pt x="0" y="181951"/>
                    <a:pt x="0" y="406400"/>
                  </a:cubicBezTo>
                  <a:cubicBezTo>
                    <a:pt x="0" y="630849"/>
                    <a:pt x="191882" y="812800"/>
                    <a:pt x="428580" y="812800"/>
                  </a:cubicBezTo>
                  <a:cubicBezTo>
                    <a:pt x="665278" y="812800"/>
                    <a:pt x="857160" y="630849"/>
                    <a:pt x="857160" y="406400"/>
                  </a:cubicBezTo>
                  <a:cubicBezTo>
                    <a:pt x="857160" y="181951"/>
                    <a:pt x="665278" y="0"/>
                    <a:pt x="42858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0359" y="28575"/>
              <a:ext cx="69644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583987" y="2745173"/>
            <a:ext cx="4021733" cy="4751557"/>
            <a:chOff x="0" y="0"/>
            <a:chExt cx="812800" cy="9602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2288" r="-2782" b="-122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01894" y="2351989"/>
            <a:ext cx="174241" cy="174241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501894" y="7760771"/>
            <a:ext cx="174241" cy="17424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130581" y="-165718"/>
            <a:ext cx="3685761" cy="1375244"/>
            <a:chOff x="0" y="-47625"/>
            <a:chExt cx="970735" cy="362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8342" y="-346544"/>
            <a:ext cx="3685761" cy="1375244"/>
            <a:chOff x="0" y="-47625"/>
            <a:chExt cx="970735" cy="3622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8366882" y="1369603"/>
            <a:ext cx="1711456" cy="5161858"/>
          </a:xfrm>
          <a:custGeom>
            <a:avLst/>
            <a:gdLst/>
            <a:ahLst/>
            <a:cxnLst/>
            <a:rect l="l" t="t" r="r" b="b"/>
            <a:pathLst>
              <a:path w="1711456" h="5161858">
                <a:moveTo>
                  <a:pt x="0" y="0"/>
                </a:moveTo>
                <a:lnTo>
                  <a:pt x="1711455" y="0"/>
                </a:lnTo>
                <a:lnTo>
                  <a:pt x="1711455" y="5161858"/>
                </a:lnTo>
                <a:lnTo>
                  <a:pt x="0" y="516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8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61942" y="4962674"/>
            <a:ext cx="18611884" cy="5569059"/>
            <a:chOff x="0" y="-47625"/>
            <a:chExt cx="4901895" cy="1466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1895" cy="1419123"/>
            </a:xfrm>
            <a:custGeom>
              <a:avLst/>
              <a:gdLst/>
              <a:ahLst/>
              <a:cxnLst/>
              <a:rect l="l" t="t" r="r" b="b"/>
              <a:pathLst>
                <a:path w="4901895" h="1419123">
                  <a:moveTo>
                    <a:pt x="0" y="0"/>
                  </a:moveTo>
                  <a:lnTo>
                    <a:pt x="4901895" y="0"/>
                  </a:lnTo>
                  <a:lnTo>
                    <a:pt x="4901895" y="1419123"/>
                  </a:lnTo>
                  <a:lnTo>
                    <a:pt x="0" y="1419123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901895" cy="1466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6817719" y="3270843"/>
            <a:ext cx="4809780" cy="480978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54387" y="3507511"/>
            <a:ext cx="4336444" cy="43364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09578" y="3762701"/>
            <a:ext cx="3826064" cy="382606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1305" t="-29245" r="-52684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454708" y="5518922"/>
            <a:ext cx="4862915" cy="1447136"/>
            <a:chOff x="0" y="-47625"/>
            <a:chExt cx="1217141" cy="3622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314538" y="5327753"/>
            <a:ext cx="1411937" cy="141193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12526" y="5278907"/>
            <a:ext cx="4960935" cy="1476306"/>
            <a:chOff x="0" y="-47625"/>
            <a:chExt cx="1217141" cy="36220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6058" y="0"/>
                  </a:moveTo>
                  <a:lnTo>
                    <a:pt x="1061083" y="0"/>
                  </a:lnTo>
                  <a:cubicBezTo>
                    <a:pt x="1102472" y="0"/>
                    <a:pt x="1142166" y="16442"/>
                    <a:pt x="1171432" y="45708"/>
                  </a:cubicBezTo>
                  <a:cubicBezTo>
                    <a:pt x="1200699" y="74975"/>
                    <a:pt x="1217141" y="114669"/>
                    <a:pt x="1217141" y="156058"/>
                  </a:cubicBezTo>
                  <a:lnTo>
                    <a:pt x="1217141" y="158521"/>
                  </a:lnTo>
                  <a:cubicBezTo>
                    <a:pt x="1217141" y="244710"/>
                    <a:pt x="1147271" y="314579"/>
                    <a:pt x="1061083" y="314579"/>
                  </a:cubicBezTo>
                  <a:lnTo>
                    <a:pt x="156058" y="314579"/>
                  </a:lnTo>
                  <a:cubicBezTo>
                    <a:pt x="114669" y="314579"/>
                    <a:pt x="74975" y="298137"/>
                    <a:pt x="45708" y="268871"/>
                  </a:cubicBezTo>
                  <a:cubicBezTo>
                    <a:pt x="16442" y="239604"/>
                    <a:pt x="0" y="199911"/>
                    <a:pt x="0" y="158521"/>
                  </a:cubicBezTo>
                  <a:lnTo>
                    <a:pt x="0" y="156058"/>
                  </a:lnTo>
                  <a:cubicBezTo>
                    <a:pt x="0" y="114669"/>
                    <a:pt x="16442" y="74975"/>
                    <a:pt x="45708" y="45708"/>
                  </a:cubicBezTo>
                  <a:cubicBezTo>
                    <a:pt x="74975" y="16442"/>
                    <a:pt x="114669" y="0"/>
                    <a:pt x="156058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5533065" y="5278000"/>
            <a:ext cx="1440397" cy="144039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2950664" y="7242082"/>
            <a:ext cx="4862915" cy="1447136"/>
            <a:chOff x="0" y="-47625"/>
            <a:chExt cx="1217141" cy="3622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2810495" y="7050913"/>
            <a:ext cx="1411937" cy="14119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486416" y="7036800"/>
            <a:ext cx="4960935" cy="1476306"/>
            <a:chOff x="0" y="-47625"/>
            <a:chExt cx="1217141" cy="36220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6058" y="0"/>
                  </a:moveTo>
                  <a:lnTo>
                    <a:pt x="1061083" y="0"/>
                  </a:lnTo>
                  <a:cubicBezTo>
                    <a:pt x="1102472" y="0"/>
                    <a:pt x="1142166" y="16442"/>
                    <a:pt x="1171432" y="45708"/>
                  </a:cubicBezTo>
                  <a:cubicBezTo>
                    <a:pt x="1200699" y="74975"/>
                    <a:pt x="1217141" y="114669"/>
                    <a:pt x="1217141" y="156058"/>
                  </a:cubicBezTo>
                  <a:lnTo>
                    <a:pt x="1217141" y="158521"/>
                  </a:lnTo>
                  <a:cubicBezTo>
                    <a:pt x="1217141" y="244710"/>
                    <a:pt x="1147271" y="314579"/>
                    <a:pt x="1061083" y="314579"/>
                  </a:cubicBezTo>
                  <a:lnTo>
                    <a:pt x="156058" y="314579"/>
                  </a:lnTo>
                  <a:cubicBezTo>
                    <a:pt x="114669" y="314579"/>
                    <a:pt x="74975" y="298137"/>
                    <a:pt x="45708" y="268871"/>
                  </a:cubicBezTo>
                  <a:cubicBezTo>
                    <a:pt x="16442" y="239604"/>
                    <a:pt x="0" y="199911"/>
                    <a:pt x="0" y="158521"/>
                  </a:cubicBezTo>
                  <a:lnTo>
                    <a:pt x="0" y="156058"/>
                  </a:lnTo>
                  <a:cubicBezTo>
                    <a:pt x="0" y="114669"/>
                    <a:pt x="16442" y="74975"/>
                    <a:pt x="45708" y="45708"/>
                  </a:cubicBezTo>
                  <a:cubicBezTo>
                    <a:pt x="74975" y="16442"/>
                    <a:pt x="114669" y="0"/>
                    <a:pt x="156058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14006955" y="7035892"/>
            <a:ext cx="1440397" cy="1440397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>
            <a:off x="11627500" y="4799116"/>
            <a:ext cx="6822442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>
            <a:off x="-161942" y="4799116"/>
            <a:ext cx="6979661" cy="0"/>
          </a:xfrm>
          <a:prstGeom prst="line">
            <a:avLst/>
          </a:prstGeom>
          <a:ln w="28575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>
            <a:off x="12521134" y="4232378"/>
            <a:ext cx="5928808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50"/>
          <p:cNvSpPr/>
          <p:nvPr/>
        </p:nvSpPr>
        <p:spPr>
          <a:xfrm flipV="1">
            <a:off x="-161942" y="4232378"/>
            <a:ext cx="5920496" cy="0"/>
          </a:xfrm>
          <a:prstGeom prst="line">
            <a:avLst/>
          </a:prstGeom>
          <a:ln w="7620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AutoShape 52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3071387" y="7242082"/>
            <a:ext cx="888638" cy="838652"/>
          </a:xfrm>
          <a:custGeom>
            <a:avLst/>
            <a:gdLst/>
            <a:ahLst/>
            <a:cxnLst/>
            <a:rect l="l" t="t" r="r" b="b"/>
            <a:pathLst>
              <a:path w="888638" h="838652">
                <a:moveTo>
                  <a:pt x="0" y="0"/>
                </a:moveTo>
                <a:lnTo>
                  <a:pt x="888638" y="0"/>
                </a:lnTo>
                <a:lnTo>
                  <a:pt x="888638" y="838652"/>
                </a:lnTo>
                <a:lnTo>
                  <a:pt x="0" y="83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14188287" y="7307547"/>
            <a:ext cx="1077731" cy="882392"/>
          </a:xfrm>
          <a:custGeom>
            <a:avLst/>
            <a:gdLst/>
            <a:ahLst/>
            <a:cxnLst/>
            <a:rect l="l" t="t" r="r" b="b"/>
            <a:pathLst>
              <a:path w="1077731" h="882392">
                <a:moveTo>
                  <a:pt x="0" y="0"/>
                </a:moveTo>
                <a:lnTo>
                  <a:pt x="1077732" y="0"/>
                </a:lnTo>
                <a:lnTo>
                  <a:pt x="1077732" y="882392"/>
                </a:lnTo>
                <a:lnTo>
                  <a:pt x="0" y="8823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508652" y="5569853"/>
            <a:ext cx="1023710" cy="927737"/>
          </a:xfrm>
          <a:custGeom>
            <a:avLst/>
            <a:gdLst/>
            <a:ahLst/>
            <a:cxnLst/>
            <a:rect l="l" t="t" r="r" b="b"/>
            <a:pathLst>
              <a:path w="1023710" h="927737">
                <a:moveTo>
                  <a:pt x="0" y="0"/>
                </a:moveTo>
                <a:lnTo>
                  <a:pt x="1023710" y="0"/>
                </a:lnTo>
                <a:lnTo>
                  <a:pt x="1023710" y="927738"/>
                </a:lnTo>
                <a:lnTo>
                  <a:pt x="0" y="927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6318604" y="5468208"/>
            <a:ext cx="715022" cy="1021459"/>
          </a:xfrm>
          <a:custGeom>
            <a:avLst/>
            <a:gdLst/>
            <a:ahLst/>
            <a:cxnLst/>
            <a:rect l="l" t="t" r="r" b="b"/>
            <a:pathLst>
              <a:path w="715022" h="1021459">
                <a:moveTo>
                  <a:pt x="0" y="0"/>
                </a:moveTo>
                <a:lnTo>
                  <a:pt x="715022" y="0"/>
                </a:lnTo>
                <a:lnTo>
                  <a:pt x="715022" y="1021459"/>
                </a:lnTo>
                <a:lnTo>
                  <a:pt x="0" y="1021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/>
          <p:nvPr/>
        </p:nvGrpSpPr>
        <p:grpSpPr>
          <a:xfrm>
            <a:off x="6641680" y="8654443"/>
            <a:ext cx="4822827" cy="1435207"/>
            <a:chOff x="0" y="-47625"/>
            <a:chExt cx="1217141" cy="362204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217141" cy="314579"/>
            </a:xfrm>
            <a:custGeom>
              <a:avLst/>
              <a:gdLst/>
              <a:ahLst/>
              <a:cxnLst/>
              <a:rect l="l" t="t" r="r" b="b"/>
              <a:pathLst>
                <a:path w="1217141" h="314579">
                  <a:moveTo>
                    <a:pt x="157290" y="0"/>
                  </a:moveTo>
                  <a:lnTo>
                    <a:pt x="1059851" y="0"/>
                  </a:lnTo>
                  <a:cubicBezTo>
                    <a:pt x="1101567" y="0"/>
                    <a:pt x="1141574" y="16572"/>
                    <a:pt x="1171071" y="46069"/>
                  </a:cubicBezTo>
                  <a:cubicBezTo>
                    <a:pt x="1200569" y="75567"/>
                    <a:pt x="1217141" y="115574"/>
                    <a:pt x="1217141" y="157290"/>
                  </a:cubicBezTo>
                  <a:lnTo>
                    <a:pt x="1217141" y="157290"/>
                  </a:lnTo>
                  <a:cubicBezTo>
                    <a:pt x="1217141" y="244158"/>
                    <a:pt x="1146720" y="314579"/>
                    <a:pt x="1059851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FCBA2F"/>
            </a:solidFill>
            <a:ln w="38100" cap="rnd">
              <a:solidFill>
                <a:srgbClr val="49270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1217141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-5400000">
            <a:off x="10064210" y="8653561"/>
            <a:ext cx="1400297" cy="1400297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2AA16">
                      <a:alpha val="100000"/>
                    </a:srgbClr>
                  </a:gs>
                  <a:gs pos="100000">
                    <a:srgbClr val="F4C801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3" name="Freeform 63"/>
          <p:cNvSpPr/>
          <p:nvPr/>
        </p:nvSpPr>
        <p:spPr>
          <a:xfrm>
            <a:off x="10300612" y="8880225"/>
            <a:ext cx="938684" cy="946970"/>
          </a:xfrm>
          <a:custGeom>
            <a:avLst/>
            <a:gdLst/>
            <a:ahLst/>
            <a:cxnLst/>
            <a:rect l="l" t="t" r="r" b="b"/>
            <a:pathLst>
              <a:path w="938684" h="946970">
                <a:moveTo>
                  <a:pt x="0" y="0"/>
                </a:moveTo>
                <a:lnTo>
                  <a:pt x="938684" y="0"/>
                </a:lnTo>
                <a:lnTo>
                  <a:pt x="938684" y="946970"/>
                </a:lnTo>
                <a:lnTo>
                  <a:pt x="0" y="94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>
            <a:off x="3442352" y="933450"/>
            <a:ext cx="1140329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Reminder: Meeting Expectations 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810495" y="5655281"/>
            <a:ext cx="3359129" cy="67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Put cellphones on silent during company visits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314717" y="5771760"/>
            <a:ext cx="2994526" cy="67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8"/>
              </a:lnSpc>
            </a:pPr>
            <a:r>
              <a:rPr lang="en-US" sz="2198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Network and engage with your peers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428407" y="7377750"/>
            <a:ext cx="2900588" cy="32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9"/>
              </a:lnSpc>
            </a:pPr>
            <a:endParaRPr/>
          </a:p>
        </p:txBody>
      </p:sp>
      <p:sp>
        <p:nvSpPr>
          <p:cNvPr id="68" name="TextBox 68"/>
          <p:cNvSpPr txBox="1"/>
          <p:nvPr/>
        </p:nvSpPr>
        <p:spPr>
          <a:xfrm>
            <a:off x="10837774" y="7529652"/>
            <a:ext cx="2959054" cy="67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8"/>
              </a:lnSpc>
            </a:pPr>
            <a:r>
              <a:rPr lang="en-US" sz="2198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 mindful when snacking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Expectations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380333" y="7368225"/>
            <a:ext cx="3178599" cy="100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</a:pPr>
            <a:r>
              <a:rPr lang="en-US" sz="2182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Professional attire for company visits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983256" y="9133045"/>
            <a:ext cx="2876676" cy="65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64"/>
              </a:lnSpc>
            </a:pPr>
            <a:r>
              <a:rPr lang="en-US" sz="2137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Enter quietly if you arrive late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171" y="6868135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4171" y="7710352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4171" y="8552569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6067980" y="2177255"/>
            <a:ext cx="2855081" cy="6113312"/>
            <a:chOff x="0" y="-47625"/>
            <a:chExt cx="751955" cy="16100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54171" y="1002309"/>
            <a:ext cx="821474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Career Fair Prep Resume Review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92346" y="6866813"/>
            <a:ext cx="934322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Member of Beta Alpha Psi – Iota Tau Chapter​</a:t>
            </a:r>
          </a:p>
          <a:p>
            <a:pPr algn="l">
              <a:lnSpc>
                <a:spcPts val="3119"/>
              </a:lnSpc>
            </a:pPr>
            <a:endParaRPr lang="en-US" sz="25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692346" y="7542343"/>
            <a:ext cx="897415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Candidate for Membership of Beta Alpha Psi – Iota Tau Chapter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92346" y="8551247"/>
            <a:ext cx="8521964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Member of FBIS – an Affiliate of Beta Alpha Psi​ - Iota Tau Chapter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2645866"/>
            <a:ext cx="8723776" cy="46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6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 Agenda:</a:t>
            </a:r>
          </a:p>
          <a:p>
            <a:pPr marL="561975" lvl="1" indent="-280670" algn="l">
              <a:lnSpc>
                <a:spcPts val="3646"/>
              </a:lnSpc>
              <a:buAutoNum type="arabicPeriod"/>
            </a:pPr>
            <a:r>
              <a:rPr lang="en-US" sz="2600" b="1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  <a:endParaRPr lang="en-US" sz="2600" b="1" dirty="0">
              <a:solidFill>
                <a:srgbClr val="C00000"/>
              </a:solidFill>
              <a:latin typeface="Poppins Bold"/>
              <a:ea typeface="Poppins Bold"/>
              <a:cs typeface="Poppins Bold"/>
            </a:endParaRPr>
          </a:p>
          <a:p>
            <a:pPr marL="561975" lvl="1" indent="-280670" algn="l">
              <a:lnSpc>
                <a:spcPts val="3646"/>
              </a:lnSpc>
              <a:buAutoNum type="arabicPeriod"/>
            </a:pPr>
            <a:r>
              <a:rPr lang="en-US" sz="2600" b="1" dirty="0">
                <a:solidFill>
                  <a:srgbClr val="C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Resume Q&amp;A Panel </a:t>
            </a:r>
            <a:endParaRPr lang="en-US" sz="2600" b="1" dirty="0">
              <a:solidFill>
                <a:srgbClr val="C00000"/>
              </a:solidFill>
              <a:latin typeface="Poppins Bold"/>
              <a:ea typeface="Poppins Bold"/>
              <a:cs typeface="Poppins Bold"/>
            </a:endParaRPr>
          </a:p>
          <a:p>
            <a:pPr marL="561975" lvl="1" indent="-280670" algn="l">
              <a:lnSpc>
                <a:spcPts val="3646"/>
              </a:lnSpc>
              <a:buFont typeface="Arial"/>
              <a:buChar char="•"/>
            </a:pPr>
            <a:r>
              <a:rPr lang="en-US" sz="26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Panel discussion on resume best practices</a:t>
            </a:r>
            <a:endParaRPr lang="en-US" sz="26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marL="281305" lvl="1" algn="l">
              <a:lnSpc>
                <a:spcPts val="3646"/>
              </a:lnSpc>
            </a:pPr>
            <a:r>
              <a:rPr lang="en-US" sz="2600" b="1" dirty="0">
                <a:solidFill>
                  <a:srgbClr val="C00000"/>
                </a:solidFill>
                <a:latin typeface="Poppins Bold"/>
                <a:ea typeface="Poppins Bold"/>
                <a:cs typeface="Poppins Bold"/>
                <a:sym typeface="Poppins Bold"/>
              </a:rPr>
              <a:t>3. Resume Review with Firms</a:t>
            </a:r>
            <a:endParaRPr lang="en-US" sz="2600" b="1" dirty="0">
              <a:solidFill>
                <a:srgbClr val="C00000"/>
              </a:solidFill>
              <a:latin typeface="Poppins Bold"/>
              <a:ea typeface="Poppins Bold"/>
              <a:cs typeface="Poppins Bold"/>
            </a:endParaRPr>
          </a:p>
          <a:p>
            <a:pPr marL="561975" lvl="1" indent="-280670" algn="l">
              <a:lnSpc>
                <a:spcPts val="3646"/>
              </a:lnSpc>
              <a:buFont typeface="Arial"/>
              <a:buChar char="•"/>
            </a:pPr>
            <a:r>
              <a:rPr lang="en-US" sz="26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Mauldin &amp; Jenkins, HLB Gross Collins, Carr Riggs &amp; Ingram, CliftonLarsonAllen, and Nichols Cauley</a:t>
            </a:r>
            <a:endParaRPr lang="en-US" sz="26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646"/>
              </a:lnSpc>
            </a:pPr>
            <a:endParaRPr lang="en-US" sz="2604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6"/>
              </a:lnSpc>
            </a:pPr>
            <a:r>
              <a:rPr lang="en-US" sz="26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put BAP on a resume:</a:t>
            </a:r>
            <a:endParaRPr lang="en-US" sz="2600" b="1" dirty="0">
              <a:solidFill>
                <a:srgbClr val="0D0D0D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4562"/>
              </a:lnSpc>
            </a:pPr>
            <a:endParaRPr lang="en-US" sz="2604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7" y="2543170"/>
            <a:ext cx="1633243" cy="163324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58647" y="4674171"/>
            <a:ext cx="1633243" cy="16332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8647" y="6780571"/>
            <a:ext cx="1633243" cy="163324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13450" y="3098346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Thursday, September 4th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12:00 PM - 3:00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KSU Center Atrium 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13450" y="5229347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Thursday, September 18th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12:00 PM - 1:00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Virtual 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13450" y="7335747"/>
            <a:ext cx="7364536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Applications now open for Fall 2025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Requirements: Essay, recommendation letters, resume (academic, research, leadership, etc.)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Deadline: Friday , September 26th @ 8:00 PM</a:t>
            </a:r>
          </a:p>
          <a:p>
            <a:pPr algn="l">
              <a:lnSpc>
                <a:spcPts val="3220"/>
              </a:lnSpc>
            </a:pP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6067980" y="2177255"/>
            <a:ext cx="2855081" cy="6113312"/>
            <a:chOff x="0" y="-47625"/>
            <a:chExt cx="751955" cy="1610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02726" y="2760650"/>
            <a:ext cx="1198282" cy="1198282"/>
          </a:xfrm>
          <a:custGeom>
            <a:avLst/>
            <a:gdLst/>
            <a:ahLst/>
            <a:cxnLst/>
            <a:rect l="l" t="t" r="r" b="b"/>
            <a:pathLst>
              <a:path w="1198282" h="1198282">
                <a:moveTo>
                  <a:pt x="0" y="0"/>
                </a:moveTo>
                <a:lnTo>
                  <a:pt x="1198282" y="0"/>
                </a:lnTo>
                <a:lnTo>
                  <a:pt x="1198282" y="1198282"/>
                </a:lnTo>
                <a:lnTo>
                  <a:pt x="0" y="1198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802726" y="4862616"/>
            <a:ext cx="1180942" cy="1231752"/>
          </a:xfrm>
          <a:custGeom>
            <a:avLst/>
            <a:gdLst/>
            <a:ahLst/>
            <a:cxnLst/>
            <a:rect l="l" t="t" r="r" b="b"/>
            <a:pathLst>
              <a:path w="1180942" h="1231752">
                <a:moveTo>
                  <a:pt x="0" y="0"/>
                </a:moveTo>
                <a:lnTo>
                  <a:pt x="1180942" y="0"/>
                </a:lnTo>
                <a:lnTo>
                  <a:pt x="1180942" y="1231752"/>
                </a:lnTo>
                <a:lnTo>
                  <a:pt x="0" y="123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59652" y="6833301"/>
            <a:ext cx="1231233" cy="1276440"/>
          </a:xfrm>
          <a:custGeom>
            <a:avLst/>
            <a:gdLst/>
            <a:ahLst/>
            <a:cxnLst/>
            <a:rect l="l" t="t" r="r" b="b"/>
            <a:pathLst>
              <a:path w="1231233" h="1276440">
                <a:moveTo>
                  <a:pt x="0" y="0"/>
                </a:moveTo>
                <a:lnTo>
                  <a:pt x="1231233" y="0"/>
                </a:lnTo>
                <a:lnTo>
                  <a:pt x="1231233" y="1276440"/>
                </a:lnTo>
                <a:lnTo>
                  <a:pt x="0" y="1276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2613450" y="2520296"/>
            <a:ext cx="4441198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latin typeface="Poppins Bold"/>
                <a:ea typeface="Poppins Bold"/>
                <a:cs typeface="Poppins Bold"/>
                <a:sym typeface="Poppins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SOA Career Fair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13450" y="4651297"/>
            <a:ext cx="4579062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latin typeface="Poppins Bold"/>
                <a:ea typeface="Poppins Bold"/>
                <a:cs typeface="Poppins Bold"/>
                <a:sym typeface="Poppins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MAcc/CPA Info Session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13450" y="6757697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latin typeface="Poppins Bold"/>
                <a:ea typeface="Poppins Bold"/>
                <a:cs typeface="Poppins Bold"/>
                <a:sym typeface="Poppins Bold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President’s Award of Distinction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61494" y="3972479"/>
            <a:ext cx="10769479" cy="2342041"/>
            <a:chOff x="0" y="-47625"/>
            <a:chExt cx="2836406" cy="616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DD9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655398" y="4251274"/>
            <a:ext cx="10769479" cy="1784452"/>
            <a:chOff x="0" y="-47625"/>
            <a:chExt cx="2836406" cy="469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21341" y="384919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306541" y="713742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711483" y="1118684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117" y="1555319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269699" y="2748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69699" y="909802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378325" y="1717936"/>
            <a:ext cx="889050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Service: Books for Africa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9759366" y="3177999"/>
            <a:ext cx="728291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Want to earn additional community service hours?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93639" y="4573408"/>
            <a:ext cx="7515087" cy="526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Volunteers are needed to pack and transport books 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Community service hours will vary based on the time required to transport items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For questions, contact:</a:t>
            </a:r>
          </a:p>
          <a:p>
            <a:pPr algn="l">
              <a:lnSpc>
                <a:spcPts val="363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kbarto19@students.kennesaw.edu</a:t>
            </a:r>
          </a:p>
          <a:p>
            <a:pPr algn="l">
              <a:lnSpc>
                <a:spcPts val="3220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61494" y="3972479"/>
            <a:ext cx="10769479" cy="2342041"/>
            <a:chOff x="0" y="-47625"/>
            <a:chExt cx="2836406" cy="616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DD9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655398" y="4251274"/>
            <a:ext cx="10769479" cy="1784452"/>
            <a:chOff x="0" y="-47625"/>
            <a:chExt cx="2836406" cy="469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21341" y="384919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306541" y="713742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711483" y="1118684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117" y="1555319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269699" y="2748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69699" y="909802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378325" y="1717936"/>
            <a:ext cx="889050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Service: SOA Career Fair 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9759366" y="3177999"/>
            <a:ext cx="728291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Want to earn additional community service hours?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93639" y="4573408"/>
            <a:ext cx="7515087" cy="411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Volunteer opportunities for </a:t>
            </a: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09/04/2025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include: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Runner/Information Table – assist employers, direct attendees, replenish materials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Clean-Up – help close out the event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KSU Center Atrium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7920" y="7082509"/>
            <a:ext cx="3495809" cy="349580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678386" y="8607174"/>
            <a:ext cx="2951254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Scan the QR Code to Sign Up!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302358"/>
            <a:ext cx="8886573" cy="4982932"/>
            <a:chOff x="0" y="-47625"/>
            <a:chExt cx="1762145" cy="988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81F2F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129598"/>
            <a:ext cx="8492753" cy="3776565"/>
            <a:chOff x="0" y="-47625"/>
            <a:chExt cx="1684054" cy="748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625600"/>
            <a:ext cx="0" cy="7837746"/>
          </a:xfrm>
          <a:prstGeom prst="line">
            <a:avLst/>
          </a:prstGeom>
          <a:ln w="38100" cap="flat">
            <a:solidFill>
              <a:srgbClr val="FCBA2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33163" y="235027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66462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00356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Chapter Contracts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Contracts Reminder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I make it official?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445935"/>
            <a:ext cx="6882351" cy="359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Iota Tau Chapter requires a physical contract to be signed that details requirements and expectations​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 Members and Candidates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sign and return the contract; FBIS should still review the BAP Code of Ethics.​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B81F2F"/>
                </a:solidFill>
                <a:latin typeface="Poppins Bold"/>
                <a:ea typeface="Poppins Bold"/>
                <a:cs typeface="Poppins Bold"/>
                <a:sym typeface="Poppins Bold"/>
              </a:rPr>
              <a:t>Signed contracts deadline: Friday, September 12th @ 11:59 PM</a:t>
            </a:r>
          </a:p>
          <a:p>
            <a:pPr algn="just">
              <a:lnSpc>
                <a:spcPts val="3220"/>
              </a:lnSpc>
            </a:pPr>
            <a:endParaRPr lang="en-US" sz="2300" b="1">
              <a:solidFill>
                <a:srgbClr val="B81F2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&amp; Important Dates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46585FEA2348845D11F709E24C90" ma:contentTypeVersion="12" ma:contentTypeDescription="Create a new document." ma:contentTypeScope="" ma:versionID="7469c75cbab27a7a1c74fada94f0a0e0">
  <xsd:schema xmlns:xsd="http://www.w3.org/2001/XMLSchema" xmlns:xs="http://www.w3.org/2001/XMLSchema" xmlns:p="http://schemas.microsoft.com/office/2006/metadata/properties" xmlns:ns2="7af60072-9883-48d1-bc86-ebc0850dc932" xmlns:ns3="f80b0f9f-b4ea-47ca-a63f-e2c8f27dab47" targetNamespace="http://schemas.microsoft.com/office/2006/metadata/properties" ma:root="true" ma:fieldsID="014afb7032d28473937d470a4d6c1a91" ns2:_="" ns3:_="">
    <xsd:import namespace="7af60072-9883-48d1-bc86-ebc0850dc932"/>
    <xsd:import namespace="f80b0f9f-b4ea-47ca-a63f-e2c8f27da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60072-9883-48d1-bc86-ebc0850dc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b0f9f-b4ea-47ca-a63f-e2c8f27dab4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162bfc-9b34-4ab6-9f50-a66c790610d2}" ma:internalName="TaxCatchAll" ma:showField="CatchAllData" ma:web="f80b0f9f-b4ea-47ca-a63f-e2c8f27da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f60072-9883-48d1-bc86-ebc0850dc932">
      <Terms xmlns="http://schemas.microsoft.com/office/infopath/2007/PartnerControls"/>
    </lcf76f155ced4ddcb4097134ff3c332f>
    <TaxCatchAll xmlns="f80b0f9f-b4ea-47ca-a63f-e2c8f27dab47" xsi:nil="true"/>
  </documentManagement>
</p:properties>
</file>

<file path=customXml/itemProps1.xml><?xml version="1.0" encoding="utf-8"?>
<ds:datastoreItem xmlns:ds="http://schemas.openxmlformats.org/officeDocument/2006/customXml" ds:itemID="{2F1E20B7-B6BC-4B2D-BB8E-289EB4D0C1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AB308B-EA9F-460F-ABFD-280EEAFAA2CE}">
  <ds:schemaRefs>
    <ds:schemaRef ds:uri="7af60072-9883-48d1-bc86-ebc0850dc932"/>
    <ds:schemaRef ds:uri="f80b0f9f-b4ea-47ca-a63f-e2c8f27dab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D37CFD-EEE7-44B8-8C00-8AE59DDF157A}">
  <ds:schemaRefs>
    <ds:schemaRef ds:uri="7af60072-9883-48d1-bc86-ebc0850dc932"/>
    <ds:schemaRef ds:uri="f80b0f9f-b4ea-47ca-a63f-e2c8f27dab4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Career Fair Preparation 8.29.2025</dc:title>
  <cp:revision>17</cp:revision>
  <dcterms:created xsi:type="dcterms:W3CDTF">2006-08-16T00:00:00Z</dcterms:created>
  <dcterms:modified xsi:type="dcterms:W3CDTF">2025-09-01T19:00:35Z</dcterms:modified>
  <dc:identifier>DAGxCVLqP9w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0x01010009B946585FEA2348845D11F709E24C90</vt:lpwstr>
  </property>
  <property fmtid="{D5CDD505-2E9C-101B-9397-08002B2CF9AE}" pid="3" name="MediaServiceImageTags">
    <vt:lpwstr/>
  </property>
</Properties>
</file>