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8288000" cy="10287000"/>
  <p:notesSz cx="6858000" cy="9144000"/>
  <p:embeddedFontLst>
    <p:embeddedFont>
      <p:font typeface="Archivo Narrow Bold" panose="020B0604020202020204" charset="0"/>
      <p:regular r:id="rId20"/>
    </p:embeddedFont>
    <p:embeddedFont>
      <p:font typeface="Poppins" panose="00000500000000000000" pitchFamily="2" charset="0"/>
      <p:regular r:id="rId21"/>
    </p:embeddedFont>
    <p:embeddedFont>
      <p:font typeface="Poppins Bold" panose="00000800000000000000" charset="0"/>
      <p:regular r:id="rId22"/>
    </p:embeddedFont>
    <p:embeddedFont>
      <p:font typeface="Poppins Bold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78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Flores-Padilla" userId="08d0f572-bac7-4b4c-b223-71538607effe" providerId="ADAL" clId="{E3416150-B68F-450F-B251-89ADC00592F5}"/>
    <pc:docChg chg="modSld">
      <pc:chgData name="Karen Flores-Padilla" userId="08d0f572-bac7-4b4c-b223-71538607effe" providerId="ADAL" clId="{E3416150-B68F-450F-B251-89ADC00592F5}" dt="2026-03-27T21:22:59.486" v="2" actId="207"/>
      <pc:docMkLst>
        <pc:docMk/>
      </pc:docMkLst>
      <pc:sldChg chg="modSp mod">
        <pc:chgData name="Karen Flores-Padilla" userId="08d0f572-bac7-4b4c-b223-71538607effe" providerId="ADAL" clId="{E3416150-B68F-450F-B251-89ADC00592F5}" dt="2026-03-27T21:22:52.729" v="1" actId="14100"/>
        <pc:sldMkLst>
          <pc:docMk/>
          <pc:sldMk cId="0" sldId="258"/>
        </pc:sldMkLst>
        <pc:spChg chg="mod">
          <ac:chgData name="Karen Flores-Padilla" userId="08d0f572-bac7-4b4c-b223-71538607effe" providerId="ADAL" clId="{E3416150-B68F-450F-B251-89ADC00592F5}" dt="2026-03-27T21:22:46.345" v="0" actId="207"/>
          <ac:spMkLst>
            <pc:docMk/>
            <pc:sldMk cId="0" sldId="258"/>
            <ac:spMk id="24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46.345" v="0" actId="207"/>
          <ac:spMkLst>
            <pc:docMk/>
            <pc:sldMk cId="0" sldId="258"/>
            <ac:spMk id="26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46.345" v="0" actId="207"/>
          <ac:spMkLst>
            <pc:docMk/>
            <pc:sldMk cId="0" sldId="258"/>
            <ac:spMk id="27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46.345" v="0" actId="207"/>
          <ac:spMkLst>
            <pc:docMk/>
            <pc:sldMk cId="0" sldId="258"/>
            <ac:spMk id="31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46.345" v="0" actId="207"/>
          <ac:spMkLst>
            <pc:docMk/>
            <pc:sldMk cId="0" sldId="258"/>
            <ac:spMk id="33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46.345" v="0" actId="207"/>
          <ac:spMkLst>
            <pc:docMk/>
            <pc:sldMk cId="0" sldId="258"/>
            <ac:spMk id="34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46.345" v="0" actId="207"/>
          <ac:spMkLst>
            <pc:docMk/>
            <pc:sldMk cId="0" sldId="258"/>
            <ac:spMk id="38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52.729" v="1" actId="14100"/>
          <ac:spMkLst>
            <pc:docMk/>
            <pc:sldMk cId="0" sldId="258"/>
            <ac:spMk id="40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46.345" v="0" actId="207"/>
          <ac:spMkLst>
            <pc:docMk/>
            <pc:sldMk cId="0" sldId="258"/>
            <ac:spMk id="41" creationId="{00000000-0000-0000-0000-000000000000}"/>
          </ac:spMkLst>
        </pc:spChg>
      </pc:sldChg>
      <pc:sldChg chg="modSp mod">
        <pc:chgData name="Karen Flores-Padilla" userId="08d0f572-bac7-4b4c-b223-71538607effe" providerId="ADAL" clId="{E3416150-B68F-450F-B251-89ADC00592F5}" dt="2026-03-27T21:22:59.486" v="2" actId="207"/>
        <pc:sldMkLst>
          <pc:docMk/>
          <pc:sldMk cId="0" sldId="259"/>
        </pc:sldMkLst>
        <pc:spChg chg="mod">
          <ac:chgData name="Karen Flores-Padilla" userId="08d0f572-bac7-4b4c-b223-71538607effe" providerId="ADAL" clId="{E3416150-B68F-450F-B251-89ADC00592F5}" dt="2026-03-27T21:22:59.486" v="2" actId="207"/>
          <ac:spMkLst>
            <pc:docMk/>
            <pc:sldMk cId="0" sldId="259"/>
            <ac:spMk id="24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59.486" v="2" actId="207"/>
          <ac:spMkLst>
            <pc:docMk/>
            <pc:sldMk cId="0" sldId="259"/>
            <ac:spMk id="25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59.486" v="2" actId="207"/>
          <ac:spMkLst>
            <pc:docMk/>
            <pc:sldMk cId="0" sldId="259"/>
            <ac:spMk id="26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59.486" v="2" actId="207"/>
          <ac:spMkLst>
            <pc:docMk/>
            <pc:sldMk cId="0" sldId="259"/>
            <ac:spMk id="30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59.486" v="2" actId="207"/>
          <ac:spMkLst>
            <pc:docMk/>
            <pc:sldMk cId="0" sldId="259"/>
            <ac:spMk id="31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59.486" v="2" actId="207"/>
          <ac:spMkLst>
            <pc:docMk/>
            <pc:sldMk cId="0" sldId="259"/>
            <ac:spMk id="32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59.486" v="2" actId="207"/>
          <ac:spMkLst>
            <pc:docMk/>
            <pc:sldMk cId="0" sldId="259"/>
            <ac:spMk id="36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59.486" v="2" actId="207"/>
          <ac:spMkLst>
            <pc:docMk/>
            <pc:sldMk cId="0" sldId="259"/>
            <ac:spMk id="37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6-03-27T21:22:59.486" v="2" actId="207"/>
          <ac:spMkLst>
            <pc:docMk/>
            <pc:sldMk cId="0" sldId="259"/>
            <ac:spMk id="3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wllife.kennesaw.edu/event/12288971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owllife.kennesaw.edu/event/1231229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ennesaw.edu/coles/degrees-programs/graduate/master-accounting/information-sessions.php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ksubap.com/resources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bap.org/partner-scholarship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ennesaw.edu/coles/academics/accountancy/docs/slp-2026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69981" y="1205423"/>
            <a:ext cx="7778348" cy="777834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2AA15">
                    <a:alpha val="100000"/>
                  </a:srgbClr>
                </a:gs>
                <a:gs pos="100000">
                  <a:srgbClr val="C5C19C">
                    <a:alpha val="100000"/>
                  </a:srgbClr>
                </a:gs>
              </a:gsLst>
              <a:lin ang="5400000"/>
            </a:gradFill>
            <a:ln w="95250" cap="sq">
              <a:solidFill>
                <a:srgbClr val="C5C19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12182073" y="0"/>
            <a:ext cx="951548" cy="10287000"/>
          </a:xfrm>
          <a:custGeom>
            <a:avLst/>
            <a:gdLst/>
            <a:ahLst/>
            <a:cxnLst/>
            <a:rect l="l" t="t" r="r" b="b"/>
            <a:pathLst>
              <a:path w="951548" h="10287000">
                <a:moveTo>
                  <a:pt x="0" y="0"/>
                </a:moveTo>
                <a:lnTo>
                  <a:pt x="951547" y="0"/>
                </a:lnTo>
                <a:lnTo>
                  <a:pt x="951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3133620" y="0"/>
            <a:ext cx="5154380" cy="10287000"/>
            <a:chOff x="0" y="0"/>
            <a:chExt cx="1357532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57532" cy="2709333"/>
            </a:xfrm>
            <a:custGeom>
              <a:avLst/>
              <a:gdLst/>
              <a:ahLst/>
              <a:cxnLst/>
              <a:rect l="l" t="t" r="r" b="b"/>
              <a:pathLst>
                <a:path w="1357532" h="2709333">
                  <a:moveTo>
                    <a:pt x="0" y="0"/>
                  </a:moveTo>
                  <a:lnTo>
                    <a:pt x="1357532" y="0"/>
                  </a:lnTo>
                  <a:lnTo>
                    <a:pt x="135753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2AA16">
                    <a:alpha val="100000"/>
                  </a:srgbClr>
                </a:gs>
                <a:gs pos="50000">
                  <a:srgbClr val="F4C801">
                    <a:alpha val="100000"/>
                  </a:srgbClr>
                </a:gs>
                <a:gs pos="100000">
                  <a:srgbClr val="FCBA2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57532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 flipH="1">
            <a:off x="9528579" y="1528791"/>
            <a:ext cx="7210082" cy="7229419"/>
          </a:xfrm>
          <a:custGeom>
            <a:avLst/>
            <a:gdLst/>
            <a:ahLst/>
            <a:cxnLst/>
            <a:rect l="l" t="t" r="r" b="b"/>
            <a:pathLst>
              <a:path w="7210082" h="7229419">
                <a:moveTo>
                  <a:pt x="7210083" y="0"/>
                </a:moveTo>
                <a:lnTo>
                  <a:pt x="0" y="0"/>
                </a:lnTo>
                <a:lnTo>
                  <a:pt x="0" y="7229418"/>
                </a:lnTo>
                <a:lnTo>
                  <a:pt x="7210083" y="7229418"/>
                </a:lnTo>
                <a:lnTo>
                  <a:pt x="7210083" y="0"/>
                </a:lnTo>
                <a:close/>
              </a:path>
            </a:pathLst>
          </a:custGeom>
          <a:blipFill>
            <a:blip r:embed="rId3"/>
            <a:stretch>
              <a:fillRect r="-39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16663" y="8224391"/>
            <a:ext cx="3975449" cy="1323565"/>
            <a:chOff x="0" y="0"/>
            <a:chExt cx="1759696" cy="5858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59696" cy="585864"/>
            </a:xfrm>
            <a:custGeom>
              <a:avLst/>
              <a:gdLst/>
              <a:ahLst/>
              <a:cxnLst/>
              <a:rect l="l" t="t" r="r" b="b"/>
              <a:pathLst>
                <a:path w="1759696" h="585864">
                  <a:moveTo>
                    <a:pt x="194743" y="0"/>
                  </a:moveTo>
                  <a:lnTo>
                    <a:pt x="1564953" y="0"/>
                  </a:lnTo>
                  <a:cubicBezTo>
                    <a:pt x="1616602" y="0"/>
                    <a:pt x="1666136" y="20518"/>
                    <a:pt x="1702657" y="57039"/>
                  </a:cubicBezTo>
                  <a:cubicBezTo>
                    <a:pt x="1739179" y="93560"/>
                    <a:pt x="1759696" y="143094"/>
                    <a:pt x="1759696" y="194743"/>
                  </a:cubicBezTo>
                  <a:lnTo>
                    <a:pt x="1759696" y="391121"/>
                  </a:lnTo>
                  <a:cubicBezTo>
                    <a:pt x="1759696" y="498674"/>
                    <a:pt x="1672507" y="585864"/>
                    <a:pt x="1564953" y="585864"/>
                  </a:cubicBezTo>
                  <a:lnTo>
                    <a:pt x="194743" y="585864"/>
                  </a:lnTo>
                  <a:cubicBezTo>
                    <a:pt x="143094" y="585864"/>
                    <a:pt x="93560" y="565346"/>
                    <a:pt x="57039" y="528825"/>
                  </a:cubicBezTo>
                  <a:cubicBezTo>
                    <a:pt x="20518" y="492304"/>
                    <a:pt x="0" y="442770"/>
                    <a:pt x="0" y="391121"/>
                  </a:cubicBezTo>
                  <a:lnTo>
                    <a:pt x="0" y="194743"/>
                  </a:lnTo>
                  <a:cubicBezTo>
                    <a:pt x="0" y="143094"/>
                    <a:pt x="20518" y="93560"/>
                    <a:pt x="57039" y="57039"/>
                  </a:cubicBezTo>
                  <a:cubicBezTo>
                    <a:pt x="93560" y="20518"/>
                    <a:pt x="143094" y="0"/>
                    <a:pt x="194743" y="0"/>
                  </a:cubicBezTo>
                  <a:close/>
                </a:path>
              </a:pathLst>
            </a:custGeom>
            <a:solidFill>
              <a:srgbClr val="F2AA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759696" cy="643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62446" y="6779206"/>
            <a:ext cx="505813" cy="949884"/>
          </a:xfrm>
          <a:custGeom>
            <a:avLst/>
            <a:gdLst/>
            <a:ahLst/>
            <a:cxnLst/>
            <a:rect l="l" t="t" r="r" b="b"/>
            <a:pathLst>
              <a:path w="505813" h="949884">
                <a:moveTo>
                  <a:pt x="0" y="0"/>
                </a:moveTo>
                <a:lnTo>
                  <a:pt x="505813" y="0"/>
                </a:lnTo>
                <a:lnTo>
                  <a:pt x="505813" y="949885"/>
                </a:lnTo>
                <a:lnTo>
                  <a:pt x="0" y="9498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78322" y="1092694"/>
            <a:ext cx="986448" cy="908886"/>
          </a:xfrm>
          <a:custGeom>
            <a:avLst/>
            <a:gdLst/>
            <a:ahLst/>
            <a:cxnLst/>
            <a:rect l="l" t="t" r="r" b="b"/>
            <a:pathLst>
              <a:path w="986448" h="908886">
                <a:moveTo>
                  <a:pt x="0" y="0"/>
                </a:moveTo>
                <a:lnTo>
                  <a:pt x="986448" y="0"/>
                </a:lnTo>
                <a:lnTo>
                  <a:pt x="986448" y="908886"/>
                </a:lnTo>
                <a:lnTo>
                  <a:pt x="0" y="908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8416724"/>
            <a:ext cx="841576" cy="84157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142073" y="8530097"/>
            <a:ext cx="614830" cy="614830"/>
          </a:xfrm>
          <a:custGeom>
            <a:avLst/>
            <a:gdLst/>
            <a:ahLst/>
            <a:cxnLst/>
            <a:rect l="l" t="t" r="r" b="b"/>
            <a:pathLst>
              <a:path w="614830" h="614830">
                <a:moveTo>
                  <a:pt x="0" y="0"/>
                </a:moveTo>
                <a:lnTo>
                  <a:pt x="614830" y="0"/>
                </a:lnTo>
                <a:lnTo>
                  <a:pt x="614830" y="614830"/>
                </a:lnTo>
                <a:lnTo>
                  <a:pt x="0" y="6148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9764628" y="1678739"/>
            <a:ext cx="6737985" cy="6737985"/>
            <a:chOff x="0" y="0"/>
            <a:chExt cx="812800" cy="812800"/>
          </a:xfrm>
        </p:grpSpPr>
        <p:sp>
          <p:nvSpPr>
            <p:cNvPr id="19" name="Freeform 19" descr="image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964770" y="6876323"/>
            <a:ext cx="441231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A1A1A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Iota Tau Chapter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8225" y="2375508"/>
            <a:ext cx="8115300" cy="334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12"/>
              </a:lnSpc>
            </a:pPr>
            <a:r>
              <a:rPr lang="en-US" sz="11465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BETA ALPHA PSI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57808" y="1190018"/>
            <a:ext cx="2878787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8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Kennesaw State University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17419" y="8489474"/>
            <a:ext cx="3454282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1"/>
              </a:lnSpc>
            </a:pPr>
            <a:r>
              <a:rPr lang="en-US" sz="193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Visit Our Website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17419" y="8769458"/>
            <a:ext cx="4410331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ksubap.com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109" y="4840651"/>
            <a:ext cx="5036354" cy="4417649"/>
            <a:chOff x="0" y="0"/>
            <a:chExt cx="1144997" cy="10043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4997" cy="1004337"/>
            </a:xfrm>
            <a:custGeom>
              <a:avLst/>
              <a:gdLst/>
              <a:ahLst/>
              <a:cxnLst/>
              <a:rect l="l" t="t" r="r" b="b"/>
              <a:pathLst>
                <a:path w="1144997" h="1004337">
                  <a:moveTo>
                    <a:pt x="76860" y="0"/>
                  </a:moveTo>
                  <a:lnTo>
                    <a:pt x="1068137" y="0"/>
                  </a:lnTo>
                  <a:cubicBezTo>
                    <a:pt x="1110586" y="0"/>
                    <a:pt x="1144997" y="34412"/>
                    <a:pt x="1144997" y="76860"/>
                  </a:cubicBezTo>
                  <a:lnTo>
                    <a:pt x="1144997" y="927476"/>
                  </a:lnTo>
                  <a:cubicBezTo>
                    <a:pt x="1144997" y="969925"/>
                    <a:pt x="1110586" y="1004337"/>
                    <a:pt x="1068137" y="1004337"/>
                  </a:cubicBezTo>
                  <a:lnTo>
                    <a:pt x="76860" y="1004337"/>
                  </a:lnTo>
                  <a:cubicBezTo>
                    <a:pt x="34412" y="1004337"/>
                    <a:pt x="0" y="969925"/>
                    <a:pt x="0" y="927476"/>
                  </a:cubicBezTo>
                  <a:lnTo>
                    <a:pt x="0" y="76860"/>
                  </a:lnTo>
                  <a:cubicBezTo>
                    <a:pt x="0" y="34412"/>
                    <a:pt x="34412" y="0"/>
                    <a:pt x="76860" y="0"/>
                  </a:cubicBezTo>
                  <a:close/>
                </a:path>
              </a:pathLst>
            </a:custGeom>
            <a:solidFill>
              <a:srgbClr val="B415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44997" cy="1042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99045" y="1734887"/>
            <a:ext cx="8860255" cy="7523413"/>
            <a:chOff x="0" y="0"/>
            <a:chExt cx="2333565" cy="198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3565" cy="1981475"/>
            </a:xfrm>
            <a:custGeom>
              <a:avLst/>
              <a:gdLst/>
              <a:ahLst/>
              <a:cxnLst/>
              <a:rect l="l" t="t" r="r" b="b"/>
              <a:pathLst>
                <a:path w="2333565" h="1981475">
                  <a:moveTo>
                    <a:pt x="43689" y="0"/>
                  </a:moveTo>
                  <a:lnTo>
                    <a:pt x="2289876" y="0"/>
                  </a:lnTo>
                  <a:cubicBezTo>
                    <a:pt x="2314005" y="0"/>
                    <a:pt x="2333565" y="19560"/>
                    <a:pt x="2333565" y="43689"/>
                  </a:cubicBezTo>
                  <a:lnTo>
                    <a:pt x="2333565" y="1937786"/>
                  </a:lnTo>
                  <a:cubicBezTo>
                    <a:pt x="2333565" y="1949373"/>
                    <a:pt x="2328962" y="1960486"/>
                    <a:pt x="2320769" y="1968679"/>
                  </a:cubicBezTo>
                  <a:cubicBezTo>
                    <a:pt x="2312576" y="1976872"/>
                    <a:pt x="2301463" y="1981475"/>
                    <a:pt x="2289876" y="1981475"/>
                  </a:cubicBezTo>
                  <a:lnTo>
                    <a:pt x="43689" y="1981475"/>
                  </a:lnTo>
                  <a:cubicBezTo>
                    <a:pt x="32102" y="1981475"/>
                    <a:pt x="20990" y="1976872"/>
                    <a:pt x="12796" y="1968679"/>
                  </a:cubicBezTo>
                  <a:cubicBezTo>
                    <a:pt x="4603" y="1960486"/>
                    <a:pt x="0" y="1949373"/>
                    <a:pt x="0" y="1937786"/>
                  </a:cubicBezTo>
                  <a:lnTo>
                    <a:pt x="0" y="43689"/>
                  </a:lnTo>
                  <a:cubicBezTo>
                    <a:pt x="0" y="32102"/>
                    <a:pt x="4603" y="20990"/>
                    <a:pt x="12796" y="12796"/>
                  </a:cubicBezTo>
                  <a:cubicBezTo>
                    <a:pt x="20990" y="4603"/>
                    <a:pt x="32102" y="0"/>
                    <a:pt x="43689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33565" cy="2038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 flipH="1">
            <a:off x="231636" y="335526"/>
            <a:ext cx="5950106" cy="5981030"/>
          </a:xfrm>
          <a:custGeom>
            <a:avLst/>
            <a:gdLst/>
            <a:ahLst/>
            <a:cxnLst/>
            <a:rect l="l" t="t" r="r" b="b"/>
            <a:pathLst>
              <a:path w="5950106" h="5981030">
                <a:moveTo>
                  <a:pt x="5950107" y="0"/>
                </a:moveTo>
                <a:lnTo>
                  <a:pt x="0" y="0"/>
                </a:lnTo>
                <a:lnTo>
                  <a:pt x="0" y="5981030"/>
                </a:lnTo>
                <a:lnTo>
                  <a:pt x="5950107" y="5981030"/>
                </a:lnTo>
                <a:lnTo>
                  <a:pt x="5950107" y="0"/>
                </a:lnTo>
                <a:close/>
              </a:path>
            </a:pathLst>
          </a:custGeom>
          <a:blipFill>
            <a:blip r:embed="rId2"/>
            <a:stretch>
              <a:fillRect l="-125" r="-5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96143" y="574432"/>
            <a:ext cx="5307933" cy="530793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-5400000" flipH="1">
            <a:off x="8949988" y="-1372659"/>
            <a:ext cx="2107746" cy="2118701"/>
          </a:xfrm>
          <a:custGeom>
            <a:avLst/>
            <a:gdLst/>
            <a:ahLst/>
            <a:cxnLst/>
            <a:rect l="l" t="t" r="r" b="b"/>
            <a:pathLst>
              <a:path w="2107746" h="2118701">
                <a:moveTo>
                  <a:pt x="2107747" y="0"/>
                </a:moveTo>
                <a:lnTo>
                  <a:pt x="0" y="0"/>
                </a:lnTo>
                <a:lnTo>
                  <a:pt x="0" y="2118701"/>
                </a:lnTo>
                <a:lnTo>
                  <a:pt x="2107747" y="2118701"/>
                </a:lnTo>
                <a:lnTo>
                  <a:pt x="2107747" y="0"/>
                </a:lnTo>
                <a:close/>
              </a:path>
            </a:pathLst>
          </a:custGeom>
          <a:blipFill>
            <a:blip r:embed="rId2"/>
            <a:stretch>
              <a:fillRect l="-125" r="-5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9083081" y="-1221588"/>
            <a:ext cx="1800525" cy="1796020"/>
            <a:chOff x="0" y="0"/>
            <a:chExt cx="814839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391" y="19050"/>
              <a:ext cx="662057" cy="717550"/>
            </a:xfrm>
            <a:prstGeom prst="rect">
              <a:avLst/>
            </a:prstGeom>
          </p:spPr>
          <p:txBody>
            <a:bodyPr lIns="61945" tIns="61945" rIns="61945" bIns="619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399045" y="-1914109"/>
            <a:ext cx="3209633" cy="3201602"/>
            <a:chOff x="0" y="0"/>
            <a:chExt cx="814839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ln w="438150" cap="sq">
              <a:solidFill>
                <a:srgbClr val="CBCBC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391" y="19050"/>
              <a:ext cx="662057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664038" y="7446427"/>
            <a:ext cx="585971" cy="1100414"/>
          </a:xfrm>
          <a:custGeom>
            <a:avLst/>
            <a:gdLst/>
            <a:ahLst/>
            <a:cxnLst/>
            <a:rect l="l" t="t" r="r" b="b"/>
            <a:pathLst>
              <a:path w="585971" h="1100414">
                <a:moveTo>
                  <a:pt x="0" y="0"/>
                </a:moveTo>
                <a:lnTo>
                  <a:pt x="585971" y="0"/>
                </a:lnTo>
                <a:lnTo>
                  <a:pt x="585971" y="1100415"/>
                </a:lnTo>
                <a:lnTo>
                  <a:pt x="0" y="11004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6713036" y="132901"/>
            <a:ext cx="1574964" cy="1451129"/>
          </a:xfrm>
          <a:custGeom>
            <a:avLst/>
            <a:gdLst/>
            <a:ahLst/>
            <a:cxnLst/>
            <a:rect l="l" t="t" r="r" b="b"/>
            <a:pathLst>
              <a:path w="1574964" h="1451129">
                <a:moveTo>
                  <a:pt x="0" y="0"/>
                </a:moveTo>
                <a:lnTo>
                  <a:pt x="1574964" y="0"/>
                </a:lnTo>
                <a:lnTo>
                  <a:pt x="1574964" y="1451129"/>
                </a:lnTo>
                <a:lnTo>
                  <a:pt x="0" y="1451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825095" y="5496593"/>
            <a:ext cx="3060703" cy="3025856"/>
          </a:xfrm>
          <a:custGeom>
            <a:avLst/>
            <a:gdLst/>
            <a:ahLst/>
            <a:cxnLst/>
            <a:rect l="l" t="t" r="r" b="b"/>
            <a:pathLst>
              <a:path w="3060703" h="3025856">
                <a:moveTo>
                  <a:pt x="0" y="0"/>
                </a:moveTo>
                <a:lnTo>
                  <a:pt x="3060703" y="0"/>
                </a:lnTo>
                <a:lnTo>
                  <a:pt x="3060703" y="3025857"/>
                </a:lnTo>
                <a:lnTo>
                  <a:pt x="0" y="3025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3206690" y="6093896"/>
            <a:ext cx="1990267" cy="126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Complete the form  now!!!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28821" y="2161758"/>
            <a:ext cx="7649831" cy="167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Senior Spotlight: Then vs Now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194437" y="3765133"/>
            <a:ext cx="7518599" cy="671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Overview:</a:t>
            </a: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 As part of initiation, we will be recognizing our graduating members through a Senior Spotlight. Each spotlight will feature a baby photo alongside a current photo to celebrate how far you have come.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What to Submit: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One baby or childhood photo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One current or professional photo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Name pronunciation (phonetic spelling)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359"/>
              </a:lnSpc>
            </a:pPr>
            <a:r>
              <a:rPr lang="en-US" sz="2400" b="1" i="1">
                <a:solidFill>
                  <a:srgbClr val="AD251E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Deadline: 04/07/2026 @Midnight</a:t>
            </a:r>
          </a:p>
          <a:p>
            <a:pPr algn="l">
              <a:lnSpc>
                <a:spcPts val="3359"/>
              </a:lnSpc>
            </a:pPr>
            <a:endParaRPr lang="en-US" sz="2400" b="1" i="1">
              <a:solidFill>
                <a:srgbClr val="AD251E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3359"/>
              </a:lnSpc>
            </a:pPr>
            <a:endParaRPr lang="en-US" sz="2400" b="1" i="1">
              <a:solidFill>
                <a:srgbClr val="AD251E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3359"/>
              </a:lnSpc>
            </a:pPr>
            <a:endParaRPr lang="en-US" sz="2400" b="1" i="1">
              <a:solidFill>
                <a:srgbClr val="AD251E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400" b="1" i="1">
              <a:solidFill>
                <a:srgbClr val="AD251E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109" y="4533577"/>
            <a:ext cx="4831638" cy="4724723"/>
            <a:chOff x="0" y="0"/>
            <a:chExt cx="1098456" cy="1074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8456" cy="1074149"/>
            </a:xfrm>
            <a:custGeom>
              <a:avLst/>
              <a:gdLst/>
              <a:ahLst/>
              <a:cxnLst/>
              <a:rect l="l" t="t" r="r" b="b"/>
              <a:pathLst>
                <a:path w="1098456" h="1074149">
                  <a:moveTo>
                    <a:pt x="80117" y="0"/>
                  </a:moveTo>
                  <a:lnTo>
                    <a:pt x="1018339" y="0"/>
                  </a:lnTo>
                  <a:cubicBezTo>
                    <a:pt x="1039587" y="0"/>
                    <a:pt x="1059965" y="8441"/>
                    <a:pt x="1074990" y="23466"/>
                  </a:cubicBezTo>
                  <a:cubicBezTo>
                    <a:pt x="1090015" y="38491"/>
                    <a:pt x="1098456" y="58869"/>
                    <a:pt x="1098456" y="80117"/>
                  </a:cubicBezTo>
                  <a:lnTo>
                    <a:pt x="1098456" y="994032"/>
                  </a:lnTo>
                  <a:cubicBezTo>
                    <a:pt x="1098456" y="1015280"/>
                    <a:pt x="1090015" y="1035658"/>
                    <a:pt x="1074990" y="1050683"/>
                  </a:cubicBezTo>
                  <a:cubicBezTo>
                    <a:pt x="1059965" y="1065708"/>
                    <a:pt x="1039587" y="1074149"/>
                    <a:pt x="1018339" y="1074149"/>
                  </a:cubicBezTo>
                  <a:lnTo>
                    <a:pt x="80117" y="1074149"/>
                  </a:lnTo>
                  <a:cubicBezTo>
                    <a:pt x="35870" y="1074149"/>
                    <a:pt x="0" y="1038279"/>
                    <a:pt x="0" y="994032"/>
                  </a:cubicBezTo>
                  <a:lnTo>
                    <a:pt x="0" y="80117"/>
                  </a:lnTo>
                  <a:cubicBezTo>
                    <a:pt x="0" y="58869"/>
                    <a:pt x="8441" y="38491"/>
                    <a:pt x="23466" y="23466"/>
                  </a:cubicBezTo>
                  <a:cubicBezTo>
                    <a:pt x="38491" y="8441"/>
                    <a:pt x="58869" y="0"/>
                    <a:pt x="80117" y="0"/>
                  </a:cubicBezTo>
                  <a:close/>
                </a:path>
              </a:pathLst>
            </a:custGeom>
            <a:solidFill>
              <a:srgbClr val="B415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98456" cy="1112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55833" y="1734887"/>
            <a:ext cx="9346679" cy="8455725"/>
            <a:chOff x="0" y="0"/>
            <a:chExt cx="2461677" cy="22270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61677" cy="2227022"/>
            </a:xfrm>
            <a:custGeom>
              <a:avLst/>
              <a:gdLst/>
              <a:ahLst/>
              <a:cxnLst/>
              <a:rect l="l" t="t" r="r" b="b"/>
              <a:pathLst>
                <a:path w="2461677" h="2227022">
                  <a:moveTo>
                    <a:pt x="41415" y="0"/>
                  </a:moveTo>
                  <a:lnTo>
                    <a:pt x="2420261" y="0"/>
                  </a:lnTo>
                  <a:cubicBezTo>
                    <a:pt x="2431245" y="0"/>
                    <a:pt x="2441779" y="4363"/>
                    <a:pt x="2449546" y="12130"/>
                  </a:cubicBezTo>
                  <a:cubicBezTo>
                    <a:pt x="2457313" y="19897"/>
                    <a:pt x="2461677" y="30431"/>
                    <a:pt x="2461677" y="41415"/>
                  </a:cubicBezTo>
                  <a:lnTo>
                    <a:pt x="2461677" y="2185607"/>
                  </a:lnTo>
                  <a:cubicBezTo>
                    <a:pt x="2461677" y="2196591"/>
                    <a:pt x="2457313" y="2207125"/>
                    <a:pt x="2449546" y="2214892"/>
                  </a:cubicBezTo>
                  <a:cubicBezTo>
                    <a:pt x="2441779" y="2222659"/>
                    <a:pt x="2431245" y="2227022"/>
                    <a:pt x="2420261" y="2227022"/>
                  </a:cubicBezTo>
                  <a:lnTo>
                    <a:pt x="41415" y="2227022"/>
                  </a:lnTo>
                  <a:cubicBezTo>
                    <a:pt x="30431" y="2227022"/>
                    <a:pt x="19897" y="2222659"/>
                    <a:pt x="12130" y="2214892"/>
                  </a:cubicBezTo>
                  <a:cubicBezTo>
                    <a:pt x="4363" y="2207125"/>
                    <a:pt x="0" y="2196591"/>
                    <a:pt x="0" y="2185607"/>
                  </a:cubicBezTo>
                  <a:lnTo>
                    <a:pt x="0" y="41415"/>
                  </a:lnTo>
                  <a:cubicBezTo>
                    <a:pt x="0" y="30431"/>
                    <a:pt x="4363" y="19897"/>
                    <a:pt x="12130" y="12130"/>
                  </a:cubicBezTo>
                  <a:cubicBezTo>
                    <a:pt x="19897" y="4363"/>
                    <a:pt x="30431" y="0"/>
                    <a:pt x="41415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61677" cy="2284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 flipH="1">
            <a:off x="1338140" y="1719425"/>
            <a:ext cx="5950106" cy="5981030"/>
          </a:xfrm>
          <a:custGeom>
            <a:avLst/>
            <a:gdLst/>
            <a:ahLst/>
            <a:cxnLst/>
            <a:rect l="l" t="t" r="r" b="b"/>
            <a:pathLst>
              <a:path w="5950106" h="5981030">
                <a:moveTo>
                  <a:pt x="5950107" y="0"/>
                </a:moveTo>
                <a:lnTo>
                  <a:pt x="0" y="0"/>
                </a:lnTo>
                <a:lnTo>
                  <a:pt x="0" y="5981030"/>
                </a:lnTo>
                <a:lnTo>
                  <a:pt x="5950107" y="5981030"/>
                </a:lnTo>
                <a:lnTo>
                  <a:pt x="5950107" y="0"/>
                </a:lnTo>
                <a:close/>
              </a:path>
            </a:pathLst>
          </a:custGeom>
          <a:blipFill>
            <a:blip r:embed="rId2"/>
            <a:stretch>
              <a:fillRect l="-125" r="-5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659227" y="2124464"/>
            <a:ext cx="5307933" cy="530793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42635" r="-7458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-5400000" flipH="1">
            <a:off x="8949988" y="-1372659"/>
            <a:ext cx="2107746" cy="2118701"/>
          </a:xfrm>
          <a:custGeom>
            <a:avLst/>
            <a:gdLst/>
            <a:ahLst/>
            <a:cxnLst/>
            <a:rect l="l" t="t" r="r" b="b"/>
            <a:pathLst>
              <a:path w="2107746" h="2118701">
                <a:moveTo>
                  <a:pt x="2107747" y="0"/>
                </a:moveTo>
                <a:lnTo>
                  <a:pt x="0" y="0"/>
                </a:lnTo>
                <a:lnTo>
                  <a:pt x="0" y="2118701"/>
                </a:lnTo>
                <a:lnTo>
                  <a:pt x="2107747" y="2118701"/>
                </a:lnTo>
                <a:lnTo>
                  <a:pt x="2107747" y="0"/>
                </a:lnTo>
                <a:close/>
              </a:path>
            </a:pathLst>
          </a:custGeom>
          <a:blipFill>
            <a:blip r:embed="rId2"/>
            <a:stretch>
              <a:fillRect l="-125" r="-5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9083081" y="-1221588"/>
            <a:ext cx="1800525" cy="1796020"/>
            <a:chOff x="0" y="0"/>
            <a:chExt cx="814839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391" y="19050"/>
              <a:ext cx="662057" cy="717550"/>
            </a:xfrm>
            <a:prstGeom prst="rect">
              <a:avLst/>
            </a:prstGeom>
          </p:spPr>
          <p:txBody>
            <a:bodyPr lIns="61945" tIns="61945" rIns="61945" bIns="619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399045" y="-1914109"/>
            <a:ext cx="3209633" cy="3201602"/>
            <a:chOff x="0" y="0"/>
            <a:chExt cx="814839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ln w="438150" cap="sq">
              <a:solidFill>
                <a:srgbClr val="CBCBC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391" y="19050"/>
              <a:ext cx="662057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664038" y="7446427"/>
            <a:ext cx="585971" cy="1100414"/>
          </a:xfrm>
          <a:custGeom>
            <a:avLst/>
            <a:gdLst/>
            <a:ahLst/>
            <a:cxnLst/>
            <a:rect l="l" t="t" r="r" b="b"/>
            <a:pathLst>
              <a:path w="585971" h="1100414">
                <a:moveTo>
                  <a:pt x="0" y="0"/>
                </a:moveTo>
                <a:lnTo>
                  <a:pt x="585971" y="0"/>
                </a:lnTo>
                <a:lnTo>
                  <a:pt x="585971" y="1100415"/>
                </a:lnTo>
                <a:lnTo>
                  <a:pt x="0" y="11004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6713036" y="132901"/>
            <a:ext cx="1574964" cy="1451129"/>
          </a:xfrm>
          <a:custGeom>
            <a:avLst/>
            <a:gdLst/>
            <a:ahLst/>
            <a:cxnLst/>
            <a:rect l="l" t="t" r="r" b="b"/>
            <a:pathLst>
              <a:path w="1574964" h="1451129">
                <a:moveTo>
                  <a:pt x="0" y="0"/>
                </a:moveTo>
                <a:lnTo>
                  <a:pt x="1574964" y="0"/>
                </a:lnTo>
                <a:lnTo>
                  <a:pt x="1574964" y="1451129"/>
                </a:lnTo>
                <a:lnTo>
                  <a:pt x="0" y="1451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9083081" y="2029214"/>
            <a:ext cx="7269471" cy="167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Next Meeting: Be Audit You Can Be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83081" y="3716493"/>
            <a:ext cx="7269471" cy="629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Overview:</a:t>
            </a: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 This session will feature a panel of professionals across different audit paths sharing insights into their roles, career journeys, and how students can prepare for recruiting.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Credit:</a:t>
            </a: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 Counts toward 1.5 Professional Development (PS) hours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Business Professional Attire 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What to Expect: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Learn about different audit career paths and industries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Understand key skills and what firms look for in candidates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84668" y="3031899"/>
            <a:ext cx="2743763" cy="274376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359" tIns="48359" rIns="48359" bIns="483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68817" y="4253713"/>
            <a:ext cx="3575466" cy="4400573"/>
            <a:chOff x="0" y="0"/>
            <a:chExt cx="6604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35186"/>
                  </a:lnTo>
                  <a:cubicBezTo>
                    <a:pt x="660400" y="15753"/>
                    <a:pt x="644647" y="0"/>
                    <a:pt x="625214" y="0"/>
                  </a:cubicBezTo>
                  <a:lnTo>
                    <a:pt x="35186" y="0"/>
                  </a:lnTo>
                  <a:cubicBezTo>
                    <a:pt x="15753" y="0"/>
                    <a:pt x="0" y="15753"/>
                    <a:pt x="0" y="35186"/>
                  </a:cubicBez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lnTo>
                    <a:pt x="220252" y="793731"/>
                  </a:ln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660400" cy="742950"/>
            </a:xfrm>
            <a:prstGeom prst="rect">
              <a:avLst/>
            </a:prstGeom>
          </p:spPr>
          <p:txBody>
            <a:bodyPr lIns="48359" tIns="48359" rIns="48359" bIns="483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176915" y="3624146"/>
            <a:ext cx="1559270" cy="155927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359" tIns="48359" rIns="48359" bIns="483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772119" y="3031899"/>
            <a:ext cx="2743763" cy="274376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359" tIns="48359" rIns="48359" bIns="483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56267" y="4253713"/>
            <a:ext cx="3575466" cy="4400573"/>
            <a:chOff x="0" y="0"/>
            <a:chExt cx="6604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35186"/>
                  </a:lnTo>
                  <a:cubicBezTo>
                    <a:pt x="660400" y="15753"/>
                    <a:pt x="644647" y="0"/>
                    <a:pt x="625214" y="0"/>
                  </a:cubicBezTo>
                  <a:lnTo>
                    <a:pt x="35186" y="0"/>
                  </a:lnTo>
                  <a:cubicBezTo>
                    <a:pt x="15753" y="0"/>
                    <a:pt x="0" y="15753"/>
                    <a:pt x="0" y="35186"/>
                  </a:cubicBez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lnTo>
                    <a:pt x="220252" y="793731"/>
                  </a:ln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660400" cy="742950"/>
            </a:xfrm>
            <a:prstGeom prst="rect">
              <a:avLst/>
            </a:prstGeom>
          </p:spPr>
          <p:txBody>
            <a:bodyPr lIns="48359" tIns="48359" rIns="48359" bIns="483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364365" y="3624146"/>
            <a:ext cx="1559270" cy="155927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359" tIns="48359" rIns="48359" bIns="483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959569" y="3031899"/>
            <a:ext cx="2743763" cy="274376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359" tIns="48359" rIns="48359" bIns="483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543717" y="4253713"/>
            <a:ext cx="3575466" cy="4400573"/>
            <a:chOff x="0" y="0"/>
            <a:chExt cx="6604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35186"/>
                  </a:lnTo>
                  <a:cubicBezTo>
                    <a:pt x="660400" y="15753"/>
                    <a:pt x="644647" y="0"/>
                    <a:pt x="625214" y="0"/>
                  </a:cubicBezTo>
                  <a:lnTo>
                    <a:pt x="35186" y="0"/>
                  </a:lnTo>
                  <a:cubicBezTo>
                    <a:pt x="15753" y="0"/>
                    <a:pt x="0" y="15753"/>
                    <a:pt x="0" y="35186"/>
                  </a:cubicBez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lnTo>
                    <a:pt x="220252" y="793731"/>
                  </a:ln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660400" cy="742950"/>
            </a:xfrm>
            <a:prstGeom prst="rect">
              <a:avLst/>
            </a:prstGeom>
          </p:spPr>
          <p:txBody>
            <a:bodyPr lIns="48359" tIns="48359" rIns="48359" bIns="483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551815" y="3624146"/>
            <a:ext cx="1559270" cy="155927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359" tIns="48359" rIns="48359" bIns="483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6713036" y="132901"/>
            <a:ext cx="1574964" cy="1451129"/>
          </a:xfrm>
          <a:custGeom>
            <a:avLst/>
            <a:gdLst/>
            <a:ahLst/>
            <a:cxnLst/>
            <a:rect l="l" t="t" r="r" b="b"/>
            <a:pathLst>
              <a:path w="1574964" h="1451129">
                <a:moveTo>
                  <a:pt x="0" y="0"/>
                </a:moveTo>
                <a:lnTo>
                  <a:pt x="1574964" y="0"/>
                </a:lnTo>
                <a:lnTo>
                  <a:pt x="1574964" y="1451129"/>
                </a:lnTo>
                <a:lnTo>
                  <a:pt x="0" y="1451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6914547" y="7553871"/>
            <a:ext cx="585971" cy="1100414"/>
          </a:xfrm>
          <a:custGeom>
            <a:avLst/>
            <a:gdLst/>
            <a:ahLst/>
            <a:cxnLst/>
            <a:rect l="l" t="t" r="r" b="b"/>
            <a:pathLst>
              <a:path w="585971" h="1100414">
                <a:moveTo>
                  <a:pt x="0" y="0"/>
                </a:moveTo>
                <a:lnTo>
                  <a:pt x="585971" y="0"/>
                </a:lnTo>
                <a:lnTo>
                  <a:pt x="585971" y="1100415"/>
                </a:lnTo>
                <a:lnTo>
                  <a:pt x="0" y="11004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5400000" flipH="1">
            <a:off x="-1268548" y="5846214"/>
            <a:ext cx="2107746" cy="2113399"/>
          </a:xfrm>
          <a:custGeom>
            <a:avLst/>
            <a:gdLst/>
            <a:ahLst/>
            <a:cxnLst/>
            <a:rect l="l" t="t" r="r" b="b"/>
            <a:pathLst>
              <a:path w="2107746" h="2113399">
                <a:moveTo>
                  <a:pt x="2107746" y="0"/>
                </a:moveTo>
                <a:lnTo>
                  <a:pt x="0" y="0"/>
                </a:lnTo>
                <a:lnTo>
                  <a:pt x="0" y="2113399"/>
                </a:lnTo>
                <a:lnTo>
                  <a:pt x="2107746" y="2113399"/>
                </a:lnTo>
                <a:lnTo>
                  <a:pt x="2107746" y="0"/>
                </a:lnTo>
                <a:close/>
              </a:path>
            </a:pathLst>
          </a:custGeom>
          <a:blipFill>
            <a:blip r:embed="rId4"/>
            <a:stretch>
              <a:fillRect r="-39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-1133151" y="5994634"/>
            <a:ext cx="1796020" cy="179602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61945" tIns="61945" rIns="61945" bIns="619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1815476" y="5302112"/>
            <a:ext cx="3201602" cy="320160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38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2812893" y="3797954"/>
            <a:ext cx="1039976" cy="1041278"/>
          </a:xfrm>
          <a:custGeom>
            <a:avLst/>
            <a:gdLst/>
            <a:ahLst/>
            <a:cxnLst/>
            <a:rect l="l" t="t" r="r" b="b"/>
            <a:pathLst>
              <a:path w="1039976" h="1041278">
                <a:moveTo>
                  <a:pt x="0" y="0"/>
                </a:moveTo>
                <a:lnTo>
                  <a:pt x="1039977" y="0"/>
                </a:lnTo>
                <a:lnTo>
                  <a:pt x="1039977" y="1041278"/>
                </a:lnTo>
                <a:lnTo>
                  <a:pt x="0" y="10412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4273489" y="3883141"/>
            <a:ext cx="1366122" cy="870903"/>
          </a:xfrm>
          <a:custGeom>
            <a:avLst/>
            <a:gdLst/>
            <a:ahLst/>
            <a:cxnLst/>
            <a:rect l="l" t="t" r="r" b="b"/>
            <a:pathLst>
              <a:path w="1366122" h="870903">
                <a:moveTo>
                  <a:pt x="0" y="0"/>
                </a:moveTo>
                <a:lnTo>
                  <a:pt x="1366122" y="0"/>
                </a:lnTo>
                <a:lnTo>
                  <a:pt x="1366122" y="870903"/>
                </a:lnTo>
                <a:lnTo>
                  <a:pt x="0" y="8709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8505117" y="3764898"/>
            <a:ext cx="1277765" cy="1277765"/>
          </a:xfrm>
          <a:custGeom>
            <a:avLst/>
            <a:gdLst/>
            <a:ahLst/>
            <a:cxnLst/>
            <a:rect l="l" t="t" r="r" b="b"/>
            <a:pathLst>
              <a:path w="1277765" h="1277765">
                <a:moveTo>
                  <a:pt x="0" y="0"/>
                </a:moveTo>
                <a:lnTo>
                  <a:pt x="1277766" y="0"/>
                </a:lnTo>
                <a:lnTo>
                  <a:pt x="1277766" y="1277765"/>
                </a:lnTo>
                <a:lnTo>
                  <a:pt x="0" y="12777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3229003" y="5280008"/>
            <a:ext cx="3592619" cy="79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Hear from graduate programs &amp; firms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914426" y="5193721"/>
            <a:ext cx="2741378" cy="79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Engage with firms &amp; representatives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103308" y="5280008"/>
            <a:ext cx="2741378" cy="79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Continue the conversation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359846" y="885825"/>
            <a:ext cx="13568308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Preparing Graduate Education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513508" y="6284196"/>
            <a:ext cx="3023610" cy="159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Learn what programs offer, what to expect, and future plans.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773311" y="6284196"/>
            <a:ext cx="3023610" cy="159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Ask questions and learn how to prepare for your future.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821077" y="6284196"/>
            <a:ext cx="3023610" cy="239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Connect with professionals and start building relationships.</a:t>
            </a:r>
          </a:p>
          <a:p>
            <a:pPr algn="ctr">
              <a:lnSpc>
                <a:spcPts val="3219"/>
              </a:lnSpc>
            </a:pPr>
            <a:endParaRPr lang="en-US" sz="22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219"/>
              </a:lnSpc>
              <a:spcBef>
                <a:spcPct val="0"/>
              </a:spcBef>
            </a:pPr>
            <a:endParaRPr lang="en-US" sz="22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73293" y="0"/>
            <a:ext cx="4714707" cy="5757846"/>
            <a:chOff x="0" y="0"/>
            <a:chExt cx="1071872" cy="13090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1872" cy="1309026"/>
            </a:xfrm>
            <a:custGeom>
              <a:avLst/>
              <a:gdLst/>
              <a:ahLst/>
              <a:cxnLst/>
              <a:rect l="l" t="t" r="r" b="b"/>
              <a:pathLst>
                <a:path w="1071872" h="1309026">
                  <a:moveTo>
                    <a:pt x="0" y="0"/>
                  </a:moveTo>
                  <a:lnTo>
                    <a:pt x="1071872" y="0"/>
                  </a:lnTo>
                  <a:lnTo>
                    <a:pt x="1071872" y="1309026"/>
                  </a:lnTo>
                  <a:lnTo>
                    <a:pt x="0" y="1309026"/>
                  </a:ln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71872" cy="1366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 flipH="1">
            <a:off x="10360433" y="2138081"/>
            <a:ext cx="6425720" cy="6459116"/>
          </a:xfrm>
          <a:custGeom>
            <a:avLst/>
            <a:gdLst/>
            <a:ahLst/>
            <a:cxnLst/>
            <a:rect l="l" t="t" r="r" b="b"/>
            <a:pathLst>
              <a:path w="6425720" h="6459116">
                <a:moveTo>
                  <a:pt x="6425720" y="0"/>
                </a:moveTo>
                <a:lnTo>
                  <a:pt x="0" y="0"/>
                </a:lnTo>
                <a:lnTo>
                  <a:pt x="0" y="6459116"/>
                </a:lnTo>
                <a:lnTo>
                  <a:pt x="6425720" y="6459116"/>
                </a:lnTo>
                <a:lnTo>
                  <a:pt x="6425720" y="0"/>
                </a:lnTo>
                <a:close/>
              </a:path>
            </a:pathLst>
          </a:custGeom>
          <a:blipFill>
            <a:blip r:embed="rId2"/>
            <a:stretch>
              <a:fillRect l="-125" r="-5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626281" y="1709825"/>
            <a:ext cx="6469555" cy="646955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6056" r="-24037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5400000" flipH="1">
            <a:off x="8461584" y="9414935"/>
            <a:ext cx="2107746" cy="2118701"/>
          </a:xfrm>
          <a:custGeom>
            <a:avLst/>
            <a:gdLst/>
            <a:ahLst/>
            <a:cxnLst/>
            <a:rect l="l" t="t" r="r" b="b"/>
            <a:pathLst>
              <a:path w="2107746" h="2118701">
                <a:moveTo>
                  <a:pt x="2107746" y="0"/>
                </a:moveTo>
                <a:lnTo>
                  <a:pt x="0" y="0"/>
                </a:lnTo>
                <a:lnTo>
                  <a:pt x="0" y="2118701"/>
                </a:lnTo>
                <a:lnTo>
                  <a:pt x="2107746" y="2118701"/>
                </a:lnTo>
                <a:lnTo>
                  <a:pt x="2107746" y="0"/>
                </a:lnTo>
                <a:close/>
              </a:path>
            </a:pathLst>
          </a:custGeom>
          <a:blipFill>
            <a:blip r:embed="rId2"/>
            <a:stretch>
              <a:fillRect l="-125" r="-5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594677" y="9566006"/>
            <a:ext cx="1800525" cy="1796020"/>
            <a:chOff x="0" y="0"/>
            <a:chExt cx="814839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391" y="19050"/>
              <a:ext cx="662057" cy="717550"/>
            </a:xfrm>
            <a:prstGeom prst="rect">
              <a:avLst/>
            </a:prstGeom>
          </p:spPr>
          <p:txBody>
            <a:bodyPr lIns="61945" tIns="61945" rIns="61945" bIns="619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910640" y="8873485"/>
            <a:ext cx="3209633" cy="3201602"/>
            <a:chOff x="0" y="0"/>
            <a:chExt cx="814839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ln w="438150" cap="sq">
              <a:solidFill>
                <a:srgbClr val="AD251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391" y="19050"/>
              <a:ext cx="662057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509866" y="8030292"/>
            <a:ext cx="585971" cy="1100414"/>
          </a:xfrm>
          <a:custGeom>
            <a:avLst/>
            <a:gdLst/>
            <a:ahLst/>
            <a:cxnLst/>
            <a:rect l="l" t="t" r="r" b="b"/>
            <a:pathLst>
              <a:path w="585971" h="1100414">
                <a:moveTo>
                  <a:pt x="0" y="0"/>
                </a:moveTo>
                <a:lnTo>
                  <a:pt x="585970" y="0"/>
                </a:lnTo>
                <a:lnTo>
                  <a:pt x="585970" y="1100414"/>
                </a:lnTo>
                <a:lnTo>
                  <a:pt x="0" y="1100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028700" y="920793"/>
            <a:ext cx="512703" cy="1834603"/>
            <a:chOff x="0" y="0"/>
            <a:chExt cx="135033" cy="48318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5033" cy="483188"/>
            </a:xfrm>
            <a:custGeom>
              <a:avLst/>
              <a:gdLst/>
              <a:ahLst/>
              <a:cxnLst/>
              <a:rect l="l" t="t" r="r" b="b"/>
              <a:pathLst>
                <a:path w="135033" h="483188">
                  <a:moveTo>
                    <a:pt x="67516" y="0"/>
                  </a:moveTo>
                  <a:lnTo>
                    <a:pt x="67516" y="0"/>
                  </a:lnTo>
                  <a:cubicBezTo>
                    <a:pt x="104805" y="0"/>
                    <a:pt x="135033" y="30228"/>
                    <a:pt x="135033" y="67516"/>
                  </a:cubicBezTo>
                  <a:lnTo>
                    <a:pt x="135033" y="415671"/>
                  </a:lnTo>
                  <a:cubicBezTo>
                    <a:pt x="135033" y="433578"/>
                    <a:pt x="127919" y="450751"/>
                    <a:pt x="115258" y="463413"/>
                  </a:cubicBezTo>
                  <a:cubicBezTo>
                    <a:pt x="102596" y="476074"/>
                    <a:pt x="85423" y="483188"/>
                    <a:pt x="67516" y="483188"/>
                  </a:cubicBezTo>
                  <a:lnTo>
                    <a:pt x="67516" y="483188"/>
                  </a:lnTo>
                  <a:cubicBezTo>
                    <a:pt x="30228" y="483188"/>
                    <a:pt x="0" y="452960"/>
                    <a:pt x="0" y="415671"/>
                  </a:cubicBezTo>
                  <a:lnTo>
                    <a:pt x="0" y="67516"/>
                  </a:lnTo>
                  <a:cubicBezTo>
                    <a:pt x="0" y="49610"/>
                    <a:pt x="7113" y="32437"/>
                    <a:pt x="19775" y="19775"/>
                  </a:cubicBezTo>
                  <a:cubicBezTo>
                    <a:pt x="32437" y="7113"/>
                    <a:pt x="49610" y="0"/>
                    <a:pt x="67516" y="0"/>
                  </a:cubicBezTo>
                  <a:close/>
                </a:path>
              </a:pathLst>
            </a:custGeom>
            <a:solidFill>
              <a:srgbClr val="AD25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35033" cy="540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6713036" y="132901"/>
            <a:ext cx="1574964" cy="1451129"/>
          </a:xfrm>
          <a:custGeom>
            <a:avLst/>
            <a:gdLst/>
            <a:ahLst/>
            <a:cxnLst/>
            <a:rect l="l" t="t" r="r" b="b"/>
            <a:pathLst>
              <a:path w="1574964" h="1451129">
                <a:moveTo>
                  <a:pt x="0" y="0"/>
                </a:moveTo>
                <a:lnTo>
                  <a:pt x="1574964" y="0"/>
                </a:lnTo>
                <a:lnTo>
                  <a:pt x="1574964" y="1451129"/>
                </a:lnTo>
                <a:lnTo>
                  <a:pt x="0" y="1451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9584553" y="551756"/>
            <a:ext cx="1980508" cy="1980508"/>
          </a:xfrm>
          <a:custGeom>
            <a:avLst/>
            <a:gdLst/>
            <a:ahLst/>
            <a:cxnLst/>
            <a:rect l="l" t="t" r="r" b="b"/>
            <a:pathLst>
              <a:path w="1980508" h="1980508">
                <a:moveTo>
                  <a:pt x="0" y="0"/>
                </a:moveTo>
                <a:lnTo>
                  <a:pt x="1980508" y="0"/>
                </a:lnTo>
                <a:lnTo>
                  <a:pt x="1980508" y="1980508"/>
                </a:lnTo>
                <a:lnTo>
                  <a:pt x="0" y="19805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100361" y="982750"/>
            <a:ext cx="6966747" cy="13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Contact Us</a:t>
            </a:r>
          </a:p>
          <a:p>
            <a:pPr algn="l">
              <a:lnSpc>
                <a:spcPts val="4160"/>
              </a:lnSpc>
            </a:pPr>
            <a:r>
              <a:rPr lang="en-US" sz="3200" b="1" i="1">
                <a:solidFill>
                  <a:srgbClr val="1A1A1A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Beta Alpha Psi - Iota Tau Chapter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96527" y="2965133"/>
            <a:ext cx="7849080" cy="4090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Contact EC for any specific questions: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Karen Flores-Padilla, President 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kfloresp@students.kennesaw.edu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Zainab Choudhary, Vice President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zchoudh1@students.kennesaw.edu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Eric Super, Treasurer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esuper@students.kennesaw.edu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Mya Bacchus , Reporter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mbacchu2@students.kennesaw.edu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Hailey Young, Marketing Director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hyoung32@students.kennesaw.edu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7292341"/>
            <a:ext cx="7849080" cy="186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Contacts for other questions: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Shannon Shumate: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sshumat2@kennesaw.edu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Amanda York: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ayork23@kennesaw.edu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85101" y="2709445"/>
            <a:ext cx="3197779" cy="3231410"/>
            <a:chOff x="0" y="0"/>
            <a:chExt cx="80434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4341" cy="812800"/>
            </a:xfrm>
            <a:custGeom>
              <a:avLst/>
              <a:gdLst/>
              <a:ahLst/>
              <a:cxnLst/>
              <a:rect l="l" t="t" r="r" b="b"/>
              <a:pathLst>
                <a:path w="804341" h="812800">
                  <a:moveTo>
                    <a:pt x="402170" y="0"/>
                  </a:moveTo>
                  <a:cubicBezTo>
                    <a:pt x="180058" y="0"/>
                    <a:pt x="0" y="181951"/>
                    <a:pt x="0" y="406400"/>
                  </a:cubicBezTo>
                  <a:cubicBezTo>
                    <a:pt x="0" y="630849"/>
                    <a:pt x="180058" y="812800"/>
                    <a:pt x="402170" y="812800"/>
                  </a:cubicBezTo>
                  <a:cubicBezTo>
                    <a:pt x="624283" y="812800"/>
                    <a:pt x="804341" y="630849"/>
                    <a:pt x="804341" y="406400"/>
                  </a:cubicBezTo>
                  <a:cubicBezTo>
                    <a:pt x="804341" y="181951"/>
                    <a:pt x="624283" y="0"/>
                    <a:pt x="402170" y="0"/>
                  </a:cubicBezTo>
                  <a:close/>
                </a:path>
              </a:pathLst>
            </a:custGeom>
            <a:blipFill>
              <a:blip r:embed="rId2"/>
              <a:stretch>
                <a:fillRect l="-79127" r="-8017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2393901" y="2501724"/>
            <a:ext cx="3608898" cy="3646852"/>
          </a:xfrm>
          <a:custGeom>
            <a:avLst/>
            <a:gdLst/>
            <a:ahLst/>
            <a:cxnLst/>
            <a:rect l="l" t="t" r="r" b="b"/>
            <a:pathLst>
              <a:path w="3608898" h="3646852">
                <a:moveTo>
                  <a:pt x="0" y="0"/>
                </a:moveTo>
                <a:lnTo>
                  <a:pt x="3608898" y="0"/>
                </a:lnTo>
                <a:lnTo>
                  <a:pt x="3608898" y="3646852"/>
                </a:lnTo>
                <a:lnTo>
                  <a:pt x="0" y="3646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5" r="-52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543417" y="2709445"/>
            <a:ext cx="3197779" cy="3231410"/>
            <a:chOff x="0" y="0"/>
            <a:chExt cx="804341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4341" cy="812800"/>
            </a:xfrm>
            <a:custGeom>
              <a:avLst/>
              <a:gdLst/>
              <a:ahLst/>
              <a:cxnLst/>
              <a:rect l="l" t="t" r="r" b="b"/>
              <a:pathLst>
                <a:path w="804341" h="812800">
                  <a:moveTo>
                    <a:pt x="402170" y="0"/>
                  </a:moveTo>
                  <a:cubicBezTo>
                    <a:pt x="180058" y="0"/>
                    <a:pt x="0" y="181951"/>
                    <a:pt x="0" y="406400"/>
                  </a:cubicBezTo>
                  <a:cubicBezTo>
                    <a:pt x="0" y="630849"/>
                    <a:pt x="180058" y="812800"/>
                    <a:pt x="402170" y="812800"/>
                  </a:cubicBezTo>
                  <a:cubicBezTo>
                    <a:pt x="624283" y="812800"/>
                    <a:pt x="804341" y="630849"/>
                    <a:pt x="804341" y="406400"/>
                  </a:cubicBezTo>
                  <a:cubicBezTo>
                    <a:pt x="804341" y="181951"/>
                    <a:pt x="624283" y="0"/>
                    <a:pt x="402170" y="0"/>
                  </a:cubicBezTo>
                  <a:close/>
                </a:path>
              </a:pathLst>
            </a:custGeom>
            <a:blipFill>
              <a:blip r:embed="rId2"/>
              <a:stretch>
                <a:fillRect l="-79127" r="-8017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7352216" y="2501724"/>
            <a:ext cx="3608898" cy="3646852"/>
          </a:xfrm>
          <a:custGeom>
            <a:avLst/>
            <a:gdLst/>
            <a:ahLst/>
            <a:cxnLst/>
            <a:rect l="l" t="t" r="r" b="b"/>
            <a:pathLst>
              <a:path w="3608898" h="3646852">
                <a:moveTo>
                  <a:pt x="0" y="0"/>
                </a:moveTo>
                <a:lnTo>
                  <a:pt x="3608898" y="0"/>
                </a:lnTo>
                <a:lnTo>
                  <a:pt x="3608898" y="3646852"/>
                </a:lnTo>
                <a:lnTo>
                  <a:pt x="0" y="3646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5" r="-52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3022565" y="2709445"/>
            <a:ext cx="3197779" cy="3231410"/>
            <a:chOff x="0" y="0"/>
            <a:chExt cx="804341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04341" cy="812800"/>
            </a:xfrm>
            <a:custGeom>
              <a:avLst/>
              <a:gdLst/>
              <a:ahLst/>
              <a:cxnLst/>
              <a:rect l="l" t="t" r="r" b="b"/>
              <a:pathLst>
                <a:path w="804341" h="812800">
                  <a:moveTo>
                    <a:pt x="402170" y="0"/>
                  </a:moveTo>
                  <a:cubicBezTo>
                    <a:pt x="180058" y="0"/>
                    <a:pt x="0" y="181951"/>
                    <a:pt x="0" y="406400"/>
                  </a:cubicBezTo>
                  <a:cubicBezTo>
                    <a:pt x="0" y="630849"/>
                    <a:pt x="180058" y="812800"/>
                    <a:pt x="402170" y="812800"/>
                  </a:cubicBezTo>
                  <a:cubicBezTo>
                    <a:pt x="624283" y="812800"/>
                    <a:pt x="804341" y="630849"/>
                    <a:pt x="804341" y="406400"/>
                  </a:cubicBezTo>
                  <a:cubicBezTo>
                    <a:pt x="804341" y="181951"/>
                    <a:pt x="624283" y="0"/>
                    <a:pt x="402170" y="0"/>
                  </a:cubicBezTo>
                  <a:close/>
                </a:path>
              </a:pathLst>
            </a:custGeom>
            <a:blipFill>
              <a:blip r:embed="rId2"/>
              <a:stretch>
                <a:fillRect l="-79127" r="-8017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831365" y="2501724"/>
            <a:ext cx="3608898" cy="3646852"/>
          </a:xfrm>
          <a:custGeom>
            <a:avLst/>
            <a:gdLst/>
            <a:ahLst/>
            <a:cxnLst/>
            <a:rect l="l" t="t" r="r" b="b"/>
            <a:pathLst>
              <a:path w="3608898" h="3646852">
                <a:moveTo>
                  <a:pt x="0" y="0"/>
                </a:moveTo>
                <a:lnTo>
                  <a:pt x="3608898" y="0"/>
                </a:lnTo>
                <a:lnTo>
                  <a:pt x="3608898" y="3646852"/>
                </a:lnTo>
                <a:lnTo>
                  <a:pt x="0" y="3646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5" r="-5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 flipH="1">
            <a:off x="-1268548" y="5846214"/>
            <a:ext cx="2107746" cy="2113399"/>
          </a:xfrm>
          <a:custGeom>
            <a:avLst/>
            <a:gdLst/>
            <a:ahLst/>
            <a:cxnLst/>
            <a:rect l="l" t="t" r="r" b="b"/>
            <a:pathLst>
              <a:path w="2107746" h="2113399">
                <a:moveTo>
                  <a:pt x="2107746" y="0"/>
                </a:moveTo>
                <a:lnTo>
                  <a:pt x="0" y="0"/>
                </a:lnTo>
                <a:lnTo>
                  <a:pt x="0" y="2113399"/>
                </a:lnTo>
                <a:lnTo>
                  <a:pt x="2107746" y="2113399"/>
                </a:lnTo>
                <a:lnTo>
                  <a:pt x="2107746" y="0"/>
                </a:lnTo>
                <a:close/>
              </a:path>
            </a:pathLst>
          </a:custGeom>
          <a:blipFill>
            <a:blip r:embed="rId4"/>
            <a:stretch>
              <a:fillRect r="-39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-1133151" y="5994634"/>
            <a:ext cx="1796020" cy="179602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61945" tIns="61945" rIns="61945" bIns="619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1815476" y="5302112"/>
            <a:ext cx="3201602" cy="320160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38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5400000">
            <a:off x="15655152" y="7699565"/>
            <a:ext cx="585971" cy="1100414"/>
          </a:xfrm>
          <a:custGeom>
            <a:avLst/>
            <a:gdLst/>
            <a:ahLst/>
            <a:cxnLst/>
            <a:rect l="l" t="t" r="r" b="b"/>
            <a:pathLst>
              <a:path w="585971" h="1100414">
                <a:moveTo>
                  <a:pt x="0" y="0"/>
                </a:moveTo>
                <a:lnTo>
                  <a:pt x="585971" y="0"/>
                </a:lnTo>
                <a:lnTo>
                  <a:pt x="585971" y="1100414"/>
                </a:lnTo>
                <a:lnTo>
                  <a:pt x="0" y="1100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583014" y="2709445"/>
            <a:ext cx="3199866" cy="3233519"/>
            <a:chOff x="0" y="0"/>
            <a:chExt cx="804341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04341" cy="812800"/>
            </a:xfrm>
            <a:custGeom>
              <a:avLst/>
              <a:gdLst/>
              <a:ahLst/>
              <a:cxnLst/>
              <a:rect l="l" t="t" r="r" b="b"/>
              <a:pathLst>
                <a:path w="804341" h="812800">
                  <a:moveTo>
                    <a:pt x="402170" y="0"/>
                  </a:moveTo>
                  <a:cubicBezTo>
                    <a:pt x="180058" y="0"/>
                    <a:pt x="0" y="181951"/>
                    <a:pt x="0" y="406400"/>
                  </a:cubicBezTo>
                  <a:cubicBezTo>
                    <a:pt x="0" y="630849"/>
                    <a:pt x="180058" y="812800"/>
                    <a:pt x="402170" y="812800"/>
                  </a:cubicBezTo>
                  <a:cubicBezTo>
                    <a:pt x="624283" y="812800"/>
                    <a:pt x="804341" y="630849"/>
                    <a:pt x="804341" y="406400"/>
                  </a:cubicBezTo>
                  <a:cubicBezTo>
                    <a:pt x="804341" y="181951"/>
                    <a:pt x="624283" y="0"/>
                    <a:pt x="402170" y="0"/>
                  </a:cubicBezTo>
                  <a:close/>
                </a:path>
              </a:pathLst>
            </a:custGeom>
            <a:blipFill>
              <a:blip r:embed="rId6"/>
              <a:stretch>
                <a:fillRect l="-175423" r="-175423"/>
              </a:stretch>
            </a:blipFill>
            <a:ln w="5715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556732" y="2707336"/>
            <a:ext cx="3199866" cy="3233519"/>
            <a:chOff x="0" y="0"/>
            <a:chExt cx="804341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04341" cy="812800"/>
            </a:xfrm>
            <a:custGeom>
              <a:avLst/>
              <a:gdLst/>
              <a:ahLst/>
              <a:cxnLst/>
              <a:rect l="l" t="t" r="r" b="b"/>
              <a:pathLst>
                <a:path w="804341" h="812800">
                  <a:moveTo>
                    <a:pt x="402170" y="0"/>
                  </a:moveTo>
                  <a:cubicBezTo>
                    <a:pt x="180058" y="0"/>
                    <a:pt x="0" y="181951"/>
                    <a:pt x="0" y="406400"/>
                  </a:cubicBezTo>
                  <a:cubicBezTo>
                    <a:pt x="0" y="630849"/>
                    <a:pt x="180058" y="812800"/>
                    <a:pt x="402170" y="812800"/>
                  </a:cubicBezTo>
                  <a:cubicBezTo>
                    <a:pt x="624283" y="812800"/>
                    <a:pt x="804341" y="630849"/>
                    <a:pt x="804341" y="406400"/>
                  </a:cubicBezTo>
                  <a:cubicBezTo>
                    <a:pt x="804341" y="181951"/>
                    <a:pt x="624283" y="0"/>
                    <a:pt x="402170" y="0"/>
                  </a:cubicBezTo>
                  <a:close/>
                </a:path>
              </a:pathLst>
            </a:custGeom>
            <a:blipFill>
              <a:blip r:embed="rId6"/>
              <a:stretch>
                <a:fillRect l="-175423" r="-175423"/>
              </a:stretch>
            </a:blipFill>
            <a:ln w="5715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018336" y="2707336"/>
            <a:ext cx="3199866" cy="3233519"/>
            <a:chOff x="0" y="0"/>
            <a:chExt cx="804341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04341" cy="812800"/>
            </a:xfrm>
            <a:custGeom>
              <a:avLst/>
              <a:gdLst/>
              <a:ahLst/>
              <a:cxnLst/>
              <a:rect l="l" t="t" r="r" b="b"/>
              <a:pathLst>
                <a:path w="804341" h="812800">
                  <a:moveTo>
                    <a:pt x="402170" y="0"/>
                  </a:moveTo>
                  <a:cubicBezTo>
                    <a:pt x="180058" y="0"/>
                    <a:pt x="0" y="181951"/>
                    <a:pt x="0" y="406400"/>
                  </a:cubicBezTo>
                  <a:cubicBezTo>
                    <a:pt x="0" y="630849"/>
                    <a:pt x="180058" y="812800"/>
                    <a:pt x="402170" y="812800"/>
                  </a:cubicBezTo>
                  <a:cubicBezTo>
                    <a:pt x="624283" y="812800"/>
                    <a:pt x="804341" y="630849"/>
                    <a:pt x="804341" y="406400"/>
                  </a:cubicBezTo>
                  <a:cubicBezTo>
                    <a:pt x="804341" y="181951"/>
                    <a:pt x="624283" y="0"/>
                    <a:pt x="402170" y="0"/>
                  </a:cubicBezTo>
                  <a:close/>
                </a:path>
              </a:pathLst>
            </a:custGeom>
            <a:blipFill>
              <a:blip r:embed="rId6"/>
              <a:stretch>
                <a:fillRect l="-175423" r="-175423"/>
              </a:stretch>
            </a:blipFill>
            <a:ln w="5715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4710" y="3035858"/>
            <a:ext cx="2576477" cy="257647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6655" y="3078445"/>
            <a:ext cx="2491302" cy="249130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70296" y="3077511"/>
            <a:ext cx="2531035" cy="2531035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2743059" y="953716"/>
            <a:ext cx="12798496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50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Follow US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869823" y="6298815"/>
            <a:ext cx="4952012" cy="423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7"/>
              </a:lnSpc>
            </a:pPr>
            <a:r>
              <a:rPr lang="en-US" sz="2506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Instagram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828139" y="6298815"/>
            <a:ext cx="4952012" cy="423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7"/>
              </a:lnSpc>
            </a:pPr>
            <a:r>
              <a:rPr lang="en-US" sz="2506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Website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307288" y="6298815"/>
            <a:ext cx="4952012" cy="423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7"/>
              </a:lnSpc>
            </a:pPr>
            <a:r>
              <a:rPr lang="en-US" sz="2506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LinkedIn</a:t>
            </a:r>
          </a:p>
        </p:txBody>
      </p:sp>
      <p:sp>
        <p:nvSpPr>
          <p:cNvPr id="35" name="Freeform 35"/>
          <p:cNvSpPr/>
          <p:nvPr/>
        </p:nvSpPr>
        <p:spPr>
          <a:xfrm rot="-5400000">
            <a:off x="3889962" y="771478"/>
            <a:ext cx="585971" cy="1100414"/>
          </a:xfrm>
          <a:custGeom>
            <a:avLst/>
            <a:gdLst/>
            <a:ahLst/>
            <a:cxnLst/>
            <a:rect l="l" t="t" r="r" b="b"/>
            <a:pathLst>
              <a:path w="585971" h="1100414">
                <a:moveTo>
                  <a:pt x="0" y="0"/>
                </a:moveTo>
                <a:lnTo>
                  <a:pt x="585971" y="0"/>
                </a:lnTo>
                <a:lnTo>
                  <a:pt x="585971" y="1100414"/>
                </a:lnTo>
                <a:lnTo>
                  <a:pt x="0" y="1100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6713036" y="132901"/>
            <a:ext cx="1574964" cy="1451129"/>
          </a:xfrm>
          <a:custGeom>
            <a:avLst/>
            <a:gdLst/>
            <a:ahLst/>
            <a:cxnLst/>
            <a:rect l="l" t="t" r="r" b="b"/>
            <a:pathLst>
              <a:path w="1574964" h="1451129">
                <a:moveTo>
                  <a:pt x="0" y="0"/>
                </a:moveTo>
                <a:lnTo>
                  <a:pt x="1574964" y="0"/>
                </a:lnTo>
                <a:lnTo>
                  <a:pt x="1574964" y="1451129"/>
                </a:lnTo>
                <a:lnTo>
                  <a:pt x="0" y="1451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69981" y="1205423"/>
            <a:ext cx="7778348" cy="777834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2AA15">
                    <a:alpha val="100000"/>
                  </a:srgbClr>
                </a:gs>
                <a:gs pos="100000">
                  <a:srgbClr val="C5C19C">
                    <a:alpha val="100000"/>
                  </a:srgbClr>
                </a:gs>
              </a:gsLst>
              <a:lin ang="5400000"/>
            </a:gradFill>
            <a:ln w="95250" cap="sq">
              <a:solidFill>
                <a:srgbClr val="C5C19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12182073" y="0"/>
            <a:ext cx="951548" cy="10287000"/>
          </a:xfrm>
          <a:custGeom>
            <a:avLst/>
            <a:gdLst/>
            <a:ahLst/>
            <a:cxnLst/>
            <a:rect l="l" t="t" r="r" b="b"/>
            <a:pathLst>
              <a:path w="951548" h="10287000">
                <a:moveTo>
                  <a:pt x="0" y="0"/>
                </a:moveTo>
                <a:lnTo>
                  <a:pt x="951547" y="0"/>
                </a:lnTo>
                <a:lnTo>
                  <a:pt x="951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3133620" y="0"/>
            <a:ext cx="5154380" cy="10287000"/>
            <a:chOff x="0" y="0"/>
            <a:chExt cx="1357532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57532" cy="2709333"/>
            </a:xfrm>
            <a:custGeom>
              <a:avLst/>
              <a:gdLst/>
              <a:ahLst/>
              <a:cxnLst/>
              <a:rect l="l" t="t" r="r" b="b"/>
              <a:pathLst>
                <a:path w="1357532" h="2709333">
                  <a:moveTo>
                    <a:pt x="0" y="0"/>
                  </a:moveTo>
                  <a:lnTo>
                    <a:pt x="1357532" y="0"/>
                  </a:lnTo>
                  <a:lnTo>
                    <a:pt x="135753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2AA16">
                    <a:alpha val="100000"/>
                  </a:srgbClr>
                </a:gs>
                <a:gs pos="50000">
                  <a:srgbClr val="F4C801">
                    <a:alpha val="100000"/>
                  </a:srgbClr>
                </a:gs>
                <a:gs pos="100000">
                  <a:srgbClr val="FCBA2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57532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 flipH="1">
            <a:off x="9528579" y="1528791"/>
            <a:ext cx="7210082" cy="7229419"/>
          </a:xfrm>
          <a:custGeom>
            <a:avLst/>
            <a:gdLst/>
            <a:ahLst/>
            <a:cxnLst/>
            <a:rect l="l" t="t" r="r" b="b"/>
            <a:pathLst>
              <a:path w="7210082" h="7229419">
                <a:moveTo>
                  <a:pt x="7210083" y="0"/>
                </a:moveTo>
                <a:lnTo>
                  <a:pt x="0" y="0"/>
                </a:lnTo>
                <a:lnTo>
                  <a:pt x="0" y="7229418"/>
                </a:lnTo>
                <a:lnTo>
                  <a:pt x="7210083" y="7229418"/>
                </a:lnTo>
                <a:lnTo>
                  <a:pt x="7210083" y="0"/>
                </a:lnTo>
                <a:close/>
              </a:path>
            </a:pathLst>
          </a:custGeom>
          <a:blipFill>
            <a:blip r:embed="rId3"/>
            <a:stretch>
              <a:fillRect r="-39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16663" y="8224391"/>
            <a:ext cx="3975449" cy="1323565"/>
            <a:chOff x="0" y="0"/>
            <a:chExt cx="1759696" cy="5858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59696" cy="585864"/>
            </a:xfrm>
            <a:custGeom>
              <a:avLst/>
              <a:gdLst/>
              <a:ahLst/>
              <a:cxnLst/>
              <a:rect l="l" t="t" r="r" b="b"/>
              <a:pathLst>
                <a:path w="1759696" h="585864">
                  <a:moveTo>
                    <a:pt x="194743" y="0"/>
                  </a:moveTo>
                  <a:lnTo>
                    <a:pt x="1564953" y="0"/>
                  </a:lnTo>
                  <a:cubicBezTo>
                    <a:pt x="1616602" y="0"/>
                    <a:pt x="1666136" y="20518"/>
                    <a:pt x="1702657" y="57039"/>
                  </a:cubicBezTo>
                  <a:cubicBezTo>
                    <a:pt x="1739179" y="93560"/>
                    <a:pt x="1759696" y="143094"/>
                    <a:pt x="1759696" y="194743"/>
                  </a:cubicBezTo>
                  <a:lnTo>
                    <a:pt x="1759696" y="391121"/>
                  </a:lnTo>
                  <a:cubicBezTo>
                    <a:pt x="1759696" y="498674"/>
                    <a:pt x="1672507" y="585864"/>
                    <a:pt x="1564953" y="585864"/>
                  </a:cubicBezTo>
                  <a:lnTo>
                    <a:pt x="194743" y="585864"/>
                  </a:lnTo>
                  <a:cubicBezTo>
                    <a:pt x="143094" y="585864"/>
                    <a:pt x="93560" y="565346"/>
                    <a:pt x="57039" y="528825"/>
                  </a:cubicBezTo>
                  <a:cubicBezTo>
                    <a:pt x="20518" y="492304"/>
                    <a:pt x="0" y="442770"/>
                    <a:pt x="0" y="391121"/>
                  </a:cubicBezTo>
                  <a:lnTo>
                    <a:pt x="0" y="194743"/>
                  </a:lnTo>
                  <a:cubicBezTo>
                    <a:pt x="0" y="143094"/>
                    <a:pt x="20518" y="93560"/>
                    <a:pt x="57039" y="57039"/>
                  </a:cubicBezTo>
                  <a:cubicBezTo>
                    <a:pt x="93560" y="20518"/>
                    <a:pt x="143094" y="0"/>
                    <a:pt x="194743" y="0"/>
                  </a:cubicBezTo>
                  <a:close/>
                </a:path>
              </a:pathLst>
            </a:custGeom>
            <a:solidFill>
              <a:srgbClr val="F2AA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759696" cy="643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62446" y="6779206"/>
            <a:ext cx="505813" cy="949884"/>
          </a:xfrm>
          <a:custGeom>
            <a:avLst/>
            <a:gdLst/>
            <a:ahLst/>
            <a:cxnLst/>
            <a:rect l="l" t="t" r="r" b="b"/>
            <a:pathLst>
              <a:path w="505813" h="949884">
                <a:moveTo>
                  <a:pt x="0" y="0"/>
                </a:moveTo>
                <a:lnTo>
                  <a:pt x="505813" y="0"/>
                </a:lnTo>
                <a:lnTo>
                  <a:pt x="505813" y="949885"/>
                </a:lnTo>
                <a:lnTo>
                  <a:pt x="0" y="9498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78322" y="1092694"/>
            <a:ext cx="986448" cy="908886"/>
          </a:xfrm>
          <a:custGeom>
            <a:avLst/>
            <a:gdLst/>
            <a:ahLst/>
            <a:cxnLst/>
            <a:rect l="l" t="t" r="r" b="b"/>
            <a:pathLst>
              <a:path w="986448" h="908886">
                <a:moveTo>
                  <a:pt x="0" y="0"/>
                </a:moveTo>
                <a:lnTo>
                  <a:pt x="986448" y="0"/>
                </a:lnTo>
                <a:lnTo>
                  <a:pt x="986448" y="908886"/>
                </a:lnTo>
                <a:lnTo>
                  <a:pt x="0" y="908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8416724"/>
            <a:ext cx="841576" cy="84157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142073" y="8530097"/>
            <a:ext cx="614830" cy="614830"/>
          </a:xfrm>
          <a:custGeom>
            <a:avLst/>
            <a:gdLst/>
            <a:ahLst/>
            <a:cxnLst/>
            <a:rect l="l" t="t" r="r" b="b"/>
            <a:pathLst>
              <a:path w="614830" h="614830">
                <a:moveTo>
                  <a:pt x="0" y="0"/>
                </a:moveTo>
                <a:lnTo>
                  <a:pt x="614830" y="0"/>
                </a:lnTo>
                <a:lnTo>
                  <a:pt x="614830" y="614830"/>
                </a:lnTo>
                <a:lnTo>
                  <a:pt x="0" y="6148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9764628" y="1678739"/>
            <a:ext cx="6737985" cy="6737985"/>
            <a:chOff x="0" y="0"/>
            <a:chExt cx="812800" cy="812800"/>
          </a:xfrm>
        </p:grpSpPr>
        <p:sp>
          <p:nvSpPr>
            <p:cNvPr id="19" name="Freeform 19" descr="image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964770" y="6876323"/>
            <a:ext cx="441231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A1A1A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Iota Tau Chapter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8225" y="2375508"/>
            <a:ext cx="8115300" cy="334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12"/>
              </a:lnSpc>
            </a:pPr>
            <a:r>
              <a:rPr lang="en-US" sz="11465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57808" y="1190018"/>
            <a:ext cx="2878787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8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Kennesaw State University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17419" y="8489474"/>
            <a:ext cx="3454282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1"/>
              </a:lnSpc>
            </a:pPr>
            <a:r>
              <a:rPr lang="en-US" sz="193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Visit Our Website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17419" y="8769458"/>
            <a:ext cx="4410331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ksubap.com</a:t>
            </a:r>
          </a:p>
        </p:txBody>
      </p:sp>
      <p:sp>
        <p:nvSpPr>
          <p:cNvPr id="25" name="Freeform 25"/>
          <p:cNvSpPr/>
          <p:nvPr/>
        </p:nvSpPr>
        <p:spPr>
          <a:xfrm>
            <a:off x="16713036" y="132901"/>
            <a:ext cx="1574964" cy="1451129"/>
          </a:xfrm>
          <a:custGeom>
            <a:avLst/>
            <a:gdLst/>
            <a:ahLst/>
            <a:cxnLst/>
            <a:rect l="l" t="t" r="r" b="b"/>
            <a:pathLst>
              <a:path w="1574964" h="1451129">
                <a:moveTo>
                  <a:pt x="0" y="0"/>
                </a:moveTo>
                <a:lnTo>
                  <a:pt x="1574964" y="0"/>
                </a:lnTo>
                <a:lnTo>
                  <a:pt x="1574964" y="1451129"/>
                </a:lnTo>
                <a:lnTo>
                  <a:pt x="0" y="1451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16769" y="3638502"/>
            <a:ext cx="3596448" cy="3724385"/>
            <a:chOff x="0" y="0"/>
            <a:chExt cx="817640" cy="8467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7640" cy="846726"/>
            </a:xfrm>
            <a:custGeom>
              <a:avLst/>
              <a:gdLst/>
              <a:ahLst/>
              <a:cxnLst/>
              <a:rect l="l" t="t" r="r" b="b"/>
              <a:pathLst>
                <a:path w="817640" h="846726">
                  <a:moveTo>
                    <a:pt x="107633" y="0"/>
                  </a:moveTo>
                  <a:lnTo>
                    <a:pt x="710007" y="0"/>
                  </a:lnTo>
                  <a:cubicBezTo>
                    <a:pt x="738553" y="0"/>
                    <a:pt x="765930" y="11340"/>
                    <a:pt x="786115" y="31525"/>
                  </a:cubicBezTo>
                  <a:cubicBezTo>
                    <a:pt x="806300" y="51710"/>
                    <a:pt x="817640" y="79087"/>
                    <a:pt x="817640" y="107633"/>
                  </a:cubicBezTo>
                  <a:lnTo>
                    <a:pt x="817640" y="739093"/>
                  </a:lnTo>
                  <a:cubicBezTo>
                    <a:pt x="817640" y="798537"/>
                    <a:pt x="769451" y="846726"/>
                    <a:pt x="710007" y="846726"/>
                  </a:cubicBezTo>
                  <a:lnTo>
                    <a:pt x="107633" y="846726"/>
                  </a:lnTo>
                  <a:cubicBezTo>
                    <a:pt x="79087" y="846726"/>
                    <a:pt x="51710" y="835386"/>
                    <a:pt x="31525" y="815201"/>
                  </a:cubicBezTo>
                  <a:cubicBezTo>
                    <a:pt x="11340" y="795016"/>
                    <a:pt x="0" y="767639"/>
                    <a:pt x="0" y="739093"/>
                  </a:cubicBezTo>
                  <a:lnTo>
                    <a:pt x="0" y="107633"/>
                  </a:lnTo>
                  <a:cubicBezTo>
                    <a:pt x="0" y="79087"/>
                    <a:pt x="11340" y="51710"/>
                    <a:pt x="31525" y="31525"/>
                  </a:cubicBezTo>
                  <a:cubicBezTo>
                    <a:pt x="51710" y="11340"/>
                    <a:pt x="79087" y="0"/>
                    <a:pt x="107633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7640" cy="903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 flipH="1">
            <a:off x="11638044" y="1235544"/>
            <a:ext cx="5950106" cy="5981030"/>
          </a:xfrm>
          <a:custGeom>
            <a:avLst/>
            <a:gdLst/>
            <a:ahLst/>
            <a:cxnLst/>
            <a:rect l="l" t="t" r="r" b="b"/>
            <a:pathLst>
              <a:path w="5950106" h="5981030">
                <a:moveTo>
                  <a:pt x="5950107" y="0"/>
                </a:moveTo>
                <a:lnTo>
                  <a:pt x="0" y="0"/>
                </a:lnTo>
                <a:lnTo>
                  <a:pt x="0" y="5981029"/>
                </a:lnTo>
                <a:lnTo>
                  <a:pt x="5950107" y="5981029"/>
                </a:lnTo>
                <a:lnTo>
                  <a:pt x="5950107" y="0"/>
                </a:lnTo>
                <a:close/>
              </a:path>
            </a:pathLst>
          </a:custGeom>
          <a:blipFill>
            <a:blip r:embed="rId2"/>
            <a:stretch>
              <a:fillRect l="-125" r="-5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2020410" y="1600550"/>
            <a:ext cx="5112648" cy="511264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9444" r="-19444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5400000" flipH="1">
            <a:off x="1579643" y="-1409146"/>
            <a:ext cx="2107746" cy="2118701"/>
          </a:xfrm>
          <a:custGeom>
            <a:avLst/>
            <a:gdLst/>
            <a:ahLst/>
            <a:cxnLst/>
            <a:rect l="l" t="t" r="r" b="b"/>
            <a:pathLst>
              <a:path w="2107746" h="2118701">
                <a:moveTo>
                  <a:pt x="2107747" y="0"/>
                </a:moveTo>
                <a:lnTo>
                  <a:pt x="0" y="0"/>
                </a:lnTo>
                <a:lnTo>
                  <a:pt x="0" y="2118701"/>
                </a:lnTo>
                <a:lnTo>
                  <a:pt x="2107747" y="2118701"/>
                </a:lnTo>
                <a:lnTo>
                  <a:pt x="2107747" y="0"/>
                </a:lnTo>
                <a:close/>
              </a:path>
            </a:pathLst>
          </a:custGeom>
          <a:blipFill>
            <a:blip r:embed="rId2"/>
            <a:stretch>
              <a:fillRect l="-125" r="-5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712737" y="-1258075"/>
            <a:ext cx="1800525" cy="1796020"/>
            <a:chOff x="0" y="0"/>
            <a:chExt cx="814839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391" y="19050"/>
              <a:ext cx="662057" cy="717550"/>
            </a:xfrm>
            <a:prstGeom prst="rect">
              <a:avLst/>
            </a:prstGeom>
          </p:spPr>
          <p:txBody>
            <a:bodyPr lIns="61945" tIns="61945" rIns="61945" bIns="619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-1950597"/>
            <a:ext cx="3209633" cy="3201602"/>
            <a:chOff x="0" y="0"/>
            <a:chExt cx="814839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ln w="438150" cap="sq">
              <a:solidFill>
                <a:srgbClr val="CBCBC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391" y="19050"/>
              <a:ext cx="662057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>
            <a:off x="15766583" y="7363149"/>
            <a:ext cx="585971" cy="1100414"/>
          </a:xfrm>
          <a:custGeom>
            <a:avLst/>
            <a:gdLst/>
            <a:ahLst/>
            <a:cxnLst/>
            <a:rect l="l" t="t" r="r" b="b"/>
            <a:pathLst>
              <a:path w="585971" h="1100414">
                <a:moveTo>
                  <a:pt x="0" y="0"/>
                </a:moveTo>
                <a:lnTo>
                  <a:pt x="585971" y="0"/>
                </a:lnTo>
                <a:lnTo>
                  <a:pt x="585971" y="1100415"/>
                </a:lnTo>
                <a:lnTo>
                  <a:pt x="0" y="11004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 flipH="1">
            <a:off x="9622496" y="5536970"/>
            <a:ext cx="3219802" cy="3228437"/>
          </a:xfrm>
          <a:custGeom>
            <a:avLst/>
            <a:gdLst/>
            <a:ahLst/>
            <a:cxnLst/>
            <a:rect l="l" t="t" r="r" b="b"/>
            <a:pathLst>
              <a:path w="3219802" h="3228437">
                <a:moveTo>
                  <a:pt x="3219802" y="0"/>
                </a:moveTo>
                <a:lnTo>
                  <a:pt x="0" y="0"/>
                </a:lnTo>
                <a:lnTo>
                  <a:pt x="0" y="3228437"/>
                </a:lnTo>
                <a:lnTo>
                  <a:pt x="3219802" y="3228437"/>
                </a:lnTo>
                <a:lnTo>
                  <a:pt x="3219802" y="0"/>
                </a:lnTo>
                <a:close/>
              </a:path>
            </a:pathLst>
          </a:custGeom>
          <a:blipFill>
            <a:blip r:embed="rId2"/>
            <a:stretch>
              <a:fillRect r="-39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9833456" y="5730438"/>
            <a:ext cx="2766626" cy="276662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050" y="9258300"/>
            <a:ext cx="18288000" cy="1028700"/>
            <a:chOff x="0" y="0"/>
            <a:chExt cx="4816593" cy="2709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6713036" y="132901"/>
            <a:ext cx="1574964" cy="1451129"/>
          </a:xfrm>
          <a:custGeom>
            <a:avLst/>
            <a:gdLst/>
            <a:ahLst/>
            <a:cxnLst/>
            <a:rect l="l" t="t" r="r" b="b"/>
            <a:pathLst>
              <a:path w="1574964" h="1451129">
                <a:moveTo>
                  <a:pt x="0" y="0"/>
                </a:moveTo>
                <a:lnTo>
                  <a:pt x="1574964" y="0"/>
                </a:lnTo>
                <a:lnTo>
                  <a:pt x="1574964" y="1451129"/>
                </a:lnTo>
                <a:lnTo>
                  <a:pt x="0" y="14511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028700" y="1562104"/>
            <a:ext cx="10593882" cy="167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Today’s Meeting: Preparing for Graduate Education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3372811"/>
            <a:ext cx="8237258" cy="377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Overview:</a:t>
            </a: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 This session is designed to introduce students to their next steps after undergrad. Representatives from various graduate programs will share their experience and discuss opportunities.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Meeting Agenda: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Upcoming Events &amp;</a:t>
            </a: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Reminders 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BAP Announcements </a:t>
            </a:r>
          </a:p>
          <a:p>
            <a:pPr marL="518160" lvl="1" indent="-259080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Preparing for Graduate Education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16769" y="3638502"/>
            <a:ext cx="3596448" cy="3724385"/>
            <a:chOff x="0" y="0"/>
            <a:chExt cx="817640" cy="8467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7640" cy="846726"/>
            </a:xfrm>
            <a:custGeom>
              <a:avLst/>
              <a:gdLst/>
              <a:ahLst/>
              <a:cxnLst/>
              <a:rect l="l" t="t" r="r" b="b"/>
              <a:pathLst>
                <a:path w="817640" h="846726">
                  <a:moveTo>
                    <a:pt x="107633" y="0"/>
                  </a:moveTo>
                  <a:lnTo>
                    <a:pt x="710007" y="0"/>
                  </a:lnTo>
                  <a:cubicBezTo>
                    <a:pt x="738553" y="0"/>
                    <a:pt x="765930" y="11340"/>
                    <a:pt x="786115" y="31525"/>
                  </a:cubicBezTo>
                  <a:cubicBezTo>
                    <a:pt x="806300" y="51710"/>
                    <a:pt x="817640" y="79087"/>
                    <a:pt x="817640" y="107633"/>
                  </a:cubicBezTo>
                  <a:lnTo>
                    <a:pt x="817640" y="739093"/>
                  </a:lnTo>
                  <a:cubicBezTo>
                    <a:pt x="817640" y="798537"/>
                    <a:pt x="769451" y="846726"/>
                    <a:pt x="710007" y="846726"/>
                  </a:cubicBezTo>
                  <a:lnTo>
                    <a:pt x="107633" y="846726"/>
                  </a:lnTo>
                  <a:cubicBezTo>
                    <a:pt x="79087" y="846726"/>
                    <a:pt x="51710" y="835386"/>
                    <a:pt x="31525" y="815201"/>
                  </a:cubicBezTo>
                  <a:cubicBezTo>
                    <a:pt x="11340" y="795016"/>
                    <a:pt x="0" y="767639"/>
                    <a:pt x="0" y="739093"/>
                  </a:cubicBezTo>
                  <a:lnTo>
                    <a:pt x="0" y="107633"/>
                  </a:lnTo>
                  <a:cubicBezTo>
                    <a:pt x="0" y="79087"/>
                    <a:pt x="11340" y="51710"/>
                    <a:pt x="31525" y="31525"/>
                  </a:cubicBezTo>
                  <a:cubicBezTo>
                    <a:pt x="51710" y="11340"/>
                    <a:pt x="79087" y="0"/>
                    <a:pt x="107633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7640" cy="903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 flipH="1">
            <a:off x="11638044" y="1235544"/>
            <a:ext cx="5950106" cy="5981030"/>
          </a:xfrm>
          <a:custGeom>
            <a:avLst/>
            <a:gdLst/>
            <a:ahLst/>
            <a:cxnLst/>
            <a:rect l="l" t="t" r="r" b="b"/>
            <a:pathLst>
              <a:path w="5950106" h="5981030">
                <a:moveTo>
                  <a:pt x="5950107" y="0"/>
                </a:moveTo>
                <a:lnTo>
                  <a:pt x="0" y="0"/>
                </a:lnTo>
                <a:lnTo>
                  <a:pt x="0" y="5981029"/>
                </a:lnTo>
                <a:lnTo>
                  <a:pt x="5950107" y="5981029"/>
                </a:lnTo>
                <a:lnTo>
                  <a:pt x="5950107" y="0"/>
                </a:lnTo>
                <a:close/>
              </a:path>
            </a:pathLst>
          </a:custGeom>
          <a:blipFill>
            <a:blip r:embed="rId2"/>
            <a:stretch>
              <a:fillRect l="-125" r="-5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2020410" y="1600550"/>
            <a:ext cx="5112648" cy="511264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4941" r="-24941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5400000" flipH="1">
            <a:off x="1579643" y="-1409146"/>
            <a:ext cx="2107746" cy="2118701"/>
          </a:xfrm>
          <a:custGeom>
            <a:avLst/>
            <a:gdLst/>
            <a:ahLst/>
            <a:cxnLst/>
            <a:rect l="l" t="t" r="r" b="b"/>
            <a:pathLst>
              <a:path w="2107746" h="2118701">
                <a:moveTo>
                  <a:pt x="2107747" y="0"/>
                </a:moveTo>
                <a:lnTo>
                  <a:pt x="0" y="0"/>
                </a:lnTo>
                <a:lnTo>
                  <a:pt x="0" y="2118701"/>
                </a:lnTo>
                <a:lnTo>
                  <a:pt x="2107747" y="2118701"/>
                </a:lnTo>
                <a:lnTo>
                  <a:pt x="2107747" y="0"/>
                </a:lnTo>
                <a:close/>
              </a:path>
            </a:pathLst>
          </a:custGeom>
          <a:blipFill>
            <a:blip r:embed="rId2"/>
            <a:stretch>
              <a:fillRect l="-125" r="-5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712737" y="-1258075"/>
            <a:ext cx="1800525" cy="1796020"/>
            <a:chOff x="0" y="0"/>
            <a:chExt cx="814839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391" y="19050"/>
              <a:ext cx="662057" cy="717550"/>
            </a:xfrm>
            <a:prstGeom prst="rect">
              <a:avLst/>
            </a:prstGeom>
          </p:spPr>
          <p:txBody>
            <a:bodyPr lIns="61945" tIns="61945" rIns="61945" bIns="619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-1950597"/>
            <a:ext cx="3209633" cy="3201602"/>
            <a:chOff x="0" y="0"/>
            <a:chExt cx="814839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ln w="438150" cap="sq">
              <a:solidFill>
                <a:srgbClr val="AD251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391" y="19050"/>
              <a:ext cx="662057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>
            <a:off x="15766583" y="7363149"/>
            <a:ext cx="585971" cy="1100414"/>
          </a:xfrm>
          <a:custGeom>
            <a:avLst/>
            <a:gdLst/>
            <a:ahLst/>
            <a:cxnLst/>
            <a:rect l="l" t="t" r="r" b="b"/>
            <a:pathLst>
              <a:path w="585971" h="1100414">
                <a:moveTo>
                  <a:pt x="0" y="0"/>
                </a:moveTo>
                <a:lnTo>
                  <a:pt x="585971" y="0"/>
                </a:lnTo>
                <a:lnTo>
                  <a:pt x="585971" y="1100415"/>
                </a:lnTo>
                <a:lnTo>
                  <a:pt x="0" y="11004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1502863"/>
            <a:ext cx="9384310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Upcoming Events</a:t>
            </a:r>
          </a:p>
        </p:txBody>
      </p:sp>
      <p:sp>
        <p:nvSpPr>
          <p:cNvPr id="20" name="Freeform 20"/>
          <p:cNvSpPr/>
          <p:nvPr/>
        </p:nvSpPr>
        <p:spPr>
          <a:xfrm>
            <a:off x="16713036" y="132901"/>
            <a:ext cx="1574964" cy="1451129"/>
          </a:xfrm>
          <a:custGeom>
            <a:avLst/>
            <a:gdLst/>
            <a:ahLst/>
            <a:cxnLst/>
            <a:rect l="l" t="t" r="r" b="b"/>
            <a:pathLst>
              <a:path w="1574964" h="1451129">
                <a:moveTo>
                  <a:pt x="0" y="0"/>
                </a:moveTo>
                <a:lnTo>
                  <a:pt x="1574964" y="0"/>
                </a:lnTo>
                <a:lnTo>
                  <a:pt x="1574964" y="1451129"/>
                </a:lnTo>
                <a:lnTo>
                  <a:pt x="0" y="1451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1028700" y="5229375"/>
            <a:ext cx="9937864" cy="953336"/>
            <a:chOff x="0" y="0"/>
            <a:chExt cx="4558189" cy="43726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558188" cy="437265"/>
            </a:xfrm>
            <a:custGeom>
              <a:avLst/>
              <a:gdLst/>
              <a:ahLst/>
              <a:cxnLst/>
              <a:rect l="l" t="t" r="r" b="b"/>
              <a:pathLst>
                <a:path w="4558188" h="437265">
                  <a:moveTo>
                    <a:pt x="37394" y="0"/>
                  </a:moveTo>
                  <a:lnTo>
                    <a:pt x="4520795" y="0"/>
                  </a:lnTo>
                  <a:cubicBezTo>
                    <a:pt x="4530712" y="0"/>
                    <a:pt x="4540224" y="3940"/>
                    <a:pt x="4547236" y="10952"/>
                  </a:cubicBezTo>
                  <a:cubicBezTo>
                    <a:pt x="4554249" y="17965"/>
                    <a:pt x="4558188" y="27476"/>
                    <a:pt x="4558188" y="37394"/>
                  </a:cubicBezTo>
                  <a:lnTo>
                    <a:pt x="4558188" y="399872"/>
                  </a:lnTo>
                  <a:cubicBezTo>
                    <a:pt x="4558188" y="420524"/>
                    <a:pt x="4541447" y="437265"/>
                    <a:pt x="4520795" y="437265"/>
                  </a:cubicBezTo>
                  <a:lnTo>
                    <a:pt x="37394" y="437265"/>
                  </a:lnTo>
                  <a:cubicBezTo>
                    <a:pt x="16742" y="437265"/>
                    <a:pt x="0" y="420524"/>
                    <a:pt x="0" y="399872"/>
                  </a:cubicBezTo>
                  <a:lnTo>
                    <a:pt x="0" y="37394"/>
                  </a:lnTo>
                  <a:cubicBezTo>
                    <a:pt x="0" y="16742"/>
                    <a:pt x="16742" y="0"/>
                    <a:pt x="37394" y="0"/>
                  </a:cubicBezTo>
                  <a:close/>
                </a:path>
              </a:pathLst>
            </a:custGeom>
            <a:solidFill>
              <a:srgbClr val="F2AA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4558189" cy="503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 flipV="1">
            <a:off x="3005444" y="5229375"/>
            <a:ext cx="0" cy="953336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446503" y="5430771"/>
            <a:ext cx="1495843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Apr 24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258492" y="5550142"/>
            <a:ext cx="4322142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6"/>
              </a:lnSpc>
              <a:spcBef>
                <a:spcPct val="0"/>
              </a:spcBef>
            </a:pPr>
            <a:r>
              <a:rPr lang="en-US" sz="2051" u="sng">
                <a:latin typeface="Poppins"/>
                <a:ea typeface="Poppins"/>
                <a:cs typeface="Poppins"/>
                <a:sym typeface="Poppins"/>
                <a:hlinkClick r:id="rId6" tooltip="https://www.kennesaw.edu/coles/degrees-programs/graduate/master-accounting/information-sessions.ph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MAcc Information Session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498736" y="5551927"/>
            <a:ext cx="2296855" cy="25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773"/>
              </a:lnSpc>
            </a:pPr>
            <a:r>
              <a:rPr lang="en-US" sz="2038" u="sng">
                <a:latin typeface="Poppins"/>
                <a:ea typeface="Poppins"/>
                <a:cs typeface="Poppins"/>
                <a:sym typeface="Poppins"/>
              </a:rPr>
              <a:t>11:30 </a:t>
            </a:r>
            <a:r>
              <a:rPr lang="en-US" sz="2038" u="sng" strike="noStrike">
                <a:latin typeface="Poppins"/>
                <a:ea typeface="Poppins"/>
                <a:cs typeface="Poppins"/>
                <a:sym typeface="Poppins"/>
              </a:rPr>
              <a:t>- 12:30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028700" y="4104289"/>
            <a:ext cx="9937864" cy="953336"/>
            <a:chOff x="0" y="0"/>
            <a:chExt cx="4558189" cy="43726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558188" cy="437265"/>
            </a:xfrm>
            <a:custGeom>
              <a:avLst/>
              <a:gdLst/>
              <a:ahLst/>
              <a:cxnLst/>
              <a:rect l="l" t="t" r="r" b="b"/>
              <a:pathLst>
                <a:path w="4558188" h="437265">
                  <a:moveTo>
                    <a:pt x="37394" y="0"/>
                  </a:moveTo>
                  <a:lnTo>
                    <a:pt x="4520795" y="0"/>
                  </a:lnTo>
                  <a:cubicBezTo>
                    <a:pt x="4530712" y="0"/>
                    <a:pt x="4540224" y="3940"/>
                    <a:pt x="4547236" y="10952"/>
                  </a:cubicBezTo>
                  <a:cubicBezTo>
                    <a:pt x="4554249" y="17965"/>
                    <a:pt x="4558188" y="27476"/>
                    <a:pt x="4558188" y="37394"/>
                  </a:cubicBezTo>
                  <a:lnTo>
                    <a:pt x="4558188" y="399872"/>
                  </a:lnTo>
                  <a:cubicBezTo>
                    <a:pt x="4558188" y="420524"/>
                    <a:pt x="4541447" y="437265"/>
                    <a:pt x="4520795" y="437265"/>
                  </a:cubicBezTo>
                  <a:lnTo>
                    <a:pt x="37394" y="437265"/>
                  </a:lnTo>
                  <a:cubicBezTo>
                    <a:pt x="16742" y="437265"/>
                    <a:pt x="0" y="420524"/>
                    <a:pt x="0" y="399872"/>
                  </a:cubicBezTo>
                  <a:lnTo>
                    <a:pt x="0" y="37394"/>
                  </a:lnTo>
                  <a:cubicBezTo>
                    <a:pt x="0" y="16742"/>
                    <a:pt x="16742" y="0"/>
                    <a:pt x="37394" y="0"/>
                  </a:cubicBezTo>
                  <a:close/>
                </a:path>
              </a:pathLst>
            </a:custGeom>
            <a:solidFill>
              <a:srgbClr val="F2AA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66675"/>
              <a:ext cx="4558189" cy="503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 flipV="1">
            <a:off x="3005444" y="4104590"/>
            <a:ext cx="0" cy="953336"/>
          </a:xfrm>
          <a:prstGeom prst="line">
            <a:avLst/>
          </a:prstGeom>
          <a:ln w="28575" cap="flat">
            <a:solidFill>
              <a:srgbClr val="1A1A1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1446503" y="4305985"/>
            <a:ext cx="1444548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Apr 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258492" y="4425357"/>
            <a:ext cx="588550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6"/>
              </a:lnSpc>
              <a:spcBef>
                <a:spcPct val="0"/>
              </a:spcBef>
            </a:pPr>
            <a:r>
              <a:rPr lang="en-US" sz="2051" u="sng">
                <a:latin typeface="Poppins"/>
                <a:ea typeface="Poppins"/>
                <a:cs typeface="Poppins"/>
                <a:sym typeface="Poppins"/>
                <a:hlinkClick r:id="rId7" tooltip="https://owllife.kennesaw.edu/event/1231229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Industry Voices: The Business of You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498736" y="4428669"/>
            <a:ext cx="2296855" cy="25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773"/>
              </a:lnSpc>
            </a:pPr>
            <a:r>
              <a:rPr lang="en-US" sz="2038" u="sng">
                <a:latin typeface="Poppins"/>
                <a:ea typeface="Poppins"/>
                <a:cs typeface="Poppins"/>
                <a:sym typeface="Poppins"/>
              </a:rPr>
              <a:t>11:00 </a:t>
            </a:r>
            <a:r>
              <a:rPr lang="en-US" sz="2038" u="sng" strike="noStrike">
                <a:latin typeface="Poppins"/>
                <a:ea typeface="Poppins"/>
                <a:cs typeface="Poppins"/>
                <a:sym typeface="Poppins"/>
              </a:rPr>
              <a:t>- 12:00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028700" y="2979202"/>
            <a:ext cx="9937864" cy="953336"/>
            <a:chOff x="0" y="0"/>
            <a:chExt cx="4558189" cy="43726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558188" cy="437265"/>
            </a:xfrm>
            <a:custGeom>
              <a:avLst/>
              <a:gdLst/>
              <a:ahLst/>
              <a:cxnLst/>
              <a:rect l="l" t="t" r="r" b="b"/>
              <a:pathLst>
                <a:path w="4558188" h="437265">
                  <a:moveTo>
                    <a:pt x="37394" y="0"/>
                  </a:moveTo>
                  <a:lnTo>
                    <a:pt x="4520795" y="0"/>
                  </a:lnTo>
                  <a:cubicBezTo>
                    <a:pt x="4530712" y="0"/>
                    <a:pt x="4540224" y="3940"/>
                    <a:pt x="4547236" y="10952"/>
                  </a:cubicBezTo>
                  <a:cubicBezTo>
                    <a:pt x="4554249" y="17965"/>
                    <a:pt x="4558188" y="27476"/>
                    <a:pt x="4558188" y="37394"/>
                  </a:cubicBezTo>
                  <a:lnTo>
                    <a:pt x="4558188" y="399872"/>
                  </a:lnTo>
                  <a:cubicBezTo>
                    <a:pt x="4558188" y="420524"/>
                    <a:pt x="4541447" y="437265"/>
                    <a:pt x="4520795" y="437265"/>
                  </a:cubicBezTo>
                  <a:lnTo>
                    <a:pt x="37394" y="437265"/>
                  </a:lnTo>
                  <a:cubicBezTo>
                    <a:pt x="16742" y="437265"/>
                    <a:pt x="0" y="420524"/>
                    <a:pt x="0" y="399872"/>
                  </a:cubicBezTo>
                  <a:lnTo>
                    <a:pt x="0" y="37394"/>
                  </a:lnTo>
                  <a:cubicBezTo>
                    <a:pt x="0" y="16742"/>
                    <a:pt x="16742" y="0"/>
                    <a:pt x="37394" y="0"/>
                  </a:cubicBezTo>
                  <a:close/>
                </a:path>
              </a:pathLst>
            </a:custGeom>
            <a:solidFill>
              <a:srgbClr val="F2AA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66675"/>
              <a:ext cx="4558189" cy="503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8" name="AutoShape 38"/>
          <p:cNvSpPr/>
          <p:nvPr/>
        </p:nvSpPr>
        <p:spPr>
          <a:xfrm flipV="1">
            <a:off x="3005444" y="2979503"/>
            <a:ext cx="0" cy="953336"/>
          </a:xfrm>
          <a:prstGeom prst="line">
            <a:avLst/>
          </a:prstGeom>
          <a:ln w="28575" cap="flat">
            <a:solidFill>
              <a:srgbClr val="1A1A1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1446503" y="3180898"/>
            <a:ext cx="1444548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Mar 31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258492" y="3300270"/>
            <a:ext cx="5069273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56"/>
              </a:lnSpc>
              <a:spcBef>
                <a:spcPct val="0"/>
              </a:spcBef>
            </a:pPr>
            <a:r>
              <a:rPr lang="en-US" sz="2051" u="sng" dirty="0">
                <a:latin typeface="Poppins"/>
                <a:ea typeface="Poppins"/>
                <a:cs typeface="Poppins"/>
                <a:sym typeface="Poppins"/>
                <a:hlinkClick r:id="rId8" tooltip="https://owllife.kennesaw.edu/event/1228897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Series: What is Consulting?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498736" y="3301072"/>
            <a:ext cx="2296855" cy="25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773"/>
              </a:lnSpc>
            </a:pPr>
            <a:r>
              <a:rPr lang="en-US" sz="2038" u="sng">
                <a:latin typeface="Poppins"/>
                <a:ea typeface="Poppins"/>
                <a:cs typeface="Poppins"/>
                <a:sym typeface="Poppins"/>
              </a:rPr>
              <a:t>2:00 </a:t>
            </a:r>
            <a:r>
              <a:rPr lang="en-US" sz="2038" u="sng" strike="noStrike">
                <a:latin typeface="Poppins"/>
                <a:ea typeface="Poppins"/>
                <a:cs typeface="Poppins"/>
                <a:sym typeface="Poppins"/>
              </a:rPr>
              <a:t>- 3:15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16769" y="3638502"/>
            <a:ext cx="3596448" cy="3724385"/>
            <a:chOff x="0" y="0"/>
            <a:chExt cx="817640" cy="8467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7640" cy="846726"/>
            </a:xfrm>
            <a:custGeom>
              <a:avLst/>
              <a:gdLst/>
              <a:ahLst/>
              <a:cxnLst/>
              <a:rect l="l" t="t" r="r" b="b"/>
              <a:pathLst>
                <a:path w="817640" h="846726">
                  <a:moveTo>
                    <a:pt x="107633" y="0"/>
                  </a:moveTo>
                  <a:lnTo>
                    <a:pt x="710007" y="0"/>
                  </a:lnTo>
                  <a:cubicBezTo>
                    <a:pt x="738553" y="0"/>
                    <a:pt x="765930" y="11340"/>
                    <a:pt x="786115" y="31525"/>
                  </a:cubicBezTo>
                  <a:cubicBezTo>
                    <a:pt x="806300" y="51710"/>
                    <a:pt x="817640" y="79087"/>
                    <a:pt x="817640" y="107633"/>
                  </a:cubicBezTo>
                  <a:lnTo>
                    <a:pt x="817640" y="739093"/>
                  </a:lnTo>
                  <a:cubicBezTo>
                    <a:pt x="817640" y="798537"/>
                    <a:pt x="769451" y="846726"/>
                    <a:pt x="710007" y="846726"/>
                  </a:cubicBezTo>
                  <a:lnTo>
                    <a:pt x="107633" y="846726"/>
                  </a:lnTo>
                  <a:cubicBezTo>
                    <a:pt x="79087" y="846726"/>
                    <a:pt x="51710" y="835386"/>
                    <a:pt x="31525" y="815201"/>
                  </a:cubicBezTo>
                  <a:cubicBezTo>
                    <a:pt x="11340" y="795016"/>
                    <a:pt x="0" y="767639"/>
                    <a:pt x="0" y="739093"/>
                  </a:cubicBezTo>
                  <a:lnTo>
                    <a:pt x="0" y="107633"/>
                  </a:lnTo>
                  <a:cubicBezTo>
                    <a:pt x="0" y="79087"/>
                    <a:pt x="11340" y="51710"/>
                    <a:pt x="31525" y="31525"/>
                  </a:cubicBezTo>
                  <a:cubicBezTo>
                    <a:pt x="51710" y="11340"/>
                    <a:pt x="79087" y="0"/>
                    <a:pt x="107633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7640" cy="903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 flipH="1">
            <a:off x="11638044" y="1235544"/>
            <a:ext cx="5950106" cy="5981030"/>
          </a:xfrm>
          <a:custGeom>
            <a:avLst/>
            <a:gdLst/>
            <a:ahLst/>
            <a:cxnLst/>
            <a:rect l="l" t="t" r="r" b="b"/>
            <a:pathLst>
              <a:path w="5950106" h="5981030">
                <a:moveTo>
                  <a:pt x="5950107" y="0"/>
                </a:moveTo>
                <a:lnTo>
                  <a:pt x="0" y="0"/>
                </a:lnTo>
                <a:lnTo>
                  <a:pt x="0" y="5981029"/>
                </a:lnTo>
                <a:lnTo>
                  <a:pt x="5950107" y="5981029"/>
                </a:lnTo>
                <a:lnTo>
                  <a:pt x="5950107" y="0"/>
                </a:lnTo>
                <a:close/>
              </a:path>
            </a:pathLst>
          </a:custGeom>
          <a:blipFill>
            <a:blip r:embed="rId2"/>
            <a:stretch>
              <a:fillRect l="-125" r="-5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2020410" y="1600550"/>
            <a:ext cx="5112648" cy="511264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7071" r="-27071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5400000" flipH="1">
            <a:off x="1579643" y="-1409146"/>
            <a:ext cx="2107746" cy="2118701"/>
          </a:xfrm>
          <a:custGeom>
            <a:avLst/>
            <a:gdLst/>
            <a:ahLst/>
            <a:cxnLst/>
            <a:rect l="l" t="t" r="r" b="b"/>
            <a:pathLst>
              <a:path w="2107746" h="2118701">
                <a:moveTo>
                  <a:pt x="2107747" y="0"/>
                </a:moveTo>
                <a:lnTo>
                  <a:pt x="0" y="0"/>
                </a:lnTo>
                <a:lnTo>
                  <a:pt x="0" y="2118701"/>
                </a:lnTo>
                <a:lnTo>
                  <a:pt x="2107747" y="2118701"/>
                </a:lnTo>
                <a:lnTo>
                  <a:pt x="2107747" y="0"/>
                </a:lnTo>
                <a:close/>
              </a:path>
            </a:pathLst>
          </a:custGeom>
          <a:blipFill>
            <a:blip r:embed="rId2"/>
            <a:stretch>
              <a:fillRect l="-125" r="-5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712737" y="-1258075"/>
            <a:ext cx="1800525" cy="1796020"/>
            <a:chOff x="0" y="0"/>
            <a:chExt cx="814839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391" y="19050"/>
              <a:ext cx="662057" cy="717550"/>
            </a:xfrm>
            <a:prstGeom prst="rect">
              <a:avLst/>
            </a:prstGeom>
          </p:spPr>
          <p:txBody>
            <a:bodyPr lIns="61945" tIns="61945" rIns="61945" bIns="619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-1950597"/>
            <a:ext cx="3209633" cy="3201602"/>
            <a:chOff x="0" y="0"/>
            <a:chExt cx="814839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ln w="438150" cap="sq">
              <a:solidFill>
                <a:srgbClr val="AD251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391" y="19050"/>
              <a:ext cx="662057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>
            <a:off x="15766583" y="7363149"/>
            <a:ext cx="585971" cy="1100414"/>
          </a:xfrm>
          <a:custGeom>
            <a:avLst/>
            <a:gdLst/>
            <a:ahLst/>
            <a:cxnLst/>
            <a:rect l="l" t="t" r="r" b="b"/>
            <a:pathLst>
              <a:path w="585971" h="1100414">
                <a:moveTo>
                  <a:pt x="0" y="0"/>
                </a:moveTo>
                <a:lnTo>
                  <a:pt x="585971" y="0"/>
                </a:lnTo>
                <a:lnTo>
                  <a:pt x="585971" y="1100415"/>
                </a:lnTo>
                <a:lnTo>
                  <a:pt x="0" y="11004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9525" y="9258300"/>
            <a:ext cx="18288000" cy="1028700"/>
            <a:chOff x="0" y="0"/>
            <a:chExt cx="4816593" cy="2709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6713036" y="132901"/>
            <a:ext cx="1574964" cy="1451129"/>
          </a:xfrm>
          <a:custGeom>
            <a:avLst/>
            <a:gdLst/>
            <a:ahLst/>
            <a:cxnLst/>
            <a:rect l="l" t="t" r="r" b="b"/>
            <a:pathLst>
              <a:path w="1574964" h="1451129">
                <a:moveTo>
                  <a:pt x="0" y="0"/>
                </a:moveTo>
                <a:lnTo>
                  <a:pt x="1574964" y="0"/>
                </a:lnTo>
                <a:lnTo>
                  <a:pt x="1574964" y="1451129"/>
                </a:lnTo>
                <a:lnTo>
                  <a:pt x="0" y="1451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028700" y="1502863"/>
            <a:ext cx="9384310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Important Reminders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28700" y="5169324"/>
            <a:ext cx="9937864" cy="953336"/>
            <a:chOff x="0" y="0"/>
            <a:chExt cx="4558189" cy="43726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558188" cy="437265"/>
            </a:xfrm>
            <a:custGeom>
              <a:avLst/>
              <a:gdLst/>
              <a:ahLst/>
              <a:cxnLst/>
              <a:rect l="l" t="t" r="r" b="b"/>
              <a:pathLst>
                <a:path w="4558188" h="437265">
                  <a:moveTo>
                    <a:pt x="37394" y="0"/>
                  </a:moveTo>
                  <a:lnTo>
                    <a:pt x="4520795" y="0"/>
                  </a:lnTo>
                  <a:cubicBezTo>
                    <a:pt x="4530712" y="0"/>
                    <a:pt x="4540224" y="3940"/>
                    <a:pt x="4547236" y="10952"/>
                  </a:cubicBezTo>
                  <a:cubicBezTo>
                    <a:pt x="4554249" y="17965"/>
                    <a:pt x="4558188" y="27476"/>
                    <a:pt x="4558188" y="37394"/>
                  </a:cubicBezTo>
                  <a:lnTo>
                    <a:pt x="4558188" y="399872"/>
                  </a:lnTo>
                  <a:cubicBezTo>
                    <a:pt x="4558188" y="420524"/>
                    <a:pt x="4541447" y="437265"/>
                    <a:pt x="4520795" y="437265"/>
                  </a:cubicBezTo>
                  <a:lnTo>
                    <a:pt x="37394" y="437265"/>
                  </a:lnTo>
                  <a:cubicBezTo>
                    <a:pt x="16742" y="437265"/>
                    <a:pt x="0" y="420524"/>
                    <a:pt x="0" y="399872"/>
                  </a:cubicBezTo>
                  <a:lnTo>
                    <a:pt x="0" y="37394"/>
                  </a:lnTo>
                  <a:cubicBezTo>
                    <a:pt x="0" y="16742"/>
                    <a:pt x="16742" y="0"/>
                    <a:pt x="37394" y="0"/>
                  </a:cubicBezTo>
                  <a:close/>
                </a:path>
              </a:pathLst>
            </a:custGeom>
            <a:solidFill>
              <a:srgbClr val="F2AA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4558189" cy="503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 flipV="1">
            <a:off x="3005444" y="5169324"/>
            <a:ext cx="0" cy="953336"/>
          </a:xfrm>
          <a:prstGeom prst="line">
            <a:avLst/>
          </a:prstGeom>
          <a:ln w="28575" cap="flat">
            <a:solidFill>
              <a:srgbClr val="1A1A1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3258492" y="5490090"/>
            <a:ext cx="6388672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6"/>
              </a:lnSpc>
            </a:pPr>
            <a:r>
              <a:rPr lang="en-US" sz="2051" u="sng">
                <a:latin typeface="Poppins"/>
                <a:ea typeface="Poppins"/>
                <a:cs typeface="Poppins"/>
                <a:sym typeface="Poppins"/>
                <a:hlinkClick r:id="rId6" tooltip="https://www.kennesaw.edu/coles/academics/accountancy/docs/slp-2026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Accounting Summer Leadership Programs 2026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46503" y="5377433"/>
            <a:ext cx="1444548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en-US" sz="3000" b="1">
                <a:latin typeface="Poppins Bold"/>
                <a:ea typeface="Poppins Bold"/>
                <a:cs typeface="Poppins Bold"/>
                <a:sym typeface="Poppins Bold"/>
              </a:rPr>
              <a:t>N/A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028700" y="4063588"/>
            <a:ext cx="9937864" cy="953336"/>
            <a:chOff x="0" y="0"/>
            <a:chExt cx="4558189" cy="43726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558188" cy="437265"/>
            </a:xfrm>
            <a:custGeom>
              <a:avLst/>
              <a:gdLst/>
              <a:ahLst/>
              <a:cxnLst/>
              <a:rect l="l" t="t" r="r" b="b"/>
              <a:pathLst>
                <a:path w="4558188" h="437265">
                  <a:moveTo>
                    <a:pt x="37394" y="0"/>
                  </a:moveTo>
                  <a:lnTo>
                    <a:pt x="4520795" y="0"/>
                  </a:lnTo>
                  <a:cubicBezTo>
                    <a:pt x="4530712" y="0"/>
                    <a:pt x="4540224" y="3940"/>
                    <a:pt x="4547236" y="10952"/>
                  </a:cubicBezTo>
                  <a:cubicBezTo>
                    <a:pt x="4554249" y="17965"/>
                    <a:pt x="4558188" y="27476"/>
                    <a:pt x="4558188" y="37394"/>
                  </a:cubicBezTo>
                  <a:lnTo>
                    <a:pt x="4558188" y="399872"/>
                  </a:lnTo>
                  <a:cubicBezTo>
                    <a:pt x="4558188" y="420524"/>
                    <a:pt x="4541447" y="437265"/>
                    <a:pt x="4520795" y="437265"/>
                  </a:cubicBezTo>
                  <a:lnTo>
                    <a:pt x="37394" y="437265"/>
                  </a:lnTo>
                  <a:cubicBezTo>
                    <a:pt x="16742" y="437265"/>
                    <a:pt x="0" y="420524"/>
                    <a:pt x="0" y="399872"/>
                  </a:cubicBezTo>
                  <a:lnTo>
                    <a:pt x="0" y="37394"/>
                  </a:lnTo>
                  <a:cubicBezTo>
                    <a:pt x="0" y="16742"/>
                    <a:pt x="16742" y="0"/>
                    <a:pt x="37394" y="0"/>
                  </a:cubicBezTo>
                  <a:close/>
                </a:path>
              </a:pathLst>
            </a:custGeom>
            <a:solidFill>
              <a:srgbClr val="F2AA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66675"/>
              <a:ext cx="4558189" cy="503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 flipV="1">
            <a:off x="3005444" y="4063588"/>
            <a:ext cx="0" cy="953336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446503" y="4264983"/>
            <a:ext cx="1495843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en-US" sz="3000" b="1">
                <a:latin typeface="Poppins Bold"/>
                <a:ea typeface="Poppins Bold"/>
                <a:cs typeface="Poppins Bold"/>
                <a:sym typeface="Poppins Bold"/>
              </a:rPr>
              <a:t>N/A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258492" y="4384355"/>
            <a:ext cx="5240245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6"/>
              </a:lnSpc>
              <a:spcBef>
                <a:spcPct val="0"/>
              </a:spcBef>
            </a:pPr>
            <a:r>
              <a:rPr lang="en-US" sz="2051" u="sng">
                <a:latin typeface="Poppins"/>
                <a:ea typeface="Poppins"/>
                <a:cs typeface="Poppins"/>
                <a:sym typeface="Poppins"/>
                <a:hlinkClick r:id="rId7" tooltip="https://www.bap.org/partner-scholarship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Beta Alpha Psi Scholarships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028700" y="2957852"/>
            <a:ext cx="9937864" cy="953336"/>
            <a:chOff x="0" y="0"/>
            <a:chExt cx="4558189" cy="43726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558188" cy="437265"/>
            </a:xfrm>
            <a:custGeom>
              <a:avLst/>
              <a:gdLst/>
              <a:ahLst/>
              <a:cxnLst/>
              <a:rect l="l" t="t" r="r" b="b"/>
              <a:pathLst>
                <a:path w="4558188" h="437265">
                  <a:moveTo>
                    <a:pt x="37394" y="0"/>
                  </a:moveTo>
                  <a:lnTo>
                    <a:pt x="4520795" y="0"/>
                  </a:lnTo>
                  <a:cubicBezTo>
                    <a:pt x="4530712" y="0"/>
                    <a:pt x="4540224" y="3940"/>
                    <a:pt x="4547236" y="10952"/>
                  </a:cubicBezTo>
                  <a:cubicBezTo>
                    <a:pt x="4554249" y="17965"/>
                    <a:pt x="4558188" y="27476"/>
                    <a:pt x="4558188" y="37394"/>
                  </a:cubicBezTo>
                  <a:lnTo>
                    <a:pt x="4558188" y="399872"/>
                  </a:lnTo>
                  <a:cubicBezTo>
                    <a:pt x="4558188" y="420524"/>
                    <a:pt x="4541447" y="437265"/>
                    <a:pt x="4520795" y="437265"/>
                  </a:cubicBezTo>
                  <a:lnTo>
                    <a:pt x="37394" y="437265"/>
                  </a:lnTo>
                  <a:cubicBezTo>
                    <a:pt x="16742" y="437265"/>
                    <a:pt x="0" y="420524"/>
                    <a:pt x="0" y="399872"/>
                  </a:cubicBezTo>
                  <a:lnTo>
                    <a:pt x="0" y="37394"/>
                  </a:lnTo>
                  <a:cubicBezTo>
                    <a:pt x="0" y="16742"/>
                    <a:pt x="16742" y="0"/>
                    <a:pt x="37394" y="0"/>
                  </a:cubicBezTo>
                  <a:close/>
                </a:path>
              </a:pathLst>
            </a:custGeom>
            <a:solidFill>
              <a:srgbClr val="F2AA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4558189" cy="503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6" name="AutoShape 36"/>
          <p:cNvSpPr/>
          <p:nvPr/>
        </p:nvSpPr>
        <p:spPr>
          <a:xfrm flipV="1">
            <a:off x="3005444" y="2957852"/>
            <a:ext cx="0" cy="953336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1446503" y="3159247"/>
            <a:ext cx="1495843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en-US" sz="3000" b="1">
                <a:latin typeface="Poppins Bold"/>
                <a:ea typeface="Poppins Bold"/>
                <a:cs typeface="Poppins Bold"/>
                <a:sym typeface="Poppins Bold"/>
              </a:rPr>
              <a:t>Apr 30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258492" y="3278619"/>
            <a:ext cx="5240245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6"/>
              </a:lnSpc>
              <a:spcBef>
                <a:spcPct val="0"/>
              </a:spcBef>
            </a:pPr>
            <a:r>
              <a:rPr lang="en-US" sz="2051" u="sng">
                <a:latin typeface="Poppins"/>
                <a:ea typeface="Poppins"/>
                <a:cs typeface="Poppins"/>
                <a:sym typeface="Poppins"/>
                <a:hlinkClick r:id="rId8" tooltip="https://ksubap.com/resour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DeKalb Chapter Scholarship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1885" y="4258613"/>
            <a:ext cx="12277295" cy="5288602"/>
            <a:chOff x="0" y="0"/>
            <a:chExt cx="2791199" cy="1202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1199" cy="1202345"/>
            </a:xfrm>
            <a:custGeom>
              <a:avLst/>
              <a:gdLst/>
              <a:ahLst/>
              <a:cxnLst/>
              <a:rect l="l" t="t" r="r" b="b"/>
              <a:pathLst>
                <a:path w="2791199" h="1202345">
                  <a:moveTo>
                    <a:pt x="31529" y="0"/>
                  </a:moveTo>
                  <a:lnTo>
                    <a:pt x="2759670" y="0"/>
                  </a:lnTo>
                  <a:cubicBezTo>
                    <a:pt x="2768032" y="0"/>
                    <a:pt x="2776052" y="3322"/>
                    <a:pt x="2781965" y="9235"/>
                  </a:cubicBezTo>
                  <a:cubicBezTo>
                    <a:pt x="2787878" y="15148"/>
                    <a:pt x="2791199" y="23167"/>
                    <a:pt x="2791199" y="31529"/>
                  </a:cubicBezTo>
                  <a:lnTo>
                    <a:pt x="2791199" y="1170815"/>
                  </a:lnTo>
                  <a:cubicBezTo>
                    <a:pt x="2791199" y="1188229"/>
                    <a:pt x="2777083" y="1202345"/>
                    <a:pt x="2759670" y="1202345"/>
                  </a:cubicBezTo>
                  <a:lnTo>
                    <a:pt x="31529" y="1202345"/>
                  </a:lnTo>
                  <a:cubicBezTo>
                    <a:pt x="23167" y="1202345"/>
                    <a:pt x="15148" y="1199023"/>
                    <a:pt x="9235" y="1193110"/>
                  </a:cubicBezTo>
                  <a:cubicBezTo>
                    <a:pt x="3322" y="1187197"/>
                    <a:pt x="0" y="1179178"/>
                    <a:pt x="0" y="1170815"/>
                  </a:cubicBezTo>
                  <a:lnTo>
                    <a:pt x="0" y="31529"/>
                  </a:lnTo>
                  <a:cubicBezTo>
                    <a:pt x="0" y="23167"/>
                    <a:pt x="3322" y="15148"/>
                    <a:pt x="9235" y="9235"/>
                  </a:cubicBezTo>
                  <a:cubicBezTo>
                    <a:pt x="15148" y="3322"/>
                    <a:pt x="23167" y="0"/>
                    <a:pt x="31529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91199" cy="1259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5655152" y="7699565"/>
            <a:ext cx="585971" cy="1100414"/>
          </a:xfrm>
          <a:custGeom>
            <a:avLst/>
            <a:gdLst/>
            <a:ahLst/>
            <a:cxnLst/>
            <a:rect l="l" t="t" r="r" b="b"/>
            <a:pathLst>
              <a:path w="585971" h="1100414">
                <a:moveTo>
                  <a:pt x="0" y="0"/>
                </a:moveTo>
                <a:lnTo>
                  <a:pt x="585971" y="0"/>
                </a:lnTo>
                <a:lnTo>
                  <a:pt x="585971" y="1100414"/>
                </a:lnTo>
                <a:lnTo>
                  <a:pt x="0" y="1100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091885" y="1229134"/>
            <a:ext cx="12496913" cy="2483017"/>
            <a:chOff x="0" y="0"/>
            <a:chExt cx="3233526" cy="6424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33526" cy="642471"/>
            </a:xfrm>
            <a:custGeom>
              <a:avLst/>
              <a:gdLst/>
              <a:ahLst/>
              <a:cxnLst/>
              <a:rect l="l" t="t" r="r" b="b"/>
              <a:pathLst>
                <a:path w="3233526" h="642471">
                  <a:moveTo>
                    <a:pt x="30975" y="0"/>
                  </a:moveTo>
                  <a:lnTo>
                    <a:pt x="3202551" y="0"/>
                  </a:lnTo>
                  <a:cubicBezTo>
                    <a:pt x="3219658" y="0"/>
                    <a:pt x="3233526" y="13868"/>
                    <a:pt x="3233526" y="30975"/>
                  </a:cubicBezTo>
                  <a:lnTo>
                    <a:pt x="3233526" y="611495"/>
                  </a:lnTo>
                  <a:cubicBezTo>
                    <a:pt x="3233526" y="628603"/>
                    <a:pt x="3219658" y="642471"/>
                    <a:pt x="3202551" y="642471"/>
                  </a:cubicBezTo>
                  <a:lnTo>
                    <a:pt x="30975" y="642471"/>
                  </a:lnTo>
                  <a:cubicBezTo>
                    <a:pt x="13868" y="642471"/>
                    <a:pt x="0" y="628603"/>
                    <a:pt x="0" y="611495"/>
                  </a:cubicBezTo>
                  <a:lnTo>
                    <a:pt x="0" y="30975"/>
                  </a:lnTo>
                  <a:cubicBezTo>
                    <a:pt x="0" y="13868"/>
                    <a:pt x="13868" y="0"/>
                    <a:pt x="30975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233526" cy="699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 flipH="1">
            <a:off x="11069241" y="493879"/>
            <a:ext cx="7039114" cy="7057992"/>
          </a:xfrm>
          <a:custGeom>
            <a:avLst/>
            <a:gdLst/>
            <a:ahLst/>
            <a:cxnLst/>
            <a:rect l="l" t="t" r="r" b="b"/>
            <a:pathLst>
              <a:path w="7039114" h="7057992">
                <a:moveTo>
                  <a:pt x="7039114" y="0"/>
                </a:moveTo>
                <a:lnTo>
                  <a:pt x="0" y="0"/>
                </a:lnTo>
                <a:lnTo>
                  <a:pt x="0" y="7057992"/>
                </a:lnTo>
                <a:lnTo>
                  <a:pt x="7039114" y="7057992"/>
                </a:lnTo>
                <a:lnTo>
                  <a:pt x="7039114" y="0"/>
                </a:lnTo>
                <a:close/>
              </a:path>
            </a:pathLst>
          </a:custGeom>
          <a:blipFill>
            <a:blip r:embed="rId3"/>
            <a:stretch>
              <a:fillRect r="-39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1530442" y="916837"/>
            <a:ext cx="6048382" cy="604838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00" r="-25000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-5400000" flipH="1">
            <a:off x="-1268548" y="5846214"/>
            <a:ext cx="2107746" cy="2113399"/>
          </a:xfrm>
          <a:custGeom>
            <a:avLst/>
            <a:gdLst/>
            <a:ahLst/>
            <a:cxnLst/>
            <a:rect l="l" t="t" r="r" b="b"/>
            <a:pathLst>
              <a:path w="2107746" h="2113399">
                <a:moveTo>
                  <a:pt x="2107746" y="0"/>
                </a:moveTo>
                <a:lnTo>
                  <a:pt x="0" y="0"/>
                </a:lnTo>
                <a:lnTo>
                  <a:pt x="0" y="2113399"/>
                </a:lnTo>
                <a:lnTo>
                  <a:pt x="2107746" y="2113399"/>
                </a:lnTo>
                <a:lnTo>
                  <a:pt x="2107746" y="0"/>
                </a:lnTo>
                <a:close/>
              </a:path>
            </a:pathLst>
          </a:custGeom>
          <a:blipFill>
            <a:blip r:embed="rId3"/>
            <a:stretch>
              <a:fillRect r="-39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-1133151" y="5994634"/>
            <a:ext cx="1796020" cy="17960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61945" tIns="61945" rIns="61945" bIns="619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1815476" y="5302112"/>
            <a:ext cx="3201602" cy="320160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38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6713036" y="132901"/>
            <a:ext cx="1574964" cy="1451129"/>
          </a:xfrm>
          <a:custGeom>
            <a:avLst/>
            <a:gdLst/>
            <a:ahLst/>
            <a:cxnLst/>
            <a:rect l="l" t="t" r="r" b="b"/>
            <a:pathLst>
              <a:path w="1574964" h="1451129">
                <a:moveTo>
                  <a:pt x="0" y="0"/>
                </a:moveTo>
                <a:lnTo>
                  <a:pt x="1574964" y="0"/>
                </a:lnTo>
                <a:lnTo>
                  <a:pt x="1574964" y="1451129"/>
                </a:lnTo>
                <a:lnTo>
                  <a:pt x="0" y="1451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273545" y="1573907"/>
            <a:ext cx="8872909" cy="167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KNACK Tutors Fall Semester (ACCT 2102)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167271" y="4364473"/>
            <a:ext cx="8683613" cy="545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How can I help other students? 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This opportunity is to lead exam prep sessions using instructor provided materials. Great for students looking to practice theyre accoutning knowledge. 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Lead sessions for 15 - 20 students 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Flexible Scheduling 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Paid: $16/hour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Virtual or In-Person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Contact for questions? Harriett Pyburn 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E: hpyburn@kennesaw.edu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13990624" y="-1271107"/>
            <a:ext cx="2107746" cy="2118701"/>
          </a:xfrm>
          <a:custGeom>
            <a:avLst/>
            <a:gdLst/>
            <a:ahLst/>
            <a:cxnLst/>
            <a:rect l="l" t="t" r="r" b="b"/>
            <a:pathLst>
              <a:path w="2107746" h="2118701">
                <a:moveTo>
                  <a:pt x="2107746" y="0"/>
                </a:moveTo>
                <a:lnTo>
                  <a:pt x="0" y="0"/>
                </a:lnTo>
                <a:lnTo>
                  <a:pt x="0" y="2118700"/>
                </a:lnTo>
                <a:lnTo>
                  <a:pt x="2107746" y="2118700"/>
                </a:lnTo>
                <a:lnTo>
                  <a:pt x="2107746" y="0"/>
                </a:lnTo>
                <a:close/>
              </a:path>
            </a:pathLst>
          </a:custGeom>
          <a:blipFill>
            <a:blip r:embed="rId2"/>
            <a:stretch>
              <a:fillRect l="-125" r="-5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123717" y="-1120037"/>
            <a:ext cx="1800525" cy="1796020"/>
            <a:chOff x="0" y="0"/>
            <a:chExt cx="81483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solidFill>
              <a:srgbClr val="B415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391" y="38100"/>
              <a:ext cx="662057" cy="698500"/>
            </a:xfrm>
            <a:prstGeom prst="rect">
              <a:avLst/>
            </a:prstGeom>
          </p:spPr>
          <p:txBody>
            <a:bodyPr lIns="61945" tIns="61945" rIns="61945" bIns="619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439680" y="-1812558"/>
            <a:ext cx="3209633" cy="3201602"/>
            <a:chOff x="0" y="0"/>
            <a:chExt cx="814839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4839" cy="812800"/>
            </a:xfrm>
            <a:custGeom>
              <a:avLst/>
              <a:gdLst/>
              <a:ahLst/>
              <a:cxnLst/>
              <a:rect l="l" t="t" r="r" b="b"/>
              <a:pathLst>
                <a:path w="814839" h="812800">
                  <a:moveTo>
                    <a:pt x="407419" y="0"/>
                  </a:moveTo>
                  <a:cubicBezTo>
                    <a:pt x="182408" y="0"/>
                    <a:pt x="0" y="181951"/>
                    <a:pt x="0" y="406400"/>
                  </a:cubicBezTo>
                  <a:cubicBezTo>
                    <a:pt x="0" y="630849"/>
                    <a:pt x="182408" y="812800"/>
                    <a:pt x="407419" y="812800"/>
                  </a:cubicBezTo>
                  <a:cubicBezTo>
                    <a:pt x="632431" y="812800"/>
                    <a:pt x="814839" y="630849"/>
                    <a:pt x="814839" y="406400"/>
                  </a:cubicBezTo>
                  <a:cubicBezTo>
                    <a:pt x="814839" y="181951"/>
                    <a:pt x="632431" y="0"/>
                    <a:pt x="407419" y="0"/>
                  </a:cubicBezTo>
                  <a:close/>
                </a:path>
              </a:pathLst>
            </a:custGeom>
            <a:ln w="438150" cap="sq">
              <a:solidFill>
                <a:srgbClr val="FCBA2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391" y="38100"/>
              <a:ext cx="66205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740565"/>
            <a:ext cx="585971" cy="1100414"/>
          </a:xfrm>
          <a:custGeom>
            <a:avLst/>
            <a:gdLst/>
            <a:ahLst/>
            <a:cxnLst/>
            <a:rect l="l" t="t" r="r" b="b"/>
            <a:pathLst>
              <a:path w="585971" h="1100414">
                <a:moveTo>
                  <a:pt x="0" y="0"/>
                </a:moveTo>
                <a:lnTo>
                  <a:pt x="585971" y="0"/>
                </a:lnTo>
                <a:lnTo>
                  <a:pt x="585971" y="1100414"/>
                </a:lnTo>
                <a:lnTo>
                  <a:pt x="0" y="1100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9732946" y="2837013"/>
            <a:ext cx="6541160" cy="1186872"/>
            <a:chOff x="0" y="0"/>
            <a:chExt cx="4603876" cy="835358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4581016" cy="807418"/>
            </a:xfrm>
            <a:custGeom>
              <a:avLst/>
              <a:gdLst/>
              <a:ahLst/>
              <a:cxnLst/>
              <a:rect l="l" t="t" r="r" b="b"/>
              <a:pathLst>
                <a:path w="4581016" h="807418">
                  <a:moveTo>
                    <a:pt x="4581016" y="807418"/>
                  </a:moveTo>
                  <a:lnTo>
                    <a:pt x="0" y="799798"/>
                  </a:lnTo>
                  <a:lnTo>
                    <a:pt x="0" y="293261"/>
                  </a:lnTo>
                  <a:lnTo>
                    <a:pt x="17780" y="19050"/>
                  </a:lnTo>
                  <a:lnTo>
                    <a:pt x="2282340" y="0"/>
                  </a:lnTo>
                  <a:lnTo>
                    <a:pt x="4561966" y="5080"/>
                  </a:lnTo>
                  <a:close/>
                </a:path>
              </a:pathLst>
            </a:custGeom>
            <a:solidFill>
              <a:srgbClr val="AD25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215" y="0"/>
              <a:ext cx="4605361" cy="833383"/>
            </a:xfrm>
            <a:custGeom>
              <a:avLst/>
              <a:gdLst/>
              <a:ahLst/>
              <a:cxnLst/>
              <a:rect l="l" t="t" r="r" b="b"/>
              <a:pathLst>
                <a:path w="4605361" h="833383">
                  <a:moveTo>
                    <a:pt x="4572341" y="21590"/>
                  </a:moveTo>
                  <a:cubicBezTo>
                    <a:pt x="4573611" y="34290"/>
                    <a:pt x="4573611" y="44450"/>
                    <a:pt x="4574881" y="54610"/>
                  </a:cubicBezTo>
                  <a:cubicBezTo>
                    <a:pt x="4577421" y="75297"/>
                    <a:pt x="4578691" y="91155"/>
                    <a:pt x="4581231" y="106447"/>
                  </a:cubicBezTo>
                  <a:cubicBezTo>
                    <a:pt x="4581231" y="128535"/>
                    <a:pt x="4593931" y="564067"/>
                    <a:pt x="4600281" y="586155"/>
                  </a:cubicBezTo>
                  <a:cubicBezTo>
                    <a:pt x="4606631" y="619570"/>
                    <a:pt x="4602821" y="653552"/>
                    <a:pt x="4602821" y="686967"/>
                  </a:cubicBezTo>
                  <a:cubicBezTo>
                    <a:pt x="4602821" y="716418"/>
                    <a:pt x="4604091" y="743604"/>
                    <a:pt x="4605361" y="773128"/>
                  </a:cubicBezTo>
                  <a:cubicBezTo>
                    <a:pt x="4605361" y="794718"/>
                    <a:pt x="4605361" y="808688"/>
                    <a:pt x="4605361" y="832818"/>
                  </a:cubicBezTo>
                  <a:cubicBezTo>
                    <a:pt x="4582501" y="832818"/>
                    <a:pt x="4562181" y="834088"/>
                    <a:pt x="4532469" y="832818"/>
                  </a:cubicBezTo>
                  <a:cubicBezTo>
                    <a:pt x="4300647" y="827738"/>
                    <a:pt x="4065259" y="834088"/>
                    <a:pt x="3833437" y="829008"/>
                  </a:cubicBezTo>
                  <a:cubicBezTo>
                    <a:pt x="3694344" y="825198"/>
                    <a:pt x="3558818" y="827738"/>
                    <a:pt x="3419725" y="825198"/>
                  </a:cubicBezTo>
                  <a:cubicBezTo>
                    <a:pt x="3355528" y="823928"/>
                    <a:pt x="3291332" y="822658"/>
                    <a:pt x="3227135" y="821388"/>
                  </a:cubicBezTo>
                  <a:cubicBezTo>
                    <a:pt x="3187903" y="821388"/>
                    <a:pt x="3152238" y="822658"/>
                    <a:pt x="3113007" y="822658"/>
                  </a:cubicBezTo>
                  <a:cubicBezTo>
                    <a:pt x="3013145" y="821388"/>
                    <a:pt x="2738526" y="822658"/>
                    <a:pt x="2638664" y="821388"/>
                  </a:cubicBezTo>
                  <a:cubicBezTo>
                    <a:pt x="2567334" y="820118"/>
                    <a:pt x="1140740" y="829008"/>
                    <a:pt x="1069410" y="827738"/>
                  </a:cubicBezTo>
                  <a:cubicBezTo>
                    <a:pt x="1051578" y="827738"/>
                    <a:pt x="1030179" y="829008"/>
                    <a:pt x="1012346" y="829008"/>
                  </a:cubicBezTo>
                  <a:cubicBezTo>
                    <a:pt x="969548" y="829008"/>
                    <a:pt x="930317" y="830278"/>
                    <a:pt x="887519" y="830278"/>
                  </a:cubicBezTo>
                  <a:cubicBezTo>
                    <a:pt x="780525" y="830278"/>
                    <a:pt x="677097" y="829008"/>
                    <a:pt x="570102" y="827738"/>
                  </a:cubicBezTo>
                  <a:cubicBezTo>
                    <a:pt x="505905" y="826468"/>
                    <a:pt x="441709" y="825198"/>
                    <a:pt x="381078" y="823928"/>
                  </a:cubicBezTo>
                  <a:cubicBezTo>
                    <a:pt x="266951" y="822658"/>
                    <a:pt x="152823" y="821388"/>
                    <a:pt x="44665" y="821388"/>
                  </a:cubicBezTo>
                  <a:cubicBezTo>
                    <a:pt x="34505" y="821388"/>
                    <a:pt x="25615" y="821388"/>
                    <a:pt x="15455" y="820118"/>
                  </a:cubicBezTo>
                  <a:cubicBezTo>
                    <a:pt x="6565" y="818848"/>
                    <a:pt x="1485" y="812498"/>
                    <a:pt x="4025" y="803608"/>
                  </a:cubicBezTo>
                  <a:cubicBezTo>
                    <a:pt x="12915" y="771922"/>
                    <a:pt x="9105" y="757763"/>
                    <a:pt x="7835" y="743037"/>
                  </a:cubicBezTo>
                  <a:cubicBezTo>
                    <a:pt x="6565" y="713020"/>
                    <a:pt x="2755" y="683569"/>
                    <a:pt x="4025" y="653552"/>
                  </a:cubicBezTo>
                  <a:cubicBezTo>
                    <a:pt x="1485" y="616172"/>
                    <a:pt x="-3595" y="153455"/>
                    <a:pt x="4025" y="115509"/>
                  </a:cubicBezTo>
                  <a:cubicBezTo>
                    <a:pt x="5295" y="108146"/>
                    <a:pt x="4025" y="100217"/>
                    <a:pt x="5295" y="92854"/>
                  </a:cubicBezTo>
                  <a:cubicBezTo>
                    <a:pt x="6565" y="80961"/>
                    <a:pt x="9105" y="67934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63661" y="30480"/>
                    <a:pt x="120725" y="29210"/>
                  </a:cubicBezTo>
                  <a:cubicBezTo>
                    <a:pt x="217020" y="25400"/>
                    <a:pt x="313315" y="22860"/>
                    <a:pt x="413177" y="20320"/>
                  </a:cubicBezTo>
                  <a:cubicBezTo>
                    <a:pt x="480940" y="17780"/>
                    <a:pt x="548703" y="16510"/>
                    <a:pt x="612900" y="13970"/>
                  </a:cubicBezTo>
                  <a:cubicBezTo>
                    <a:pt x="677097" y="11430"/>
                    <a:pt x="744860" y="8890"/>
                    <a:pt x="809057" y="8890"/>
                  </a:cubicBezTo>
                  <a:cubicBezTo>
                    <a:pt x="880386" y="7620"/>
                    <a:pt x="951716" y="10160"/>
                    <a:pt x="1023046" y="8890"/>
                  </a:cubicBezTo>
                  <a:cubicBezTo>
                    <a:pt x="1112208" y="8890"/>
                    <a:pt x="2727826" y="6350"/>
                    <a:pt x="2816989" y="5080"/>
                  </a:cubicBezTo>
                  <a:cubicBezTo>
                    <a:pt x="2902584" y="3810"/>
                    <a:pt x="2988180" y="2540"/>
                    <a:pt x="3077342" y="2540"/>
                  </a:cubicBezTo>
                  <a:cubicBezTo>
                    <a:pt x="3223568" y="1270"/>
                    <a:pt x="3366228" y="0"/>
                    <a:pt x="3512453" y="0"/>
                  </a:cubicBezTo>
                  <a:cubicBezTo>
                    <a:pt x="3573084" y="0"/>
                    <a:pt x="3637281" y="2540"/>
                    <a:pt x="3697911" y="2540"/>
                  </a:cubicBezTo>
                  <a:cubicBezTo>
                    <a:pt x="3865536" y="3810"/>
                    <a:pt x="4036727" y="5080"/>
                    <a:pt x="4204352" y="7620"/>
                  </a:cubicBezTo>
                  <a:cubicBezTo>
                    <a:pt x="4293514" y="8890"/>
                    <a:pt x="4382676" y="12700"/>
                    <a:pt x="4471839" y="16510"/>
                  </a:cubicBezTo>
                  <a:cubicBezTo>
                    <a:pt x="4493237" y="16510"/>
                    <a:pt x="4514636" y="16510"/>
                    <a:pt x="4532469" y="16510"/>
                  </a:cubicBezTo>
                  <a:cubicBezTo>
                    <a:pt x="4553291" y="17780"/>
                    <a:pt x="4562181" y="20320"/>
                    <a:pt x="4572341" y="21590"/>
                  </a:cubicBezTo>
                  <a:close/>
                  <a:moveTo>
                    <a:pt x="4582501" y="816308"/>
                  </a:moveTo>
                  <a:cubicBezTo>
                    <a:pt x="4583771" y="799798"/>
                    <a:pt x="4585041" y="787098"/>
                    <a:pt x="4585041" y="774398"/>
                  </a:cubicBezTo>
                  <a:cubicBezTo>
                    <a:pt x="4583771" y="740772"/>
                    <a:pt x="4582501" y="710755"/>
                    <a:pt x="4582501" y="678472"/>
                  </a:cubicBezTo>
                  <a:cubicBezTo>
                    <a:pt x="4582501" y="663747"/>
                    <a:pt x="4585041" y="649021"/>
                    <a:pt x="4583771" y="634296"/>
                  </a:cubicBezTo>
                  <a:cubicBezTo>
                    <a:pt x="4583771" y="620703"/>
                    <a:pt x="4582501" y="606544"/>
                    <a:pt x="4581231" y="592952"/>
                  </a:cubicBezTo>
                  <a:cubicBezTo>
                    <a:pt x="4576151" y="571996"/>
                    <a:pt x="4564721" y="138163"/>
                    <a:pt x="4564721" y="117208"/>
                  </a:cubicBezTo>
                  <a:cubicBezTo>
                    <a:pt x="4562181" y="99651"/>
                    <a:pt x="4559641" y="81527"/>
                    <a:pt x="4557101" y="63500"/>
                  </a:cubicBezTo>
                  <a:cubicBezTo>
                    <a:pt x="4555831" y="44450"/>
                    <a:pt x="4554561" y="43180"/>
                    <a:pt x="4521769" y="41910"/>
                  </a:cubicBezTo>
                  <a:cubicBezTo>
                    <a:pt x="4511070" y="41910"/>
                    <a:pt x="4503937" y="41910"/>
                    <a:pt x="4493237" y="40640"/>
                  </a:cubicBezTo>
                  <a:cubicBezTo>
                    <a:pt x="4404075" y="36830"/>
                    <a:pt x="4311346" y="31750"/>
                    <a:pt x="4222184" y="30480"/>
                  </a:cubicBezTo>
                  <a:cubicBezTo>
                    <a:pt x="4004629" y="26670"/>
                    <a:pt x="3783507" y="25400"/>
                    <a:pt x="3565951" y="22860"/>
                  </a:cubicBezTo>
                  <a:cubicBezTo>
                    <a:pt x="3533853" y="22860"/>
                    <a:pt x="3498188" y="22860"/>
                    <a:pt x="3466089" y="22860"/>
                  </a:cubicBezTo>
                  <a:cubicBezTo>
                    <a:pt x="3412592" y="22860"/>
                    <a:pt x="3359095" y="22860"/>
                    <a:pt x="3309164" y="22860"/>
                  </a:cubicBezTo>
                  <a:cubicBezTo>
                    <a:pt x="3195036" y="22860"/>
                    <a:pt x="3080909" y="22860"/>
                    <a:pt x="2970348" y="24130"/>
                  </a:cubicBezTo>
                  <a:cubicBezTo>
                    <a:pt x="2874052" y="25400"/>
                    <a:pt x="1251301" y="29210"/>
                    <a:pt x="1155006" y="29210"/>
                  </a:cubicBezTo>
                  <a:cubicBezTo>
                    <a:pt x="998081" y="29210"/>
                    <a:pt x="841155" y="26670"/>
                    <a:pt x="684230" y="33020"/>
                  </a:cubicBezTo>
                  <a:cubicBezTo>
                    <a:pt x="602200" y="36830"/>
                    <a:pt x="523738" y="36830"/>
                    <a:pt x="445275" y="38100"/>
                  </a:cubicBezTo>
                  <a:cubicBezTo>
                    <a:pt x="309749" y="41910"/>
                    <a:pt x="174222" y="45720"/>
                    <a:pt x="45935" y="50800"/>
                  </a:cubicBezTo>
                  <a:cubicBezTo>
                    <a:pt x="33235" y="50800"/>
                    <a:pt x="30695" y="53340"/>
                    <a:pt x="29425" y="66235"/>
                  </a:cubicBezTo>
                  <a:cubicBezTo>
                    <a:pt x="28155" y="76430"/>
                    <a:pt x="28155" y="86624"/>
                    <a:pt x="26885" y="96819"/>
                  </a:cubicBezTo>
                  <a:cubicBezTo>
                    <a:pt x="25615" y="113810"/>
                    <a:pt x="23075" y="130234"/>
                    <a:pt x="21805" y="147225"/>
                  </a:cubicBezTo>
                  <a:cubicBezTo>
                    <a:pt x="16725" y="165349"/>
                    <a:pt x="23075" y="608243"/>
                    <a:pt x="25615" y="626367"/>
                  </a:cubicBezTo>
                  <a:cubicBezTo>
                    <a:pt x="25615" y="645623"/>
                    <a:pt x="25615" y="665446"/>
                    <a:pt x="26885" y="684702"/>
                  </a:cubicBezTo>
                  <a:cubicBezTo>
                    <a:pt x="26885" y="698861"/>
                    <a:pt x="29425" y="713020"/>
                    <a:pt x="29425" y="727179"/>
                  </a:cubicBezTo>
                  <a:cubicBezTo>
                    <a:pt x="29425" y="742471"/>
                    <a:pt x="29425" y="757763"/>
                    <a:pt x="28155" y="774398"/>
                  </a:cubicBezTo>
                  <a:cubicBezTo>
                    <a:pt x="28155" y="778208"/>
                    <a:pt x="28155" y="780748"/>
                    <a:pt x="28155" y="784558"/>
                  </a:cubicBezTo>
                  <a:cubicBezTo>
                    <a:pt x="28155" y="794718"/>
                    <a:pt x="31965" y="798529"/>
                    <a:pt x="40855" y="798529"/>
                  </a:cubicBezTo>
                  <a:cubicBezTo>
                    <a:pt x="70794" y="798529"/>
                    <a:pt x="120725" y="799798"/>
                    <a:pt x="167089" y="799798"/>
                  </a:cubicBezTo>
                  <a:cubicBezTo>
                    <a:pt x="234852" y="799798"/>
                    <a:pt x="306182" y="797258"/>
                    <a:pt x="373945" y="799798"/>
                  </a:cubicBezTo>
                  <a:cubicBezTo>
                    <a:pt x="484506" y="803608"/>
                    <a:pt x="595067" y="806148"/>
                    <a:pt x="705629" y="804879"/>
                  </a:cubicBezTo>
                  <a:cubicBezTo>
                    <a:pt x="776958" y="803608"/>
                    <a:pt x="844722" y="806148"/>
                    <a:pt x="916051" y="806148"/>
                  </a:cubicBezTo>
                  <a:cubicBezTo>
                    <a:pt x="1019479" y="806148"/>
                    <a:pt x="1122908" y="804879"/>
                    <a:pt x="1226336" y="806148"/>
                  </a:cubicBezTo>
                  <a:cubicBezTo>
                    <a:pt x="1379695" y="807418"/>
                    <a:pt x="3063076" y="797258"/>
                    <a:pt x="3220002" y="799798"/>
                  </a:cubicBezTo>
                  <a:cubicBezTo>
                    <a:pt x="3287765" y="801068"/>
                    <a:pt x="3355528" y="802338"/>
                    <a:pt x="3419725" y="802338"/>
                  </a:cubicBezTo>
                  <a:cubicBezTo>
                    <a:pt x="3537419" y="804879"/>
                    <a:pt x="3651546" y="801068"/>
                    <a:pt x="3769241" y="804879"/>
                  </a:cubicBezTo>
                  <a:cubicBezTo>
                    <a:pt x="3865536" y="807418"/>
                    <a:pt x="3961831" y="807418"/>
                    <a:pt x="4058126" y="809958"/>
                  </a:cubicBezTo>
                  <a:cubicBezTo>
                    <a:pt x="4200785" y="813768"/>
                    <a:pt x="4343445" y="816308"/>
                    <a:pt x="4486104" y="817578"/>
                  </a:cubicBezTo>
                  <a:cubicBezTo>
                    <a:pt x="4539602" y="817578"/>
                    <a:pt x="4562181" y="816308"/>
                    <a:pt x="4582501" y="816308"/>
                  </a:cubicBezTo>
                  <a:close/>
                </a:path>
              </a:pathLst>
            </a:custGeom>
            <a:solidFill>
              <a:srgbClr val="50A89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621550" y="2847992"/>
            <a:ext cx="6541160" cy="1186872"/>
            <a:chOff x="0" y="0"/>
            <a:chExt cx="4603876" cy="835358"/>
          </a:xfrm>
        </p:grpSpPr>
        <p:sp>
          <p:nvSpPr>
            <p:cNvPr id="14" name="Freeform 14"/>
            <p:cNvSpPr/>
            <p:nvPr/>
          </p:nvSpPr>
          <p:spPr>
            <a:xfrm>
              <a:off x="10160" y="16510"/>
              <a:ext cx="4581016" cy="807418"/>
            </a:xfrm>
            <a:custGeom>
              <a:avLst/>
              <a:gdLst/>
              <a:ahLst/>
              <a:cxnLst/>
              <a:rect l="l" t="t" r="r" b="b"/>
              <a:pathLst>
                <a:path w="4581016" h="807418">
                  <a:moveTo>
                    <a:pt x="4581016" y="807418"/>
                  </a:moveTo>
                  <a:lnTo>
                    <a:pt x="0" y="799798"/>
                  </a:lnTo>
                  <a:lnTo>
                    <a:pt x="0" y="293261"/>
                  </a:lnTo>
                  <a:lnTo>
                    <a:pt x="17780" y="19050"/>
                  </a:lnTo>
                  <a:lnTo>
                    <a:pt x="2282340" y="0"/>
                  </a:lnTo>
                  <a:lnTo>
                    <a:pt x="4561966" y="5080"/>
                  </a:lnTo>
                  <a:close/>
                </a:path>
              </a:pathLst>
            </a:custGeom>
            <a:solidFill>
              <a:srgbClr val="AD25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-215" y="0"/>
              <a:ext cx="4605361" cy="833383"/>
            </a:xfrm>
            <a:custGeom>
              <a:avLst/>
              <a:gdLst/>
              <a:ahLst/>
              <a:cxnLst/>
              <a:rect l="l" t="t" r="r" b="b"/>
              <a:pathLst>
                <a:path w="4605361" h="833383">
                  <a:moveTo>
                    <a:pt x="4572341" y="21590"/>
                  </a:moveTo>
                  <a:cubicBezTo>
                    <a:pt x="4573611" y="34290"/>
                    <a:pt x="4573611" y="44450"/>
                    <a:pt x="4574881" y="54610"/>
                  </a:cubicBezTo>
                  <a:cubicBezTo>
                    <a:pt x="4577421" y="75297"/>
                    <a:pt x="4578691" y="91155"/>
                    <a:pt x="4581231" y="106447"/>
                  </a:cubicBezTo>
                  <a:cubicBezTo>
                    <a:pt x="4581231" y="128535"/>
                    <a:pt x="4593931" y="564067"/>
                    <a:pt x="4600281" y="586155"/>
                  </a:cubicBezTo>
                  <a:cubicBezTo>
                    <a:pt x="4606631" y="619570"/>
                    <a:pt x="4602821" y="653552"/>
                    <a:pt x="4602821" y="686967"/>
                  </a:cubicBezTo>
                  <a:cubicBezTo>
                    <a:pt x="4602821" y="716418"/>
                    <a:pt x="4604091" y="743604"/>
                    <a:pt x="4605361" y="773128"/>
                  </a:cubicBezTo>
                  <a:cubicBezTo>
                    <a:pt x="4605361" y="794718"/>
                    <a:pt x="4605361" y="808688"/>
                    <a:pt x="4605361" y="832818"/>
                  </a:cubicBezTo>
                  <a:cubicBezTo>
                    <a:pt x="4582501" y="832818"/>
                    <a:pt x="4562181" y="834088"/>
                    <a:pt x="4532469" y="832818"/>
                  </a:cubicBezTo>
                  <a:cubicBezTo>
                    <a:pt x="4300647" y="827738"/>
                    <a:pt x="4065259" y="834088"/>
                    <a:pt x="3833437" y="829008"/>
                  </a:cubicBezTo>
                  <a:cubicBezTo>
                    <a:pt x="3694344" y="825198"/>
                    <a:pt x="3558818" y="827738"/>
                    <a:pt x="3419725" y="825198"/>
                  </a:cubicBezTo>
                  <a:cubicBezTo>
                    <a:pt x="3355528" y="823928"/>
                    <a:pt x="3291332" y="822658"/>
                    <a:pt x="3227135" y="821388"/>
                  </a:cubicBezTo>
                  <a:cubicBezTo>
                    <a:pt x="3187903" y="821388"/>
                    <a:pt x="3152238" y="822658"/>
                    <a:pt x="3113007" y="822658"/>
                  </a:cubicBezTo>
                  <a:cubicBezTo>
                    <a:pt x="3013145" y="821388"/>
                    <a:pt x="2738526" y="822658"/>
                    <a:pt x="2638664" y="821388"/>
                  </a:cubicBezTo>
                  <a:cubicBezTo>
                    <a:pt x="2567334" y="820118"/>
                    <a:pt x="1140740" y="829008"/>
                    <a:pt x="1069410" y="827738"/>
                  </a:cubicBezTo>
                  <a:cubicBezTo>
                    <a:pt x="1051578" y="827738"/>
                    <a:pt x="1030179" y="829008"/>
                    <a:pt x="1012346" y="829008"/>
                  </a:cubicBezTo>
                  <a:cubicBezTo>
                    <a:pt x="969548" y="829008"/>
                    <a:pt x="930317" y="830278"/>
                    <a:pt x="887519" y="830278"/>
                  </a:cubicBezTo>
                  <a:cubicBezTo>
                    <a:pt x="780525" y="830278"/>
                    <a:pt x="677097" y="829008"/>
                    <a:pt x="570102" y="827738"/>
                  </a:cubicBezTo>
                  <a:cubicBezTo>
                    <a:pt x="505905" y="826468"/>
                    <a:pt x="441709" y="825198"/>
                    <a:pt x="381078" y="823928"/>
                  </a:cubicBezTo>
                  <a:cubicBezTo>
                    <a:pt x="266951" y="822658"/>
                    <a:pt x="152823" y="821388"/>
                    <a:pt x="44665" y="821388"/>
                  </a:cubicBezTo>
                  <a:cubicBezTo>
                    <a:pt x="34505" y="821388"/>
                    <a:pt x="25615" y="821388"/>
                    <a:pt x="15455" y="820118"/>
                  </a:cubicBezTo>
                  <a:cubicBezTo>
                    <a:pt x="6565" y="818848"/>
                    <a:pt x="1485" y="812498"/>
                    <a:pt x="4025" y="803608"/>
                  </a:cubicBezTo>
                  <a:cubicBezTo>
                    <a:pt x="12915" y="771922"/>
                    <a:pt x="9105" y="757763"/>
                    <a:pt x="7835" y="743037"/>
                  </a:cubicBezTo>
                  <a:cubicBezTo>
                    <a:pt x="6565" y="713020"/>
                    <a:pt x="2755" y="683569"/>
                    <a:pt x="4025" y="653552"/>
                  </a:cubicBezTo>
                  <a:cubicBezTo>
                    <a:pt x="1485" y="616172"/>
                    <a:pt x="-3595" y="153455"/>
                    <a:pt x="4025" y="115509"/>
                  </a:cubicBezTo>
                  <a:cubicBezTo>
                    <a:pt x="5295" y="108146"/>
                    <a:pt x="4025" y="100217"/>
                    <a:pt x="5295" y="92854"/>
                  </a:cubicBezTo>
                  <a:cubicBezTo>
                    <a:pt x="6565" y="80961"/>
                    <a:pt x="9105" y="67934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63661" y="30480"/>
                    <a:pt x="120725" y="29210"/>
                  </a:cubicBezTo>
                  <a:cubicBezTo>
                    <a:pt x="217020" y="25400"/>
                    <a:pt x="313315" y="22860"/>
                    <a:pt x="413177" y="20320"/>
                  </a:cubicBezTo>
                  <a:cubicBezTo>
                    <a:pt x="480940" y="17780"/>
                    <a:pt x="548703" y="16510"/>
                    <a:pt x="612900" y="13970"/>
                  </a:cubicBezTo>
                  <a:cubicBezTo>
                    <a:pt x="677097" y="11430"/>
                    <a:pt x="744860" y="8890"/>
                    <a:pt x="809057" y="8890"/>
                  </a:cubicBezTo>
                  <a:cubicBezTo>
                    <a:pt x="880386" y="7620"/>
                    <a:pt x="951716" y="10160"/>
                    <a:pt x="1023046" y="8890"/>
                  </a:cubicBezTo>
                  <a:cubicBezTo>
                    <a:pt x="1112208" y="8890"/>
                    <a:pt x="2727826" y="6350"/>
                    <a:pt x="2816989" y="5080"/>
                  </a:cubicBezTo>
                  <a:cubicBezTo>
                    <a:pt x="2902584" y="3810"/>
                    <a:pt x="2988180" y="2540"/>
                    <a:pt x="3077342" y="2540"/>
                  </a:cubicBezTo>
                  <a:cubicBezTo>
                    <a:pt x="3223568" y="1270"/>
                    <a:pt x="3366228" y="0"/>
                    <a:pt x="3512453" y="0"/>
                  </a:cubicBezTo>
                  <a:cubicBezTo>
                    <a:pt x="3573084" y="0"/>
                    <a:pt x="3637281" y="2540"/>
                    <a:pt x="3697911" y="2540"/>
                  </a:cubicBezTo>
                  <a:cubicBezTo>
                    <a:pt x="3865536" y="3810"/>
                    <a:pt x="4036727" y="5080"/>
                    <a:pt x="4204352" y="7620"/>
                  </a:cubicBezTo>
                  <a:cubicBezTo>
                    <a:pt x="4293514" y="8890"/>
                    <a:pt x="4382676" y="12700"/>
                    <a:pt x="4471839" y="16510"/>
                  </a:cubicBezTo>
                  <a:cubicBezTo>
                    <a:pt x="4493237" y="16510"/>
                    <a:pt x="4514636" y="16510"/>
                    <a:pt x="4532469" y="16510"/>
                  </a:cubicBezTo>
                  <a:cubicBezTo>
                    <a:pt x="4553291" y="17780"/>
                    <a:pt x="4562181" y="20320"/>
                    <a:pt x="4572341" y="21590"/>
                  </a:cubicBezTo>
                  <a:close/>
                  <a:moveTo>
                    <a:pt x="4582501" y="816308"/>
                  </a:moveTo>
                  <a:cubicBezTo>
                    <a:pt x="4583771" y="799798"/>
                    <a:pt x="4585041" y="787098"/>
                    <a:pt x="4585041" y="774398"/>
                  </a:cubicBezTo>
                  <a:cubicBezTo>
                    <a:pt x="4583771" y="740772"/>
                    <a:pt x="4582501" y="710755"/>
                    <a:pt x="4582501" y="678472"/>
                  </a:cubicBezTo>
                  <a:cubicBezTo>
                    <a:pt x="4582501" y="663747"/>
                    <a:pt x="4585041" y="649021"/>
                    <a:pt x="4583771" y="634296"/>
                  </a:cubicBezTo>
                  <a:cubicBezTo>
                    <a:pt x="4583771" y="620703"/>
                    <a:pt x="4582501" y="606544"/>
                    <a:pt x="4581231" y="592952"/>
                  </a:cubicBezTo>
                  <a:cubicBezTo>
                    <a:pt x="4576151" y="571996"/>
                    <a:pt x="4564721" y="138163"/>
                    <a:pt x="4564721" y="117208"/>
                  </a:cubicBezTo>
                  <a:cubicBezTo>
                    <a:pt x="4562181" y="99651"/>
                    <a:pt x="4559641" y="81527"/>
                    <a:pt x="4557101" y="63500"/>
                  </a:cubicBezTo>
                  <a:cubicBezTo>
                    <a:pt x="4555831" y="44450"/>
                    <a:pt x="4554561" y="43180"/>
                    <a:pt x="4521769" y="41910"/>
                  </a:cubicBezTo>
                  <a:cubicBezTo>
                    <a:pt x="4511070" y="41910"/>
                    <a:pt x="4503937" y="41910"/>
                    <a:pt x="4493237" y="40640"/>
                  </a:cubicBezTo>
                  <a:cubicBezTo>
                    <a:pt x="4404075" y="36830"/>
                    <a:pt x="4311346" y="31750"/>
                    <a:pt x="4222184" y="30480"/>
                  </a:cubicBezTo>
                  <a:cubicBezTo>
                    <a:pt x="4004629" y="26670"/>
                    <a:pt x="3783507" y="25400"/>
                    <a:pt x="3565951" y="22860"/>
                  </a:cubicBezTo>
                  <a:cubicBezTo>
                    <a:pt x="3533853" y="22860"/>
                    <a:pt x="3498188" y="22860"/>
                    <a:pt x="3466089" y="22860"/>
                  </a:cubicBezTo>
                  <a:cubicBezTo>
                    <a:pt x="3412592" y="22860"/>
                    <a:pt x="3359095" y="22860"/>
                    <a:pt x="3309164" y="22860"/>
                  </a:cubicBezTo>
                  <a:cubicBezTo>
                    <a:pt x="3195036" y="22860"/>
                    <a:pt x="3080909" y="22860"/>
                    <a:pt x="2970348" y="24130"/>
                  </a:cubicBezTo>
                  <a:cubicBezTo>
                    <a:pt x="2874052" y="25400"/>
                    <a:pt x="1251301" y="29210"/>
                    <a:pt x="1155006" y="29210"/>
                  </a:cubicBezTo>
                  <a:cubicBezTo>
                    <a:pt x="998081" y="29210"/>
                    <a:pt x="841155" y="26670"/>
                    <a:pt x="684230" y="33020"/>
                  </a:cubicBezTo>
                  <a:cubicBezTo>
                    <a:pt x="602200" y="36830"/>
                    <a:pt x="523738" y="36830"/>
                    <a:pt x="445275" y="38100"/>
                  </a:cubicBezTo>
                  <a:cubicBezTo>
                    <a:pt x="309749" y="41910"/>
                    <a:pt x="174222" y="45720"/>
                    <a:pt x="45935" y="50800"/>
                  </a:cubicBezTo>
                  <a:cubicBezTo>
                    <a:pt x="33235" y="50800"/>
                    <a:pt x="30695" y="53340"/>
                    <a:pt x="29425" y="66235"/>
                  </a:cubicBezTo>
                  <a:cubicBezTo>
                    <a:pt x="28155" y="76430"/>
                    <a:pt x="28155" y="86624"/>
                    <a:pt x="26885" y="96819"/>
                  </a:cubicBezTo>
                  <a:cubicBezTo>
                    <a:pt x="25615" y="113810"/>
                    <a:pt x="23075" y="130234"/>
                    <a:pt x="21805" y="147225"/>
                  </a:cubicBezTo>
                  <a:cubicBezTo>
                    <a:pt x="16725" y="165349"/>
                    <a:pt x="23075" y="608243"/>
                    <a:pt x="25615" y="626367"/>
                  </a:cubicBezTo>
                  <a:cubicBezTo>
                    <a:pt x="25615" y="645623"/>
                    <a:pt x="25615" y="665446"/>
                    <a:pt x="26885" y="684702"/>
                  </a:cubicBezTo>
                  <a:cubicBezTo>
                    <a:pt x="26885" y="698861"/>
                    <a:pt x="29425" y="713020"/>
                    <a:pt x="29425" y="727179"/>
                  </a:cubicBezTo>
                  <a:cubicBezTo>
                    <a:pt x="29425" y="742471"/>
                    <a:pt x="29425" y="757763"/>
                    <a:pt x="28155" y="774398"/>
                  </a:cubicBezTo>
                  <a:cubicBezTo>
                    <a:pt x="28155" y="778208"/>
                    <a:pt x="28155" y="780748"/>
                    <a:pt x="28155" y="784558"/>
                  </a:cubicBezTo>
                  <a:cubicBezTo>
                    <a:pt x="28155" y="794718"/>
                    <a:pt x="31965" y="798529"/>
                    <a:pt x="40855" y="798529"/>
                  </a:cubicBezTo>
                  <a:cubicBezTo>
                    <a:pt x="70794" y="798529"/>
                    <a:pt x="120725" y="799798"/>
                    <a:pt x="167089" y="799798"/>
                  </a:cubicBezTo>
                  <a:cubicBezTo>
                    <a:pt x="234852" y="799798"/>
                    <a:pt x="306182" y="797258"/>
                    <a:pt x="373945" y="799798"/>
                  </a:cubicBezTo>
                  <a:cubicBezTo>
                    <a:pt x="484506" y="803608"/>
                    <a:pt x="595067" y="806148"/>
                    <a:pt x="705629" y="804879"/>
                  </a:cubicBezTo>
                  <a:cubicBezTo>
                    <a:pt x="776958" y="803608"/>
                    <a:pt x="844722" y="806148"/>
                    <a:pt x="916051" y="806148"/>
                  </a:cubicBezTo>
                  <a:cubicBezTo>
                    <a:pt x="1019479" y="806148"/>
                    <a:pt x="1122908" y="804879"/>
                    <a:pt x="1226336" y="806148"/>
                  </a:cubicBezTo>
                  <a:cubicBezTo>
                    <a:pt x="1379695" y="807418"/>
                    <a:pt x="3063076" y="797258"/>
                    <a:pt x="3220002" y="799798"/>
                  </a:cubicBezTo>
                  <a:cubicBezTo>
                    <a:pt x="3287765" y="801068"/>
                    <a:pt x="3355528" y="802338"/>
                    <a:pt x="3419725" y="802338"/>
                  </a:cubicBezTo>
                  <a:cubicBezTo>
                    <a:pt x="3537419" y="804879"/>
                    <a:pt x="3651546" y="801068"/>
                    <a:pt x="3769241" y="804879"/>
                  </a:cubicBezTo>
                  <a:cubicBezTo>
                    <a:pt x="3865536" y="807418"/>
                    <a:pt x="3961831" y="807418"/>
                    <a:pt x="4058126" y="809958"/>
                  </a:cubicBezTo>
                  <a:cubicBezTo>
                    <a:pt x="4200785" y="813768"/>
                    <a:pt x="4343445" y="816308"/>
                    <a:pt x="4486104" y="817578"/>
                  </a:cubicBezTo>
                  <a:cubicBezTo>
                    <a:pt x="4539602" y="817578"/>
                    <a:pt x="4562181" y="816308"/>
                    <a:pt x="4582501" y="816308"/>
                  </a:cubicBezTo>
                  <a:close/>
                </a:path>
              </a:pathLst>
            </a:custGeom>
            <a:solidFill>
              <a:srgbClr val="50A89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206642" y="1028700"/>
            <a:ext cx="7794792" cy="1477717"/>
            <a:chOff x="0" y="0"/>
            <a:chExt cx="2979454" cy="5648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79454" cy="564837"/>
            </a:xfrm>
            <a:custGeom>
              <a:avLst/>
              <a:gdLst/>
              <a:ahLst/>
              <a:cxnLst/>
              <a:rect l="l" t="t" r="r" b="b"/>
              <a:pathLst>
                <a:path w="2979454" h="564837">
                  <a:moveTo>
                    <a:pt x="49661" y="0"/>
                  </a:moveTo>
                  <a:lnTo>
                    <a:pt x="2929793" y="0"/>
                  </a:lnTo>
                  <a:cubicBezTo>
                    <a:pt x="2957220" y="0"/>
                    <a:pt x="2979454" y="22234"/>
                    <a:pt x="2979454" y="49661"/>
                  </a:cubicBezTo>
                  <a:lnTo>
                    <a:pt x="2979454" y="515177"/>
                  </a:lnTo>
                  <a:cubicBezTo>
                    <a:pt x="2979454" y="528347"/>
                    <a:pt x="2974222" y="540979"/>
                    <a:pt x="2964909" y="550292"/>
                  </a:cubicBezTo>
                  <a:cubicBezTo>
                    <a:pt x="2955595" y="559605"/>
                    <a:pt x="2942964" y="564837"/>
                    <a:pt x="2929793" y="564837"/>
                  </a:cubicBezTo>
                  <a:lnTo>
                    <a:pt x="49661" y="564837"/>
                  </a:lnTo>
                  <a:cubicBezTo>
                    <a:pt x="36490" y="564837"/>
                    <a:pt x="23859" y="559605"/>
                    <a:pt x="14545" y="550292"/>
                  </a:cubicBezTo>
                  <a:cubicBezTo>
                    <a:pt x="5232" y="540979"/>
                    <a:pt x="0" y="528347"/>
                    <a:pt x="0" y="515177"/>
                  </a:cubicBezTo>
                  <a:lnTo>
                    <a:pt x="0" y="49661"/>
                  </a:lnTo>
                  <a:cubicBezTo>
                    <a:pt x="0" y="36490"/>
                    <a:pt x="5232" y="23859"/>
                    <a:pt x="14545" y="14545"/>
                  </a:cubicBezTo>
                  <a:cubicBezTo>
                    <a:pt x="23859" y="5232"/>
                    <a:pt x="36490" y="0"/>
                    <a:pt x="49661" y="0"/>
                  </a:cubicBezTo>
                  <a:close/>
                </a:path>
              </a:pathLst>
            </a:custGeom>
            <a:solidFill>
              <a:srgbClr val="AD25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979454" cy="602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012509" y="3066075"/>
            <a:ext cx="598203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500" b="1">
                <a:solidFill>
                  <a:srgbClr val="F8F7F2"/>
                </a:solidFill>
                <a:latin typeface="Poppins Bold"/>
                <a:ea typeface="Poppins Bold"/>
                <a:cs typeface="Poppins Bold"/>
                <a:sym typeface="Poppins Bold"/>
              </a:rPr>
              <a:t>Community </a:t>
            </a:r>
          </a:p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3500" b="1">
                <a:solidFill>
                  <a:srgbClr val="F8F7F2"/>
                </a:solidFill>
                <a:latin typeface="Poppins Bold"/>
                <a:ea typeface="Poppins Bold"/>
                <a:cs typeface="Poppins Bold"/>
                <a:sym typeface="Poppins Bold"/>
              </a:rPr>
              <a:t>Service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01114" y="3077055"/>
            <a:ext cx="598203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3500" b="1">
                <a:solidFill>
                  <a:srgbClr val="F8F7F2"/>
                </a:solidFill>
                <a:latin typeface="Poppins Bold"/>
                <a:ea typeface="Poppins Bold"/>
                <a:cs typeface="Poppins Bold"/>
                <a:sym typeface="Poppins Bold"/>
              </a:rPr>
              <a:t>Professional Development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99031" y="1059534"/>
            <a:ext cx="4810013" cy="133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Tentative Spring 2026 Schedule </a:t>
            </a:r>
          </a:p>
        </p:txBody>
      </p:sp>
      <p:graphicFrame>
        <p:nvGraphicFramePr>
          <p:cNvPr id="22" name="Table 22"/>
          <p:cNvGraphicFramePr>
            <a:graphicFrameLocks noGrp="1"/>
          </p:cNvGraphicFramePr>
          <p:nvPr/>
        </p:nvGraphicFramePr>
        <p:xfrm>
          <a:off x="832528" y="4292040"/>
          <a:ext cx="8271510" cy="5233913"/>
        </p:xfrm>
        <a:graphic>
          <a:graphicData uri="http://schemas.openxmlformats.org/drawingml/2006/table">
            <a:tbl>
              <a:tblPr/>
              <a:tblGrid>
                <a:gridCol w="2330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3257"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DATE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MEETING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TIME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TYPE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ATTIRE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57"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1/16/2026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INFORMATION SESSION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2:30 - 4:00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B4151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BUSINESS CASUAL 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7"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1/23/2026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BAP JEOPARDY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2:30 - 4:00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PD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BUSINESS PROFESSIONAL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57"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2/6/2026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RESUME REVIEW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2:30 - 4:00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PD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BUSINESS PROFESSIONAL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257"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2/13/2026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INTERNAL AUDIT PANEL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2:30 - 4:00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PD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BUSINESS PROFESSIONAL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813"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3/27/2026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PREPARING FOR GRADUATE EDUCATION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2:30 - 4:00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PD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BUSINESS PROFESSIONAL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8813"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28C91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4/3/2026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28C91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BE AUDIT YOU CAN BE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28C91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2:30 - 4:00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28C91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PD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28C91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BUSINESS PROFESSIONAL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Table 23"/>
          <p:cNvGraphicFramePr>
            <a:graphicFrameLocks noGrp="1"/>
          </p:cNvGraphicFramePr>
          <p:nvPr/>
        </p:nvGraphicFramePr>
        <p:xfrm>
          <a:off x="9229008" y="4292040"/>
          <a:ext cx="8271510" cy="5233913"/>
        </p:xfrm>
        <a:graphic>
          <a:graphicData uri="http://schemas.openxmlformats.org/drawingml/2006/table">
            <a:tbl>
              <a:tblPr/>
              <a:tblGrid>
                <a:gridCol w="2330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3257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DATE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MEETING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TIME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TYPE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ATTIRE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57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1/30/2026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SILVERWARE ROLLING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2:30 - 4:00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CS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B4151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BUSINESS CASUAL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7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2/26/2026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BOOKS FOR AFRICA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1:00 - 3:00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CS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KSU OR BAP ATTIRE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57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3/6/2026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JUNIOR ACHIEVEMENT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8:00 - 3:00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CS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AD251E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KSU OR BAP ATTIRE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257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257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4368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2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Freeform 24"/>
          <p:cNvSpPr/>
          <p:nvPr/>
        </p:nvSpPr>
        <p:spPr>
          <a:xfrm>
            <a:off x="16713036" y="132901"/>
            <a:ext cx="1574964" cy="1451129"/>
          </a:xfrm>
          <a:custGeom>
            <a:avLst/>
            <a:gdLst/>
            <a:ahLst/>
            <a:cxnLst/>
            <a:rect l="l" t="t" r="r" b="b"/>
            <a:pathLst>
              <a:path w="1574964" h="1451129">
                <a:moveTo>
                  <a:pt x="0" y="0"/>
                </a:moveTo>
                <a:lnTo>
                  <a:pt x="1574964" y="0"/>
                </a:lnTo>
                <a:lnTo>
                  <a:pt x="1574964" y="1451129"/>
                </a:lnTo>
                <a:lnTo>
                  <a:pt x="0" y="1451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1885" y="4258613"/>
            <a:ext cx="12277295" cy="5288602"/>
            <a:chOff x="0" y="0"/>
            <a:chExt cx="2791199" cy="1202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1199" cy="1202345"/>
            </a:xfrm>
            <a:custGeom>
              <a:avLst/>
              <a:gdLst/>
              <a:ahLst/>
              <a:cxnLst/>
              <a:rect l="l" t="t" r="r" b="b"/>
              <a:pathLst>
                <a:path w="2791199" h="1202345">
                  <a:moveTo>
                    <a:pt x="31529" y="0"/>
                  </a:moveTo>
                  <a:lnTo>
                    <a:pt x="2759670" y="0"/>
                  </a:lnTo>
                  <a:cubicBezTo>
                    <a:pt x="2768032" y="0"/>
                    <a:pt x="2776052" y="3322"/>
                    <a:pt x="2781965" y="9235"/>
                  </a:cubicBezTo>
                  <a:cubicBezTo>
                    <a:pt x="2787878" y="15148"/>
                    <a:pt x="2791199" y="23167"/>
                    <a:pt x="2791199" y="31529"/>
                  </a:cubicBezTo>
                  <a:lnTo>
                    <a:pt x="2791199" y="1170815"/>
                  </a:lnTo>
                  <a:cubicBezTo>
                    <a:pt x="2791199" y="1188229"/>
                    <a:pt x="2777083" y="1202345"/>
                    <a:pt x="2759670" y="1202345"/>
                  </a:cubicBezTo>
                  <a:lnTo>
                    <a:pt x="31529" y="1202345"/>
                  </a:lnTo>
                  <a:cubicBezTo>
                    <a:pt x="23167" y="1202345"/>
                    <a:pt x="15148" y="1199023"/>
                    <a:pt x="9235" y="1193110"/>
                  </a:cubicBezTo>
                  <a:cubicBezTo>
                    <a:pt x="3322" y="1187197"/>
                    <a:pt x="0" y="1179178"/>
                    <a:pt x="0" y="1170815"/>
                  </a:cubicBezTo>
                  <a:lnTo>
                    <a:pt x="0" y="31529"/>
                  </a:lnTo>
                  <a:cubicBezTo>
                    <a:pt x="0" y="23167"/>
                    <a:pt x="3322" y="15148"/>
                    <a:pt x="9235" y="9235"/>
                  </a:cubicBezTo>
                  <a:cubicBezTo>
                    <a:pt x="15148" y="3322"/>
                    <a:pt x="23167" y="0"/>
                    <a:pt x="31529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91199" cy="1259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5655152" y="7699565"/>
            <a:ext cx="585971" cy="1100414"/>
          </a:xfrm>
          <a:custGeom>
            <a:avLst/>
            <a:gdLst/>
            <a:ahLst/>
            <a:cxnLst/>
            <a:rect l="l" t="t" r="r" b="b"/>
            <a:pathLst>
              <a:path w="585971" h="1100414">
                <a:moveTo>
                  <a:pt x="0" y="0"/>
                </a:moveTo>
                <a:lnTo>
                  <a:pt x="585971" y="0"/>
                </a:lnTo>
                <a:lnTo>
                  <a:pt x="585971" y="1100414"/>
                </a:lnTo>
                <a:lnTo>
                  <a:pt x="0" y="1100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091885" y="1229134"/>
            <a:ext cx="12496913" cy="2483017"/>
            <a:chOff x="0" y="0"/>
            <a:chExt cx="3233526" cy="6424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33526" cy="642471"/>
            </a:xfrm>
            <a:custGeom>
              <a:avLst/>
              <a:gdLst/>
              <a:ahLst/>
              <a:cxnLst/>
              <a:rect l="l" t="t" r="r" b="b"/>
              <a:pathLst>
                <a:path w="3233526" h="642471">
                  <a:moveTo>
                    <a:pt x="30975" y="0"/>
                  </a:moveTo>
                  <a:lnTo>
                    <a:pt x="3202551" y="0"/>
                  </a:lnTo>
                  <a:cubicBezTo>
                    <a:pt x="3219658" y="0"/>
                    <a:pt x="3233526" y="13868"/>
                    <a:pt x="3233526" y="30975"/>
                  </a:cubicBezTo>
                  <a:lnTo>
                    <a:pt x="3233526" y="611495"/>
                  </a:lnTo>
                  <a:cubicBezTo>
                    <a:pt x="3233526" y="628603"/>
                    <a:pt x="3219658" y="642471"/>
                    <a:pt x="3202551" y="642471"/>
                  </a:cubicBezTo>
                  <a:lnTo>
                    <a:pt x="30975" y="642471"/>
                  </a:lnTo>
                  <a:cubicBezTo>
                    <a:pt x="13868" y="642471"/>
                    <a:pt x="0" y="628603"/>
                    <a:pt x="0" y="611495"/>
                  </a:cubicBezTo>
                  <a:lnTo>
                    <a:pt x="0" y="30975"/>
                  </a:lnTo>
                  <a:cubicBezTo>
                    <a:pt x="0" y="13868"/>
                    <a:pt x="13868" y="0"/>
                    <a:pt x="30975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233526" cy="699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 flipH="1">
            <a:off x="11069241" y="493879"/>
            <a:ext cx="7039114" cy="7057992"/>
          </a:xfrm>
          <a:custGeom>
            <a:avLst/>
            <a:gdLst/>
            <a:ahLst/>
            <a:cxnLst/>
            <a:rect l="l" t="t" r="r" b="b"/>
            <a:pathLst>
              <a:path w="7039114" h="7057992">
                <a:moveTo>
                  <a:pt x="7039114" y="0"/>
                </a:moveTo>
                <a:lnTo>
                  <a:pt x="0" y="0"/>
                </a:lnTo>
                <a:lnTo>
                  <a:pt x="0" y="7057992"/>
                </a:lnTo>
                <a:lnTo>
                  <a:pt x="7039114" y="7057992"/>
                </a:lnTo>
                <a:lnTo>
                  <a:pt x="7039114" y="0"/>
                </a:lnTo>
                <a:close/>
              </a:path>
            </a:pathLst>
          </a:custGeom>
          <a:blipFill>
            <a:blip r:embed="rId3"/>
            <a:stretch>
              <a:fillRect r="-39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1530442" y="916837"/>
            <a:ext cx="6048382" cy="604838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136" r="-25136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-5400000" flipH="1">
            <a:off x="-1268548" y="5846214"/>
            <a:ext cx="2107746" cy="2113399"/>
          </a:xfrm>
          <a:custGeom>
            <a:avLst/>
            <a:gdLst/>
            <a:ahLst/>
            <a:cxnLst/>
            <a:rect l="l" t="t" r="r" b="b"/>
            <a:pathLst>
              <a:path w="2107746" h="2113399">
                <a:moveTo>
                  <a:pt x="2107746" y="0"/>
                </a:moveTo>
                <a:lnTo>
                  <a:pt x="0" y="0"/>
                </a:lnTo>
                <a:lnTo>
                  <a:pt x="0" y="2113399"/>
                </a:lnTo>
                <a:lnTo>
                  <a:pt x="2107746" y="2113399"/>
                </a:lnTo>
                <a:lnTo>
                  <a:pt x="2107746" y="0"/>
                </a:lnTo>
                <a:close/>
              </a:path>
            </a:pathLst>
          </a:custGeom>
          <a:blipFill>
            <a:blip r:embed="rId3"/>
            <a:stretch>
              <a:fillRect r="-39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-1133151" y="5994634"/>
            <a:ext cx="1796020" cy="17960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61945" tIns="61945" rIns="61945" bIns="619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1815476" y="5302112"/>
            <a:ext cx="3201602" cy="320160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38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6713036" y="132901"/>
            <a:ext cx="1574964" cy="1451129"/>
          </a:xfrm>
          <a:custGeom>
            <a:avLst/>
            <a:gdLst/>
            <a:ahLst/>
            <a:cxnLst/>
            <a:rect l="l" t="t" r="r" b="b"/>
            <a:pathLst>
              <a:path w="1574964" h="1451129">
                <a:moveTo>
                  <a:pt x="0" y="0"/>
                </a:moveTo>
                <a:lnTo>
                  <a:pt x="1574964" y="0"/>
                </a:lnTo>
                <a:lnTo>
                  <a:pt x="1574964" y="1451129"/>
                </a:lnTo>
                <a:lnTo>
                  <a:pt x="0" y="1451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273545" y="1573907"/>
            <a:ext cx="9852833" cy="167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Non-BAP Community Service &amp; Professional Development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41219" y="4561668"/>
            <a:ext cx="7917485" cy="461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What if i can’t attend enough meetings?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Members and Candidates may earn up to </a:t>
            </a: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 PD hours</a:t>
            </a: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 CS hour</a:t>
            </a: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outside of BAP. All hours must be submitted using the Non-BAP CS and PD Hours Form at ksubap.com/resources.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Request must be submitted to our BAP reporter </a:t>
            </a:r>
            <a:r>
              <a:rPr lang="en-US" sz="2400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 days before the event</a:t>
            </a: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it is supposed to occur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Form must be </a:t>
            </a:r>
            <a:r>
              <a:rPr lang="en-US" sz="2400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submitted within 1 week</a:t>
            </a: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from completion of event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12981" y="1618547"/>
            <a:ext cx="3153036" cy="6720996"/>
            <a:chOff x="0" y="0"/>
            <a:chExt cx="716832" cy="1527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6832" cy="1527995"/>
            </a:xfrm>
            <a:custGeom>
              <a:avLst/>
              <a:gdLst/>
              <a:ahLst/>
              <a:cxnLst/>
              <a:rect l="l" t="t" r="r" b="b"/>
              <a:pathLst>
                <a:path w="716832" h="1527995">
                  <a:moveTo>
                    <a:pt x="122769" y="0"/>
                  </a:moveTo>
                  <a:lnTo>
                    <a:pt x="594062" y="0"/>
                  </a:lnTo>
                  <a:cubicBezTo>
                    <a:pt x="661866" y="0"/>
                    <a:pt x="716832" y="54966"/>
                    <a:pt x="716832" y="122769"/>
                  </a:cubicBezTo>
                  <a:lnTo>
                    <a:pt x="716832" y="1405225"/>
                  </a:lnTo>
                  <a:cubicBezTo>
                    <a:pt x="716832" y="1473029"/>
                    <a:pt x="661866" y="1527995"/>
                    <a:pt x="594062" y="1527995"/>
                  </a:cubicBezTo>
                  <a:lnTo>
                    <a:pt x="122769" y="1527995"/>
                  </a:lnTo>
                  <a:cubicBezTo>
                    <a:pt x="54966" y="1527995"/>
                    <a:pt x="0" y="1473029"/>
                    <a:pt x="0" y="1405225"/>
                  </a:cubicBezTo>
                  <a:lnTo>
                    <a:pt x="0" y="122769"/>
                  </a:lnTo>
                  <a:cubicBezTo>
                    <a:pt x="0" y="54966"/>
                    <a:pt x="54966" y="0"/>
                    <a:pt x="122769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716832" cy="158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1818622" y="2360257"/>
            <a:ext cx="585971" cy="1100414"/>
          </a:xfrm>
          <a:custGeom>
            <a:avLst/>
            <a:gdLst/>
            <a:ahLst/>
            <a:cxnLst/>
            <a:rect l="l" t="t" r="r" b="b"/>
            <a:pathLst>
              <a:path w="585971" h="1100414">
                <a:moveTo>
                  <a:pt x="0" y="0"/>
                </a:moveTo>
                <a:lnTo>
                  <a:pt x="585971" y="0"/>
                </a:lnTo>
                <a:lnTo>
                  <a:pt x="585971" y="1100414"/>
                </a:lnTo>
                <a:lnTo>
                  <a:pt x="0" y="1100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400000" flipH="1">
            <a:off x="10136630" y="3482074"/>
            <a:ext cx="5956506" cy="5972481"/>
          </a:xfrm>
          <a:custGeom>
            <a:avLst/>
            <a:gdLst/>
            <a:ahLst/>
            <a:cxnLst/>
            <a:rect l="l" t="t" r="r" b="b"/>
            <a:pathLst>
              <a:path w="5956506" h="5972481">
                <a:moveTo>
                  <a:pt x="5956506" y="0"/>
                </a:moveTo>
                <a:lnTo>
                  <a:pt x="0" y="0"/>
                </a:lnTo>
                <a:lnTo>
                  <a:pt x="0" y="5972481"/>
                </a:lnTo>
                <a:lnTo>
                  <a:pt x="5956506" y="5972481"/>
                </a:lnTo>
                <a:lnTo>
                  <a:pt x="5956506" y="0"/>
                </a:lnTo>
                <a:close/>
              </a:path>
            </a:pathLst>
          </a:custGeom>
          <a:blipFill>
            <a:blip r:embed="rId3"/>
            <a:stretch>
              <a:fillRect r="-39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526899" y="3839982"/>
            <a:ext cx="5118147" cy="511814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-5400000" flipH="1">
            <a:off x="2184108" y="9502231"/>
            <a:ext cx="2107746" cy="2113399"/>
          </a:xfrm>
          <a:custGeom>
            <a:avLst/>
            <a:gdLst/>
            <a:ahLst/>
            <a:cxnLst/>
            <a:rect l="l" t="t" r="r" b="b"/>
            <a:pathLst>
              <a:path w="2107746" h="2113399">
                <a:moveTo>
                  <a:pt x="2107747" y="0"/>
                </a:moveTo>
                <a:lnTo>
                  <a:pt x="0" y="0"/>
                </a:lnTo>
                <a:lnTo>
                  <a:pt x="0" y="2113399"/>
                </a:lnTo>
                <a:lnTo>
                  <a:pt x="2107747" y="2113399"/>
                </a:lnTo>
                <a:lnTo>
                  <a:pt x="2107747" y="0"/>
                </a:lnTo>
                <a:close/>
              </a:path>
            </a:pathLst>
          </a:custGeom>
          <a:blipFill>
            <a:blip r:embed="rId3"/>
            <a:stretch>
              <a:fillRect r="-39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2319505" y="9650651"/>
            <a:ext cx="1796020" cy="179602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61945" tIns="61945" rIns="61945" bIns="619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37180" y="8958130"/>
            <a:ext cx="3201602" cy="320160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38150" cap="sq">
              <a:solidFill>
                <a:srgbClr val="CBCBC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5400000" flipH="1">
            <a:off x="14331094" y="1196806"/>
            <a:ext cx="3219802" cy="3228437"/>
          </a:xfrm>
          <a:custGeom>
            <a:avLst/>
            <a:gdLst/>
            <a:ahLst/>
            <a:cxnLst/>
            <a:rect l="l" t="t" r="r" b="b"/>
            <a:pathLst>
              <a:path w="3219802" h="3228437">
                <a:moveTo>
                  <a:pt x="3219803" y="0"/>
                </a:moveTo>
                <a:lnTo>
                  <a:pt x="0" y="0"/>
                </a:lnTo>
                <a:lnTo>
                  <a:pt x="0" y="3228437"/>
                </a:lnTo>
                <a:lnTo>
                  <a:pt x="3219803" y="3228437"/>
                </a:lnTo>
                <a:lnTo>
                  <a:pt x="3219803" y="0"/>
                </a:lnTo>
                <a:close/>
              </a:path>
            </a:pathLst>
          </a:custGeom>
          <a:blipFill>
            <a:blip r:embed="rId3"/>
            <a:stretch>
              <a:fillRect r="-39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4542055" y="1390274"/>
            <a:ext cx="2766626" cy="276662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00" r="-25000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988390" y="1506761"/>
            <a:ext cx="2017090" cy="2221435"/>
            <a:chOff x="0" y="0"/>
            <a:chExt cx="531250" cy="58506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31250" cy="585069"/>
            </a:xfrm>
            <a:custGeom>
              <a:avLst/>
              <a:gdLst/>
              <a:ahLst/>
              <a:cxnLst/>
              <a:rect l="l" t="t" r="r" b="b"/>
              <a:pathLst>
                <a:path w="531250" h="585069">
                  <a:moveTo>
                    <a:pt x="191908" y="0"/>
                  </a:moveTo>
                  <a:lnTo>
                    <a:pt x="339342" y="0"/>
                  </a:lnTo>
                  <a:cubicBezTo>
                    <a:pt x="390239" y="0"/>
                    <a:pt x="439052" y="20219"/>
                    <a:pt x="475041" y="56209"/>
                  </a:cubicBezTo>
                  <a:cubicBezTo>
                    <a:pt x="511031" y="92198"/>
                    <a:pt x="531250" y="141011"/>
                    <a:pt x="531250" y="191908"/>
                  </a:cubicBezTo>
                  <a:lnTo>
                    <a:pt x="531250" y="393161"/>
                  </a:lnTo>
                  <a:cubicBezTo>
                    <a:pt x="531250" y="444058"/>
                    <a:pt x="511031" y="492871"/>
                    <a:pt x="475041" y="528861"/>
                  </a:cubicBezTo>
                  <a:cubicBezTo>
                    <a:pt x="439052" y="564851"/>
                    <a:pt x="390239" y="585069"/>
                    <a:pt x="339342" y="585069"/>
                  </a:cubicBezTo>
                  <a:lnTo>
                    <a:pt x="191908" y="585069"/>
                  </a:lnTo>
                  <a:cubicBezTo>
                    <a:pt x="141011" y="585069"/>
                    <a:pt x="92198" y="564851"/>
                    <a:pt x="56209" y="528861"/>
                  </a:cubicBezTo>
                  <a:cubicBezTo>
                    <a:pt x="20219" y="492871"/>
                    <a:pt x="0" y="444058"/>
                    <a:pt x="0" y="393161"/>
                  </a:cubicBezTo>
                  <a:lnTo>
                    <a:pt x="0" y="191908"/>
                  </a:lnTo>
                  <a:cubicBezTo>
                    <a:pt x="0" y="141011"/>
                    <a:pt x="20219" y="92198"/>
                    <a:pt x="56209" y="56209"/>
                  </a:cubicBezTo>
                  <a:cubicBezTo>
                    <a:pt x="92198" y="20219"/>
                    <a:pt x="141011" y="0"/>
                    <a:pt x="191908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531250" cy="642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6713036" y="132901"/>
            <a:ext cx="1574964" cy="1451129"/>
          </a:xfrm>
          <a:custGeom>
            <a:avLst/>
            <a:gdLst/>
            <a:ahLst/>
            <a:cxnLst/>
            <a:rect l="l" t="t" r="r" b="b"/>
            <a:pathLst>
              <a:path w="1574964" h="1451129">
                <a:moveTo>
                  <a:pt x="0" y="0"/>
                </a:moveTo>
                <a:lnTo>
                  <a:pt x="1574964" y="0"/>
                </a:lnTo>
                <a:lnTo>
                  <a:pt x="1574964" y="1451129"/>
                </a:lnTo>
                <a:lnTo>
                  <a:pt x="0" y="14511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637180" y="2966085"/>
            <a:ext cx="7843763" cy="503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Overview</a:t>
            </a: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: BAP Iota Tau Chapter recognizes students who show outstanding participation at scheduled events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Awards:</a:t>
            </a: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Most Professional Development Award​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Most Community Service Award</a:t>
            </a:r>
          </a:p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Prize:</a:t>
            </a: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Pie and recognition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98396" y="1792614"/>
            <a:ext cx="7708721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0"/>
              </a:lnSpc>
            </a:pPr>
            <a:r>
              <a:rPr lang="en-US" sz="48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BAP Pie Awards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92540" y="6659143"/>
            <a:ext cx="2892681" cy="289268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  <a:ln w="5715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592540" y="735175"/>
            <a:ext cx="2892681" cy="289268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  <a:ln w="5715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6067980" y="2177259"/>
            <a:ext cx="2855081" cy="5932482"/>
            <a:chOff x="0" y="0"/>
            <a:chExt cx="751955" cy="15624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51955" cy="1562465"/>
            </a:xfrm>
            <a:custGeom>
              <a:avLst/>
              <a:gdLst/>
              <a:ahLst/>
              <a:cxnLst/>
              <a:rect l="l" t="t" r="r" b="b"/>
              <a:pathLst>
                <a:path w="751955" h="1562465">
                  <a:moveTo>
                    <a:pt x="122023" y="0"/>
                  </a:moveTo>
                  <a:lnTo>
                    <a:pt x="629932" y="0"/>
                  </a:lnTo>
                  <a:cubicBezTo>
                    <a:pt x="662295" y="0"/>
                    <a:pt x="693332" y="12856"/>
                    <a:pt x="716216" y="35740"/>
                  </a:cubicBezTo>
                  <a:cubicBezTo>
                    <a:pt x="739099" y="58624"/>
                    <a:pt x="751955" y="89661"/>
                    <a:pt x="751955" y="122023"/>
                  </a:cubicBezTo>
                  <a:lnTo>
                    <a:pt x="751955" y="1440441"/>
                  </a:lnTo>
                  <a:cubicBezTo>
                    <a:pt x="751955" y="1472804"/>
                    <a:pt x="739099" y="1503841"/>
                    <a:pt x="716216" y="1526725"/>
                  </a:cubicBezTo>
                  <a:cubicBezTo>
                    <a:pt x="693332" y="1549609"/>
                    <a:pt x="662295" y="1562465"/>
                    <a:pt x="629932" y="1562465"/>
                  </a:cubicBezTo>
                  <a:lnTo>
                    <a:pt x="122023" y="1562465"/>
                  </a:lnTo>
                  <a:cubicBezTo>
                    <a:pt x="89661" y="1562465"/>
                    <a:pt x="58624" y="1549609"/>
                    <a:pt x="35740" y="1526725"/>
                  </a:cubicBezTo>
                  <a:cubicBezTo>
                    <a:pt x="12856" y="1503841"/>
                    <a:pt x="0" y="1472804"/>
                    <a:pt x="0" y="1440441"/>
                  </a:cubicBezTo>
                  <a:lnTo>
                    <a:pt x="0" y="122023"/>
                  </a:lnTo>
                  <a:cubicBezTo>
                    <a:pt x="0" y="89661"/>
                    <a:pt x="12856" y="58624"/>
                    <a:pt x="35740" y="35740"/>
                  </a:cubicBezTo>
                  <a:cubicBezTo>
                    <a:pt x="58624" y="12856"/>
                    <a:pt x="89661" y="0"/>
                    <a:pt x="122023" y="0"/>
                  </a:cubicBezTo>
                  <a:close/>
                </a:path>
              </a:pathLst>
            </a:custGeom>
            <a:solidFill>
              <a:srgbClr val="0D0D0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51955" cy="1610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9977986" y="1128185"/>
            <a:ext cx="4015315" cy="8030630"/>
          </a:xfrm>
          <a:custGeom>
            <a:avLst/>
            <a:gdLst/>
            <a:ahLst/>
            <a:cxnLst/>
            <a:rect l="l" t="t" r="r" b="b"/>
            <a:pathLst>
              <a:path w="4015315" h="8030630">
                <a:moveTo>
                  <a:pt x="0" y="0"/>
                </a:moveTo>
                <a:lnTo>
                  <a:pt x="4015315" y="0"/>
                </a:lnTo>
                <a:lnTo>
                  <a:pt x="4015315" y="8030630"/>
                </a:lnTo>
                <a:lnTo>
                  <a:pt x="0" y="80306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10275115" y="1425314"/>
            <a:ext cx="7436372" cy="743637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10641026" y="1791225"/>
            <a:ext cx="6704550" cy="670455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035574" y="2185773"/>
            <a:ext cx="5915453" cy="591545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  <a:ln w="7620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3873489" y="9001462"/>
            <a:ext cx="256838" cy="25683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13873489" y="1028700"/>
            <a:ext cx="256838" cy="25683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6400126" y="117144"/>
            <a:ext cx="1737398" cy="1600791"/>
          </a:xfrm>
          <a:custGeom>
            <a:avLst/>
            <a:gdLst/>
            <a:ahLst/>
            <a:cxnLst/>
            <a:rect l="l" t="t" r="r" b="b"/>
            <a:pathLst>
              <a:path w="1737398" h="1600791">
                <a:moveTo>
                  <a:pt x="0" y="0"/>
                </a:moveTo>
                <a:lnTo>
                  <a:pt x="1737398" y="0"/>
                </a:lnTo>
                <a:lnTo>
                  <a:pt x="1737398" y="1600792"/>
                </a:lnTo>
                <a:lnTo>
                  <a:pt x="0" y="1600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028700" y="962025"/>
            <a:ext cx="9612326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Beta Alpha Psi Initiation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5377" y="4746370"/>
            <a:ext cx="8723776" cy="4115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6"/>
              </a:lnSpc>
            </a:pPr>
            <a:endParaRPr/>
          </a:p>
          <a:p>
            <a:pPr algn="l">
              <a:lnSpc>
                <a:spcPts val="3646"/>
              </a:lnSpc>
            </a:pPr>
            <a:r>
              <a:rPr lang="en-US" sz="2604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Location:</a:t>
            </a: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 KSU Center, Room 300 (Off the Atrium)</a:t>
            </a:r>
          </a:p>
          <a:p>
            <a:pPr algn="l">
              <a:lnSpc>
                <a:spcPts val="3646"/>
              </a:lnSpc>
            </a:pPr>
            <a:r>
              <a:rPr lang="en-US" sz="2604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Time:</a:t>
            </a: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 12:00 PM - 2:00 PM</a:t>
            </a:r>
          </a:p>
          <a:p>
            <a:pPr algn="l">
              <a:lnSpc>
                <a:spcPts val="3646"/>
              </a:lnSpc>
            </a:pPr>
            <a:endParaRPr lang="en-US" sz="2604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646"/>
              </a:lnSpc>
            </a:pPr>
            <a:r>
              <a:rPr lang="en-US" sz="2604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Additional Details:</a:t>
            </a:r>
          </a:p>
          <a:p>
            <a:pPr marL="562351" lvl="1" indent="-281175" algn="l">
              <a:lnSpc>
                <a:spcPts val="3646"/>
              </a:lnSpc>
              <a:buFont typeface="Arial"/>
              <a:buChar char="•"/>
            </a:pP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Business </a:t>
            </a:r>
            <a:r>
              <a:rPr lang="en-US" sz="2604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professional attire</a:t>
            </a: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 required</a:t>
            </a:r>
          </a:p>
          <a:p>
            <a:pPr marL="562351" lvl="1" indent="-281175" algn="l">
              <a:lnSpc>
                <a:spcPts val="3646"/>
              </a:lnSpc>
              <a:buFont typeface="Arial"/>
              <a:buChar char="•"/>
            </a:pP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ONLY for candidates and members</a:t>
            </a:r>
          </a:p>
          <a:p>
            <a:pPr marL="562351" lvl="1" indent="-281175" algn="l">
              <a:lnSpc>
                <a:spcPts val="3646"/>
              </a:lnSpc>
              <a:buFont typeface="Arial"/>
              <a:buChar char="•"/>
            </a:pP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Attendance is mandatory</a:t>
            </a:r>
          </a:p>
          <a:p>
            <a:pPr algn="l">
              <a:lnSpc>
                <a:spcPts val="3646"/>
              </a:lnSpc>
            </a:pPr>
            <a:endParaRPr lang="en-US" sz="2604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96496" y="2794628"/>
            <a:ext cx="483131" cy="483131"/>
          </a:xfrm>
          <a:custGeom>
            <a:avLst/>
            <a:gdLst/>
            <a:ahLst/>
            <a:cxnLst/>
            <a:rect l="l" t="t" r="r" b="b"/>
            <a:pathLst>
              <a:path w="483131" h="483131">
                <a:moveTo>
                  <a:pt x="0" y="0"/>
                </a:moveTo>
                <a:lnTo>
                  <a:pt x="483131" y="0"/>
                </a:lnTo>
                <a:lnTo>
                  <a:pt x="483131" y="483131"/>
                </a:lnTo>
                <a:lnTo>
                  <a:pt x="0" y="4831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965377" y="2693491"/>
            <a:ext cx="8178623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Overview</a:t>
            </a:r>
            <a:r>
              <a:rPr lang="en-US" sz="2599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: Members will attend the Initiation Ceremony to celebrate new candidates becoming official BAP members and to recognize graduating seniors for their achievements and contributions.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946585FEA2348845D11F709E24C90" ma:contentTypeVersion="12" ma:contentTypeDescription="Create a new document." ma:contentTypeScope="" ma:versionID="8b93e64b8575fe7075daeace621cd93e">
  <xsd:schema xmlns:xsd="http://www.w3.org/2001/XMLSchema" xmlns:xs="http://www.w3.org/2001/XMLSchema" xmlns:p="http://schemas.microsoft.com/office/2006/metadata/properties" xmlns:ns2="7af60072-9883-48d1-bc86-ebc0850dc932" xmlns:ns3="f80b0f9f-b4ea-47ca-a63f-e2c8f27dab47" targetNamespace="http://schemas.microsoft.com/office/2006/metadata/properties" ma:root="true" ma:fieldsID="a89c85d26c48fcea004d9411d1c08a9d" ns2:_="" ns3:_="">
    <xsd:import namespace="7af60072-9883-48d1-bc86-ebc0850dc932"/>
    <xsd:import namespace="f80b0f9f-b4ea-47ca-a63f-e2c8f27dab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60072-9883-48d1-bc86-ebc0850dc9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16867a8-d3dd-450c-8722-94d742a2a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b0f9f-b4ea-47ca-a63f-e2c8f27dab4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162bfc-9b34-4ab6-9f50-a66c790610d2}" ma:internalName="TaxCatchAll" ma:showField="CatchAllData" ma:web="f80b0f9f-b4ea-47ca-a63f-e2c8f27dab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f60072-9883-48d1-bc86-ebc0850dc932">
      <Terms xmlns="http://schemas.microsoft.com/office/infopath/2007/PartnerControls"/>
    </lcf76f155ced4ddcb4097134ff3c332f>
    <TaxCatchAll xmlns="f80b0f9f-b4ea-47ca-a63f-e2c8f27dab4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8D5AD2-532F-4B04-9DCB-592E82A34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f60072-9883-48d1-bc86-ebc0850dc932"/>
    <ds:schemaRef ds:uri="f80b0f9f-b4ea-47ca-a63f-e2c8f27da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63AE5F-7FE2-4108-AC82-3DC7DD38F6A2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80b0f9f-b4ea-47ca-a63f-e2c8f27dab47"/>
    <ds:schemaRef ds:uri="7af60072-9883-48d1-bc86-ebc0850dc93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A4F5F1-6A9D-49ED-99B8-B8E2BF54F7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Custom</PresentationFormat>
  <Paragraphs>194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Archivo Narrow Bold</vt:lpstr>
      <vt:lpstr>Poppins Bold</vt:lpstr>
      <vt:lpstr>Arial</vt:lpstr>
      <vt:lpstr>Poppins Bold Italics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 Preparing Graduate Education 3.27.2026</dc:title>
  <cp:lastModifiedBy>Karen Flores-Padilla</cp:lastModifiedBy>
  <cp:revision>1</cp:revision>
  <dcterms:created xsi:type="dcterms:W3CDTF">2006-08-16T00:00:00Z</dcterms:created>
  <dcterms:modified xsi:type="dcterms:W3CDTF">2026-03-27T21:23:05Z</dcterms:modified>
  <dc:identifier>DAHFJT4f7BU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0x01010009B946585FEA2348845D11F709E24C90</vt:lpwstr>
  </property>
  <property fmtid="{D5CDD505-2E9C-101B-9397-08002B2CF9AE}" pid="3" name="MediaServiceImageTags">
    <vt:lpwstr/>
  </property>
</Properties>
</file>