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8288000" cy="10287000"/>
  <p:notesSz cx="6858000" cy="9144000"/>
  <p:embeddedFontLst>
    <p:embeddedFont>
      <p:font typeface="Archivo Narrow Bold" panose="020B0604020202020204" charset="0"/>
      <p:regular r:id="rId25"/>
    </p:embeddedFont>
    <p:embeddedFont>
      <p:font typeface="Poppins" panose="00000500000000000000" pitchFamily="2" charset="0"/>
      <p:regular r:id="rId26"/>
      <p:bold r:id="rId27"/>
      <p:italic r:id="rId28"/>
      <p:boldItalic r:id="rId29"/>
    </p:embeddedFont>
    <p:embeddedFont>
      <p:font typeface="Poppins Bold" panose="00000800000000000000" pitchFamily="2" charset="0"/>
      <p:regular r:id="rId30"/>
      <p:bold r:id="rId31"/>
    </p:embeddedFont>
    <p:embeddedFont>
      <p:font typeface="Poppins Bold Italics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4D600F-B6CF-EB48-93B3-B3850279F685}" v="41" dt="2026-01-23T19:30:39.4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8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Flores-Padilla" userId="S::kfloresp@students.kennesaw.edu::08d0f572-bac7-4b4c-b223-71538607effe" providerId="AD" clId="Web-{F44D600F-B6CF-EB48-93B3-B3850279F685}"/>
    <pc:docChg chg="modSld">
      <pc:chgData name="Karen Flores-Padilla" userId="S::kfloresp@students.kennesaw.edu::08d0f572-bac7-4b4c-b223-71538607effe" providerId="AD" clId="Web-{F44D600F-B6CF-EB48-93B3-B3850279F685}" dt="2026-01-23T19:30:39.498" v="37" actId="14100"/>
      <pc:docMkLst>
        <pc:docMk/>
      </pc:docMkLst>
      <pc:sldChg chg="addSp delSp modSp">
        <pc:chgData name="Karen Flores-Padilla" userId="S::kfloresp@students.kennesaw.edu::08d0f572-bac7-4b4c-b223-71538607effe" providerId="AD" clId="Web-{F44D600F-B6CF-EB48-93B3-B3850279F685}" dt="2026-01-23T19:30:39.498" v="37" actId="14100"/>
        <pc:sldMkLst>
          <pc:docMk/>
          <pc:sldMk cId="0" sldId="257"/>
        </pc:sldMkLst>
        <pc:spChg chg="del topLvl">
          <ac:chgData name="Karen Flores-Padilla" userId="S::kfloresp@students.kennesaw.edu::08d0f572-bac7-4b4c-b223-71538607effe" providerId="AD" clId="Web-{F44D600F-B6CF-EB48-93B3-B3850279F685}" dt="2026-01-23T19:30:06.873" v="34"/>
          <ac:spMkLst>
            <pc:docMk/>
            <pc:sldMk cId="0" sldId="257"/>
            <ac:spMk id="35" creationId="{00000000-0000-0000-0000-000000000000}"/>
          </ac:spMkLst>
        </pc:spChg>
        <pc:grpChg chg="del">
          <ac:chgData name="Karen Flores-Padilla" userId="S::kfloresp@students.kennesaw.edu::08d0f572-bac7-4b4c-b223-71538607effe" providerId="AD" clId="Web-{F44D600F-B6CF-EB48-93B3-B3850279F685}" dt="2026-01-23T19:30:06.873" v="34"/>
          <ac:grpSpMkLst>
            <pc:docMk/>
            <pc:sldMk cId="0" sldId="257"/>
            <ac:grpSpMk id="34" creationId="{00000000-0000-0000-0000-000000000000}"/>
          </ac:grpSpMkLst>
        </pc:grpChg>
        <pc:picChg chg="add mod">
          <ac:chgData name="Karen Flores-Padilla" userId="S::kfloresp@students.kennesaw.edu::08d0f572-bac7-4b4c-b223-71538607effe" providerId="AD" clId="Web-{F44D600F-B6CF-EB48-93B3-B3850279F685}" dt="2026-01-23T19:30:39.498" v="37" actId="14100"/>
          <ac:picMkLst>
            <pc:docMk/>
            <pc:sldMk cId="0" sldId="257"/>
            <ac:picMk id="50" creationId="{93E4B6AB-6FF0-2CB5-2DFF-350A8CFD89B7}"/>
          </ac:picMkLst>
        </pc:picChg>
      </pc:sldChg>
      <pc:sldChg chg="modSp">
        <pc:chgData name="Karen Flores-Padilla" userId="S::kfloresp@students.kennesaw.edu::08d0f572-bac7-4b4c-b223-71538607effe" providerId="AD" clId="Web-{F44D600F-B6CF-EB48-93B3-B3850279F685}" dt="2026-01-23T18:48:05.036" v="12"/>
        <pc:sldMkLst>
          <pc:docMk/>
          <pc:sldMk cId="0" sldId="261"/>
        </pc:sldMkLst>
        <pc:spChg chg="mod">
          <ac:chgData name="Karen Flores-Padilla" userId="S::kfloresp@students.kennesaw.edu::08d0f572-bac7-4b4c-b223-71538607effe" providerId="AD" clId="Web-{F44D600F-B6CF-EB48-93B3-B3850279F685}" dt="2026-01-23T18:48:04.895" v="0"/>
          <ac:spMkLst>
            <pc:docMk/>
            <pc:sldMk cId="0" sldId="261"/>
            <ac:spMk id="23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04.895" v="1"/>
          <ac:spMkLst>
            <pc:docMk/>
            <pc:sldMk cId="0" sldId="261"/>
            <ac:spMk id="26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04.895" v="2"/>
          <ac:spMkLst>
            <pc:docMk/>
            <pc:sldMk cId="0" sldId="261"/>
            <ac:spMk id="29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04.895" v="3"/>
          <ac:spMkLst>
            <pc:docMk/>
            <pc:sldMk cId="0" sldId="261"/>
            <ac:spMk id="30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04.895" v="4"/>
          <ac:spMkLst>
            <pc:docMk/>
            <pc:sldMk cId="0" sldId="261"/>
            <ac:spMk id="31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04.895" v="5"/>
          <ac:spMkLst>
            <pc:docMk/>
            <pc:sldMk cId="0" sldId="261"/>
            <ac:spMk id="32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04.895" v="6"/>
          <ac:spMkLst>
            <pc:docMk/>
            <pc:sldMk cId="0" sldId="261"/>
            <ac:spMk id="37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04.895" v="7"/>
          <ac:spMkLst>
            <pc:docMk/>
            <pc:sldMk cId="0" sldId="261"/>
            <ac:spMk id="39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04.895" v="8"/>
          <ac:spMkLst>
            <pc:docMk/>
            <pc:sldMk cId="0" sldId="261"/>
            <ac:spMk id="40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04.895" v="9"/>
          <ac:spMkLst>
            <pc:docMk/>
            <pc:sldMk cId="0" sldId="261"/>
            <ac:spMk id="44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04.895" v="10"/>
          <ac:spMkLst>
            <pc:docMk/>
            <pc:sldMk cId="0" sldId="261"/>
            <ac:spMk id="51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04.895" v="11"/>
          <ac:spMkLst>
            <pc:docMk/>
            <pc:sldMk cId="0" sldId="261"/>
            <ac:spMk id="53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05.036" v="12"/>
          <ac:spMkLst>
            <pc:docMk/>
            <pc:sldMk cId="0" sldId="261"/>
            <ac:spMk id="54" creationId="{00000000-0000-0000-0000-000000000000}"/>
          </ac:spMkLst>
        </pc:spChg>
      </pc:sldChg>
      <pc:sldChg chg="modSp">
        <pc:chgData name="Karen Flores-Padilla" userId="S::kfloresp@students.kennesaw.edu::08d0f572-bac7-4b4c-b223-71538607effe" providerId="AD" clId="Web-{F44D600F-B6CF-EB48-93B3-B3850279F685}" dt="2026-01-23T18:48:13.551" v="27"/>
        <pc:sldMkLst>
          <pc:docMk/>
          <pc:sldMk cId="0" sldId="262"/>
        </pc:sldMkLst>
        <pc:spChg chg="mod">
          <ac:chgData name="Karen Flores-Padilla" userId="S::kfloresp@students.kennesaw.edu::08d0f572-bac7-4b4c-b223-71538607effe" providerId="AD" clId="Web-{F44D600F-B6CF-EB48-93B3-B3850279F685}" dt="2026-01-23T18:48:13.426" v="13"/>
          <ac:spMkLst>
            <pc:docMk/>
            <pc:sldMk cId="0" sldId="262"/>
            <ac:spMk id="22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13.426" v="14"/>
          <ac:spMkLst>
            <pc:docMk/>
            <pc:sldMk cId="0" sldId="262"/>
            <ac:spMk id="26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13.426" v="15"/>
          <ac:spMkLst>
            <pc:docMk/>
            <pc:sldMk cId="0" sldId="262"/>
            <ac:spMk id="29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13.426" v="16"/>
          <ac:spMkLst>
            <pc:docMk/>
            <pc:sldMk cId="0" sldId="262"/>
            <ac:spMk id="30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13.426" v="17"/>
          <ac:spMkLst>
            <pc:docMk/>
            <pc:sldMk cId="0" sldId="262"/>
            <ac:spMk id="31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13.426" v="18"/>
          <ac:spMkLst>
            <pc:docMk/>
            <pc:sldMk cId="0" sldId="262"/>
            <ac:spMk id="32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13.426" v="19"/>
          <ac:spMkLst>
            <pc:docMk/>
            <pc:sldMk cId="0" sldId="262"/>
            <ac:spMk id="35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13.426" v="20"/>
          <ac:spMkLst>
            <pc:docMk/>
            <pc:sldMk cId="0" sldId="262"/>
            <ac:spMk id="37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13.442" v="21"/>
          <ac:spMkLst>
            <pc:docMk/>
            <pc:sldMk cId="0" sldId="262"/>
            <ac:spMk id="38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13.442" v="22"/>
          <ac:spMkLst>
            <pc:docMk/>
            <pc:sldMk cId="0" sldId="262"/>
            <ac:spMk id="41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13.442" v="23"/>
          <ac:spMkLst>
            <pc:docMk/>
            <pc:sldMk cId="0" sldId="262"/>
            <ac:spMk id="43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13.442" v="24"/>
          <ac:spMkLst>
            <pc:docMk/>
            <pc:sldMk cId="0" sldId="262"/>
            <ac:spMk id="44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13.442" v="25"/>
          <ac:spMkLst>
            <pc:docMk/>
            <pc:sldMk cId="0" sldId="262"/>
            <ac:spMk id="47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13.442" v="26"/>
          <ac:spMkLst>
            <pc:docMk/>
            <pc:sldMk cId="0" sldId="262"/>
            <ac:spMk id="49" creationId="{00000000-0000-0000-0000-000000000000}"/>
          </ac:spMkLst>
        </pc:spChg>
        <pc:spChg chg="mod">
          <ac:chgData name="Karen Flores-Padilla" userId="S::kfloresp@students.kennesaw.edu::08d0f572-bac7-4b4c-b223-71538607effe" providerId="AD" clId="Web-{F44D600F-B6CF-EB48-93B3-B3850279F685}" dt="2026-01-23T18:48:13.551" v="27"/>
          <ac:spMkLst>
            <pc:docMk/>
            <pc:sldMk cId="0" sldId="262"/>
            <ac:spMk id="50" creationId="{00000000-0000-0000-0000-000000000000}"/>
          </ac:spMkLst>
        </pc:spChg>
      </pc:sldChg>
      <pc:sldChg chg="modSp">
        <pc:chgData name="Karen Flores-Padilla" userId="S::kfloresp@students.kennesaw.edu::08d0f572-bac7-4b4c-b223-71538607effe" providerId="AD" clId="Web-{F44D600F-B6CF-EB48-93B3-B3850279F685}" dt="2026-01-23T18:48:31.489" v="29" actId="20577"/>
        <pc:sldMkLst>
          <pc:docMk/>
          <pc:sldMk cId="0" sldId="271"/>
        </pc:sldMkLst>
        <pc:spChg chg="mod">
          <ac:chgData name="Karen Flores-Padilla" userId="S::kfloresp@students.kennesaw.edu::08d0f572-bac7-4b4c-b223-71538607effe" providerId="AD" clId="Web-{F44D600F-B6CF-EB48-93B3-B3850279F685}" dt="2026-01-23T18:48:31.489" v="29" actId="20577"/>
          <ac:spMkLst>
            <pc:docMk/>
            <pc:sldMk cId="0" sldId="271"/>
            <ac:spMk id="4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45.sv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5.pn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svg"/><Relationship Id="rId7" Type="http://schemas.openxmlformats.org/officeDocument/2006/relationships/image" Target="../media/image2.png"/><Relationship Id="rId12" Type="http://schemas.openxmlformats.org/officeDocument/2006/relationships/hyperlink" Target="https://jeopardylabs.com/play/beta-alpha-psi-jeopardy-10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63.svg"/><Relationship Id="rId5" Type="http://schemas.openxmlformats.org/officeDocument/2006/relationships/image" Target="../media/image3.png"/><Relationship Id="rId10" Type="http://schemas.openxmlformats.org/officeDocument/2006/relationships/image" Target="../media/image62.png"/><Relationship Id="rId4" Type="http://schemas.openxmlformats.org/officeDocument/2006/relationships/image" Target="../media/image5.png"/><Relationship Id="rId9" Type="http://schemas.openxmlformats.org/officeDocument/2006/relationships/image" Target="../media/image6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6.png"/><Relationship Id="rId7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4.jpeg"/><Relationship Id="rId5" Type="http://schemas.openxmlformats.org/officeDocument/2006/relationships/image" Target="../media/image3.png"/><Relationship Id="rId10" Type="http://schemas.openxmlformats.org/officeDocument/2006/relationships/image" Target="../media/image13.jpeg"/><Relationship Id="rId4" Type="http://schemas.openxmlformats.org/officeDocument/2006/relationships/image" Target="../media/image2.pn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.svg"/><Relationship Id="rId3" Type="http://schemas.openxmlformats.org/officeDocument/2006/relationships/image" Target="../media/image18.jpe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28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alendar.kennesaw.edu/event/2026-spring-soa-meet-the-firms" TargetMode="External"/><Relationship Id="rId3" Type="http://schemas.openxmlformats.org/officeDocument/2006/relationships/image" Target="../media/image31.png"/><Relationship Id="rId7" Type="http://schemas.openxmlformats.org/officeDocument/2006/relationships/hyperlink" Target="https://www.kennesaw.edu/coles/degrees-programs/graduate/master-accounting/information-sessions.php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hyperlink" Target="https://owllife.kennesaw.edu/event/11986576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owllife.kennesaw.edu/event/11953703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scpa.org/content/EducationalFoundation/Scholarships.aspx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s://campus.kennesaw.edu/current-students/financial-aid/scholarships/index.php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www.thiswaytocpa.com/education/aicpa-legacy-scholarships/" TargetMode="External"/><Relationship Id="rId5" Type="http://schemas.openxmlformats.org/officeDocument/2006/relationships/image" Target="../media/image4.svg"/><Relationship Id="rId10" Type="http://schemas.openxmlformats.org/officeDocument/2006/relationships/hyperlink" Target="https://www.bap.org/partner-scholarships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kennesaw.edu/coles/academics/accountancy/docs/slp-2026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69981" y="1205423"/>
            <a:ext cx="7778348" cy="777834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2AA15">
                    <a:alpha val="100000"/>
                  </a:srgbClr>
                </a:gs>
                <a:gs pos="100000">
                  <a:srgbClr val="C5C19C">
                    <a:alpha val="100000"/>
                  </a:srgbClr>
                </a:gs>
              </a:gsLst>
              <a:lin ang="5400000"/>
            </a:gra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4" name="Freeform 4"/>
          <p:cNvSpPr/>
          <p:nvPr/>
        </p:nvSpPr>
        <p:spPr>
          <a:xfrm rot="-10800000">
            <a:off x="12182073" y="0"/>
            <a:ext cx="951548" cy="10287000"/>
          </a:xfrm>
          <a:custGeom>
            <a:avLst/>
            <a:gdLst/>
            <a:ahLst/>
            <a:cxnLst/>
            <a:rect l="l" t="t" r="r" b="b"/>
            <a:pathLst>
              <a:path w="951548" h="10287000">
                <a:moveTo>
                  <a:pt x="0" y="0"/>
                </a:moveTo>
                <a:lnTo>
                  <a:pt x="951547" y="0"/>
                </a:lnTo>
                <a:lnTo>
                  <a:pt x="95154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133620" y="0"/>
            <a:ext cx="5154380" cy="10287000"/>
            <a:chOff x="0" y="0"/>
            <a:chExt cx="1357532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7532" cy="2709333"/>
            </a:xfrm>
            <a:custGeom>
              <a:avLst/>
              <a:gdLst/>
              <a:ahLst/>
              <a:cxnLst/>
              <a:rect l="l" t="t" r="r" b="b"/>
              <a:pathLst>
                <a:path w="1357532" h="2709333">
                  <a:moveTo>
                    <a:pt x="0" y="0"/>
                  </a:moveTo>
                  <a:lnTo>
                    <a:pt x="1357532" y="0"/>
                  </a:lnTo>
                  <a:lnTo>
                    <a:pt x="135753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2AA16">
                    <a:alpha val="100000"/>
                  </a:srgbClr>
                </a:gs>
                <a:gs pos="50000">
                  <a:srgbClr val="F4C801">
                    <a:alpha val="100000"/>
                  </a:srgbClr>
                </a:gs>
                <a:gs pos="100000">
                  <a:srgbClr val="FCBA2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357532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400000" flipH="1">
            <a:off x="9528579" y="1528791"/>
            <a:ext cx="7210082" cy="7229419"/>
          </a:xfrm>
          <a:custGeom>
            <a:avLst/>
            <a:gdLst/>
            <a:ahLst/>
            <a:cxnLst/>
            <a:rect l="l" t="t" r="r" b="b"/>
            <a:pathLst>
              <a:path w="7210082" h="7229419">
                <a:moveTo>
                  <a:pt x="7210083" y="0"/>
                </a:moveTo>
                <a:lnTo>
                  <a:pt x="0" y="0"/>
                </a:lnTo>
                <a:lnTo>
                  <a:pt x="0" y="7229418"/>
                </a:lnTo>
                <a:lnTo>
                  <a:pt x="7210083" y="7229418"/>
                </a:lnTo>
                <a:lnTo>
                  <a:pt x="7210083" y="0"/>
                </a:lnTo>
                <a:close/>
              </a:path>
            </a:pathLst>
          </a:custGeom>
          <a:blipFill>
            <a:blip r:embed="rId3"/>
            <a:stretch>
              <a:fillRect r="-393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16663" y="8224391"/>
            <a:ext cx="3975449" cy="1323565"/>
            <a:chOff x="0" y="0"/>
            <a:chExt cx="1759696" cy="5858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59696" cy="585864"/>
            </a:xfrm>
            <a:custGeom>
              <a:avLst/>
              <a:gdLst/>
              <a:ahLst/>
              <a:cxnLst/>
              <a:rect l="l" t="t" r="r" b="b"/>
              <a:pathLst>
                <a:path w="1759696" h="585864">
                  <a:moveTo>
                    <a:pt x="194743" y="0"/>
                  </a:moveTo>
                  <a:lnTo>
                    <a:pt x="1564953" y="0"/>
                  </a:lnTo>
                  <a:cubicBezTo>
                    <a:pt x="1616602" y="0"/>
                    <a:pt x="1666136" y="20518"/>
                    <a:pt x="1702657" y="57039"/>
                  </a:cubicBezTo>
                  <a:cubicBezTo>
                    <a:pt x="1739179" y="93560"/>
                    <a:pt x="1759696" y="143094"/>
                    <a:pt x="1759696" y="194743"/>
                  </a:cubicBezTo>
                  <a:lnTo>
                    <a:pt x="1759696" y="391121"/>
                  </a:lnTo>
                  <a:cubicBezTo>
                    <a:pt x="1759696" y="498674"/>
                    <a:pt x="1672507" y="585864"/>
                    <a:pt x="1564953" y="585864"/>
                  </a:cubicBezTo>
                  <a:lnTo>
                    <a:pt x="194743" y="585864"/>
                  </a:lnTo>
                  <a:cubicBezTo>
                    <a:pt x="143094" y="585864"/>
                    <a:pt x="93560" y="565346"/>
                    <a:pt x="57039" y="528825"/>
                  </a:cubicBezTo>
                  <a:cubicBezTo>
                    <a:pt x="20518" y="492304"/>
                    <a:pt x="0" y="442770"/>
                    <a:pt x="0" y="391121"/>
                  </a:cubicBezTo>
                  <a:lnTo>
                    <a:pt x="0" y="194743"/>
                  </a:lnTo>
                  <a:cubicBezTo>
                    <a:pt x="0" y="143094"/>
                    <a:pt x="20518" y="93560"/>
                    <a:pt x="57039" y="57039"/>
                  </a:cubicBezTo>
                  <a:cubicBezTo>
                    <a:pt x="93560" y="20518"/>
                    <a:pt x="143094" y="0"/>
                    <a:pt x="194743" y="0"/>
                  </a:cubicBezTo>
                  <a:close/>
                </a:path>
              </a:pathLst>
            </a:custGeom>
            <a:solidFill>
              <a:srgbClr val="F2AA1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759696" cy="643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62446" y="6779206"/>
            <a:ext cx="505813" cy="949884"/>
          </a:xfrm>
          <a:custGeom>
            <a:avLst/>
            <a:gdLst/>
            <a:ahLst/>
            <a:cxnLst/>
            <a:rect l="l" t="t" r="r" b="b"/>
            <a:pathLst>
              <a:path w="505813" h="949884">
                <a:moveTo>
                  <a:pt x="0" y="0"/>
                </a:moveTo>
                <a:lnTo>
                  <a:pt x="505813" y="0"/>
                </a:lnTo>
                <a:lnTo>
                  <a:pt x="505813" y="949885"/>
                </a:lnTo>
                <a:lnTo>
                  <a:pt x="0" y="94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8322" y="1092694"/>
            <a:ext cx="986448" cy="908886"/>
          </a:xfrm>
          <a:custGeom>
            <a:avLst/>
            <a:gdLst/>
            <a:ahLst/>
            <a:cxnLst/>
            <a:rect l="l" t="t" r="r" b="b"/>
            <a:pathLst>
              <a:path w="986448" h="908886">
                <a:moveTo>
                  <a:pt x="0" y="0"/>
                </a:moveTo>
                <a:lnTo>
                  <a:pt x="986448" y="0"/>
                </a:lnTo>
                <a:lnTo>
                  <a:pt x="986448" y="908886"/>
                </a:lnTo>
                <a:lnTo>
                  <a:pt x="0" y="9088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935" r="-2986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28700" y="8416724"/>
            <a:ext cx="841576" cy="84157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42073" y="8530097"/>
            <a:ext cx="614830" cy="614830"/>
          </a:xfrm>
          <a:custGeom>
            <a:avLst/>
            <a:gdLst/>
            <a:ahLst/>
            <a:cxnLst/>
            <a:rect l="l" t="t" r="r" b="b"/>
            <a:pathLst>
              <a:path w="614830" h="614830">
                <a:moveTo>
                  <a:pt x="0" y="0"/>
                </a:moveTo>
                <a:lnTo>
                  <a:pt x="614830" y="0"/>
                </a:lnTo>
                <a:lnTo>
                  <a:pt x="614830" y="614830"/>
                </a:lnTo>
                <a:lnTo>
                  <a:pt x="0" y="6148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9764628" y="1678739"/>
            <a:ext cx="6737985" cy="6737985"/>
            <a:chOff x="0" y="0"/>
            <a:chExt cx="812800" cy="812800"/>
          </a:xfrm>
        </p:grpSpPr>
        <p:sp>
          <p:nvSpPr>
            <p:cNvPr id="19" name="Freeform 19" descr="image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1964770" y="6876323"/>
            <a:ext cx="441231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1A1A1A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Iota Tau Chapter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38225" y="2375508"/>
            <a:ext cx="8115300" cy="334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12"/>
              </a:lnSpc>
            </a:pPr>
            <a:r>
              <a:rPr lang="en-US" sz="11465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BETA ALPHA PSI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057808" y="1190018"/>
            <a:ext cx="2878787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</a:pPr>
            <a:r>
              <a:rPr lang="en-US" sz="2218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Kennesaw State University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017419" y="8489474"/>
            <a:ext cx="3454282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1"/>
              </a:lnSpc>
            </a:pPr>
            <a:r>
              <a:rPr lang="en-US" sz="1934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Visit Our Website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17419" y="8769458"/>
            <a:ext cx="4410331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6"/>
              </a:lnSpc>
            </a:pPr>
            <a:r>
              <a:rPr lang="en-US" sz="2455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ksubap.com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6745" y="0"/>
            <a:ext cx="3784246" cy="8983336"/>
            <a:chOff x="0" y="0"/>
            <a:chExt cx="860335" cy="20423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60335" cy="2042330"/>
            </a:xfrm>
            <a:custGeom>
              <a:avLst/>
              <a:gdLst/>
              <a:ahLst/>
              <a:cxnLst/>
              <a:rect l="l" t="t" r="r" b="b"/>
              <a:pathLst>
                <a:path w="860335" h="2042330">
                  <a:moveTo>
                    <a:pt x="0" y="0"/>
                  </a:moveTo>
                  <a:lnTo>
                    <a:pt x="860335" y="0"/>
                  </a:lnTo>
                  <a:lnTo>
                    <a:pt x="860335" y="2042330"/>
                  </a:lnTo>
                  <a:lnTo>
                    <a:pt x="0" y="2042330"/>
                  </a:ln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60335" cy="2099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16673329" y="8157886"/>
            <a:ext cx="585971" cy="1100414"/>
          </a:xfrm>
          <a:custGeom>
            <a:avLst/>
            <a:gdLst/>
            <a:ahLst/>
            <a:cxnLst/>
            <a:rect l="l" t="t" r="r" b="b"/>
            <a:pathLst>
              <a:path w="585971" h="1100414">
                <a:moveTo>
                  <a:pt x="0" y="0"/>
                </a:moveTo>
                <a:lnTo>
                  <a:pt x="585971" y="0"/>
                </a:lnTo>
                <a:lnTo>
                  <a:pt x="585971" y="1100414"/>
                </a:lnTo>
                <a:lnTo>
                  <a:pt x="0" y="1100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 flipH="1">
            <a:off x="390615" y="4234512"/>
            <a:ext cx="5956506" cy="5972481"/>
          </a:xfrm>
          <a:custGeom>
            <a:avLst/>
            <a:gdLst/>
            <a:ahLst/>
            <a:cxnLst/>
            <a:rect l="l" t="t" r="r" b="b"/>
            <a:pathLst>
              <a:path w="5956506" h="5972481">
                <a:moveTo>
                  <a:pt x="5956506" y="0"/>
                </a:moveTo>
                <a:lnTo>
                  <a:pt x="0" y="0"/>
                </a:lnTo>
                <a:lnTo>
                  <a:pt x="0" y="5972481"/>
                </a:lnTo>
                <a:lnTo>
                  <a:pt x="5956506" y="5972481"/>
                </a:lnTo>
                <a:lnTo>
                  <a:pt x="5956506" y="0"/>
                </a:lnTo>
                <a:close/>
              </a:path>
            </a:pathLst>
          </a:custGeom>
          <a:blipFill>
            <a:blip r:embed="rId4"/>
            <a:stretch>
              <a:fillRect r="-39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80883" y="4592420"/>
            <a:ext cx="5118147" cy="511814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471" r="-25471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9" name="Freeform 9"/>
          <p:cNvSpPr/>
          <p:nvPr/>
        </p:nvSpPr>
        <p:spPr>
          <a:xfrm rot="-5400000" flipH="1">
            <a:off x="17416267" y="1786204"/>
            <a:ext cx="2107746" cy="2113399"/>
          </a:xfrm>
          <a:custGeom>
            <a:avLst/>
            <a:gdLst/>
            <a:ahLst/>
            <a:cxnLst/>
            <a:rect l="l" t="t" r="r" b="b"/>
            <a:pathLst>
              <a:path w="2107746" h="2113399">
                <a:moveTo>
                  <a:pt x="2107746" y="0"/>
                </a:moveTo>
                <a:lnTo>
                  <a:pt x="0" y="0"/>
                </a:lnTo>
                <a:lnTo>
                  <a:pt x="0" y="2113399"/>
                </a:lnTo>
                <a:lnTo>
                  <a:pt x="2107746" y="2113399"/>
                </a:lnTo>
                <a:lnTo>
                  <a:pt x="2107746" y="0"/>
                </a:lnTo>
                <a:close/>
              </a:path>
            </a:pathLst>
          </a:custGeom>
          <a:blipFill>
            <a:blip r:embed="rId4"/>
            <a:stretch>
              <a:fillRect r="-393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7551664" y="1934624"/>
            <a:ext cx="1796020" cy="179602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61945" tIns="61945" rIns="61945" bIns="6194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69339" y="1242103"/>
            <a:ext cx="3201602" cy="320160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CBCBCB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5400000" flipH="1">
            <a:off x="1758967" y="1237785"/>
            <a:ext cx="3219802" cy="3228437"/>
          </a:xfrm>
          <a:custGeom>
            <a:avLst/>
            <a:gdLst/>
            <a:ahLst/>
            <a:cxnLst/>
            <a:rect l="l" t="t" r="r" b="b"/>
            <a:pathLst>
              <a:path w="3219802" h="3228437">
                <a:moveTo>
                  <a:pt x="3219802" y="0"/>
                </a:moveTo>
                <a:lnTo>
                  <a:pt x="0" y="0"/>
                </a:lnTo>
                <a:lnTo>
                  <a:pt x="0" y="3228438"/>
                </a:lnTo>
                <a:lnTo>
                  <a:pt x="3219802" y="3228438"/>
                </a:lnTo>
                <a:lnTo>
                  <a:pt x="3219802" y="0"/>
                </a:lnTo>
                <a:close/>
              </a:path>
            </a:pathLst>
          </a:custGeom>
          <a:blipFill>
            <a:blip r:embed="rId4"/>
            <a:stretch>
              <a:fillRect r="-393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969927" y="1431253"/>
            <a:ext cx="2766626" cy="276662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7325289" y="1679403"/>
            <a:ext cx="512703" cy="1834603"/>
            <a:chOff x="0" y="0"/>
            <a:chExt cx="135033" cy="48318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5033" cy="483188"/>
            </a:xfrm>
            <a:custGeom>
              <a:avLst/>
              <a:gdLst/>
              <a:ahLst/>
              <a:cxnLst/>
              <a:rect l="l" t="t" r="r" b="b"/>
              <a:pathLst>
                <a:path w="135033" h="483188">
                  <a:moveTo>
                    <a:pt x="67516" y="0"/>
                  </a:moveTo>
                  <a:lnTo>
                    <a:pt x="67516" y="0"/>
                  </a:lnTo>
                  <a:cubicBezTo>
                    <a:pt x="104805" y="0"/>
                    <a:pt x="135033" y="30228"/>
                    <a:pt x="135033" y="67516"/>
                  </a:cubicBezTo>
                  <a:lnTo>
                    <a:pt x="135033" y="415671"/>
                  </a:lnTo>
                  <a:cubicBezTo>
                    <a:pt x="135033" y="433578"/>
                    <a:pt x="127919" y="450751"/>
                    <a:pt x="115258" y="463413"/>
                  </a:cubicBezTo>
                  <a:cubicBezTo>
                    <a:pt x="102596" y="476074"/>
                    <a:pt x="85423" y="483188"/>
                    <a:pt x="67516" y="483188"/>
                  </a:cubicBezTo>
                  <a:lnTo>
                    <a:pt x="67516" y="483188"/>
                  </a:lnTo>
                  <a:cubicBezTo>
                    <a:pt x="30228" y="483188"/>
                    <a:pt x="0" y="452960"/>
                    <a:pt x="0" y="415671"/>
                  </a:cubicBezTo>
                  <a:lnTo>
                    <a:pt x="0" y="67516"/>
                  </a:lnTo>
                  <a:cubicBezTo>
                    <a:pt x="0" y="49610"/>
                    <a:pt x="7113" y="32437"/>
                    <a:pt x="19775" y="19775"/>
                  </a:cubicBezTo>
                  <a:cubicBezTo>
                    <a:pt x="32437" y="7113"/>
                    <a:pt x="49610" y="0"/>
                    <a:pt x="67516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135033" cy="5403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713036" y="132901"/>
            <a:ext cx="1574964" cy="1451129"/>
          </a:xfrm>
          <a:custGeom>
            <a:avLst/>
            <a:gdLst/>
            <a:ahLst/>
            <a:cxnLst/>
            <a:rect l="l" t="t" r="r" b="b"/>
            <a:pathLst>
              <a:path w="1574964" h="1451129">
                <a:moveTo>
                  <a:pt x="0" y="0"/>
                </a:moveTo>
                <a:lnTo>
                  <a:pt x="1574964" y="0"/>
                </a:lnTo>
                <a:lnTo>
                  <a:pt x="1574964" y="1451129"/>
                </a:lnTo>
                <a:lnTo>
                  <a:pt x="0" y="14511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935" r="-29863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300573" y="1741360"/>
            <a:ext cx="5795381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48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 Chapter Contracts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325289" y="4175824"/>
            <a:ext cx="8115300" cy="7130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Overview</a:t>
            </a: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: Beta Alpha Psi Iota Tau Chapter requires a physical contract to be signed that details requirements and expectations​.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Only Members and Candidates</a:t>
            </a: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must sign and return the contract; FBIS should still review the BAP Code of Ethics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Contracts will be distributed in-person at the next  meeting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Signed contracts will must be given to Shannon Shumate 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359"/>
              </a:lnSpc>
            </a:pPr>
            <a:r>
              <a:rPr lang="en-US" sz="2400" b="1" i="1">
                <a:solidFill>
                  <a:srgbClr val="B41515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Signed contracts deadline: Friday, Feburary 6th</a:t>
            </a:r>
          </a:p>
          <a:p>
            <a:pPr algn="l">
              <a:lnSpc>
                <a:spcPts val="3359"/>
              </a:lnSpc>
            </a:pPr>
            <a:endParaRPr lang="en-US" sz="2400" b="1" i="1">
              <a:solidFill>
                <a:srgbClr val="B41515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91885" y="4258613"/>
            <a:ext cx="12277295" cy="5288602"/>
            <a:chOff x="0" y="0"/>
            <a:chExt cx="2791199" cy="12023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1199" cy="1202345"/>
            </a:xfrm>
            <a:custGeom>
              <a:avLst/>
              <a:gdLst/>
              <a:ahLst/>
              <a:cxnLst/>
              <a:rect l="l" t="t" r="r" b="b"/>
              <a:pathLst>
                <a:path w="2791199" h="1202345">
                  <a:moveTo>
                    <a:pt x="31529" y="0"/>
                  </a:moveTo>
                  <a:lnTo>
                    <a:pt x="2759670" y="0"/>
                  </a:lnTo>
                  <a:cubicBezTo>
                    <a:pt x="2768032" y="0"/>
                    <a:pt x="2776052" y="3322"/>
                    <a:pt x="2781965" y="9235"/>
                  </a:cubicBezTo>
                  <a:cubicBezTo>
                    <a:pt x="2787878" y="15148"/>
                    <a:pt x="2791199" y="23167"/>
                    <a:pt x="2791199" y="31529"/>
                  </a:cubicBezTo>
                  <a:lnTo>
                    <a:pt x="2791199" y="1170815"/>
                  </a:lnTo>
                  <a:cubicBezTo>
                    <a:pt x="2791199" y="1188229"/>
                    <a:pt x="2777083" y="1202345"/>
                    <a:pt x="2759670" y="1202345"/>
                  </a:cubicBezTo>
                  <a:lnTo>
                    <a:pt x="31529" y="1202345"/>
                  </a:lnTo>
                  <a:cubicBezTo>
                    <a:pt x="23167" y="1202345"/>
                    <a:pt x="15148" y="1199023"/>
                    <a:pt x="9235" y="1193110"/>
                  </a:cubicBezTo>
                  <a:cubicBezTo>
                    <a:pt x="3322" y="1187197"/>
                    <a:pt x="0" y="1179178"/>
                    <a:pt x="0" y="1170815"/>
                  </a:cubicBezTo>
                  <a:lnTo>
                    <a:pt x="0" y="31529"/>
                  </a:lnTo>
                  <a:cubicBezTo>
                    <a:pt x="0" y="23167"/>
                    <a:pt x="3322" y="15148"/>
                    <a:pt x="9235" y="9235"/>
                  </a:cubicBezTo>
                  <a:cubicBezTo>
                    <a:pt x="15148" y="3322"/>
                    <a:pt x="23167" y="0"/>
                    <a:pt x="31529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791199" cy="1259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15655152" y="7699565"/>
            <a:ext cx="585971" cy="1100414"/>
          </a:xfrm>
          <a:custGeom>
            <a:avLst/>
            <a:gdLst/>
            <a:ahLst/>
            <a:cxnLst/>
            <a:rect l="l" t="t" r="r" b="b"/>
            <a:pathLst>
              <a:path w="585971" h="1100414">
                <a:moveTo>
                  <a:pt x="0" y="0"/>
                </a:moveTo>
                <a:lnTo>
                  <a:pt x="585971" y="0"/>
                </a:lnTo>
                <a:lnTo>
                  <a:pt x="585971" y="1100414"/>
                </a:lnTo>
                <a:lnTo>
                  <a:pt x="0" y="1100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091885" y="1229134"/>
            <a:ext cx="12496913" cy="2483017"/>
            <a:chOff x="0" y="0"/>
            <a:chExt cx="3233526" cy="6424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33526" cy="642471"/>
            </a:xfrm>
            <a:custGeom>
              <a:avLst/>
              <a:gdLst/>
              <a:ahLst/>
              <a:cxnLst/>
              <a:rect l="l" t="t" r="r" b="b"/>
              <a:pathLst>
                <a:path w="3233526" h="642471">
                  <a:moveTo>
                    <a:pt x="30975" y="0"/>
                  </a:moveTo>
                  <a:lnTo>
                    <a:pt x="3202551" y="0"/>
                  </a:lnTo>
                  <a:cubicBezTo>
                    <a:pt x="3219658" y="0"/>
                    <a:pt x="3233526" y="13868"/>
                    <a:pt x="3233526" y="30975"/>
                  </a:cubicBezTo>
                  <a:lnTo>
                    <a:pt x="3233526" y="611495"/>
                  </a:lnTo>
                  <a:cubicBezTo>
                    <a:pt x="3233526" y="628603"/>
                    <a:pt x="3219658" y="642471"/>
                    <a:pt x="3202551" y="642471"/>
                  </a:cubicBezTo>
                  <a:lnTo>
                    <a:pt x="30975" y="642471"/>
                  </a:lnTo>
                  <a:cubicBezTo>
                    <a:pt x="13868" y="642471"/>
                    <a:pt x="0" y="628603"/>
                    <a:pt x="0" y="611495"/>
                  </a:cubicBezTo>
                  <a:lnTo>
                    <a:pt x="0" y="30975"/>
                  </a:lnTo>
                  <a:cubicBezTo>
                    <a:pt x="0" y="13868"/>
                    <a:pt x="13868" y="0"/>
                    <a:pt x="30975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233526" cy="699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 flipH="1">
            <a:off x="11069241" y="493879"/>
            <a:ext cx="7039114" cy="7057992"/>
          </a:xfrm>
          <a:custGeom>
            <a:avLst/>
            <a:gdLst/>
            <a:ahLst/>
            <a:cxnLst/>
            <a:rect l="l" t="t" r="r" b="b"/>
            <a:pathLst>
              <a:path w="7039114" h="7057992">
                <a:moveTo>
                  <a:pt x="7039114" y="0"/>
                </a:moveTo>
                <a:lnTo>
                  <a:pt x="0" y="0"/>
                </a:lnTo>
                <a:lnTo>
                  <a:pt x="0" y="7057992"/>
                </a:lnTo>
                <a:lnTo>
                  <a:pt x="7039114" y="7057992"/>
                </a:lnTo>
                <a:lnTo>
                  <a:pt x="7039114" y="0"/>
                </a:lnTo>
                <a:close/>
              </a:path>
            </a:pathLst>
          </a:custGeom>
          <a:blipFill>
            <a:blip r:embed="rId4"/>
            <a:stretch>
              <a:fillRect r="-393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1530442" y="916837"/>
            <a:ext cx="6048382" cy="604838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2" name="Freeform 12"/>
          <p:cNvSpPr/>
          <p:nvPr/>
        </p:nvSpPr>
        <p:spPr>
          <a:xfrm rot="-5400000" flipH="1">
            <a:off x="-1268548" y="5846214"/>
            <a:ext cx="2107746" cy="2113399"/>
          </a:xfrm>
          <a:custGeom>
            <a:avLst/>
            <a:gdLst/>
            <a:ahLst/>
            <a:cxnLst/>
            <a:rect l="l" t="t" r="r" b="b"/>
            <a:pathLst>
              <a:path w="2107746" h="2113399">
                <a:moveTo>
                  <a:pt x="2107746" y="0"/>
                </a:moveTo>
                <a:lnTo>
                  <a:pt x="0" y="0"/>
                </a:lnTo>
                <a:lnTo>
                  <a:pt x="0" y="2113399"/>
                </a:lnTo>
                <a:lnTo>
                  <a:pt x="2107746" y="2113399"/>
                </a:lnTo>
                <a:lnTo>
                  <a:pt x="2107746" y="0"/>
                </a:lnTo>
                <a:close/>
              </a:path>
            </a:pathLst>
          </a:custGeom>
          <a:blipFill>
            <a:blip r:embed="rId4"/>
            <a:stretch>
              <a:fillRect r="-393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1133151" y="5994634"/>
            <a:ext cx="1796020" cy="179602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61945" tIns="61945" rIns="61945" bIns="6194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815476" y="5302112"/>
            <a:ext cx="3201602" cy="320160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6713036" y="132901"/>
            <a:ext cx="1574964" cy="1451129"/>
          </a:xfrm>
          <a:custGeom>
            <a:avLst/>
            <a:gdLst/>
            <a:ahLst/>
            <a:cxnLst/>
            <a:rect l="l" t="t" r="r" b="b"/>
            <a:pathLst>
              <a:path w="1574964" h="1451129">
                <a:moveTo>
                  <a:pt x="0" y="0"/>
                </a:moveTo>
                <a:lnTo>
                  <a:pt x="1574964" y="0"/>
                </a:lnTo>
                <a:lnTo>
                  <a:pt x="1574964" y="1451129"/>
                </a:lnTo>
                <a:lnTo>
                  <a:pt x="0" y="145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935" r="-29863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273545" y="1573907"/>
            <a:ext cx="9852833" cy="167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Non-BAP Community Service &amp; Professional Development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41219" y="4561668"/>
            <a:ext cx="7917485" cy="461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What if i can’t attend enough meetings?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Members and Candidates may earn up to </a:t>
            </a:r>
            <a:r>
              <a:rPr lang="en-US" sz="2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 PD hours</a:t>
            </a:r>
            <a:r>
              <a: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n-US" sz="2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 CS hour</a:t>
            </a:r>
            <a:r>
              <a: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outside of BAP. All hours must be submitted using the Non-BAP CS and PD Hours Form at ksubap.com/resources.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Request must be submitted to our BAP reporter </a:t>
            </a:r>
            <a:r>
              <a:rPr lang="en-US" sz="2400" b="1" u="sng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 days before the event</a:t>
            </a:r>
            <a:r>
              <a: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it is supposed to occur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Form must be </a:t>
            </a:r>
            <a:r>
              <a:rPr lang="en-US" sz="2400" b="1" u="sng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submitted within 1 week</a:t>
            </a:r>
            <a:r>
              <a: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from completion of event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12981" y="1618547"/>
            <a:ext cx="3153036" cy="6720996"/>
            <a:chOff x="0" y="0"/>
            <a:chExt cx="716832" cy="15279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6832" cy="1527995"/>
            </a:xfrm>
            <a:custGeom>
              <a:avLst/>
              <a:gdLst/>
              <a:ahLst/>
              <a:cxnLst/>
              <a:rect l="l" t="t" r="r" b="b"/>
              <a:pathLst>
                <a:path w="716832" h="1527995">
                  <a:moveTo>
                    <a:pt x="122769" y="0"/>
                  </a:moveTo>
                  <a:lnTo>
                    <a:pt x="594062" y="0"/>
                  </a:lnTo>
                  <a:cubicBezTo>
                    <a:pt x="661866" y="0"/>
                    <a:pt x="716832" y="54966"/>
                    <a:pt x="716832" y="122769"/>
                  </a:cubicBezTo>
                  <a:lnTo>
                    <a:pt x="716832" y="1405225"/>
                  </a:lnTo>
                  <a:cubicBezTo>
                    <a:pt x="716832" y="1473029"/>
                    <a:pt x="661866" y="1527995"/>
                    <a:pt x="594062" y="1527995"/>
                  </a:cubicBezTo>
                  <a:lnTo>
                    <a:pt x="122769" y="1527995"/>
                  </a:lnTo>
                  <a:cubicBezTo>
                    <a:pt x="54966" y="1527995"/>
                    <a:pt x="0" y="1473029"/>
                    <a:pt x="0" y="1405225"/>
                  </a:cubicBezTo>
                  <a:lnTo>
                    <a:pt x="0" y="122769"/>
                  </a:lnTo>
                  <a:cubicBezTo>
                    <a:pt x="0" y="54966"/>
                    <a:pt x="54966" y="0"/>
                    <a:pt x="122769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716832" cy="1585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11818622" y="2360257"/>
            <a:ext cx="585971" cy="1100414"/>
          </a:xfrm>
          <a:custGeom>
            <a:avLst/>
            <a:gdLst/>
            <a:ahLst/>
            <a:cxnLst/>
            <a:rect l="l" t="t" r="r" b="b"/>
            <a:pathLst>
              <a:path w="585971" h="1100414">
                <a:moveTo>
                  <a:pt x="0" y="0"/>
                </a:moveTo>
                <a:lnTo>
                  <a:pt x="585971" y="0"/>
                </a:lnTo>
                <a:lnTo>
                  <a:pt x="585971" y="1100414"/>
                </a:lnTo>
                <a:lnTo>
                  <a:pt x="0" y="1100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 flipH="1">
            <a:off x="10136630" y="3482074"/>
            <a:ext cx="5956506" cy="5972481"/>
          </a:xfrm>
          <a:custGeom>
            <a:avLst/>
            <a:gdLst/>
            <a:ahLst/>
            <a:cxnLst/>
            <a:rect l="l" t="t" r="r" b="b"/>
            <a:pathLst>
              <a:path w="5956506" h="5972481">
                <a:moveTo>
                  <a:pt x="5956506" y="0"/>
                </a:moveTo>
                <a:lnTo>
                  <a:pt x="0" y="0"/>
                </a:lnTo>
                <a:lnTo>
                  <a:pt x="0" y="5972481"/>
                </a:lnTo>
                <a:lnTo>
                  <a:pt x="5956506" y="5972481"/>
                </a:lnTo>
                <a:lnTo>
                  <a:pt x="5956506" y="0"/>
                </a:lnTo>
                <a:close/>
              </a:path>
            </a:pathLst>
          </a:custGeom>
          <a:blipFill>
            <a:blip r:embed="rId4"/>
            <a:stretch>
              <a:fillRect r="-39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526899" y="3839982"/>
            <a:ext cx="5118147" cy="511814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9" name="Freeform 9"/>
          <p:cNvSpPr/>
          <p:nvPr/>
        </p:nvSpPr>
        <p:spPr>
          <a:xfrm rot="-5400000" flipH="1">
            <a:off x="2184108" y="9502231"/>
            <a:ext cx="2107746" cy="2113399"/>
          </a:xfrm>
          <a:custGeom>
            <a:avLst/>
            <a:gdLst/>
            <a:ahLst/>
            <a:cxnLst/>
            <a:rect l="l" t="t" r="r" b="b"/>
            <a:pathLst>
              <a:path w="2107746" h="2113399">
                <a:moveTo>
                  <a:pt x="2107747" y="0"/>
                </a:moveTo>
                <a:lnTo>
                  <a:pt x="0" y="0"/>
                </a:lnTo>
                <a:lnTo>
                  <a:pt x="0" y="2113399"/>
                </a:lnTo>
                <a:lnTo>
                  <a:pt x="2107747" y="2113399"/>
                </a:lnTo>
                <a:lnTo>
                  <a:pt x="2107747" y="0"/>
                </a:lnTo>
                <a:close/>
              </a:path>
            </a:pathLst>
          </a:custGeom>
          <a:blipFill>
            <a:blip r:embed="rId4"/>
            <a:stretch>
              <a:fillRect r="-393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319505" y="9650651"/>
            <a:ext cx="1796020" cy="179602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61945" tIns="61945" rIns="61945" bIns="6194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7180" y="8958130"/>
            <a:ext cx="3201602" cy="320160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CBCBCB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5400000" flipH="1">
            <a:off x="14331094" y="1196806"/>
            <a:ext cx="3219802" cy="3228437"/>
          </a:xfrm>
          <a:custGeom>
            <a:avLst/>
            <a:gdLst/>
            <a:ahLst/>
            <a:cxnLst/>
            <a:rect l="l" t="t" r="r" b="b"/>
            <a:pathLst>
              <a:path w="3219802" h="3228437">
                <a:moveTo>
                  <a:pt x="3219803" y="0"/>
                </a:moveTo>
                <a:lnTo>
                  <a:pt x="0" y="0"/>
                </a:lnTo>
                <a:lnTo>
                  <a:pt x="0" y="3228437"/>
                </a:lnTo>
                <a:lnTo>
                  <a:pt x="3219803" y="3228437"/>
                </a:lnTo>
                <a:lnTo>
                  <a:pt x="3219803" y="0"/>
                </a:lnTo>
                <a:close/>
              </a:path>
            </a:pathLst>
          </a:custGeom>
          <a:blipFill>
            <a:blip r:embed="rId4"/>
            <a:stretch>
              <a:fillRect r="-393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4542055" y="1390274"/>
            <a:ext cx="2766626" cy="276662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000" r="-25000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-988390" y="1506761"/>
            <a:ext cx="2017090" cy="2221435"/>
            <a:chOff x="0" y="0"/>
            <a:chExt cx="531250" cy="58506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31250" cy="585069"/>
            </a:xfrm>
            <a:custGeom>
              <a:avLst/>
              <a:gdLst/>
              <a:ahLst/>
              <a:cxnLst/>
              <a:rect l="l" t="t" r="r" b="b"/>
              <a:pathLst>
                <a:path w="531250" h="585069">
                  <a:moveTo>
                    <a:pt x="191908" y="0"/>
                  </a:moveTo>
                  <a:lnTo>
                    <a:pt x="339342" y="0"/>
                  </a:lnTo>
                  <a:cubicBezTo>
                    <a:pt x="390239" y="0"/>
                    <a:pt x="439052" y="20219"/>
                    <a:pt x="475041" y="56209"/>
                  </a:cubicBezTo>
                  <a:cubicBezTo>
                    <a:pt x="511031" y="92198"/>
                    <a:pt x="531250" y="141011"/>
                    <a:pt x="531250" y="191908"/>
                  </a:cubicBezTo>
                  <a:lnTo>
                    <a:pt x="531250" y="393161"/>
                  </a:lnTo>
                  <a:cubicBezTo>
                    <a:pt x="531250" y="444058"/>
                    <a:pt x="511031" y="492871"/>
                    <a:pt x="475041" y="528861"/>
                  </a:cubicBezTo>
                  <a:cubicBezTo>
                    <a:pt x="439052" y="564851"/>
                    <a:pt x="390239" y="585069"/>
                    <a:pt x="339342" y="585069"/>
                  </a:cubicBezTo>
                  <a:lnTo>
                    <a:pt x="191908" y="585069"/>
                  </a:lnTo>
                  <a:cubicBezTo>
                    <a:pt x="141011" y="585069"/>
                    <a:pt x="92198" y="564851"/>
                    <a:pt x="56209" y="528861"/>
                  </a:cubicBezTo>
                  <a:cubicBezTo>
                    <a:pt x="20219" y="492871"/>
                    <a:pt x="0" y="444058"/>
                    <a:pt x="0" y="393161"/>
                  </a:cubicBezTo>
                  <a:lnTo>
                    <a:pt x="0" y="191908"/>
                  </a:lnTo>
                  <a:cubicBezTo>
                    <a:pt x="0" y="141011"/>
                    <a:pt x="20219" y="92198"/>
                    <a:pt x="56209" y="56209"/>
                  </a:cubicBezTo>
                  <a:cubicBezTo>
                    <a:pt x="92198" y="20219"/>
                    <a:pt x="141011" y="0"/>
                    <a:pt x="191908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531250" cy="642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713036" y="132901"/>
            <a:ext cx="1574964" cy="1451129"/>
          </a:xfrm>
          <a:custGeom>
            <a:avLst/>
            <a:gdLst/>
            <a:ahLst/>
            <a:cxnLst/>
            <a:rect l="l" t="t" r="r" b="b"/>
            <a:pathLst>
              <a:path w="1574964" h="1451129">
                <a:moveTo>
                  <a:pt x="0" y="0"/>
                </a:moveTo>
                <a:lnTo>
                  <a:pt x="1574964" y="0"/>
                </a:lnTo>
                <a:lnTo>
                  <a:pt x="1574964" y="1451129"/>
                </a:lnTo>
                <a:lnTo>
                  <a:pt x="0" y="14511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935" r="-29863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637180" y="2966085"/>
            <a:ext cx="7843763" cy="5034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Overview</a:t>
            </a: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: BAP Iota Tau Chapter recognizes students who show outstanding participation at scheduled events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Awards:</a:t>
            </a: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​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Most Professional Development Award​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Most Community Service Award</a:t>
            </a:r>
          </a:p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Prize:</a:t>
            </a: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​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Pie, recognition, and a surprise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98396" y="1792614"/>
            <a:ext cx="7708721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48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 Pie Awards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50109" y="4533577"/>
            <a:ext cx="4831638" cy="4724723"/>
            <a:chOff x="0" y="0"/>
            <a:chExt cx="1098456" cy="10741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8456" cy="1074149"/>
            </a:xfrm>
            <a:custGeom>
              <a:avLst/>
              <a:gdLst/>
              <a:ahLst/>
              <a:cxnLst/>
              <a:rect l="l" t="t" r="r" b="b"/>
              <a:pathLst>
                <a:path w="1098456" h="1074149">
                  <a:moveTo>
                    <a:pt x="80117" y="0"/>
                  </a:moveTo>
                  <a:lnTo>
                    <a:pt x="1018339" y="0"/>
                  </a:lnTo>
                  <a:cubicBezTo>
                    <a:pt x="1039587" y="0"/>
                    <a:pt x="1059965" y="8441"/>
                    <a:pt x="1074990" y="23466"/>
                  </a:cubicBezTo>
                  <a:cubicBezTo>
                    <a:pt x="1090015" y="38491"/>
                    <a:pt x="1098456" y="58869"/>
                    <a:pt x="1098456" y="80117"/>
                  </a:cubicBezTo>
                  <a:lnTo>
                    <a:pt x="1098456" y="994032"/>
                  </a:lnTo>
                  <a:cubicBezTo>
                    <a:pt x="1098456" y="1015280"/>
                    <a:pt x="1090015" y="1035658"/>
                    <a:pt x="1074990" y="1050683"/>
                  </a:cubicBezTo>
                  <a:cubicBezTo>
                    <a:pt x="1059965" y="1065708"/>
                    <a:pt x="1039587" y="1074149"/>
                    <a:pt x="1018339" y="1074149"/>
                  </a:cubicBezTo>
                  <a:lnTo>
                    <a:pt x="80117" y="1074149"/>
                  </a:lnTo>
                  <a:cubicBezTo>
                    <a:pt x="35870" y="1074149"/>
                    <a:pt x="0" y="1038279"/>
                    <a:pt x="0" y="994032"/>
                  </a:cubicBezTo>
                  <a:lnTo>
                    <a:pt x="0" y="80117"/>
                  </a:lnTo>
                  <a:cubicBezTo>
                    <a:pt x="0" y="58869"/>
                    <a:pt x="8441" y="38491"/>
                    <a:pt x="23466" y="23466"/>
                  </a:cubicBezTo>
                  <a:cubicBezTo>
                    <a:pt x="38491" y="8441"/>
                    <a:pt x="58869" y="0"/>
                    <a:pt x="80117" y="0"/>
                  </a:cubicBezTo>
                  <a:close/>
                </a:path>
              </a:pathLst>
            </a:custGeom>
            <a:solidFill>
              <a:srgbClr val="B4151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98456" cy="1112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399045" y="1734887"/>
            <a:ext cx="8860255" cy="7523413"/>
            <a:chOff x="0" y="0"/>
            <a:chExt cx="2333565" cy="19814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33565" cy="1981475"/>
            </a:xfrm>
            <a:custGeom>
              <a:avLst/>
              <a:gdLst/>
              <a:ahLst/>
              <a:cxnLst/>
              <a:rect l="l" t="t" r="r" b="b"/>
              <a:pathLst>
                <a:path w="2333565" h="1981475">
                  <a:moveTo>
                    <a:pt x="43689" y="0"/>
                  </a:moveTo>
                  <a:lnTo>
                    <a:pt x="2289876" y="0"/>
                  </a:lnTo>
                  <a:cubicBezTo>
                    <a:pt x="2314005" y="0"/>
                    <a:pt x="2333565" y="19560"/>
                    <a:pt x="2333565" y="43689"/>
                  </a:cubicBezTo>
                  <a:lnTo>
                    <a:pt x="2333565" y="1937786"/>
                  </a:lnTo>
                  <a:cubicBezTo>
                    <a:pt x="2333565" y="1949373"/>
                    <a:pt x="2328962" y="1960486"/>
                    <a:pt x="2320769" y="1968679"/>
                  </a:cubicBezTo>
                  <a:cubicBezTo>
                    <a:pt x="2312576" y="1976872"/>
                    <a:pt x="2301463" y="1981475"/>
                    <a:pt x="2289876" y="1981475"/>
                  </a:cubicBezTo>
                  <a:lnTo>
                    <a:pt x="43689" y="1981475"/>
                  </a:lnTo>
                  <a:cubicBezTo>
                    <a:pt x="32102" y="1981475"/>
                    <a:pt x="20990" y="1976872"/>
                    <a:pt x="12796" y="1968679"/>
                  </a:cubicBezTo>
                  <a:cubicBezTo>
                    <a:pt x="4603" y="1960486"/>
                    <a:pt x="0" y="1949373"/>
                    <a:pt x="0" y="1937786"/>
                  </a:cubicBezTo>
                  <a:lnTo>
                    <a:pt x="0" y="43689"/>
                  </a:lnTo>
                  <a:cubicBezTo>
                    <a:pt x="0" y="32102"/>
                    <a:pt x="4603" y="20990"/>
                    <a:pt x="12796" y="12796"/>
                  </a:cubicBezTo>
                  <a:cubicBezTo>
                    <a:pt x="20990" y="4603"/>
                    <a:pt x="32102" y="0"/>
                    <a:pt x="43689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333565" cy="2038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400000" flipH="1">
            <a:off x="231636" y="335526"/>
            <a:ext cx="5950106" cy="5981030"/>
          </a:xfrm>
          <a:custGeom>
            <a:avLst/>
            <a:gdLst/>
            <a:ahLst/>
            <a:cxnLst/>
            <a:rect l="l" t="t" r="r" b="b"/>
            <a:pathLst>
              <a:path w="5950106" h="5981030">
                <a:moveTo>
                  <a:pt x="5950107" y="0"/>
                </a:moveTo>
                <a:lnTo>
                  <a:pt x="0" y="0"/>
                </a:lnTo>
                <a:lnTo>
                  <a:pt x="0" y="5981030"/>
                </a:lnTo>
                <a:lnTo>
                  <a:pt x="5950107" y="5981030"/>
                </a:lnTo>
                <a:lnTo>
                  <a:pt x="5950107" y="0"/>
                </a:lnTo>
                <a:close/>
              </a:path>
            </a:pathLst>
          </a:custGeom>
          <a:blipFill>
            <a:blip r:embed="rId2"/>
            <a:stretch>
              <a:fillRect l="-125" r="-520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96143" y="574432"/>
            <a:ext cx="5307933" cy="530793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1" name="Freeform 11"/>
          <p:cNvSpPr/>
          <p:nvPr/>
        </p:nvSpPr>
        <p:spPr>
          <a:xfrm rot="-5400000" flipH="1">
            <a:off x="8949988" y="-1372659"/>
            <a:ext cx="2107746" cy="2118701"/>
          </a:xfrm>
          <a:custGeom>
            <a:avLst/>
            <a:gdLst/>
            <a:ahLst/>
            <a:cxnLst/>
            <a:rect l="l" t="t" r="r" b="b"/>
            <a:pathLst>
              <a:path w="2107746" h="2118701">
                <a:moveTo>
                  <a:pt x="2107747" y="0"/>
                </a:moveTo>
                <a:lnTo>
                  <a:pt x="0" y="0"/>
                </a:lnTo>
                <a:lnTo>
                  <a:pt x="0" y="2118701"/>
                </a:lnTo>
                <a:lnTo>
                  <a:pt x="2107747" y="2118701"/>
                </a:lnTo>
                <a:lnTo>
                  <a:pt x="2107747" y="0"/>
                </a:lnTo>
                <a:close/>
              </a:path>
            </a:pathLst>
          </a:custGeom>
          <a:blipFill>
            <a:blip r:embed="rId2"/>
            <a:stretch>
              <a:fillRect l="-125" r="-520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083081" y="-1221588"/>
            <a:ext cx="1800525" cy="1796020"/>
            <a:chOff x="0" y="0"/>
            <a:chExt cx="814839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4839" cy="812800"/>
            </a:xfrm>
            <a:custGeom>
              <a:avLst/>
              <a:gdLst/>
              <a:ahLst/>
              <a:cxnLst/>
              <a:rect l="l" t="t" r="r" b="b"/>
              <a:pathLst>
                <a:path w="814839" h="812800">
                  <a:moveTo>
                    <a:pt x="407419" y="0"/>
                  </a:moveTo>
                  <a:cubicBezTo>
                    <a:pt x="182408" y="0"/>
                    <a:pt x="0" y="181951"/>
                    <a:pt x="0" y="406400"/>
                  </a:cubicBezTo>
                  <a:cubicBezTo>
                    <a:pt x="0" y="630849"/>
                    <a:pt x="182408" y="812800"/>
                    <a:pt x="407419" y="812800"/>
                  </a:cubicBezTo>
                  <a:cubicBezTo>
                    <a:pt x="632431" y="812800"/>
                    <a:pt x="814839" y="630849"/>
                    <a:pt x="814839" y="406400"/>
                  </a:cubicBezTo>
                  <a:cubicBezTo>
                    <a:pt x="814839" y="181951"/>
                    <a:pt x="632431" y="0"/>
                    <a:pt x="407419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391" y="19050"/>
              <a:ext cx="662057" cy="717550"/>
            </a:xfrm>
            <a:prstGeom prst="rect">
              <a:avLst/>
            </a:prstGeom>
          </p:spPr>
          <p:txBody>
            <a:bodyPr lIns="61945" tIns="61945" rIns="61945" bIns="6194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399045" y="-1914109"/>
            <a:ext cx="3209633" cy="3201602"/>
            <a:chOff x="0" y="0"/>
            <a:chExt cx="814839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4839" cy="812800"/>
            </a:xfrm>
            <a:custGeom>
              <a:avLst/>
              <a:gdLst/>
              <a:ahLst/>
              <a:cxnLst/>
              <a:rect l="l" t="t" r="r" b="b"/>
              <a:pathLst>
                <a:path w="814839" h="812800">
                  <a:moveTo>
                    <a:pt x="407419" y="0"/>
                  </a:moveTo>
                  <a:cubicBezTo>
                    <a:pt x="182408" y="0"/>
                    <a:pt x="0" y="181951"/>
                    <a:pt x="0" y="406400"/>
                  </a:cubicBezTo>
                  <a:cubicBezTo>
                    <a:pt x="0" y="630849"/>
                    <a:pt x="182408" y="812800"/>
                    <a:pt x="407419" y="812800"/>
                  </a:cubicBezTo>
                  <a:cubicBezTo>
                    <a:pt x="632431" y="812800"/>
                    <a:pt x="814839" y="630849"/>
                    <a:pt x="814839" y="406400"/>
                  </a:cubicBezTo>
                  <a:cubicBezTo>
                    <a:pt x="814839" y="181951"/>
                    <a:pt x="632431" y="0"/>
                    <a:pt x="40741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CBCBCB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391" y="19050"/>
              <a:ext cx="662057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64038" y="7446427"/>
            <a:ext cx="585971" cy="1100414"/>
          </a:xfrm>
          <a:custGeom>
            <a:avLst/>
            <a:gdLst/>
            <a:ahLst/>
            <a:cxnLst/>
            <a:rect l="l" t="t" r="r" b="b"/>
            <a:pathLst>
              <a:path w="585971" h="1100414">
                <a:moveTo>
                  <a:pt x="0" y="0"/>
                </a:moveTo>
                <a:lnTo>
                  <a:pt x="585971" y="0"/>
                </a:lnTo>
                <a:lnTo>
                  <a:pt x="585971" y="1100415"/>
                </a:lnTo>
                <a:lnTo>
                  <a:pt x="0" y="1100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713036" y="132901"/>
            <a:ext cx="1574964" cy="1451129"/>
          </a:xfrm>
          <a:custGeom>
            <a:avLst/>
            <a:gdLst/>
            <a:ahLst/>
            <a:cxnLst/>
            <a:rect l="l" t="t" r="r" b="b"/>
            <a:pathLst>
              <a:path w="1574964" h="1451129">
                <a:moveTo>
                  <a:pt x="0" y="0"/>
                </a:moveTo>
                <a:lnTo>
                  <a:pt x="1574964" y="0"/>
                </a:lnTo>
                <a:lnTo>
                  <a:pt x="1574964" y="1451129"/>
                </a:lnTo>
                <a:lnTo>
                  <a:pt x="0" y="145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935" r="-29863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4878905" y="6535582"/>
            <a:ext cx="2286000" cy="2286000"/>
            <a:chOff x="0" y="0"/>
            <a:chExt cx="3048000" cy="3048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048000" cy="2946400"/>
            </a:xfrm>
            <a:custGeom>
              <a:avLst/>
              <a:gdLst/>
              <a:ahLst/>
              <a:cxnLst/>
              <a:rect l="l" t="t" r="r" b="b"/>
              <a:pathLst>
                <a:path w="3048000" h="2946400">
                  <a:moveTo>
                    <a:pt x="0" y="0"/>
                  </a:moveTo>
                  <a:lnTo>
                    <a:pt x="3048000" y="0"/>
                  </a:lnTo>
                  <a:lnTo>
                    <a:pt x="3048000" y="2946400"/>
                  </a:lnTo>
                  <a:lnTo>
                    <a:pt x="0" y="2946400"/>
                  </a:lnTo>
                  <a:close/>
                </a:path>
              </a:pathLst>
            </a:custGeom>
            <a:solidFill>
              <a:srgbClr val="FDF9B4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048000" cy="3048000"/>
            </a:xfrm>
            <a:custGeom>
              <a:avLst/>
              <a:gdLst/>
              <a:ahLst/>
              <a:cxnLst/>
              <a:rect l="l" t="t" r="r" b="b"/>
              <a:pathLst>
                <a:path w="3048000" h="3048000">
                  <a:moveTo>
                    <a:pt x="0" y="2946400"/>
                  </a:moveTo>
                  <a:lnTo>
                    <a:pt x="3048000" y="2946400"/>
                  </a:lnTo>
                  <a:lnTo>
                    <a:pt x="2921000" y="3048000"/>
                  </a:lnTo>
                  <a:cubicBezTo>
                    <a:pt x="2921000" y="3048000"/>
                    <a:pt x="1930400" y="2971800"/>
                    <a:pt x="1828800" y="2971800"/>
                  </a:cubicBezTo>
                  <a:lnTo>
                    <a:pt x="1219200" y="2971800"/>
                  </a:lnTo>
                  <a:cubicBezTo>
                    <a:pt x="1117600" y="2971800"/>
                    <a:pt x="127000" y="3048000"/>
                    <a:pt x="127000" y="3048000"/>
                  </a:cubicBezTo>
                  <a:lnTo>
                    <a:pt x="0" y="2946400"/>
                  </a:lnTo>
                  <a:lnTo>
                    <a:pt x="0" y="0"/>
                  </a:lnTo>
                  <a:lnTo>
                    <a:pt x="3048000" y="0"/>
                  </a:lnTo>
                  <a:lnTo>
                    <a:pt x="3048000" y="2946400"/>
                  </a:lnTo>
                  <a:lnTo>
                    <a:pt x="12700" y="2946400"/>
                  </a:lnTo>
                  <a:lnTo>
                    <a:pt x="12700" y="2933700"/>
                  </a:lnTo>
                  <a:lnTo>
                    <a:pt x="3035300" y="2933700"/>
                  </a:lnTo>
                  <a:lnTo>
                    <a:pt x="3035300" y="12700"/>
                  </a:lnTo>
                  <a:lnTo>
                    <a:pt x="12700" y="12700"/>
                  </a:lnTo>
                  <a:lnTo>
                    <a:pt x="12700" y="2946400"/>
                  </a:lnTo>
                </a:path>
              </a:pathLst>
            </a:custGeom>
            <a:solidFill>
              <a:srgbClr val="394C60">
                <a:alpha val="784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3048000" cy="252730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206690" y="6055349"/>
            <a:ext cx="1990267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Sign-up now!!!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94437" y="2179047"/>
            <a:ext cx="7269471" cy="167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Volunteers for Mass Exams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194437" y="3959849"/>
            <a:ext cx="7518599" cy="461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Overview:</a:t>
            </a: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Student volunteers are needed to serve as proctors for mass Accounting exams, assisting faculty to support academic integrity within the School of Accountancy.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Dates:</a:t>
            </a: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February 6, 7, and 14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Role:</a:t>
            </a: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Proctor support and exam logistics assistance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Credit:</a:t>
            </a: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Counts toward Community Service (CS) hours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94912" y="5767597"/>
            <a:ext cx="3053985" cy="3053985"/>
          </a:xfrm>
          <a:custGeom>
            <a:avLst/>
            <a:gdLst/>
            <a:ahLst/>
            <a:cxnLst/>
            <a:rect l="l" t="t" r="r" b="b"/>
            <a:pathLst>
              <a:path w="3053985" h="3053985">
                <a:moveTo>
                  <a:pt x="0" y="0"/>
                </a:moveTo>
                <a:lnTo>
                  <a:pt x="3053985" y="0"/>
                </a:lnTo>
                <a:lnTo>
                  <a:pt x="3053985" y="3053985"/>
                </a:lnTo>
                <a:lnTo>
                  <a:pt x="0" y="30539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502408" y="5501334"/>
            <a:ext cx="2227015" cy="1561694"/>
          </a:xfrm>
          <a:custGeom>
            <a:avLst/>
            <a:gdLst/>
            <a:ahLst/>
            <a:cxnLst/>
            <a:rect l="l" t="t" r="r" b="b"/>
            <a:pathLst>
              <a:path w="2227015" h="1561694">
                <a:moveTo>
                  <a:pt x="0" y="0"/>
                </a:moveTo>
                <a:lnTo>
                  <a:pt x="2227015" y="0"/>
                </a:lnTo>
                <a:lnTo>
                  <a:pt x="2227015" y="1561694"/>
                </a:lnTo>
                <a:lnTo>
                  <a:pt x="0" y="1561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2169666" y="3234796"/>
            <a:ext cx="2892500" cy="28925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55853" y="3620984"/>
            <a:ext cx="2120124" cy="212012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104350" y="2893949"/>
            <a:ext cx="1023131" cy="102313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01</a:t>
              </a:r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6187798" y="5501334"/>
            <a:ext cx="2227015" cy="1561694"/>
          </a:xfrm>
          <a:custGeom>
            <a:avLst/>
            <a:gdLst/>
            <a:ahLst/>
            <a:cxnLst/>
            <a:rect l="l" t="t" r="r" b="b"/>
            <a:pathLst>
              <a:path w="2227015" h="1561694">
                <a:moveTo>
                  <a:pt x="0" y="0"/>
                </a:moveTo>
                <a:lnTo>
                  <a:pt x="2227015" y="0"/>
                </a:lnTo>
                <a:lnTo>
                  <a:pt x="2227015" y="1561694"/>
                </a:lnTo>
                <a:lnTo>
                  <a:pt x="0" y="1561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3" name="Group 13"/>
          <p:cNvGrpSpPr/>
          <p:nvPr/>
        </p:nvGrpSpPr>
        <p:grpSpPr>
          <a:xfrm>
            <a:off x="5855055" y="3234796"/>
            <a:ext cx="2892500" cy="28925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241243" y="3620984"/>
            <a:ext cx="2120124" cy="212012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789739" y="2893949"/>
            <a:ext cx="1023131" cy="102313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02</a:t>
              </a:r>
            </a:p>
          </p:txBody>
        </p:sp>
      </p:grpSp>
      <p:sp>
        <p:nvSpPr>
          <p:cNvPr id="22" name="Freeform 22"/>
          <p:cNvSpPr/>
          <p:nvPr/>
        </p:nvSpPr>
        <p:spPr>
          <a:xfrm rot="5400000">
            <a:off x="9873187" y="5501334"/>
            <a:ext cx="2227015" cy="1561694"/>
          </a:xfrm>
          <a:custGeom>
            <a:avLst/>
            <a:gdLst/>
            <a:ahLst/>
            <a:cxnLst/>
            <a:rect l="l" t="t" r="r" b="b"/>
            <a:pathLst>
              <a:path w="2227015" h="1561694">
                <a:moveTo>
                  <a:pt x="0" y="0"/>
                </a:moveTo>
                <a:lnTo>
                  <a:pt x="2227015" y="0"/>
                </a:lnTo>
                <a:lnTo>
                  <a:pt x="2227015" y="1561694"/>
                </a:lnTo>
                <a:lnTo>
                  <a:pt x="0" y="1561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3" name="Group 23"/>
          <p:cNvGrpSpPr/>
          <p:nvPr/>
        </p:nvGrpSpPr>
        <p:grpSpPr>
          <a:xfrm>
            <a:off x="9540445" y="3234796"/>
            <a:ext cx="2892500" cy="28925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26633" y="3620984"/>
            <a:ext cx="2120124" cy="2120124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475129" y="2893949"/>
            <a:ext cx="1023131" cy="102313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03</a:t>
              </a:r>
            </a:p>
          </p:txBody>
        </p:sp>
      </p:grpSp>
      <p:sp>
        <p:nvSpPr>
          <p:cNvPr id="32" name="Freeform 32"/>
          <p:cNvSpPr/>
          <p:nvPr/>
        </p:nvSpPr>
        <p:spPr>
          <a:xfrm rot="5400000">
            <a:off x="13558577" y="5501334"/>
            <a:ext cx="2227015" cy="1561694"/>
          </a:xfrm>
          <a:custGeom>
            <a:avLst/>
            <a:gdLst/>
            <a:ahLst/>
            <a:cxnLst/>
            <a:rect l="l" t="t" r="r" b="b"/>
            <a:pathLst>
              <a:path w="2227015" h="1561694">
                <a:moveTo>
                  <a:pt x="0" y="0"/>
                </a:moveTo>
                <a:lnTo>
                  <a:pt x="2227015" y="0"/>
                </a:lnTo>
                <a:lnTo>
                  <a:pt x="2227015" y="1561694"/>
                </a:lnTo>
                <a:lnTo>
                  <a:pt x="0" y="1561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13225834" y="3234796"/>
            <a:ext cx="2892500" cy="2892500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3612022" y="3620984"/>
            <a:ext cx="2120124" cy="2120124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4160519" y="2893949"/>
            <a:ext cx="1023131" cy="1023131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04</a:t>
              </a: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996226" y="618830"/>
            <a:ext cx="13948669" cy="178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Registration Deadline &amp; Degree Works Transcript</a:t>
            </a:r>
          </a:p>
        </p:txBody>
      </p:sp>
      <p:sp>
        <p:nvSpPr>
          <p:cNvPr id="43" name="Freeform 43"/>
          <p:cNvSpPr/>
          <p:nvPr/>
        </p:nvSpPr>
        <p:spPr>
          <a:xfrm>
            <a:off x="16713036" y="132901"/>
            <a:ext cx="1574964" cy="1451129"/>
          </a:xfrm>
          <a:custGeom>
            <a:avLst/>
            <a:gdLst/>
            <a:ahLst/>
            <a:cxnLst/>
            <a:rect l="l" t="t" r="r" b="b"/>
            <a:pathLst>
              <a:path w="1574964" h="1451129">
                <a:moveTo>
                  <a:pt x="0" y="0"/>
                </a:moveTo>
                <a:lnTo>
                  <a:pt x="1574964" y="0"/>
                </a:lnTo>
                <a:lnTo>
                  <a:pt x="1574964" y="1451129"/>
                </a:lnTo>
                <a:lnTo>
                  <a:pt x="0" y="145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35" r="-29863"/>
            </a:stretch>
          </a:blipFill>
        </p:spPr>
      </p:sp>
      <p:grpSp>
        <p:nvGrpSpPr>
          <p:cNvPr id="44" name="Group 44"/>
          <p:cNvGrpSpPr/>
          <p:nvPr/>
        </p:nvGrpSpPr>
        <p:grpSpPr>
          <a:xfrm>
            <a:off x="1996226" y="595363"/>
            <a:ext cx="676966" cy="1834603"/>
            <a:chOff x="0" y="0"/>
            <a:chExt cx="178296" cy="483188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78296" cy="483188"/>
            </a:xfrm>
            <a:custGeom>
              <a:avLst/>
              <a:gdLst/>
              <a:ahLst/>
              <a:cxnLst/>
              <a:rect l="l" t="t" r="r" b="b"/>
              <a:pathLst>
                <a:path w="178296" h="483188">
                  <a:moveTo>
                    <a:pt x="89148" y="0"/>
                  </a:moveTo>
                  <a:lnTo>
                    <a:pt x="89148" y="0"/>
                  </a:lnTo>
                  <a:cubicBezTo>
                    <a:pt x="112791" y="0"/>
                    <a:pt x="135466" y="9392"/>
                    <a:pt x="152185" y="26111"/>
                  </a:cubicBezTo>
                  <a:cubicBezTo>
                    <a:pt x="168903" y="42829"/>
                    <a:pt x="178296" y="65504"/>
                    <a:pt x="178296" y="89148"/>
                  </a:cubicBezTo>
                  <a:lnTo>
                    <a:pt x="178296" y="394040"/>
                  </a:lnTo>
                  <a:cubicBezTo>
                    <a:pt x="178296" y="417683"/>
                    <a:pt x="168903" y="440358"/>
                    <a:pt x="152185" y="457077"/>
                  </a:cubicBezTo>
                  <a:cubicBezTo>
                    <a:pt x="135466" y="473795"/>
                    <a:pt x="112791" y="483188"/>
                    <a:pt x="89148" y="483188"/>
                  </a:cubicBezTo>
                  <a:lnTo>
                    <a:pt x="89148" y="483188"/>
                  </a:lnTo>
                  <a:cubicBezTo>
                    <a:pt x="65504" y="483188"/>
                    <a:pt x="42829" y="473795"/>
                    <a:pt x="26111" y="457077"/>
                  </a:cubicBezTo>
                  <a:cubicBezTo>
                    <a:pt x="9392" y="440358"/>
                    <a:pt x="0" y="417683"/>
                    <a:pt x="0" y="394040"/>
                  </a:cubicBezTo>
                  <a:lnTo>
                    <a:pt x="0" y="89148"/>
                  </a:lnTo>
                  <a:cubicBezTo>
                    <a:pt x="0" y="65504"/>
                    <a:pt x="9392" y="42829"/>
                    <a:pt x="26111" y="26111"/>
                  </a:cubicBezTo>
                  <a:cubicBezTo>
                    <a:pt x="42829" y="9392"/>
                    <a:pt x="65504" y="0"/>
                    <a:pt x="89148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178296" cy="5212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7" name="Freeform 47"/>
          <p:cNvSpPr/>
          <p:nvPr/>
        </p:nvSpPr>
        <p:spPr>
          <a:xfrm rot="5400000">
            <a:off x="4505419" y="2500657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2"/>
                </a:lnTo>
                <a:lnTo>
                  <a:pt x="0" y="2034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 rot="5400000">
            <a:off x="12942213" y="2500657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2"/>
                </a:lnTo>
                <a:lnTo>
                  <a:pt x="0" y="2034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 rot="5400000">
            <a:off x="4753186" y="2500657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2"/>
                </a:lnTo>
                <a:lnTo>
                  <a:pt x="0" y="2034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 rot="5400000">
            <a:off x="13189980" y="2500657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2"/>
                </a:lnTo>
                <a:lnTo>
                  <a:pt x="0" y="2034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 rot="5400000">
            <a:off x="5000953" y="2500657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2"/>
                </a:lnTo>
                <a:lnTo>
                  <a:pt x="0" y="2034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 rot="5400000">
            <a:off x="13437747" y="2500657"/>
            <a:ext cx="344834" cy="203452"/>
          </a:xfrm>
          <a:custGeom>
            <a:avLst/>
            <a:gdLst/>
            <a:ahLst/>
            <a:cxnLst/>
            <a:rect l="l" t="t" r="r" b="b"/>
            <a:pathLst>
              <a:path w="344834" h="203452">
                <a:moveTo>
                  <a:pt x="0" y="0"/>
                </a:moveTo>
                <a:lnTo>
                  <a:pt x="344834" y="0"/>
                </a:lnTo>
                <a:lnTo>
                  <a:pt x="344834" y="203452"/>
                </a:lnTo>
                <a:lnTo>
                  <a:pt x="0" y="2034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6657480" y="4043163"/>
            <a:ext cx="1318219" cy="1380334"/>
          </a:xfrm>
          <a:custGeom>
            <a:avLst/>
            <a:gdLst/>
            <a:ahLst/>
            <a:cxnLst/>
            <a:rect l="l" t="t" r="r" b="b"/>
            <a:pathLst>
              <a:path w="1318219" h="1380334">
                <a:moveTo>
                  <a:pt x="0" y="0"/>
                </a:moveTo>
                <a:lnTo>
                  <a:pt x="1318219" y="0"/>
                </a:lnTo>
                <a:lnTo>
                  <a:pt x="1318219" y="1380334"/>
                </a:lnTo>
                <a:lnTo>
                  <a:pt x="0" y="1380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2955018" y="4043163"/>
            <a:ext cx="1334243" cy="1334243"/>
          </a:xfrm>
          <a:custGeom>
            <a:avLst/>
            <a:gdLst/>
            <a:ahLst/>
            <a:cxnLst/>
            <a:rect l="l" t="t" r="r" b="b"/>
            <a:pathLst>
              <a:path w="1334243" h="1334243">
                <a:moveTo>
                  <a:pt x="0" y="0"/>
                </a:moveTo>
                <a:lnTo>
                  <a:pt x="1334242" y="0"/>
                </a:lnTo>
                <a:lnTo>
                  <a:pt x="1334242" y="1334242"/>
                </a:lnTo>
                <a:lnTo>
                  <a:pt x="0" y="13342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10475129" y="4046590"/>
            <a:ext cx="1169224" cy="1277840"/>
          </a:xfrm>
          <a:custGeom>
            <a:avLst/>
            <a:gdLst/>
            <a:ahLst/>
            <a:cxnLst/>
            <a:rect l="l" t="t" r="r" b="b"/>
            <a:pathLst>
              <a:path w="1169224" h="1277840">
                <a:moveTo>
                  <a:pt x="0" y="0"/>
                </a:moveTo>
                <a:lnTo>
                  <a:pt x="1169224" y="0"/>
                </a:lnTo>
                <a:lnTo>
                  <a:pt x="1169224" y="1277840"/>
                </a:lnTo>
                <a:lnTo>
                  <a:pt x="0" y="1277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14206136" y="4136943"/>
            <a:ext cx="931897" cy="1240462"/>
          </a:xfrm>
          <a:custGeom>
            <a:avLst/>
            <a:gdLst/>
            <a:ahLst/>
            <a:cxnLst/>
            <a:rect l="l" t="t" r="r" b="b"/>
            <a:pathLst>
              <a:path w="931897" h="1240462">
                <a:moveTo>
                  <a:pt x="0" y="0"/>
                </a:moveTo>
                <a:lnTo>
                  <a:pt x="931897" y="0"/>
                </a:lnTo>
                <a:lnTo>
                  <a:pt x="931897" y="1240462"/>
                </a:lnTo>
                <a:lnTo>
                  <a:pt x="0" y="12404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7" name="TextBox 57"/>
          <p:cNvSpPr txBox="1"/>
          <p:nvPr/>
        </p:nvSpPr>
        <p:spPr>
          <a:xfrm>
            <a:off x="2372911" y="7653877"/>
            <a:ext cx="2684579" cy="729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0"/>
              </a:lnSpc>
              <a:spcBef>
                <a:spcPct val="0"/>
              </a:spcBef>
            </a:pPr>
            <a:r>
              <a:rPr lang="en-US" sz="2064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Go into Degree Works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6058300" y="7653877"/>
            <a:ext cx="2912260" cy="729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0"/>
              </a:lnSpc>
              <a:spcBef>
                <a:spcPct val="0"/>
              </a:spcBef>
            </a:pPr>
            <a:r>
              <a:rPr lang="en-US" sz="2064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Press CTRL + P (do NOT use printer icon)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9743690" y="7653877"/>
            <a:ext cx="2684579" cy="729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0"/>
              </a:lnSpc>
              <a:spcBef>
                <a:spcPct val="0"/>
              </a:spcBef>
            </a:pPr>
            <a:r>
              <a:rPr lang="en-US" sz="2064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Destination: Save as PDF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3429080" y="7653877"/>
            <a:ext cx="2684579" cy="729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0"/>
              </a:lnSpc>
              <a:spcBef>
                <a:spcPct val="0"/>
              </a:spcBef>
            </a:pPr>
            <a:r>
              <a:rPr lang="en-US" sz="2064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Layout: Landscape then SAVE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4071510" y="8640172"/>
            <a:ext cx="10937869" cy="141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7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b="1" i="1">
                <a:solidFill>
                  <a:srgbClr val="AD251E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Final registration and payment deadline : Wednesday, January 28th @11:59 pm​</a:t>
            </a:r>
          </a:p>
          <a:p>
            <a:pPr marL="431797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ONLY</a:t>
            </a:r>
            <a:r>
              <a:rPr lang="en-US" sz="19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Candidates, Members, and On-Leave </a:t>
            </a:r>
            <a:r>
              <a:rPr lang="en-US" sz="19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must email a copy of their transcript</a:t>
            </a:r>
          </a:p>
          <a:p>
            <a:pPr marL="431797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Degree Works Transcripts must be submitted to Professor Shannon Shumate at sshumat2@kennesaw.edu.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13990624" y="-1271107"/>
            <a:ext cx="2107746" cy="2118701"/>
          </a:xfrm>
          <a:custGeom>
            <a:avLst/>
            <a:gdLst/>
            <a:ahLst/>
            <a:cxnLst/>
            <a:rect l="l" t="t" r="r" b="b"/>
            <a:pathLst>
              <a:path w="2107746" h="2118701">
                <a:moveTo>
                  <a:pt x="2107746" y="0"/>
                </a:moveTo>
                <a:lnTo>
                  <a:pt x="0" y="0"/>
                </a:lnTo>
                <a:lnTo>
                  <a:pt x="0" y="2118700"/>
                </a:lnTo>
                <a:lnTo>
                  <a:pt x="2107746" y="2118700"/>
                </a:lnTo>
                <a:lnTo>
                  <a:pt x="2107746" y="0"/>
                </a:lnTo>
                <a:close/>
              </a:path>
            </a:pathLst>
          </a:custGeom>
          <a:blipFill>
            <a:blip r:embed="rId2"/>
            <a:stretch>
              <a:fillRect l="-125" r="-5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123717" y="-1120037"/>
            <a:ext cx="1800525" cy="1796020"/>
            <a:chOff x="0" y="0"/>
            <a:chExt cx="814839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4839" cy="812800"/>
            </a:xfrm>
            <a:custGeom>
              <a:avLst/>
              <a:gdLst/>
              <a:ahLst/>
              <a:cxnLst/>
              <a:rect l="l" t="t" r="r" b="b"/>
              <a:pathLst>
                <a:path w="814839" h="812800">
                  <a:moveTo>
                    <a:pt x="407419" y="0"/>
                  </a:moveTo>
                  <a:cubicBezTo>
                    <a:pt x="182408" y="0"/>
                    <a:pt x="0" y="181951"/>
                    <a:pt x="0" y="406400"/>
                  </a:cubicBezTo>
                  <a:cubicBezTo>
                    <a:pt x="0" y="630849"/>
                    <a:pt x="182408" y="812800"/>
                    <a:pt x="407419" y="812800"/>
                  </a:cubicBezTo>
                  <a:cubicBezTo>
                    <a:pt x="632431" y="812800"/>
                    <a:pt x="814839" y="630849"/>
                    <a:pt x="814839" y="406400"/>
                  </a:cubicBezTo>
                  <a:cubicBezTo>
                    <a:pt x="814839" y="181951"/>
                    <a:pt x="632431" y="0"/>
                    <a:pt x="407419" y="0"/>
                  </a:cubicBezTo>
                  <a:close/>
                </a:path>
              </a:pathLst>
            </a:custGeom>
            <a:solidFill>
              <a:srgbClr val="B4151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391" y="38100"/>
              <a:ext cx="662057" cy="698500"/>
            </a:xfrm>
            <a:prstGeom prst="rect">
              <a:avLst/>
            </a:prstGeom>
          </p:spPr>
          <p:txBody>
            <a:bodyPr lIns="61945" tIns="61945" rIns="61945" bIns="6194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439680" y="-1812558"/>
            <a:ext cx="3209633" cy="3201602"/>
            <a:chOff x="0" y="0"/>
            <a:chExt cx="814839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4839" cy="812800"/>
            </a:xfrm>
            <a:custGeom>
              <a:avLst/>
              <a:gdLst/>
              <a:ahLst/>
              <a:cxnLst/>
              <a:rect l="l" t="t" r="r" b="b"/>
              <a:pathLst>
                <a:path w="814839" h="812800">
                  <a:moveTo>
                    <a:pt x="407419" y="0"/>
                  </a:moveTo>
                  <a:cubicBezTo>
                    <a:pt x="182408" y="0"/>
                    <a:pt x="0" y="181951"/>
                    <a:pt x="0" y="406400"/>
                  </a:cubicBezTo>
                  <a:cubicBezTo>
                    <a:pt x="0" y="630849"/>
                    <a:pt x="182408" y="812800"/>
                    <a:pt x="407419" y="812800"/>
                  </a:cubicBezTo>
                  <a:cubicBezTo>
                    <a:pt x="632431" y="812800"/>
                    <a:pt x="814839" y="630849"/>
                    <a:pt x="814839" y="406400"/>
                  </a:cubicBezTo>
                  <a:cubicBezTo>
                    <a:pt x="814839" y="181951"/>
                    <a:pt x="632431" y="0"/>
                    <a:pt x="40741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FCBA2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391" y="38100"/>
              <a:ext cx="66205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740565"/>
            <a:ext cx="585971" cy="1100414"/>
          </a:xfrm>
          <a:custGeom>
            <a:avLst/>
            <a:gdLst/>
            <a:ahLst/>
            <a:cxnLst/>
            <a:rect l="l" t="t" r="r" b="b"/>
            <a:pathLst>
              <a:path w="585971" h="1100414">
                <a:moveTo>
                  <a:pt x="0" y="0"/>
                </a:moveTo>
                <a:lnTo>
                  <a:pt x="585971" y="0"/>
                </a:lnTo>
                <a:lnTo>
                  <a:pt x="585971" y="1100414"/>
                </a:lnTo>
                <a:lnTo>
                  <a:pt x="0" y="1100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10800000">
            <a:off x="9732946" y="2837013"/>
            <a:ext cx="6541160" cy="1186872"/>
            <a:chOff x="0" y="0"/>
            <a:chExt cx="4603876" cy="835358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4581016" cy="807418"/>
            </a:xfrm>
            <a:custGeom>
              <a:avLst/>
              <a:gdLst/>
              <a:ahLst/>
              <a:cxnLst/>
              <a:rect l="l" t="t" r="r" b="b"/>
              <a:pathLst>
                <a:path w="4581016" h="807418">
                  <a:moveTo>
                    <a:pt x="4581016" y="807418"/>
                  </a:moveTo>
                  <a:lnTo>
                    <a:pt x="0" y="799798"/>
                  </a:lnTo>
                  <a:lnTo>
                    <a:pt x="0" y="293261"/>
                  </a:lnTo>
                  <a:lnTo>
                    <a:pt x="17780" y="19050"/>
                  </a:lnTo>
                  <a:lnTo>
                    <a:pt x="2282340" y="0"/>
                  </a:lnTo>
                  <a:lnTo>
                    <a:pt x="4561966" y="5080"/>
                  </a:lnTo>
                  <a:close/>
                </a:path>
              </a:pathLst>
            </a:custGeom>
            <a:solidFill>
              <a:srgbClr val="AD251E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215" y="0"/>
              <a:ext cx="4605361" cy="833383"/>
            </a:xfrm>
            <a:custGeom>
              <a:avLst/>
              <a:gdLst/>
              <a:ahLst/>
              <a:cxnLst/>
              <a:rect l="l" t="t" r="r" b="b"/>
              <a:pathLst>
                <a:path w="4605361" h="833383">
                  <a:moveTo>
                    <a:pt x="4572341" y="21590"/>
                  </a:moveTo>
                  <a:cubicBezTo>
                    <a:pt x="4573611" y="34290"/>
                    <a:pt x="4573611" y="44450"/>
                    <a:pt x="4574881" y="54610"/>
                  </a:cubicBezTo>
                  <a:cubicBezTo>
                    <a:pt x="4577421" y="75297"/>
                    <a:pt x="4578691" y="91155"/>
                    <a:pt x="4581231" y="106447"/>
                  </a:cubicBezTo>
                  <a:cubicBezTo>
                    <a:pt x="4581231" y="128535"/>
                    <a:pt x="4593931" y="564067"/>
                    <a:pt x="4600281" y="586155"/>
                  </a:cubicBezTo>
                  <a:cubicBezTo>
                    <a:pt x="4606631" y="619570"/>
                    <a:pt x="4602821" y="653552"/>
                    <a:pt x="4602821" y="686967"/>
                  </a:cubicBezTo>
                  <a:cubicBezTo>
                    <a:pt x="4602821" y="716418"/>
                    <a:pt x="4604091" y="743604"/>
                    <a:pt x="4605361" y="773128"/>
                  </a:cubicBezTo>
                  <a:cubicBezTo>
                    <a:pt x="4605361" y="794718"/>
                    <a:pt x="4605361" y="808688"/>
                    <a:pt x="4605361" y="832818"/>
                  </a:cubicBezTo>
                  <a:cubicBezTo>
                    <a:pt x="4582501" y="832818"/>
                    <a:pt x="4562181" y="834088"/>
                    <a:pt x="4532469" y="832818"/>
                  </a:cubicBezTo>
                  <a:cubicBezTo>
                    <a:pt x="4300647" y="827738"/>
                    <a:pt x="4065259" y="834088"/>
                    <a:pt x="3833437" y="829008"/>
                  </a:cubicBezTo>
                  <a:cubicBezTo>
                    <a:pt x="3694344" y="825198"/>
                    <a:pt x="3558818" y="827738"/>
                    <a:pt x="3419725" y="825198"/>
                  </a:cubicBezTo>
                  <a:cubicBezTo>
                    <a:pt x="3355528" y="823928"/>
                    <a:pt x="3291332" y="822658"/>
                    <a:pt x="3227135" y="821388"/>
                  </a:cubicBezTo>
                  <a:cubicBezTo>
                    <a:pt x="3187903" y="821388"/>
                    <a:pt x="3152238" y="822658"/>
                    <a:pt x="3113007" y="822658"/>
                  </a:cubicBezTo>
                  <a:cubicBezTo>
                    <a:pt x="3013145" y="821388"/>
                    <a:pt x="2738526" y="822658"/>
                    <a:pt x="2638664" y="821388"/>
                  </a:cubicBezTo>
                  <a:cubicBezTo>
                    <a:pt x="2567334" y="820118"/>
                    <a:pt x="1140740" y="829008"/>
                    <a:pt x="1069410" y="827738"/>
                  </a:cubicBezTo>
                  <a:cubicBezTo>
                    <a:pt x="1051578" y="827738"/>
                    <a:pt x="1030179" y="829008"/>
                    <a:pt x="1012346" y="829008"/>
                  </a:cubicBezTo>
                  <a:cubicBezTo>
                    <a:pt x="969548" y="829008"/>
                    <a:pt x="930317" y="830278"/>
                    <a:pt x="887519" y="830278"/>
                  </a:cubicBezTo>
                  <a:cubicBezTo>
                    <a:pt x="780525" y="830278"/>
                    <a:pt x="677097" y="829008"/>
                    <a:pt x="570102" y="827738"/>
                  </a:cubicBezTo>
                  <a:cubicBezTo>
                    <a:pt x="505905" y="826468"/>
                    <a:pt x="441709" y="825198"/>
                    <a:pt x="381078" y="823928"/>
                  </a:cubicBezTo>
                  <a:cubicBezTo>
                    <a:pt x="266951" y="822658"/>
                    <a:pt x="152823" y="821388"/>
                    <a:pt x="44665" y="821388"/>
                  </a:cubicBezTo>
                  <a:cubicBezTo>
                    <a:pt x="34505" y="821388"/>
                    <a:pt x="25615" y="821388"/>
                    <a:pt x="15455" y="820118"/>
                  </a:cubicBezTo>
                  <a:cubicBezTo>
                    <a:pt x="6565" y="818848"/>
                    <a:pt x="1485" y="812498"/>
                    <a:pt x="4025" y="803608"/>
                  </a:cubicBezTo>
                  <a:cubicBezTo>
                    <a:pt x="12915" y="771922"/>
                    <a:pt x="9105" y="757763"/>
                    <a:pt x="7835" y="743037"/>
                  </a:cubicBezTo>
                  <a:cubicBezTo>
                    <a:pt x="6565" y="713020"/>
                    <a:pt x="2755" y="683569"/>
                    <a:pt x="4025" y="653552"/>
                  </a:cubicBezTo>
                  <a:cubicBezTo>
                    <a:pt x="1485" y="616172"/>
                    <a:pt x="-3595" y="153455"/>
                    <a:pt x="4025" y="115509"/>
                  </a:cubicBezTo>
                  <a:cubicBezTo>
                    <a:pt x="5295" y="108146"/>
                    <a:pt x="4025" y="100217"/>
                    <a:pt x="5295" y="92854"/>
                  </a:cubicBezTo>
                  <a:cubicBezTo>
                    <a:pt x="6565" y="80961"/>
                    <a:pt x="9105" y="67934"/>
                    <a:pt x="10375" y="44450"/>
                  </a:cubicBezTo>
                  <a:cubicBezTo>
                    <a:pt x="10375" y="41910"/>
                    <a:pt x="11645" y="39370"/>
                    <a:pt x="12915" y="38100"/>
                  </a:cubicBezTo>
                  <a:cubicBezTo>
                    <a:pt x="34505" y="35560"/>
                    <a:pt x="63661" y="30480"/>
                    <a:pt x="120725" y="29210"/>
                  </a:cubicBezTo>
                  <a:cubicBezTo>
                    <a:pt x="217020" y="25400"/>
                    <a:pt x="313315" y="22860"/>
                    <a:pt x="413177" y="20320"/>
                  </a:cubicBezTo>
                  <a:cubicBezTo>
                    <a:pt x="480940" y="17780"/>
                    <a:pt x="548703" y="16510"/>
                    <a:pt x="612900" y="13970"/>
                  </a:cubicBezTo>
                  <a:cubicBezTo>
                    <a:pt x="677097" y="11430"/>
                    <a:pt x="744860" y="8890"/>
                    <a:pt x="809057" y="8890"/>
                  </a:cubicBezTo>
                  <a:cubicBezTo>
                    <a:pt x="880386" y="7620"/>
                    <a:pt x="951716" y="10160"/>
                    <a:pt x="1023046" y="8890"/>
                  </a:cubicBezTo>
                  <a:cubicBezTo>
                    <a:pt x="1112208" y="8890"/>
                    <a:pt x="2727826" y="6350"/>
                    <a:pt x="2816989" y="5080"/>
                  </a:cubicBezTo>
                  <a:cubicBezTo>
                    <a:pt x="2902584" y="3810"/>
                    <a:pt x="2988180" y="2540"/>
                    <a:pt x="3077342" y="2540"/>
                  </a:cubicBezTo>
                  <a:cubicBezTo>
                    <a:pt x="3223568" y="1270"/>
                    <a:pt x="3366228" y="0"/>
                    <a:pt x="3512453" y="0"/>
                  </a:cubicBezTo>
                  <a:cubicBezTo>
                    <a:pt x="3573084" y="0"/>
                    <a:pt x="3637281" y="2540"/>
                    <a:pt x="3697911" y="2540"/>
                  </a:cubicBezTo>
                  <a:cubicBezTo>
                    <a:pt x="3865536" y="3810"/>
                    <a:pt x="4036727" y="5080"/>
                    <a:pt x="4204352" y="7620"/>
                  </a:cubicBezTo>
                  <a:cubicBezTo>
                    <a:pt x="4293514" y="8890"/>
                    <a:pt x="4382676" y="12700"/>
                    <a:pt x="4471839" y="16510"/>
                  </a:cubicBezTo>
                  <a:cubicBezTo>
                    <a:pt x="4493237" y="16510"/>
                    <a:pt x="4514636" y="16510"/>
                    <a:pt x="4532469" y="16510"/>
                  </a:cubicBezTo>
                  <a:cubicBezTo>
                    <a:pt x="4553291" y="17780"/>
                    <a:pt x="4562181" y="20320"/>
                    <a:pt x="4572341" y="21590"/>
                  </a:cubicBezTo>
                  <a:close/>
                  <a:moveTo>
                    <a:pt x="4582501" y="816308"/>
                  </a:moveTo>
                  <a:cubicBezTo>
                    <a:pt x="4583771" y="799798"/>
                    <a:pt x="4585041" y="787098"/>
                    <a:pt x="4585041" y="774398"/>
                  </a:cubicBezTo>
                  <a:cubicBezTo>
                    <a:pt x="4583771" y="740772"/>
                    <a:pt x="4582501" y="710755"/>
                    <a:pt x="4582501" y="678472"/>
                  </a:cubicBezTo>
                  <a:cubicBezTo>
                    <a:pt x="4582501" y="663747"/>
                    <a:pt x="4585041" y="649021"/>
                    <a:pt x="4583771" y="634296"/>
                  </a:cubicBezTo>
                  <a:cubicBezTo>
                    <a:pt x="4583771" y="620703"/>
                    <a:pt x="4582501" y="606544"/>
                    <a:pt x="4581231" y="592952"/>
                  </a:cubicBezTo>
                  <a:cubicBezTo>
                    <a:pt x="4576151" y="571996"/>
                    <a:pt x="4564721" y="138163"/>
                    <a:pt x="4564721" y="117208"/>
                  </a:cubicBezTo>
                  <a:cubicBezTo>
                    <a:pt x="4562181" y="99651"/>
                    <a:pt x="4559641" y="81527"/>
                    <a:pt x="4557101" y="63500"/>
                  </a:cubicBezTo>
                  <a:cubicBezTo>
                    <a:pt x="4555831" y="44450"/>
                    <a:pt x="4554561" y="43180"/>
                    <a:pt x="4521769" y="41910"/>
                  </a:cubicBezTo>
                  <a:cubicBezTo>
                    <a:pt x="4511070" y="41910"/>
                    <a:pt x="4503937" y="41910"/>
                    <a:pt x="4493237" y="40640"/>
                  </a:cubicBezTo>
                  <a:cubicBezTo>
                    <a:pt x="4404075" y="36830"/>
                    <a:pt x="4311346" y="31750"/>
                    <a:pt x="4222184" y="30480"/>
                  </a:cubicBezTo>
                  <a:cubicBezTo>
                    <a:pt x="4004629" y="26670"/>
                    <a:pt x="3783507" y="25400"/>
                    <a:pt x="3565951" y="22860"/>
                  </a:cubicBezTo>
                  <a:cubicBezTo>
                    <a:pt x="3533853" y="22860"/>
                    <a:pt x="3498188" y="22860"/>
                    <a:pt x="3466089" y="22860"/>
                  </a:cubicBezTo>
                  <a:cubicBezTo>
                    <a:pt x="3412592" y="22860"/>
                    <a:pt x="3359095" y="22860"/>
                    <a:pt x="3309164" y="22860"/>
                  </a:cubicBezTo>
                  <a:cubicBezTo>
                    <a:pt x="3195036" y="22860"/>
                    <a:pt x="3080909" y="22860"/>
                    <a:pt x="2970348" y="24130"/>
                  </a:cubicBezTo>
                  <a:cubicBezTo>
                    <a:pt x="2874052" y="25400"/>
                    <a:pt x="1251301" y="29210"/>
                    <a:pt x="1155006" y="29210"/>
                  </a:cubicBezTo>
                  <a:cubicBezTo>
                    <a:pt x="998081" y="29210"/>
                    <a:pt x="841155" y="26670"/>
                    <a:pt x="684230" y="33020"/>
                  </a:cubicBezTo>
                  <a:cubicBezTo>
                    <a:pt x="602200" y="36830"/>
                    <a:pt x="523738" y="36830"/>
                    <a:pt x="445275" y="38100"/>
                  </a:cubicBezTo>
                  <a:cubicBezTo>
                    <a:pt x="309749" y="41910"/>
                    <a:pt x="174222" y="45720"/>
                    <a:pt x="45935" y="50800"/>
                  </a:cubicBezTo>
                  <a:cubicBezTo>
                    <a:pt x="33235" y="50800"/>
                    <a:pt x="30695" y="53340"/>
                    <a:pt x="29425" y="66235"/>
                  </a:cubicBezTo>
                  <a:cubicBezTo>
                    <a:pt x="28155" y="76430"/>
                    <a:pt x="28155" y="86624"/>
                    <a:pt x="26885" y="96819"/>
                  </a:cubicBezTo>
                  <a:cubicBezTo>
                    <a:pt x="25615" y="113810"/>
                    <a:pt x="23075" y="130234"/>
                    <a:pt x="21805" y="147225"/>
                  </a:cubicBezTo>
                  <a:cubicBezTo>
                    <a:pt x="16725" y="165349"/>
                    <a:pt x="23075" y="608243"/>
                    <a:pt x="25615" y="626367"/>
                  </a:cubicBezTo>
                  <a:cubicBezTo>
                    <a:pt x="25615" y="645623"/>
                    <a:pt x="25615" y="665446"/>
                    <a:pt x="26885" y="684702"/>
                  </a:cubicBezTo>
                  <a:cubicBezTo>
                    <a:pt x="26885" y="698861"/>
                    <a:pt x="29425" y="713020"/>
                    <a:pt x="29425" y="727179"/>
                  </a:cubicBezTo>
                  <a:cubicBezTo>
                    <a:pt x="29425" y="742471"/>
                    <a:pt x="29425" y="757763"/>
                    <a:pt x="28155" y="774398"/>
                  </a:cubicBezTo>
                  <a:cubicBezTo>
                    <a:pt x="28155" y="778208"/>
                    <a:pt x="28155" y="780748"/>
                    <a:pt x="28155" y="784558"/>
                  </a:cubicBezTo>
                  <a:cubicBezTo>
                    <a:pt x="28155" y="794718"/>
                    <a:pt x="31965" y="798529"/>
                    <a:pt x="40855" y="798529"/>
                  </a:cubicBezTo>
                  <a:cubicBezTo>
                    <a:pt x="70794" y="798529"/>
                    <a:pt x="120725" y="799798"/>
                    <a:pt x="167089" y="799798"/>
                  </a:cubicBezTo>
                  <a:cubicBezTo>
                    <a:pt x="234852" y="799798"/>
                    <a:pt x="306182" y="797258"/>
                    <a:pt x="373945" y="799798"/>
                  </a:cubicBezTo>
                  <a:cubicBezTo>
                    <a:pt x="484506" y="803608"/>
                    <a:pt x="595067" y="806148"/>
                    <a:pt x="705629" y="804879"/>
                  </a:cubicBezTo>
                  <a:cubicBezTo>
                    <a:pt x="776958" y="803608"/>
                    <a:pt x="844722" y="806148"/>
                    <a:pt x="916051" y="806148"/>
                  </a:cubicBezTo>
                  <a:cubicBezTo>
                    <a:pt x="1019479" y="806148"/>
                    <a:pt x="1122908" y="804879"/>
                    <a:pt x="1226336" y="806148"/>
                  </a:cubicBezTo>
                  <a:cubicBezTo>
                    <a:pt x="1379695" y="807418"/>
                    <a:pt x="3063076" y="797258"/>
                    <a:pt x="3220002" y="799798"/>
                  </a:cubicBezTo>
                  <a:cubicBezTo>
                    <a:pt x="3287765" y="801068"/>
                    <a:pt x="3355528" y="802338"/>
                    <a:pt x="3419725" y="802338"/>
                  </a:cubicBezTo>
                  <a:cubicBezTo>
                    <a:pt x="3537419" y="804879"/>
                    <a:pt x="3651546" y="801068"/>
                    <a:pt x="3769241" y="804879"/>
                  </a:cubicBezTo>
                  <a:cubicBezTo>
                    <a:pt x="3865536" y="807418"/>
                    <a:pt x="3961831" y="807418"/>
                    <a:pt x="4058126" y="809958"/>
                  </a:cubicBezTo>
                  <a:cubicBezTo>
                    <a:pt x="4200785" y="813768"/>
                    <a:pt x="4343445" y="816308"/>
                    <a:pt x="4486104" y="817578"/>
                  </a:cubicBezTo>
                  <a:cubicBezTo>
                    <a:pt x="4539602" y="817578"/>
                    <a:pt x="4562181" y="816308"/>
                    <a:pt x="4582501" y="816308"/>
                  </a:cubicBezTo>
                  <a:close/>
                </a:path>
              </a:pathLst>
            </a:custGeom>
            <a:solidFill>
              <a:srgbClr val="50A892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10800000">
            <a:off x="1621550" y="2847992"/>
            <a:ext cx="6541160" cy="1186872"/>
            <a:chOff x="0" y="0"/>
            <a:chExt cx="4603876" cy="835358"/>
          </a:xfrm>
        </p:grpSpPr>
        <p:sp>
          <p:nvSpPr>
            <p:cNvPr id="14" name="Freeform 14"/>
            <p:cNvSpPr/>
            <p:nvPr/>
          </p:nvSpPr>
          <p:spPr>
            <a:xfrm>
              <a:off x="10160" y="16510"/>
              <a:ext cx="4581016" cy="807418"/>
            </a:xfrm>
            <a:custGeom>
              <a:avLst/>
              <a:gdLst/>
              <a:ahLst/>
              <a:cxnLst/>
              <a:rect l="l" t="t" r="r" b="b"/>
              <a:pathLst>
                <a:path w="4581016" h="807418">
                  <a:moveTo>
                    <a:pt x="4581016" y="807418"/>
                  </a:moveTo>
                  <a:lnTo>
                    <a:pt x="0" y="799798"/>
                  </a:lnTo>
                  <a:lnTo>
                    <a:pt x="0" y="293261"/>
                  </a:lnTo>
                  <a:lnTo>
                    <a:pt x="17780" y="19050"/>
                  </a:lnTo>
                  <a:lnTo>
                    <a:pt x="2282340" y="0"/>
                  </a:lnTo>
                  <a:lnTo>
                    <a:pt x="4561966" y="5080"/>
                  </a:lnTo>
                  <a:close/>
                </a:path>
              </a:pathLst>
            </a:custGeom>
            <a:solidFill>
              <a:srgbClr val="AD251E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-215" y="0"/>
              <a:ext cx="4605361" cy="833383"/>
            </a:xfrm>
            <a:custGeom>
              <a:avLst/>
              <a:gdLst/>
              <a:ahLst/>
              <a:cxnLst/>
              <a:rect l="l" t="t" r="r" b="b"/>
              <a:pathLst>
                <a:path w="4605361" h="833383">
                  <a:moveTo>
                    <a:pt x="4572341" y="21590"/>
                  </a:moveTo>
                  <a:cubicBezTo>
                    <a:pt x="4573611" y="34290"/>
                    <a:pt x="4573611" y="44450"/>
                    <a:pt x="4574881" y="54610"/>
                  </a:cubicBezTo>
                  <a:cubicBezTo>
                    <a:pt x="4577421" y="75297"/>
                    <a:pt x="4578691" y="91155"/>
                    <a:pt x="4581231" y="106447"/>
                  </a:cubicBezTo>
                  <a:cubicBezTo>
                    <a:pt x="4581231" y="128535"/>
                    <a:pt x="4593931" y="564067"/>
                    <a:pt x="4600281" y="586155"/>
                  </a:cubicBezTo>
                  <a:cubicBezTo>
                    <a:pt x="4606631" y="619570"/>
                    <a:pt x="4602821" y="653552"/>
                    <a:pt x="4602821" y="686967"/>
                  </a:cubicBezTo>
                  <a:cubicBezTo>
                    <a:pt x="4602821" y="716418"/>
                    <a:pt x="4604091" y="743604"/>
                    <a:pt x="4605361" y="773128"/>
                  </a:cubicBezTo>
                  <a:cubicBezTo>
                    <a:pt x="4605361" y="794718"/>
                    <a:pt x="4605361" y="808688"/>
                    <a:pt x="4605361" y="832818"/>
                  </a:cubicBezTo>
                  <a:cubicBezTo>
                    <a:pt x="4582501" y="832818"/>
                    <a:pt x="4562181" y="834088"/>
                    <a:pt x="4532469" y="832818"/>
                  </a:cubicBezTo>
                  <a:cubicBezTo>
                    <a:pt x="4300647" y="827738"/>
                    <a:pt x="4065259" y="834088"/>
                    <a:pt x="3833437" y="829008"/>
                  </a:cubicBezTo>
                  <a:cubicBezTo>
                    <a:pt x="3694344" y="825198"/>
                    <a:pt x="3558818" y="827738"/>
                    <a:pt x="3419725" y="825198"/>
                  </a:cubicBezTo>
                  <a:cubicBezTo>
                    <a:pt x="3355528" y="823928"/>
                    <a:pt x="3291332" y="822658"/>
                    <a:pt x="3227135" y="821388"/>
                  </a:cubicBezTo>
                  <a:cubicBezTo>
                    <a:pt x="3187903" y="821388"/>
                    <a:pt x="3152238" y="822658"/>
                    <a:pt x="3113007" y="822658"/>
                  </a:cubicBezTo>
                  <a:cubicBezTo>
                    <a:pt x="3013145" y="821388"/>
                    <a:pt x="2738526" y="822658"/>
                    <a:pt x="2638664" y="821388"/>
                  </a:cubicBezTo>
                  <a:cubicBezTo>
                    <a:pt x="2567334" y="820118"/>
                    <a:pt x="1140740" y="829008"/>
                    <a:pt x="1069410" y="827738"/>
                  </a:cubicBezTo>
                  <a:cubicBezTo>
                    <a:pt x="1051578" y="827738"/>
                    <a:pt x="1030179" y="829008"/>
                    <a:pt x="1012346" y="829008"/>
                  </a:cubicBezTo>
                  <a:cubicBezTo>
                    <a:pt x="969548" y="829008"/>
                    <a:pt x="930317" y="830278"/>
                    <a:pt x="887519" y="830278"/>
                  </a:cubicBezTo>
                  <a:cubicBezTo>
                    <a:pt x="780525" y="830278"/>
                    <a:pt x="677097" y="829008"/>
                    <a:pt x="570102" y="827738"/>
                  </a:cubicBezTo>
                  <a:cubicBezTo>
                    <a:pt x="505905" y="826468"/>
                    <a:pt x="441709" y="825198"/>
                    <a:pt x="381078" y="823928"/>
                  </a:cubicBezTo>
                  <a:cubicBezTo>
                    <a:pt x="266951" y="822658"/>
                    <a:pt x="152823" y="821388"/>
                    <a:pt x="44665" y="821388"/>
                  </a:cubicBezTo>
                  <a:cubicBezTo>
                    <a:pt x="34505" y="821388"/>
                    <a:pt x="25615" y="821388"/>
                    <a:pt x="15455" y="820118"/>
                  </a:cubicBezTo>
                  <a:cubicBezTo>
                    <a:pt x="6565" y="818848"/>
                    <a:pt x="1485" y="812498"/>
                    <a:pt x="4025" y="803608"/>
                  </a:cubicBezTo>
                  <a:cubicBezTo>
                    <a:pt x="12915" y="771922"/>
                    <a:pt x="9105" y="757763"/>
                    <a:pt x="7835" y="743037"/>
                  </a:cubicBezTo>
                  <a:cubicBezTo>
                    <a:pt x="6565" y="713020"/>
                    <a:pt x="2755" y="683569"/>
                    <a:pt x="4025" y="653552"/>
                  </a:cubicBezTo>
                  <a:cubicBezTo>
                    <a:pt x="1485" y="616172"/>
                    <a:pt x="-3595" y="153455"/>
                    <a:pt x="4025" y="115509"/>
                  </a:cubicBezTo>
                  <a:cubicBezTo>
                    <a:pt x="5295" y="108146"/>
                    <a:pt x="4025" y="100217"/>
                    <a:pt x="5295" y="92854"/>
                  </a:cubicBezTo>
                  <a:cubicBezTo>
                    <a:pt x="6565" y="80961"/>
                    <a:pt x="9105" y="67934"/>
                    <a:pt x="10375" y="44450"/>
                  </a:cubicBezTo>
                  <a:cubicBezTo>
                    <a:pt x="10375" y="41910"/>
                    <a:pt x="11645" y="39370"/>
                    <a:pt x="12915" y="38100"/>
                  </a:cubicBezTo>
                  <a:cubicBezTo>
                    <a:pt x="34505" y="35560"/>
                    <a:pt x="63661" y="30480"/>
                    <a:pt x="120725" y="29210"/>
                  </a:cubicBezTo>
                  <a:cubicBezTo>
                    <a:pt x="217020" y="25400"/>
                    <a:pt x="313315" y="22860"/>
                    <a:pt x="413177" y="20320"/>
                  </a:cubicBezTo>
                  <a:cubicBezTo>
                    <a:pt x="480940" y="17780"/>
                    <a:pt x="548703" y="16510"/>
                    <a:pt x="612900" y="13970"/>
                  </a:cubicBezTo>
                  <a:cubicBezTo>
                    <a:pt x="677097" y="11430"/>
                    <a:pt x="744860" y="8890"/>
                    <a:pt x="809057" y="8890"/>
                  </a:cubicBezTo>
                  <a:cubicBezTo>
                    <a:pt x="880386" y="7620"/>
                    <a:pt x="951716" y="10160"/>
                    <a:pt x="1023046" y="8890"/>
                  </a:cubicBezTo>
                  <a:cubicBezTo>
                    <a:pt x="1112208" y="8890"/>
                    <a:pt x="2727826" y="6350"/>
                    <a:pt x="2816989" y="5080"/>
                  </a:cubicBezTo>
                  <a:cubicBezTo>
                    <a:pt x="2902584" y="3810"/>
                    <a:pt x="2988180" y="2540"/>
                    <a:pt x="3077342" y="2540"/>
                  </a:cubicBezTo>
                  <a:cubicBezTo>
                    <a:pt x="3223568" y="1270"/>
                    <a:pt x="3366228" y="0"/>
                    <a:pt x="3512453" y="0"/>
                  </a:cubicBezTo>
                  <a:cubicBezTo>
                    <a:pt x="3573084" y="0"/>
                    <a:pt x="3637281" y="2540"/>
                    <a:pt x="3697911" y="2540"/>
                  </a:cubicBezTo>
                  <a:cubicBezTo>
                    <a:pt x="3865536" y="3810"/>
                    <a:pt x="4036727" y="5080"/>
                    <a:pt x="4204352" y="7620"/>
                  </a:cubicBezTo>
                  <a:cubicBezTo>
                    <a:pt x="4293514" y="8890"/>
                    <a:pt x="4382676" y="12700"/>
                    <a:pt x="4471839" y="16510"/>
                  </a:cubicBezTo>
                  <a:cubicBezTo>
                    <a:pt x="4493237" y="16510"/>
                    <a:pt x="4514636" y="16510"/>
                    <a:pt x="4532469" y="16510"/>
                  </a:cubicBezTo>
                  <a:cubicBezTo>
                    <a:pt x="4553291" y="17780"/>
                    <a:pt x="4562181" y="20320"/>
                    <a:pt x="4572341" y="21590"/>
                  </a:cubicBezTo>
                  <a:close/>
                  <a:moveTo>
                    <a:pt x="4582501" y="816308"/>
                  </a:moveTo>
                  <a:cubicBezTo>
                    <a:pt x="4583771" y="799798"/>
                    <a:pt x="4585041" y="787098"/>
                    <a:pt x="4585041" y="774398"/>
                  </a:cubicBezTo>
                  <a:cubicBezTo>
                    <a:pt x="4583771" y="740772"/>
                    <a:pt x="4582501" y="710755"/>
                    <a:pt x="4582501" y="678472"/>
                  </a:cubicBezTo>
                  <a:cubicBezTo>
                    <a:pt x="4582501" y="663747"/>
                    <a:pt x="4585041" y="649021"/>
                    <a:pt x="4583771" y="634296"/>
                  </a:cubicBezTo>
                  <a:cubicBezTo>
                    <a:pt x="4583771" y="620703"/>
                    <a:pt x="4582501" y="606544"/>
                    <a:pt x="4581231" y="592952"/>
                  </a:cubicBezTo>
                  <a:cubicBezTo>
                    <a:pt x="4576151" y="571996"/>
                    <a:pt x="4564721" y="138163"/>
                    <a:pt x="4564721" y="117208"/>
                  </a:cubicBezTo>
                  <a:cubicBezTo>
                    <a:pt x="4562181" y="99651"/>
                    <a:pt x="4559641" y="81527"/>
                    <a:pt x="4557101" y="63500"/>
                  </a:cubicBezTo>
                  <a:cubicBezTo>
                    <a:pt x="4555831" y="44450"/>
                    <a:pt x="4554561" y="43180"/>
                    <a:pt x="4521769" y="41910"/>
                  </a:cubicBezTo>
                  <a:cubicBezTo>
                    <a:pt x="4511070" y="41910"/>
                    <a:pt x="4503937" y="41910"/>
                    <a:pt x="4493237" y="40640"/>
                  </a:cubicBezTo>
                  <a:cubicBezTo>
                    <a:pt x="4404075" y="36830"/>
                    <a:pt x="4311346" y="31750"/>
                    <a:pt x="4222184" y="30480"/>
                  </a:cubicBezTo>
                  <a:cubicBezTo>
                    <a:pt x="4004629" y="26670"/>
                    <a:pt x="3783507" y="25400"/>
                    <a:pt x="3565951" y="22860"/>
                  </a:cubicBezTo>
                  <a:cubicBezTo>
                    <a:pt x="3533853" y="22860"/>
                    <a:pt x="3498188" y="22860"/>
                    <a:pt x="3466089" y="22860"/>
                  </a:cubicBezTo>
                  <a:cubicBezTo>
                    <a:pt x="3412592" y="22860"/>
                    <a:pt x="3359095" y="22860"/>
                    <a:pt x="3309164" y="22860"/>
                  </a:cubicBezTo>
                  <a:cubicBezTo>
                    <a:pt x="3195036" y="22860"/>
                    <a:pt x="3080909" y="22860"/>
                    <a:pt x="2970348" y="24130"/>
                  </a:cubicBezTo>
                  <a:cubicBezTo>
                    <a:pt x="2874052" y="25400"/>
                    <a:pt x="1251301" y="29210"/>
                    <a:pt x="1155006" y="29210"/>
                  </a:cubicBezTo>
                  <a:cubicBezTo>
                    <a:pt x="998081" y="29210"/>
                    <a:pt x="841155" y="26670"/>
                    <a:pt x="684230" y="33020"/>
                  </a:cubicBezTo>
                  <a:cubicBezTo>
                    <a:pt x="602200" y="36830"/>
                    <a:pt x="523738" y="36830"/>
                    <a:pt x="445275" y="38100"/>
                  </a:cubicBezTo>
                  <a:cubicBezTo>
                    <a:pt x="309749" y="41910"/>
                    <a:pt x="174222" y="45720"/>
                    <a:pt x="45935" y="50800"/>
                  </a:cubicBezTo>
                  <a:cubicBezTo>
                    <a:pt x="33235" y="50800"/>
                    <a:pt x="30695" y="53340"/>
                    <a:pt x="29425" y="66235"/>
                  </a:cubicBezTo>
                  <a:cubicBezTo>
                    <a:pt x="28155" y="76430"/>
                    <a:pt x="28155" y="86624"/>
                    <a:pt x="26885" y="96819"/>
                  </a:cubicBezTo>
                  <a:cubicBezTo>
                    <a:pt x="25615" y="113810"/>
                    <a:pt x="23075" y="130234"/>
                    <a:pt x="21805" y="147225"/>
                  </a:cubicBezTo>
                  <a:cubicBezTo>
                    <a:pt x="16725" y="165349"/>
                    <a:pt x="23075" y="608243"/>
                    <a:pt x="25615" y="626367"/>
                  </a:cubicBezTo>
                  <a:cubicBezTo>
                    <a:pt x="25615" y="645623"/>
                    <a:pt x="25615" y="665446"/>
                    <a:pt x="26885" y="684702"/>
                  </a:cubicBezTo>
                  <a:cubicBezTo>
                    <a:pt x="26885" y="698861"/>
                    <a:pt x="29425" y="713020"/>
                    <a:pt x="29425" y="727179"/>
                  </a:cubicBezTo>
                  <a:cubicBezTo>
                    <a:pt x="29425" y="742471"/>
                    <a:pt x="29425" y="757763"/>
                    <a:pt x="28155" y="774398"/>
                  </a:cubicBezTo>
                  <a:cubicBezTo>
                    <a:pt x="28155" y="778208"/>
                    <a:pt x="28155" y="780748"/>
                    <a:pt x="28155" y="784558"/>
                  </a:cubicBezTo>
                  <a:cubicBezTo>
                    <a:pt x="28155" y="794718"/>
                    <a:pt x="31965" y="798529"/>
                    <a:pt x="40855" y="798529"/>
                  </a:cubicBezTo>
                  <a:cubicBezTo>
                    <a:pt x="70794" y="798529"/>
                    <a:pt x="120725" y="799798"/>
                    <a:pt x="167089" y="799798"/>
                  </a:cubicBezTo>
                  <a:cubicBezTo>
                    <a:pt x="234852" y="799798"/>
                    <a:pt x="306182" y="797258"/>
                    <a:pt x="373945" y="799798"/>
                  </a:cubicBezTo>
                  <a:cubicBezTo>
                    <a:pt x="484506" y="803608"/>
                    <a:pt x="595067" y="806148"/>
                    <a:pt x="705629" y="804879"/>
                  </a:cubicBezTo>
                  <a:cubicBezTo>
                    <a:pt x="776958" y="803608"/>
                    <a:pt x="844722" y="806148"/>
                    <a:pt x="916051" y="806148"/>
                  </a:cubicBezTo>
                  <a:cubicBezTo>
                    <a:pt x="1019479" y="806148"/>
                    <a:pt x="1122908" y="804879"/>
                    <a:pt x="1226336" y="806148"/>
                  </a:cubicBezTo>
                  <a:cubicBezTo>
                    <a:pt x="1379695" y="807418"/>
                    <a:pt x="3063076" y="797258"/>
                    <a:pt x="3220002" y="799798"/>
                  </a:cubicBezTo>
                  <a:cubicBezTo>
                    <a:pt x="3287765" y="801068"/>
                    <a:pt x="3355528" y="802338"/>
                    <a:pt x="3419725" y="802338"/>
                  </a:cubicBezTo>
                  <a:cubicBezTo>
                    <a:pt x="3537419" y="804879"/>
                    <a:pt x="3651546" y="801068"/>
                    <a:pt x="3769241" y="804879"/>
                  </a:cubicBezTo>
                  <a:cubicBezTo>
                    <a:pt x="3865536" y="807418"/>
                    <a:pt x="3961831" y="807418"/>
                    <a:pt x="4058126" y="809958"/>
                  </a:cubicBezTo>
                  <a:cubicBezTo>
                    <a:pt x="4200785" y="813768"/>
                    <a:pt x="4343445" y="816308"/>
                    <a:pt x="4486104" y="817578"/>
                  </a:cubicBezTo>
                  <a:cubicBezTo>
                    <a:pt x="4539602" y="817578"/>
                    <a:pt x="4562181" y="816308"/>
                    <a:pt x="4582501" y="816308"/>
                  </a:cubicBezTo>
                  <a:close/>
                </a:path>
              </a:pathLst>
            </a:custGeom>
            <a:solidFill>
              <a:srgbClr val="50A892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5206642" y="1028700"/>
            <a:ext cx="7794792" cy="1477717"/>
            <a:chOff x="0" y="0"/>
            <a:chExt cx="2979454" cy="56483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79454" cy="564837"/>
            </a:xfrm>
            <a:custGeom>
              <a:avLst/>
              <a:gdLst/>
              <a:ahLst/>
              <a:cxnLst/>
              <a:rect l="l" t="t" r="r" b="b"/>
              <a:pathLst>
                <a:path w="2979454" h="564837">
                  <a:moveTo>
                    <a:pt x="49661" y="0"/>
                  </a:moveTo>
                  <a:lnTo>
                    <a:pt x="2929793" y="0"/>
                  </a:lnTo>
                  <a:cubicBezTo>
                    <a:pt x="2957220" y="0"/>
                    <a:pt x="2979454" y="22234"/>
                    <a:pt x="2979454" y="49661"/>
                  </a:cubicBezTo>
                  <a:lnTo>
                    <a:pt x="2979454" y="515177"/>
                  </a:lnTo>
                  <a:cubicBezTo>
                    <a:pt x="2979454" y="528347"/>
                    <a:pt x="2974222" y="540979"/>
                    <a:pt x="2964909" y="550292"/>
                  </a:cubicBezTo>
                  <a:cubicBezTo>
                    <a:pt x="2955595" y="559605"/>
                    <a:pt x="2942964" y="564837"/>
                    <a:pt x="2929793" y="564837"/>
                  </a:cubicBezTo>
                  <a:lnTo>
                    <a:pt x="49661" y="564837"/>
                  </a:lnTo>
                  <a:cubicBezTo>
                    <a:pt x="36490" y="564837"/>
                    <a:pt x="23859" y="559605"/>
                    <a:pt x="14545" y="550292"/>
                  </a:cubicBezTo>
                  <a:cubicBezTo>
                    <a:pt x="5232" y="540979"/>
                    <a:pt x="0" y="528347"/>
                    <a:pt x="0" y="515177"/>
                  </a:cubicBezTo>
                  <a:lnTo>
                    <a:pt x="0" y="49661"/>
                  </a:lnTo>
                  <a:cubicBezTo>
                    <a:pt x="0" y="36490"/>
                    <a:pt x="5232" y="23859"/>
                    <a:pt x="14545" y="14545"/>
                  </a:cubicBezTo>
                  <a:cubicBezTo>
                    <a:pt x="23859" y="5232"/>
                    <a:pt x="36490" y="0"/>
                    <a:pt x="49661" y="0"/>
                  </a:cubicBezTo>
                  <a:close/>
                </a:path>
              </a:pathLst>
            </a:custGeom>
            <a:solidFill>
              <a:srgbClr val="AD251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979454" cy="602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012509" y="3066075"/>
            <a:ext cx="5982034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 b="1">
                <a:solidFill>
                  <a:srgbClr val="F8F7F2"/>
                </a:solidFill>
                <a:latin typeface="Poppins Bold"/>
                <a:ea typeface="Poppins Bold"/>
                <a:cs typeface="Poppins Bold"/>
                <a:sym typeface="Poppins Bold"/>
              </a:rPr>
              <a:t>Community </a:t>
            </a:r>
          </a:p>
          <a:p>
            <a:pPr marL="0" lvl="0" indent="0" algn="ctr">
              <a:lnSpc>
                <a:spcPts val="3150"/>
              </a:lnSpc>
              <a:spcBef>
                <a:spcPct val="0"/>
              </a:spcBef>
            </a:pPr>
            <a:r>
              <a:rPr lang="en-US" sz="3500" b="1">
                <a:solidFill>
                  <a:srgbClr val="F8F7F2"/>
                </a:solidFill>
                <a:latin typeface="Poppins Bold"/>
                <a:ea typeface="Poppins Bold"/>
                <a:cs typeface="Poppins Bold"/>
                <a:sym typeface="Poppins Bold"/>
              </a:rPr>
              <a:t>Service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01114" y="3077055"/>
            <a:ext cx="5982034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50"/>
              </a:lnSpc>
              <a:spcBef>
                <a:spcPct val="0"/>
              </a:spcBef>
            </a:pPr>
            <a:r>
              <a:rPr lang="en-US" sz="3500" b="1">
                <a:solidFill>
                  <a:srgbClr val="F8F7F2"/>
                </a:solidFill>
                <a:latin typeface="Poppins Bold"/>
                <a:ea typeface="Poppins Bold"/>
                <a:cs typeface="Poppins Bold"/>
                <a:sym typeface="Poppins Bold"/>
              </a:rPr>
              <a:t>Professional Development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699031" y="1059534"/>
            <a:ext cx="4810013" cy="133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Tentative Spring 2026 Schedule </a:t>
            </a:r>
          </a:p>
        </p:txBody>
      </p:sp>
      <p:graphicFrame>
        <p:nvGraphicFramePr>
          <p:cNvPr id="22" name="Table 22"/>
          <p:cNvGraphicFramePr>
            <a:graphicFrameLocks noGrp="1"/>
          </p:cNvGraphicFramePr>
          <p:nvPr/>
        </p:nvGraphicFramePr>
        <p:xfrm>
          <a:off x="832528" y="4292040"/>
          <a:ext cx="8271511" cy="5233911"/>
        </p:xfrm>
        <a:graphic>
          <a:graphicData uri="http://schemas.openxmlformats.org/drawingml/2006/table">
            <a:tbl>
              <a:tblPr/>
              <a:tblGrid>
                <a:gridCol w="2330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5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5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5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3257"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DATE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A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MEETING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A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TIME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A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TYPE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A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ATTIRE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A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257"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1/16/2026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INFORMATION SESSION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2:30 - 4:00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PD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BUSINESS CASUAL 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7"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1/23/2026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BAP JEOPARDY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2:30 - 4:00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PD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BUSINESS PROFESSIONAL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257"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2/6/2026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RESUME REVIEW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2:30 - 4:00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PD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BUSINESS PROFESSIONAL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813"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2/13/2026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AI IN THE BUSINESS WORLD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2:30 - 4:00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PD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BUSINESS PROFESSIONAL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8813"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3/27/2026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PREPARING FOR GRADUATE EDUCATION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2:30 - 4:00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PD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BUSINESS PROFESSIONAL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3257"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4/3/2026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BE AUDIT YOU CAN BE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2:30 - 4:00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PD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BUSINESS PROFESSIONAL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3" name="Table 23"/>
          <p:cNvGraphicFramePr>
            <a:graphicFrameLocks noGrp="1"/>
          </p:cNvGraphicFramePr>
          <p:nvPr/>
        </p:nvGraphicFramePr>
        <p:xfrm>
          <a:off x="9229008" y="4292040"/>
          <a:ext cx="8271511" cy="5233910"/>
        </p:xfrm>
        <a:graphic>
          <a:graphicData uri="http://schemas.openxmlformats.org/drawingml/2006/table">
            <a:tbl>
              <a:tblPr/>
              <a:tblGrid>
                <a:gridCol w="2330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5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5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5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3257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DATE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A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MEETING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A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TIME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A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TYPE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A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ATTIRE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A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257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1/30/2026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SILVERWARE ROLLING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2:30 - 4:00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CS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BUSINESS CASUAL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7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2/26/2026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BOOKS FOR AFRICA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1:00 - 3:00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CS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KSU OR BAP ATTIRE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257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3/6/2026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JUNIOR ACHIEVEMENT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8:00 - 3:00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CS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KSU OR BAP ATTIRE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3257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-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-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-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-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-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3257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-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-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-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-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-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4368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-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-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-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-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-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D25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" name="Freeform 24"/>
          <p:cNvSpPr/>
          <p:nvPr/>
        </p:nvSpPr>
        <p:spPr>
          <a:xfrm>
            <a:off x="16713036" y="132901"/>
            <a:ext cx="1574964" cy="1451129"/>
          </a:xfrm>
          <a:custGeom>
            <a:avLst/>
            <a:gdLst/>
            <a:ahLst/>
            <a:cxnLst/>
            <a:rect l="l" t="t" r="r" b="b"/>
            <a:pathLst>
              <a:path w="1574964" h="1451129">
                <a:moveTo>
                  <a:pt x="0" y="0"/>
                </a:moveTo>
                <a:lnTo>
                  <a:pt x="1574964" y="0"/>
                </a:lnTo>
                <a:lnTo>
                  <a:pt x="1574964" y="1451129"/>
                </a:lnTo>
                <a:lnTo>
                  <a:pt x="0" y="14511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84668" y="3031899"/>
            <a:ext cx="2743763" cy="274376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48359" tIns="48359" rIns="48359" bIns="4835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68817" y="4253713"/>
            <a:ext cx="3575466" cy="4400573"/>
            <a:chOff x="0" y="0"/>
            <a:chExt cx="6604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35186"/>
                  </a:lnTo>
                  <a:cubicBezTo>
                    <a:pt x="660400" y="15753"/>
                    <a:pt x="644647" y="0"/>
                    <a:pt x="625214" y="0"/>
                  </a:cubicBezTo>
                  <a:lnTo>
                    <a:pt x="35186" y="0"/>
                  </a:lnTo>
                  <a:cubicBezTo>
                    <a:pt x="15753" y="0"/>
                    <a:pt x="0" y="15753"/>
                    <a:pt x="0" y="35186"/>
                  </a:cubicBez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lnTo>
                    <a:pt x="220252" y="793731"/>
                  </a:ln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660400" cy="742950"/>
            </a:xfrm>
            <a:prstGeom prst="rect">
              <a:avLst/>
            </a:prstGeom>
          </p:spPr>
          <p:txBody>
            <a:bodyPr lIns="48359" tIns="48359" rIns="48359" bIns="4835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176915" y="3624146"/>
            <a:ext cx="1559270" cy="155927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48359" tIns="48359" rIns="48359" bIns="4835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772119" y="3031899"/>
            <a:ext cx="2743763" cy="274376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48359" tIns="48359" rIns="48359" bIns="4835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356267" y="4253713"/>
            <a:ext cx="3575466" cy="4400573"/>
            <a:chOff x="0" y="0"/>
            <a:chExt cx="6604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35186"/>
                  </a:lnTo>
                  <a:cubicBezTo>
                    <a:pt x="660400" y="15753"/>
                    <a:pt x="644647" y="0"/>
                    <a:pt x="625214" y="0"/>
                  </a:cubicBezTo>
                  <a:lnTo>
                    <a:pt x="35186" y="0"/>
                  </a:lnTo>
                  <a:cubicBezTo>
                    <a:pt x="15753" y="0"/>
                    <a:pt x="0" y="15753"/>
                    <a:pt x="0" y="35186"/>
                  </a:cubicBez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lnTo>
                    <a:pt x="220252" y="793731"/>
                  </a:ln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660400" cy="742950"/>
            </a:xfrm>
            <a:prstGeom prst="rect">
              <a:avLst/>
            </a:prstGeom>
          </p:spPr>
          <p:txBody>
            <a:bodyPr lIns="48359" tIns="48359" rIns="48359" bIns="4835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364365" y="3624146"/>
            <a:ext cx="1559270" cy="155927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48359" tIns="48359" rIns="48359" bIns="4835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959569" y="3031899"/>
            <a:ext cx="2743763" cy="2743763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48359" tIns="48359" rIns="48359" bIns="4835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543717" y="4253713"/>
            <a:ext cx="3575466" cy="4400573"/>
            <a:chOff x="0" y="0"/>
            <a:chExt cx="6604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35186"/>
                  </a:lnTo>
                  <a:cubicBezTo>
                    <a:pt x="660400" y="15753"/>
                    <a:pt x="644647" y="0"/>
                    <a:pt x="625214" y="0"/>
                  </a:cubicBezTo>
                  <a:lnTo>
                    <a:pt x="35186" y="0"/>
                  </a:lnTo>
                  <a:cubicBezTo>
                    <a:pt x="15753" y="0"/>
                    <a:pt x="0" y="15753"/>
                    <a:pt x="0" y="35186"/>
                  </a:cubicBez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lnTo>
                    <a:pt x="220252" y="793731"/>
                  </a:ln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660400" cy="742950"/>
            </a:xfrm>
            <a:prstGeom prst="rect">
              <a:avLst/>
            </a:prstGeom>
          </p:spPr>
          <p:txBody>
            <a:bodyPr lIns="48359" tIns="48359" rIns="48359" bIns="4835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551815" y="3624146"/>
            <a:ext cx="1559270" cy="1559270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48359" tIns="48359" rIns="48359" bIns="4835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2970083" y="3979919"/>
            <a:ext cx="847723" cy="847723"/>
          </a:xfrm>
          <a:custGeom>
            <a:avLst/>
            <a:gdLst/>
            <a:ahLst/>
            <a:cxnLst/>
            <a:rect l="l" t="t" r="r" b="b"/>
            <a:pathLst>
              <a:path w="847723" h="847723">
                <a:moveTo>
                  <a:pt x="0" y="0"/>
                </a:moveTo>
                <a:lnTo>
                  <a:pt x="847723" y="0"/>
                </a:lnTo>
                <a:lnTo>
                  <a:pt x="847723" y="847723"/>
                </a:lnTo>
                <a:lnTo>
                  <a:pt x="0" y="847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3584668" y="5270483"/>
            <a:ext cx="2741378" cy="424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Step One: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773311" y="5270483"/>
            <a:ext cx="2741378" cy="424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Step Two: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023255" y="5270483"/>
            <a:ext cx="2741378" cy="424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Step Three: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444745" y="6089987"/>
            <a:ext cx="3023610" cy="800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Lock In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564789" y="6156662"/>
            <a:ext cx="3158422" cy="800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Play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865951" y="6156662"/>
            <a:ext cx="2930999" cy="800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Win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359846" y="885825"/>
            <a:ext cx="13568308" cy="90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Jeopardy</a:t>
            </a:r>
          </a:p>
        </p:txBody>
      </p:sp>
      <p:sp>
        <p:nvSpPr>
          <p:cNvPr id="37" name="Freeform 37"/>
          <p:cNvSpPr/>
          <p:nvPr/>
        </p:nvSpPr>
        <p:spPr>
          <a:xfrm>
            <a:off x="16713036" y="132901"/>
            <a:ext cx="1574964" cy="1451129"/>
          </a:xfrm>
          <a:custGeom>
            <a:avLst/>
            <a:gdLst/>
            <a:ahLst/>
            <a:cxnLst/>
            <a:rect l="l" t="t" r="r" b="b"/>
            <a:pathLst>
              <a:path w="1574964" h="1451129">
                <a:moveTo>
                  <a:pt x="0" y="0"/>
                </a:moveTo>
                <a:lnTo>
                  <a:pt x="1574964" y="0"/>
                </a:lnTo>
                <a:lnTo>
                  <a:pt x="1574964" y="1451129"/>
                </a:lnTo>
                <a:lnTo>
                  <a:pt x="0" y="145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35" r="-29863"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6914547" y="7553871"/>
            <a:ext cx="585971" cy="1100414"/>
          </a:xfrm>
          <a:custGeom>
            <a:avLst/>
            <a:gdLst/>
            <a:ahLst/>
            <a:cxnLst/>
            <a:rect l="l" t="t" r="r" b="b"/>
            <a:pathLst>
              <a:path w="585971" h="1100414">
                <a:moveTo>
                  <a:pt x="0" y="0"/>
                </a:moveTo>
                <a:lnTo>
                  <a:pt x="585971" y="0"/>
                </a:lnTo>
                <a:lnTo>
                  <a:pt x="585971" y="1100415"/>
                </a:lnTo>
                <a:lnTo>
                  <a:pt x="0" y="11004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5400000" flipH="1">
            <a:off x="-1268548" y="5846214"/>
            <a:ext cx="2107746" cy="2113399"/>
          </a:xfrm>
          <a:custGeom>
            <a:avLst/>
            <a:gdLst/>
            <a:ahLst/>
            <a:cxnLst/>
            <a:rect l="l" t="t" r="r" b="b"/>
            <a:pathLst>
              <a:path w="2107746" h="2113399">
                <a:moveTo>
                  <a:pt x="2107746" y="0"/>
                </a:moveTo>
                <a:lnTo>
                  <a:pt x="0" y="0"/>
                </a:lnTo>
                <a:lnTo>
                  <a:pt x="0" y="2113399"/>
                </a:lnTo>
                <a:lnTo>
                  <a:pt x="2107746" y="2113399"/>
                </a:lnTo>
                <a:lnTo>
                  <a:pt x="2107746" y="0"/>
                </a:lnTo>
                <a:close/>
              </a:path>
            </a:pathLst>
          </a:custGeom>
          <a:blipFill>
            <a:blip r:embed="rId7"/>
            <a:stretch>
              <a:fillRect r="-393"/>
            </a:stretch>
          </a:blipFill>
        </p:spPr>
      </p:sp>
      <p:grpSp>
        <p:nvGrpSpPr>
          <p:cNvPr id="40" name="Group 40"/>
          <p:cNvGrpSpPr/>
          <p:nvPr/>
        </p:nvGrpSpPr>
        <p:grpSpPr>
          <a:xfrm>
            <a:off x="-1133151" y="5994634"/>
            <a:ext cx="1796020" cy="1796020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61945" tIns="61945" rIns="61945" bIns="6194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-1815476" y="5302112"/>
            <a:ext cx="3201602" cy="3201602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4461211" y="3908442"/>
            <a:ext cx="990677" cy="990677"/>
          </a:xfrm>
          <a:custGeom>
            <a:avLst/>
            <a:gdLst/>
            <a:ahLst/>
            <a:cxnLst/>
            <a:rect l="l" t="t" r="r" b="b"/>
            <a:pathLst>
              <a:path w="990677" h="990677">
                <a:moveTo>
                  <a:pt x="0" y="0"/>
                </a:moveTo>
                <a:lnTo>
                  <a:pt x="990677" y="0"/>
                </a:lnTo>
                <a:lnTo>
                  <a:pt x="990677" y="990677"/>
                </a:lnTo>
                <a:lnTo>
                  <a:pt x="0" y="9906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8614952" y="3857666"/>
            <a:ext cx="1058096" cy="1092228"/>
          </a:xfrm>
          <a:custGeom>
            <a:avLst/>
            <a:gdLst/>
            <a:ahLst/>
            <a:cxnLst/>
            <a:rect l="l" t="t" r="r" b="b"/>
            <a:pathLst>
              <a:path w="1058096" h="1092228">
                <a:moveTo>
                  <a:pt x="0" y="0"/>
                </a:moveTo>
                <a:lnTo>
                  <a:pt x="1058096" y="0"/>
                </a:lnTo>
                <a:lnTo>
                  <a:pt x="1058096" y="1092229"/>
                </a:lnTo>
                <a:lnTo>
                  <a:pt x="0" y="10922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2469294" y="2098492"/>
            <a:ext cx="13568308" cy="424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u="sng" dirty="0">
                <a:latin typeface="Poppins"/>
                <a:ea typeface="Poppins"/>
                <a:cs typeface="Poppins"/>
                <a:sym typeface="Poppin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Jeopardy Link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16769" y="3638502"/>
            <a:ext cx="3596448" cy="3724385"/>
            <a:chOff x="0" y="0"/>
            <a:chExt cx="817640" cy="8467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7640" cy="846726"/>
            </a:xfrm>
            <a:custGeom>
              <a:avLst/>
              <a:gdLst/>
              <a:ahLst/>
              <a:cxnLst/>
              <a:rect l="l" t="t" r="r" b="b"/>
              <a:pathLst>
                <a:path w="817640" h="846726">
                  <a:moveTo>
                    <a:pt x="107633" y="0"/>
                  </a:moveTo>
                  <a:lnTo>
                    <a:pt x="710007" y="0"/>
                  </a:lnTo>
                  <a:cubicBezTo>
                    <a:pt x="738553" y="0"/>
                    <a:pt x="765930" y="11340"/>
                    <a:pt x="786115" y="31525"/>
                  </a:cubicBezTo>
                  <a:cubicBezTo>
                    <a:pt x="806300" y="51710"/>
                    <a:pt x="817640" y="79087"/>
                    <a:pt x="817640" y="107633"/>
                  </a:cubicBezTo>
                  <a:lnTo>
                    <a:pt x="817640" y="739093"/>
                  </a:lnTo>
                  <a:cubicBezTo>
                    <a:pt x="817640" y="798537"/>
                    <a:pt x="769451" y="846726"/>
                    <a:pt x="710007" y="846726"/>
                  </a:cubicBezTo>
                  <a:lnTo>
                    <a:pt x="107633" y="846726"/>
                  </a:lnTo>
                  <a:cubicBezTo>
                    <a:pt x="79087" y="846726"/>
                    <a:pt x="51710" y="835386"/>
                    <a:pt x="31525" y="815201"/>
                  </a:cubicBezTo>
                  <a:cubicBezTo>
                    <a:pt x="11340" y="795016"/>
                    <a:pt x="0" y="767639"/>
                    <a:pt x="0" y="739093"/>
                  </a:cubicBezTo>
                  <a:lnTo>
                    <a:pt x="0" y="107633"/>
                  </a:lnTo>
                  <a:cubicBezTo>
                    <a:pt x="0" y="79087"/>
                    <a:pt x="11340" y="51710"/>
                    <a:pt x="31525" y="31525"/>
                  </a:cubicBezTo>
                  <a:cubicBezTo>
                    <a:pt x="51710" y="11340"/>
                    <a:pt x="79087" y="0"/>
                    <a:pt x="107633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7640" cy="90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 flipH="1">
            <a:off x="11638044" y="1235544"/>
            <a:ext cx="5950106" cy="5981030"/>
          </a:xfrm>
          <a:custGeom>
            <a:avLst/>
            <a:gdLst/>
            <a:ahLst/>
            <a:cxnLst/>
            <a:rect l="l" t="t" r="r" b="b"/>
            <a:pathLst>
              <a:path w="5950106" h="5981030">
                <a:moveTo>
                  <a:pt x="5950107" y="0"/>
                </a:moveTo>
                <a:lnTo>
                  <a:pt x="0" y="0"/>
                </a:lnTo>
                <a:lnTo>
                  <a:pt x="0" y="5981029"/>
                </a:lnTo>
                <a:lnTo>
                  <a:pt x="5950107" y="5981029"/>
                </a:lnTo>
                <a:lnTo>
                  <a:pt x="5950107" y="0"/>
                </a:lnTo>
                <a:close/>
              </a:path>
            </a:pathLst>
          </a:custGeom>
          <a:blipFill>
            <a:blip r:embed="rId2"/>
            <a:stretch>
              <a:fillRect l="-125" r="-52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020410" y="1600550"/>
            <a:ext cx="5112648" cy="511264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-5400000" flipH="1">
            <a:off x="1579643" y="-1409146"/>
            <a:ext cx="2107746" cy="2118701"/>
          </a:xfrm>
          <a:custGeom>
            <a:avLst/>
            <a:gdLst/>
            <a:ahLst/>
            <a:cxnLst/>
            <a:rect l="l" t="t" r="r" b="b"/>
            <a:pathLst>
              <a:path w="2107746" h="2118701">
                <a:moveTo>
                  <a:pt x="2107747" y="0"/>
                </a:moveTo>
                <a:lnTo>
                  <a:pt x="0" y="0"/>
                </a:lnTo>
                <a:lnTo>
                  <a:pt x="0" y="2118701"/>
                </a:lnTo>
                <a:lnTo>
                  <a:pt x="2107747" y="2118701"/>
                </a:lnTo>
                <a:lnTo>
                  <a:pt x="2107747" y="0"/>
                </a:lnTo>
                <a:close/>
              </a:path>
            </a:pathLst>
          </a:custGeom>
          <a:blipFill>
            <a:blip r:embed="rId2"/>
            <a:stretch>
              <a:fillRect l="-125" r="-520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712737" y="-1258075"/>
            <a:ext cx="1800525" cy="1796020"/>
            <a:chOff x="0" y="0"/>
            <a:chExt cx="814839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4839" cy="812800"/>
            </a:xfrm>
            <a:custGeom>
              <a:avLst/>
              <a:gdLst/>
              <a:ahLst/>
              <a:cxnLst/>
              <a:rect l="l" t="t" r="r" b="b"/>
              <a:pathLst>
                <a:path w="814839" h="812800">
                  <a:moveTo>
                    <a:pt x="407419" y="0"/>
                  </a:moveTo>
                  <a:cubicBezTo>
                    <a:pt x="182408" y="0"/>
                    <a:pt x="0" y="181951"/>
                    <a:pt x="0" y="406400"/>
                  </a:cubicBezTo>
                  <a:cubicBezTo>
                    <a:pt x="0" y="630849"/>
                    <a:pt x="182408" y="812800"/>
                    <a:pt x="407419" y="812800"/>
                  </a:cubicBezTo>
                  <a:cubicBezTo>
                    <a:pt x="632431" y="812800"/>
                    <a:pt x="814839" y="630849"/>
                    <a:pt x="814839" y="406400"/>
                  </a:cubicBezTo>
                  <a:cubicBezTo>
                    <a:pt x="814839" y="181951"/>
                    <a:pt x="632431" y="0"/>
                    <a:pt x="407419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391" y="19050"/>
              <a:ext cx="662057" cy="717550"/>
            </a:xfrm>
            <a:prstGeom prst="rect">
              <a:avLst/>
            </a:prstGeom>
          </p:spPr>
          <p:txBody>
            <a:bodyPr lIns="61945" tIns="61945" rIns="61945" bIns="6194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-1950597"/>
            <a:ext cx="3209633" cy="3201602"/>
            <a:chOff x="0" y="0"/>
            <a:chExt cx="814839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4839" cy="812800"/>
            </a:xfrm>
            <a:custGeom>
              <a:avLst/>
              <a:gdLst/>
              <a:ahLst/>
              <a:cxnLst/>
              <a:rect l="l" t="t" r="r" b="b"/>
              <a:pathLst>
                <a:path w="814839" h="812800">
                  <a:moveTo>
                    <a:pt x="407419" y="0"/>
                  </a:moveTo>
                  <a:cubicBezTo>
                    <a:pt x="182408" y="0"/>
                    <a:pt x="0" y="181951"/>
                    <a:pt x="0" y="406400"/>
                  </a:cubicBezTo>
                  <a:cubicBezTo>
                    <a:pt x="0" y="630849"/>
                    <a:pt x="182408" y="812800"/>
                    <a:pt x="407419" y="812800"/>
                  </a:cubicBezTo>
                  <a:cubicBezTo>
                    <a:pt x="632431" y="812800"/>
                    <a:pt x="814839" y="630849"/>
                    <a:pt x="814839" y="406400"/>
                  </a:cubicBezTo>
                  <a:cubicBezTo>
                    <a:pt x="814839" y="181951"/>
                    <a:pt x="632431" y="0"/>
                    <a:pt x="40741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CBCBCB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391" y="19050"/>
              <a:ext cx="662057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15766583" y="7363149"/>
            <a:ext cx="585971" cy="1100414"/>
          </a:xfrm>
          <a:custGeom>
            <a:avLst/>
            <a:gdLst/>
            <a:ahLst/>
            <a:cxnLst/>
            <a:rect l="l" t="t" r="r" b="b"/>
            <a:pathLst>
              <a:path w="585971" h="1100414">
                <a:moveTo>
                  <a:pt x="0" y="0"/>
                </a:moveTo>
                <a:lnTo>
                  <a:pt x="585971" y="0"/>
                </a:lnTo>
                <a:lnTo>
                  <a:pt x="585971" y="1100415"/>
                </a:lnTo>
                <a:lnTo>
                  <a:pt x="0" y="1100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 flipH="1">
            <a:off x="9622496" y="5536970"/>
            <a:ext cx="3219802" cy="3228437"/>
          </a:xfrm>
          <a:custGeom>
            <a:avLst/>
            <a:gdLst/>
            <a:ahLst/>
            <a:cxnLst/>
            <a:rect l="l" t="t" r="r" b="b"/>
            <a:pathLst>
              <a:path w="3219802" h="3228437">
                <a:moveTo>
                  <a:pt x="3219802" y="0"/>
                </a:moveTo>
                <a:lnTo>
                  <a:pt x="0" y="0"/>
                </a:lnTo>
                <a:lnTo>
                  <a:pt x="0" y="3228437"/>
                </a:lnTo>
                <a:lnTo>
                  <a:pt x="3219802" y="3228437"/>
                </a:lnTo>
                <a:lnTo>
                  <a:pt x="3219802" y="0"/>
                </a:lnTo>
                <a:close/>
              </a:path>
            </a:pathLst>
          </a:custGeom>
          <a:blipFill>
            <a:blip r:embed="rId2"/>
            <a:stretch>
              <a:fillRect r="-393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833456" y="5730438"/>
            <a:ext cx="2766626" cy="276662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25000" b="-25000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713036" y="132901"/>
            <a:ext cx="1574964" cy="1451129"/>
          </a:xfrm>
          <a:custGeom>
            <a:avLst/>
            <a:gdLst/>
            <a:ahLst/>
            <a:cxnLst/>
            <a:rect l="l" t="t" r="r" b="b"/>
            <a:pathLst>
              <a:path w="1574964" h="1451129">
                <a:moveTo>
                  <a:pt x="0" y="0"/>
                </a:moveTo>
                <a:lnTo>
                  <a:pt x="1574964" y="0"/>
                </a:lnTo>
                <a:lnTo>
                  <a:pt x="1574964" y="1451129"/>
                </a:lnTo>
                <a:lnTo>
                  <a:pt x="0" y="14511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935" r="-29863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28700" y="2207713"/>
            <a:ext cx="10593882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Next Meeting: Silverware Rolling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3363286"/>
            <a:ext cx="8237258" cy="4626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8"/>
              </a:lnSpc>
            </a:pPr>
            <a:r>
              <a:rPr lang="en-US" sz="237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Overview:</a:t>
            </a:r>
            <a:r>
              <a:rPr lang="en-US" sz="237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Students and visiting professionals will assemble silverware for Meals on Wheels, combining community service with teamwork and engagement.</a:t>
            </a:r>
          </a:p>
          <a:p>
            <a:pPr algn="l">
              <a:lnSpc>
                <a:spcPts val="3318"/>
              </a:lnSpc>
            </a:pPr>
            <a:endParaRPr lang="en-US" sz="237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318"/>
              </a:lnSpc>
            </a:pPr>
            <a:r>
              <a:rPr lang="en-US" sz="237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Visiting companies:</a:t>
            </a:r>
          </a:p>
          <a:p>
            <a:pPr marL="511683" lvl="1" indent="-255842" algn="l">
              <a:lnSpc>
                <a:spcPts val="3318"/>
              </a:lnSpc>
              <a:buFont typeface="Arial"/>
              <a:buChar char="•"/>
            </a:pPr>
            <a:r>
              <a:rPr lang="en-US" sz="237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BDO, CohnReznick, HLB Gross Collins, and Koch Industries.</a:t>
            </a:r>
          </a:p>
          <a:p>
            <a:pPr marL="511683" lvl="1" indent="-255842" algn="l">
              <a:lnSpc>
                <a:spcPts val="3318"/>
              </a:lnSpc>
              <a:buFont typeface="Arial"/>
              <a:buChar char="•"/>
            </a:pPr>
            <a:r>
              <a:rPr lang="en-US" sz="237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Business </a:t>
            </a:r>
            <a:r>
              <a:rPr lang="en-US" sz="237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Casual</a:t>
            </a:r>
            <a:r>
              <a:rPr lang="en-US" sz="237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Attire </a:t>
            </a:r>
          </a:p>
          <a:p>
            <a:pPr algn="l">
              <a:lnSpc>
                <a:spcPts val="3318"/>
              </a:lnSpc>
            </a:pPr>
            <a:endParaRPr lang="en-US" sz="237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>
              <a:lnSpc>
                <a:spcPts val="3318"/>
              </a:lnSpc>
              <a:spcBef>
                <a:spcPct val="0"/>
              </a:spcBef>
            </a:pPr>
            <a:endParaRPr lang="en-US" sz="237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>
              <a:lnSpc>
                <a:spcPts val="3318"/>
              </a:lnSpc>
              <a:spcBef>
                <a:spcPct val="0"/>
              </a:spcBef>
            </a:pPr>
            <a:endParaRPr lang="en-US" sz="237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73293" y="0"/>
            <a:ext cx="4714707" cy="5757846"/>
            <a:chOff x="0" y="0"/>
            <a:chExt cx="1071872" cy="13090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71872" cy="1309026"/>
            </a:xfrm>
            <a:custGeom>
              <a:avLst/>
              <a:gdLst/>
              <a:ahLst/>
              <a:cxnLst/>
              <a:rect l="l" t="t" r="r" b="b"/>
              <a:pathLst>
                <a:path w="1071872" h="1309026">
                  <a:moveTo>
                    <a:pt x="0" y="0"/>
                  </a:moveTo>
                  <a:lnTo>
                    <a:pt x="1071872" y="0"/>
                  </a:lnTo>
                  <a:lnTo>
                    <a:pt x="1071872" y="1309026"/>
                  </a:lnTo>
                  <a:lnTo>
                    <a:pt x="0" y="1309026"/>
                  </a:ln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071872" cy="1366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 flipH="1">
            <a:off x="10360433" y="2138081"/>
            <a:ext cx="6425720" cy="6459116"/>
          </a:xfrm>
          <a:custGeom>
            <a:avLst/>
            <a:gdLst/>
            <a:ahLst/>
            <a:cxnLst/>
            <a:rect l="l" t="t" r="r" b="b"/>
            <a:pathLst>
              <a:path w="6425720" h="6459116">
                <a:moveTo>
                  <a:pt x="6425720" y="0"/>
                </a:moveTo>
                <a:lnTo>
                  <a:pt x="0" y="0"/>
                </a:lnTo>
                <a:lnTo>
                  <a:pt x="0" y="6459116"/>
                </a:lnTo>
                <a:lnTo>
                  <a:pt x="6425720" y="6459116"/>
                </a:lnTo>
                <a:lnTo>
                  <a:pt x="6425720" y="0"/>
                </a:lnTo>
                <a:close/>
              </a:path>
            </a:pathLst>
          </a:custGeom>
          <a:blipFill>
            <a:blip r:embed="rId2"/>
            <a:stretch>
              <a:fillRect l="-125" r="-52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626281" y="1709825"/>
            <a:ext cx="6469555" cy="646955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6056" r="-24037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-5400000" flipH="1">
            <a:off x="8461584" y="9414935"/>
            <a:ext cx="2107746" cy="2118701"/>
          </a:xfrm>
          <a:custGeom>
            <a:avLst/>
            <a:gdLst/>
            <a:ahLst/>
            <a:cxnLst/>
            <a:rect l="l" t="t" r="r" b="b"/>
            <a:pathLst>
              <a:path w="2107746" h="2118701">
                <a:moveTo>
                  <a:pt x="2107746" y="0"/>
                </a:moveTo>
                <a:lnTo>
                  <a:pt x="0" y="0"/>
                </a:lnTo>
                <a:lnTo>
                  <a:pt x="0" y="2118701"/>
                </a:lnTo>
                <a:lnTo>
                  <a:pt x="2107746" y="2118701"/>
                </a:lnTo>
                <a:lnTo>
                  <a:pt x="2107746" y="0"/>
                </a:lnTo>
                <a:close/>
              </a:path>
            </a:pathLst>
          </a:custGeom>
          <a:blipFill>
            <a:blip r:embed="rId2"/>
            <a:stretch>
              <a:fillRect l="-125" r="-520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594677" y="9566006"/>
            <a:ext cx="1800525" cy="1796020"/>
            <a:chOff x="0" y="0"/>
            <a:chExt cx="814839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4839" cy="812800"/>
            </a:xfrm>
            <a:custGeom>
              <a:avLst/>
              <a:gdLst/>
              <a:ahLst/>
              <a:cxnLst/>
              <a:rect l="l" t="t" r="r" b="b"/>
              <a:pathLst>
                <a:path w="814839" h="812800">
                  <a:moveTo>
                    <a:pt x="407419" y="0"/>
                  </a:moveTo>
                  <a:cubicBezTo>
                    <a:pt x="182408" y="0"/>
                    <a:pt x="0" y="181951"/>
                    <a:pt x="0" y="406400"/>
                  </a:cubicBezTo>
                  <a:cubicBezTo>
                    <a:pt x="0" y="630849"/>
                    <a:pt x="182408" y="812800"/>
                    <a:pt x="407419" y="812800"/>
                  </a:cubicBezTo>
                  <a:cubicBezTo>
                    <a:pt x="632431" y="812800"/>
                    <a:pt x="814839" y="630849"/>
                    <a:pt x="814839" y="406400"/>
                  </a:cubicBezTo>
                  <a:cubicBezTo>
                    <a:pt x="814839" y="181951"/>
                    <a:pt x="632431" y="0"/>
                    <a:pt x="407419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391" y="19050"/>
              <a:ext cx="662057" cy="717550"/>
            </a:xfrm>
            <a:prstGeom prst="rect">
              <a:avLst/>
            </a:prstGeom>
          </p:spPr>
          <p:txBody>
            <a:bodyPr lIns="61945" tIns="61945" rIns="61945" bIns="6194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10640" y="8873485"/>
            <a:ext cx="3209633" cy="3201602"/>
            <a:chOff x="0" y="0"/>
            <a:chExt cx="814839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4839" cy="812800"/>
            </a:xfrm>
            <a:custGeom>
              <a:avLst/>
              <a:gdLst/>
              <a:ahLst/>
              <a:cxnLst/>
              <a:rect l="l" t="t" r="r" b="b"/>
              <a:pathLst>
                <a:path w="814839" h="812800">
                  <a:moveTo>
                    <a:pt x="407419" y="0"/>
                  </a:moveTo>
                  <a:cubicBezTo>
                    <a:pt x="182408" y="0"/>
                    <a:pt x="0" y="181951"/>
                    <a:pt x="0" y="406400"/>
                  </a:cubicBezTo>
                  <a:cubicBezTo>
                    <a:pt x="0" y="630849"/>
                    <a:pt x="182408" y="812800"/>
                    <a:pt x="407419" y="812800"/>
                  </a:cubicBezTo>
                  <a:cubicBezTo>
                    <a:pt x="632431" y="812800"/>
                    <a:pt x="814839" y="630849"/>
                    <a:pt x="814839" y="406400"/>
                  </a:cubicBezTo>
                  <a:cubicBezTo>
                    <a:pt x="814839" y="181951"/>
                    <a:pt x="632431" y="0"/>
                    <a:pt x="40741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AD251E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391" y="19050"/>
              <a:ext cx="662057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509866" y="8030292"/>
            <a:ext cx="585971" cy="1100414"/>
          </a:xfrm>
          <a:custGeom>
            <a:avLst/>
            <a:gdLst/>
            <a:ahLst/>
            <a:cxnLst/>
            <a:rect l="l" t="t" r="r" b="b"/>
            <a:pathLst>
              <a:path w="585971" h="1100414">
                <a:moveTo>
                  <a:pt x="0" y="0"/>
                </a:moveTo>
                <a:lnTo>
                  <a:pt x="585970" y="0"/>
                </a:lnTo>
                <a:lnTo>
                  <a:pt x="585970" y="1100414"/>
                </a:lnTo>
                <a:lnTo>
                  <a:pt x="0" y="1100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028700" y="920793"/>
            <a:ext cx="512703" cy="1834603"/>
            <a:chOff x="0" y="0"/>
            <a:chExt cx="135033" cy="48318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5033" cy="483188"/>
            </a:xfrm>
            <a:custGeom>
              <a:avLst/>
              <a:gdLst/>
              <a:ahLst/>
              <a:cxnLst/>
              <a:rect l="l" t="t" r="r" b="b"/>
              <a:pathLst>
                <a:path w="135033" h="483188">
                  <a:moveTo>
                    <a:pt x="67516" y="0"/>
                  </a:moveTo>
                  <a:lnTo>
                    <a:pt x="67516" y="0"/>
                  </a:lnTo>
                  <a:cubicBezTo>
                    <a:pt x="104805" y="0"/>
                    <a:pt x="135033" y="30228"/>
                    <a:pt x="135033" y="67516"/>
                  </a:cubicBezTo>
                  <a:lnTo>
                    <a:pt x="135033" y="415671"/>
                  </a:lnTo>
                  <a:cubicBezTo>
                    <a:pt x="135033" y="433578"/>
                    <a:pt x="127919" y="450751"/>
                    <a:pt x="115258" y="463413"/>
                  </a:cubicBezTo>
                  <a:cubicBezTo>
                    <a:pt x="102596" y="476074"/>
                    <a:pt x="85423" y="483188"/>
                    <a:pt x="67516" y="483188"/>
                  </a:cubicBezTo>
                  <a:lnTo>
                    <a:pt x="67516" y="483188"/>
                  </a:lnTo>
                  <a:cubicBezTo>
                    <a:pt x="30228" y="483188"/>
                    <a:pt x="0" y="452960"/>
                    <a:pt x="0" y="415671"/>
                  </a:cubicBezTo>
                  <a:lnTo>
                    <a:pt x="0" y="67516"/>
                  </a:lnTo>
                  <a:cubicBezTo>
                    <a:pt x="0" y="49610"/>
                    <a:pt x="7113" y="32437"/>
                    <a:pt x="19775" y="19775"/>
                  </a:cubicBezTo>
                  <a:cubicBezTo>
                    <a:pt x="32437" y="7113"/>
                    <a:pt x="49610" y="0"/>
                    <a:pt x="67516" y="0"/>
                  </a:cubicBezTo>
                  <a:close/>
                </a:path>
              </a:pathLst>
            </a:custGeom>
            <a:solidFill>
              <a:srgbClr val="AD251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135033" cy="5403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6713036" y="132901"/>
            <a:ext cx="1574964" cy="1451129"/>
          </a:xfrm>
          <a:custGeom>
            <a:avLst/>
            <a:gdLst/>
            <a:ahLst/>
            <a:cxnLst/>
            <a:rect l="l" t="t" r="r" b="b"/>
            <a:pathLst>
              <a:path w="1574964" h="1451129">
                <a:moveTo>
                  <a:pt x="0" y="0"/>
                </a:moveTo>
                <a:lnTo>
                  <a:pt x="1574964" y="0"/>
                </a:lnTo>
                <a:lnTo>
                  <a:pt x="1574964" y="1451129"/>
                </a:lnTo>
                <a:lnTo>
                  <a:pt x="0" y="145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935" r="-29863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584553" y="551756"/>
            <a:ext cx="1980508" cy="1980508"/>
          </a:xfrm>
          <a:custGeom>
            <a:avLst/>
            <a:gdLst/>
            <a:ahLst/>
            <a:cxnLst/>
            <a:rect l="l" t="t" r="r" b="b"/>
            <a:pathLst>
              <a:path w="1980508" h="1980508">
                <a:moveTo>
                  <a:pt x="0" y="0"/>
                </a:moveTo>
                <a:lnTo>
                  <a:pt x="1980508" y="0"/>
                </a:lnTo>
                <a:lnTo>
                  <a:pt x="1980508" y="1980508"/>
                </a:lnTo>
                <a:lnTo>
                  <a:pt x="0" y="198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00361" y="982750"/>
            <a:ext cx="6966747" cy="138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Contact Us</a:t>
            </a:r>
          </a:p>
          <a:p>
            <a:pPr algn="l">
              <a:lnSpc>
                <a:spcPts val="4160"/>
              </a:lnSpc>
            </a:pPr>
            <a:r>
              <a:rPr lang="en-US" sz="3200" b="1" i="1">
                <a:solidFill>
                  <a:srgbClr val="1A1A1A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Beta Alpha Psi - Iota Tau Chapter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96527" y="2965133"/>
            <a:ext cx="7849080" cy="409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Contact EC for any specific questions: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Karen Flores-Padilla, President 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kfloresp@students.kennesaw.edu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Zainab Choudhary, Vice President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zchoudh1@students.kennesaw.edu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Eric Super, Treasurer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esuper@students.kennesaw.edu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Mya Bacchus , Reporter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mbacchu2@students.kennesaw.edu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Hailey Young, Marketing Director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hyoung32@students.kennesaw.edu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7292341"/>
            <a:ext cx="7849080" cy="186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Contacts for other questions: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Shannon Shumate: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sshumat2@kennesaw.edu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Amanda York: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ayork23@kennesaw.edu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85101" y="2709445"/>
            <a:ext cx="3197779" cy="3231410"/>
            <a:chOff x="0" y="0"/>
            <a:chExt cx="80434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341" cy="812800"/>
            </a:xfrm>
            <a:custGeom>
              <a:avLst/>
              <a:gdLst/>
              <a:ahLst/>
              <a:cxnLst/>
              <a:rect l="l" t="t" r="r" b="b"/>
              <a:pathLst>
                <a:path w="804341" h="812800">
                  <a:moveTo>
                    <a:pt x="402170" y="0"/>
                  </a:moveTo>
                  <a:cubicBezTo>
                    <a:pt x="180058" y="0"/>
                    <a:pt x="0" y="181951"/>
                    <a:pt x="0" y="406400"/>
                  </a:cubicBezTo>
                  <a:cubicBezTo>
                    <a:pt x="0" y="630849"/>
                    <a:pt x="180058" y="812800"/>
                    <a:pt x="402170" y="812800"/>
                  </a:cubicBezTo>
                  <a:cubicBezTo>
                    <a:pt x="624283" y="812800"/>
                    <a:pt x="804341" y="630849"/>
                    <a:pt x="804341" y="406400"/>
                  </a:cubicBezTo>
                  <a:cubicBezTo>
                    <a:pt x="804341" y="181951"/>
                    <a:pt x="624283" y="0"/>
                    <a:pt x="4021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4" name="Freeform 4"/>
          <p:cNvSpPr/>
          <p:nvPr/>
        </p:nvSpPr>
        <p:spPr>
          <a:xfrm>
            <a:off x="2393901" y="2501724"/>
            <a:ext cx="3608898" cy="3646852"/>
          </a:xfrm>
          <a:custGeom>
            <a:avLst/>
            <a:gdLst/>
            <a:ahLst/>
            <a:cxnLst/>
            <a:rect l="l" t="t" r="r" b="b"/>
            <a:pathLst>
              <a:path w="3608898" h="3646852">
                <a:moveTo>
                  <a:pt x="0" y="0"/>
                </a:moveTo>
                <a:lnTo>
                  <a:pt x="3608898" y="0"/>
                </a:lnTo>
                <a:lnTo>
                  <a:pt x="3608898" y="3646852"/>
                </a:lnTo>
                <a:lnTo>
                  <a:pt x="0" y="36468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5" r="-525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543417" y="2709445"/>
            <a:ext cx="3197779" cy="3231410"/>
            <a:chOff x="0" y="0"/>
            <a:chExt cx="804341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04341" cy="812800"/>
            </a:xfrm>
            <a:custGeom>
              <a:avLst/>
              <a:gdLst/>
              <a:ahLst/>
              <a:cxnLst/>
              <a:rect l="l" t="t" r="r" b="b"/>
              <a:pathLst>
                <a:path w="804341" h="812800">
                  <a:moveTo>
                    <a:pt x="402170" y="0"/>
                  </a:moveTo>
                  <a:cubicBezTo>
                    <a:pt x="180058" y="0"/>
                    <a:pt x="0" y="181951"/>
                    <a:pt x="0" y="406400"/>
                  </a:cubicBezTo>
                  <a:cubicBezTo>
                    <a:pt x="0" y="630849"/>
                    <a:pt x="180058" y="812800"/>
                    <a:pt x="402170" y="812800"/>
                  </a:cubicBezTo>
                  <a:cubicBezTo>
                    <a:pt x="624283" y="812800"/>
                    <a:pt x="804341" y="630849"/>
                    <a:pt x="804341" y="406400"/>
                  </a:cubicBezTo>
                  <a:cubicBezTo>
                    <a:pt x="804341" y="181951"/>
                    <a:pt x="624283" y="0"/>
                    <a:pt x="4021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7" name="Freeform 7"/>
          <p:cNvSpPr/>
          <p:nvPr/>
        </p:nvSpPr>
        <p:spPr>
          <a:xfrm>
            <a:off x="7352216" y="2501724"/>
            <a:ext cx="3608898" cy="3646852"/>
          </a:xfrm>
          <a:custGeom>
            <a:avLst/>
            <a:gdLst/>
            <a:ahLst/>
            <a:cxnLst/>
            <a:rect l="l" t="t" r="r" b="b"/>
            <a:pathLst>
              <a:path w="3608898" h="3646852">
                <a:moveTo>
                  <a:pt x="0" y="0"/>
                </a:moveTo>
                <a:lnTo>
                  <a:pt x="3608898" y="0"/>
                </a:lnTo>
                <a:lnTo>
                  <a:pt x="3608898" y="3646852"/>
                </a:lnTo>
                <a:lnTo>
                  <a:pt x="0" y="36468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5" r="-525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3022565" y="2709445"/>
            <a:ext cx="3197779" cy="3231410"/>
            <a:chOff x="0" y="0"/>
            <a:chExt cx="804341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341" cy="812800"/>
            </a:xfrm>
            <a:custGeom>
              <a:avLst/>
              <a:gdLst/>
              <a:ahLst/>
              <a:cxnLst/>
              <a:rect l="l" t="t" r="r" b="b"/>
              <a:pathLst>
                <a:path w="804341" h="812800">
                  <a:moveTo>
                    <a:pt x="402170" y="0"/>
                  </a:moveTo>
                  <a:cubicBezTo>
                    <a:pt x="180058" y="0"/>
                    <a:pt x="0" y="181951"/>
                    <a:pt x="0" y="406400"/>
                  </a:cubicBezTo>
                  <a:cubicBezTo>
                    <a:pt x="0" y="630849"/>
                    <a:pt x="180058" y="812800"/>
                    <a:pt x="402170" y="812800"/>
                  </a:cubicBezTo>
                  <a:cubicBezTo>
                    <a:pt x="624283" y="812800"/>
                    <a:pt x="804341" y="630849"/>
                    <a:pt x="804341" y="406400"/>
                  </a:cubicBezTo>
                  <a:cubicBezTo>
                    <a:pt x="804341" y="181951"/>
                    <a:pt x="624283" y="0"/>
                    <a:pt x="4021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0" name="Freeform 10"/>
          <p:cNvSpPr/>
          <p:nvPr/>
        </p:nvSpPr>
        <p:spPr>
          <a:xfrm>
            <a:off x="12831365" y="2501724"/>
            <a:ext cx="3608898" cy="3646852"/>
          </a:xfrm>
          <a:custGeom>
            <a:avLst/>
            <a:gdLst/>
            <a:ahLst/>
            <a:cxnLst/>
            <a:rect l="l" t="t" r="r" b="b"/>
            <a:pathLst>
              <a:path w="3608898" h="3646852">
                <a:moveTo>
                  <a:pt x="0" y="0"/>
                </a:moveTo>
                <a:lnTo>
                  <a:pt x="3608898" y="0"/>
                </a:lnTo>
                <a:lnTo>
                  <a:pt x="3608898" y="3646852"/>
                </a:lnTo>
                <a:lnTo>
                  <a:pt x="0" y="36468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5" r="-525"/>
            </a:stretch>
          </a:blipFill>
        </p:spPr>
      </p:sp>
      <p:sp>
        <p:nvSpPr>
          <p:cNvPr id="11" name="Freeform 11"/>
          <p:cNvSpPr/>
          <p:nvPr/>
        </p:nvSpPr>
        <p:spPr>
          <a:xfrm rot="-5400000" flipH="1">
            <a:off x="-1268548" y="5846214"/>
            <a:ext cx="2107746" cy="2113399"/>
          </a:xfrm>
          <a:custGeom>
            <a:avLst/>
            <a:gdLst/>
            <a:ahLst/>
            <a:cxnLst/>
            <a:rect l="l" t="t" r="r" b="b"/>
            <a:pathLst>
              <a:path w="2107746" h="2113399">
                <a:moveTo>
                  <a:pt x="2107746" y="0"/>
                </a:moveTo>
                <a:lnTo>
                  <a:pt x="0" y="0"/>
                </a:lnTo>
                <a:lnTo>
                  <a:pt x="0" y="2113399"/>
                </a:lnTo>
                <a:lnTo>
                  <a:pt x="2107746" y="2113399"/>
                </a:lnTo>
                <a:lnTo>
                  <a:pt x="2107746" y="0"/>
                </a:lnTo>
                <a:close/>
              </a:path>
            </a:pathLst>
          </a:custGeom>
          <a:blipFill>
            <a:blip r:embed="rId3"/>
            <a:stretch>
              <a:fillRect r="-393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-1133151" y="5994634"/>
            <a:ext cx="1796020" cy="179602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61945" tIns="61945" rIns="61945" bIns="6194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1815476" y="5302112"/>
            <a:ext cx="3201602" cy="320160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5400000">
            <a:off x="15655152" y="7699565"/>
            <a:ext cx="585971" cy="1100414"/>
          </a:xfrm>
          <a:custGeom>
            <a:avLst/>
            <a:gdLst/>
            <a:ahLst/>
            <a:cxnLst/>
            <a:rect l="l" t="t" r="r" b="b"/>
            <a:pathLst>
              <a:path w="585971" h="1100414">
                <a:moveTo>
                  <a:pt x="0" y="0"/>
                </a:moveTo>
                <a:lnTo>
                  <a:pt x="585971" y="0"/>
                </a:lnTo>
                <a:lnTo>
                  <a:pt x="585971" y="1100414"/>
                </a:lnTo>
                <a:lnTo>
                  <a:pt x="0" y="1100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583014" y="2709445"/>
            <a:ext cx="3199866" cy="3233519"/>
            <a:chOff x="0" y="0"/>
            <a:chExt cx="804341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04341" cy="812800"/>
            </a:xfrm>
            <a:custGeom>
              <a:avLst/>
              <a:gdLst/>
              <a:ahLst/>
              <a:cxnLst/>
              <a:rect l="l" t="t" r="r" b="b"/>
              <a:pathLst>
                <a:path w="804341" h="812800">
                  <a:moveTo>
                    <a:pt x="402170" y="0"/>
                  </a:moveTo>
                  <a:cubicBezTo>
                    <a:pt x="180058" y="0"/>
                    <a:pt x="0" y="181951"/>
                    <a:pt x="0" y="406400"/>
                  </a:cubicBezTo>
                  <a:cubicBezTo>
                    <a:pt x="0" y="630849"/>
                    <a:pt x="180058" y="812800"/>
                    <a:pt x="402170" y="812800"/>
                  </a:cubicBezTo>
                  <a:cubicBezTo>
                    <a:pt x="624283" y="812800"/>
                    <a:pt x="804341" y="630849"/>
                    <a:pt x="804341" y="406400"/>
                  </a:cubicBezTo>
                  <a:cubicBezTo>
                    <a:pt x="804341" y="181951"/>
                    <a:pt x="624283" y="0"/>
                    <a:pt x="402170" y="0"/>
                  </a:cubicBezTo>
                  <a:close/>
                </a:path>
              </a:pathLst>
            </a:custGeom>
            <a:blipFill>
              <a:blip r:embed="rId6"/>
              <a:stretch>
                <a:fillRect l="-175423" r="-175423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7556732" y="2707336"/>
            <a:ext cx="3199866" cy="3233519"/>
            <a:chOff x="0" y="0"/>
            <a:chExt cx="804341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04341" cy="812800"/>
            </a:xfrm>
            <a:custGeom>
              <a:avLst/>
              <a:gdLst/>
              <a:ahLst/>
              <a:cxnLst/>
              <a:rect l="l" t="t" r="r" b="b"/>
              <a:pathLst>
                <a:path w="804341" h="812800">
                  <a:moveTo>
                    <a:pt x="402170" y="0"/>
                  </a:moveTo>
                  <a:cubicBezTo>
                    <a:pt x="180058" y="0"/>
                    <a:pt x="0" y="181951"/>
                    <a:pt x="0" y="406400"/>
                  </a:cubicBezTo>
                  <a:cubicBezTo>
                    <a:pt x="0" y="630849"/>
                    <a:pt x="180058" y="812800"/>
                    <a:pt x="402170" y="812800"/>
                  </a:cubicBezTo>
                  <a:cubicBezTo>
                    <a:pt x="624283" y="812800"/>
                    <a:pt x="804341" y="630849"/>
                    <a:pt x="804341" y="406400"/>
                  </a:cubicBezTo>
                  <a:cubicBezTo>
                    <a:pt x="804341" y="181951"/>
                    <a:pt x="624283" y="0"/>
                    <a:pt x="402170" y="0"/>
                  </a:cubicBezTo>
                  <a:close/>
                </a:path>
              </a:pathLst>
            </a:custGeom>
            <a:blipFill>
              <a:blip r:embed="rId6"/>
              <a:stretch>
                <a:fillRect l="-175423" r="-175423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13018336" y="2707336"/>
            <a:ext cx="3199866" cy="3233519"/>
            <a:chOff x="0" y="0"/>
            <a:chExt cx="804341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04341" cy="812800"/>
            </a:xfrm>
            <a:custGeom>
              <a:avLst/>
              <a:gdLst/>
              <a:ahLst/>
              <a:cxnLst/>
              <a:rect l="l" t="t" r="r" b="b"/>
              <a:pathLst>
                <a:path w="804341" h="812800">
                  <a:moveTo>
                    <a:pt x="402170" y="0"/>
                  </a:moveTo>
                  <a:cubicBezTo>
                    <a:pt x="180058" y="0"/>
                    <a:pt x="0" y="181951"/>
                    <a:pt x="0" y="406400"/>
                  </a:cubicBezTo>
                  <a:cubicBezTo>
                    <a:pt x="0" y="630849"/>
                    <a:pt x="180058" y="812800"/>
                    <a:pt x="402170" y="812800"/>
                  </a:cubicBezTo>
                  <a:cubicBezTo>
                    <a:pt x="624283" y="812800"/>
                    <a:pt x="804341" y="630849"/>
                    <a:pt x="804341" y="406400"/>
                  </a:cubicBezTo>
                  <a:cubicBezTo>
                    <a:pt x="804341" y="181951"/>
                    <a:pt x="624283" y="0"/>
                    <a:pt x="402170" y="0"/>
                  </a:cubicBezTo>
                  <a:close/>
                </a:path>
              </a:pathLst>
            </a:custGeom>
            <a:blipFill>
              <a:blip r:embed="rId6"/>
              <a:stretch>
                <a:fillRect l="-175423" r="-175423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4710" y="3035858"/>
            <a:ext cx="2576477" cy="257647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6655" y="3078445"/>
            <a:ext cx="2491302" cy="249130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70296" y="3077511"/>
            <a:ext cx="2531035" cy="2531035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2743059" y="953716"/>
            <a:ext cx="12798496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5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Follow US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869823" y="6298815"/>
            <a:ext cx="4952012" cy="423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7"/>
              </a:lnSpc>
            </a:pPr>
            <a:r>
              <a:rPr lang="en-US" sz="2506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Instagram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828139" y="6298815"/>
            <a:ext cx="4952012" cy="423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7"/>
              </a:lnSpc>
            </a:pPr>
            <a:r>
              <a:rPr lang="en-US" sz="2506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Website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307288" y="6298815"/>
            <a:ext cx="4952012" cy="423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7"/>
              </a:lnSpc>
            </a:pPr>
            <a:r>
              <a:rPr lang="en-US" sz="2506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LinkedIn</a:t>
            </a:r>
          </a:p>
        </p:txBody>
      </p:sp>
      <p:sp>
        <p:nvSpPr>
          <p:cNvPr id="35" name="Freeform 35"/>
          <p:cNvSpPr/>
          <p:nvPr/>
        </p:nvSpPr>
        <p:spPr>
          <a:xfrm rot="-5400000">
            <a:off x="3889962" y="771478"/>
            <a:ext cx="585971" cy="1100414"/>
          </a:xfrm>
          <a:custGeom>
            <a:avLst/>
            <a:gdLst/>
            <a:ahLst/>
            <a:cxnLst/>
            <a:rect l="l" t="t" r="r" b="b"/>
            <a:pathLst>
              <a:path w="585971" h="1100414">
                <a:moveTo>
                  <a:pt x="0" y="0"/>
                </a:moveTo>
                <a:lnTo>
                  <a:pt x="585971" y="0"/>
                </a:lnTo>
                <a:lnTo>
                  <a:pt x="585971" y="1100414"/>
                </a:lnTo>
                <a:lnTo>
                  <a:pt x="0" y="1100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6713036" y="132901"/>
            <a:ext cx="1574964" cy="1451129"/>
          </a:xfrm>
          <a:custGeom>
            <a:avLst/>
            <a:gdLst/>
            <a:ahLst/>
            <a:cxnLst/>
            <a:rect l="l" t="t" r="r" b="b"/>
            <a:pathLst>
              <a:path w="1574964" h="1451129">
                <a:moveTo>
                  <a:pt x="0" y="0"/>
                </a:moveTo>
                <a:lnTo>
                  <a:pt x="1574964" y="0"/>
                </a:lnTo>
                <a:lnTo>
                  <a:pt x="1574964" y="1451129"/>
                </a:lnTo>
                <a:lnTo>
                  <a:pt x="0" y="1451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3935" r="-29863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52331" y="1663783"/>
            <a:ext cx="2517406" cy="251740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4" name="Freeform 4"/>
          <p:cNvSpPr/>
          <p:nvPr/>
        </p:nvSpPr>
        <p:spPr>
          <a:xfrm>
            <a:off x="2801811" y="1501960"/>
            <a:ext cx="2841053" cy="2841053"/>
          </a:xfrm>
          <a:custGeom>
            <a:avLst/>
            <a:gdLst/>
            <a:ahLst/>
            <a:cxnLst/>
            <a:rect l="l" t="t" r="r" b="b"/>
            <a:pathLst>
              <a:path w="2841053" h="2841053">
                <a:moveTo>
                  <a:pt x="0" y="0"/>
                </a:moveTo>
                <a:lnTo>
                  <a:pt x="2841053" y="0"/>
                </a:lnTo>
                <a:lnTo>
                  <a:pt x="2841053" y="2841053"/>
                </a:lnTo>
                <a:lnTo>
                  <a:pt x="0" y="28410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663120" y="4894891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President </a:t>
            </a:r>
          </a:p>
        </p:txBody>
      </p:sp>
      <p:sp>
        <p:nvSpPr>
          <p:cNvPr id="6" name="Freeform 6"/>
          <p:cNvSpPr/>
          <p:nvPr/>
        </p:nvSpPr>
        <p:spPr>
          <a:xfrm>
            <a:off x="16713036" y="132901"/>
            <a:ext cx="1574964" cy="1451129"/>
          </a:xfrm>
          <a:custGeom>
            <a:avLst/>
            <a:gdLst/>
            <a:ahLst/>
            <a:cxnLst/>
            <a:rect l="l" t="t" r="r" b="b"/>
            <a:pathLst>
              <a:path w="1574964" h="1451129">
                <a:moveTo>
                  <a:pt x="0" y="0"/>
                </a:moveTo>
                <a:lnTo>
                  <a:pt x="1574964" y="0"/>
                </a:lnTo>
                <a:lnTo>
                  <a:pt x="1574964" y="1451129"/>
                </a:lnTo>
                <a:lnTo>
                  <a:pt x="0" y="1451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935" r="-2986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370535" y="1663783"/>
            <a:ext cx="2517406" cy="251740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Freeform 9"/>
          <p:cNvSpPr/>
          <p:nvPr/>
        </p:nvSpPr>
        <p:spPr>
          <a:xfrm>
            <a:off x="7220016" y="1501960"/>
            <a:ext cx="2841053" cy="2841053"/>
          </a:xfrm>
          <a:custGeom>
            <a:avLst/>
            <a:gdLst/>
            <a:ahLst/>
            <a:cxnLst/>
            <a:rect l="l" t="t" r="r" b="b"/>
            <a:pathLst>
              <a:path w="2841053" h="2841053">
                <a:moveTo>
                  <a:pt x="0" y="0"/>
                </a:moveTo>
                <a:lnTo>
                  <a:pt x="2841053" y="0"/>
                </a:lnTo>
                <a:lnTo>
                  <a:pt x="2841053" y="2841053"/>
                </a:lnTo>
                <a:lnTo>
                  <a:pt x="0" y="28410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081325" y="4894891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Vice President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062622" y="1663783"/>
            <a:ext cx="2517406" cy="251740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3" name="Freeform 13"/>
          <p:cNvSpPr/>
          <p:nvPr/>
        </p:nvSpPr>
        <p:spPr>
          <a:xfrm>
            <a:off x="11912102" y="1501960"/>
            <a:ext cx="2841053" cy="2841053"/>
          </a:xfrm>
          <a:custGeom>
            <a:avLst/>
            <a:gdLst/>
            <a:ahLst/>
            <a:cxnLst/>
            <a:rect l="l" t="t" r="r" b="b"/>
            <a:pathLst>
              <a:path w="2841053" h="2841053">
                <a:moveTo>
                  <a:pt x="0" y="0"/>
                </a:moveTo>
                <a:lnTo>
                  <a:pt x="2841053" y="0"/>
                </a:lnTo>
                <a:lnTo>
                  <a:pt x="2841053" y="2841053"/>
                </a:lnTo>
                <a:lnTo>
                  <a:pt x="0" y="28410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773411" y="4894891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Treasurer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966982" y="5235154"/>
            <a:ext cx="2517406" cy="251740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7" name="Freeform 17"/>
          <p:cNvSpPr/>
          <p:nvPr/>
        </p:nvSpPr>
        <p:spPr>
          <a:xfrm>
            <a:off x="4816462" y="5073330"/>
            <a:ext cx="2841053" cy="2841053"/>
          </a:xfrm>
          <a:custGeom>
            <a:avLst/>
            <a:gdLst/>
            <a:ahLst/>
            <a:cxnLst/>
            <a:rect l="l" t="t" r="r" b="b"/>
            <a:pathLst>
              <a:path w="2841053" h="2841053">
                <a:moveTo>
                  <a:pt x="0" y="0"/>
                </a:moveTo>
                <a:lnTo>
                  <a:pt x="2841053" y="0"/>
                </a:lnTo>
                <a:lnTo>
                  <a:pt x="2841053" y="2841053"/>
                </a:lnTo>
                <a:lnTo>
                  <a:pt x="0" y="28410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9541887" y="5235154"/>
            <a:ext cx="2517406" cy="251740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0" name="Freeform 20"/>
          <p:cNvSpPr/>
          <p:nvPr/>
        </p:nvSpPr>
        <p:spPr>
          <a:xfrm>
            <a:off x="9391367" y="5073330"/>
            <a:ext cx="2841053" cy="2841053"/>
          </a:xfrm>
          <a:custGeom>
            <a:avLst/>
            <a:gdLst/>
            <a:ahLst/>
            <a:cxnLst/>
            <a:rect l="l" t="t" r="r" b="b"/>
            <a:pathLst>
              <a:path w="2841053" h="2841053">
                <a:moveTo>
                  <a:pt x="0" y="0"/>
                </a:moveTo>
                <a:lnTo>
                  <a:pt x="2841053" y="0"/>
                </a:lnTo>
                <a:lnTo>
                  <a:pt x="2841053" y="2841053"/>
                </a:lnTo>
                <a:lnTo>
                  <a:pt x="0" y="28410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5400000" flipH="1">
            <a:off x="-1268548" y="5846214"/>
            <a:ext cx="2107746" cy="2113399"/>
          </a:xfrm>
          <a:custGeom>
            <a:avLst/>
            <a:gdLst/>
            <a:ahLst/>
            <a:cxnLst/>
            <a:rect l="l" t="t" r="r" b="b"/>
            <a:pathLst>
              <a:path w="2107746" h="2113399">
                <a:moveTo>
                  <a:pt x="2107746" y="0"/>
                </a:moveTo>
                <a:lnTo>
                  <a:pt x="0" y="0"/>
                </a:lnTo>
                <a:lnTo>
                  <a:pt x="0" y="2113399"/>
                </a:lnTo>
                <a:lnTo>
                  <a:pt x="2107746" y="2113399"/>
                </a:lnTo>
                <a:lnTo>
                  <a:pt x="2107746" y="0"/>
                </a:lnTo>
                <a:close/>
              </a:path>
            </a:pathLst>
          </a:custGeom>
          <a:blipFill>
            <a:blip r:embed="rId4"/>
            <a:stretch>
              <a:fillRect r="-393"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-1133151" y="5994634"/>
            <a:ext cx="1796020" cy="179602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61945" tIns="61945" rIns="61945" bIns="6194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1815476" y="5302112"/>
            <a:ext cx="3201602" cy="3201602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-5400000">
            <a:off x="15655152" y="7699565"/>
            <a:ext cx="585971" cy="1100414"/>
          </a:xfrm>
          <a:custGeom>
            <a:avLst/>
            <a:gdLst/>
            <a:ahLst/>
            <a:cxnLst/>
            <a:rect l="l" t="t" r="r" b="b"/>
            <a:pathLst>
              <a:path w="585971" h="1100414">
                <a:moveTo>
                  <a:pt x="0" y="0"/>
                </a:moveTo>
                <a:lnTo>
                  <a:pt x="585971" y="0"/>
                </a:lnTo>
                <a:lnTo>
                  <a:pt x="585971" y="1100414"/>
                </a:lnTo>
                <a:lnTo>
                  <a:pt x="0" y="1100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950688" y="1663783"/>
            <a:ext cx="2519049" cy="2519049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25000" b="-25000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36" name="Group 36"/>
          <p:cNvGrpSpPr/>
          <p:nvPr/>
        </p:nvGrpSpPr>
        <p:grpSpPr>
          <a:xfrm>
            <a:off x="12059293" y="1662141"/>
            <a:ext cx="2519049" cy="2519049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5317" r="-5317" b="-65952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38" name="Group 38"/>
          <p:cNvGrpSpPr/>
          <p:nvPr/>
        </p:nvGrpSpPr>
        <p:grpSpPr>
          <a:xfrm>
            <a:off x="4977464" y="5216422"/>
            <a:ext cx="2519049" cy="2519049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t="-16235" b="-33764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40" name="Group 40"/>
          <p:cNvGrpSpPr/>
          <p:nvPr/>
        </p:nvGrpSpPr>
        <p:grpSpPr>
          <a:xfrm>
            <a:off x="9554056" y="5235154"/>
            <a:ext cx="2519049" cy="2519049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7303" t="-22513" b="-35092"/>
              </a:stretch>
            </a:blipFill>
            <a:ln w="5715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sp>
        <p:nvSpPr>
          <p:cNvPr id="42" name="TextBox 42"/>
          <p:cNvSpPr txBox="1"/>
          <p:nvPr/>
        </p:nvSpPr>
        <p:spPr>
          <a:xfrm>
            <a:off x="2853428" y="368300"/>
            <a:ext cx="12798496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5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Meet The Executive Committee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389239" y="4459057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Karen Flores-Padilla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6807443" y="4459057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Zainab Choudhary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499530" y="4459057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Eric Super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403889" y="8030428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Mya Bacchus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677771" y="8466262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Reporter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978795" y="8030428"/>
            <a:ext cx="3898400" cy="42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258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Hailey Young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252676" y="8466262"/>
            <a:ext cx="3350637" cy="3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Marketing Director</a:t>
            </a:r>
          </a:p>
        </p:txBody>
      </p:sp>
      <p:pic>
        <p:nvPicPr>
          <p:cNvPr id="50" name="Picture 49" descr="A person in a suit and tie&#10;&#10;AI-generated content may be incorrect.">
            <a:extLst>
              <a:ext uri="{FF2B5EF4-FFF2-40B4-BE49-F238E27FC236}">
                <a16:creationId xmlns:a16="http://schemas.microsoft.com/office/drawing/2014/main" id="{93E4B6AB-6FF0-2CB5-2DFF-350A8CFD89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9000" y="1431162"/>
            <a:ext cx="2819399" cy="291363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69981" y="1205423"/>
            <a:ext cx="7778348" cy="777834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2AA15">
                    <a:alpha val="100000"/>
                  </a:srgbClr>
                </a:gs>
                <a:gs pos="100000">
                  <a:srgbClr val="C5C19C">
                    <a:alpha val="100000"/>
                  </a:srgbClr>
                </a:gs>
              </a:gsLst>
              <a:lin ang="5400000"/>
            </a:gra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4" name="Freeform 4"/>
          <p:cNvSpPr/>
          <p:nvPr/>
        </p:nvSpPr>
        <p:spPr>
          <a:xfrm rot="-10800000">
            <a:off x="12182073" y="0"/>
            <a:ext cx="951548" cy="10287000"/>
          </a:xfrm>
          <a:custGeom>
            <a:avLst/>
            <a:gdLst/>
            <a:ahLst/>
            <a:cxnLst/>
            <a:rect l="l" t="t" r="r" b="b"/>
            <a:pathLst>
              <a:path w="951548" h="10287000">
                <a:moveTo>
                  <a:pt x="0" y="0"/>
                </a:moveTo>
                <a:lnTo>
                  <a:pt x="951547" y="0"/>
                </a:lnTo>
                <a:lnTo>
                  <a:pt x="95154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133620" y="0"/>
            <a:ext cx="5154380" cy="10287000"/>
            <a:chOff x="0" y="0"/>
            <a:chExt cx="1357532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7532" cy="2709333"/>
            </a:xfrm>
            <a:custGeom>
              <a:avLst/>
              <a:gdLst/>
              <a:ahLst/>
              <a:cxnLst/>
              <a:rect l="l" t="t" r="r" b="b"/>
              <a:pathLst>
                <a:path w="1357532" h="2709333">
                  <a:moveTo>
                    <a:pt x="0" y="0"/>
                  </a:moveTo>
                  <a:lnTo>
                    <a:pt x="1357532" y="0"/>
                  </a:lnTo>
                  <a:lnTo>
                    <a:pt x="135753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2AA16">
                    <a:alpha val="100000"/>
                  </a:srgbClr>
                </a:gs>
                <a:gs pos="50000">
                  <a:srgbClr val="F4C801">
                    <a:alpha val="100000"/>
                  </a:srgbClr>
                </a:gs>
                <a:gs pos="100000">
                  <a:srgbClr val="FCBA2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357532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400000" flipH="1">
            <a:off x="9528579" y="1528791"/>
            <a:ext cx="7210082" cy="7229419"/>
          </a:xfrm>
          <a:custGeom>
            <a:avLst/>
            <a:gdLst/>
            <a:ahLst/>
            <a:cxnLst/>
            <a:rect l="l" t="t" r="r" b="b"/>
            <a:pathLst>
              <a:path w="7210082" h="7229419">
                <a:moveTo>
                  <a:pt x="7210083" y="0"/>
                </a:moveTo>
                <a:lnTo>
                  <a:pt x="0" y="0"/>
                </a:lnTo>
                <a:lnTo>
                  <a:pt x="0" y="7229418"/>
                </a:lnTo>
                <a:lnTo>
                  <a:pt x="7210083" y="7229418"/>
                </a:lnTo>
                <a:lnTo>
                  <a:pt x="7210083" y="0"/>
                </a:lnTo>
                <a:close/>
              </a:path>
            </a:pathLst>
          </a:custGeom>
          <a:blipFill>
            <a:blip r:embed="rId3"/>
            <a:stretch>
              <a:fillRect r="-393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16663" y="8224391"/>
            <a:ext cx="3975449" cy="1323565"/>
            <a:chOff x="0" y="0"/>
            <a:chExt cx="1759696" cy="5858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59696" cy="585864"/>
            </a:xfrm>
            <a:custGeom>
              <a:avLst/>
              <a:gdLst/>
              <a:ahLst/>
              <a:cxnLst/>
              <a:rect l="l" t="t" r="r" b="b"/>
              <a:pathLst>
                <a:path w="1759696" h="585864">
                  <a:moveTo>
                    <a:pt x="194743" y="0"/>
                  </a:moveTo>
                  <a:lnTo>
                    <a:pt x="1564953" y="0"/>
                  </a:lnTo>
                  <a:cubicBezTo>
                    <a:pt x="1616602" y="0"/>
                    <a:pt x="1666136" y="20518"/>
                    <a:pt x="1702657" y="57039"/>
                  </a:cubicBezTo>
                  <a:cubicBezTo>
                    <a:pt x="1739179" y="93560"/>
                    <a:pt x="1759696" y="143094"/>
                    <a:pt x="1759696" y="194743"/>
                  </a:cubicBezTo>
                  <a:lnTo>
                    <a:pt x="1759696" y="391121"/>
                  </a:lnTo>
                  <a:cubicBezTo>
                    <a:pt x="1759696" y="498674"/>
                    <a:pt x="1672507" y="585864"/>
                    <a:pt x="1564953" y="585864"/>
                  </a:cubicBezTo>
                  <a:lnTo>
                    <a:pt x="194743" y="585864"/>
                  </a:lnTo>
                  <a:cubicBezTo>
                    <a:pt x="143094" y="585864"/>
                    <a:pt x="93560" y="565346"/>
                    <a:pt x="57039" y="528825"/>
                  </a:cubicBezTo>
                  <a:cubicBezTo>
                    <a:pt x="20518" y="492304"/>
                    <a:pt x="0" y="442770"/>
                    <a:pt x="0" y="391121"/>
                  </a:cubicBezTo>
                  <a:lnTo>
                    <a:pt x="0" y="194743"/>
                  </a:lnTo>
                  <a:cubicBezTo>
                    <a:pt x="0" y="143094"/>
                    <a:pt x="20518" y="93560"/>
                    <a:pt x="57039" y="57039"/>
                  </a:cubicBezTo>
                  <a:cubicBezTo>
                    <a:pt x="93560" y="20518"/>
                    <a:pt x="143094" y="0"/>
                    <a:pt x="194743" y="0"/>
                  </a:cubicBezTo>
                  <a:close/>
                </a:path>
              </a:pathLst>
            </a:custGeom>
            <a:solidFill>
              <a:srgbClr val="F2AA1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759696" cy="643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62446" y="6779206"/>
            <a:ext cx="505813" cy="949884"/>
          </a:xfrm>
          <a:custGeom>
            <a:avLst/>
            <a:gdLst/>
            <a:ahLst/>
            <a:cxnLst/>
            <a:rect l="l" t="t" r="r" b="b"/>
            <a:pathLst>
              <a:path w="505813" h="949884">
                <a:moveTo>
                  <a:pt x="0" y="0"/>
                </a:moveTo>
                <a:lnTo>
                  <a:pt x="505813" y="0"/>
                </a:lnTo>
                <a:lnTo>
                  <a:pt x="505813" y="949885"/>
                </a:lnTo>
                <a:lnTo>
                  <a:pt x="0" y="94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8322" y="1092694"/>
            <a:ext cx="986448" cy="908886"/>
          </a:xfrm>
          <a:custGeom>
            <a:avLst/>
            <a:gdLst/>
            <a:ahLst/>
            <a:cxnLst/>
            <a:rect l="l" t="t" r="r" b="b"/>
            <a:pathLst>
              <a:path w="986448" h="908886">
                <a:moveTo>
                  <a:pt x="0" y="0"/>
                </a:moveTo>
                <a:lnTo>
                  <a:pt x="986448" y="0"/>
                </a:lnTo>
                <a:lnTo>
                  <a:pt x="986448" y="908886"/>
                </a:lnTo>
                <a:lnTo>
                  <a:pt x="0" y="9088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935" r="-2986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28700" y="8416724"/>
            <a:ext cx="841576" cy="84157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42073" y="8530097"/>
            <a:ext cx="614830" cy="614830"/>
          </a:xfrm>
          <a:custGeom>
            <a:avLst/>
            <a:gdLst/>
            <a:ahLst/>
            <a:cxnLst/>
            <a:rect l="l" t="t" r="r" b="b"/>
            <a:pathLst>
              <a:path w="614830" h="614830">
                <a:moveTo>
                  <a:pt x="0" y="0"/>
                </a:moveTo>
                <a:lnTo>
                  <a:pt x="614830" y="0"/>
                </a:lnTo>
                <a:lnTo>
                  <a:pt x="614830" y="614830"/>
                </a:lnTo>
                <a:lnTo>
                  <a:pt x="0" y="6148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9764628" y="1678739"/>
            <a:ext cx="6737985" cy="6737985"/>
            <a:chOff x="0" y="0"/>
            <a:chExt cx="812800" cy="812800"/>
          </a:xfrm>
        </p:grpSpPr>
        <p:sp>
          <p:nvSpPr>
            <p:cNvPr id="19" name="Freeform 19" descr="image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1964770" y="6876323"/>
            <a:ext cx="441231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1A1A1A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Iota Tau Chapter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38225" y="2375508"/>
            <a:ext cx="8115300" cy="334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12"/>
              </a:lnSpc>
            </a:pPr>
            <a:r>
              <a:rPr lang="en-US" sz="11465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Thank You!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057808" y="1190018"/>
            <a:ext cx="2878787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</a:pPr>
            <a:r>
              <a:rPr lang="en-US" sz="2218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Kennesaw State University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017419" y="8489474"/>
            <a:ext cx="3454282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1"/>
              </a:lnSpc>
            </a:pPr>
            <a:r>
              <a:rPr lang="en-US" sz="1934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Visit Our Website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17419" y="8769458"/>
            <a:ext cx="4410331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6"/>
              </a:lnSpc>
            </a:pPr>
            <a:r>
              <a:rPr lang="en-US" sz="2455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ksubap.com</a:t>
            </a:r>
          </a:p>
        </p:txBody>
      </p:sp>
      <p:sp>
        <p:nvSpPr>
          <p:cNvPr id="25" name="Freeform 25"/>
          <p:cNvSpPr/>
          <p:nvPr/>
        </p:nvSpPr>
        <p:spPr>
          <a:xfrm>
            <a:off x="16713036" y="132901"/>
            <a:ext cx="1574964" cy="1451129"/>
          </a:xfrm>
          <a:custGeom>
            <a:avLst/>
            <a:gdLst/>
            <a:ahLst/>
            <a:cxnLst/>
            <a:rect l="l" t="t" r="r" b="b"/>
            <a:pathLst>
              <a:path w="1574964" h="1451129">
                <a:moveTo>
                  <a:pt x="0" y="0"/>
                </a:moveTo>
                <a:lnTo>
                  <a:pt x="1574964" y="0"/>
                </a:lnTo>
                <a:lnTo>
                  <a:pt x="1574964" y="1451129"/>
                </a:lnTo>
                <a:lnTo>
                  <a:pt x="0" y="145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935" r="-29863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13036" y="132901"/>
            <a:ext cx="1574964" cy="1451129"/>
          </a:xfrm>
          <a:custGeom>
            <a:avLst/>
            <a:gdLst/>
            <a:ahLst/>
            <a:cxnLst/>
            <a:rect l="l" t="t" r="r" b="b"/>
            <a:pathLst>
              <a:path w="1574964" h="1451129">
                <a:moveTo>
                  <a:pt x="0" y="0"/>
                </a:moveTo>
                <a:lnTo>
                  <a:pt x="1574964" y="0"/>
                </a:lnTo>
                <a:lnTo>
                  <a:pt x="1574964" y="1451129"/>
                </a:lnTo>
                <a:lnTo>
                  <a:pt x="0" y="145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35" r="-29863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>
            <a:off x="-1268548" y="5846214"/>
            <a:ext cx="2107746" cy="2113399"/>
          </a:xfrm>
          <a:custGeom>
            <a:avLst/>
            <a:gdLst/>
            <a:ahLst/>
            <a:cxnLst/>
            <a:rect l="l" t="t" r="r" b="b"/>
            <a:pathLst>
              <a:path w="2107746" h="2113399">
                <a:moveTo>
                  <a:pt x="2107746" y="0"/>
                </a:moveTo>
                <a:lnTo>
                  <a:pt x="0" y="0"/>
                </a:lnTo>
                <a:lnTo>
                  <a:pt x="0" y="2113399"/>
                </a:lnTo>
                <a:lnTo>
                  <a:pt x="2107746" y="2113399"/>
                </a:lnTo>
                <a:lnTo>
                  <a:pt x="2107746" y="0"/>
                </a:lnTo>
                <a:close/>
              </a:path>
            </a:pathLst>
          </a:custGeom>
          <a:blipFill>
            <a:blip r:embed="rId3"/>
            <a:stretch>
              <a:fillRect r="-39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133151" y="5994634"/>
            <a:ext cx="1796020" cy="179602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61945" tIns="61945" rIns="61945" bIns="6194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815476" y="5302112"/>
            <a:ext cx="3201602" cy="320160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5400000">
            <a:off x="15655152" y="7699565"/>
            <a:ext cx="585971" cy="1100414"/>
          </a:xfrm>
          <a:custGeom>
            <a:avLst/>
            <a:gdLst/>
            <a:ahLst/>
            <a:cxnLst/>
            <a:rect l="l" t="t" r="r" b="b"/>
            <a:pathLst>
              <a:path w="585971" h="1100414">
                <a:moveTo>
                  <a:pt x="0" y="0"/>
                </a:moveTo>
                <a:lnTo>
                  <a:pt x="585971" y="0"/>
                </a:lnTo>
                <a:lnTo>
                  <a:pt x="585971" y="1100414"/>
                </a:lnTo>
                <a:lnTo>
                  <a:pt x="0" y="1100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602201" y="1431002"/>
            <a:ext cx="4467261" cy="5718094"/>
          </a:xfrm>
          <a:custGeom>
            <a:avLst/>
            <a:gdLst/>
            <a:ahLst/>
            <a:cxnLst/>
            <a:rect l="l" t="t" r="r" b="b"/>
            <a:pathLst>
              <a:path w="4467261" h="5718094">
                <a:moveTo>
                  <a:pt x="0" y="0"/>
                </a:moveTo>
                <a:lnTo>
                  <a:pt x="4467261" y="0"/>
                </a:lnTo>
                <a:lnTo>
                  <a:pt x="4467261" y="5718094"/>
                </a:lnTo>
                <a:lnTo>
                  <a:pt x="0" y="57180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824965" y="1914270"/>
            <a:ext cx="4021733" cy="4751557"/>
            <a:chOff x="0" y="0"/>
            <a:chExt cx="812800" cy="96029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960299"/>
            </a:xfrm>
            <a:custGeom>
              <a:avLst/>
              <a:gdLst/>
              <a:ahLst/>
              <a:cxnLst/>
              <a:rect l="l" t="t" r="r" b="b"/>
              <a:pathLst>
                <a:path w="812800" h="960299">
                  <a:moveTo>
                    <a:pt x="406400" y="0"/>
                  </a:moveTo>
                  <a:cubicBezTo>
                    <a:pt x="181951" y="0"/>
                    <a:pt x="0" y="214970"/>
                    <a:pt x="0" y="480149"/>
                  </a:cubicBezTo>
                  <a:cubicBezTo>
                    <a:pt x="0" y="745329"/>
                    <a:pt x="181951" y="960299"/>
                    <a:pt x="406400" y="960299"/>
                  </a:cubicBezTo>
                  <a:cubicBezTo>
                    <a:pt x="630849" y="960299"/>
                    <a:pt x="812800" y="745329"/>
                    <a:pt x="812800" y="480149"/>
                  </a:cubicBezTo>
                  <a:cubicBezTo>
                    <a:pt x="812800" y="214970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7272" t="-4905" b="-17169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sp>
        <p:nvSpPr>
          <p:cNvPr id="17" name="Freeform 17"/>
          <p:cNvSpPr/>
          <p:nvPr/>
        </p:nvSpPr>
        <p:spPr>
          <a:xfrm>
            <a:off x="9938426" y="1282053"/>
            <a:ext cx="4467261" cy="5718094"/>
          </a:xfrm>
          <a:custGeom>
            <a:avLst/>
            <a:gdLst/>
            <a:ahLst/>
            <a:cxnLst/>
            <a:rect l="l" t="t" r="r" b="b"/>
            <a:pathLst>
              <a:path w="4467261" h="5718094">
                <a:moveTo>
                  <a:pt x="0" y="0"/>
                </a:moveTo>
                <a:lnTo>
                  <a:pt x="4467261" y="0"/>
                </a:lnTo>
                <a:lnTo>
                  <a:pt x="4467261" y="5718094"/>
                </a:lnTo>
                <a:lnTo>
                  <a:pt x="0" y="57180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0189848" y="1801774"/>
            <a:ext cx="4021733" cy="4751557"/>
            <a:chOff x="0" y="0"/>
            <a:chExt cx="812800" cy="96029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960299"/>
            </a:xfrm>
            <a:custGeom>
              <a:avLst/>
              <a:gdLst/>
              <a:ahLst/>
              <a:cxnLst/>
              <a:rect l="l" t="t" r="r" b="b"/>
              <a:pathLst>
                <a:path w="812800" h="960299">
                  <a:moveTo>
                    <a:pt x="406400" y="0"/>
                  </a:moveTo>
                  <a:cubicBezTo>
                    <a:pt x="181951" y="0"/>
                    <a:pt x="0" y="214970"/>
                    <a:pt x="0" y="480149"/>
                  </a:cubicBezTo>
                  <a:cubicBezTo>
                    <a:pt x="0" y="745329"/>
                    <a:pt x="181951" y="960299"/>
                    <a:pt x="406400" y="960299"/>
                  </a:cubicBezTo>
                  <a:cubicBezTo>
                    <a:pt x="630849" y="960299"/>
                    <a:pt x="812800" y="745329"/>
                    <a:pt x="812800" y="480149"/>
                  </a:cubicBezTo>
                  <a:cubicBezTo>
                    <a:pt x="812800" y="214970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t="-12288" r="-2782" b="-12288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sp>
        <p:nvSpPr>
          <p:cNvPr id="20" name="TextBox 20"/>
          <p:cNvSpPr txBox="1"/>
          <p:nvPr/>
        </p:nvSpPr>
        <p:spPr>
          <a:xfrm>
            <a:off x="2744752" y="497827"/>
            <a:ext cx="12798496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5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Meet The Advisors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36220" y="7224259"/>
            <a:ext cx="4033241" cy="44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67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Shannon Shumate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319575" y="7684693"/>
            <a:ext cx="3466532" cy="328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1965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Principal Lecturer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72446" y="7224259"/>
            <a:ext cx="4033241" cy="44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3"/>
              </a:lnSpc>
            </a:pPr>
            <a:r>
              <a:rPr lang="en-US" sz="267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Amanda York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559626" y="7665594"/>
            <a:ext cx="3466532" cy="643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1965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Associate Director, Strategic Partnerships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2204" y="2885256"/>
            <a:ext cx="5517542" cy="1961408"/>
            <a:chOff x="0" y="0"/>
            <a:chExt cx="1556528" cy="553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6528" cy="553324"/>
            </a:xfrm>
            <a:custGeom>
              <a:avLst/>
              <a:gdLst/>
              <a:ahLst/>
              <a:cxnLst/>
              <a:rect l="l" t="t" r="r" b="b"/>
              <a:pathLst>
                <a:path w="1556528" h="553324">
                  <a:moveTo>
                    <a:pt x="65948" y="0"/>
                  </a:moveTo>
                  <a:lnTo>
                    <a:pt x="1490580" y="0"/>
                  </a:lnTo>
                  <a:cubicBezTo>
                    <a:pt x="1508071" y="0"/>
                    <a:pt x="1524845" y="6948"/>
                    <a:pt x="1537212" y="19316"/>
                  </a:cubicBezTo>
                  <a:cubicBezTo>
                    <a:pt x="1549580" y="31683"/>
                    <a:pt x="1556528" y="48457"/>
                    <a:pt x="1556528" y="65948"/>
                  </a:cubicBezTo>
                  <a:lnTo>
                    <a:pt x="1556528" y="487376"/>
                  </a:lnTo>
                  <a:cubicBezTo>
                    <a:pt x="1556528" y="504866"/>
                    <a:pt x="1549580" y="521640"/>
                    <a:pt x="1537212" y="534008"/>
                  </a:cubicBezTo>
                  <a:cubicBezTo>
                    <a:pt x="1524845" y="546376"/>
                    <a:pt x="1508071" y="553324"/>
                    <a:pt x="1490580" y="553324"/>
                  </a:cubicBezTo>
                  <a:lnTo>
                    <a:pt x="65948" y="553324"/>
                  </a:lnTo>
                  <a:cubicBezTo>
                    <a:pt x="48457" y="553324"/>
                    <a:pt x="31683" y="546376"/>
                    <a:pt x="19316" y="534008"/>
                  </a:cubicBezTo>
                  <a:cubicBezTo>
                    <a:pt x="6948" y="521640"/>
                    <a:pt x="0" y="504866"/>
                    <a:pt x="0" y="487376"/>
                  </a:cubicBezTo>
                  <a:lnTo>
                    <a:pt x="0" y="65948"/>
                  </a:lnTo>
                  <a:cubicBezTo>
                    <a:pt x="0" y="48457"/>
                    <a:pt x="6948" y="31683"/>
                    <a:pt x="19316" y="19316"/>
                  </a:cubicBezTo>
                  <a:cubicBezTo>
                    <a:pt x="31683" y="6948"/>
                    <a:pt x="48457" y="0"/>
                    <a:pt x="65948" y="0"/>
                  </a:cubicBezTo>
                  <a:close/>
                </a:path>
              </a:pathLst>
            </a:custGeom>
            <a:solidFill>
              <a:srgbClr val="B81F2F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56528" cy="610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81096" y="5710681"/>
            <a:ext cx="5517542" cy="1961408"/>
            <a:chOff x="0" y="0"/>
            <a:chExt cx="1556528" cy="5533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6528" cy="553324"/>
            </a:xfrm>
            <a:custGeom>
              <a:avLst/>
              <a:gdLst/>
              <a:ahLst/>
              <a:cxnLst/>
              <a:rect l="l" t="t" r="r" b="b"/>
              <a:pathLst>
                <a:path w="1556528" h="553324">
                  <a:moveTo>
                    <a:pt x="65948" y="0"/>
                  </a:moveTo>
                  <a:lnTo>
                    <a:pt x="1490580" y="0"/>
                  </a:lnTo>
                  <a:cubicBezTo>
                    <a:pt x="1508071" y="0"/>
                    <a:pt x="1524845" y="6948"/>
                    <a:pt x="1537212" y="19316"/>
                  </a:cubicBezTo>
                  <a:cubicBezTo>
                    <a:pt x="1549580" y="31683"/>
                    <a:pt x="1556528" y="48457"/>
                    <a:pt x="1556528" y="65948"/>
                  </a:cubicBezTo>
                  <a:lnTo>
                    <a:pt x="1556528" y="487376"/>
                  </a:lnTo>
                  <a:cubicBezTo>
                    <a:pt x="1556528" y="504866"/>
                    <a:pt x="1549580" y="521640"/>
                    <a:pt x="1537212" y="534008"/>
                  </a:cubicBezTo>
                  <a:cubicBezTo>
                    <a:pt x="1524845" y="546376"/>
                    <a:pt x="1508071" y="553324"/>
                    <a:pt x="1490580" y="553324"/>
                  </a:cubicBezTo>
                  <a:lnTo>
                    <a:pt x="65948" y="553324"/>
                  </a:lnTo>
                  <a:cubicBezTo>
                    <a:pt x="48457" y="553324"/>
                    <a:pt x="31683" y="546376"/>
                    <a:pt x="19316" y="534008"/>
                  </a:cubicBezTo>
                  <a:cubicBezTo>
                    <a:pt x="6948" y="521640"/>
                    <a:pt x="0" y="504866"/>
                    <a:pt x="0" y="487376"/>
                  </a:cubicBezTo>
                  <a:lnTo>
                    <a:pt x="0" y="65948"/>
                  </a:lnTo>
                  <a:cubicBezTo>
                    <a:pt x="0" y="48457"/>
                    <a:pt x="6948" y="31683"/>
                    <a:pt x="19316" y="19316"/>
                  </a:cubicBezTo>
                  <a:cubicBezTo>
                    <a:pt x="31683" y="6948"/>
                    <a:pt x="48457" y="0"/>
                    <a:pt x="65948" y="0"/>
                  </a:cubicBezTo>
                  <a:close/>
                </a:path>
              </a:pathLst>
            </a:custGeom>
            <a:solidFill>
              <a:srgbClr val="B81F2F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556528" cy="610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89362" y="2885256"/>
            <a:ext cx="5517542" cy="1961408"/>
            <a:chOff x="0" y="0"/>
            <a:chExt cx="1556528" cy="5533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6528" cy="553324"/>
            </a:xfrm>
            <a:custGeom>
              <a:avLst/>
              <a:gdLst/>
              <a:ahLst/>
              <a:cxnLst/>
              <a:rect l="l" t="t" r="r" b="b"/>
              <a:pathLst>
                <a:path w="1556528" h="553324">
                  <a:moveTo>
                    <a:pt x="65948" y="0"/>
                  </a:moveTo>
                  <a:lnTo>
                    <a:pt x="1490580" y="0"/>
                  </a:lnTo>
                  <a:cubicBezTo>
                    <a:pt x="1508071" y="0"/>
                    <a:pt x="1524845" y="6948"/>
                    <a:pt x="1537212" y="19316"/>
                  </a:cubicBezTo>
                  <a:cubicBezTo>
                    <a:pt x="1549580" y="31683"/>
                    <a:pt x="1556528" y="48457"/>
                    <a:pt x="1556528" y="65948"/>
                  </a:cubicBezTo>
                  <a:lnTo>
                    <a:pt x="1556528" y="487376"/>
                  </a:lnTo>
                  <a:cubicBezTo>
                    <a:pt x="1556528" y="504866"/>
                    <a:pt x="1549580" y="521640"/>
                    <a:pt x="1537212" y="534008"/>
                  </a:cubicBezTo>
                  <a:cubicBezTo>
                    <a:pt x="1524845" y="546376"/>
                    <a:pt x="1508071" y="553324"/>
                    <a:pt x="1490580" y="553324"/>
                  </a:cubicBezTo>
                  <a:lnTo>
                    <a:pt x="65948" y="553324"/>
                  </a:lnTo>
                  <a:cubicBezTo>
                    <a:pt x="48457" y="553324"/>
                    <a:pt x="31683" y="546376"/>
                    <a:pt x="19316" y="534008"/>
                  </a:cubicBezTo>
                  <a:cubicBezTo>
                    <a:pt x="6948" y="521640"/>
                    <a:pt x="0" y="504866"/>
                    <a:pt x="0" y="487376"/>
                  </a:cubicBezTo>
                  <a:lnTo>
                    <a:pt x="0" y="65948"/>
                  </a:lnTo>
                  <a:cubicBezTo>
                    <a:pt x="0" y="48457"/>
                    <a:pt x="6948" y="31683"/>
                    <a:pt x="19316" y="19316"/>
                  </a:cubicBezTo>
                  <a:cubicBezTo>
                    <a:pt x="31683" y="6948"/>
                    <a:pt x="48457" y="0"/>
                    <a:pt x="65948" y="0"/>
                  </a:cubicBezTo>
                  <a:close/>
                </a:path>
              </a:pathLst>
            </a:custGeom>
            <a:solidFill>
              <a:srgbClr val="B81F2F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556528" cy="610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98254" y="5710681"/>
            <a:ext cx="5517542" cy="1961408"/>
            <a:chOff x="0" y="0"/>
            <a:chExt cx="1556528" cy="5533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6528" cy="553324"/>
            </a:xfrm>
            <a:custGeom>
              <a:avLst/>
              <a:gdLst/>
              <a:ahLst/>
              <a:cxnLst/>
              <a:rect l="l" t="t" r="r" b="b"/>
              <a:pathLst>
                <a:path w="1556528" h="553324">
                  <a:moveTo>
                    <a:pt x="65948" y="0"/>
                  </a:moveTo>
                  <a:lnTo>
                    <a:pt x="1490580" y="0"/>
                  </a:lnTo>
                  <a:cubicBezTo>
                    <a:pt x="1508071" y="0"/>
                    <a:pt x="1524845" y="6948"/>
                    <a:pt x="1537212" y="19316"/>
                  </a:cubicBezTo>
                  <a:cubicBezTo>
                    <a:pt x="1549580" y="31683"/>
                    <a:pt x="1556528" y="48457"/>
                    <a:pt x="1556528" y="65948"/>
                  </a:cubicBezTo>
                  <a:lnTo>
                    <a:pt x="1556528" y="487376"/>
                  </a:lnTo>
                  <a:cubicBezTo>
                    <a:pt x="1556528" y="504866"/>
                    <a:pt x="1549580" y="521640"/>
                    <a:pt x="1537212" y="534008"/>
                  </a:cubicBezTo>
                  <a:cubicBezTo>
                    <a:pt x="1524845" y="546376"/>
                    <a:pt x="1508071" y="553324"/>
                    <a:pt x="1490580" y="553324"/>
                  </a:cubicBezTo>
                  <a:lnTo>
                    <a:pt x="65948" y="553324"/>
                  </a:lnTo>
                  <a:cubicBezTo>
                    <a:pt x="48457" y="553324"/>
                    <a:pt x="31683" y="546376"/>
                    <a:pt x="19316" y="534008"/>
                  </a:cubicBezTo>
                  <a:cubicBezTo>
                    <a:pt x="6948" y="521640"/>
                    <a:pt x="0" y="504866"/>
                    <a:pt x="0" y="487376"/>
                  </a:cubicBezTo>
                  <a:lnTo>
                    <a:pt x="0" y="65948"/>
                  </a:lnTo>
                  <a:cubicBezTo>
                    <a:pt x="0" y="48457"/>
                    <a:pt x="6948" y="31683"/>
                    <a:pt x="19316" y="19316"/>
                  </a:cubicBezTo>
                  <a:cubicBezTo>
                    <a:pt x="31683" y="6948"/>
                    <a:pt x="48457" y="0"/>
                    <a:pt x="65948" y="0"/>
                  </a:cubicBezTo>
                  <a:close/>
                </a:path>
              </a:pathLst>
            </a:custGeom>
            <a:solidFill>
              <a:srgbClr val="B41515"/>
            </a:solidFill>
            <a:ln cap="rnd">
              <a:noFill/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556528" cy="610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79693" y="2990098"/>
            <a:ext cx="5822203" cy="2051678"/>
            <a:chOff x="0" y="0"/>
            <a:chExt cx="1642475" cy="57878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42475" cy="578789"/>
            </a:xfrm>
            <a:custGeom>
              <a:avLst/>
              <a:gdLst/>
              <a:ahLst/>
              <a:cxnLst/>
              <a:rect l="l" t="t" r="r" b="b"/>
              <a:pathLst>
                <a:path w="1642475" h="578789">
                  <a:moveTo>
                    <a:pt x="49200" y="0"/>
                  </a:moveTo>
                  <a:lnTo>
                    <a:pt x="1593275" y="0"/>
                  </a:lnTo>
                  <a:cubicBezTo>
                    <a:pt x="1620447" y="0"/>
                    <a:pt x="1642475" y="22027"/>
                    <a:pt x="1642475" y="49200"/>
                  </a:cubicBezTo>
                  <a:lnTo>
                    <a:pt x="1642475" y="529589"/>
                  </a:lnTo>
                  <a:cubicBezTo>
                    <a:pt x="1642475" y="556762"/>
                    <a:pt x="1620447" y="578789"/>
                    <a:pt x="1593275" y="578789"/>
                  </a:cubicBezTo>
                  <a:lnTo>
                    <a:pt x="49200" y="578789"/>
                  </a:lnTo>
                  <a:cubicBezTo>
                    <a:pt x="22027" y="578789"/>
                    <a:pt x="0" y="556762"/>
                    <a:pt x="0" y="529589"/>
                  </a:cubicBezTo>
                  <a:lnTo>
                    <a:pt x="0" y="49200"/>
                  </a:lnTo>
                  <a:cubicBezTo>
                    <a:pt x="0" y="22027"/>
                    <a:pt x="22027" y="0"/>
                    <a:pt x="49200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642475" cy="635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79693" y="5479474"/>
            <a:ext cx="5822203" cy="2051678"/>
            <a:chOff x="0" y="0"/>
            <a:chExt cx="1642475" cy="57878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642475" cy="578789"/>
            </a:xfrm>
            <a:custGeom>
              <a:avLst/>
              <a:gdLst/>
              <a:ahLst/>
              <a:cxnLst/>
              <a:rect l="l" t="t" r="r" b="b"/>
              <a:pathLst>
                <a:path w="1642475" h="578789">
                  <a:moveTo>
                    <a:pt x="49200" y="0"/>
                  </a:moveTo>
                  <a:lnTo>
                    <a:pt x="1593275" y="0"/>
                  </a:lnTo>
                  <a:cubicBezTo>
                    <a:pt x="1620447" y="0"/>
                    <a:pt x="1642475" y="22027"/>
                    <a:pt x="1642475" y="49200"/>
                  </a:cubicBezTo>
                  <a:lnTo>
                    <a:pt x="1642475" y="529589"/>
                  </a:lnTo>
                  <a:cubicBezTo>
                    <a:pt x="1642475" y="556762"/>
                    <a:pt x="1620447" y="578789"/>
                    <a:pt x="1593275" y="578789"/>
                  </a:cubicBezTo>
                  <a:lnTo>
                    <a:pt x="49200" y="578789"/>
                  </a:lnTo>
                  <a:cubicBezTo>
                    <a:pt x="22027" y="578789"/>
                    <a:pt x="0" y="556762"/>
                    <a:pt x="0" y="529589"/>
                  </a:cubicBezTo>
                  <a:lnTo>
                    <a:pt x="0" y="49200"/>
                  </a:lnTo>
                  <a:cubicBezTo>
                    <a:pt x="0" y="22027"/>
                    <a:pt x="22027" y="0"/>
                    <a:pt x="49200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1642475" cy="635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536619" y="2990098"/>
            <a:ext cx="5822203" cy="2051678"/>
            <a:chOff x="0" y="0"/>
            <a:chExt cx="1642475" cy="57878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42475" cy="578789"/>
            </a:xfrm>
            <a:custGeom>
              <a:avLst/>
              <a:gdLst/>
              <a:ahLst/>
              <a:cxnLst/>
              <a:rect l="l" t="t" r="r" b="b"/>
              <a:pathLst>
                <a:path w="1642475" h="578789">
                  <a:moveTo>
                    <a:pt x="49200" y="0"/>
                  </a:moveTo>
                  <a:lnTo>
                    <a:pt x="1593275" y="0"/>
                  </a:lnTo>
                  <a:cubicBezTo>
                    <a:pt x="1620447" y="0"/>
                    <a:pt x="1642475" y="22027"/>
                    <a:pt x="1642475" y="49200"/>
                  </a:cubicBezTo>
                  <a:lnTo>
                    <a:pt x="1642475" y="529589"/>
                  </a:lnTo>
                  <a:cubicBezTo>
                    <a:pt x="1642475" y="556762"/>
                    <a:pt x="1620447" y="578789"/>
                    <a:pt x="1593275" y="578789"/>
                  </a:cubicBezTo>
                  <a:lnTo>
                    <a:pt x="49200" y="578789"/>
                  </a:lnTo>
                  <a:cubicBezTo>
                    <a:pt x="22027" y="578789"/>
                    <a:pt x="0" y="556762"/>
                    <a:pt x="0" y="529589"/>
                  </a:cubicBezTo>
                  <a:lnTo>
                    <a:pt x="0" y="49200"/>
                  </a:lnTo>
                  <a:cubicBezTo>
                    <a:pt x="0" y="22027"/>
                    <a:pt x="22027" y="0"/>
                    <a:pt x="49200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1642475" cy="635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536619" y="5479474"/>
            <a:ext cx="5822203" cy="2051678"/>
            <a:chOff x="0" y="0"/>
            <a:chExt cx="1642475" cy="57878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42475" cy="578789"/>
            </a:xfrm>
            <a:custGeom>
              <a:avLst/>
              <a:gdLst/>
              <a:ahLst/>
              <a:cxnLst/>
              <a:rect l="l" t="t" r="r" b="b"/>
              <a:pathLst>
                <a:path w="1642475" h="578789">
                  <a:moveTo>
                    <a:pt x="49200" y="0"/>
                  </a:moveTo>
                  <a:lnTo>
                    <a:pt x="1593275" y="0"/>
                  </a:lnTo>
                  <a:cubicBezTo>
                    <a:pt x="1620447" y="0"/>
                    <a:pt x="1642475" y="22027"/>
                    <a:pt x="1642475" y="49200"/>
                  </a:cubicBezTo>
                  <a:lnTo>
                    <a:pt x="1642475" y="529589"/>
                  </a:lnTo>
                  <a:cubicBezTo>
                    <a:pt x="1642475" y="556762"/>
                    <a:pt x="1620447" y="578789"/>
                    <a:pt x="1593275" y="578789"/>
                  </a:cubicBezTo>
                  <a:lnTo>
                    <a:pt x="49200" y="578789"/>
                  </a:lnTo>
                  <a:cubicBezTo>
                    <a:pt x="22027" y="578789"/>
                    <a:pt x="0" y="556762"/>
                    <a:pt x="0" y="529589"/>
                  </a:cubicBezTo>
                  <a:lnTo>
                    <a:pt x="0" y="49200"/>
                  </a:lnTo>
                  <a:cubicBezTo>
                    <a:pt x="0" y="22027"/>
                    <a:pt x="22027" y="0"/>
                    <a:pt x="49200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1642475" cy="635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679855" y="4015937"/>
            <a:ext cx="1046204" cy="1025839"/>
            <a:chOff x="0" y="0"/>
            <a:chExt cx="295140" cy="28939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95140" cy="289395"/>
            </a:xfrm>
            <a:custGeom>
              <a:avLst/>
              <a:gdLst/>
              <a:ahLst/>
              <a:cxnLst/>
              <a:rect l="l" t="t" r="r" b="b"/>
              <a:pathLst>
                <a:path w="295140" h="289395">
                  <a:moveTo>
                    <a:pt x="144697" y="0"/>
                  </a:moveTo>
                  <a:lnTo>
                    <a:pt x="150443" y="0"/>
                  </a:lnTo>
                  <a:cubicBezTo>
                    <a:pt x="230357" y="0"/>
                    <a:pt x="295140" y="64783"/>
                    <a:pt x="295140" y="144697"/>
                  </a:cubicBezTo>
                  <a:lnTo>
                    <a:pt x="295140" y="144697"/>
                  </a:lnTo>
                  <a:cubicBezTo>
                    <a:pt x="295140" y="183073"/>
                    <a:pt x="279895" y="219878"/>
                    <a:pt x="252759" y="247014"/>
                  </a:cubicBezTo>
                  <a:cubicBezTo>
                    <a:pt x="225623" y="274150"/>
                    <a:pt x="188819" y="289395"/>
                    <a:pt x="150443" y="289395"/>
                  </a:cubicBezTo>
                  <a:lnTo>
                    <a:pt x="144697" y="289395"/>
                  </a:lnTo>
                  <a:cubicBezTo>
                    <a:pt x="106321" y="289395"/>
                    <a:pt x="69517" y="274150"/>
                    <a:pt x="42381" y="247014"/>
                  </a:cubicBezTo>
                  <a:cubicBezTo>
                    <a:pt x="15245" y="219878"/>
                    <a:pt x="0" y="183073"/>
                    <a:pt x="0" y="144697"/>
                  </a:cubicBezTo>
                  <a:lnTo>
                    <a:pt x="0" y="144697"/>
                  </a:lnTo>
                  <a:cubicBezTo>
                    <a:pt x="0" y="106321"/>
                    <a:pt x="15245" y="69517"/>
                    <a:pt x="42381" y="42381"/>
                  </a:cubicBezTo>
                  <a:cubicBezTo>
                    <a:pt x="69517" y="15245"/>
                    <a:pt x="106321" y="0"/>
                    <a:pt x="144697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295140" cy="365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9"/>
                </a:lnSpc>
              </a:pPr>
              <a:r>
                <a:rPr lang="en-US" sz="28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01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679855" y="5470581"/>
            <a:ext cx="1046204" cy="1025839"/>
            <a:chOff x="0" y="0"/>
            <a:chExt cx="295140" cy="28939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95140" cy="289395"/>
            </a:xfrm>
            <a:custGeom>
              <a:avLst/>
              <a:gdLst/>
              <a:ahLst/>
              <a:cxnLst/>
              <a:rect l="l" t="t" r="r" b="b"/>
              <a:pathLst>
                <a:path w="295140" h="289395">
                  <a:moveTo>
                    <a:pt x="144697" y="0"/>
                  </a:moveTo>
                  <a:lnTo>
                    <a:pt x="150443" y="0"/>
                  </a:lnTo>
                  <a:cubicBezTo>
                    <a:pt x="230357" y="0"/>
                    <a:pt x="295140" y="64783"/>
                    <a:pt x="295140" y="144697"/>
                  </a:cubicBezTo>
                  <a:lnTo>
                    <a:pt x="295140" y="144697"/>
                  </a:lnTo>
                  <a:cubicBezTo>
                    <a:pt x="295140" y="183073"/>
                    <a:pt x="279895" y="219878"/>
                    <a:pt x="252759" y="247014"/>
                  </a:cubicBezTo>
                  <a:cubicBezTo>
                    <a:pt x="225623" y="274150"/>
                    <a:pt x="188819" y="289395"/>
                    <a:pt x="150443" y="289395"/>
                  </a:cubicBezTo>
                  <a:lnTo>
                    <a:pt x="144697" y="289395"/>
                  </a:lnTo>
                  <a:cubicBezTo>
                    <a:pt x="106321" y="289395"/>
                    <a:pt x="69517" y="274150"/>
                    <a:pt x="42381" y="247014"/>
                  </a:cubicBezTo>
                  <a:cubicBezTo>
                    <a:pt x="15245" y="219878"/>
                    <a:pt x="0" y="183073"/>
                    <a:pt x="0" y="144697"/>
                  </a:cubicBezTo>
                  <a:lnTo>
                    <a:pt x="0" y="144697"/>
                  </a:lnTo>
                  <a:cubicBezTo>
                    <a:pt x="0" y="106321"/>
                    <a:pt x="15245" y="69517"/>
                    <a:pt x="42381" y="42381"/>
                  </a:cubicBezTo>
                  <a:cubicBezTo>
                    <a:pt x="69517" y="15245"/>
                    <a:pt x="106321" y="0"/>
                    <a:pt x="144697" y="0"/>
                  </a:cubicBezTo>
                  <a:close/>
                </a:path>
              </a:pathLst>
            </a:custGeom>
            <a:solidFill>
              <a:srgbClr val="B81F2F"/>
            </a:solidFill>
            <a:ln cap="rnd">
              <a:noFill/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295140" cy="365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59"/>
                </a:lnSpc>
                <a:spcBef>
                  <a:spcPct val="0"/>
                </a:spcBef>
              </a:pPr>
              <a:r>
                <a:rPr lang="en-US" sz="28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04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542996" y="4015937"/>
            <a:ext cx="1046204" cy="1025839"/>
            <a:chOff x="0" y="0"/>
            <a:chExt cx="295140" cy="28939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95140" cy="289395"/>
            </a:xfrm>
            <a:custGeom>
              <a:avLst/>
              <a:gdLst/>
              <a:ahLst/>
              <a:cxnLst/>
              <a:rect l="l" t="t" r="r" b="b"/>
              <a:pathLst>
                <a:path w="295140" h="289395">
                  <a:moveTo>
                    <a:pt x="144697" y="0"/>
                  </a:moveTo>
                  <a:lnTo>
                    <a:pt x="150443" y="0"/>
                  </a:lnTo>
                  <a:cubicBezTo>
                    <a:pt x="230357" y="0"/>
                    <a:pt x="295140" y="64783"/>
                    <a:pt x="295140" y="144697"/>
                  </a:cubicBezTo>
                  <a:lnTo>
                    <a:pt x="295140" y="144697"/>
                  </a:lnTo>
                  <a:cubicBezTo>
                    <a:pt x="295140" y="183073"/>
                    <a:pt x="279895" y="219878"/>
                    <a:pt x="252759" y="247014"/>
                  </a:cubicBezTo>
                  <a:cubicBezTo>
                    <a:pt x="225623" y="274150"/>
                    <a:pt x="188819" y="289395"/>
                    <a:pt x="150443" y="289395"/>
                  </a:cubicBezTo>
                  <a:lnTo>
                    <a:pt x="144697" y="289395"/>
                  </a:lnTo>
                  <a:cubicBezTo>
                    <a:pt x="106321" y="289395"/>
                    <a:pt x="69517" y="274150"/>
                    <a:pt x="42381" y="247014"/>
                  </a:cubicBezTo>
                  <a:cubicBezTo>
                    <a:pt x="15245" y="219878"/>
                    <a:pt x="0" y="183073"/>
                    <a:pt x="0" y="144697"/>
                  </a:cubicBezTo>
                  <a:lnTo>
                    <a:pt x="0" y="144697"/>
                  </a:lnTo>
                  <a:cubicBezTo>
                    <a:pt x="0" y="106321"/>
                    <a:pt x="15245" y="69517"/>
                    <a:pt x="42381" y="42381"/>
                  </a:cubicBezTo>
                  <a:cubicBezTo>
                    <a:pt x="69517" y="15245"/>
                    <a:pt x="106321" y="0"/>
                    <a:pt x="144697" y="0"/>
                  </a:cubicBezTo>
                  <a:close/>
                </a:path>
              </a:pathLst>
            </a:custGeom>
            <a:solidFill>
              <a:srgbClr val="B81F2F"/>
            </a:solidFill>
            <a:ln cap="rnd">
              <a:noFill/>
              <a:prstDash val="solid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295140" cy="365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59"/>
                </a:lnSpc>
                <a:spcBef>
                  <a:spcPct val="0"/>
                </a:spcBef>
              </a:pPr>
              <a:r>
                <a:rPr lang="en-US" sz="28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02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1542996" y="5470581"/>
            <a:ext cx="1046204" cy="1025839"/>
            <a:chOff x="0" y="0"/>
            <a:chExt cx="295140" cy="28939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95140" cy="289395"/>
            </a:xfrm>
            <a:custGeom>
              <a:avLst/>
              <a:gdLst/>
              <a:ahLst/>
              <a:cxnLst/>
              <a:rect l="l" t="t" r="r" b="b"/>
              <a:pathLst>
                <a:path w="295140" h="289395">
                  <a:moveTo>
                    <a:pt x="144697" y="0"/>
                  </a:moveTo>
                  <a:lnTo>
                    <a:pt x="150443" y="0"/>
                  </a:lnTo>
                  <a:cubicBezTo>
                    <a:pt x="230357" y="0"/>
                    <a:pt x="295140" y="64783"/>
                    <a:pt x="295140" y="144697"/>
                  </a:cubicBezTo>
                  <a:lnTo>
                    <a:pt x="295140" y="144697"/>
                  </a:lnTo>
                  <a:cubicBezTo>
                    <a:pt x="295140" y="183073"/>
                    <a:pt x="279895" y="219878"/>
                    <a:pt x="252759" y="247014"/>
                  </a:cubicBezTo>
                  <a:cubicBezTo>
                    <a:pt x="225623" y="274150"/>
                    <a:pt x="188819" y="289395"/>
                    <a:pt x="150443" y="289395"/>
                  </a:cubicBezTo>
                  <a:lnTo>
                    <a:pt x="144697" y="289395"/>
                  </a:lnTo>
                  <a:cubicBezTo>
                    <a:pt x="106321" y="289395"/>
                    <a:pt x="69517" y="274150"/>
                    <a:pt x="42381" y="247014"/>
                  </a:cubicBezTo>
                  <a:cubicBezTo>
                    <a:pt x="15245" y="219878"/>
                    <a:pt x="0" y="183073"/>
                    <a:pt x="0" y="144697"/>
                  </a:cubicBezTo>
                  <a:lnTo>
                    <a:pt x="0" y="144697"/>
                  </a:lnTo>
                  <a:cubicBezTo>
                    <a:pt x="0" y="106321"/>
                    <a:pt x="15245" y="69517"/>
                    <a:pt x="42381" y="42381"/>
                  </a:cubicBezTo>
                  <a:cubicBezTo>
                    <a:pt x="69517" y="15245"/>
                    <a:pt x="106321" y="0"/>
                    <a:pt x="144697" y="0"/>
                  </a:cubicBezTo>
                  <a:close/>
                </a:path>
              </a:pathLst>
            </a:custGeom>
            <a:solidFill>
              <a:srgbClr val="B41515"/>
            </a:solidFill>
            <a:ln cap="rnd">
              <a:noFill/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295140" cy="365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59"/>
                </a:lnSpc>
                <a:spcBef>
                  <a:spcPct val="0"/>
                </a:spcBef>
              </a:pPr>
              <a:r>
                <a:rPr lang="en-US" sz="28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03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200020" y="3260570"/>
            <a:ext cx="1398044" cy="1398044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200020" y="5749946"/>
            <a:ext cx="1398044" cy="1398044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5748649" y="3260570"/>
            <a:ext cx="1436963" cy="1436963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5786749" y="5749946"/>
            <a:ext cx="1436963" cy="1436963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0" name="Freeform 50"/>
          <p:cNvSpPr/>
          <p:nvPr/>
        </p:nvSpPr>
        <p:spPr>
          <a:xfrm>
            <a:off x="16713036" y="132901"/>
            <a:ext cx="1574964" cy="1451129"/>
          </a:xfrm>
          <a:custGeom>
            <a:avLst/>
            <a:gdLst/>
            <a:ahLst/>
            <a:cxnLst/>
            <a:rect l="l" t="t" r="r" b="b"/>
            <a:pathLst>
              <a:path w="1574964" h="1451129">
                <a:moveTo>
                  <a:pt x="0" y="0"/>
                </a:moveTo>
                <a:lnTo>
                  <a:pt x="1574964" y="0"/>
                </a:lnTo>
                <a:lnTo>
                  <a:pt x="1574964" y="1451129"/>
                </a:lnTo>
                <a:lnTo>
                  <a:pt x="0" y="14511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35" r="-29863"/>
            </a:stretch>
          </a:blipFill>
        </p:spPr>
      </p:sp>
      <p:grpSp>
        <p:nvGrpSpPr>
          <p:cNvPr id="51" name="Group 51"/>
          <p:cNvGrpSpPr/>
          <p:nvPr/>
        </p:nvGrpSpPr>
        <p:grpSpPr>
          <a:xfrm rot="-10800000">
            <a:off x="6886125" y="3225368"/>
            <a:ext cx="4490427" cy="4490427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7107080" y="3446322"/>
            <a:ext cx="4048519" cy="4048519"/>
            <a:chOff x="0" y="0"/>
            <a:chExt cx="812800" cy="8128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6" name="TextBox 5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7345326" y="3684568"/>
            <a:ext cx="3572026" cy="3572026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16679" b="-16679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sp>
        <p:nvSpPr>
          <p:cNvPr id="59" name="Freeform 59"/>
          <p:cNvSpPr/>
          <p:nvPr/>
        </p:nvSpPr>
        <p:spPr>
          <a:xfrm>
            <a:off x="1382249" y="3490730"/>
            <a:ext cx="1034730" cy="937724"/>
          </a:xfrm>
          <a:custGeom>
            <a:avLst/>
            <a:gdLst/>
            <a:ahLst/>
            <a:cxnLst/>
            <a:rect l="l" t="t" r="r" b="b"/>
            <a:pathLst>
              <a:path w="1034730" h="937724">
                <a:moveTo>
                  <a:pt x="0" y="0"/>
                </a:moveTo>
                <a:lnTo>
                  <a:pt x="1034731" y="0"/>
                </a:lnTo>
                <a:lnTo>
                  <a:pt x="1034731" y="937724"/>
                </a:lnTo>
                <a:lnTo>
                  <a:pt x="0" y="937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1386467" y="5920949"/>
            <a:ext cx="1025150" cy="967485"/>
          </a:xfrm>
          <a:custGeom>
            <a:avLst/>
            <a:gdLst/>
            <a:ahLst/>
            <a:cxnLst/>
            <a:rect l="l" t="t" r="r" b="b"/>
            <a:pathLst>
              <a:path w="1025150" h="967485">
                <a:moveTo>
                  <a:pt x="0" y="0"/>
                </a:moveTo>
                <a:lnTo>
                  <a:pt x="1025150" y="0"/>
                </a:lnTo>
                <a:lnTo>
                  <a:pt x="1025150" y="967485"/>
                </a:lnTo>
                <a:lnTo>
                  <a:pt x="0" y="9674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16166805" y="3384256"/>
            <a:ext cx="805470" cy="1150672"/>
          </a:xfrm>
          <a:custGeom>
            <a:avLst/>
            <a:gdLst/>
            <a:ahLst/>
            <a:cxnLst/>
            <a:rect l="l" t="t" r="r" b="b"/>
            <a:pathLst>
              <a:path w="805470" h="1150672">
                <a:moveTo>
                  <a:pt x="0" y="0"/>
                </a:moveTo>
                <a:lnTo>
                  <a:pt x="805470" y="0"/>
                </a:lnTo>
                <a:lnTo>
                  <a:pt x="805470" y="1150672"/>
                </a:lnTo>
                <a:lnTo>
                  <a:pt x="0" y="11506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>
            <a:off x="16037602" y="5920949"/>
            <a:ext cx="899545" cy="1142279"/>
          </a:xfrm>
          <a:custGeom>
            <a:avLst/>
            <a:gdLst/>
            <a:ahLst/>
            <a:cxnLst/>
            <a:rect l="l" t="t" r="r" b="b"/>
            <a:pathLst>
              <a:path w="899545" h="1142279">
                <a:moveTo>
                  <a:pt x="0" y="0"/>
                </a:moveTo>
                <a:lnTo>
                  <a:pt x="899545" y="0"/>
                </a:lnTo>
                <a:lnTo>
                  <a:pt x="899545" y="1142279"/>
                </a:lnTo>
                <a:lnTo>
                  <a:pt x="0" y="11422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3" name="TextBox 63"/>
          <p:cNvSpPr txBox="1"/>
          <p:nvPr/>
        </p:nvSpPr>
        <p:spPr>
          <a:xfrm>
            <a:off x="2826161" y="3183173"/>
            <a:ext cx="2725957" cy="400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4"/>
              </a:lnSpc>
              <a:spcBef>
                <a:spcPct val="0"/>
              </a:spcBef>
            </a:pPr>
            <a:r>
              <a:rPr lang="en-US" sz="2303" b="1" u="sng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Electronics Silent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2896475" y="3390617"/>
            <a:ext cx="2471173" cy="400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224"/>
              </a:lnSpc>
              <a:spcBef>
                <a:spcPct val="0"/>
              </a:spcBef>
            </a:pPr>
            <a:r>
              <a:rPr lang="en-US" sz="2303" b="1" u="sng" strike="noStrike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Networking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2896475" y="5823649"/>
            <a:ext cx="2471173" cy="400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224"/>
              </a:lnSpc>
              <a:spcBef>
                <a:spcPct val="0"/>
              </a:spcBef>
            </a:pPr>
            <a:r>
              <a:rPr lang="en-US" sz="2303" b="1" u="sng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Food &amp; Drinks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2826161" y="3655904"/>
            <a:ext cx="2853694" cy="120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4"/>
              </a:lnSpc>
              <a:spcBef>
                <a:spcPct val="0"/>
              </a:spcBef>
            </a:pPr>
            <a:r>
              <a:rPr lang="en-US" sz="2303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Cellphones should be put on silent for company visits 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3229009" y="3791198"/>
            <a:ext cx="2138639" cy="120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224"/>
              </a:lnSpc>
              <a:spcBef>
                <a:spcPct val="0"/>
              </a:spcBef>
            </a:pPr>
            <a:r>
              <a:rPr lang="en-US" sz="2303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Network and engage with your peers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2896475" y="6224229"/>
            <a:ext cx="2471173" cy="802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224"/>
              </a:lnSpc>
              <a:spcBef>
                <a:spcPct val="0"/>
              </a:spcBef>
            </a:pPr>
            <a:r>
              <a:rPr lang="en-US" sz="2303" u="none" strike="noStrike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Be mindful of snacking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2359846" y="876300"/>
            <a:ext cx="13568308" cy="92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Meeting Expectations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2469294" y="2098492"/>
            <a:ext cx="13568308" cy="424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When attending a meeting please ensure be remain respectful to speakers.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2826161" y="5788957"/>
            <a:ext cx="2853694" cy="400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4"/>
              </a:lnSpc>
              <a:spcBef>
                <a:spcPct val="0"/>
              </a:spcBef>
            </a:pPr>
            <a:r>
              <a:rPr lang="en-US" sz="2303" b="1" u="sng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Professional Attire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2826161" y="6260587"/>
            <a:ext cx="2725957" cy="120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4"/>
              </a:lnSpc>
              <a:spcBef>
                <a:spcPct val="0"/>
              </a:spcBef>
            </a:pPr>
            <a:r>
              <a:rPr lang="en-US" sz="2303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Business Professional attire for company visits</a:t>
            </a:r>
          </a:p>
        </p:txBody>
      </p:sp>
      <p:sp>
        <p:nvSpPr>
          <p:cNvPr id="73" name="Freeform 73"/>
          <p:cNvSpPr/>
          <p:nvPr/>
        </p:nvSpPr>
        <p:spPr>
          <a:xfrm rot="-5400000">
            <a:off x="4104964" y="864775"/>
            <a:ext cx="585971" cy="1100414"/>
          </a:xfrm>
          <a:custGeom>
            <a:avLst/>
            <a:gdLst/>
            <a:ahLst/>
            <a:cxnLst/>
            <a:rect l="l" t="t" r="r" b="b"/>
            <a:pathLst>
              <a:path w="585971" h="1100414">
                <a:moveTo>
                  <a:pt x="0" y="0"/>
                </a:moveTo>
                <a:lnTo>
                  <a:pt x="585970" y="0"/>
                </a:lnTo>
                <a:lnTo>
                  <a:pt x="585970" y="1100414"/>
                </a:lnTo>
                <a:lnTo>
                  <a:pt x="0" y="1100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4" name="Freeform 74"/>
          <p:cNvSpPr/>
          <p:nvPr/>
        </p:nvSpPr>
        <p:spPr>
          <a:xfrm rot="-5400000">
            <a:off x="13498909" y="864775"/>
            <a:ext cx="585971" cy="1100414"/>
          </a:xfrm>
          <a:custGeom>
            <a:avLst/>
            <a:gdLst/>
            <a:ahLst/>
            <a:cxnLst/>
            <a:rect l="l" t="t" r="r" b="b"/>
            <a:pathLst>
              <a:path w="585971" h="1100414">
                <a:moveTo>
                  <a:pt x="0" y="0"/>
                </a:moveTo>
                <a:lnTo>
                  <a:pt x="585971" y="0"/>
                </a:lnTo>
                <a:lnTo>
                  <a:pt x="585971" y="1100414"/>
                </a:lnTo>
                <a:lnTo>
                  <a:pt x="0" y="1100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75" name="Group 75"/>
          <p:cNvGrpSpPr/>
          <p:nvPr/>
        </p:nvGrpSpPr>
        <p:grpSpPr>
          <a:xfrm>
            <a:off x="6158858" y="8089107"/>
            <a:ext cx="5517542" cy="1961408"/>
            <a:chOff x="0" y="0"/>
            <a:chExt cx="1556528" cy="553324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1556528" cy="553324"/>
            </a:xfrm>
            <a:custGeom>
              <a:avLst/>
              <a:gdLst/>
              <a:ahLst/>
              <a:cxnLst/>
              <a:rect l="l" t="t" r="r" b="b"/>
              <a:pathLst>
                <a:path w="1556528" h="553324">
                  <a:moveTo>
                    <a:pt x="65948" y="0"/>
                  </a:moveTo>
                  <a:lnTo>
                    <a:pt x="1490580" y="0"/>
                  </a:lnTo>
                  <a:cubicBezTo>
                    <a:pt x="1508071" y="0"/>
                    <a:pt x="1524845" y="6948"/>
                    <a:pt x="1537212" y="19316"/>
                  </a:cubicBezTo>
                  <a:cubicBezTo>
                    <a:pt x="1549580" y="31683"/>
                    <a:pt x="1556528" y="48457"/>
                    <a:pt x="1556528" y="65948"/>
                  </a:cubicBezTo>
                  <a:lnTo>
                    <a:pt x="1556528" y="487376"/>
                  </a:lnTo>
                  <a:cubicBezTo>
                    <a:pt x="1556528" y="504866"/>
                    <a:pt x="1549580" y="521640"/>
                    <a:pt x="1537212" y="534008"/>
                  </a:cubicBezTo>
                  <a:cubicBezTo>
                    <a:pt x="1524845" y="546376"/>
                    <a:pt x="1508071" y="553324"/>
                    <a:pt x="1490580" y="553324"/>
                  </a:cubicBezTo>
                  <a:lnTo>
                    <a:pt x="65948" y="553324"/>
                  </a:lnTo>
                  <a:cubicBezTo>
                    <a:pt x="48457" y="553324"/>
                    <a:pt x="31683" y="546376"/>
                    <a:pt x="19316" y="534008"/>
                  </a:cubicBezTo>
                  <a:cubicBezTo>
                    <a:pt x="6948" y="521640"/>
                    <a:pt x="0" y="504866"/>
                    <a:pt x="0" y="487376"/>
                  </a:cubicBezTo>
                  <a:lnTo>
                    <a:pt x="0" y="65948"/>
                  </a:lnTo>
                  <a:cubicBezTo>
                    <a:pt x="0" y="48457"/>
                    <a:pt x="6948" y="31683"/>
                    <a:pt x="19316" y="19316"/>
                  </a:cubicBezTo>
                  <a:cubicBezTo>
                    <a:pt x="31683" y="6948"/>
                    <a:pt x="48457" y="0"/>
                    <a:pt x="65948" y="0"/>
                  </a:cubicBezTo>
                  <a:close/>
                </a:path>
              </a:pathLst>
            </a:custGeom>
            <a:solidFill>
              <a:srgbClr val="B81F2F"/>
            </a:solidFill>
            <a:ln cap="rnd">
              <a:noFill/>
              <a:prstDash val="solid"/>
              <a:round/>
            </a:ln>
          </p:spPr>
        </p:sp>
        <p:sp>
          <p:nvSpPr>
            <p:cNvPr id="77" name="TextBox 77"/>
            <p:cNvSpPr txBox="1"/>
            <p:nvPr/>
          </p:nvSpPr>
          <p:spPr>
            <a:xfrm>
              <a:off x="0" y="-57150"/>
              <a:ext cx="1556528" cy="610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6257455" y="7857900"/>
            <a:ext cx="5822203" cy="2051678"/>
            <a:chOff x="0" y="0"/>
            <a:chExt cx="1642475" cy="578789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1642475" cy="578789"/>
            </a:xfrm>
            <a:custGeom>
              <a:avLst/>
              <a:gdLst/>
              <a:ahLst/>
              <a:cxnLst/>
              <a:rect l="l" t="t" r="r" b="b"/>
              <a:pathLst>
                <a:path w="1642475" h="578789">
                  <a:moveTo>
                    <a:pt x="49200" y="0"/>
                  </a:moveTo>
                  <a:lnTo>
                    <a:pt x="1593275" y="0"/>
                  </a:lnTo>
                  <a:cubicBezTo>
                    <a:pt x="1620447" y="0"/>
                    <a:pt x="1642475" y="22027"/>
                    <a:pt x="1642475" y="49200"/>
                  </a:cubicBezTo>
                  <a:lnTo>
                    <a:pt x="1642475" y="529589"/>
                  </a:lnTo>
                  <a:cubicBezTo>
                    <a:pt x="1642475" y="556762"/>
                    <a:pt x="1620447" y="578789"/>
                    <a:pt x="1593275" y="578789"/>
                  </a:cubicBezTo>
                  <a:lnTo>
                    <a:pt x="49200" y="578789"/>
                  </a:lnTo>
                  <a:cubicBezTo>
                    <a:pt x="22027" y="578789"/>
                    <a:pt x="0" y="556762"/>
                    <a:pt x="0" y="529589"/>
                  </a:cubicBezTo>
                  <a:lnTo>
                    <a:pt x="0" y="49200"/>
                  </a:lnTo>
                  <a:cubicBezTo>
                    <a:pt x="0" y="22027"/>
                    <a:pt x="22027" y="0"/>
                    <a:pt x="49200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80" name="TextBox 80"/>
            <p:cNvSpPr txBox="1"/>
            <p:nvPr/>
          </p:nvSpPr>
          <p:spPr>
            <a:xfrm>
              <a:off x="0" y="-57150"/>
              <a:ext cx="1642475" cy="635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1057616" y="7849007"/>
            <a:ext cx="1046204" cy="1025839"/>
            <a:chOff x="0" y="0"/>
            <a:chExt cx="295140" cy="289395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295140" cy="289395"/>
            </a:xfrm>
            <a:custGeom>
              <a:avLst/>
              <a:gdLst/>
              <a:ahLst/>
              <a:cxnLst/>
              <a:rect l="l" t="t" r="r" b="b"/>
              <a:pathLst>
                <a:path w="295140" h="289395">
                  <a:moveTo>
                    <a:pt x="144697" y="0"/>
                  </a:moveTo>
                  <a:lnTo>
                    <a:pt x="150443" y="0"/>
                  </a:lnTo>
                  <a:cubicBezTo>
                    <a:pt x="230357" y="0"/>
                    <a:pt x="295140" y="64783"/>
                    <a:pt x="295140" y="144697"/>
                  </a:cubicBezTo>
                  <a:lnTo>
                    <a:pt x="295140" y="144697"/>
                  </a:lnTo>
                  <a:cubicBezTo>
                    <a:pt x="295140" y="183073"/>
                    <a:pt x="279895" y="219878"/>
                    <a:pt x="252759" y="247014"/>
                  </a:cubicBezTo>
                  <a:cubicBezTo>
                    <a:pt x="225623" y="274150"/>
                    <a:pt x="188819" y="289395"/>
                    <a:pt x="150443" y="289395"/>
                  </a:cubicBezTo>
                  <a:lnTo>
                    <a:pt x="144697" y="289395"/>
                  </a:lnTo>
                  <a:cubicBezTo>
                    <a:pt x="106321" y="289395"/>
                    <a:pt x="69517" y="274150"/>
                    <a:pt x="42381" y="247014"/>
                  </a:cubicBezTo>
                  <a:cubicBezTo>
                    <a:pt x="15245" y="219878"/>
                    <a:pt x="0" y="183073"/>
                    <a:pt x="0" y="144697"/>
                  </a:cubicBezTo>
                  <a:lnTo>
                    <a:pt x="0" y="144697"/>
                  </a:lnTo>
                  <a:cubicBezTo>
                    <a:pt x="0" y="106321"/>
                    <a:pt x="15245" y="69517"/>
                    <a:pt x="42381" y="42381"/>
                  </a:cubicBezTo>
                  <a:cubicBezTo>
                    <a:pt x="69517" y="15245"/>
                    <a:pt x="106321" y="0"/>
                    <a:pt x="144697" y="0"/>
                  </a:cubicBezTo>
                  <a:close/>
                </a:path>
              </a:pathLst>
            </a:custGeom>
            <a:solidFill>
              <a:srgbClr val="B81F2F"/>
            </a:solidFill>
            <a:ln cap="rnd">
              <a:noFill/>
              <a:prstDash val="solid"/>
              <a:round/>
            </a:ln>
          </p:spPr>
        </p:sp>
        <p:sp>
          <p:nvSpPr>
            <p:cNvPr id="83" name="TextBox 83"/>
            <p:cNvSpPr txBox="1"/>
            <p:nvPr/>
          </p:nvSpPr>
          <p:spPr>
            <a:xfrm>
              <a:off x="0" y="-76200"/>
              <a:ext cx="295140" cy="365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59"/>
                </a:lnSpc>
                <a:spcBef>
                  <a:spcPct val="0"/>
                </a:spcBef>
              </a:pPr>
              <a:r>
                <a:rPr lang="en-US" sz="28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05</a:t>
              </a: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6577781" y="8128372"/>
            <a:ext cx="1398044" cy="1398044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6" name="TextBox 8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7" name="TextBox 87"/>
          <p:cNvSpPr txBox="1"/>
          <p:nvPr/>
        </p:nvSpPr>
        <p:spPr>
          <a:xfrm>
            <a:off x="8203922" y="8167383"/>
            <a:ext cx="2853694" cy="400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4"/>
              </a:lnSpc>
              <a:spcBef>
                <a:spcPct val="0"/>
              </a:spcBef>
            </a:pPr>
            <a:r>
              <a:rPr lang="en-US" sz="2303" b="1" u="sng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Timeliness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8203922" y="8639013"/>
            <a:ext cx="3216965" cy="120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4"/>
              </a:lnSpc>
              <a:spcBef>
                <a:spcPct val="0"/>
              </a:spcBef>
            </a:pPr>
            <a:r>
              <a:rPr lang="en-US" sz="2303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Enter quietly if you arrive late between transitions</a:t>
            </a:r>
          </a:p>
        </p:txBody>
      </p:sp>
      <p:sp>
        <p:nvSpPr>
          <p:cNvPr id="89" name="Freeform 89"/>
          <p:cNvSpPr/>
          <p:nvPr/>
        </p:nvSpPr>
        <p:spPr>
          <a:xfrm>
            <a:off x="6807462" y="8323193"/>
            <a:ext cx="938684" cy="946970"/>
          </a:xfrm>
          <a:custGeom>
            <a:avLst/>
            <a:gdLst/>
            <a:ahLst/>
            <a:cxnLst/>
            <a:rect l="l" t="t" r="r" b="b"/>
            <a:pathLst>
              <a:path w="938684" h="946970">
                <a:moveTo>
                  <a:pt x="0" y="0"/>
                </a:moveTo>
                <a:lnTo>
                  <a:pt x="938683" y="0"/>
                </a:lnTo>
                <a:lnTo>
                  <a:pt x="938683" y="946970"/>
                </a:lnTo>
                <a:lnTo>
                  <a:pt x="0" y="9469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16769" y="3638502"/>
            <a:ext cx="3596448" cy="3724385"/>
            <a:chOff x="0" y="0"/>
            <a:chExt cx="817640" cy="8467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7640" cy="846726"/>
            </a:xfrm>
            <a:custGeom>
              <a:avLst/>
              <a:gdLst/>
              <a:ahLst/>
              <a:cxnLst/>
              <a:rect l="l" t="t" r="r" b="b"/>
              <a:pathLst>
                <a:path w="817640" h="846726">
                  <a:moveTo>
                    <a:pt x="107633" y="0"/>
                  </a:moveTo>
                  <a:lnTo>
                    <a:pt x="710007" y="0"/>
                  </a:lnTo>
                  <a:cubicBezTo>
                    <a:pt x="738553" y="0"/>
                    <a:pt x="765930" y="11340"/>
                    <a:pt x="786115" y="31525"/>
                  </a:cubicBezTo>
                  <a:cubicBezTo>
                    <a:pt x="806300" y="51710"/>
                    <a:pt x="817640" y="79087"/>
                    <a:pt x="817640" y="107633"/>
                  </a:cubicBezTo>
                  <a:lnTo>
                    <a:pt x="817640" y="739093"/>
                  </a:lnTo>
                  <a:cubicBezTo>
                    <a:pt x="817640" y="798537"/>
                    <a:pt x="769451" y="846726"/>
                    <a:pt x="710007" y="846726"/>
                  </a:cubicBezTo>
                  <a:lnTo>
                    <a:pt x="107633" y="846726"/>
                  </a:lnTo>
                  <a:cubicBezTo>
                    <a:pt x="79087" y="846726"/>
                    <a:pt x="51710" y="835386"/>
                    <a:pt x="31525" y="815201"/>
                  </a:cubicBezTo>
                  <a:cubicBezTo>
                    <a:pt x="11340" y="795016"/>
                    <a:pt x="0" y="767639"/>
                    <a:pt x="0" y="739093"/>
                  </a:cubicBezTo>
                  <a:lnTo>
                    <a:pt x="0" y="107633"/>
                  </a:lnTo>
                  <a:cubicBezTo>
                    <a:pt x="0" y="79087"/>
                    <a:pt x="11340" y="51710"/>
                    <a:pt x="31525" y="31525"/>
                  </a:cubicBezTo>
                  <a:cubicBezTo>
                    <a:pt x="51710" y="11340"/>
                    <a:pt x="79087" y="0"/>
                    <a:pt x="107633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7640" cy="90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 flipH="1">
            <a:off x="11638044" y="1235544"/>
            <a:ext cx="5950106" cy="5981030"/>
          </a:xfrm>
          <a:custGeom>
            <a:avLst/>
            <a:gdLst/>
            <a:ahLst/>
            <a:cxnLst/>
            <a:rect l="l" t="t" r="r" b="b"/>
            <a:pathLst>
              <a:path w="5950106" h="5981030">
                <a:moveTo>
                  <a:pt x="5950107" y="0"/>
                </a:moveTo>
                <a:lnTo>
                  <a:pt x="0" y="0"/>
                </a:lnTo>
                <a:lnTo>
                  <a:pt x="0" y="5981029"/>
                </a:lnTo>
                <a:lnTo>
                  <a:pt x="5950107" y="5981029"/>
                </a:lnTo>
                <a:lnTo>
                  <a:pt x="5950107" y="0"/>
                </a:lnTo>
                <a:close/>
              </a:path>
            </a:pathLst>
          </a:custGeom>
          <a:blipFill>
            <a:blip r:embed="rId2"/>
            <a:stretch>
              <a:fillRect l="-125" r="-52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020410" y="1600550"/>
            <a:ext cx="5112648" cy="511264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4074" r="-24074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-5400000" flipH="1">
            <a:off x="1579643" y="-1409146"/>
            <a:ext cx="2107746" cy="2118701"/>
          </a:xfrm>
          <a:custGeom>
            <a:avLst/>
            <a:gdLst/>
            <a:ahLst/>
            <a:cxnLst/>
            <a:rect l="l" t="t" r="r" b="b"/>
            <a:pathLst>
              <a:path w="2107746" h="2118701">
                <a:moveTo>
                  <a:pt x="2107747" y="0"/>
                </a:moveTo>
                <a:lnTo>
                  <a:pt x="0" y="0"/>
                </a:lnTo>
                <a:lnTo>
                  <a:pt x="0" y="2118701"/>
                </a:lnTo>
                <a:lnTo>
                  <a:pt x="2107747" y="2118701"/>
                </a:lnTo>
                <a:lnTo>
                  <a:pt x="2107747" y="0"/>
                </a:lnTo>
                <a:close/>
              </a:path>
            </a:pathLst>
          </a:custGeom>
          <a:blipFill>
            <a:blip r:embed="rId2"/>
            <a:stretch>
              <a:fillRect l="-125" r="-520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712737" y="-1258075"/>
            <a:ext cx="1800525" cy="1796020"/>
            <a:chOff x="0" y="0"/>
            <a:chExt cx="814839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4839" cy="812800"/>
            </a:xfrm>
            <a:custGeom>
              <a:avLst/>
              <a:gdLst/>
              <a:ahLst/>
              <a:cxnLst/>
              <a:rect l="l" t="t" r="r" b="b"/>
              <a:pathLst>
                <a:path w="814839" h="812800">
                  <a:moveTo>
                    <a:pt x="407419" y="0"/>
                  </a:moveTo>
                  <a:cubicBezTo>
                    <a:pt x="182408" y="0"/>
                    <a:pt x="0" y="181951"/>
                    <a:pt x="0" y="406400"/>
                  </a:cubicBezTo>
                  <a:cubicBezTo>
                    <a:pt x="0" y="630849"/>
                    <a:pt x="182408" y="812800"/>
                    <a:pt x="407419" y="812800"/>
                  </a:cubicBezTo>
                  <a:cubicBezTo>
                    <a:pt x="632431" y="812800"/>
                    <a:pt x="814839" y="630849"/>
                    <a:pt x="814839" y="406400"/>
                  </a:cubicBezTo>
                  <a:cubicBezTo>
                    <a:pt x="814839" y="181951"/>
                    <a:pt x="632431" y="0"/>
                    <a:pt x="407419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391" y="19050"/>
              <a:ext cx="662057" cy="717550"/>
            </a:xfrm>
            <a:prstGeom prst="rect">
              <a:avLst/>
            </a:prstGeom>
          </p:spPr>
          <p:txBody>
            <a:bodyPr lIns="61945" tIns="61945" rIns="61945" bIns="6194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-1950597"/>
            <a:ext cx="3209633" cy="3201602"/>
            <a:chOff x="0" y="0"/>
            <a:chExt cx="814839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4839" cy="812800"/>
            </a:xfrm>
            <a:custGeom>
              <a:avLst/>
              <a:gdLst/>
              <a:ahLst/>
              <a:cxnLst/>
              <a:rect l="l" t="t" r="r" b="b"/>
              <a:pathLst>
                <a:path w="814839" h="812800">
                  <a:moveTo>
                    <a:pt x="407419" y="0"/>
                  </a:moveTo>
                  <a:cubicBezTo>
                    <a:pt x="182408" y="0"/>
                    <a:pt x="0" y="181951"/>
                    <a:pt x="0" y="406400"/>
                  </a:cubicBezTo>
                  <a:cubicBezTo>
                    <a:pt x="0" y="630849"/>
                    <a:pt x="182408" y="812800"/>
                    <a:pt x="407419" y="812800"/>
                  </a:cubicBezTo>
                  <a:cubicBezTo>
                    <a:pt x="632431" y="812800"/>
                    <a:pt x="814839" y="630849"/>
                    <a:pt x="814839" y="406400"/>
                  </a:cubicBezTo>
                  <a:cubicBezTo>
                    <a:pt x="814839" y="181951"/>
                    <a:pt x="632431" y="0"/>
                    <a:pt x="40741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CBCBCB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391" y="19050"/>
              <a:ext cx="662057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15766583" y="7363149"/>
            <a:ext cx="585971" cy="1100414"/>
          </a:xfrm>
          <a:custGeom>
            <a:avLst/>
            <a:gdLst/>
            <a:ahLst/>
            <a:cxnLst/>
            <a:rect l="l" t="t" r="r" b="b"/>
            <a:pathLst>
              <a:path w="585971" h="1100414">
                <a:moveTo>
                  <a:pt x="0" y="0"/>
                </a:moveTo>
                <a:lnTo>
                  <a:pt x="585971" y="0"/>
                </a:lnTo>
                <a:lnTo>
                  <a:pt x="585971" y="1100415"/>
                </a:lnTo>
                <a:lnTo>
                  <a:pt x="0" y="1100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 flipH="1">
            <a:off x="9622496" y="5536970"/>
            <a:ext cx="3219802" cy="3228437"/>
          </a:xfrm>
          <a:custGeom>
            <a:avLst/>
            <a:gdLst/>
            <a:ahLst/>
            <a:cxnLst/>
            <a:rect l="l" t="t" r="r" b="b"/>
            <a:pathLst>
              <a:path w="3219802" h="3228437">
                <a:moveTo>
                  <a:pt x="3219802" y="0"/>
                </a:moveTo>
                <a:lnTo>
                  <a:pt x="0" y="0"/>
                </a:lnTo>
                <a:lnTo>
                  <a:pt x="0" y="3228437"/>
                </a:lnTo>
                <a:lnTo>
                  <a:pt x="3219802" y="3228437"/>
                </a:lnTo>
                <a:lnTo>
                  <a:pt x="3219802" y="0"/>
                </a:lnTo>
                <a:close/>
              </a:path>
            </a:pathLst>
          </a:custGeom>
          <a:blipFill>
            <a:blip r:embed="rId2"/>
            <a:stretch>
              <a:fillRect r="-393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833456" y="5730438"/>
            <a:ext cx="2766626" cy="276662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24931" b="-24931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19050" y="9258300"/>
            <a:ext cx="18288000" cy="1028700"/>
            <a:chOff x="0" y="0"/>
            <a:chExt cx="4816593" cy="2709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713036" y="132901"/>
            <a:ext cx="1574964" cy="1451129"/>
          </a:xfrm>
          <a:custGeom>
            <a:avLst/>
            <a:gdLst/>
            <a:ahLst/>
            <a:cxnLst/>
            <a:rect l="l" t="t" r="r" b="b"/>
            <a:pathLst>
              <a:path w="1574964" h="1451129">
                <a:moveTo>
                  <a:pt x="0" y="0"/>
                </a:moveTo>
                <a:lnTo>
                  <a:pt x="1574964" y="0"/>
                </a:lnTo>
                <a:lnTo>
                  <a:pt x="1574964" y="1451129"/>
                </a:lnTo>
                <a:lnTo>
                  <a:pt x="0" y="14511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935" r="-29863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28700" y="2207713"/>
            <a:ext cx="10593882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Today’s Meeting: BAP Jeopardy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3372811"/>
            <a:ext cx="8237258" cy="545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Overview: </a:t>
            </a: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This session will divide students into four teams paired with visiting firms to compete in a Jeopardy-style game focused on accounting knowledge, collaboration, and networking. 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Meeting Agenda: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 &amp;</a:t>
            </a: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Reminders 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BAP Announcements 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BAP Jeopardy with Firms: </a:t>
            </a: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Aprio, Bennett Thrasher, Carr Riggs &amp; Ingram, CliftonLarsonAllen, CohnReznick, HLB Gross Collins, and Nichols Cauley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16769" y="3638502"/>
            <a:ext cx="3596448" cy="3724385"/>
            <a:chOff x="0" y="0"/>
            <a:chExt cx="817640" cy="8467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7640" cy="846726"/>
            </a:xfrm>
            <a:custGeom>
              <a:avLst/>
              <a:gdLst/>
              <a:ahLst/>
              <a:cxnLst/>
              <a:rect l="l" t="t" r="r" b="b"/>
              <a:pathLst>
                <a:path w="817640" h="846726">
                  <a:moveTo>
                    <a:pt x="107633" y="0"/>
                  </a:moveTo>
                  <a:lnTo>
                    <a:pt x="710007" y="0"/>
                  </a:lnTo>
                  <a:cubicBezTo>
                    <a:pt x="738553" y="0"/>
                    <a:pt x="765930" y="11340"/>
                    <a:pt x="786115" y="31525"/>
                  </a:cubicBezTo>
                  <a:cubicBezTo>
                    <a:pt x="806300" y="51710"/>
                    <a:pt x="817640" y="79087"/>
                    <a:pt x="817640" y="107633"/>
                  </a:cubicBezTo>
                  <a:lnTo>
                    <a:pt x="817640" y="739093"/>
                  </a:lnTo>
                  <a:cubicBezTo>
                    <a:pt x="817640" y="798537"/>
                    <a:pt x="769451" y="846726"/>
                    <a:pt x="710007" y="846726"/>
                  </a:cubicBezTo>
                  <a:lnTo>
                    <a:pt x="107633" y="846726"/>
                  </a:lnTo>
                  <a:cubicBezTo>
                    <a:pt x="79087" y="846726"/>
                    <a:pt x="51710" y="835386"/>
                    <a:pt x="31525" y="815201"/>
                  </a:cubicBezTo>
                  <a:cubicBezTo>
                    <a:pt x="11340" y="795016"/>
                    <a:pt x="0" y="767639"/>
                    <a:pt x="0" y="739093"/>
                  </a:cubicBezTo>
                  <a:lnTo>
                    <a:pt x="0" y="107633"/>
                  </a:lnTo>
                  <a:cubicBezTo>
                    <a:pt x="0" y="79087"/>
                    <a:pt x="11340" y="51710"/>
                    <a:pt x="31525" y="31525"/>
                  </a:cubicBezTo>
                  <a:cubicBezTo>
                    <a:pt x="51710" y="11340"/>
                    <a:pt x="79087" y="0"/>
                    <a:pt x="107633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7640" cy="90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 flipH="1">
            <a:off x="11638044" y="1235544"/>
            <a:ext cx="5950106" cy="5981030"/>
          </a:xfrm>
          <a:custGeom>
            <a:avLst/>
            <a:gdLst/>
            <a:ahLst/>
            <a:cxnLst/>
            <a:rect l="l" t="t" r="r" b="b"/>
            <a:pathLst>
              <a:path w="5950106" h="5981030">
                <a:moveTo>
                  <a:pt x="5950107" y="0"/>
                </a:moveTo>
                <a:lnTo>
                  <a:pt x="0" y="0"/>
                </a:lnTo>
                <a:lnTo>
                  <a:pt x="0" y="5981029"/>
                </a:lnTo>
                <a:lnTo>
                  <a:pt x="5950107" y="5981029"/>
                </a:lnTo>
                <a:lnTo>
                  <a:pt x="5950107" y="0"/>
                </a:lnTo>
                <a:close/>
              </a:path>
            </a:pathLst>
          </a:custGeom>
          <a:blipFill>
            <a:blip r:embed="rId2"/>
            <a:stretch>
              <a:fillRect l="-125" r="-52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020410" y="1600550"/>
            <a:ext cx="5112648" cy="511264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4941" r="-24941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-5400000" flipH="1">
            <a:off x="1579643" y="-1409146"/>
            <a:ext cx="2107746" cy="2118701"/>
          </a:xfrm>
          <a:custGeom>
            <a:avLst/>
            <a:gdLst/>
            <a:ahLst/>
            <a:cxnLst/>
            <a:rect l="l" t="t" r="r" b="b"/>
            <a:pathLst>
              <a:path w="2107746" h="2118701">
                <a:moveTo>
                  <a:pt x="2107747" y="0"/>
                </a:moveTo>
                <a:lnTo>
                  <a:pt x="0" y="0"/>
                </a:lnTo>
                <a:lnTo>
                  <a:pt x="0" y="2118701"/>
                </a:lnTo>
                <a:lnTo>
                  <a:pt x="2107747" y="2118701"/>
                </a:lnTo>
                <a:lnTo>
                  <a:pt x="2107747" y="0"/>
                </a:lnTo>
                <a:close/>
              </a:path>
            </a:pathLst>
          </a:custGeom>
          <a:blipFill>
            <a:blip r:embed="rId2"/>
            <a:stretch>
              <a:fillRect l="-125" r="-520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712737" y="-1258075"/>
            <a:ext cx="1800525" cy="1796020"/>
            <a:chOff x="0" y="0"/>
            <a:chExt cx="814839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4839" cy="812800"/>
            </a:xfrm>
            <a:custGeom>
              <a:avLst/>
              <a:gdLst/>
              <a:ahLst/>
              <a:cxnLst/>
              <a:rect l="l" t="t" r="r" b="b"/>
              <a:pathLst>
                <a:path w="814839" h="812800">
                  <a:moveTo>
                    <a:pt x="407419" y="0"/>
                  </a:moveTo>
                  <a:cubicBezTo>
                    <a:pt x="182408" y="0"/>
                    <a:pt x="0" y="181951"/>
                    <a:pt x="0" y="406400"/>
                  </a:cubicBezTo>
                  <a:cubicBezTo>
                    <a:pt x="0" y="630849"/>
                    <a:pt x="182408" y="812800"/>
                    <a:pt x="407419" y="812800"/>
                  </a:cubicBezTo>
                  <a:cubicBezTo>
                    <a:pt x="632431" y="812800"/>
                    <a:pt x="814839" y="630849"/>
                    <a:pt x="814839" y="406400"/>
                  </a:cubicBezTo>
                  <a:cubicBezTo>
                    <a:pt x="814839" y="181951"/>
                    <a:pt x="632431" y="0"/>
                    <a:pt x="407419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391" y="19050"/>
              <a:ext cx="662057" cy="717550"/>
            </a:xfrm>
            <a:prstGeom prst="rect">
              <a:avLst/>
            </a:prstGeom>
          </p:spPr>
          <p:txBody>
            <a:bodyPr lIns="61945" tIns="61945" rIns="61945" bIns="6194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-1950597"/>
            <a:ext cx="3209633" cy="3201602"/>
            <a:chOff x="0" y="0"/>
            <a:chExt cx="814839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4839" cy="812800"/>
            </a:xfrm>
            <a:custGeom>
              <a:avLst/>
              <a:gdLst/>
              <a:ahLst/>
              <a:cxnLst/>
              <a:rect l="l" t="t" r="r" b="b"/>
              <a:pathLst>
                <a:path w="814839" h="812800">
                  <a:moveTo>
                    <a:pt x="407419" y="0"/>
                  </a:moveTo>
                  <a:cubicBezTo>
                    <a:pt x="182408" y="0"/>
                    <a:pt x="0" y="181951"/>
                    <a:pt x="0" y="406400"/>
                  </a:cubicBezTo>
                  <a:cubicBezTo>
                    <a:pt x="0" y="630849"/>
                    <a:pt x="182408" y="812800"/>
                    <a:pt x="407419" y="812800"/>
                  </a:cubicBezTo>
                  <a:cubicBezTo>
                    <a:pt x="632431" y="812800"/>
                    <a:pt x="814839" y="630849"/>
                    <a:pt x="814839" y="406400"/>
                  </a:cubicBezTo>
                  <a:cubicBezTo>
                    <a:pt x="814839" y="181951"/>
                    <a:pt x="632431" y="0"/>
                    <a:pt x="40741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AD251E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391" y="19050"/>
              <a:ext cx="662057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15766583" y="7363149"/>
            <a:ext cx="585971" cy="1100414"/>
          </a:xfrm>
          <a:custGeom>
            <a:avLst/>
            <a:gdLst/>
            <a:ahLst/>
            <a:cxnLst/>
            <a:rect l="l" t="t" r="r" b="b"/>
            <a:pathLst>
              <a:path w="585971" h="1100414">
                <a:moveTo>
                  <a:pt x="0" y="0"/>
                </a:moveTo>
                <a:lnTo>
                  <a:pt x="585971" y="0"/>
                </a:lnTo>
                <a:lnTo>
                  <a:pt x="585971" y="1100415"/>
                </a:lnTo>
                <a:lnTo>
                  <a:pt x="0" y="1100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1502863"/>
            <a:ext cx="9384310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  <p:sp>
        <p:nvSpPr>
          <p:cNvPr id="20" name="Freeform 20"/>
          <p:cNvSpPr/>
          <p:nvPr/>
        </p:nvSpPr>
        <p:spPr>
          <a:xfrm>
            <a:off x="16713036" y="132901"/>
            <a:ext cx="1574964" cy="1451129"/>
          </a:xfrm>
          <a:custGeom>
            <a:avLst/>
            <a:gdLst/>
            <a:ahLst/>
            <a:cxnLst/>
            <a:rect l="l" t="t" r="r" b="b"/>
            <a:pathLst>
              <a:path w="1574964" h="1451129">
                <a:moveTo>
                  <a:pt x="0" y="0"/>
                </a:moveTo>
                <a:lnTo>
                  <a:pt x="1574964" y="0"/>
                </a:lnTo>
                <a:lnTo>
                  <a:pt x="1574964" y="1451129"/>
                </a:lnTo>
                <a:lnTo>
                  <a:pt x="0" y="145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935" r="-29863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28700" y="6379103"/>
            <a:ext cx="9937864" cy="953336"/>
            <a:chOff x="0" y="0"/>
            <a:chExt cx="4558189" cy="43726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558188" cy="437265"/>
            </a:xfrm>
            <a:custGeom>
              <a:avLst/>
              <a:gdLst/>
              <a:ahLst/>
              <a:cxnLst/>
              <a:rect l="l" t="t" r="r" b="b"/>
              <a:pathLst>
                <a:path w="4558188" h="437265">
                  <a:moveTo>
                    <a:pt x="37394" y="0"/>
                  </a:moveTo>
                  <a:lnTo>
                    <a:pt x="4520795" y="0"/>
                  </a:lnTo>
                  <a:cubicBezTo>
                    <a:pt x="4530712" y="0"/>
                    <a:pt x="4540224" y="3940"/>
                    <a:pt x="4547236" y="10952"/>
                  </a:cubicBezTo>
                  <a:cubicBezTo>
                    <a:pt x="4554249" y="17965"/>
                    <a:pt x="4558188" y="27476"/>
                    <a:pt x="4558188" y="37394"/>
                  </a:cubicBezTo>
                  <a:lnTo>
                    <a:pt x="4558188" y="399872"/>
                  </a:lnTo>
                  <a:cubicBezTo>
                    <a:pt x="4558188" y="420524"/>
                    <a:pt x="4541447" y="437265"/>
                    <a:pt x="4520795" y="437265"/>
                  </a:cubicBezTo>
                  <a:lnTo>
                    <a:pt x="37394" y="437265"/>
                  </a:lnTo>
                  <a:cubicBezTo>
                    <a:pt x="16742" y="437265"/>
                    <a:pt x="0" y="420524"/>
                    <a:pt x="0" y="399872"/>
                  </a:cubicBezTo>
                  <a:lnTo>
                    <a:pt x="0" y="37394"/>
                  </a:lnTo>
                  <a:cubicBezTo>
                    <a:pt x="0" y="16742"/>
                    <a:pt x="16742" y="0"/>
                    <a:pt x="37394" y="0"/>
                  </a:cubicBezTo>
                  <a:close/>
                </a:path>
              </a:pathLst>
            </a:custGeom>
            <a:solidFill>
              <a:srgbClr val="F2AA16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4558189" cy="503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28700" y="5252338"/>
            <a:ext cx="9937864" cy="953336"/>
            <a:chOff x="0" y="0"/>
            <a:chExt cx="4558189" cy="43726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558188" cy="437265"/>
            </a:xfrm>
            <a:custGeom>
              <a:avLst/>
              <a:gdLst/>
              <a:ahLst/>
              <a:cxnLst/>
              <a:rect l="l" t="t" r="r" b="b"/>
              <a:pathLst>
                <a:path w="4558188" h="437265">
                  <a:moveTo>
                    <a:pt x="37394" y="0"/>
                  </a:moveTo>
                  <a:lnTo>
                    <a:pt x="4520795" y="0"/>
                  </a:lnTo>
                  <a:cubicBezTo>
                    <a:pt x="4530712" y="0"/>
                    <a:pt x="4540224" y="3940"/>
                    <a:pt x="4547236" y="10952"/>
                  </a:cubicBezTo>
                  <a:cubicBezTo>
                    <a:pt x="4554249" y="17965"/>
                    <a:pt x="4558188" y="27476"/>
                    <a:pt x="4558188" y="37394"/>
                  </a:cubicBezTo>
                  <a:lnTo>
                    <a:pt x="4558188" y="399872"/>
                  </a:lnTo>
                  <a:cubicBezTo>
                    <a:pt x="4558188" y="420524"/>
                    <a:pt x="4541447" y="437265"/>
                    <a:pt x="4520795" y="437265"/>
                  </a:cubicBezTo>
                  <a:lnTo>
                    <a:pt x="37394" y="437265"/>
                  </a:lnTo>
                  <a:cubicBezTo>
                    <a:pt x="16742" y="437265"/>
                    <a:pt x="0" y="420524"/>
                    <a:pt x="0" y="399872"/>
                  </a:cubicBezTo>
                  <a:lnTo>
                    <a:pt x="0" y="37394"/>
                  </a:lnTo>
                  <a:cubicBezTo>
                    <a:pt x="0" y="16742"/>
                    <a:pt x="16742" y="0"/>
                    <a:pt x="37394" y="0"/>
                  </a:cubicBezTo>
                  <a:close/>
                </a:path>
              </a:pathLst>
            </a:custGeom>
            <a:solidFill>
              <a:srgbClr val="F2AA16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4558189" cy="503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27" name="AutoShape 27"/>
          <p:cNvSpPr/>
          <p:nvPr/>
        </p:nvSpPr>
        <p:spPr>
          <a:xfrm flipV="1">
            <a:off x="3005444" y="5252037"/>
            <a:ext cx="0" cy="953336"/>
          </a:xfrm>
          <a:prstGeom prst="line">
            <a:avLst/>
          </a:prstGeom>
          <a:ln w="28575" cap="flat">
            <a:solidFill>
              <a:srgbClr val="1A1A1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 flipV="1">
            <a:off x="3005444" y="6379404"/>
            <a:ext cx="0" cy="953336"/>
          </a:xfrm>
          <a:prstGeom prst="line">
            <a:avLst/>
          </a:prstGeom>
          <a:ln w="28575" cap="flat">
            <a:solidFill>
              <a:srgbClr val="1A1A1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TextBox 29"/>
          <p:cNvSpPr txBox="1"/>
          <p:nvPr/>
        </p:nvSpPr>
        <p:spPr>
          <a:xfrm>
            <a:off x="1446503" y="5453432"/>
            <a:ext cx="1444548" cy="47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Feb 12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46503" y="6580800"/>
            <a:ext cx="1444548" cy="47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Feb 12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258492" y="5575860"/>
            <a:ext cx="4322142" cy="305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56"/>
              </a:lnSpc>
              <a:spcBef>
                <a:spcPct val="0"/>
              </a:spcBef>
            </a:pPr>
            <a:r>
              <a:rPr lang="en-US" sz="2051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7" tooltip="https://www.kennesaw.edu/coles/degrees-programs/graduate/master-accounting/information-sessions.ph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MAcc Information Session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258492" y="6703228"/>
            <a:ext cx="4322142" cy="305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56"/>
              </a:lnSpc>
              <a:spcBef>
                <a:spcPct val="0"/>
              </a:spcBef>
            </a:pPr>
            <a:r>
              <a:rPr lang="en-US" sz="2051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calendar.kennesaw.edu/event/2026-spring-soa-meet-the-fir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Meet the Firms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498736" y="5624869"/>
            <a:ext cx="2296855" cy="255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773"/>
              </a:lnSpc>
            </a:pPr>
            <a:r>
              <a:rPr lang="en-US" sz="2038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12:00 </a:t>
            </a:r>
            <a:r>
              <a:rPr lang="en-US" sz="2038" u="sng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- 1:00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498736" y="6700973"/>
            <a:ext cx="2296855" cy="255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773"/>
              </a:lnSpc>
            </a:pPr>
            <a:r>
              <a:rPr lang="en-US" sz="2038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12:00 </a:t>
            </a:r>
            <a:r>
              <a:rPr lang="en-US" sz="2038" u="sng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- 3:00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028700" y="2995785"/>
            <a:ext cx="9937864" cy="953336"/>
            <a:chOff x="0" y="0"/>
            <a:chExt cx="4558189" cy="43726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558188" cy="437265"/>
            </a:xfrm>
            <a:custGeom>
              <a:avLst/>
              <a:gdLst/>
              <a:ahLst/>
              <a:cxnLst/>
              <a:rect l="l" t="t" r="r" b="b"/>
              <a:pathLst>
                <a:path w="4558188" h="437265">
                  <a:moveTo>
                    <a:pt x="37394" y="0"/>
                  </a:moveTo>
                  <a:lnTo>
                    <a:pt x="4520795" y="0"/>
                  </a:lnTo>
                  <a:cubicBezTo>
                    <a:pt x="4530712" y="0"/>
                    <a:pt x="4540224" y="3940"/>
                    <a:pt x="4547236" y="10952"/>
                  </a:cubicBezTo>
                  <a:cubicBezTo>
                    <a:pt x="4554249" y="17965"/>
                    <a:pt x="4558188" y="27476"/>
                    <a:pt x="4558188" y="37394"/>
                  </a:cubicBezTo>
                  <a:lnTo>
                    <a:pt x="4558188" y="399872"/>
                  </a:lnTo>
                  <a:cubicBezTo>
                    <a:pt x="4558188" y="420524"/>
                    <a:pt x="4541447" y="437265"/>
                    <a:pt x="4520795" y="437265"/>
                  </a:cubicBezTo>
                  <a:lnTo>
                    <a:pt x="37394" y="437265"/>
                  </a:lnTo>
                  <a:cubicBezTo>
                    <a:pt x="16742" y="437265"/>
                    <a:pt x="0" y="420524"/>
                    <a:pt x="0" y="399872"/>
                  </a:cubicBezTo>
                  <a:lnTo>
                    <a:pt x="0" y="37394"/>
                  </a:lnTo>
                  <a:cubicBezTo>
                    <a:pt x="0" y="16742"/>
                    <a:pt x="16742" y="0"/>
                    <a:pt x="37394" y="0"/>
                  </a:cubicBezTo>
                  <a:close/>
                </a:path>
              </a:pathLst>
            </a:custGeom>
            <a:solidFill>
              <a:srgbClr val="F2AA16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66675"/>
              <a:ext cx="4558189" cy="503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38" name="AutoShape 38"/>
          <p:cNvSpPr/>
          <p:nvPr/>
        </p:nvSpPr>
        <p:spPr>
          <a:xfrm flipV="1">
            <a:off x="3005444" y="2995785"/>
            <a:ext cx="0" cy="953336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TextBox 39"/>
          <p:cNvSpPr txBox="1"/>
          <p:nvPr/>
        </p:nvSpPr>
        <p:spPr>
          <a:xfrm>
            <a:off x="1446503" y="3197181"/>
            <a:ext cx="1495843" cy="47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Jan 26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258492" y="3319609"/>
            <a:ext cx="4322142" cy="305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56"/>
              </a:lnSpc>
              <a:spcBef>
                <a:spcPct val="0"/>
              </a:spcBef>
            </a:pPr>
            <a:r>
              <a:rPr lang="en-US" sz="2051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owllife.kennesaw.edu/event/1195370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Coles Fest Spring 2026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498736" y="3318337"/>
            <a:ext cx="2296855" cy="255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773"/>
              </a:lnSpc>
            </a:pPr>
            <a:r>
              <a:rPr lang="en-US" sz="2038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11:00 </a:t>
            </a:r>
            <a:r>
              <a:rPr lang="en-US" sz="2038" u="sng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- 2:00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028700" y="7485140"/>
            <a:ext cx="9937864" cy="953336"/>
            <a:chOff x="0" y="0"/>
            <a:chExt cx="4558189" cy="43726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558188" cy="437265"/>
            </a:xfrm>
            <a:custGeom>
              <a:avLst/>
              <a:gdLst/>
              <a:ahLst/>
              <a:cxnLst/>
              <a:rect l="l" t="t" r="r" b="b"/>
              <a:pathLst>
                <a:path w="4558188" h="437265">
                  <a:moveTo>
                    <a:pt x="37394" y="0"/>
                  </a:moveTo>
                  <a:lnTo>
                    <a:pt x="4520795" y="0"/>
                  </a:lnTo>
                  <a:cubicBezTo>
                    <a:pt x="4530712" y="0"/>
                    <a:pt x="4540224" y="3940"/>
                    <a:pt x="4547236" y="10952"/>
                  </a:cubicBezTo>
                  <a:cubicBezTo>
                    <a:pt x="4554249" y="17965"/>
                    <a:pt x="4558188" y="27476"/>
                    <a:pt x="4558188" y="37394"/>
                  </a:cubicBezTo>
                  <a:lnTo>
                    <a:pt x="4558188" y="399872"/>
                  </a:lnTo>
                  <a:cubicBezTo>
                    <a:pt x="4558188" y="420524"/>
                    <a:pt x="4541447" y="437265"/>
                    <a:pt x="4520795" y="437265"/>
                  </a:cubicBezTo>
                  <a:lnTo>
                    <a:pt x="37394" y="437265"/>
                  </a:lnTo>
                  <a:cubicBezTo>
                    <a:pt x="16742" y="437265"/>
                    <a:pt x="0" y="420524"/>
                    <a:pt x="0" y="399872"/>
                  </a:cubicBezTo>
                  <a:lnTo>
                    <a:pt x="0" y="37394"/>
                  </a:lnTo>
                  <a:cubicBezTo>
                    <a:pt x="0" y="16742"/>
                    <a:pt x="16742" y="0"/>
                    <a:pt x="37394" y="0"/>
                  </a:cubicBezTo>
                  <a:close/>
                </a:path>
              </a:pathLst>
            </a:custGeom>
            <a:solidFill>
              <a:srgbClr val="F2AA16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66675"/>
              <a:ext cx="4558189" cy="503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45" name="AutoShape 45"/>
          <p:cNvSpPr/>
          <p:nvPr/>
        </p:nvSpPr>
        <p:spPr>
          <a:xfrm flipV="1">
            <a:off x="3005444" y="7485441"/>
            <a:ext cx="0" cy="953336"/>
          </a:xfrm>
          <a:prstGeom prst="line">
            <a:avLst/>
          </a:prstGeom>
          <a:ln w="28575" cap="flat">
            <a:solidFill>
              <a:srgbClr val="1A1A1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TextBox 46"/>
          <p:cNvSpPr txBox="1"/>
          <p:nvPr/>
        </p:nvSpPr>
        <p:spPr>
          <a:xfrm>
            <a:off x="1446503" y="7686836"/>
            <a:ext cx="1444548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Feb 17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258492" y="7663333"/>
            <a:ext cx="4322142" cy="59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56"/>
              </a:lnSpc>
              <a:spcBef>
                <a:spcPct val="0"/>
              </a:spcBef>
            </a:pPr>
            <a:r>
              <a:rPr lang="en-US" sz="205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Georgia Society of CPAs Wine &amp; Work @ Vino Venue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498736" y="7809520"/>
            <a:ext cx="2296855" cy="255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773"/>
              </a:lnSpc>
            </a:pPr>
            <a:r>
              <a:rPr lang="en-US" sz="2038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5:00 </a:t>
            </a:r>
            <a:r>
              <a:rPr lang="en-US" sz="2038" u="sng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- 7:00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1028700" y="4127251"/>
            <a:ext cx="9937864" cy="953336"/>
            <a:chOff x="0" y="0"/>
            <a:chExt cx="4558189" cy="437265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4558188" cy="437265"/>
            </a:xfrm>
            <a:custGeom>
              <a:avLst/>
              <a:gdLst/>
              <a:ahLst/>
              <a:cxnLst/>
              <a:rect l="l" t="t" r="r" b="b"/>
              <a:pathLst>
                <a:path w="4558188" h="437265">
                  <a:moveTo>
                    <a:pt x="37394" y="0"/>
                  </a:moveTo>
                  <a:lnTo>
                    <a:pt x="4520795" y="0"/>
                  </a:lnTo>
                  <a:cubicBezTo>
                    <a:pt x="4530712" y="0"/>
                    <a:pt x="4540224" y="3940"/>
                    <a:pt x="4547236" y="10952"/>
                  </a:cubicBezTo>
                  <a:cubicBezTo>
                    <a:pt x="4554249" y="17965"/>
                    <a:pt x="4558188" y="27476"/>
                    <a:pt x="4558188" y="37394"/>
                  </a:cubicBezTo>
                  <a:lnTo>
                    <a:pt x="4558188" y="399872"/>
                  </a:lnTo>
                  <a:cubicBezTo>
                    <a:pt x="4558188" y="420524"/>
                    <a:pt x="4541447" y="437265"/>
                    <a:pt x="4520795" y="437265"/>
                  </a:cubicBezTo>
                  <a:lnTo>
                    <a:pt x="37394" y="437265"/>
                  </a:lnTo>
                  <a:cubicBezTo>
                    <a:pt x="16742" y="437265"/>
                    <a:pt x="0" y="420524"/>
                    <a:pt x="0" y="399872"/>
                  </a:cubicBezTo>
                  <a:lnTo>
                    <a:pt x="0" y="37394"/>
                  </a:lnTo>
                  <a:cubicBezTo>
                    <a:pt x="0" y="16742"/>
                    <a:pt x="16742" y="0"/>
                    <a:pt x="37394" y="0"/>
                  </a:cubicBezTo>
                  <a:close/>
                </a:path>
              </a:pathLst>
            </a:custGeom>
            <a:solidFill>
              <a:srgbClr val="F2AA16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66675"/>
              <a:ext cx="4558189" cy="503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52" name="AutoShape 52"/>
          <p:cNvSpPr/>
          <p:nvPr/>
        </p:nvSpPr>
        <p:spPr>
          <a:xfrm flipV="1">
            <a:off x="3005444" y="4126950"/>
            <a:ext cx="0" cy="953336"/>
          </a:xfrm>
          <a:prstGeom prst="line">
            <a:avLst/>
          </a:prstGeom>
          <a:ln w="28575" cap="flat">
            <a:solidFill>
              <a:srgbClr val="1A1A1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3" name="TextBox 53"/>
          <p:cNvSpPr txBox="1"/>
          <p:nvPr/>
        </p:nvSpPr>
        <p:spPr>
          <a:xfrm>
            <a:off x="1446503" y="4328346"/>
            <a:ext cx="1444548" cy="47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Feb 02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258492" y="4447717"/>
            <a:ext cx="4322142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56"/>
              </a:lnSpc>
              <a:spcBef>
                <a:spcPct val="0"/>
              </a:spcBef>
            </a:pPr>
            <a:r>
              <a:rPr lang="en-US" sz="2051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owllife.kennesaw.edu/event/1198657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Tetley Talk with Joylon Bulley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498736" y="4446794"/>
            <a:ext cx="2296855" cy="255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773"/>
              </a:lnSpc>
            </a:pPr>
            <a:r>
              <a:rPr lang="en-US" sz="2038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2:00 </a:t>
            </a:r>
            <a:r>
              <a:rPr lang="en-US" sz="2038" u="sng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- 3:00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16769" y="3638502"/>
            <a:ext cx="3596448" cy="3724385"/>
            <a:chOff x="0" y="0"/>
            <a:chExt cx="817640" cy="8467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7640" cy="846726"/>
            </a:xfrm>
            <a:custGeom>
              <a:avLst/>
              <a:gdLst/>
              <a:ahLst/>
              <a:cxnLst/>
              <a:rect l="l" t="t" r="r" b="b"/>
              <a:pathLst>
                <a:path w="817640" h="846726">
                  <a:moveTo>
                    <a:pt x="107633" y="0"/>
                  </a:moveTo>
                  <a:lnTo>
                    <a:pt x="710007" y="0"/>
                  </a:lnTo>
                  <a:cubicBezTo>
                    <a:pt x="738553" y="0"/>
                    <a:pt x="765930" y="11340"/>
                    <a:pt x="786115" y="31525"/>
                  </a:cubicBezTo>
                  <a:cubicBezTo>
                    <a:pt x="806300" y="51710"/>
                    <a:pt x="817640" y="79087"/>
                    <a:pt x="817640" y="107633"/>
                  </a:cubicBezTo>
                  <a:lnTo>
                    <a:pt x="817640" y="739093"/>
                  </a:lnTo>
                  <a:cubicBezTo>
                    <a:pt x="817640" y="798537"/>
                    <a:pt x="769451" y="846726"/>
                    <a:pt x="710007" y="846726"/>
                  </a:cubicBezTo>
                  <a:lnTo>
                    <a:pt x="107633" y="846726"/>
                  </a:lnTo>
                  <a:cubicBezTo>
                    <a:pt x="79087" y="846726"/>
                    <a:pt x="51710" y="835386"/>
                    <a:pt x="31525" y="815201"/>
                  </a:cubicBezTo>
                  <a:cubicBezTo>
                    <a:pt x="11340" y="795016"/>
                    <a:pt x="0" y="767639"/>
                    <a:pt x="0" y="739093"/>
                  </a:cubicBezTo>
                  <a:lnTo>
                    <a:pt x="0" y="107633"/>
                  </a:lnTo>
                  <a:cubicBezTo>
                    <a:pt x="0" y="79087"/>
                    <a:pt x="11340" y="51710"/>
                    <a:pt x="31525" y="31525"/>
                  </a:cubicBezTo>
                  <a:cubicBezTo>
                    <a:pt x="51710" y="11340"/>
                    <a:pt x="79087" y="0"/>
                    <a:pt x="107633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7640" cy="90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 flipH="1">
            <a:off x="11638044" y="1235544"/>
            <a:ext cx="5950106" cy="5981030"/>
          </a:xfrm>
          <a:custGeom>
            <a:avLst/>
            <a:gdLst/>
            <a:ahLst/>
            <a:cxnLst/>
            <a:rect l="l" t="t" r="r" b="b"/>
            <a:pathLst>
              <a:path w="5950106" h="5981030">
                <a:moveTo>
                  <a:pt x="5950107" y="0"/>
                </a:moveTo>
                <a:lnTo>
                  <a:pt x="0" y="0"/>
                </a:lnTo>
                <a:lnTo>
                  <a:pt x="0" y="5981029"/>
                </a:lnTo>
                <a:lnTo>
                  <a:pt x="5950107" y="5981029"/>
                </a:lnTo>
                <a:lnTo>
                  <a:pt x="5950107" y="0"/>
                </a:lnTo>
                <a:close/>
              </a:path>
            </a:pathLst>
          </a:custGeom>
          <a:blipFill>
            <a:blip r:embed="rId2"/>
            <a:stretch>
              <a:fillRect l="-125" r="-52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020410" y="1600550"/>
            <a:ext cx="5112648" cy="511264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7071" r="-27071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-5400000" flipH="1">
            <a:off x="1579643" y="-1409146"/>
            <a:ext cx="2107746" cy="2118701"/>
          </a:xfrm>
          <a:custGeom>
            <a:avLst/>
            <a:gdLst/>
            <a:ahLst/>
            <a:cxnLst/>
            <a:rect l="l" t="t" r="r" b="b"/>
            <a:pathLst>
              <a:path w="2107746" h="2118701">
                <a:moveTo>
                  <a:pt x="2107747" y="0"/>
                </a:moveTo>
                <a:lnTo>
                  <a:pt x="0" y="0"/>
                </a:lnTo>
                <a:lnTo>
                  <a:pt x="0" y="2118701"/>
                </a:lnTo>
                <a:lnTo>
                  <a:pt x="2107747" y="2118701"/>
                </a:lnTo>
                <a:lnTo>
                  <a:pt x="2107747" y="0"/>
                </a:lnTo>
                <a:close/>
              </a:path>
            </a:pathLst>
          </a:custGeom>
          <a:blipFill>
            <a:blip r:embed="rId2"/>
            <a:stretch>
              <a:fillRect l="-125" r="-520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712737" y="-1258075"/>
            <a:ext cx="1800525" cy="1796020"/>
            <a:chOff x="0" y="0"/>
            <a:chExt cx="814839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4839" cy="812800"/>
            </a:xfrm>
            <a:custGeom>
              <a:avLst/>
              <a:gdLst/>
              <a:ahLst/>
              <a:cxnLst/>
              <a:rect l="l" t="t" r="r" b="b"/>
              <a:pathLst>
                <a:path w="814839" h="812800">
                  <a:moveTo>
                    <a:pt x="407419" y="0"/>
                  </a:moveTo>
                  <a:cubicBezTo>
                    <a:pt x="182408" y="0"/>
                    <a:pt x="0" y="181951"/>
                    <a:pt x="0" y="406400"/>
                  </a:cubicBezTo>
                  <a:cubicBezTo>
                    <a:pt x="0" y="630849"/>
                    <a:pt x="182408" y="812800"/>
                    <a:pt x="407419" y="812800"/>
                  </a:cubicBezTo>
                  <a:cubicBezTo>
                    <a:pt x="632431" y="812800"/>
                    <a:pt x="814839" y="630849"/>
                    <a:pt x="814839" y="406400"/>
                  </a:cubicBezTo>
                  <a:cubicBezTo>
                    <a:pt x="814839" y="181951"/>
                    <a:pt x="632431" y="0"/>
                    <a:pt x="407419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391" y="19050"/>
              <a:ext cx="662057" cy="717550"/>
            </a:xfrm>
            <a:prstGeom prst="rect">
              <a:avLst/>
            </a:prstGeom>
          </p:spPr>
          <p:txBody>
            <a:bodyPr lIns="61945" tIns="61945" rIns="61945" bIns="6194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-1950597"/>
            <a:ext cx="3209633" cy="3201602"/>
            <a:chOff x="0" y="0"/>
            <a:chExt cx="814839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4839" cy="812800"/>
            </a:xfrm>
            <a:custGeom>
              <a:avLst/>
              <a:gdLst/>
              <a:ahLst/>
              <a:cxnLst/>
              <a:rect l="l" t="t" r="r" b="b"/>
              <a:pathLst>
                <a:path w="814839" h="812800">
                  <a:moveTo>
                    <a:pt x="407419" y="0"/>
                  </a:moveTo>
                  <a:cubicBezTo>
                    <a:pt x="182408" y="0"/>
                    <a:pt x="0" y="181951"/>
                    <a:pt x="0" y="406400"/>
                  </a:cubicBezTo>
                  <a:cubicBezTo>
                    <a:pt x="0" y="630849"/>
                    <a:pt x="182408" y="812800"/>
                    <a:pt x="407419" y="812800"/>
                  </a:cubicBezTo>
                  <a:cubicBezTo>
                    <a:pt x="632431" y="812800"/>
                    <a:pt x="814839" y="630849"/>
                    <a:pt x="814839" y="406400"/>
                  </a:cubicBezTo>
                  <a:cubicBezTo>
                    <a:pt x="814839" y="181951"/>
                    <a:pt x="632431" y="0"/>
                    <a:pt x="40741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AD251E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391" y="19050"/>
              <a:ext cx="662057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15766583" y="7363149"/>
            <a:ext cx="585971" cy="1100414"/>
          </a:xfrm>
          <a:custGeom>
            <a:avLst/>
            <a:gdLst/>
            <a:ahLst/>
            <a:cxnLst/>
            <a:rect l="l" t="t" r="r" b="b"/>
            <a:pathLst>
              <a:path w="585971" h="1100414">
                <a:moveTo>
                  <a:pt x="0" y="0"/>
                </a:moveTo>
                <a:lnTo>
                  <a:pt x="585971" y="0"/>
                </a:lnTo>
                <a:lnTo>
                  <a:pt x="585971" y="1100415"/>
                </a:lnTo>
                <a:lnTo>
                  <a:pt x="0" y="1100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9525" y="9258300"/>
            <a:ext cx="18288000" cy="1028700"/>
            <a:chOff x="0" y="0"/>
            <a:chExt cx="4816593" cy="27093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4816593" cy="328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6713036" y="132901"/>
            <a:ext cx="1574964" cy="1451129"/>
          </a:xfrm>
          <a:custGeom>
            <a:avLst/>
            <a:gdLst/>
            <a:ahLst/>
            <a:cxnLst/>
            <a:rect l="l" t="t" r="r" b="b"/>
            <a:pathLst>
              <a:path w="1574964" h="1451129">
                <a:moveTo>
                  <a:pt x="0" y="0"/>
                </a:moveTo>
                <a:lnTo>
                  <a:pt x="1574964" y="0"/>
                </a:lnTo>
                <a:lnTo>
                  <a:pt x="1574964" y="1451129"/>
                </a:lnTo>
                <a:lnTo>
                  <a:pt x="0" y="145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935" r="-29863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751923" y="3956451"/>
            <a:ext cx="9937864" cy="953336"/>
            <a:chOff x="0" y="0"/>
            <a:chExt cx="4558189" cy="43726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558188" cy="437265"/>
            </a:xfrm>
            <a:custGeom>
              <a:avLst/>
              <a:gdLst/>
              <a:ahLst/>
              <a:cxnLst/>
              <a:rect l="l" t="t" r="r" b="b"/>
              <a:pathLst>
                <a:path w="4558188" h="437265">
                  <a:moveTo>
                    <a:pt x="37394" y="0"/>
                  </a:moveTo>
                  <a:lnTo>
                    <a:pt x="4520795" y="0"/>
                  </a:lnTo>
                  <a:cubicBezTo>
                    <a:pt x="4530712" y="0"/>
                    <a:pt x="4540224" y="3940"/>
                    <a:pt x="4547236" y="10952"/>
                  </a:cubicBezTo>
                  <a:cubicBezTo>
                    <a:pt x="4554249" y="17965"/>
                    <a:pt x="4558188" y="27476"/>
                    <a:pt x="4558188" y="37394"/>
                  </a:cubicBezTo>
                  <a:lnTo>
                    <a:pt x="4558188" y="399872"/>
                  </a:lnTo>
                  <a:cubicBezTo>
                    <a:pt x="4558188" y="420524"/>
                    <a:pt x="4541447" y="437265"/>
                    <a:pt x="4520795" y="437265"/>
                  </a:cubicBezTo>
                  <a:lnTo>
                    <a:pt x="37394" y="437265"/>
                  </a:lnTo>
                  <a:cubicBezTo>
                    <a:pt x="16742" y="437265"/>
                    <a:pt x="0" y="420524"/>
                    <a:pt x="0" y="399872"/>
                  </a:cubicBezTo>
                  <a:lnTo>
                    <a:pt x="0" y="37394"/>
                  </a:lnTo>
                  <a:cubicBezTo>
                    <a:pt x="0" y="16742"/>
                    <a:pt x="16742" y="0"/>
                    <a:pt x="37394" y="0"/>
                  </a:cubicBezTo>
                  <a:close/>
                </a:path>
              </a:pathLst>
            </a:custGeom>
            <a:solidFill>
              <a:srgbClr val="F2AA1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4558189" cy="503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23" name="AutoShape 23"/>
          <p:cNvSpPr/>
          <p:nvPr/>
        </p:nvSpPr>
        <p:spPr>
          <a:xfrm flipV="1">
            <a:off x="2728667" y="3956451"/>
            <a:ext cx="0" cy="953336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4" name="Group 24"/>
          <p:cNvGrpSpPr/>
          <p:nvPr/>
        </p:nvGrpSpPr>
        <p:grpSpPr>
          <a:xfrm>
            <a:off x="751923" y="2850715"/>
            <a:ext cx="9937864" cy="953336"/>
            <a:chOff x="0" y="0"/>
            <a:chExt cx="4558189" cy="43726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558188" cy="437265"/>
            </a:xfrm>
            <a:custGeom>
              <a:avLst/>
              <a:gdLst/>
              <a:ahLst/>
              <a:cxnLst/>
              <a:rect l="l" t="t" r="r" b="b"/>
              <a:pathLst>
                <a:path w="4558188" h="437265">
                  <a:moveTo>
                    <a:pt x="37394" y="0"/>
                  </a:moveTo>
                  <a:lnTo>
                    <a:pt x="4520795" y="0"/>
                  </a:lnTo>
                  <a:cubicBezTo>
                    <a:pt x="4530712" y="0"/>
                    <a:pt x="4540224" y="3940"/>
                    <a:pt x="4547236" y="10952"/>
                  </a:cubicBezTo>
                  <a:cubicBezTo>
                    <a:pt x="4554249" y="17965"/>
                    <a:pt x="4558188" y="27476"/>
                    <a:pt x="4558188" y="37394"/>
                  </a:cubicBezTo>
                  <a:lnTo>
                    <a:pt x="4558188" y="399872"/>
                  </a:lnTo>
                  <a:cubicBezTo>
                    <a:pt x="4558188" y="420524"/>
                    <a:pt x="4541447" y="437265"/>
                    <a:pt x="4520795" y="437265"/>
                  </a:cubicBezTo>
                  <a:lnTo>
                    <a:pt x="37394" y="437265"/>
                  </a:lnTo>
                  <a:cubicBezTo>
                    <a:pt x="16742" y="437265"/>
                    <a:pt x="0" y="420524"/>
                    <a:pt x="0" y="399872"/>
                  </a:cubicBezTo>
                  <a:lnTo>
                    <a:pt x="0" y="37394"/>
                  </a:lnTo>
                  <a:cubicBezTo>
                    <a:pt x="0" y="16742"/>
                    <a:pt x="16742" y="0"/>
                    <a:pt x="37394" y="0"/>
                  </a:cubicBezTo>
                  <a:close/>
                </a:path>
              </a:pathLst>
            </a:custGeom>
            <a:solidFill>
              <a:srgbClr val="F2AA16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4558189" cy="503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27" name="AutoShape 27"/>
          <p:cNvSpPr/>
          <p:nvPr/>
        </p:nvSpPr>
        <p:spPr>
          <a:xfrm flipV="1">
            <a:off x="2728667" y="2850715"/>
            <a:ext cx="0" cy="953336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TextBox 28"/>
          <p:cNvSpPr txBox="1"/>
          <p:nvPr/>
        </p:nvSpPr>
        <p:spPr>
          <a:xfrm>
            <a:off x="1028700" y="1502863"/>
            <a:ext cx="9384310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Important Reminders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69726" y="4157846"/>
            <a:ext cx="1495843" cy="47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Mar 01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981714" y="4277218"/>
            <a:ext cx="5240245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56"/>
              </a:lnSpc>
              <a:spcBef>
                <a:spcPct val="0"/>
              </a:spcBef>
            </a:pPr>
            <a:r>
              <a:rPr lang="en-US" sz="2051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7" tooltip="https://campus.kennesaw.edu/current-students/financial-aid/scholarships/index.ph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Kennesaw State University Scholarships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69726" y="3052110"/>
            <a:ext cx="1444548" cy="47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Feb 01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981714" y="3171482"/>
            <a:ext cx="5034325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56"/>
              </a:lnSpc>
              <a:spcBef>
                <a:spcPct val="0"/>
              </a:spcBef>
            </a:pPr>
            <a:r>
              <a:rPr lang="en-US" sz="2051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ww.gscpa.org/content/EducationalFoundation/Scholarships.aspx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GSCPA Scholarship Applications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751923" y="7200293"/>
            <a:ext cx="9937864" cy="953336"/>
            <a:chOff x="0" y="0"/>
            <a:chExt cx="4558189" cy="43726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558188" cy="437265"/>
            </a:xfrm>
            <a:custGeom>
              <a:avLst/>
              <a:gdLst/>
              <a:ahLst/>
              <a:cxnLst/>
              <a:rect l="l" t="t" r="r" b="b"/>
              <a:pathLst>
                <a:path w="4558188" h="437265">
                  <a:moveTo>
                    <a:pt x="37394" y="0"/>
                  </a:moveTo>
                  <a:lnTo>
                    <a:pt x="4520795" y="0"/>
                  </a:lnTo>
                  <a:cubicBezTo>
                    <a:pt x="4530712" y="0"/>
                    <a:pt x="4540224" y="3940"/>
                    <a:pt x="4547236" y="10952"/>
                  </a:cubicBezTo>
                  <a:cubicBezTo>
                    <a:pt x="4554249" y="17965"/>
                    <a:pt x="4558188" y="27476"/>
                    <a:pt x="4558188" y="37394"/>
                  </a:cubicBezTo>
                  <a:lnTo>
                    <a:pt x="4558188" y="399872"/>
                  </a:lnTo>
                  <a:cubicBezTo>
                    <a:pt x="4558188" y="420524"/>
                    <a:pt x="4541447" y="437265"/>
                    <a:pt x="4520795" y="437265"/>
                  </a:cubicBezTo>
                  <a:lnTo>
                    <a:pt x="37394" y="437265"/>
                  </a:lnTo>
                  <a:cubicBezTo>
                    <a:pt x="16742" y="437265"/>
                    <a:pt x="0" y="420524"/>
                    <a:pt x="0" y="399872"/>
                  </a:cubicBezTo>
                  <a:lnTo>
                    <a:pt x="0" y="37394"/>
                  </a:lnTo>
                  <a:cubicBezTo>
                    <a:pt x="0" y="16742"/>
                    <a:pt x="16742" y="0"/>
                    <a:pt x="37394" y="0"/>
                  </a:cubicBezTo>
                  <a:close/>
                </a:path>
              </a:pathLst>
            </a:custGeom>
            <a:solidFill>
              <a:srgbClr val="F2AA16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66675"/>
              <a:ext cx="4558189" cy="503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36" name="AutoShape 36"/>
          <p:cNvSpPr/>
          <p:nvPr/>
        </p:nvSpPr>
        <p:spPr>
          <a:xfrm flipV="1">
            <a:off x="2728667" y="7200293"/>
            <a:ext cx="0" cy="953336"/>
          </a:xfrm>
          <a:prstGeom prst="line">
            <a:avLst/>
          </a:prstGeom>
          <a:ln w="28575" cap="flat">
            <a:solidFill>
              <a:srgbClr val="1A1A1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TextBox 37"/>
          <p:cNvSpPr txBox="1"/>
          <p:nvPr/>
        </p:nvSpPr>
        <p:spPr>
          <a:xfrm>
            <a:off x="2981714" y="7521059"/>
            <a:ext cx="6388672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56"/>
              </a:lnSpc>
            </a:pPr>
            <a:r>
              <a:rPr lang="en-US" sz="2051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9" tooltip="https://www.kennesaw.edu/coles/academics/accountancy/docs/slp-2026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Accounting Summer Leadership Programs 2026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69726" y="7408402"/>
            <a:ext cx="1444548" cy="47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N/A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751923" y="6142911"/>
            <a:ext cx="9937864" cy="953336"/>
            <a:chOff x="0" y="0"/>
            <a:chExt cx="4558189" cy="43726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4558188" cy="437265"/>
            </a:xfrm>
            <a:custGeom>
              <a:avLst/>
              <a:gdLst/>
              <a:ahLst/>
              <a:cxnLst/>
              <a:rect l="l" t="t" r="r" b="b"/>
              <a:pathLst>
                <a:path w="4558188" h="437265">
                  <a:moveTo>
                    <a:pt x="37394" y="0"/>
                  </a:moveTo>
                  <a:lnTo>
                    <a:pt x="4520795" y="0"/>
                  </a:lnTo>
                  <a:cubicBezTo>
                    <a:pt x="4530712" y="0"/>
                    <a:pt x="4540224" y="3940"/>
                    <a:pt x="4547236" y="10952"/>
                  </a:cubicBezTo>
                  <a:cubicBezTo>
                    <a:pt x="4554249" y="17965"/>
                    <a:pt x="4558188" y="27476"/>
                    <a:pt x="4558188" y="37394"/>
                  </a:cubicBezTo>
                  <a:lnTo>
                    <a:pt x="4558188" y="399872"/>
                  </a:lnTo>
                  <a:cubicBezTo>
                    <a:pt x="4558188" y="420524"/>
                    <a:pt x="4541447" y="437265"/>
                    <a:pt x="4520795" y="437265"/>
                  </a:cubicBezTo>
                  <a:lnTo>
                    <a:pt x="37394" y="437265"/>
                  </a:lnTo>
                  <a:cubicBezTo>
                    <a:pt x="16742" y="437265"/>
                    <a:pt x="0" y="420524"/>
                    <a:pt x="0" y="399872"/>
                  </a:cubicBezTo>
                  <a:lnTo>
                    <a:pt x="0" y="37394"/>
                  </a:lnTo>
                  <a:cubicBezTo>
                    <a:pt x="0" y="16742"/>
                    <a:pt x="16742" y="0"/>
                    <a:pt x="37394" y="0"/>
                  </a:cubicBezTo>
                  <a:close/>
                </a:path>
              </a:pathLst>
            </a:custGeom>
            <a:solidFill>
              <a:srgbClr val="F2AA16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66675"/>
              <a:ext cx="4558189" cy="503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42" name="AutoShape 42"/>
          <p:cNvSpPr/>
          <p:nvPr/>
        </p:nvSpPr>
        <p:spPr>
          <a:xfrm flipV="1">
            <a:off x="2728667" y="6142911"/>
            <a:ext cx="0" cy="953336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3" name="TextBox 43"/>
          <p:cNvSpPr txBox="1"/>
          <p:nvPr/>
        </p:nvSpPr>
        <p:spPr>
          <a:xfrm>
            <a:off x="1169726" y="6344307"/>
            <a:ext cx="1495843" cy="47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N/A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981714" y="6463678"/>
            <a:ext cx="5240245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56"/>
              </a:lnSpc>
              <a:spcBef>
                <a:spcPct val="0"/>
              </a:spcBef>
            </a:pPr>
            <a:r>
              <a:rPr lang="en-US" sz="2051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0" tooltip="https://www.bap.org/partner-scholarship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Beta Alpha Psi Scholarships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751923" y="5037175"/>
            <a:ext cx="9937864" cy="953336"/>
            <a:chOff x="0" y="0"/>
            <a:chExt cx="4558189" cy="43726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4558188" cy="437265"/>
            </a:xfrm>
            <a:custGeom>
              <a:avLst/>
              <a:gdLst/>
              <a:ahLst/>
              <a:cxnLst/>
              <a:rect l="l" t="t" r="r" b="b"/>
              <a:pathLst>
                <a:path w="4558188" h="437265">
                  <a:moveTo>
                    <a:pt x="37394" y="0"/>
                  </a:moveTo>
                  <a:lnTo>
                    <a:pt x="4520795" y="0"/>
                  </a:lnTo>
                  <a:cubicBezTo>
                    <a:pt x="4530712" y="0"/>
                    <a:pt x="4540224" y="3940"/>
                    <a:pt x="4547236" y="10952"/>
                  </a:cubicBezTo>
                  <a:cubicBezTo>
                    <a:pt x="4554249" y="17965"/>
                    <a:pt x="4558188" y="27476"/>
                    <a:pt x="4558188" y="37394"/>
                  </a:cubicBezTo>
                  <a:lnTo>
                    <a:pt x="4558188" y="399872"/>
                  </a:lnTo>
                  <a:cubicBezTo>
                    <a:pt x="4558188" y="420524"/>
                    <a:pt x="4541447" y="437265"/>
                    <a:pt x="4520795" y="437265"/>
                  </a:cubicBezTo>
                  <a:lnTo>
                    <a:pt x="37394" y="437265"/>
                  </a:lnTo>
                  <a:cubicBezTo>
                    <a:pt x="16742" y="437265"/>
                    <a:pt x="0" y="420524"/>
                    <a:pt x="0" y="399872"/>
                  </a:cubicBezTo>
                  <a:lnTo>
                    <a:pt x="0" y="37394"/>
                  </a:lnTo>
                  <a:cubicBezTo>
                    <a:pt x="0" y="16742"/>
                    <a:pt x="16742" y="0"/>
                    <a:pt x="37394" y="0"/>
                  </a:cubicBezTo>
                  <a:close/>
                </a:path>
              </a:pathLst>
            </a:custGeom>
            <a:solidFill>
              <a:srgbClr val="F2AA16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66675"/>
              <a:ext cx="4558189" cy="503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48" name="AutoShape 48"/>
          <p:cNvSpPr/>
          <p:nvPr/>
        </p:nvSpPr>
        <p:spPr>
          <a:xfrm flipV="1">
            <a:off x="2728667" y="5037175"/>
            <a:ext cx="0" cy="953336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9" name="TextBox 49"/>
          <p:cNvSpPr txBox="1"/>
          <p:nvPr/>
        </p:nvSpPr>
        <p:spPr>
          <a:xfrm>
            <a:off x="1169726" y="5199100"/>
            <a:ext cx="1495843" cy="47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Mar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981714" y="5357942"/>
            <a:ext cx="5240245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56"/>
              </a:lnSpc>
              <a:spcBef>
                <a:spcPct val="0"/>
              </a:spcBef>
            </a:pPr>
            <a:r>
              <a:rPr lang="en-US" sz="2051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1" tooltip="https://www.thiswaytocpa.com/education/aicpa-legacy-scholarship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AICPA Foundation Legacy Scholarships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6745" y="0"/>
            <a:ext cx="3784246" cy="8983336"/>
            <a:chOff x="0" y="0"/>
            <a:chExt cx="860335" cy="20423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60335" cy="2042330"/>
            </a:xfrm>
            <a:custGeom>
              <a:avLst/>
              <a:gdLst/>
              <a:ahLst/>
              <a:cxnLst/>
              <a:rect l="l" t="t" r="r" b="b"/>
              <a:pathLst>
                <a:path w="860335" h="2042330">
                  <a:moveTo>
                    <a:pt x="0" y="0"/>
                  </a:moveTo>
                  <a:lnTo>
                    <a:pt x="860335" y="0"/>
                  </a:lnTo>
                  <a:lnTo>
                    <a:pt x="860335" y="2042330"/>
                  </a:lnTo>
                  <a:lnTo>
                    <a:pt x="0" y="2042330"/>
                  </a:ln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60335" cy="2099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16673329" y="8157886"/>
            <a:ext cx="585971" cy="1100414"/>
          </a:xfrm>
          <a:custGeom>
            <a:avLst/>
            <a:gdLst/>
            <a:ahLst/>
            <a:cxnLst/>
            <a:rect l="l" t="t" r="r" b="b"/>
            <a:pathLst>
              <a:path w="585971" h="1100414">
                <a:moveTo>
                  <a:pt x="0" y="0"/>
                </a:moveTo>
                <a:lnTo>
                  <a:pt x="585971" y="0"/>
                </a:lnTo>
                <a:lnTo>
                  <a:pt x="585971" y="1100414"/>
                </a:lnTo>
                <a:lnTo>
                  <a:pt x="0" y="1100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 flipH="1">
            <a:off x="390615" y="4234512"/>
            <a:ext cx="5956506" cy="5972481"/>
          </a:xfrm>
          <a:custGeom>
            <a:avLst/>
            <a:gdLst/>
            <a:ahLst/>
            <a:cxnLst/>
            <a:rect l="l" t="t" r="r" b="b"/>
            <a:pathLst>
              <a:path w="5956506" h="5972481">
                <a:moveTo>
                  <a:pt x="5956506" y="0"/>
                </a:moveTo>
                <a:lnTo>
                  <a:pt x="0" y="0"/>
                </a:lnTo>
                <a:lnTo>
                  <a:pt x="0" y="5972481"/>
                </a:lnTo>
                <a:lnTo>
                  <a:pt x="5956506" y="5972481"/>
                </a:lnTo>
                <a:lnTo>
                  <a:pt x="5956506" y="0"/>
                </a:lnTo>
                <a:close/>
              </a:path>
            </a:pathLst>
          </a:custGeom>
          <a:blipFill>
            <a:blip r:embed="rId4"/>
            <a:stretch>
              <a:fillRect r="-39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80883" y="4592420"/>
            <a:ext cx="5118147" cy="511814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9" name="Freeform 9"/>
          <p:cNvSpPr/>
          <p:nvPr/>
        </p:nvSpPr>
        <p:spPr>
          <a:xfrm rot="-5400000" flipH="1">
            <a:off x="17416267" y="1786204"/>
            <a:ext cx="2107746" cy="2113399"/>
          </a:xfrm>
          <a:custGeom>
            <a:avLst/>
            <a:gdLst/>
            <a:ahLst/>
            <a:cxnLst/>
            <a:rect l="l" t="t" r="r" b="b"/>
            <a:pathLst>
              <a:path w="2107746" h="2113399">
                <a:moveTo>
                  <a:pt x="2107746" y="0"/>
                </a:moveTo>
                <a:lnTo>
                  <a:pt x="0" y="0"/>
                </a:lnTo>
                <a:lnTo>
                  <a:pt x="0" y="2113399"/>
                </a:lnTo>
                <a:lnTo>
                  <a:pt x="2107746" y="2113399"/>
                </a:lnTo>
                <a:lnTo>
                  <a:pt x="2107746" y="0"/>
                </a:lnTo>
                <a:close/>
              </a:path>
            </a:pathLst>
          </a:custGeom>
          <a:blipFill>
            <a:blip r:embed="rId4"/>
            <a:stretch>
              <a:fillRect r="-393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7551664" y="1934624"/>
            <a:ext cx="1796020" cy="179602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61945" tIns="61945" rIns="61945" bIns="6194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69339" y="1242103"/>
            <a:ext cx="3201602" cy="320160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CBCBCB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5400000" flipH="1">
            <a:off x="1758967" y="1237785"/>
            <a:ext cx="3219802" cy="3228437"/>
          </a:xfrm>
          <a:custGeom>
            <a:avLst/>
            <a:gdLst/>
            <a:ahLst/>
            <a:cxnLst/>
            <a:rect l="l" t="t" r="r" b="b"/>
            <a:pathLst>
              <a:path w="3219802" h="3228437">
                <a:moveTo>
                  <a:pt x="3219802" y="0"/>
                </a:moveTo>
                <a:lnTo>
                  <a:pt x="0" y="0"/>
                </a:lnTo>
                <a:lnTo>
                  <a:pt x="0" y="3228438"/>
                </a:lnTo>
                <a:lnTo>
                  <a:pt x="3219802" y="3228438"/>
                </a:lnTo>
                <a:lnTo>
                  <a:pt x="3219802" y="0"/>
                </a:lnTo>
                <a:close/>
              </a:path>
            </a:pathLst>
          </a:custGeom>
          <a:blipFill>
            <a:blip r:embed="rId4"/>
            <a:stretch>
              <a:fillRect r="-393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969927" y="1431253"/>
            <a:ext cx="2766626" cy="276662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7325289" y="1679403"/>
            <a:ext cx="512703" cy="1834603"/>
            <a:chOff x="0" y="0"/>
            <a:chExt cx="135033" cy="48318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5033" cy="483188"/>
            </a:xfrm>
            <a:custGeom>
              <a:avLst/>
              <a:gdLst/>
              <a:ahLst/>
              <a:cxnLst/>
              <a:rect l="l" t="t" r="r" b="b"/>
              <a:pathLst>
                <a:path w="135033" h="483188">
                  <a:moveTo>
                    <a:pt x="67516" y="0"/>
                  </a:moveTo>
                  <a:lnTo>
                    <a:pt x="67516" y="0"/>
                  </a:lnTo>
                  <a:cubicBezTo>
                    <a:pt x="104805" y="0"/>
                    <a:pt x="135033" y="30228"/>
                    <a:pt x="135033" y="67516"/>
                  </a:cubicBezTo>
                  <a:lnTo>
                    <a:pt x="135033" y="415671"/>
                  </a:lnTo>
                  <a:cubicBezTo>
                    <a:pt x="135033" y="433578"/>
                    <a:pt x="127919" y="450751"/>
                    <a:pt x="115258" y="463413"/>
                  </a:cubicBezTo>
                  <a:cubicBezTo>
                    <a:pt x="102596" y="476074"/>
                    <a:pt x="85423" y="483188"/>
                    <a:pt x="67516" y="483188"/>
                  </a:cubicBezTo>
                  <a:lnTo>
                    <a:pt x="67516" y="483188"/>
                  </a:lnTo>
                  <a:cubicBezTo>
                    <a:pt x="30228" y="483188"/>
                    <a:pt x="0" y="452960"/>
                    <a:pt x="0" y="415671"/>
                  </a:cubicBezTo>
                  <a:lnTo>
                    <a:pt x="0" y="67516"/>
                  </a:lnTo>
                  <a:cubicBezTo>
                    <a:pt x="0" y="49610"/>
                    <a:pt x="7113" y="32437"/>
                    <a:pt x="19775" y="19775"/>
                  </a:cubicBezTo>
                  <a:cubicBezTo>
                    <a:pt x="32437" y="7113"/>
                    <a:pt x="49610" y="0"/>
                    <a:pt x="67516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135033" cy="5403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713036" y="132901"/>
            <a:ext cx="1574964" cy="1451129"/>
          </a:xfrm>
          <a:custGeom>
            <a:avLst/>
            <a:gdLst/>
            <a:ahLst/>
            <a:cxnLst/>
            <a:rect l="l" t="t" r="r" b="b"/>
            <a:pathLst>
              <a:path w="1574964" h="1451129">
                <a:moveTo>
                  <a:pt x="0" y="0"/>
                </a:moveTo>
                <a:lnTo>
                  <a:pt x="1574964" y="0"/>
                </a:lnTo>
                <a:lnTo>
                  <a:pt x="1574964" y="1451129"/>
                </a:lnTo>
                <a:lnTo>
                  <a:pt x="0" y="14511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935" r="-29863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300573" y="1741360"/>
            <a:ext cx="5795381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48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Not Eligible? Join as FBIS!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325289" y="4354251"/>
            <a:ext cx="8115300" cy="461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Overview</a:t>
            </a: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: FBIS is the feeder program into becoming a Beta Alpha Psi Candidate. If you don't yet meet the 3100 requirement to become a Candidate​ join FBIS!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$32 per semester​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No participation requirements 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Access to most events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No GPA requirement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50109" y="4533577"/>
            <a:ext cx="4831638" cy="4724723"/>
            <a:chOff x="0" y="0"/>
            <a:chExt cx="1098456" cy="10741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8456" cy="1074149"/>
            </a:xfrm>
            <a:custGeom>
              <a:avLst/>
              <a:gdLst/>
              <a:ahLst/>
              <a:cxnLst/>
              <a:rect l="l" t="t" r="r" b="b"/>
              <a:pathLst>
                <a:path w="1098456" h="1074149">
                  <a:moveTo>
                    <a:pt x="80117" y="0"/>
                  </a:moveTo>
                  <a:lnTo>
                    <a:pt x="1018339" y="0"/>
                  </a:lnTo>
                  <a:cubicBezTo>
                    <a:pt x="1039587" y="0"/>
                    <a:pt x="1059965" y="8441"/>
                    <a:pt x="1074990" y="23466"/>
                  </a:cubicBezTo>
                  <a:cubicBezTo>
                    <a:pt x="1090015" y="38491"/>
                    <a:pt x="1098456" y="58869"/>
                    <a:pt x="1098456" y="80117"/>
                  </a:cubicBezTo>
                  <a:lnTo>
                    <a:pt x="1098456" y="994032"/>
                  </a:lnTo>
                  <a:cubicBezTo>
                    <a:pt x="1098456" y="1015280"/>
                    <a:pt x="1090015" y="1035658"/>
                    <a:pt x="1074990" y="1050683"/>
                  </a:cubicBezTo>
                  <a:cubicBezTo>
                    <a:pt x="1059965" y="1065708"/>
                    <a:pt x="1039587" y="1074149"/>
                    <a:pt x="1018339" y="1074149"/>
                  </a:cubicBezTo>
                  <a:lnTo>
                    <a:pt x="80117" y="1074149"/>
                  </a:lnTo>
                  <a:cubicBezTo>
                    <a:pt x="35870" y="1074149"/>
                    <a:pt x="0" y="1038279"/>
                    <a:pt x="0" y="994032"/>
                  </a:cubicBezTo>
                  <a:lnTo>
                    <a:pt x="0" y="80117"/>
                  </a:lnTo>
                  <a:cubicBezTo>
                    <a:pt x="0" y="58869"/>
                    <a:pt x="8441" y="38491"/>
                    <a:pt x="23466" y="23466"/>
                  </a:cubicBezTo>
                  <a:cubicBezTo>
                    <a:pt x="38491" y="8441"/>
                    <a:pt x="58869" y="0"/>
                    <a:pt x="80117" y="0"/>
                  </a:cubicBezTo>
                  <a:close/>
                </a:path>
              </a:pathLst>
            </a:custGeom>
            <a:solidFill>
              <a:srgbClr val="B4151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98456" cy="1112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399045" y="1734887"/>
            <a:ext cx="8860255" cy="7523413"/>
            <a:chOff x="0" y="0"/>
            <a:chExt cx="2333565" cy="19814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33565" cy="1981475"/>
            </a:xfrm>
            <a:custGeom>
              <a:avLst/>
              <a:gdLst/>
              <a:ahLst/>
              <a:cxnLst/>
              <a:rect l="l" t="t" r="r" b="b"/>
              <a:pathLst>
                <a:path w="2333565" h="1981475">
                  <a:moveTo>
                    <a:pt x="43689" y="0"/>
                  </a:moveTo>
                  <a:lnTo>
                    <a:pt x="2289876" y="0"/>
                  </a:lnTo>
                  <a:cubicBezTo>
                    <a:pt x="2314005" y="0"/>
                    <a:pt x="2333565" y="19560"/>
                    <a:pt x="2333565" y="43689"/>
                  </a:cubicBezTo>
                  <a:lnTo>
                    <a:pt x="2333565" y="1937786"/>
                  </a:lnTo>
                  <a:cubicBezTo>
                    <a:pt x="2333565" y="1949373"/>
                    <a:pt x="2328962" y="1960486"/>
                    <a:pt x="2320769" y="1968679"/>
                  </a:cubicBezTo>
                  <a:cubicBezTo>
                    <a:pt x="2312576" y="1976872"/>
                    <a:pt x="2301463" y="1981475"/>
                    <a:pt x="2289876" y="1981475"/>
                  </a:cubicBezTo>
                  <a:lnTo>
                    <a:pt x="43689" y="1981475"/>
                  </a:lnTo>
                  <a:cubicBezTo>
                    <a:pt x="32102" y="1981475"/>
                    <a:pt x="20990" y="1976872"/>
                    <a:pt x="12796" y="1968679"/>
                  </a:cubicBezTo>
                  <a:cubicBezTo>
                    <a:pt x="4603" y="1960486"/>
                    <a:pt x="0" y="1949373"/>
                    <a:pt x="0" y="1937786"/>
                  </a:cubicBezTo>
                  <a:lnTo>
                    <a:pt x="0" y="43689"/>
                  </a:lnTo>
                  <a:cubicBezTo>
                    <a:pt x="0" y="32102"/>
                    <a:pt x="4603" y="20990"/>
                    <a:pt x="12796" y="12796"/>
                  </a:cubicBezTo>
                  <a:cubicBezTo>
                    <a:pt x="20990" y="4603"/>
                    <a:pt x="32102" y="0"/>
                    <a:pt x="43689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333565" cy="2038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400000" flipH="1">
            <a:off x="231636" y="335526"/>
            <a:ext cx="5950106" cy="5981030"/>
          </a:xfrm>
          <a:custGeom>
            <a:avLst/>
            <a:gdLst/>
            <a:ahLst/>
            <a:cxnLst/>
            <a:rect l="l" t="t" r="r" b="b"/>
            <a:pathLst>
              <a:path w="5950106" h="5981030">
                <a:moveTo>
                  <a:pt x="5950107" y="0"/>
                </a:moveTo>
                <a:lnTo>
                  <a:pt x="0" y="0"/>
                </a:lnTo>
                <a:lnTo>
                  <a:pt x="0" y="5981030"/>
                </a:lnTo>
                <a:lnTo>
                  <a:pt x="5950107" y="5981030"/>
                </a:lnTo>
                <a:lnTo>
                  <a:pt x="5950107" y="0"/>
                </a:lnTo>
                <a:close/>
              </a:path>
            </a:pathLst>
          </a:custGeom>
          <a:blipFill>
            <a:blip r:embed="rId2"/>
            <a:stretch>
              <a:fillRect l="-125" r="-520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96143" y="574432"/>
            <a:ext cx="5307933" cy="530793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136" r="-25136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1" name="Freeform 11"/>
          <p:cNvSpPr/>
          <p:nvPr/>
        </p:nvSpPr>
        <p:spPr>
          <a:xfrm rot="-5400000" flipH="1">
            <a:off x="8949988" y="-1372659"/>
            <a:ext cx="2107746" cy="2118701"/>
          </a:xfrm>
          <a:custGeom>
            <a:avLst/>
            <a:gdLst/>
            <a:ahLst/>
            <a:cxnLst/>
            <a:rect l="l" t="t" r="r" b="b"/>
            <a:pathLst>
              <a:path w="2107746" h="2118701">
                <a:moveTo>
                  <a:pt x="2107747" y="0"/>
                </a:moveTo>
                <a:lnTo>
                  <a:pt x="0" y="0"/>
                </a:lnTo>
                <a:lnTo>
                  <a:pt x="0" y="2118701"/>
                </a:lnTo>
                <a:lnTo>
                  <a:pt x="2107747" y="2118701"/>
                </a:lnTo>
                <a:lnTo>
                  <a:pt x="2107747" y="0"/>
                </a:lnTo>
                <a:close/>
              </a:path>
            </a:pathLst>
          </a:custGeom>
          <a:blipFill>
            <a:blip r:embed="rId2"/>
            <a:stretch>
              <a:fillRect l="-125" r="-520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083081" y="-1221588"/>
            <a:ext cx="1800525" cy="1796020"/>
            <a:chOff x="0" y="0"/>
            <a:chExt cx="814839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4839" cy="812800"/>
            </a:xfrm>
            <a:custGeom>
              <a:avLst/>
              <a:gdLst/>
              <a:ahLst/>
              <a:cxnLst/>
              <a:rect l="l" t="t" r="r" b="b"/>
              <a:pathLst>
                <a:path w="814839" h="812800">
                  <a:moveTo>
                    <a:pt x="407419" y="0"/>
                  </a:moveTo>
                  <a:cubicBezTo>
                    <a:pt x="182408" y="0"/>
                    <a:pt x="0" y="181951"/>
                    <a:pt x="0" y="406400"/>
                  </a:cubicBezTo>
                  <a:cubicBezTo>
                    <a:pt x="0" y="630849"/>
                    <a:pt x="182408" y="812800"/>
                    <a:pt x="407419" y="812800"/>
                  </a:cubicBezTo>
                  <a:cubicBezTo>
                    <a:pt x="632431" y="812800"/>
                    <a:pt x="814839" y="630849"/>
                    <a:pt x="814839" y="406400"/>
                  </a:cubicBezTo>
                  <a:cubicBezTo>
                    <a:pt x="814839" y="181951"/>
                    <a:pt x="632431" y="0"/>
                    <a:pt x="407419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391" y="19050"/>
              <a:ext cx="662057" cy="717550"/>
            </a:xfrm>
            <a:prstGeom prst="rect">
              <a:avLst/>
            </a:prstGeom>
          </p:spPr>
          <p:txBody>
            <a:bodyPr lIns="61945" tIns="61945" rIns="61945" bIns="6194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399045" y="-1914109"/>
            <a:ext cx="3209633" cy="3201602"/>
            <a:chOff x="0" y="0"/>
            <a:chExt cx="814839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4839" cy="812800"/>
            </a:xfrm>
            <a:custGeom>
              <a:avLst/>
              <a:gdLst/>
              <a:ahLst/>
              <a:cxnLst/>
              <a:rect l="l" t="t" r="r" b="b"/>
              <a:pathLst>
                <a:path w="814839" h="812800">
                  <a:moveTo>
                    <a:pt x="407419" y="0"/>
                  </a:moveTo>
                  <a:cubicBezTo>
                    <a:pt x="182408" y="0"/>
                    <a:pt x="0" y="181951"/>
                    <a:pt x="0" y="406400"/>
                  </a:cubicBezTo>
                  <a:cubicBezTo>
                    <a:pt x="0" y="630849"/>
                    <a:pt x="182408" y="812800"/>
                    <a:pt x="407419" y="812800"/>
                  </a:cubicBezTo>
                  <a:cubicBezTo>
                    <a:pt x="632431" y="812800"/>
                    <a:pt x="814839" y="630849"/>
                    <a:pt x="814839" y="406400"/>
                  </a:cubicBezTo>
                  <a:cubicBezTo>
                    <a:pt x="814839" y="181951"/>
                    <a:pt x="632431" y="0"/>
                    <a:pt x="40741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38150" cap="sq">
              <a:solidFill>
                <a:srgbClr val="CBCBCB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391" y="19050"/>
              <a:ext cx="662057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64038" y="7446427"/>
            <a:ext cx="585971" cy="1100414"/>
          </a:xfrm>
          <a:custGeom>
            <a:avLst/>
            <a:gdLst/>
            <a:ahLst/>
            <a:cxnLst/>
            <a:rect l="l" t="t" r="r" b="b"/>
            <a:pathLst>
              <a:path w="585971" h="1100414">
                <a:moveTo>
                  <a:pt x="0" y="0"/>
                </a:moveTo>
                <a:lnTo>
                  <a:pt x="585971" y="0"/>
                </a:lnTo>
                <a:lnTo>
                  <a:pt x="585971" y="1100415"/>
                </a:lnTo>
                <a:lnTo>
                  <a:pt x="0" y="1100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206690" y="6055349"/>
            <a:ext cx="1990267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Pay Dues with Zelle </a:t>
            </a:r>
          </a:p>
        </p:txBody>
      </p:sp>
      <p:sp>
        <p:nvSpPr>
          <p:cNvPr id="20" name="Freeform 20"/>
          <p:cNvSpPr/>
          <p:nvPr/>
        </p:nvSpPr>
        <p:spPr>
          <a:xfrm>
            <a:off x="4773812" y="5329523"/>
            <a:ext cx="2846784" cy="3561897"/>
          </a:xfrm>
          <a:custGeom>
            <a:avLst/>
            <a:gdLst/>
            <a:ahLst/>
            <a:cxnLst/>
            <a:rect l="l" t="t" r="r" b="b"/>
            <a:pathLst>
              <a:path w="2846784" h="3561897">
                <a:moveTo>
                  <a:pt x="0" y="0"/>
                </a:moveTo>
                <a:lnTo>
                  <a:pt x="2846785" y="0"/>
                </a:lnTo>
                <a:lnTo>
                  <a:pt x="2846785" y="3561897"/>
                </a:lnTo>
                <a:lnTo>
                  <a:pt x="0" y="35618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713036" y="132901"/>
            <a:ext cx="1574964" cy="1451129"/>
          </a:xfrm>
          <a:custGeom>
            <a:avLst/>
            <a:gdLst/>
            <a:ahLst/>
            <a:cxnLst/>
            <a:rect l="l" t="t" r="r" b="b"/>
            <a:pathLst>
              <a:path w="1574964" h="1451129">
                <a:moveTo>
                  <a:pt x="0" y="0"/>
                </a:moveTo>
                <a:lnTo>
                  <a:pt x="1574964" y="0"/>
                </a:lnTo>
                <a:lnTo>
                  <a:pt x="1574964" y="1451129"/>
                </a:lnTo>
                <a:lnTo>
                  <a:pt x="0" y="14511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935" r="-29863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9194437" y="2179047"/>
            <a:ext cx="7269471" cy="167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Candidate &amp; Member Requirements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194437" y="4558019"/>
            <a:ext cx="7269471" cy="461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Must commit to </a:t>
            </a: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1 semester as Candidate</a:t>
            </a: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&amp; </a:t>
            </a: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1 semester as Member</a:t>
            </a: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 3 hours</a:t>
            </a: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of community service​ (CS)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6 hours</a:t>
            </a: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of professional development​ (PD)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1st Semester - $115 – Candidate​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2nd Semester - $52 – Member​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359"/>
              </a:lnSpc>
            </a:pPr>
            <a:r>
              <a:rPr lang="en-US" sz="2400" b="1" i="1">
                <a:solidFill>
                  <a:srgbClr val="AD251E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Final registration and payment</a:t>
            </a:r>
          </a:p>
          <a:p>
            <a:pPr algn="ctr">
              <a:lnSpc>
                <a:spcPts val="3359"/>
              </a:lnSpc>
            </a:pPr>
            <a:r>
              <a:rPr lang="en-US" sz="2400" b="1" i="1">
                <a:solidFill>
                  <a:srgbClr val="AD251E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deadline : Wednesday, January 28th </a:t>
            </a:r>
          </a:p>
          <a:p>
            <a:pPr algn="ctr">
              <a:lnSpc>
                <a:spcPts val="3359"/>
              </a:lnSpc>
            </a:pPr>
            <a:r>
              <a:rPr lang="en-US" sz="2400" b="1" i="1">
                <a:solidFill>
                  <a:srgbClr val="AD251E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@11:59 pm​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 b="1" i="1">
              <a:solidFill>
                <a:srgbClr val="AD251E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238391" y="4114852"/>
            <a:ext cx="4740574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How to Join?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f60072-9883-48d1-bc86-ebc0850dc932">
      <Terms xmlns="http://schemas.microsoft.com/office/infopath/2007/PartnerControls"/>
    </lcf76f155ced4ddcb4097134ff3c332f>
    <TaxCatchAll xmlns="f80b0f9f-b4ea-47ca-a63f-e2c8f27dab4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946585FEA2348845D11F709E24C90" ma:contentTypeVersion="12" ma:contentTypeDescription="Create a new document." ma:contentTypeScope="" ma:versionID="8b93e64b8575fe7075daeace621cd93e">
  <xsd:schema xmlns:xsd="http://www.w3.org/2001/XMLSchema" xmlns:xs="http://www.w3.org/2001/XMLSchema" xmlns:p="http://schemas.microsoft.com/office/2006/metadata/properties" xmlns:ns2="7af60072-9883-48d1-bc86-ebc0850dc932" xmlns:ns3="f80b0f9f-b4ea-47ca-a63f-e2c8f27dab47" targetNamespace="http://schemas.microsoft.com/office/2006/metadata/properties" ma:root="true" ma:fieldsID="a89c85d26c48fcea004d9411d1c08a9d" ns2:_="" ns3:_="">
    <xsd:import namespace="7af60072-9883-48d1-bc86-ebc0850dc932"/>
    <xsd:import namespace="f80b0f9f-b4ea-47ca-a63f-e2c8f27dab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60072-9883-48d1-bc86-ebc0850dc9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16867a8-d3dd-450c-8722-94d742a2ad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0b0f9f-b4ea-47ca-a63f-e2c8f27dab4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c162bfc-9b34-4ab6-9f50-a66c790610d2}" ma:internalName="TaxCatchAll" ma:showField="CatchAllData" ma:web="f80b0f9f-b4ea-47ca-a63f-e2c8f27dab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A88BD6-2A5B-4F16-A107-283B8C3F94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AF9682-649B-4B07-ABF3-A4468121FF41}">
  <ds:schemaRefs>
    <ds:schemaRef ds:uri="http://schemas.microsoft.com/office/2006/metadata/properties"/>
    <ds:schemaRef ds:uri="http://schemas.microsoft.com/office/infopath/2007/PartnerControls"/>
    <ds:schemaRef ds:uri="7af60072-9883-48d1-bc86-ebc0850dc932"/>
    <ds:schemaRef ds:uri="f80b0f9f-b4ea-47ca-a63f-e2c8f27dab47"/>
  </ds:schemaRefs>
</ds:datastoreItem>
</file>

<file path=customXml/itemProps3.xml><?xml version="1.0" encoding="utf-8"?>
<ds:datastoreItem xmlns:ds="http://schemas.openxmlformats.org/officeDocument/2006/customXml" ds:itemID="{7A124915-6DF9-4DA4-BDFB-CBB893A3ED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f60072-9883-48d1-bc86-ebc0850dc932"/>
    <ds:schemaRef ds:uri="f80b0f9f-b4ea-47ca-a63f-e2c8f27dab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BAP Jeopardy 1.23.2026</dc:title>
  <cp:revision>11</cp:revision>
  <dcterms:created xsi:type="dcterms:W3CDTF">2006-08-16T00:00:00Z</dcterms:created>
  <dcterms:modified xsi:type="dcterms:W3CDTF">2026-01-23T19:30:46Z</dcterms:modified>
  <dc:identifier>DAG_MZ48dQs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0x01010009B946585FEA2348845D11F709E24C90</vt:lpwstr>
  </property>
  <property fmtid="{D5CDD505-2E9C-101B-9397-08002B2CF9AE}" pid="3" name="MediaServiceImageTags">
    <vt:lpwstr/>
  </property>
</Properties>
</file>