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rchivo Narrow Bold" panose="020B0604020202020204" charset="0"/>
      <p:regular r:id="rId14"/>
    </p:embeddedFont>
    <p:embeddedFont>
      <p:font typeface="Poppins" panose="00000500000000000000" pitchFamily="2" charset="0"/>
      <p:regular r:id="rId15"/>
      <p:bold r:id="rId16"/>
    </p:embeddedFont>
    <p:embeddedFont>
      <p:font typeface="Poppins Bold" panose="00000800000000000000" charset="0"/>
      <p:regular r:id="rId17"/>
    </p:embeddedFont>
    <p:embeddedFont>
      <p:font typeface="Poppins Bold Italics"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mailto:ellie.mcalpin@aprio.com" TargetMode="External"/><Relationship Id="rId3" Type="http://schemas.openxmlformats.org/officeDocument/2006/relationships/image" Target="../media/image11.png"/><Relationship Id="rId7" Type="http://schemas.openxmlformats.org/officeDocument/2006/relationships/hyperlink" Target="https://owllife.kennesaw.edu/event/12153677"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hyperlink" Target="https://www.kennesaw.edu/coles/degrees-programs/undergraduate/scholars/index.php" TargetMode="External"/><Relationship Id="rId4" Type="http://schemas.openxmlformats.org/officeDocument/2006/relationships/image" Target="../media/image3.png"/><Relationship Id="rId9" Type="http://schemas.openxmlformats.org/officeDocument/2006/relationships/hyperlink" Target="https://owllife.kennesaw.edu/event/11992076"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kennesaw.edu/coles/academics/accountancy/docs/slp-2026.pdf" TargetMode="External"/><Relationship Id="rId3" Type="http://schemas.openxmlformats.org/officeDocument/2006/relationships/image" Target="../media/image12.png"/><Relationship Id="rId7" Type="http://schemas.openxmlformats.org/officeDocument/2006/relationships/hyperlink" Target="https://kennesaw.scholarshipuniverse.com" TargetMode="External"/><Relationship Id="rId12" Type="http://schemas.openxmlformats.org/officeDocument/2006/relationships/hyperlink" Target="https://ksubap.com/resources"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becker.com/cpa-review/newt-d-becker-scholarship-program?utm_campaign=eco:ac:bec:us:acct:re:pr::Becker_ct_2026_0203_Newt_Scholarship_Educator_Announcement_Email_2026&amp;utm_email_type=ct&amp;utm_product=Becker&amp;utm_content=Becker_ct_2026_0203_Newt_Scholarship_Educator_Announcement_Email_2026&amp;sfmc_id=12777499&amp;utm_source=SFMC&amp;utm_medium=email" TargetMode="External"/><Relationship Id="rId5" Type="http://schemas.openxmlformats.org/officeDocument/2006/relationships/image" Target="../media/image4.svg"/><Relationship Id="rId10" Type="http://schemas.openxmlformats.org/officeDocument/2006/relationships/hyperlink" Target="https://www.thiswaytocpa.com/education/aicpa-legacy-scholarships/" TargetMode="External"/><Relationship Id="rId4" Type="http://schemas.openxmlformats.org/officeDocument/2006/relationships/image" Target="../media/image3.png"/><Relationship Id="rId9" Type="http://schemas.openxmlformats.org/officeDocument/2006/relationships/hyperlink" Target="https://www.bap.org/partner-scholarshi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www.georgia.ja.org/ja-discovery-center-atlanta" TargetMode="External"/><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image" Target="../media/image4.sv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9981" y="1205423"/>
            <a:ext cx="7778348" cy="77783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2AA15">
                    <a:alpha val="100000"/>
                  </a:srgbClr>
                </a:gs>
                <a:gs pos="100000">
                  <a:srgbClr val="C5C19C">
                    <a:alpha val="100000"/>
                  </a:srgbClr>
                </a:gs>
              </a:gsLst>
              <a:lin ang="5400000"/>
            </a:gradFill>
            <a:ln w="95250" cap="sq">
              <a:solidFill>
                <a:srgbClr val="C5C19D"/>
              </a:solidFill>
              <a:prstDash val="solid"/>
              <a:miter/>
            </a:ln>
          </p:spPr>
          <p:txBody>
            <a:bodyPr/>
            <a:lstStyle/>
            <a:p>
              <a:endParaRPr lang="en-US"/>
            </a:p>
          </p:txBody>
        </p:sp>
      </p:grpSp>
      <p:sp>
        <p:nvSpPr>
          <p:cNvPr id="4" name="Freeform 4"/>
          <p:cNvSpPr/>
          <p:nvPr/>
        </p:nvSpPr>
        <p:spPr>
          <a:xfrm rot="-10800000">
            <a:off x="12182073" y="0"/>
            <a:ext cx="951548" cy="10287000"/>
          </a:xfrm>
          <a:custGeom>
            <a:avLst/>
            <a:gdLst/>
            <a:ahLst/>
            <a:cxnLst/>
            <a:rect l="l" t="t" r="r" b="b"/>
            <a:pathLst>
              <a:path w="951548" h="10287000">
                <a:moveTo>
                  <a:pt x="0" y="0"/>
                </a:moveTo>
                <a:lnTo>
                  <a:pt x="951547" y="0"/>
                </a:lnTo>
                <a:lnTo>
                  <a:pt x="951547" y="10287000"/>
                </a:lnTo>
                <a:lnTo>
                  <a:pt x="0" y="1028700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3133620" y="0"/>
            <a:ext cx="5154380" cy="10287000"/>
            <a:chOff x="0" y="0"/>
            <a:chExt cx="1357532" cy="2709333"/>
          </a:xfrm>
        </p:grpSpPr>
        <p:sp>
          <p:nvSpPr>
            <p:cNvPr id="6" name="Freeform 6"/>
            <p:cNvSpPr/>
            <p:nvPr/>
          </p:nvSpPr>
          <p:spPr>
            <a:xfrm>
              <a:off x="0" y="0"/>
              <a:ext cx="1357532" cy="2709333"/>
            </a:xfrm>
            <a:custGeom>
              <a:avLst/>
              <a:gdLst/>
              <a:ahLst/>
              <a:cxnLst/>
              <a:rect l="l" t="t" r="r" b="b"/>
              <a:pathLst>
                <a:path w="1357532" h="2709333">
                  <a:moveTo>
                    <a:pt x="0" y="0"/>
                  </a:moveTo>
                  <a:lnTo>
                    <a:pt x="1357532" y="0"/>
                  </a:lnTo>
                  <a:lnTo>
                    <a:pt x="1357532" y="2709333"/>
                  </a:lnTo>
                  <a:lnTo>
                    <a:pt x="0" y="2709333"/>
                  </a:lnTo>
                  <a:close/>
                </a:path>
              </a:pathLst>
            </a:custGeom>
            <a:gradFill rotWithShape="1">
              <a:gsLst>
                <a:gs pos="0">
                  <a:srgbClr val="F2AA16">
                    <a:alpha val="100000"/>
                  </a:srgbClr>
                </a:gs>
                <a:gs pos="50000">
                  <a:srgbClr val="F4C801">
                    <a:alpha val="100000"/>
                  </a:srgbClr>
                </a:gs>
                <a:gs pos="100000">
                  <a:srgbClr val="FCBA2F">
                    <a:alpha val="100000"/>
                  </a:srgbClr>
                </a:gs>
              </a:gsLst>
              <a:lin ang="0"/>
            </a:gradFill>
          </p:spPr>
          <p:txBody>
            <a:bodyPr/>
            <a:lstStyle/>
            <a:p>
              <a:endParaRPr lang="en-US"/>
            </a:p>
          </p:txBody>
        </p:sp>
        <p:sp>
          <p:nvSpPr>
            <p:cNvPr id="7" name="TextBox 7"/>
            <p:cNvSpPr txBox="1"/>
            <p:nvPr/>
          </p:nvSpPr>
          <p:spPr>
            <a:xfrm>
              <a:off x="0" y="-57150"/>
              <a:ext cx="1357532" cy="27664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528579" y="1528791"/>
            <a:ext cx="7210082" cy="7229419"/>
          </a:xfrm>
          <a:custGeom>
            <a:avLst/>
            <a:gdLst/>
            <a:ahLst/>
            <a:cxnLst/>
            <a:rect l="l" t="t" r="r" b="b"/>
            <a:pathLst>
              <a:path w="7210082" h="7229419">
                <a:moveTo>
                  <a:pt x="7210083" y="0"/>
                </a:moveTo>
                <a:lnTo>
                  <a:pt x="0" y="0"/>
                </a:lnTo>
                <a:lnTo>
                  <a:pt x="0" y="7229418"/>
                </a:lnTo>
                <a:lnTo>
                  <a:pt x="7210083" y="7229418"/>
                </a:lnTo>
                <a:lnTo>
                  <a:pt x="7210083" y="0"/>
                </a:lnTo>
                <a:close/>
              </a:path>
            </a:pathLst>
          </a:custGeom>
          <a:blipFill>
            <a:blip r:embed="rId3"/>
            <a:stretch>
              <a:fillRect r="-393"/>
            </a:stretch>
          </a:blipFill>
        </p:spPr>
        <p:txBody>
          <a:bodyPr/>
          <a:lstStyle/>
          <a:p>
            <a:endParaRPr lang="en-US"/>
          </a:p>
        </p:txBody>
      </p:sp>
      <p:grpSp>
        <p:nvGrpSpPr>
          <p:cNvPr id="9" name="Group 9"/>
          <p:cNvGrpSpPr/>
          <p:nvPr/>
        </p:nvGrpSpPr>
        <p:grpSpPr>
          <a:xfrm>
            <a:off x="816663" y="8224391"/>
            <a:ext cx="3975449" cy="1323565"/>
            <a:chOff x="0" y="0"/>
            <a:chExt cx="1759696" cy="585864"/>
          </a:xfrm>
        </p:grpSpPr>
        <p:sp>
          <p:nvSpPr>
            <p:cNvPr id="10" name="Freeform 10"/>
            <p:cNvSpPr/>
            <p:nvPr/>
          </p:nvSpPr>
          <p:spPr>
            <a:xfrm>
              <a:off x="0" y="0"/>
              <a:ext cx="1759696" cy="585864"/>
            </a:xfrm>
            <a:custGeom>
              <a:avLst/>
              <a:gdLst/>
              <a:ahLst/>
              <a:cxnLst/>
              <a:rect l="l" t="t" r="r" b="b"/>
              <a:pathLst>
                <a:path w="1759696" h="585864">
                  <a:moveTo>
                    <a:pt x="194743" y="0"/>
                  </a:moveTo>
                  <a:lnTo>
                    <a:pt x="1564953" y="0"/>
                  </a:lnTo>
                  <a:cubicBezTo>
                    <a:pt x="1616602" y="0"/>
                    <a:pt x="1666136" y="20518"/>
                    <a:pt x="1702657" y="57039"/>
                  </a:cubicBezTo>
                  <a:cubicBezTo>
                    <a:pt x="1739179" y="93560"/>
                    <a:pt x="1759696" y="143094"/>
                    <a:pt x="1759696" y="194743"/>
                  </a:cubicBezTo>
                  <a:lnTo>
                    <a:pt x="1759696" y="391121"/>
                  </a:lnTo>
                  <a:cubicBezTo>
                    <a:pt x="1759696" y="498674"/>
                    <a:pt x="1672507" y="585864"/>
                    <a:pt x="1564953" y="585864"/>
                  </a:cubicBezTo>
                  <a:lnTo>
                    <a:pt x="194743" y="585864"/>
                  </a:lnTo>
                  <a:cubicBezTo>
                    <a:pt x="143094" y="585864"/>
                    <a:pt x="93560" y="565346"/>
                    <a:pt x="57039" y="528825"/>
                  </a:cubicBezTo>
                  <a:cubicBezTo>
                    <a:pt x="20518" y="492304"/>
                    <a:pt x="0" y="442770"/>
                    <a:pt x="0" y="391121"/>
                  </a:cubicBezTo>
                  <a:lnTo>
                    <a:pt x="0" y="194743"/>
                  </a:lnTo>
                  <a:cubicBezTo>
                    <a:pt x="0" y="143094"/>
                    <a:pt x="20518" y="93560"/>
                    <a:pt x="57039" y="57039"/>
                  </a:cubicBezTo>
                  <a:cubicBezTo>
                    <a:pt x="93560" y="20518"/>
                    <a:pt x="143094" y="0"/>
                    <a:pt x="194743" y="0"/>
                  </a:cubicBezTo>
                  <a:close/>
                </a:path>
              </a:pathLst>
            </a:custGeom>
            <a:solidFill>
              <a:srgbClr val="F2AA16"/>
            </a:solidFill>
          </p:spPr>
          <p:txBody>
            <a:bodyPr/>
            <a:lstStyle/>
            <a:p>
              <a:endParaRPr lang="en-US"/>
            </a:p>
          </p:txBody>
        </p:sp>
        <p:sp>
          <p:nvSpPr>
            <p:cNvPr id="11" name="TextBox 11"/>
            <p:cNvSpPr txBox="1"/>
            <p:nvPr/>
          </p:nvSpPr>
          <p:spPr>
            <a:xfrm>
              <a:off x="0" y="-57150"/>
              <a:ext cx="1759696" cy="643014"/>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62446" y="6779206"/>
            <a:ext cx="505813" cy="949884"/>
          </a:xfrm>
          <a:custGeom>
            <a:avLst/>
            <a:gdLst/>
            <a:ahLst/>
            <a:cxnLst/>
            <a:rect l="l" t="t" r="r" b="b"/>
            <a:pathLst>
              <a:path w="505813" h="949884">
                <a:moveTo>
                  <a:pt x="0" y="0"/>
                </a:moveTo>
                <a:lnTo>
                  <a:pt x="505813" y="0"/>
                </a:lnTo>
                <a:lnTo>
                  <a:pt x="505813" y="949885"/>
                </a:lnTo>
                <a:lnTo>
                  <a:pt x="0" y="949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978322" y="1092694"/>
            <a:ext cx="986448" cy="908886"/>
          </a:xfrm>
          <a:custGeom>
            <a:avLst/>
            <a:gdLst/>
            <a:ahLst/>
            <a:cxnLst/>
            <a:rect l="l" t="t" r="r" b="b"/>
            <a:pathLst>
              <a:path w="986448" h="908886">
                <a:moveTo>
                  <a:pt x="0" y="0"/>
                </a:moveTo>
                <a:lnTo>
                  <a:pt x="986448" y="0"/>
                </a:lnTo>
                <a:lnTo>
                  <a:pt x="986448" y="908886"/>
                </a:lnTo>
                <a:lnTo>
                  <a:pt x="0" y="908886"/>
                </a:lnTo>
                <a:lnTo>
                  <a:pt x="0" y="0"/>
                </a:lnTo>
                <a:close/>
              </a:path>
            </a:pathLst>
          </a:custGeom>
          <a:blipFill>
            <a:blip r:embed="rId6"/>
            <a:stretch>
              <a:fillRect l="-33935" r="-29863"/>
            </a:stretch>
          </a:blipFill>
        </p:spPr>
        <p:txBody>
          <a:bodyPr/>
          <a:lstStyle/>
          <a:p>
            <a:endParaRPr lang="en-US"/>
          </a:p>
        </p:txBody>
      </p:sp>
      <p:grpSp>
        <p:nvGrpSpPr>
          <p:cNvPr id="14" name="Group 14"/>
          <p:cNvGrpSpPr/>
          <p:nvPr/>
        </p:nvGrpSpPr>
        <p:grpSpPr>
          <a:xfrm>
            <a:off x="1028700" y="8416724"/>
            <a:ext cx="841576" cy="84157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7" name="Freeform 17"/>
          <p:cNvSpPr/>
          <p:nvPr/>
        </p:nvSpPr>
        <p:spPr>
          <a:xfrm>
            <a:off x="1142073" y="8530097"/>
            <a:ext cx="614830" cy="614830"/>
          </a:xfrm>
          <a:custGeom>
            <a:avLst/>
            <a:gdLst/>
            <a:ahLst/>
            <a:cxnLst/>
            <a:rect l="l" t="t" r="r" b="b"/>
            <a:pathLst>
              <a:path w="614830" h="614830">
                <a:moveTo>
                  <a:pt x="0" y="0"/>
                </a:moveTo>
                <a:lnTo>
                  <a:pt x="614830" y="0"/>
                </a:lnTo>
                <a:lnTo>
                  <a:pt x="614830" y="614830"/>
                </a:lnTo>
                <a:lnTo>
                  <a:pt x="0" y="614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8"/>
          <p:cNvGrpSpPr/>
          <p:nvPr/>
        </p:nvGrpSpPr>
        <p:grpSpPr>
          <a:xfrm>
            <a:off x="9764628" y="1678739"/>
            <a:ext cx="6737985" cy="6737985"/>
            <a:chOff x="0" y="0"/>
            <a:chExt cx="812800" cy="812800"/>
          </a:xfrm>
        </p:grpSpPr>
        <p:sp>
          <p:nvSpPr>
            <p:cNvPr id="19" name="Freeform 19" descr="image"/>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n-US"/>
            </a:p>
          </p:txBody>
        </p:sp>
      </p:grpSp>
      <p:sp>
        <p:nvSpPr>
          <p:cNvPr id="20" name="TextBox 20"/>
          <p:cNvSpPr txBox="1"/>
          <p:nvPr/>
        </p:nvSpPr>
        <p:spPr>
          <a:xfrm>
            <a:off x="1964770" y="6876323"/>
            <a:ext cx="4412311" cy="6794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1A1A1A"/>
                </a:solidFill>
                <a:latin typeface="Archivo Narrow Bold"/>
                <a:ea typeface="Archivo Narrow Bold"/>
                <a:cs typeface="Archivo Narrow Bold"/>
                <a:sym typeface="Archivo Narrow Bold"/>
              </a:rPr>
              <a:t>Iota Tau Chapter</a:t>
            </a:r>
          </a:p>
        </p:txBody>
      </p:sp>
      <p:sp>
        <p:nvSpPr>
          <p:cNvPr id="21" name="TextBox 21"/>
          <p:cNvSpPr txBox="1"/>
          <p:nvPr/>
        </p:nvSpPr>
        <p:spPr>
          <a:xfrm>
            <a:off x="1038225" y="2375508"/>
            <a:ext cx="8115300" cy="3346017"/>
          </a:xfrm>
          <a:prstGeom prst="rect">
            <a:avLst/>
          </a:prstGeom>
        </p:spPr>
        <p:txBody>
          <a:bodyPr lIns="0" tIns="0" rIns="0" bIns="0" rtlCol="0" anchor="t">
            <a:spAutoFit/>
          </a:bodyPr>
          <a:lstStyle/>
          <a:p>
            <a:pPr algn="l">
              <a:lnSpc>
                <a:spcPts val="12612"/>
              </a:lnSpc>
            </a:pPr>
            <a:r>
              <a:rPr lang="en-US" sz="11465" b="1">
                <a:solidFill>
                  <a:srgbClr val="1A1A1A"/>
                </a:solidFill>
                <a:latin typeface="Poppins Bold"/>
                <a:ea typeface="Poppins Bold"/>
                <a:cs typeface="Poppins Bold"/>
                <a:sym typeface="Poppins Bold"/>
              </a:rPr>
              <a:t>BETA ALPHA PSI</a:t>
            </a:r>
          </a:p>
        </p:txBody>
      </p:sp>
      <p:sp>
        <p:nvSpPr>
          <p:cNvPr id="22" name="TextBox 22"/>
          <p:cNvSpPr txBox="1"/>
          <p:nvPr/>
        </p:nvSpPr>
        <p:spPr>
          <a:xfrm>
            <a:off x="2057808" y="1190018"/>
            <a:ext cx="2878787" cy="685800"/>
          </a:xfrm>
          <a:prstGeom prst="rect">
            <a:avLst/>
          </a:prstGeom>
        </p:spPr>
        <p:txBody>
          <a:bodyPr lIns="0" tIns="0" rIns="0" bIns="0" rtlCol="0" anchor="t">
            <a:spAutoFit/>
          </a:bodyPr>
          <a:lstStyle/>
          <a:p>
            <a:pPr algn="ctr">
              <a:lnSpc>
                <a:spcPts val="2661"/>
              </a:lnSpc>
            </a:pPr>
            <a:r>
              <a:rPr lang="en-US" sz="2218" b="1">
                <a:solidFill>
                  <a:srgbClr val="0D0D0D"/>
                </a:solidFill>
                <a:latin typeface="Poppins Bold"/>
                <a:ea typeface="Poppins Bold"/>
                <a:cs typeface="Poppins Bold"/>
                <a:sym typeface="Poppins Bold"/>
              </a:rPr>
              <a:t>Kennesaw State University </a:t>
            </a:r>
          </a:p>
        </p:txBody>
      </p:sp>
      <p:sp>
        <p:nvSpPr>
          <p:cNvPr id="23" name="TextBox 23"/>
          <p:cNvSpPr txBox="1"/>
          <p:nvPr/>
        </p:nvSpPr>
        <p:spPr>
          <a:xfrm>
            <a:off x="2017419" y="8489474"/>
            <a:ext cx="3454282" cy="304800"/>
          </a:xfrm>
          <a:prstGeom prst="rect">
            <a:avLst/>
          </a:prstGeom>
        </p:spPr>
        <p:txBody>
          <a:bodyPr lIns="0" tIns="0" rIns="0" bIns="0" rtlCol="0" anchor="t">
            <a:spAutoFit/>
          </a:bodyPr>
          <a:lstStyle/>
          <a:p>
            <a:pPr algn="l">
              <a:lnSpc>
                <a:spcPts val="2321"/>
              </a:lnSpc>
            </a:pPr>
            <a:r>
              <a:rPr lang="en-US" sz="1934">
                <a:solidFill>
                  <a:srgbClr val="0D0D0D"/>
                </a:solidFill>
                <a:latin typeface="Poppins"/>
                <a:ea typeface="Poppins"/>
                <a:cs typeface="Poppins"/>
                <a:sym typeface="Poppins"/>
              </a:rPr>
              <a:t>Visit Our Website</a:t>
            </a:r>
          </a:p>
        </p:txBody>
      </p:sp>
      <p:sp>
        <p:nvSpPr>
          <p:cNvPr id="24" name="TextBox 24"/>
          <p:cNvSpPr txBox="1"/>
          <p:nvPr/>
        </p:nvSpPr>
        <p:spPr>
          <a:xfrm>
            <a:off x="2017419" y="8769458"/>
            <a:ext cx="4410331" cy="400050"/>
          </a:xfrm>
          <a:prstGeom prst="rect">
            <a:avLst/>
          </a:prstGeom>
        </p:spPr>
        <p:txBody>
          <a:bodyPr lIns="0" tIns="0" rIns="0" bIns="0" rtlCol="0" anchor="t">
            <a:spAutoFit/>
          </a:bodyPr>
          <a:lstStyle/>
          <a:p>
            <a:pPr algn="l">
              <a:lnSpc>
                <a:spcPts val="2946"/>
              </a:lnSpc>
            </a:pPr>
            <a:r>
              <a:rPr lang="en-US" sz="2455" b="1">
                <a:solidFill>
                  <a:srgbClr val="0D0D0D"/>
                </a:solidFill>
                <a:latin typeface="Poppins Bold"/>
                <a:ea typeface="Poppins Bold"/>
                <a:cs typeface="Poppins Bold"/>
                <a:sym typeface="Poppins Bold"/>
              </a:rPr>
              <a:t>ksubap.com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3293" y="0"/>
            <a:ext cx="4714707" cy="5757846"/>
            <a:chOff x="0" y="0"/>
            <a:chExt cx="1071872" cy="1309026"/>
          </a:xfrm>
        </p:grpSpPr>
        <p:sp>
          <p:nvSpPr>
            <p:cNvPr id="3" name="Freeform 3"/>
            <p:cNvSpPr/>
            <p:nvPr/>
          </p:nvSpPr>
          <p:spPr>
            <a:xfrm>
              <a:off x="0" y="0"/>
              <a:ext cx="1071872" cy="1309026"/>
            </a:xfrm>
            <a:custGeom>
              <a:avLst/>
              <a:gdLst/>
              <a:ahLst/>
              <a:cxnLst/>
              <a:rect l="l" t="t" r="r" b="b"/>
              <a:pathLst>
                <a:path w="1071872" h="1309026">
                  <a:moveTo>
                    <a:pt x="0" y="0"/>
                  </a:moveTo>
                  <a:lnTo>
                    <a:pt x="1071872" y="0"/>
                  </a:lnTo>
                  <a:lnTo>
                    <a:pt x="1071872" y="1309026"/>
                  </a:lnTo>
                  <a:lnTo>
                    <a:pt x="0" y="1309026"/>
                  </a:lnTo>
                  <a:close/>
                </a:path>
              </a:pathLst>
            </a:custGeom>
            <a:solidFill>
              <a:srgbClr val="FCBA2F"/>
            </a:solidFill>
          </p:spPr>
          <p:txBody>
            <a:bodyPr/>
            <a:lstStyle/>
            <a:p>
              <a:endParaRPr lang="en-US"/>
            </a:p>
          </p:txBody>
        </p:sp>
        <p:sp>
          <p:nvSpPr>
            <p:cNvPr id="4" name="TextBox 4"/>
            <p:cNvSpPr txBox="1"/>
            <p:nvPr/>
          </p:nvSpPr>
          <p:spPr>
            <a:xfrm>
              <a:off x="0" y="-57150"/>
              <a:ext cx="1071872" cy="13661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0360433" y="2138081"/>
            <a:ext cx="6425720" cy="6459116"/>
          </a:xfrm>
          <a:custGeom>
            <a:avLst/>
            <a:gdLst/>
            <a:ahLst/>
            <a:cxnLst/>
            <a:rect l="l" t="t" r="r" b="b"/>
            <a:pathLst>
              <a:path w="6425720" h="6459116">
                <a:moveTo>
                  <a:pt x="6425720" y="0"/>
                </a:moveTo>
                <a:lnTo>
                  <a:pt x="0" y="0"/>
                </a:lnTo>
                <a:lnTo>
                  <a:pt x="0" y="6459116"/>
                </a:lnTo>
                <a:lnTo>
                  <a:pt x="6425720" y="6459116"/>
                </a:lnTo>
                <a:lnTo>
                  <a:pt x="6425720"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0626281" y="1709825"/>
            <a:ext cx="6469555" cy="646955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6056" r="-24037"/>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8461584" y="9414935"/>
            <a:ext cx="2107746" cy="2118701"/>
          </a:xfrm>
          <a:custGeom>
            <a:avLst/>
            <a:gdLst/>
            <a:ahLst/>
            <a:cxnLst/>
            <a:rect l="l" t="t" r="r" b="b"/>
            <a:pathLst>
              <a:path w="2107746" h="2118701">
                <a:moveTo>
                  <a:pt x="2107746" y="0"/>
                </a:moveTo>
                <a:lnTo>
                  <a:pt x="0" y="0"/>
                </a:lnTo>
                <a:lnTo>
                  <a:pt x="0" y="2118701"/>
                </a:lnTo>
                <a:lnTo>
                  <a:pt x="2107746" y="2118701"/>
                </a:lnTo>
                <a:lnTo>
                  <a:pt x="2107746" y="0"/>
                </a:lnTo>
                <a:close/>
              </a:path>
            </a:pathLst>
          </a:custGeom>
          <a:blipFill>
            <a:blip r:embed="rId2"/>
            <a:stretch>
              <a:fillRect l="-125" r="-520"/>
            </a:stretch>
          </a:blipFill>
        </p:spPr>
        <p:txBody>
          <a:bodyPr/>
          <a:lstStyle/>
          <a:p>
            <a:endParaRPr lang="en-US"/>
          </a:p>
        </p:txBody>
      </p:sp>
      <p:grpSp>
        <p:nvGrpSpPr>
          <p:cNvPr id="9" name="Group 9"/>
          <p:cNvGrpSpPr/>
          <p:nvPr/>
        </p:nvGrpSpPr>
        <p:grpSpPr>
          <a:xfrm>
            <a:off x="8594677" y="9566006"/>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7910640" y="8873485"/>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6509866" y="8030292"/>
            <a:ext cx="585971" cy="1100414"/>
          </a:xfrm>
          <a:custGeom>
            <a:avLst/>
            <a:gdLst/>
            <a:ahLst/>
            <a:cxnLst/>
            <a:rect l="l" t="t" r="r" b="b"/>
            <a:pathLst>
              <a:path w="585971" h="1100414">
                <a:moveTo>
                  <a:pt x="0" y="0"/>
                </a:moveTo>
                <a:lnTo>
                  <a:pt x="585970" y="0"/>
                </a:lnTo>
                <a:lnTo>
                  <a:pt x="585970"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1028700" y="920793"/>
            <a:ext cx="512703" cy="1834603"/>
            <a:chOff x="0" y="0"/>
            <a:chExt cx="135033" cy="483188"/>
          </a:xfrm>
        </p:grpSpPr>
        <p:sp>
          <p:nvSpPr>
            <p:cNvPr id="17" name="Freeform 17"/>
            <p:cNvSpPr/>
            <p:nvPr/>
          </p:nvSpPr>
          <p:spPr>
            <a:xfrm>
              <a:off x="0" y="0"/>
              <a:ext cx="135033" cy="483188"/>
            </a:xfrm>
            <a:custGeom>
              <a:avLst/>
              <a:gdLst/>
              <a:ahLst/>
              <a:cxnLst/>
              <a:rect l="l" t="t" r="r" b="b"/>
              <a:pathLst>
                <a:path w="135033" h="483188">
                  <a:moveTo>
                    <a:pt x="67516" y="0"/>
                  </a:moveTo>
                  <a:lnTo>
                    <a:pt x="67516" y="0"/>
                  </a:lnTo>
                  <a:cubicBezTo>
                    <a:pt x="104805" y="0"/>
                    <a:pt x="135033" y="30228"/>
                    <a:pt x="135033" y="67516"/>
                  </a:cubicBezTo>
                  <a:lnTo>
                    <a:pt x="135033" y="415671"/>
                  </a:lnTo>
                  <a:cubicBezTo>
                    <a:pt x="135033" y="433578"/>
                    <a:pt x="127919" y="450751"/>
                    <a:pt x="115258" y="463413"/>
                  </a:cubicBezTo>
                  <a:cubicBezTo>
                    <a:pt x="102596" y="476074"/>
                    <a:pt x="85423" y="483188"/>
                    <a:pt x="67516" y="483188"/>
                  </a:cubicBezTo>
                  <a:lnTo>
                    <a:pt x="67516" y="483188"/>
                  </a:lnTo>
                  <a:cubicBezTo>
                    <a:pt x="30228" y="483188"/>
                    <a:pt x="0" y="452960"/>
                    <a:pt x="0" y="415671"/>
                  </a:cubicBezTo>
                  <a:lnTo>
                    <a:pt x="0" y="67516"/>
                  </a:lnTo>
                  <a:cubicBezTo>
                    <a:pt x="0" y="49610"/>
                    <a:pt x="7113" y="32437"/>
                    <a:pt x="19775" y="19775"/>
                  </a:cubicBezTo>
                  <a:cubicBezTo>
                    <a:pt x="32437" y="7113"/>
                    <a:pt x="49610" y="0"/>
                    <a:pt x="67516" y="0"/>
                  </a:cubicBezTo>
                  <a:close/>
                </a:path>
              </a:pathLst>
            </a:custGeom>
            <a:solidFill>
              <a:srgbClr val="AD251E"/>
            </a:solidFill>
          </p:spPr>
          <p:txBody>
            <a:bodyPr/>
            <a:lstStyle/>
            <a:p>
              <a:endParaRPr lang="en-US"/>
            </a:p>
          </p:txBody>
        </p:sp>
        <p:sp>
          <p:nvSpPr>
            <p:cNvPr id="18" name="TextBox 18"/>
            <p:cNvSpPr txBox="1"/>
            <p:nvPr/>
          </p:nvSpPr>
          <p:spPr>
            <a:xfrm>
              <a:off x="0" y="-57150"/>
              <a:ext cx="135033" cy="540338"/>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Freeform 20"/>
          <p:cNvSpPr/>
          <p:nvPr/>
        </p:nvSpPr>
        <p:spPr>
          <a:xfrm>
            <a:off x="9584553" y="551756"/>
            <a:ext cx="1980508" cy="1980508"/>
          </a:xfrm>
          <a:custGeom>
            <a:avLst/>
            <a:gdLst/>
            <a:ahLst/>
            <a:cxnLst/>
            <a:rect l="l" t="t" r="r" b="b"/>
            <a:pathLst>
              <a:path w="1980508" h="1980508">
                <a:moveTo>
                  <a:pt x="0" y="0"/>
                </a:moveTo>
                <a:lnTo>
                  <a:pt x="1980508" y="0"/>
                </a:lnTo>
                <a:lnTo>
                  <a:pt x="1980508" y="1980508"/>
                </a:lnTo>
                <a:lnTo>
                  <a:pt x="0" y="1980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2100361" y="982750"/>
            <a:ext cx="6966747" cy="1386205"/>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Contact Us</a:t>
            </a:r>
          </a:p>
          <a:p>
            <a:pPr algn="l">
              <a:lnSpc>
                <a:spcPts val="4160"/>
              </a:lnSpc>
            </a:pPr>
            <a:r>
              <a:rPr lang="en-US" sz="3200" b="1" i="1">
                <a:solidFill>
                  <a:srgbClr val="1A1A1A"/>
                </a:solidFill>
                <a:latin typeface="Poppins Bold Italics"/>
                <a:ea typeface="Poppins Bold Italics"/>
                <a:cs typeface="Poppins Bold Italics"/>
                <a:sym typeface="Poppins Bold Italics"/>
              </a:rPr>
              <a:t>Beta Alpha Psi - Iota Tau Chapter </a:t>
            </a:r>
          </a:p>
        </p:txBody>
      </p:sp>
      <p:sp>
        <p:nvSpPr>
          <p:cNvPr id="22" name="TextBox 22"/>
          <p:cNvSpPr txBox="1"/>
          <p:nvPr/>
        </p:nvSpPr>
        <p:spPr>
          <a:xfrm>
            <a:off x="1096527" y="2965133"/>
            <a:ext cx="7849080" cy="4090035"/>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Contact EC for any specific questions:</a:t>
            </a:r>
          </a:p>
          <a:p>
            <a:pPr algn="l">
              <a:lnSpc>
                <a:spcPts val="2940"/>
              </a:lnSpc>
            </a:pPr>
            <a:r>
              <a:rPr lang="en-US" sz="2100" b="1">
                <a:solidFill>
                  <a:srgbClr val="000000"/>
                </a:solidFill>
                <a:latin typeface="Poppins Bold"/>
                <a:ea typeface="Poppins Bold"/>
                <a:cs typeface="Poppins Bold"/>
                <a:sym typeface="Poppins Bold"/>
              </a:rPr>
              <a:t>Karen Flores-Padilla, President </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kfloresp@students.kennesaw.edu</a:t>
            </a:r>
          </a:p>
          <a:p>
            <a:pPr algn="l">
              <a:lnSpc>
                <a:spcPts val="2940"/>
              </a:lnSpc>
            </a:pPr>
            <a:r>
              <a:rPr lang="en-US" sz="2100" b="1">
                <a:solidFill>
                  <a:srgbClr val="000000"/>
                </a:solidFill>
                <a:latin typeface="Poppins Bold"/>
                <a:ea typeface="Poppins Bold"/>
                <a:cs typeface="Poppins Bold"/>
                <a:sym typeface="Poppins Bold"/>
              </a:rPr>
              <a:t>Zainab Choudhary, Vice President</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zchoudh1@students.kennesaw.edu</a:t>
            </a:r>
          </a:p>
          <a:p>
            <a:pPr algn="l">
              <a:lnSpc>
                <a:spcPts val="2940"/>
              </a:lnSpc>
            </a:pPr>
            <a:r>
              <a:rPr lang="en-US" sz="2100" b="1">
                <a:solidFill>
                  <a:srgbClr val="000000"/>
                </a:solidFill>
                <a:latin typeface="Poppins Bold"/>
                <a:ea typeface="Poppins Bold"/>
                <a:cs typeface="Poppins Bold"/>
                <a:sym typeface="Poppins Bold"/>
              </a:rPr>
              <a:t>Eric Super, Treasurer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esuper@students.kennesaw.edu</a:t>
            </a:r>
          </a:p>
          <a:p>
            <a:pPr algn="l">
              <a:lnSpc>
                <a:spcPts val="2940"/>
              </a:lnSpc>
            </a:pPr>
            <a:r>
              <a:rPr lang="en-US" sz="2100" b="1">
                <a:solidFill>
                  <a:srgbClr val="000000"/>
                </a:solidFill>
                <a:latin typeface="Poppins Bold"/>
                <a:ea typeface="Poppins Bold"/>
                <a:cs typeface="Poppins Bold"/>
                <a:sym typeface="Poppins Bold"/>
              </a:rPr>
              <a:t>Mya Bacchus , Reporter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mbacchu2@students.kennesaw.edu</a:t>
            </a:r>
          </a:p>
          <a:p>
            <a:pPr algn="l">
              <a:lnSpc>
                <a:spcPts val="2940"/>
              </a:lnSpc>
            </a:pPr>
            <a:r>
              <a:rPr lang="en-US" sz="2100" b="1">
                <a:solidFill>
                  <a:srgbClr val="000000"/>
                </a:solidFill>
                <a:latin typeface="Poppins Bold"/>
                <a:ea typeface="Poppins Bold"/>
                <a:cs typeface="Poppins Bold"/>
                <a:sym typeface="Poppins Bold"/>
              </a:rPr>
              <a:t>Hailey Young, Marketing Director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hyoung32@students.kennesaw.edu</a:t>
            </a:r>
          </a:p>
        </p:txBody>
      </p:sp>
      <p:sp>
        <p:nvSpPr>
          <p:cNvPr id="23" name="TextBox 23"/>
          <p:cNvSpPr txBox="1"/>
          <p:nvPr/>
        </p:nvSpPr>
        <p:spPr>
          <a:xfrm>
            <a:off x="1028700" y="7292341"/>
            <a:ext cx="7849080" cy="1861185"/>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Contacts for other questions:</a:t>
            </a:r>
          </a:p>
          <a:p>
            <a:pPr algn="l">
              <a:lnSpc>
                <a:spcPts val="2940"/>
              </a:lnSpc>
            </a:pPr>
            <a:r>
              <a:rPr lang="en-US" sz="2100" b="1">
                <a:solidFill>
                  <a:srgbClr val="0D0D0D"/>
                </a:solidFill>
                <a:latin typeface="Poppins Bold"/>
                <a:ea typeface="Poppins Bold"/>
                <a:cs typeface="Poppins Bold"/>
                <a:sym typeface="Poppins Bold"/>
              </a:rPr>
              <a:t>Shannon Shumate:</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sshumat2@kennesaw.edu</a:t>
            </a:r>
          </a:p>
          <a:p>
            <a:pPr algn="l">
              <a:lnSpc>
                <a:spcPts val="2940"/>
              </a:lnSpc>
            </a:pPr>
            <a:r>
              <a:rPr lang="en-US" sz="2100" b="1">
                <a:solidFill>
                  <a:srgbClr val="0D0D0D"/>
                </a:solidFill>
                <a:latin typeface="Poppins Bold"/>
                <a:ea typeface="Poppins Bold"/>
                <a:cs typeface="Poppins Bold"/>
                <a:sym typeface="Poppins Bold"/>
              </a:rPr>
              <a:t>Amanda York:</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ayork23@kennesaw.edu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5101" y="2709445"/>
            <a:ext cx="3197779" cy="3231410"/>
            <a:chOff x="0" y="0"/>
            <a:chExt cx="804341" cy="812800"/>
          </a:xfrm>
        </p:grpSpPr>
        <p:sp>
          <p:nvSpPr>
            <p:cNvPr id="3" name="Freeform 3"/>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2"/>
              <a:stretch>
                <a:fillRect l="-79127" r="-80178"/>
              </a:stretch>
            </a:blipFill>
          </p:spPr>
          <p:txBody>
            <a:bodyPr/>
            <a:lstStyle/>
            <a:p>
              <a:endParaRPr lang="en-US"/>
            </a:p>
          </p:txBody>
        </p:sp>
      </p:grpSp>
      <p:sp>
        <p:nvSpPr>
          <p:cNvPr id="4" name="Freeform 4"/>
          <p:cNvSpPr/>
          <p:nvPr/>
        </p:nvSpPr>
        <p:spPr>
          <a:xfrm>
            <a:off x="2393901"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3"/>
            <a:stretch>
              <a:fillRect l="-525" r="-525"/>
            </a:stretch>
          </a:blipFill>
        </p:spPr>
        <p:txBody>
          <a:bodyPr/>
          <a:lstStyle/>
          <a:p>
            <a:endParaRPr lang="en-US"/>
          </a:p>
        </p:txBody>
      </p:sp>
      <p:grpSp>
        <p:nvGrpSpPr>
          <p:cNvPr id="5" name="Group 5"/>
          <p:cNvGrpSpPr/>
          <p:nvPr/>
        </p:nvGrpSpPr>
        <p:grpSpPr>
          <a:xfrm>
            <a:off x="7543417" y="2709445"/>
            <a:ext cx="3197779" cy="3231410"/>
            <a:chOff x="0" y="0"/>
            <a:chExt cx="804341" cy="812800"/>
          </a:xfrm>
        </p:grpSpPr>
        <p:sp>
          <p:nvSpPr>
            <p:cNvPr id="6" name="Freeform 6"/>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2"/>
              <a:stretch>
                <a:fillRect l="-79127" r="-80178"/>
              </a:stretch>
            </a:blipFill>
          </p:spPr>
          <p:txBody>
            <a:bodyPr/>
            <a:lstStyle/>
            <a:p>
              <a:endParaRPr lang="en-US"/>
            </a:p>
          </p:txBody>
        </p:sp>
      </p:grpSp>
      <p:sp>
        <p:nvSpPr>
          <p:cNvPr id="7" name="Freeform 7"/>
          <p:cNvSpPr/>
          <p:nvPr/>
        </p:nvSpPr>
        <p:spPr>
          <a:xfrm>
            <a:off x="7352216"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3"/>
            <a:stretch>
              <a:fillRect l="-525" r="-525"/>
            </a:stretch>
          </a:blipFill>
        </p:spPr>
        <p:txBody>
          <a:bodyPr/>
          <a:lstStyle/>
          <a:p>
            <a:endParaRPr lang="en-US"/>
          </a:p>
        </p:txBody>
      </p:sp>
      <p:grpSp>
        <p:nvGrpSpPr>
          <p:cNvPr id="8" name="Group 8"/>
          <p:cNvGrpSpPr/>
          <p:nvPr/>
        </p:nvGrpSpPr>
        <p:grpSpPr>
          <a:xfrm>
            <a:off x="13022565" y="2709445"/>
            <a:ext cx="3197779" cy="3231410"/>
            <a:chOff x="0" y="0"/>
            <a:chExt cx="804341" cy="812800"/>
          </a:xfrm>
        </p:grpSpPr>
        <p:sp>
          <p:nvSpPr>
            <p:cNvPr id="9" name="Freeform 9"/>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2"/>
              <a:stretch>
                <a:fillRect l="-79127" r="-80178"/>
              </a:stretch>
            </a:blipFill>
          </p:spPr>
          <p:txBody>
            <a:bodyPr/>
            <a:lstStyle/>
            <a:p>
              <a:endParaRPr lang="en-US"/>
            </a:p>
          </p:txBody>
        </p:sp>
      </p:grpSp>
      <p:sp>
        <p:nvSpPr>
          <p:cNvPr id="10" name="Freeform 10"/>
          <p:cNvSpPr/>
          <p:nvPr/>
        </p:nvSpPr>
        <p:spPr>
          <a:xfrm>
            <a:off x="12831365"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3"/>
            <a:stretch>
              <a:fillRect l="-525" r="-525"/>
            </a:stretch>
          </a:blipFill>
        </p:spPr>
        <p:txBody>
          <a:bodyPr/>
          <a:lstStyle/>
          <a:p>
            <a:endParaRPr lang="en-US"/>
          </a:p>
        </p:txBody>
      </p:sp>
      <p:sp>
        <p:nvSpPr>
          <p:cNvPr id="11" name="Freeform 11"/>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12" name="Group 12"/>
          <p:cNvGrpSpPr/>
          <p:nvPr/>
        </p:nvGrpSpPr>
        <p:grpSpPr>
          <a:xfrm>
            <a:off x="-1133151" y="5994634"/>
            <a:ext cx="1796020" cy="17960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4" name="TextBox 14"/>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1815476" y="5302112"/>
            <a:ext cx="3201602" cy="320160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438150" cap="sq">
              <a:solidFill>
                <a:srgbClr val="000000"/>
              </a:solidFill>
              <a:prstDash val="solid"/>
              <a:miter/>
            </a:ln>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400000">
            <a:off x="15655152" y="7699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0" y="9258300"/>
            <a:ext cx="18288000" cy="1028700"/>
            <a:chOff x="0" y="0"/>
            <a:chExt cx="4816593" cy="270933"/>
          </a:xfrm>
        </p:grpSpPr>
        <p:sp>
          <p:nvSpPr>
            <p:cNvPr id="20" name="Freeform 2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21" name="TextBox 21"/>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583014" y="2709445"/>
            <a:ext cx="3199866" cy="3233519"/>
            <a:chOff x="0" y="0"/>
            <a:chExt cx="804341" cy="812800"/>
          </a:xfrm>
        </p:grpSpPr>
        <p:sp>
          <p:nvSpPr>
            <p:cNvPr id="23" name="Freeform 23"/>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7"/>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24" name="Group 24"/>
          <p:cNvGrpSpPr/>
          <p:nvPr/>
        </p:nvGrpSpPr>
        <p:grpSpPr>
          <a:xfrm>
            <a:off x="7556732" y="2707336"/>
            <a:ext cx="3199866" cy="3233519"/>
            <a:chOff x="0" y="0"/>
            <a:chExt cx="804341" cy="812800"/>
          </a:xfrm>
        </p:grpSpPr>
        <p:sp>
          <p:nvSpPr>
            <p:cNvPr id="25" name="Freeform 25"/>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7"/>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26" name="Group 26"/>
          <p:cNvGrpSpPr/>
          <p:nvPr/>
        </p:nvGrpSpPr>
        <p:grpSpPr>
          <a:xfrm>
            <a:off x="13018336" y="2707336"/>
            <a:ext cx="3199866" cy="3233519"/>
            <a:chOff x="0" y="0"/>
            <a:chExt cx="804341" cy="812800"/>
          </a:xfrm>
        </p:grpSpPr>
        <p:sp>
          <p:nvSpPr>
            <p:cNvPr id="27" name="Freeform 27"/>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7"/>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pic>
        <p:nvPicPr>
          <p:cNvPr id="28" name="Picture 28"/>
          <p:cNvPicPr>
            <a:picLocks noChangeAspect="1"/>
          </p:cNvPicPr>
          <p:nvPr/>
        </p:nvPicPr>
        <p:blipFill>
          <a:blip r:embed="rId8"/>
          <a:stretch>
            <a:fillRect/>
          </a:stretch>
        </p:blipFill>
        <p:spPr>
          <a:xfrm>
            <a:off x="2894710" y="3035858"/>
            <a:ext cx="2576477" cy="2576477"/>
          </a:xfrm>
          <a:prstGeom prst="rect">
            <a:avLst/>
          </a:prstGeom>
        </p:spPr>
      </p:pic>
      <p:pic>
        <p:nvPicPr>
          <p:cNvPr id="29" name="Picture 29"/>
          <p:cNvPicPr>
            <a:picLocks noChangeAspect="1"/>
          </p:cNvPicPr>
          <p:nvPr/>
        </p:nvPicPr>
        <p:blipFill>
          <a:blip r:embed="rId9"/>
          <a:stretch>
            <a:fillRect/>
          </a:stretch>
        </p:blipFill>
        <p:spPr>
          <a:xfrm>
            <a:off x="7896655" y="3078445"/>
            <a:ext cx="2491302" cy="2491302"/>
          </a:xfrm>
          <a:prstGeom prst="rect">
            <a:avLst/>
          </a:prstGeom>
        </p:spPr>
      </p:pic>
      <p:pic>
        <p:nvPicPr>
          <p:cNvPr id="30" name="Picture 30"/>
          <p:cNvPicPr>
            <a:picLocks noChangeAspect="1"/>
          </p:cNvPicPr>
          <p:nvPr/>
        </p:nvPicPr>
        <p:blipFill>
          <a:blip r:embed="rId10"/>
          <a:stretch>
            <a:fillRect/>
          </a:stretch>
        </p:blipFill>
        <p:spPr>
          <a:xfrm>
            <a:off x="13370296" y="3077511"/>
            <a:ext cx="2531035" cy="2531035"/>
          </a:xfrm>
          <a:prstGeom prst="rect">
            <a:avLst/>
          </a:prstGeom>
        </p:spPr>
      </p:pic>
      <p:sp>
        <p:nvSpPr>
          <p:cNvPr id="31" name="TextBox 31"/>
          <p:cNvSpPr txBox="1"/>
          <p:nvPr/>
        </p:nvSpPr>
        <p:spPr>
          <a:xfrm>
            <a:off x="2743059" y="953716"/>
            <a:ext cx="12798496" cy="660400"/>
          </a:xfrm>
          <a:prstGeom prst="rect">
            <a:avLst/>
          </a:prstGeom>
        </p:spPr>
        <p:txBody>
          <a:bodyPr lIns="0" tIns="0" rIns="0" bIns="0" rtlCol="0" anchor="t">
            <a:spAutoFit/>
          </a:bodyPr>
          <a:lstStyle/>
          <a:p>
            <a:pPr algn="ctr">
              <a:lnSpc>
                <a:spcPts val="4550"/>
              </a:lnSpc>
            </a:pPr>
            <a:r>
              <a:rPr lang="en-US" sz="5000" b="1">
                <a:solidFill>
                  <a:srgbClr val="0D0D0D"/>
                </a:solidFill>
                <a:latin typeface="Poppins Bold"/>
                <a:ea typeface="Poppins Bold"/>
                <a:cs typeface="Poppins Bold"/>
                <a:sym typeface="Poppins Bold"/>
              </a:rPr>
              <a:t>Follow US</a:t>
            </a:r>
          </a:p>
        </p:txBody>
      </p:sp>
      <p:sp>
        <p:nvSpPr>
          <p:cNvPr id="32" name="TextBox 32"/>
          <p:cNvSpPr txBox="1"/>
          <p:nvPr/>
        </p:nvSpPr>
        <p:spPr>
          <a:xfrm>
            <a:off x="1869823"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Instagram</a:t>
            </a:r>
          </a:p>
        </p:txBody>
      </p:sp>
      <p:sp>
        <p:nvSpPr>
          <p:cNvPr id="33" name="TextBox 33"/>
          <p:cNvSpPr txBox="1"/>
          <p:nvPr/>
        </p:nvSpPr>
        <p:spPr>
          <a:xfrm>
            <a:off x="6828139"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Website</a:t>
            </a:r>
          </a:p>
        </p:txBody>
      </p:sp>
      <p:sp>
        <p:nvSpPr>
          <p:cNvPr id="34" name="TextBox 34"/>
          <p:cNvSpPr txBox="1"/>
          <p:nvPr/>
        </p:nvSpPr>
        <p:spPr>
          <a:xfrm>
            <a:off x="12307288"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LinkedIn</a:t>
            </a:r>
          </a:p>
        </p:txBody>
      </p:sp>
      <p:sp>
        <p:nvSpPr>
          <p:cNvPr id="35" name="Freeform 35"/>
          <p:cNvSpPr/>
          <p:nvPr/>
        </p:nvSpPr>
        <p:spPr>
          <a:xfrm rot="-5400000">
            <a:off x="3889962" y="771478"/>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6" name="Freeform 36"/>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11"/>
            <a:stretch>
              <a:fillRect l="-33935" r="-29863"/>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9981" y="1205423"/>
            <a:ext cx="7778348" cy="77783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2AA15">
                    <a:alpha val="100000"/>
                  </a:srgbClr>
                </a:gs>
                <a:gs pos="100000">
                  <a:srgbClr val="C5C19C">
                    <a:alpha val="100000"/>
                  </a:srgbClr>
                </a:gs>
              </a:gsLst>
              <a:lin ang="5400000"/>
            </a:gradFill>
            <a:ln w="95250" cap="sq">
              <a:solidFill>
                <a:srgbClr val="C5C19D"/>
              </a:solidFill>
              <a:prstDash val="solid"/>
              <a:miter/>
            </a:ln>
          </p:spPr>
          <p:txBody>
            <a:bodyPr/>
            <a:lstStyle/>
            <a:p>
              <a:endParaRPr lang="en-US"/>
            </a:p>
          </p:txBody>
        </p:sp>
      </p:grpSp>
      <p:sp>
        <p:nvSpPr>
          <p:cNvPr id="4" name="Freeform 4"/>
          <p:cNvSpPr/>
          <p:nvPr/>
        </p:nvSpPr>
        <p:spPr>
          <a:xfrm rot="-10800000">
            <a:off x="12182073" y="0"/>
            <a:ext cx="951548" cy="10287000"/>
          </a:xfrm>
          <a:custGeom>
            <a:avLst/>
            <a:gdLst/>
            <a:ahLst/>
            <a:cxnLst/>
            <a:rect l="l" t="t" r="r" b="b"/>
            <a:pathLst>
              <a:path w="951548" h="10287000">
                <a:moveTo>
                  <a:pt x="0" y="0"/>
                </a:moveTo>
                <a:lnTo>
                  <a:pt x="951547" y="0"/>
                </a:lnTo>
                <a:lnTo>
                  <a:pt x="951547" y="10287000"/>
                </a:lnTo>
                <a:lnTo>
                  <a:pt x="0" y="1028700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3133620" y="0"/>
            <a:ext cx="5154380" cy="10287000"/>
            <a:chOff x="0" y="0"/>
            <a:chExt cx="1357532" cy="2709333"/>
          </a:xfrm>
        </p:grpSpPr>
        <p:sp>
          <p:nvSpPr>
            <p:cNvPr id="6" name="Freeform 6"/>
            <p:cNvSpPr/>
            <p:nvPr/>
          </p:nvSpPr>
          <p:spPr>
            <a:xfrm>
              <a:off x="0" y="0"/>
              <a:ext cx="1357532" cy="2709333"/>
            </a:xfrm>
            <a:custGeom>
              <a:avLst/>
              <a:gdLst/>
              <a:ahLst/>
              <a:cxnLst/>
              <a:rect l="l" t="t" r="r" b="b"/>
              <a:pathLst>
                <a:path w="1357532" h="2709333">
                  <a:moveTo>
                    <a:pt x="0" y="0"/>
                  </a:moveTo>
                  <a:lnTo>
                    <a:pt x="1357532" y="0"/>
                  </a:lnTo>
                  <a:lnTo>
                    <a:pt x="1357532" y="2709333"/>
                  </a:lnTo>
                  <a:lnTo>
                    <a:pt x="0" y="2709333"/>
                  </a:lnTo>
                  <a:close/>
                </a:path>
              </a:pathLst>
            </a:custGeom>
            <a:gradFill rotWithShape="1">
              <a:gsLst>
                <a:gs pos="0">
                  <a:srgbClr val="F2AA16">
                    <a:alpha val="100000"/>
                  </a:srgbClr>
                </a:gs>
                <a:gs pos="50000">
                  <a:srgbClr val="F4C801">
                    <a:alpha val="100000"/>
                  </a:srgbClr>
                </a:gs>
                <a:gs pos="100000">
                  <a:srgbClr val="FCBA2F">
                    <a:alpha val="100000"/>
                  </a:srgbClr>
                </a:gs>
              </a:gsLst>
              <a:lin ang="0"/>
            </a:gradFill>
          </p:spPr>
          <p:txBody>
            <a:bodyPr/>
            <a:lstStyle/>
            <a:p>
              <a:endParaRPr lang="en-US"/>
            </a:p>
          </p:txBody>
        </p:sp>
        <p:sp>
          <p:nvSpPr>
            <p:cNvPr id="7" name="TextBox 7"/>
            <p:cNvSpPr txBox="1"/>
            <p:nvPr/>
          </p:nvSpPr>
          <p:spPr>
            <a:xfrm>
              <a:off x="0" y="-57150"/>
              <a:ext cx="1357532" cy="27664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528579" y="1528791"/>
            <a:ext cx="7210082" cy="7229419"/>
          </a:xfrm>
          <a:custGeom>
            <a:avLst/>
            <a:gdLst/>
            <a:ahLst/>
            <a:cxnLst/>
            <a:rect l="l" t="t" r="r" b="b"/>
            <a:pathLst>
              <a:path w="7210082" h="7229419">
                <a:moveTo>
                  <a:pt x="7210083" y="0"/>
                </a:moveTo>
                <a:lnTo>
                  <a:pt x="0" y="0"/>
                </a:lnTo>
                <a:lnTo>
                  <a:pt x="0" y="7229418"/>
                </a:lnTo>
                <a:lnTo>
                  <a:pt x="7210083" y="7229418"/>
                </a:lnTo>
                <a:lnTo>
                  <a:pt x="7210083" y="0"/>
                </a:lnTo>
                <a:close/>
              </a:path>
            </a:pathLst>
          </a:custGeom>
          <a:blipFill>
            <a:blip r:embed="rId3"/>
            <a:stretch>
              <a:fillRect r="-393"/>
            </a:stretch>
          </a:blipFill>
        </p:spPr>
        <p:txBody>
          <a:bodyPr/>
          <a:lstStyle/>
          <a:p>
            <a:endParaRPr lang="en-US"/>
          </a:p>
        </p:txBody>
      </p:sp>
      <p:grpSp>
        <p:nvGrpSpPr>
          <p:cNvPr id="9" name="Group 9"/>
          <p:cNvGrpSpPr/>
          <p:nvPr/>
        </p:nvGrpSpPr>
        <p:grpSpPr>
          <a:xfrm>
            <a:off x="816663" y="8224391"/>
            <a:ext cx="3975449" cy="1323565"/>
            <a:chOff x="0" y="0"/>
            <a:chExt cx="1759696" cy="585864"/>
          </a:xfrm>
        </p:grpSpPr>
        <p:sp>
          <p:nvSpPr>
            <p:cNvPr id="10" name="Freeform 10"/>
            <p:cNvSpPr/>
            <p:nvPr/>
          </p:nvSpPr>
          <p:spPr>
            <a:xfrm>
              <a:off x="0" y="0"/>
              <a:ext cx="1759696" cy="585864"/>
            </a:xfrm>
            <a:custGeom>
              <a:avLst/>
              <a:gdLst/>
              <a:ahLst/>
              <a:cxnLst/>
              <a:rect l="l" t="t" r="r" b="b"/>
              <a:pathLst>
                <a:path w="1759696" h="585864">
                  <a:moveTo>
                    <a:pt x="194743" y="0"/>
                  </a:moveTo>
                  <a:lnTo>
                    <a:pt x="1564953" y="0"/>
                  </a:lnTo>
                  <a:cubicBezTo>
                    <a:pt x="1616602" y="0"/>
                    <a:pt x="1666136" y="20518"/>
                    <a:pt x="1702657" y="57039"/>
                  </a:cubicBezTo>
                  <a:cubicBezTo>
                    <a:pt x="1739179" y="93560"/>
                    <a:pt x="1759696" y="143094"/>
                    <a:pt x="1759696" y="194743"/>
                  </a:cubicBezTo>
                  <a:lnTo>
                    <a:pt x="1759696" y="391121"/>
                  </a:lnTo>
                  <a:cubicBezTo>
                    <a:pt x="1759696" y="498674"/>
                    <a:pt x="1672507" y="585864"/>
                    <a:pt x="1564953" y="585864"/>
                  </a:cubicBezTo>
                  <a:lnTo>
                    <a:pt x="194743" y="585864"/>
                  </a:lnTo>
                  <a:cubicBezTo>
                    <a:pt x="143094" y="585864"/>
                    <a:pt x="93560" y="565346"/>
                    <a:pt x="57039" y="528825"/>
                  </a:cubicBezTo>
                  <a:cubicBezTo>
                    <a:pt x="20518" y="492304"/>
                    <a:pt x="0" y="442770"/>
                    <a:pt x="0" y="391121"/>
                  </a:cubicBezTo>
                  <a:lnTo>
                    <a:pt x="0" y="194743"/>
                  </a:lnTo>
                  <a:cubicBezTo>
                    <a:pt x="0" y="143094"/>
                    <a:pt x="20518" y="93560"/>
                    <a:pt x="57039" y="57039"/>
                  </a:cubicBezTo>
                  <a:cubicBezTo>
                    <a:pt x="93560" y="20518"/>
                    <a:pt x="143094" y="0"/>
                    <a:pt x="194743" y="0"/>
                  </a:cubicBezTo>
                  <a:close/>
                </a:path>
              </a:pathLst>
            </a:custGeom>
            <a:solidFill>
              <a:srgbClr val="F2AA16"/>
            </a:solidFill>
          </p:spPr>
          <p:txBody>
            <a:bodyPr/>
            <a:lstStyle/>
            <a:p>
              <a:endParaRPr lang="en-US"/>
            </a:p>
          </p:txBody>
        </p:sp>
        <p:sp>
          <p:nvSpPr>
            <p:cNvPr id="11" name="TextBox 11"/>
            <p:cNvSpPr txBox="1"/>
            <p:nvPr/>
          </p:nvSpPr>
          <p:spPr>
            <a:xfrm>
              <a:off x="0" y="-57150"/>
              <a:ext cx="1759696" cy="643014"/>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62446" y="6779206"/>
            <a:ext cx="505813" cy="949884"/>
          </a:xfrm>
          <a:custGeom>
            <a:avLst/>
            <a:gdLst/>
            <a:ahLst/>
            <a:cxnLst/>
            <a:rect l="l" t="t" r="r" b="b"/>
            <a:pathLst>
              <a:path w="505813" h="949884">
                <a:moveTo>
                  <a:pt x="0" y="0"/>
                </a:moveTo>
                <a:lnTo>
                  <a:pt x="505813" y="0"/>
                </a:lnTo>
                <a:lnTo>
                  <a:pt x="505813" y="949885"/>
                </a:lnTo>
                <a:lnTo>
                  <a:pt x="0" y="949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978322" y="1092694"/>
            <a:ext cx="986448" cy="908886"/>
          </a:xfrm>
          <a:custGeom>
            <a:avLst/>
            <a:gdLst/>
            <a:ahLst/>
            <a:cxnLst/>
            <a:rect l="l" t="t" r="r" b="b"/>
            <a:pathLst>
              <a:path w="986448" h="908886">
                <a:moveTo>
                  <a:pt x="0" y="0"/>
                </a:moveTo>
                <a:lnTo>
                  <a:pt x="986448" y="0"/>
                </a:lnTo>
                <a:lnTo>
                  <a:pt x="986448" y="908886"/>
                </a:lnTo>
                <a:lnTo>
                  <a:pt x="0" y="908886"/>
                </a:lnTo>
                <a:lnTo>
                  <a:pt x="0" y="0"/>
                </a:lnTo>
                <a:close/>
              </a:path>
            </a:pathLst>
          </a:custGeom>
          <a:blipFill>
            <a:blip r:embed="rId6"/>
            <a:stretch>
              <a:fillRect l="-33935" r="-29863"/>
            </a:stretch>
          </a:blipFill>
        </p:spPr>
        <p:txBody>
          <a:bodyPr/>
          <a:lstStyle/>
          <a:p>
            <a:endParaRPr lang="en-US"/>
          </a:p>
        </p:txBody>
      </p:sp>
      <p:grpSp>
        <p:nvGrpSpPr>
          <p:cNvPr id="14" name="Group 14"/>
          <p:cNvGrpSpPr/>
          <p:nvPr/>
        </p:nvGrpSpPr>
        <p:grpSpPr>
          <a:xfrm>
            <a:off x="1028700" y="8416724"/>
            <a:ext cx="841576" cy="84157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7" name="Freeform 17"/>
          <p:cNvSpPr/>
          <p:nvPr/>
        </p:nvSpPr>
        <p:spPr>
          <a:xfrm>
            <a:off x="1142073" y="8530097"/>
            <a:ext cx="614830" cy="614830"/>
          </a:xfrm>
          <a:custGeom>
            <a:avLst/>
            <a:gdLst/>
            <a:ahLst/>
            <a:cxnLst/>
            <a:rect l="l" t="t" r="r" b="b"/>
            <a:pathLst>
              <a:path w="614830" h="614830">
                <a:moveTo>
                  <a:pt x="0" y="0"/>
                </a:moveTo>
                <a:lnTo>
                  <a:pt x="614830" y="0"/>
                </a:lnTo>
                <a:lnTo>
                  <a:pt x="614830" y="614830"/>
                </a:lnTo>
                <a:lnTo>
                  <a:pt x="0" y="614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8"/>
          <p:cNvGrpSpPr/>
          <p:nvPr/>
        </p:nvGrpSpPr>
        <p:grpSpPr>
          <a:xfrm>
            <a:off x="9764628" y="1678739"/>
            <a:ext cx="6737985" cy="6737985"/>
            <a:chOff x="0" y="0"/>
            <a:chExt cx="812800" cy="812800"/>
          </a:xfrm>
        </p:grpSpPr>
        <p:sp>
          <p:nvSpPr>
            <p:cNvPr id="19" name="Freeform 19" descr="image"/>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n-US"/>
            </a:p>
          </p:txBody>
        </p:sp>
      </p:grpSp>
      <p:sp>
        <p:nvSpPr>
          <p:cNvPr id="20" name="TextBox 20"/>
          <p:cNvSpPr txBox="1"/>
          <p:nvPr/>
        </p:nvSpPr>
        <p:spPr>
          <a:xfrm>
            <a:off x="1964770" y="6876323"/>
            <a:ext cx="4412311" cy="6794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1A1A1A"/>
                </a:solidFill>
                <a:latin typeface="Archivo Narrow Bold"/>
                <a:ea typeface="Archivo Narrow Bold"/>
                <a:cs typeface="Archivo Narrow Bold"/>
                <a:sym typeface="Archivo Narrow Bold"/>
              </a:rPr>
              <a:t>Iota Tau Chapter</a:t>
            </a:r>
          </a:p>
        </p:txBody>
      </p:sp>
      <p:sp>
        <p:nvSpPr>
          <p:cNvPr id="21" name="TextBox 21"/>
          <p:cNvSpPr txBox="1"/>
          <p:nvPr/>
        </p:nvSpPr>
        <p:spPr>
          <a:xfrm>
            <a:off x="1038225" y="2375508"/>
            <a:ext cx="8115300" cy="3346017"/>
          </a:xfrm>
          <a:prstGeom prst="rect">
            <a:avLst/>
          </a:prstGeom>
        </p:spPr>
        <p:txBody>
          <a:bodyPr lIns="0" tIns="0" rIns="0" bIns="0" rtlCol="0" anchor="t">
            <a:spAutoFit/>
          </a:bodyPr>
          <a:lstStyle/>
          <a:p>
            <a:pPr algn="l">
              <a:lnSpc>
                <a:spcPts val="12612"/>
              </a:lnSpc>
            </a:pPr>
            <a:r>
              <a:rPr lang="en-US" sz="11465" b="1">
                <a:solidFill>
                  <a:srgbClr val="1A1A1A"/>
                </a:solidFill>
                <a:latin typeface="Poppins Bold"/>
                <a:ea typeface="Poppins Bold"/>
                <a:cs typeface="Poppins Bold"/>
                <a:sym typeface="Poppins Bold"/>
              </a:rPr>
              <a:t>Thank You!</a:t>
            </a:r>
          </a:p>
        </p:txBody>
      </p:sp>
      <p:sp>
        <p:nvSpPr>
          <p:cNvPr id="22" name="TextBox 22"/>
          <p:cNvSpPr txBox="1"/>
          <p:nvPr/>
        </p:nvSpPr>
        <p:spPr>
          <a:xfrm>
            <a:off x="2057808" y="1190018"/>
            <a:ext cx="2878787" cy="685800"/>
          </a:xfrm>
          <a:prstGeom prst="rect">
            <a:avLst/>
          </a:prstGeom>
        </p:spPr>
        <p:txBody>
          <a:bodyPr lIns="0" tIns="0" rIns="0" bIns="0" rtlCol="0" anchor="t">
            <a:spAutoFit/>
          </a:bodyPr>
          <a:lstStyle/>
          <a:p>
            <a:pPr algn="ctr">
              <a:lnSpc>
                <a:spcPts val="2661"/>
              </a:lnSpc>
            </a:pPr>
            <a:r>
              <a:rPr lang="en-US" sz="2218" b="1">
                <a:solidFill>
                  <a:srgbClr val="0D0D0D"/>
                </a:solidFill>
                <a:latin typeface="Poppins Bold"/>
                <a:ea typeface="Poppins Bold"/>
                <a:cs typeface="Poppins Bold"/>
                <a:sym typeface="Poppins Bold"/>
              </a:rPr>
              <a:t>Kennesaw State University </a:t>
            </a:r>
          </a:p>
        </p:txBody>
      </p:sp>
      <p:sp>
        <p:nvSpPr>
          <p:cNvPr id="23" name="TextBox 23"/>
          <p:cNvSpPr txBox="1"/>
          <p:nvPr/>
        </p:nvSpPr>
        <p:spPr>
          <a:xfrm>
            <a:off x="2017419" y="8489474"/>
            <a:ext cx="3454282" cy="304800"/>
          </a:xfrm>
          <a:prstGeom prst="rect">
            <a:avLst/>
          </a:prstGeom>
        </p:spPr>
        <p:txBody>
          <a:bodyPr lIns="0" tIns="0" rIns="0" bIns="0" rtlCol="0" anchor="t">
            <a:spAutoFit/>
          </a:bodyPr>
          <a:lstStyle/>
          <a:p>
            <a:pPr algn="l">
              <a:lnSpc>
                <a:spcPts val="2321"/>
              </a:lnSpc>
            </a:pPr>
            <a:r>
              <a:rPr lang="en-US" sz="1934">
                <a:solidFill>
                  <a:srgbClr val="0D0D0D"/>
                </a:solidFill>
                <a:latin typeface="Poppins"/>
                <a:ea typeface="Poppins"/>
                <a:cs typeface="Poppins"/>
                <a:sym typeface="Poppins"/>
              </a:rPr>
              <a:t>Visit Our Website</a:t>
            </a:r>
          </a:p>
        </p:txBody>
      </p:sp>
      <p:sp>
        <p:nvSpPr>
          <p:cNvPr id="24" name="TextBox 24"/>
          <p:cNvSpPr txBox="1"/>
          <p:nvPr/>
        </p:nvSpPr>
        <p:spPr>
          <a:xfrm>
            <a:off x="2017419" y="8769458"/>
            <a:ext cx="4410331" cy="400050"/>
          </a:xfrm>
          <a:prstGeom prst="rect">
            <a:avLst/>
          </a:prstGeom>
        </p:spPr>
        <p:txBody>
          <a:bodyPr lIns="0" tIns="0" rIns="0" bIns="0" rtlCol="0" anchor="t">
            <a:spAutoFit/>
          </a:bodyPr>
          <a:lstStyle/>
          <a:p>
            <a:pPr algn="l">
              <a:lnSpc>
                <a:spcPts val="2946"/>
              </a:lnSpc>
            </a:pPr>
            <a:r>
              <a:rPr lang="en-US" sz="2455" b="1">
                <a:solidFill>
                  <a:srgbClr val="0D0D0D"/>
                </a:solidFill>
                <a:latin typeface="Poppins Bold"/>
                <a:ea typeface="Poppins Bold"/>
                <a:cs typeface="Poppins Bold"/>
                <a:sym typeface="Poppins Bold"/>
              </a:rPr>
              <a:t>ksubap.com</a:t>
            </a:r>
          </a:p>
        </p:txBody>
      </p:sp>
      <p:sp>
        <p:nvSpPr>
          <p:cNvPr id="25" name="Freeform 25"/>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2727" r="-22727"/>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ln w="438150" cap="sq">
              <a:solidFill>
                <a:srgbClr val="CBCBCB"/>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5400000" flipH="1">
            <a:off x="9622496" y="5536970"/>
            <a:ext cx="3219802" cy="3228437"/>
          </a:xfrm>
          <a:custGeom>
            <a:avLst/>
            <a:gdLst/>
            <a:ahLst/>
            <a:cxnLst/>
            <a:rect l="l" t="t" r="r" b="b"/>
            <a:pathLst>
              <a:path w="3219802" h="3228437">
                <a:moveTo>
                  <a:pt x="3219802" y="0"/>
                </a:moveTo>
                <a:lnTo>
                  <a:pt x="0" y="0"/>
                </a:lnTo>
                <a:lnTo>
                  <a:pt x="0" y="3228437"/>
                </a:lnTo>
                <a:lnTo>
                  <a:pt x="3219802" y="3228437"/>
                </a:lnTo>
                <a:lnTo>
                  <a:pt x="3219802" y="0"/>
                </a:lnTo>
                <a:close/>
              </a:path>
            </a:pathLst>
          </a:custGeom>
          <a:blipFill>
            <a:blip r:embed="rId2"/>
            <a:stretch>
              <a:fillRect r="-393"/>
            </a:stretch>
          </a:blipFill>
        </p:spPr>
        <p:txBody>
          <a:bodyPr/>
          <a:lstStyle/>
          <a:p>
            <a:endParaRPr lang="en-US"/>
          </a:p>
        </p:txBody>
      </p:sp>
      <p:grpSp>
        <p:nvGrpSpPr>
          <p:cNvPr id="17" name="Group 17"/>
          <p:cNvGrpSpPr/>
          <p:nvPr/>
        </p:nvGrpSpPr>
        <p:grpSpPr>
          <a:xfrm>
            <a:off x="9833456" y="5730438"/>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4931" r="-24931"/>
              </a:stretch>
            </a:blipFill>
            <a:ln w="95250" cap="sq">
              <a:solidFill>
                <a:srgbClr val="FFFFFF"/>
              </a:solidFill>
              <a:prstDash val="solid"/>
              <a:miter/>
            </a:ln>
          </p:spPr>
          <p:txBody>
            <a:bodyPr/>
            <a:lstStyle/>
            <a:p>
              <a:endParaRPr lang="en-US"/>
            </a:p>
          </p:txBody>
        </p:sp>
      </p:grpSp>
      <p:grpSp>
        <p:nvGrpSpPr>
          <p:cNvPr id="19" name="Group 19"/>
          <p:cNvGrpSpPr/>
          <p:nvPr/>
        </p:nvGrpSpPr>
        <p:grpSpPr>
          <a:xfrm>
            <a:off x="19050" y="9258300"/>
            <a:ext cx="18288000" cy="1028700"/>
            <a:chOff x="0" y="0"/>
            <a:chExt cx="4816593" cy="270933"/>
          </a:xfrm>
        </p:grpSpPr>
        <p:sp>
          <p:nvSpPr>
            <p:cNvPr id="20" name="Freeform 2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21" name="TextBox 21"/>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3" name="TextBox 23"/>
          <p:cNvSpPr txBox="1"/>
          <p:nvPr/>
        </p:nvSpPr>
        <p:spPr>
          <a:xfrm>
            <a:off x="1028700" y="1562104"/>
            <a:ext cx="10593882" cy="167005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Today’s Meeting: Internal Audit Panel  </a:t>
            </a:r>
          </a:p>
        </p:txBody>
      </p:sp>
      <p:sp>
        <p:nvSpPr>
          <p:cNvPr id="24" name="TextBox 24"/>
          <p:cNvSpPr txBox="1"/>
          <p:nvPr/>
        </p:nvSpPr>
        <p:spPr>
          <a:xfrm>
            <a:off x="1028700" y="3372811"/>
            <a:ext cx="8237258" cy="5034915"/>
          </a:xfrm>
          <a:prstGeom prst="rect">
            <a:avLst/>
          </a:prstGeom>
        </p:spPr>
        <p:txBody>
          <a:bodyPr lIns="0" tIns="0" rIns="0" bIns="0" rtlCol="0" anchor="t">
            <a:spAutoFit/>
          </a:bodyPr>
          <a:lstStyle/>
          <a:p>
            <a:pPr algn="l">
              <a:lnSpc>
                <a:spcPts val="3359"/>
              </a:lnSpc>
            </a:pPr>
            <a:r>
              <a:rPr lang="en-US" sz="2400" b="1">
                <a:solidFill>
                  <a:srgbClr val="0D0D0D"/>
                </a:solidFill>
                <a:latin typeface="Poppins Bold"/>
                <a:ea typeface="Poppins Bold"/>
                <a:cs typeface="Poppins Bold"/>
                <a:sym typeface="Poppins Bold"/>
              </a:rPr>
              <a:t>Overview:</a:t>
            </a:r>
            <a:r>
              <a:rPr lang="en-US" sz="2400">
                <a:solidFill>
                  <a:srgbClr val="0D0D0D"/>
                </a:solidFill>
                <a:latin typeface="Poppins"/>
                <a:ea typeface="Poppins"/>
                <a:cs typeface="Poppins"/>
                <a:sym typeface="Poppins"/>
              </a:rPr>
              <a:t> This panel will cover the role of Internal Audit, the use of GenAI and technology in audit, and the professional pathway from Internal Audit Practitioner to Certified Internal Auditor, highlighting how audit adds value across organizations and career development opportunities for students.</a:t>
            </a:r>
          </a:p>
          <a:p>
            <a:pPr algn="l">
              <a:lnSpc>
                <a:spcPts val="3359"/>
              </a:lnSpc>
            </a:pPr>
            <a:endParaRPr lang="en-US" sz="2400">
              <a:solidFill>
                <a:srgbClr val="0D0D0D"/>
              </a:solidFill>
              <a:latin typeface="Poppins"/>
              <a:ea typeface="Poppins"/>
              <a:cs typeface="Poppins"/>
              <a:sym typeface="Poppins"/>
            </a:endParaRPr>
          </a:p>
          <a:p>
            <a:pPr algn="l">
              <a:lnSpc>
                <a:spcPts val="3359"/>
              </a:lnSpc>
            </a:pPr>
            <a:r>
              <a:rPr lang="en-US" sz="2400" b="1">
                <a:solidFill>
                  <a:srgbClr val="0D0D0D"/>
                </a:solidFill>
                <a:latin typeface="Poppins Bold"/>
                <a:ea typeface="Poppins Bold"/>
                <a:cs typeface="Poppins Bold"/>
                <a:sym typeface="Poppins Bold"/>
              </a:rPr>
              <a:t>Meeting Agenda:</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Upcoming Events &amp;</a:t>
            </a:r>
            <a:r>
              <a:rPr lang="en-US" sz="2400">
                <a:solidFill>
                  <a:srgbClr val="0D0D0D"/>
                </a:solidFill>
                <a:latin typeface="Poppins"/>
                <a:ea typeface="Poppins"/>
                <a:cs typeface="Poppins"/>
                <a:sym typeface="Poppins"/>
              </a:rPr>
              <a:t> </a:t>
            </a:r>
            <a:r>
              <a:rPr lang="en-US" sz="2400" b="1">
                <a:solidFill>
                  <a:srgbClr val="0D0D0D"/>
                </a:solidFill>
                <a:latin typeface="Poppins Bold"/>
                <a:ea typeface="Poppins Bold"/>
                <a:cs typeface="Poppins Bold"/>
                <a:sym typeface="Poppins Bold"/>
              </a:rPr>
              <a:t>Reminders </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BAP Announcements </a:t>
            </a:r>
          </a:p>
          <a:p>
            <a:pPr marL="0" lvl="0" indent="0" algn="l">
              <a:lnSpc>
                <a:spcPts val="3359"/>
              </a:lnSpc>
              <a:spcBef>
                <a:spcPct val="0"/>
              </a:spcBef>
            </a:pPr>
            <a:r>
              <a:rPr lang="en-US" sz="2400" b="1">
                <a:solidFill>
                  <a:srgbClr val="0D0D0D"/>
                </a:solidFill>
                <a:latin typeface="Poppins Bold"/>
                <a:ea typeface="Poppins Bold"/>
                <a:cs typeface="Poppins Bold"/>
                <a:sym typeface="Poppins Bold"/>
              </a:rPr>
              <a:t>Internal Audit Panel with Firms: </a:t>
            </a:r>
            <a:r>
              <a:rPr lang="en-US" sz="2400">
                <a:solidFill>
                  <a:srgbClr val="0D0D0D"/>
                </a:solidFill>
                <a:latin typeface="Poppins"/>
                <a:ea typeface="Poppins"/>
                <a:cs typeface="Poppins"/>
                <a:sym typeface="Poppins"/>
              </a:rPr>
              <a:t>Axis Capital, Brambles, Cobb County Government, and UPS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41" r="-24941"/>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0" y="9258300"/>
            <a:ext cx="18288000" cy="10287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502863"/>
            <a:ext cx="9384310" cy="85090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Upcoming Events</a:t>
            </a:r>
          </a:p>
        </p:txBody>
      </p:sp>
      <p:sp>
        <p:nvSpPr>
          <p:cNvPr id="20" name="Freeform 20"/>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grpSp>
        <p:nvGrpSpPr>
          <p:cNvPr id="21" name="Group 21"/>
          <p:cNvGrpSpPr/>
          <p:nvPr/>
        </p:nvGrpSpPr>
        <p:grpSpPr>
          <a:xfrm>
            <a:off x="1028700" y="5229375"/>
            <a:ext cx="9937864" cy="953336"/>
            <a:chOff x="0" y="0"/>
            <a:chExt cx="4558189" cy="437265"/>
          </a:xfrm>
        </p:grpSpPr>
        <p:sp>
          <p:nvSpPr>
            <p:cNvPr id="22" name="Freeform 22"/>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3" name="TextBox 23"/>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24" name="AutoShape 24"/>
          <p:cNvSpPr/>
          <p:nvPr/>
        </p:nvSpPr>
        <p:spPr>
          <a:xfrm flipV="1">
            <a:off x="3005444" y="5229375"/>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25" name="TextBox 25"/>
          <p:cNvSpPr txBox="1"/>
          <p:nvPr/>
        </p:nvSpPr>
        <p:spPr>
          <a:xfrm>
            <a:off x="1446503" y="5430771"/>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18</a:t>
            </a:r>
          </a:p>
        </p:txBody>
      </p:sp>
      <p:sp>
        <p:nvSpPr>
          <p:cNvPr id="26" name="TextBox 26"/>
          <p:cNvSpPr txBox="1"/>
          <p:nvPr/>
        </p:nvSpPr>
        <p:spPr>
          <a:xfrm>
            <a:off x="3258492" y="5550142"/>
            <a:ext cx="4322142"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7" tooltip="https://owllife.kennesaw.edu/event/12153677">
                  <a:extLst>
                    <a:ext uri="{A12FA001-AC4F-418D-AE19-62706E023703}">
                      <ahyp:hlinkClr xmlns:ahyp="http://schemas.microsoft.com/office/drawing/2018/hyperlinkcolor" val="tx"/>
                    </a:ext>
                  </a:extLst>
                </a:hlinkClick>
              </a:rPr>
              <a:t>Coles Fest Spring 2026 </a:t>
            </a:r>
          </a:p>
        </p:txBody>
      </p:sp>
      <p:sp>
        <p:nvSpPr>
          <p:cNvPr id="27" name="TextBox 27"/>
          <p:cNvSpPr txBox="1"/>
          <p:nvPr/>
        </p:nvSpPr>
        <p:spPr>
          <a:xfrm>
            <a:off x="8498736" y="5551927"/>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11:00 </a:t>
            </a:r>
            <a:r>
              <a:rPr lang="en-US" sz="2038" u="sng" strike="noStrike">
                <a:solidFill>
                  <a:srgbClr val="000000"/>
                </a:solidFill>
                <a:latin typeface="Poppins"/>
                <a:ea typeface="Poppins"/>
                <a:cs typeface="Poppins"/>
                <a:sym typeface="Poppins"/>
              </a:rPr>
              <a:t>- 2:00</a:t>
            </a:r>
          </a:p>
        </p:txBody>
      </p:sp>
      <p:grpSp>
        <p:nvGrpSpPr>
          <p:cNvPr id="28" name="Group 28"/>
          <p:cNvGrpSpPr/>
          <p:nvPr/>
        </p:nvGrpSpPr>
        <p:grpSpPr>
          <a:xfrm>
            <a:off x="1028700" y="4104289"/>
            <a:ext cx="9937864" cy="953336"/>
            <a:chOff x="0" y="0"/>
            <a:chExt cx="4558189" cy="437265"/>
          </a:xfrm>
        </p:grpSpPr>
        <p:sp>
          <p:nvSpPr>
            <p:cNvPr id="29" name="Freeform 29"/>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30" name="TextBox 30"/>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31" name="AutoShape 31"/>
          <p:cNvSpPr/>
          <p:nvPr/>
        </p:nvSpPr>
        <p:spPr>
          <a:xfrm flipV="1">
            <a:off x="3005444" y="4104590"/>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32" name="TextBox 32"/>
          <p:cNvSpPr txBox="1"/>
          <p:nvPr/>
        </p:nvSpPr>
        <p:spPr>
          <a:xfrm>
            <a:off x="1446503" y="4305985"/>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17</a:t>
            </a:r>
          </a:p>
        </p:txBody>
      </p:sp>
      <p:sp>
        <p:nvSpPr>
          <p:cNvPr id="33" name="TextBox 33"/>
          <p:cNvSpPr txBox="1"/>
          <p:nvPr/>
        </p:nvSpPr>
        <p:spPr>
          <a:xfrm>
            <a:off x="3258492" y="4282482"/>
            <a:ext cx="5885508" cy="597552"/>
          </a:xfrm>
          <a:prstGeom prst="rect">
            <a:avLst/>
          </a:prstGeom>
        </p:spPr>
        <p:txBody>
          <a:bodyPr lIns="0" tIns="0" rIns="0" bIns="0" rtlCol="0" anchor="t">
            <a:spAutoFit/>
          </a:bodyPr>
          <a:lstStyle/>
          <a:p>
            <a:pPr marL="0" lvl="0" indent="0" algn="l">
              <a:lnSpc>
                <a:spcPts val="2256"/>
              </a:lnSpc>
              <a:spcBef>
                <a:spcPct val="0"/>
              </a:spcBef>
            </a:pPr>
            <a:r>
              <a:rPr lang="en-US" sz="2051">
                <a:latin typeface="Poppins"/>
                <a:ea typeface="Poppins"/>
                <a:cs typeface="Poppins"/>
                <a:sym typeface="Poppins"/>
              </a:rPr>
              <a:t>Aprio Social @Tin Lizzy’s RSVP: To Ellie McAlpin at </a:t>
            </a:r>
            <a:r>
              <a:rPr lang="en-US" sz="2051" u="sng">
                <a:latin typeface="Poppins"/>
                <a:ea typeface="Poppins"/>
                <a:cs typeface="Poppins"/>
                <a:sym typeface="Poppins"/>
                <a:hlinkClick r:id="rId8" tooltip="mailto:ellie.mcalpin@aprio.com">
                  <a:extLst>
                    <a:ext uri="{A12FA001-AC4F-418D-AE19-62706E023703}">
                      <ahyp:hlinkClr xmlns:ahyp="http://schemas.microsoft.com/office/drawing/2018/hyperlinkcolor" val="tx"/>
                    </a:ext>
                  </a:extLst>
                </a:hlinkClick>
              </a:rPr>
              <a:t>ellie.mcalpin@aprio.com</a:t>
            </a:r>
          </a:p>
        </p:txBody>
      </p:sp>
      <p:sp>
        <p:nvSpPr>
          <p:cNvPr id="34" name="TextBox 34"/>
          <p:cNvSpPr txBox="1"/>
          <p:nvPr/>
        </p:nvSpPr>
        <p:spPr>
          <a:xfrm>
            <a:off x="8498736" y="4428669"/>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5:00 </a:t>
            </a:r>
            <a:r>
              <a:rPr lang="en-US" sz="2038" u="sng" strike="noStrike">
                <a:solidFill>
                  <a:srgbClr val="000000"/>
                </a:solidFill>
                <a:latin typeface="Poppins"/>
                <a:ea typeface="Poppins"/>
                <a:cs typeface="Poppins"/>
                <a:sym typeface="Poppins"/>
              </a:rPr>
              <a:t>- 7:00</a:t>
            </a:r>
          </a:p>
        </p:txBody>
      </p:sp>
      <p:grpSp>
        <p:nvGrpSpPr>
          <p:cNvPr id="35" name="Group 35"/>
          <p:cNvGrpSpPr/>
          <p:nvPr/>
        </p:nvGrpSpPr>
        <p:grpSpPr>
          <a:xfrm>
            <a:off x="1028700" y="6354462"/>
            <a:ext cx="9937864" cy="953336"/>
            <a:chOff x="0" y="0"/>
            <a:chExt cx="4558189" cy="437265"/>
          </a:xfrm>
        </p:grpSpPr>
        <p:sp>
          <p:nvSpPr>
            <p:cNvPr id="36" name="Freeform 36"/>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37" name="TextBox 37"/>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38" name="AutoShape 38"/>
          <p:cNvSpPr/>
          <p:nvPr/>
        </p:nvSpPr>
        <p:spPr>
          <a:xfrm flipV="1">
            <a:off x="3005444" y="6354161"/>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39" name="TextBox 39"/>
          <p:cNvSpPr txBox="1"/>
          <p:nvPr/>
        </p:nvSpPr>
        <p:spPr>
          <a:xfrm>
            <a:off x="1446503" y="6555557"/>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25</a:t>
            </a:r>
          </a:p>
        </p:txBody>
      </p:sp>
      <p:sp>
        <p:nvSpPr>
          <p:cNvPr id="40" name="TextBox 40"/>
          <p:cNvSpPr txBox="1"/>
          <p:nvPr/>
        </p:nvSpPr>
        <p:spPr>
          <a:xfrm>
            <a:off x="3258492" y="6674928"/>
            <a:ext cx="4322142"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9" tooltip="https://owllife.kennesaw.edu/event/11992076">
                  <a:extLst>
                    <a:ext uri="{A12FA001-AC4F-418D-AE19-62706E023703}">
                      <ahyp:hlinkClr xmlns:ahyp="http://schemas.microsoft.com/office/drawing/2018/hyperlinkcolor" val="tx"/>
                    </a:ext>
                  </a:extLst>
                </a:hlinkClick>
              </a:rPr>
              <a:t>Industry Voices Sarah Branch</a:t>
            </a:r>
          </a:p>
        </p:txBody>
      </p:sp>
      <p:sp>
        <p:nvSpPr>
          <p:cNvPr id="41" name="TextBox 41"/>
          <p:cNvSpPr txBox="1"/>
          <p:nvPr/>
        </p:nvSpPr>
        <p:spPr>
          <a:xfrm>
            <a:off x="8498736" y="6726993"/>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1:00 </a:t>
            </a:r>
            <a:r>
              <a:rPr lang="en-US" sz="2038" u="sng" strike="noStrike">
                <a:solidFill>
                  <a:srgbClr val="000000"/>
                </a:solidFill>
                <a:latin typeface="Poppins"/>
                <a:ea typeface="Poppins"/>
                <a:cs typeface="Poppins"/>
                <a:sym typeface="Poppins"/>
              </a:rPr>
              <a:t>- 2:00</a:t>
            </a:r>
          </a:p>
        </p:txBody>
      </p:sp>
      <p:grpSp>
        <p:nvGrpSpPr>
          <p:cNvPr id="42" name="Group 42"/>
          <p:cNvGrpSpPr/>
          <p:nvPr/>
        </p:nvGrpSpPr>
        <p:grpSpPr>
          <a:xfrm>
            <a:off x="1028700" y="2979202"/>
            <a:ext cx="9937864" cy="953336"/>
            <a:chOff x="0" y="0"/>
            <a:chExt cx="4558189" cy="437265"/>
          </a:xfrm>
        </p:grpSpPr>
        <p:sp>
          <p:nvSpPr>
            <p:cNvPr id="43" name="Freeform 43"/>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4" name="TextBox 44"/>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5" name="AutoShape 45"/>
          <p:cNvSpPr/>
          <p:nvPr/>
        </p:nvSpPr>
        <p:spPr>
          <a:xfrm flipV="1">
            <a:off x="3005444" y="2979503"/>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46" name="TextBox 46"/>
          <p:cNvSpPr txBox="1"/>
          <p:nvPr/>
        </p:nvSpPr>
        <p:spPr>
          <a:xfrm>
            <a:off x="1446503" y="3180898"/>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16</a:t>
            </a:r>
          </a:p>
        </p:txBody>
      </p:sp>
      <p:sp>
        <p:nvSpPr>
          <p:cNvPr id="47" name="TextBox 47"/>
          <p:cNvSpPr txBox="1"/>
          <p:nvPr/>
        </p:nvSpPr>
        <p:spPr>
          <a:xfrm>
            <a:off x="3258492" y="3300270"/>
            <a:ext cx="6234378"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0" tooltip="https://www.kennesaw.edu/coles/degrees-programs/undergraduate/scholars/index.php">
                  <a:extLst>
                    <a:ext uri="{A12FA001-AC4F-418D-AE19-62706E023703}">
                      <ahyp:hlinkClr xmlns:ahyp="http://schemas.microsoft.com/office/drawing/2018/hyperlinkcolor" val="tx"/>
                    </a:ext>
                  </a:extLst>
                </a:hlinkClick>
              </a:rPr>
              <a:t>Coles Leadership Scholars Information Session</a:t>
            </a:r>
          </a:p>
        </p:txBody>
      </p:sp>
      <p:sp>
        <p:nvSpPr>
          <p:cNvPr id="48" name="TextBox 48"/>
          <p:cNvSpPr txBox="1"/>
          <p:nvPr/>
        </p:nvSpPr>
        <p:spPr>
          <a:xfrm>
            <a:off x="8498736" y="3301072"/>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4:00 </a:t>
            </a:r>
            <a:r>
              <a:rPr lang="en-US" sz="2038" u="sng" strike="noStrike">
                <a:solidFill>
                  <a:srgbClr val="000000"/>
                </a:solidFill>
                <a:latin typeface="Poppins"/>
                <a:ea typeface="Poppins"/>
                <a:cs typeface="Poppins"/>
                <a:sym typeface="Poppins"/>
              </a:rPr>
              <a:t>- 4:45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071" r="-27071"/>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9525" y="9258300"/>
            <a:ext cx="18288000" cy="10287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grpSp>
        <p:nvGrpSpPr>
          <p:cNvPr id="20" name="Group 20"/>
          <p:cNvGrpSpPr/>
          <p:nvPr/>
        </p:nvGrpSpPr>
        <p:grpSpPr>
          <a:xfrm>
            <a:off x="1028700" y="2589255"/>
            <a:ext cx="9937864" cy="953336"/>
            <a:chOff x="0" y="0"/>
            <a:chExt cx="4558189" cy="437265"/>
          </a:xfrm>
        </p:grpSpPr>
        <p:sp>
          <p:nvSpPr>
            <p:cNvPr id="21" name="Freeform 21"/>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2" name="TextBox 22"/>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23" name="AutoShape 23"/>
          <p:cNvSpPr/>
          <p:nvPr/>
        </p:nvSpPr>
        <p:spPr>
          <a:xfrm flipV="1">
            <a:off x="3005444" y="2589255"/>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24" name="TextBox 24"/>
          <p:cNvSpPr txBox="1"/>
          <p:nvPr/>
        </p:nvSpPr>
        <p:spPr>
          <a:xfrm>
            <a:off x="1028700" y="1502863"/>
            <a:ext cx="9384310" cy="85090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Important Reminders </a:t>
            </a:r>
          </a:p>
        </p:txBody>
      </p:sp>
      <p:sp>
        <p:nvSpPr>
          <p:cNvPr id="25" name="TextBox 25"/>
          <p:cNvSpPr txBox="1"/>
          <p:nvPr/>
        </p:nvSpPr>
        <p:spPr>
          <a:xfrm>
            <a:off x="1446503" y="2790650"/>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Mar 01</a:t>
            </a:r>
          </a:p>
        </p:txBody>
      </p:sp>
      <p:sp>
        <p:nvSpPr>
          <p:cNvPr id="26" name="TextBox 26"/>
          <p:cNvSpPr txBox="1"/>
          <p:nvPr/>
        </p:nvSpPr>
        <p:spPr>
          <a:xfrm>
            <a:off x="3258492" y="2910022"/>
            <a:ext cx="7245783"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7" tooltip="https://kennesaw.scholarshipuniverse.com">
                  <a:extLst>
                    <a:ext uri="{A12FA001-AC4F-418D-AE19-62706E023703}">
                      <ahyp:hlinkClr xmlns:ahyp="http://schemas.microsoft.com/office/drawing/2018/hyperlinkcolor" val="tx"/>
                    </a:ext>
                  </a:extLst>
                </a:hlinkClick>
              </a:rPr>
              <a:t>KSU Foundation &amp; School of Accountancy Scholarships</a:t>
            </a:r>
          </a:p>
        </p:txBody>
      </p:sp>
      <p:grpSp>
        <p:nvGrpSpPr>
          <p:cNvPr id="27" name="Group 27"/>
          <p:cNvGrpSpPr/>
          <p:nvPr/>
        </p:nvGrpSpPr>
        <p:grpSpPr>
          <a:xfrm>
            <a:off x="1028700" y="8069473"/>
            <a:ext cx="9937864" cy="953336"/>
            <a:chOff x="0" y="0"/>
            <a:chExt cx="4558189" cy="437265"/>
          </a:xfrm>
        </p:grpSpPr>
        <p:sp>
          <p:nvSpPr>
            <p:cNvPr id="28" name="Freeform 28"/>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9" name="TextBox 29"/>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30" name="AutoShape 30"/>
          <p:cNvSpPr/>
          <p:nvPr/>
        </p:nvSpPr>
        <p:spPr>
          <a:xfrm flipV="1">
            <a:off x="3005444" y="8069473"/>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31" name="TextBox 31"/>
          <p:cNvSpPr txBox="1"/>
          <p:nvPr/>
        </p:nvSpPr>
        <p:spPr>
          <a:xfrm>
            <a:off x="3258492" y="8390240"/>
            <a:ext cx="6388672" cy="294953"/>
          </a:xfrm>
          <a:prstGeom prst="rect">
            <a:avLst/>
          </a:prstGeom>
        </p:spPr>
        <p:txBody>
          <a:bodyPr lIns="0" tIns="0" rIns="0" bIns="0" rtlCol="0" anchor="t">
            <a:spAutoFit/>
          </a:bodyPr>
          <a:lstStyle/>
          <a:p>
            <a:pPr marL="0" lvl="0" indent="0" algn="l">
              <a:lnSpc>
                <a:spcPts val="2256"/>
              </a:lnSpc>
            </a:pPr>
            <a:r>
              <a:rPr lang="en-US" sz="2051" u="sng">
                <a:latin typeface="Poppins"/>
                <a:ea typeface="Poppins"/>
                <a:cs typeface="Poppins"/>
                <a:sym typeface="Poppins"/>
                <a:hlinkClick r:id="rId8" tooltip="https://www.kennesaw.edu/coles/academics/accountancy/docs/slp-2026.pdf">
                  <a:extLst>
                    <a:ext uri="{A12FA001-AC4F-418D-AE19-62706E023703}">
                      <ahyp:hlinkClr xmlns:ahyp="http://schemas.microsoft.com/office/drawing/2018/hyperlinkcolor" val="tx"/>
                    </a:ext>
                  </a:extLst>
                </a:hlinkClick>
              </a:rPr>
              <a:t>Accounting Summer Leadership Programs 2026</a:t>
            </a:r>
          </a:p>
        </p:txBody>
      </p:sp>
      <p:sp>
        <p:nvSpPr>
          <p:cNvPr id="32" name="TextBox 32"/>
          <p:cNvSpPr txBox="1"/>
          <p:nvPr/>
        </p:nvSpPr>
        <p:spPr>
          <a:xfrm>
            <a:off x="1446503" y="8277582"/>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N/A</a:t>
            </a:r>
          </a:p>
        </p:txBody>
      </p:sp>
      <p:grpSp>
        <p:nvGrpSpPr>
          <p:cNvPr id="33" name="Group 33"/>
          <p:cNvGrpSpPr/>
          <p:nvPr/>
        </p:nvGrpSpPr>
        <p:grpSpPr>
          <a:xfrm>
            <a:off x="1028700" y="6963737"/>
            <a:ext cx="9937864" cy="953336"/>
            <a:chOff x="0" y="0"/>
            <a:chExt cx="4558189" cy="437265"/>
          </a:xfrm>
        </p:grpSpPr>
        <p:sp>
          <p:nvSpPr>
            <p:cNvPr id="34" name="Freeform 34"/>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35" name="TextBox 35"/>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36" name="AutoShape 36"/>
          <p:cNvSpPr/>
          <p:nvPr/>
        </p:nvSpPr>
        <p:spPr>
          <a:xfrm flipV="1">
            <a:off x="3005444" y="6963737"/>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37" name="TextBox 37"/>
          <p:cNvSpPr txBox="1"/>
          <p:nvPr/>
        </p:nvSpPr>
        <p:spPr>
          <a:xfrm>
            <a:off x="1446503" y="7165132"/>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N/A</a:t>
            </a:r>
          </a:p>
        </p:txBody>
      </p:sp>
      <p:sp>
        <p:nvSpPr>
          <p:cNvPr id="38" name="TextBox 38"/>
          <p:cNvSpPr txBox="1"/>
          <p:nvPr/>
        </p:nvSpPr>
        <p:spPr>
          <a:xfrm>
            <a:off x="3258492" y="7284504"/>
            <a:ext cx="524024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9" tooltip="https://www.bap.org/partner-scholarships">
                  <a:extLst>
                    <a:ext uri="{A12FA001-AC4F-418D-AE19-62706E023703}">
                      <ahyp:hlinkClr xmlns:ahyp="http://schemas.microsoft.com/office/drawing/2018/hyperlinkcolor" val="tx"/>
                    </a:ext>
                  </a:extLst>
                </a:hlinkClick>
              </a:rPr>
              <a:t>Beta Alpha Psi Scholarships</a:t>
            </a:r>
          </a:p>
        </p:txBody>
      </p:sp>
      <p:grpSp>
        <p:nvGrpSpPr>
          <p:cNvPr id="39" name="Group 39"/>
          <p:cNvGrpSpPr/>
          <p:nvPr/>
        </p:nvGrpSpPr>
        <p:grpSpPr>
          <a:xfrm>
            <a:off x="1028700" y="4752266"/>
            <a:ext cx="9937864" cy="953336"/>
            <a:chOff x="0" y="0"/>
            <a:chExt cx="4558189" cy="437265"/>
          </a:xfrm>
        </p:grpSpPr>
        <p:sp>
          <p:nvSpPr>
            <p:cNvPr id="40" name="Freeform 40"/>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1" name="TextBox 41"/>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2" name="AutoShape 42"/>
          <p:cNvSpPr/>
          <p:nvPr/>
        </p:nvSpPr>
        <p:spPr>
          <a:xfrm flipV="1">
            <a:off x="3005444" y="4752266"/>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43" name="TextBox 43"/>
          <p:cNvSpPr txBox="1"/>
          <p:nvPr/>
        </p:nvSpPr>
        <p:spPr>
          <a:xfrm>
            <a:off x="1446503" y="4914191"/>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Mar 15</a:t>
            </a:r>
          </a:p>
        </p:txBody>
      </p:sp>
      <p:sp>
        <p:nvSpPr>
          <p:cNvPr id="44" name="TextBox 44"/>
          <p:cNvSpPr txBox="1"/>
          <p:nvPr/>
        </p:nvSpPr>
        <p:spPr>
          <a:xfrm>
            <a:off x="3258492" y="5073033"/>
            <a:ext cx="524024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0" tooltip="https://www.thiswaytocpa.com/education/aicpa-legacy-scholarships/">
                  <a:extLst>
                    <a:ext uri="{A12FA001-AC4F-418D-AE19-62706E023703}">
                      <ahyp:hlinkClr xmlns:ahyp="http://schemas.microsoft.com/office/drawing/2018/hyperlinkcolor" val="tx"/>
                    </a:ext>
                  </a:extLst>
                </a:hlinkClick>
              </a:rPr>
              <a:t>AICPA Foundation Legacy Scholarships</a:t>
            </a:r>
          </a:p>
        </p:txBody>
      </p:sp>
      <p:grpSp>
        <p:nvGrpSpPr>
          <p:cNvPr id="45" name="Group 45"/>
          <p:cNvGrpSpPr/>
          <p:nvPr/>
        </p:nvGrpSpPr>
        <p:grpSpPr>
          <a:xfrm>
            <a:off x="1028700" y="3646530"/>
            <a:ext cx="9937864" cy="953336"/>
            <a:chOff x="0" y="0"/>
            <a:chExt cx="4558189" cy="437265"/>
          </a:xfrm>
        </p:grpSpPr>
        <p:sp>
          <p:nvSpPr>
            <p:cNvPr id="46" name="Freeform 46"/>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7" name="TextBox 47"/>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8" name="AutoShape 48"/>
          <p:cNvSpPr/>
          <p:nvPr/>
        </p:nvSpPr>
        <p:spPr>
          <a:xfrm flipV="1">
            <a:off x="3005444" y="3646530"/>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49" name="TextBox 49"/>
          <p:cNvSpPr txBox="1"/>
          <p:nvPr/>
        </p:nvSpPr>
        <p:spPr>
          <a:xfrm>
            <a:off x="1446503" y="3847925"/>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Mar 10</a:t>
            </a:r>
          </a:p>
        </p:txBody>
      </p:sp>
      <p:sp>
        <p:nvSpPr>
          <p:cNvPr id="50" name="TextBox 50"/>
          <p:cNvSpPr txBox="1"/>
          <p:nvPr/>
        </p:nvSpPr>
        <p:spPr>
          <a:xfrm>
            <a:off x="3258492" y="3967297"/>
            <a:ext cx="7245783"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1" tooltip="https://www.becker.com/cpa-review/newt-d-becker-scholarship-program?utm_campaign=eco:ac:bec:us:acct:re:pr::Becker_ct_2026_0203_Newt_Scholarship_Educator_Announcement_Email_2026&amp;utm_email_type=ct&amp;utm_product=Becker&amp;utm_content=Becker_ct_2026_0203_Newt_Scholarship_Educator_Announcement_Email_2026&amp;sfmc_id=12777499&amp;utm_source=SFMC&amp;utm_medium=email">
                  <a:extLst>
                    <a:ext uri="{A12FA001-AC4F-418D-AE19-62706E023703}">
                      <ahyp:hlinkClr xmlns:ahyp="http://schemas.microsoft.com/office/drawing/2018/hyperlinkcolor" val="tx"/>
                    </a:ext>
                  </a:extLst>
                </a:hlinkClick>
              </a:rPr>
              <a:t>Newt D. Becker Scholarship </a:t>
            </a:r>
          </a:p>
        </p:txBody>
      </p:sp>
      <p:grpSp>
        <p:nvGrpSpPr>
          <p:cNvPr id="51" name="Group 51"/>
          <p:cNvGrpSpPr/>
          <p:nvPr/>
        </p:nvGrpSpPr>
        <p:grpSpPr>
          <a:xfrm>
            <a:off x="1028700" y="5858001"/>
            <a:ext cx="9937864" cy="953336"/>
            <a:chOff x="0" y="0"/>
            <a:chExt cx="4558189" cy="437265"/>
          </a:xfrm>
        </p:grpSpPr>
        <p:sp>
          <p:nvSpPr>
            <p:cNvPr id="52" name="Freeform 52"/>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53" name="TextBox 53"/>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54" name="AutoShape 54"/>
          <p:cNvSpPr/>
          <p:nvPr/>
        </p:nvSpPr>
        <p:spPr>
          <a:xfrm flipV="1">
            <a:off x="3005444" y="5858001"/>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55" name="TextBox 55"/>
          <p:cNvSpPr txBox="1"/>
          <p:nvPr/>
        </p:nvSpPr>
        <p:spPr>
          <a:xfrm>
            <a:off x="1446503" y="6059397"/>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Apr 30</a:t>
            </a:r>
          </a:p>
        </p:txBody>
      </p:sp>
      <p:sp>
        <p:nvSpPr>
          <p:cNvPr id="56" name="TextBox 56"/>
          <p:cNvSpPr txBox="1"/>
          <p:nvPr/>
        </p:nvSpPr>
        <p:spPr>
          <a:xfrm>
            <a:off x="3258492" y="6178768"/>
            <a:ext cx="524024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2" tooltip="https://ksubap.com/resources">
                  <a:extLst>
                    <a:ext uri="{A12FA001-AC4F-418D-AE19-62706E023703}">
                      <ahyp:hlinkClr xmlns:ahyp="http://schemas.microsoft.com/office/drawing/2018/hyperlinkcolor" val="tx"/>
                    </a:ext>
                  </a:extLst>
                </a:hlinkClick>
              </a:rPr>
              <a:t>DeKalb Chapter Scholarship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3990624" y="-1271107"/>
            <a:ext cx="2107746" cy="2118701"/>
          </a:xfrm>
          <a:custGeom>
            <a:avLst/>
            <a:gdLst/>
            <a:ahLst/>
            <a:cxnLst/>
            <a:rect l="l" t="t" r="r" b="b"/>
            <a:pathLst>
              <a:path w="2107746" h="2118701">
                <a:moveTo>
                  <a:pt x="2107746" y="0"/>
                </a:moveTo>
                <a:lnTo>
                  <a:pt x="0" y="0"/>
                </a:lnTo>
                <a:lnTo>
                  <a:pt x="0" y="2118700"/>
                </a:lnTo>
                <a:lnTo>
                  <a:pt x="2107746" y="2118700"/>
                </a:lnTo>
                <a:lnTo>
                  <a:pt x="2107746" y="0"/>
                </a:lnTo>
                <a:close/>
              </a:path>
            </a:pathLst>
          </a:custGeom>
          <a:blipFill>
            <a:blip r:embed="rId2"/>
            <a:stretch>
              <a:fillRect l="-125" r="-520"/>
            </a:stretch>
          </a:blipFill>
        </p:spPr>
        <p:txBody>
          <a:bodyPr/>
          <a:lstStyle/>
          <a:p>
            <a:endParaRPr lang="en-US"/>
          </a:p>
        </p:txBody>
      </p:sp>
      <p:grpSp>
        <p:nvGrpSpPr>
          <p:cNvPr id="3" name="Group 3"/>
          <p:cNvGrpSpPr/>
          <p:nvPr/>
        </p:nvGrpSpPr>
        <p:grpSpPr>
          <a:xfrm>
            <a:off x="14123717" y="-1120037"/>
            <a:ext cx="1800525" cy="1796020"/>
            <a:chOff x="0" y="0"/>
            <a:chExt cx="814839" cy="812800"/>
          </a:xfrm>
        </p:grpSpPr>
        <p:sp>
          <p:nvSpPr>
            <p:cNvPr id="4" name="Freeform 4"/>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41515"/>
            </a:solidFill>
          </p:spPr>
          <p:txBody>
            <a:bodyPr/>
            <a:lstStyle/>
            <a:p>
              <a:endParaRPr lang="en-US"/>
            </a:p>
          </p:txBody>
        </p:sp>
        <p:sp>
          <p:nvSpPr>
            <p:cNvPr id="5" name="TextBox 5"/>
            <p:cNvSpPr txBox="1"/>
            <p:nvPr/>
          </p:nvSpPr>
          <p:spPr>
            <a:xfrm>
              <a:off x="76391" y="38100"/>
              <a:ext cx="662057" cy="698500"/>
            </a:xfrm>
            <a:prstGeom prst="rect">
              <a:avLst/>
            </a:prstGeom>
          </p:spPr>
          <p:txBody>
            <a:bodyPr lIns="61945" tIns="61945" rIns="61945" bIns="61945" rtlCol="0" anchor="ctr"/>
            <a:lstStyle/>
            <a:p>
              <a:pPr algn="ctr">
                <a:lnSpc>
                  <a:spcPts val="2659"/>
                </a:lnSpc>
              </a:pPr>
              <a:endParaRPr/>
            </a:p>
          </p:txBody>
        </p:sp>
      </p:grpSp>
      <p:grpSp>
        <p:nvGrpSpPr>
          <p:cNvPr id="6" name="Group 6"/>
          <p:cNvGrpSpPr/>
          <p:nvPr/>
        </p:nvGrpSpPr>
        <p:grpSpPr>
          <a:xfrm>
            <a:off x="13439680" y="-1812558"/>
            <a:ext cx="3209633" cy="3201602"/>
            <a:chOff x="0" y="0"/>
            <a:chExt cx="814839" cy="812800"/>
          </a:xfrm>
        </p:grpSpPr>
        <p:sp>
          <p:nvSpPr>
            <p:cNvPr id="7" name="Freeform 7"/>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ln w="438150" cap="sq">
              <a:solidFill>
                <a:srgbClr val="FCBA2F"/>
              </a:solidFill>
              <a:prstDash val="solid"/>
              <a:miter/>
            </a:ln>
          </p:spPr>
          <p:txBody>
            <a:bodyPr/>
            <a:lstStyle/>
            <a:p>
              <a:endParaRPr lang="en-US"/>
            </a:p>
          </p:txBody>
        </p:sp>
        <p:sp>
          <p:nvSpPr>
            <p:cNvPr id="8" name="TextBox 8"/>
            <p:cNvSpPr txBox="1"/>
            <p:nvPr/>
          </p:nvSpPr>
          <p:spPr>
            <a:xfrm>
              <a:off x="76391" y="38100"/>
              <a:ext cx="662057"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28700" y="740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rot="-10800000">
            <a:off x="9732946" y="2837013"/>
            <a:ext cx="6541160" cy="1186872"/>
            <a:chOff x="0" y="0"/>
            <a:chExt cx="4603876" cy="835358"/>
          </a:xfrm>
        </p:grpSpPr>
        <p:sp>
          <p:nvSpPr>
            <p:cNvPr id="11" name="Freeform 11"/>
            <p:cNvSpPr/>
            <p:nvPr/>
          </p:nvSpPr>
          <p:spPr>
            <a:xfrm>
              <a:off x="10160" y="16510"/>
              <a:ext cx="4581016" cy="807418"/>
            </a:xfrm>
            <a:custGeom>
              <a:avLst/>
              <a:gdLst/>
              <a:ahLst/>
              <a:cxnLst/>
              <a:rect l="l" t="t" r="r" b="b"/>
              <a:pathLst>
                <a:path w="4581016" h="807418">
                  <a:moveTo>
                    <a:pt x="4581016" y="807418"/>
                  </a:moveTo>
                  <a:lnTo>
                    <a:pt x="0" y="799798"/>
                  </a:lnTo>
                  <a:lnTo>
                    <a:pt x="0" y="293261"/>
                  </a:lnTo>
                  <a:lnTo>
                    <a:pt x="17780" y="19050"/>
                  </a:lnTo>
                  <a:lnTo>
                    <a:pt x="2282340" y="0"/>
                  </a:lnTo>
                  <a:lnTo>
                    <a:pt x="4561966" y="5080"/>
                  </a:lnTo>
                  <a:close/>
                </a:path>
              </a:pathLst>
            </a:custGeom>
            <a:solidFill>
              <a:srgbClr val="AD251E"/>
            </a:solidFill>
          </p:spPr>
          <p:txBody>
            <a:bodyPr/>
            <a:lstStyle/>
            <a:p>
              <a:endParaRPr lang="en-US"/>
            </a:p>
          </p:txBody>
        </p:sp>
        <p:sp>
          <p:nvSpPr>
            <p:cNvPr id="12" name="Freeform 12"/>
            <p:cNvSpPr/>
            <p:nvPr/>
          </p:nvSpPr>
          <p:spPr>
            <a:xfrm>
              <a:off x="-215" y="0"/>
              <a:ext cx="4605361" cy="833383"/>
            </a:xfrm>
            <a:custGeom>
              <a:avLst/>
              <a:gdLst/>
              <a:ahLst/>
              <a:cxnLst/>
              <a:rect l="l" t="t" r="r" b="b"/>
              <a:pathLst>
                <a:path w="4605361" h="833383">
                  <a:moveTo>
                    <a:pt x="4572341" y="21590"/>
                  </a:moveTo>
                  <a:cubicBezTo>
                    <a:pt x="4573611" y="34290"/>
                    <a:pt x="4573611" y="44450"/>
                    <a:pt x="4574881" y="54610"/>
                  </a:cubicBezTo>
                  <a:cubicBezTo>
                    <a:pt x="4577421" y="75297"/>
                    <a:pt x="4578691" y="91155"/>
                    <a:pt x="4581231" y="106447"/>
                  </a:cubicBezTo>
                  <a:cubicBezTo>
                    <a:pt x="4581231" y="128535"/>
                    <a:pt x="4593931" y="564067"/>
                    <a:pt x="4600281" y="586155"/>
                  </a:cubicBezTo>
                  <a:cubicBezTo>
                    <a:pt x="4606631" y="619570"/>
                    <a:pt x="4602821" y="653552"/>
                    <a:pt x="4602821" y="686967"/>
                  </a:cubicBezTo>
                  <a:cubicBezTo>
                    <a:pt x="4602821" y="716418"/>
                    <a:pt x="4604091" y="743604"/>
                    <a:pt x="4605361" y="773128"/>
                  </a:cubicBezTo>
                  <a:cubicBezTo>
                    <a:pt x="4605361" y="794718"/>
                    <a:pt x="4605361" y="808688"/>
                    <a:pt x="4605361" y="832818"/>
                  </a:cubicBezTo>
                  <a:cubicBezTo>
                    <a:pt x="4582501" y="832818"/>
                    <a:pt x="4562181" y="834088"/>
                    <a:pt x="4532469" y="832818"/>
                  </a:cubicBezTo>
                  <a:cubicBezTo>
                    <a:pt x="4300647" y="827738"/>
                    <a:pt x="4065259" y="834088"/>
                    <a:pt x="3833437" y="829008"/>
                  </a:cubicBezTo>
                  <a:cubicBezTo>
                    <a:pt x="3694344" y="825198"/>
                    <a:pt x="3558818" y="827738"/>
                    <a:pt x="3419725" y="825198"/>
                  </a:cubicBezTo>
                  <a:cubicBezTo>
                    <a:pt x="3355528" y="823928"/>
                    <a:pt x="3291332" y="822658"/>
                    <a:pt x="3227135" y="821388"/>
                  </a:cubicBezTo>
                  <a:cubicBezTo>
                    <a:pt x="3187903" y="821388"/>
                    <a:pt x="3152238" y="822658"/>
                    <a:pt x="3113007" y="822658"/>
                  </a:cubicBezTo>
                  <a:cubicBezTo>
                    <a:pt x="3013145" y="821388"/>
                    <a:pt x="2738526" y="822658"/>
                    <a:pt x="2638664" y="821388"/>
                  </a:cubicBezTo>
                  <a:cubicBezTo>
                    <a:pt x="2567334" y="820118"/>
                    <a:pt x="1140740" y="829008"/>
                    <a:pt x="1069410" y="827738"/>
                  </a:cubicBezTo>
                  <a:cubicBezTo>
                    <a:pt x="1051578" y="827738"/>
                    <a:pt x="1030179" y="829008"/>
                    <a:pt x="1012346" y="829008"/>
                  </a:cubicBezTo>
                  <a:cubicBezTo>
                    <a:pt x="969548" y="829008"/>
                    <a:pt x="930317" y="830278"/>
                    <a:pt x="887519" y="830278"/>
                  </a:cubicBezTo>
                  <a:cubicBezTo>
                    <a:pt x="780525" y="830278"/>
                    <a:pt x="677097" y="829008"/>
                    <a:pt x="570102" y="827738"/>
                  </a:cubicBezTo>
                  <a:cubicBezTo>
                    <a:pt x="505905" y="826468"/>
                    <a:pt x="441709" y="825198"/>
                    <a:pt x="381078" y="823928"/>
                  </a:cubicBezTo>
                  <a:cubicBezTo>
                    <a:pt x="266951" y="822658"/>
                    <a:pt x="152823" y="821388"/>
                    <a:pt x="44665" y="821388"/>
                  </a:cubicBezTo>
                  <a:cubicBezTo>
                    <a:pt x="34505" y="821388"/>
                    <a:pt x="25615" y="821388"/>
                    <a:pt x="15455" y="820118"/>
                  </a:cubicBezTo>
                  <a:cubicBezTo>
                    <a:pt x="6565" y="818848"/>
                    <a:pt x="1485" y="812498"/>
                    <a:pt x="4025" y="803608"/>
                  </a:cubicBezTo>
                  <a:cubicBezTo>
                    <a:pt x="12915" y="771922"/>
                    <a:pt x="9105" y="757763"/>
                    <a:pt x="7835" y="743037"/>
                  </a:cubicBezTo>
                  <a:cubicBezTo>
                    <a:pt x="6565" y="713020"/>
                    <a:pt x="2755" y="683569"/>
                    <a:pt x="4025" y="653552"/>
                  </a:cubicBezTo>
                  <a:cubicBezTo>
                    <a:pt x="1485" y="616172"/>
                    <a:pt x="-3595" y="153455"/>
                    <a:pt x="4025" y="115509"/>
                  </a:cubicBezTo>
                  <a:cubicBezTo>
                    <a:pt x="5295" y="108146"/>
                    <a:pt x="4025" y="100217"/>
                    <a:pt x="5295" y="92854"/>
                  </a:cubicBezTo>
                  <a:cubicBezTo>
                    <a:pt x="6565" y="80961"/>
                    <a:pt x="9105" y="67934"/>
                    <a:pt x="10375" y="44450"/>
                  </a:cubicBezTo>
                  <a:cubicBezTo>
                    <a:pt x="10375" y="41910"/>
                    <a:pt x="11645" y="39370"/>
                    <a:pt x="12915" y="38100"/>
                  </a:cubicBezTo>
                  <a:cubicBezTo>
                    <a:pt x="34505" y="35560"/>
                    <a:pt x="63661" y="30480"/>
                    <a:pt x="120725" y="29210"/>
                  </a:cubicBezTo>
                  <a:cubicBezTo>
                    <a:pt x="217020" y="25400"/>
                    <a:pt x="313315" y="22860"/>
                    <a:pt x="413177" y="20320"/>
                  </a:cubicBezTo>
                  <a:cubicBezTo>
                    <a:pt x="480940" y="17780"/>
                    <a:pt x="548703" y="16510"/>
                    <a:pt x="612900" y="13970"/>
                  </a:cubicBezTo>
                  <a:cubicBezTo>
                    <a:pt x="677097" y="11430"/>
                    <a:pt x="744860" y="8890"/>
                    <a:pt x="809057" y="8890"/>
                  </a:cubicBezTo>
                  <a:cubicBezTo>
                    <a:pt x="880386" y="7620"/>
                    <a:pt x="951716" y="10160"/>
                    <a:pt x="1023046" y="8890"/>
                  </a:cubicBezTo>
                  <a:cubicBezTo>
                    <a:pt x="1112208" y="8890"/>
                    <a:pt x="2727826" y="6350"/>
                    <a:pt x="2816989" y="5080"/>
                  </a:cubicBezTo>
                  <a:cubicBezTo>
                    <a:pt x="2902584" y="3810"/>
                    <a:pt x="2988180" y="2540"/>
                    <a:pt x="3077342" y="2540"/>
                  </a:cubicBezTo>
                  <a:cubicBezTo>
                    <a:pt x="3223568" y="1270"/>
                    <a:pt x="3366228" y="0"/>
                    <a:pt x="3512453" y="0"/>
                  </a:cubicBezTo>
                  <a:cubicBezTo>
                    <a:pt x="3573084" y="0"/>
                    <a:pt x="3637281" y="2540"/>
                    <a:pt x="3697911" y="2540"/>
                  </a:cubicBezTo>
                  <a:cubicBezTo>
                    <a:pt x="3865536" y="3810"/>
                    <a:pt x="4036727" y="5080"/>
                    <a:pt x="4204352" y="7620"/>
                  </a:cubicBezTo>
                  <a:cubicBezTo>
                    <a:pt x="4293514" y="8890"/>
                    <a:pt x="4382676" y="12700"/>
                    <a:pt x="4471839" y="16510"/>
                  </a:cubicBezTo>
                  <a:cubicBezTo>
                    <a:pt x="4493237" y="16510"/>
                    <a:pt x="4514636" y="16510"/>
                    <a:pt x="4532469" y="16510"/>
                  </a:cubicBezTo>
                  <a:cubicBezTo>
                    <a:pt x="4553291" y="17780"/>
                    <a:pt x="4562181" y="20320"/>
                    <a:pt x="4572341" y="21590"/>
                  </a:cubicBezTo>
                  <a:close/>
                  <a:moveTo>
                    <a:pt x="4582501" y="816308"/>
                  </a:moveTo>
                  <a:cubicBezTo>
                    <a:pt x="4583771" y="799798"/>
                    <a:pt x="4585041" y="787098"/>
                    <a:pt x="4585041" y="774398"/>
                  </a:cubicBezTo>
                  <a:cubicBezTo>
                    <a:pt x="4583771" y="740772"/>
                    <a:pt x="4582501" y="710755"/>
                    <a:pt x="4582501" y="678472"/>
                  </a:cubicBezTo>
                  <a:cubicBezTo>
                    <a:pt x="4582501" y="663747"/>
                    <a:pt x="4585041" y="649021"/>
                    <a:pt x="4583771" y="634296"/>
                  </a:cubicBezTo>
                  <a:cubicBezTo>
                    <a:pt x="4583771" y="620703"/>
                    <a:pt x="4582501" y="606544"/>
                    <a:pt x="4581231" y="592952"/>
                  </a:cubicBezTo>
                  <a:cubicBezTo>
                    <a:pt x="4576151" y="571996"/>
                    <a:pt x="4564721" y="138163"/>
                    <a:pt x="4564721" y="117208"/>
                  </a:cubicBezTo>
                  <a:cubicBezTo>
                    <a:pt x="4562181" y="99651"/>
                    <a:pt x="4559641" y="81527"/>
                    <a:pt x="4557101" y="63500"/>
                  </a:cubicBezTo>
                  <a:cubicBezTo>
                    <a:pt x="4555831" y="44450"/>
                    <a:pt x="4554561" y="43180"/>
                    <a:pt x="4521769" y="41910"/>
                  </a:cubicBezTo>
                  <a:cubicBezTo>
                    <a:pt x="4511070" y="41910"/>
                    <a:pt x="4503937" y="41910"/>
                    <a:pt x="4493237" y="40640"/>
                  </a:cubicBezTo>
                  <a:cubicBezTo>
                    <a:pt x="4404075" y="36830"/>
                    <a:pt x="4311346" y="31750"/>
                    <a:pt x="4222184" y="30480"/>
                  </a:cubicBezTo>
                  <a:cubicBezTo>
                    <a:pt x="4004629" y="26670"/>
                    <a:pt x="3783507" y="25400"/>
                    <a:pt x="3565951" y="22860"/>
                  </a:cubicBezTo>
                  <a:cubicBezTo>
                    <a:pt x="3533853" y="22860"/>
                    <a:pt x="3498188" y="22860"/>
                    <a:pt x="3466089" y="22860"/>
                  </a:cubicBezTo>
                  <a:cubicBezTo>
                    <a:pt x="3412592" y="22860"/>
                    <a:pt x="3359095" y="22860"/>
                    <a:pt x="3309164" y="22860"/>
                  </a:cubicBezTo>
                  <a:cubicBezTo>
                    <a:pt x="3195036" y="22860"/>
                    <a:pt x="3080909" y="22860"/>
                    <a:pt x="2970348" y="24130"/>
                  </a:cubicBezTo>
                  <a:cubicBezTo>
                    <a:pt x="2874052" y="25400"/>
                    <a:pt x="1251301" y="29210"/>
                    <a:pt x="1155006" y="29210"/>
                  </a:cubicBezTo>
                  <a:cubicBezTo>
                    <a:pt x="998081" y="29210"/>
                    <a:pt x="841155" y="26670"/>
                    <a:pt x="684230" y="33020"/>
                  </a:cubicBezTo>
                  <a:cubicBezTo>
                    <a:pt x="602200" y="36830"/>
                    <a:pt x="523738" y="36830"/>
                    <a:pt x="445275" y="38100"/>
                  </a:cubicBezTo>
                  <a:cubicBezTo>
                    <a:pt x="309749" y="41910"/>
                    <a:pt x="174222" y="45720"/>
                    <a:pt x="45935" y="50800"/>
                  </a:cubicBezTo>
                  <a:cubicBezTo>
                    <a:pt x="33235" y="50800"/>
                    <a:pt x="30695" y="53340"/>
                    <a:pt x="29425" y="66235"/>
                  </a:cubicBezTo>
                  <a:cubicBezTo>
                    <a:pt x="28155" y="76430"/>
                    <a:pt x="28155" y="86624"/>
                    <a:pt x="26885" y="96819"/>
                  </a:cubicBezTo>
                  <a:cubicBezTo>
                    <a:pt x="25615" y="113810"/>
                    <a:pt x="23075" y="130234"/>
                    <a:pt x="21805" y="147225"/>
                  </a:cubicBezTo>
                  <a:cubicBezTo>
                    <a:pt x="16725" y="165349"/>
                    <a:pt x="23075" y="608243"/>
                    <a:pt x="25615" y="626367"/>
                  </a:cubicBezTo>
                  <a:cubicBezTo>
                    <a:pt x="25615" y="645623"/>
                    <a:pt x="25615" y="665446"/>
                    <a:pt x="26885" y="684702"/>
                  </a:cubicBezTo>
                  <a:cubicBezTo>
                    <a:pt x="26885" y="698861"/>
                    <a:pt x="29425" y="713020"/>
                    <a:pt x="29425" y="727179"/>
                  </a:cubicBezTo>
                  <a:cubicBezTo>
                    <a:pt x="29425" y="742471"/>
                    <a:pt x="29425" y="757763"/>
                    <a:pt x="28155" y="774398"/>
                  </a:cubicBezTo>
                  <a:cubicBezTo>
                    <a:pt x="28155" y="778208"/>
                    <a:pt x="28155" y="780748"/>
                    <a:pt x="28155" y="784558"/>
                  </a:cubicBezTo>
                  <a:cubicBezTo>
                    <a:pt x="28155" y="794718"/>
                    <a:pt x="31965" y="798529"/>
                    <a:pt x="40855" y="798529"/>
                  </a:cubicBezTo>
                  <a:cubicBezTo>
                    <a:pt x="70794" y="798529"/>
                    <a:pt x="120725" y="799798"/>
                    <a:pt x="167089" y="799798"/>
                  </a:cubicBezTo>
                  <a:cubicBezTo>
                    <a:pt x="234852" y="799798"/>
                    <a:pt x="306182" y="797258"/>
                    <a:pt x="373945" y="799798"/>
                  </a:cubicBezTo>
                  <a:cubicBezTo>
                    <a:pt x="484506" y="803608"/>
                    <a:pt x="595067" y="806148"/>
                    <a:pt x="705629" y="804879"/>
                  </a:cubicBezTo>
                  <a:cubicBezTo>
                    <a:pt x="776958" y="803608"/>
                    <a:pt x="844722" y="806148"/>
                    <a:pt x="916051" y="806148"/>
                  </a:cubicBezTo>
                  <a:cubicBezTo>
                    <a:pt x="1019479" y="806148"/>
                    <a:pt x="1122908" y="804879"/>
                    <a:pt x="1226336" y="806148"/>
                  </a:cubicBezTo>
                  <a:cubicBezTo>
                    <a:pt x="1379695" y="807418"/>
                    <a:pt x="3063076" y="797258"/>
                    <a:pt x="3220002" y="799798"/>
                  </a:cubicBezTo>
                  <a:cubicBezTo>
                    <a:pt x="3287765" y="801068"/>
                    <a:pt x="3355528" y="802338"/>
                    <a:pt x="3419725" y="802338"/>
                  </a:cubicBezTo>
                  <a:cubicBezTo>
                    <a:pt x="3537419" y="804879"/>
                    <a:pt x="3651546" y="801068"/>
                    <a:pt x="3769241" y="804879"/>
                  </a:cubicBezTo>
                  <a:cubicBezTo>
                    <a:pt x="3865536" y="807418"/>
                    <a:pt x="3961831" y="807418"/>
                    <a:pt x="4058126" y="809958"/>
                  </a:cubicBezTo>
                  <a:cubicBezTo>
                    <a:pt x="4200785" y="813768"/>
                    <a:pt x="4343445" y="816308"/>
                    <a:pt x="4486104" y="817578"/>
                  </a:cubicBezTo>
                  <a:cubicBezTo>
                    <a:pt x="4539602" y="817578"/>
                    <a:pt x="4562181" y="816308"/>
                    <a:pt x="4582501" y="816308"/>
                  </a:cubicBezTo>
                  <a:close/>
                </a:path>
              </a:pathLst>
            </a:custGeom>
            <a:solidFill>
              <a:srgbClr val="50A892"/>
            </a:solidFill>
          </p:spPr>
          <p:txBody>
            <a:bodyPr/>
            <a:lstStyle/>
            <a:p>
              <a:endParaRPr lang="en-US"/>
            </a:p>
          </p:txBody>
        </p:sp>
      </p:grpSp>
      <p:grpSp>
        <p:nvGrpSpPr>
          <p:cNvPr id="13" name="Group 13"/>
          <p:cNvGrpSpPr/>
          <p:nvPr/>
        </p:nvGrpSpPr>
        <p:grpSpPr>
          <a:xfrm rot="-10800000">
            <a:off x="1621550" y="2847992"/>
            <a:ext cx="6541160" cy="1186872"/>
            <a:chOff x="0" y="0"/>
            <a:chExt cx="4603876" cy="835358"/>
          </a:xfrm>
        </p:grpSpPr>
        <p:sp>
          <p:nvSpPr>
            <p:cNvPr id="14" name="Freeform 14"/>
            <p:cNvSpPr/>
            <p:nvPr/>
          </p:nvSpPr>
          <p:spPr>
            <a:xfrm>
              <a:off x="10160" y="16510"/>
              <a:ext cx="4581016" cy="807418"/>
            </a:xfrm>
            <a:custGeom>
              <a:avLst/>
              <a:gdLst/>
              <a:ahLst/>
              <a:cxnLst/>
              <a:rect l="l" t="t" r="r" b="b"/>
              <a:pathLst>
                <a:path w="4581016" h="807418">
                  <a:moveTo>
                    <a:pt x="4581016" y="807418"/>
                  </a:moveTo>
                  <a:lnTo>
                    <a:pt x="0" y="799798"/>
                  </a:lnTo>
                  <a:lnTo>
                    <a:pt x="0" y="293261"/>
                  </a:lnTo>
                  <a:lnTo>
                    <a:pt x="17780" y="19050"/>
                  </a:lnTo>
                  <a:lnTo>
                    <a:pt x="2282340" y="0"/>
                  </a:lnTo>
                  <a:lnTo>
                    <a:pt x="4561966" y="5080"/>
                  </a:lnTo>
                  <a:close/>
                </a:path>
              </a:pathLst>
            </a:custGeom>
            <a:solidFill>
              <a:srgbClr val="AD251E"/>
            </a:solidFill>
          </p:spPr>
          <p:txBody>
            <a:bodyPr/>
            <a:lstStyle/>
            <a:p>
              <a:endParaRPr lang="en-US"/>
            </a:p>
          </p:txBody>
        </p:sp>
        <p:sp>
          <p:nvSpPr>
            <p:cNvPr id="15" name="Freeform 15"/>
            <p:cNvSpPr/>
            <p:nvPr/>
          </p:nvSpPr>
          <p:spPr>
            <a:xfrm>
              <a:off x="-215" y="0"/>
              <a:ext cx="4605361" cy="833383"/>
            </a:xfrm>
            <a:custGeom>
              <a:avLst/>
              <a:gdLst/>
              <a:ahLst/>
              <a:cxnLst/>
              <a:rect l="l" t="t" r="r" b="b"/>
              <a:pathLst>
                <a:path w="4605361" h="833383">
                  <a:moveTo>
                    <a:pt x="4572341" y="21590"/>
                  </a:moveTo>
                  <a:cubicBezTo>
                    <a:pt x="4573611" y="34290"/>
                    <a:pt x="4573611" y="44450"/>
                    <a:pt x="4574881" y="54610"/>
                  </a:cubicBezTo>
                  <a:cubicBezTo>
                    <a:pt x="4577421" y="75297"/>
                    <a:pt x="4578691" y="91155"/>
                    <a:pt x="4581231" y="106447"/>
                  </a:cubicBezTo>
                  <a:cubicBezTo>
                    <a:pt x="4581231" y="128535"/>
                    <a:pt x="4593931" y="564067"/>
                    <a:pt x="4600281" y="586155"/>
                  </a:cubicBezTo>
                  <a:cubicBezTo>
                    <a:pt x="4606631" y="619570"/>
                    <a:pt x="4602821" y="653552"/>
                    <a:pt x="4602821" y="686967"/>
                  </a:cubicBezTo>
                  <a:cubicBezTo>
                    <a:pt x="4602821" y="716418"/>
                    <a:pt x="4604091" y="743604"/>
                    <a:pt x="4605361" y="773128"/>
                  </a:cubicBezTo>
                  <a:cubicBezTo>
                    <a:pt x="4605361" y="794718"/>
                    <a:pt x="4605361" y="808688"/>
                    <a:pt x="4605361" y="832818"/>
                  </a:cubicBezTo>
                  <a:cubicBezTo>
                    <a:pt x="4582501" y="832818"/>
                    <a:pt x="4562181" y="834088"/>
                    <a:pt x="4532469" y="832818"/>
                  </a:cubicBezTo>
                  <a:cubicBezTo>
                    <a:pt x="4300647" y="827738"/>
                    <a:pt x="4065259" y="834088"/>
                    <a:pt x="3833437" y="829008"/>
                  </a:cubicBezTo>
                  <a:cubicBezTo>
                    <a:pt x="3694344" y="825198"/>
                    <a:pt x="3558818" y="827738"/>
                    <a:pt x="3419725" y="825198"/>
                  </a:cubicBezTo>
                  <a:cubicBezTo>
                    <a:pt x="3355528" y="823928"/>
                    <a:pt x="3291332" y="822658"/>
                    <a:pt x="3227135" y="821388"/>
                  </a:cubicBezTo>
                  <a:cubicBezTo>
                    <a:pt x="3187903" y="821388"/>
                    <a:pt x="3152238" y="822658"/>
                    <a:pt x="3113007" y="822658"/>
                  </a:cubicBezTo>
                  <a:cubicBezTo>
                    <a:pt x="3013145" y="821388"/>
                    <a:pt x="2738526" y="822658"/>
                    <a:pt x="2638664" y="821388"/>
                  </a:cubicBezTo>
                  <a:cubicBezTo>
                    <a:pt x="2567334" y="820118"/>
                    <a:pt x="1140740" y="829008"/>
                    <a:pt x="1069410" y="827738"/>
                  </a:cubicBezTo>
                  <a:cubicBezTo>
                    <a:pt x="1051578" y="827738"/>
                    <a:pt x="1030179" y="829008"/>
                    <a:pt x="1012346" y="829008"/>
                  </a:cubicBezTo>
                  <a:cubicBezTo>
                    <a:pt x="969548" y="829008"/>
                    <a:pt x="930317" y="830278"/>
                    <a:pt x="887519" y="830278"/>
                  </a:cubicBezTo>
                  <a:cubicBezTo>
                    <a:pt x="780525" y="830278"/>
                    <a:pt x="677097" y="829008"/>
                    <a:pt x="570102" y="827738"/>
                  </a:cubicBezTo>
                  <a:cubicBezTo>
                    <a:pt x="505905" y="826468"/>
                    <a:pt x="441709" y="825198"/>
                    <a:pt x="381078" y="823928"/>
                  </a:cubicBezTo>
                  <a:cubicBezTo>
                    <a:pt x="266951" y="822658"/>
                    <a:pt x="152823" y="821388"/>
                    <a:pt x="44665" y="821388"/>
                  </a:cubicBezTo>
                  <a:cubicBezTo>
                    <a:pt x="34505" y="821388"/>
                    <a:pt x="25615" y="821388"/>
                    <a:pt x="15455" y="820118"/>
                  </a:cubicBezTo>
                  <a:cubicBezTo>
                    <a:pt x="6565" y="818848"/>
                    <a:pt x="1485" y="812498"/>
                    <a:pt x="4025" y="803608"/>
                  </a:cubicBezTo>
                  <a:cubicBezTo>
                    <a:pt x="12915" y="771922"/>
                    <a:pt x="9105" y="757763"/>
                    <a:pt x="7835" y="743037"/>
                  </a:cubicBezTo>
                  <a:cubicBezTo>
                    <a:pt x="6565" y="713020"/>
                    <a:pt x="2755" y="683569"/>
                    <a:pt x="4025" y="653552"/>
                  </a:cubicBezTo>
                  <a:cubicBezTo>
                    <a:pt x="1485" y="616172"/>
                    <a:pt x="-3595" y="153455"/>
                    <a:pt x="4025" y="115509"/>
                  </a:cubicBezTo>
                  <a:cubicBezTo>
                    <a:pt x="5295" y="108146"/>
                    <a:pt x="4025" y="100217"/>
                    <a:pt x="5295" y="92854"/>
                  </a:cubicBezTo>
                  <a:cubicBezTo>
                    <a:pt x="6565" y="80961"/>
                    <a:pt x="9105" y="67934"/>
                    <a:pt x="10375" y="44450"/>
                  </a:cubicBezTo>
                  <a:cubicBezTo>
                    <a:pt x="10375" y="41910"/>
                    <a:pt x="11645" y="39370"/>
                    <a:pt x="12915" y="38100"/>
                  </a:cubicBezTo>
                  <a:cubicBezTo>
                    <a:pt x="34505" y="35560"/>
                    <a:pt x="63661" y="30480"/>
                    <a:pt x="120725" y="29210"/>
                  </a:cubicBezTo>
                  <a:cubicBezTo>
                    <a:pt x="217020" y="25400"/>
                    <a:pt x="313315" y="22860"/>
                    <a:pt x="413177" y="20320"/>
                  </a:cubicBezTo>
                  <a:cubicBezTo>
                    <a:pt x="480940" y="17780"/>
                    <a:pt x="548703" y="16510"/>
                    <a:pt x="612900" y="13970"/>
                  </a:cubicBezTo>
                  <a:cubicBezTo>
                    <a:pt x="677097" y="11430"/>
                    <a:pt x="744860" y="8890"/>
                    <a:pt x="809057" y="8890"/>
                  </a:cubicBezTo>
                  <a:cubicBezTo>
                    <a:pt x="880386" y="7620"/>
                    <a:pt x="951716" y="10160"/>
                    <a:pt x="1023046" y="8890"/>
                  </a:cubicBezTo>
                  <a:cubicBezTo>
                    <a:pt x="1112208" y="8890"/>
                    <a:pt x="2727826" y="6350"/>
                    <a:pt x="2816989" y="5080"/>
                  </a:cubicBezTo>
                  <a:cubicBezTo>
                    <a:pt x="2902584" y="3810"/>
                    <a:pt x="2988180" y="2540"/>
                    <a:pt x="3077342" y="2540"/>
                  </a:cubicBezTo>
                  <a:cubicBezTo>
                    <a:pt x="3223568" y="1270"/>
                    <a:pt x="3366228" y="0"/>
                    <a:pt x="3512453" y="0"/>
                  </a:cubicBezTo>
                  <a:cubicBezTo>
                    <a:pt x="3573084" y="0"/>
                    <a:pt x="3637281" y="2540"/>
                    <a:pt x="3697911" y="2540"/>
                  </a:cubicBezTo>
                  <a:cubicBezTo>
                    <a:pt x="3865536" y="3810"/>
                    <a:pt x="4036727" y="5080"/>
                    <a:pt x="4204352" y="7620"/>
                  </a:cubicBezTo>
                  <a:cubicBezTo>
                    <a:pt x="4293514" y="8890"/>
                    <a:pt x="4382676" y="12700"/>
                    <a:pt x="4471839" y="16510"/>
                  </a:cubicBezTo>
                  <a:cubicBezTo>
                    <a:pt x="4493237" y="16510"/>
                    <a:pt x="4514636" y="16510"/>
                    <a:pt x="4532469" y="16510"/>
                  </a:cubicBezTo>
                  <a:cubicBezTo>
                    <a:pt x="4553291" y="17780"/>
                    <a:pt x="4562181" y="20320"/>
                    <a:pt x="4572341" y="21590"/>
                  </a:cubicBezTo>
                  <a:close/>
                  <a:moveTo>
                    <a:pt x="4582501" y="816308"/>
                  </a:moveTo>
                  <a:cubicBezTo>
                    <a:pt x="4583771" y="799798"/>
                    <a:pt x="4585041" y="787098"/>
                    <a:pt x="4585041" y="774398"/>
                  </a:cubicBezTo>
                  <a:cubicBezTo>
                    <a:pt x="4583771" y="740772"/>
                    <a:pt x="4582501" y="710755"/>
                    <a:pt x="4582501" y="678472"/>
                  </a:cubicBezTo>
                  <a:cubicBezTo>
                    <a:pt x="4582501" y="663747"/>
                    <a:pt x="4585041" y="649021"/>
                    <a:pt x="4583771" y="634296"/>
                  </a:cubicBezTo>
                  <a:cubicBezTo>
                    <a:pt x="4583771" y="620703"/>
                    <a:pt x="4582501" y="606544"/>
                    <a:pt x="4581231" y="592952"/>
                  </a:cubicBezTo>
                  <a:cubicBezTo>
                    <a:pt x="4576151" y="571996"/>
                    <a:pt x="4564721" y="138163"/>
                    <a:pt x="4564721" y="117208"/>
                  </a:cubicBezTo>
                  <a:cubicBezTo>
                    <a:pt x="4562181" y="99651"/>
                    <a:pt x="4559641" y="81527"/>
                    <a:pt x="4557101" y="63500"/>
                  </a:cubicBezTo>
                  <a:cubicBezTo>
                    <a:pt x="4555831" y="44450"/>
                    <a:pt x="4554561" y="43180"/>
                    <a:pt x="4521769" y="41910"/>
                  </a:cubicBezTo>
                  <a:cubicBezTo>
                    <a:pt x="4511070" y="41910"/>
                    <a:pt x="4503937" y="41910"/>
                    <a:pt x="4493237" y="40640"/>
                  </a:cubicBezTo>
                  <a:cubicBezTo>
                    <a:pt x="4404075" y="36830"/>
                    <a:pt x="4311346" y="31750"/>
                    <a:pt x="4222184" y="30480"/>
                  </a:cubicBezTo>
                  <a:cubicBezTo>
                    <a:pt x="4004629" y="26670"/>
                    <a:pt x="3783507" y="25400"/>
                    <a:pt x="3565951" y="22860"/>
                  </a:cubicBezTo>
                  <a:cubicBezTo>
                    <a:pt x="3533853" y="22860"/>
                    <a:pt x="3498188" y="22860"/>
                    <a:pt x="3466089" y="22860"/>
                  </a:cubicBezTo>
                  <a:cubicBezTo>
                    <a:pt x="3412592" y="22860"/>
                    <a:pt x="3359095" y="22860"/>
                    <a:pt x="3309164" y="22860"/>
                  </a:cubicBezTo>
                  <a:cubicBezTo>
                    <a:pt x="3195036" y="22860"/>
                    <a:pt x="3080909" y="22860"/>
                    <a:pt x="2970348" y="24130"/>
                  </a:cubicBezTo>
                  <a:cubicBezTo>
                    <a:pt x="2874052" y="25400"/>
                    <a:pt x="1251301" y="29210"/>
                    <a:pt x="1155006" y="29210"/>
                  </a:cubicBezTo>
                  <a:cubicBezTo>
                    <a:pt x="998081" y="29210"/>
                    <a:pt x="841155" y="26670"/>
                    <a:pt x="684230" y="33020"/>
                  </a:cubicBezTo>
                  <a:cubicBezTo>
                    <a:pt x="602200" y="36830"/>
                    <a:pt x="523738" y="36830"/>
                    <a:pt x="445275" y="38100"/>
                  </a:cubicBezTo>
                  <a:cubicBezTo>
                    <a:pt x="309749" y="41910"/>
                    <a:pt x="174222" y="45720"/>
                    <a:pt x="45935" y="50800"/>
                  </a:cubicBezTo>
                  <a:cubicBezTo>
                    <a:pt x="33235" y="50800"/>
                    <a:pt x="30695" y="53340"/>
                    <a:pt x="29425" y="66235"/>
                  </a:cubicBezTo>
                  <a:cubicBezTo>
                    <a:pt x="28155" y="76430"/>
                    <a:pt x="28155" y="86624"/>
                    <a:pt x="26885" y="96819"/>
                  </a:cubicBezTo>
                  <a:cubicBezTo>
                    <a:pt x="25615" y="113810"/>
                    <a:pt x="23075" y="130234"/>
                    <a:pt x="21805" y="147225"/>
                  </a:cubicBezTo>
                  <a:cubicBezTo>
                    <a:pt x="16725" y="165349"/>
                    <a:pt x="23075" y="608243"/>
                    <a:pt x="25615" y="626367"/>
                  </a:cubicBezTo>
                  <a:cubicBezTo>
                    <a:pt x="25615" y="645623"/>
                    <a:pt x="25615" y="665446"/>
                    <a:pt x="26885" y="684702"/>
                  </a:cubicBezTo>
                  <a:cubicBezTo>
                    <a:pt x="26885" y="698861"/>
                    <a:pt x="29425" y="713020"/>
                    <a:pt x="29425" y="727179"/>
                  </a:cubicBezTo>
                  <a:cubicBezTo>
                    <a:pt x="29425" y="742471"/>
                    <a:pt x="29425" y="757763"/>
                    <a:pt x="28155" y="774398"/>
                  </a:cubicBezTo>
                  <a:cubicBezTo>
                    <a:pt x="28155" y="778208"/>
                    <a:pt x="28155" y="780748"/>
                    <a:pt x="28155" y="784558"/>
                  </a:cubicBezTo>
                  <a:cubicBezTo>
                    <a:pt x="28155" y="794718"/>
                    <a:pt x="31965" y="798529"/>
                    <a:pt x="40855" y="798529"/>
                  </a:cubicBezTo>
                  <a:cubicBezTo>
                    <a:pt x="70794" y="798529"/>
                    <a:pt x="120725" y="799798"/>
                    <a:pt x="167089" y="799798"/>
                  </a:cubicBezTo>
                  <a:cubicBezTo>
                    <a:pt x="234852" y="799798"/>
                    <a:pt x="306182" y="797258"/>
                    <a:pt x="373945" y="799798"/>
                  </a:cubicBezTo>
                  <a:cubicBezTo>
                    <a:pt x="484506" y="803608"/>
                    <a:pt x="595067" y="806148"/>
                    <a:pt x="705629" y="804879"/>
                  </a:cubicBezTo>
                  <a:cubicBezTo>
                    <a:pt x="776958" y="803608"/>
                    <a:pt x="844722" y="806148"/>
                    <a:pt x="916051" y="806148"/>
                  </a:cubicBezTo>
                  <a:cubicBezTo>
                    <a:pt x="1019479" y="806148"/>
                    <a:pt x="1122908" y="804879"/>
                    <a:pt x="1226336" y="806148"/>
                  </a:cubicBezTo>
                  <a:cubicBezTo>
                    <a:pt x="1379695" y="807418"/>
                    <a:pt x="3063076" y="797258"/>
                    <a:pt x="3220002" y="799798"/>
                  </a:cubicBezTo>
                  <a:cubicBezTo>
                    <a:pt x="3287765" y="801068"/>
                    <a:pt x="3355528" y="802338"/>
                    <a:pt x="3419725" y="802338"/>
                  </a:cubicBezTo>
                  <a:cubicBezTo>
                    <a:pt x="3537419" y="804879"/>
                    <a:pt x="3651546" y="801068"/>
                    <a:pt x="3769241" y="804879"/>
                  </a:cubicBezTo>
                  <a:cubicBezTo>
                    <a:pt x="3865536" y="807418"/>
                    <a:pt x="3961831" y="807418"/>
                    <a:pt x="4058126" y="809958"/>
                  </a:cubicBezTo>
                  <a:cubicBezTo>
                    <a:pt x="4200785" y="813768"/>
                    <a:pt x="4343445" y="816308"/>
                    <a:pt x="4486104" y="817578"/>
                  </a:cubicBezTo>
                  <a:cubicBezTo>
                    <a:pt x="4539602" y="817578"/>
                    <a:pt x="4562181" y="816308"/>
                    <a:pt x="4582501" y="816308"/>
                  </a:cubicBezTo>
                  <a:close/>
                </a:path>
              </a:pathLst>
            </a:custGeom>
            <a:solidFill>
              <a:srgbClr val="50A892"/>
            </a:solidFill>
          </p:spPr>
          <p:txBody>
            <a:bodyPr/>
            <a:lstStyle/>
            <a:p>
              <a:endParaRPr lang="en-US"/>
            </a:p>
          </p:txBody>
        </p:sp>
      </p:grpSp>
      <p:grpSp>
        <p:nvGrpSpPr>
          <p:cNvPr id="16" name="Group 16"/>
          <p:cNvGrpSpPr/>
          <p:nvPr/>
        </p:nvGrpSpPr>
        <p:grpSpPr>
          <a:xfrm>
            <a:off x="5206642" y="1028700"/>
            <a:ext cx="7794792" cy="1477717"/>
            <a:chOff x="0" y="0"/>
            <a:chExt cx="2979454" cy="564837"/>
          </a:xfrm>
        </p:grpSpPr>
        <p:sp>
          <p:nvSpPr>
            <p:cNvPr id="17" name="Freeform 17"/>
            <p:cNvSpPr/>
            <p:nvPr/>
          </p:nvSpPr>
          <p:spPr>
            <a:xfrm>
              <a:off x="0" y="0"/>
              <a:ext cx="2979454" cy="564837"/>
            </a:xfrm>
            <a:custGeom>
              <a:avLst/>
              <a:gdLst/>
              <a:ahLst/>
              <a:cxnLst/>
              <a:rect l="l" t="t" r="r" b="b"/>
              <a:pathLst>
                <a:path w="2979454" h="564837">
                  <a:moveTo>
                    <a:pt x="49661" y="0"/>
                  </a:moveTo>
                  <a:lnTo>
                    <a:pt x="2929793" y="0"/>
                  </a:lnTo>
                  <a:cubicBezTo>
                    <a:pt x="2957220" y="0"/>
                    <a:pt x="2979454" y="22234"/>
                    <a:pt x="2979454" y="49661"/>
                  </a:cubicBezTo>
                  <a:lnTo>
                    <a:pt x="2979454" y="515177"/>
                  </a:lnTo>
                  <a:cubicBezTo>
                    <a:pt x="2979454" y="528347"/>
                    <a:pt x="2974222" y="540979"/>
                    <a:pt x="2964909" y="550292"/>
                  </a:cubicBezTo>
                  <a:cubicBezTo>
                    <a:pt x="2955595" y="559605"/>
                    <a:pt x="2942964" y="564837"/>
                    <a:pt x="2929793" y="564837"/>
                  </a:cubicBezTo>
                  <a:lnTo>
                    <a:pt x="49661" y="564837"/>
                  </a:lnTo>
                  <a:cubicBezTo>
                    <a:pt x="36490" y="564837"/>
                    <a:pt x="23859" y="559605"/>
                    <a:pt x="14545" y="550292"/>
                  </a:cubicBezTo>
                  <a:cubicBezTo>
                    <a:pt x="5232" y="540979"/>
                    <a:pt x="0" y="528347"/>
                    <a:pt x="0" y="515177"/>
                  </a:cubicBezTo>
                  <a:lnTo>
                    <a:pt x="0" y="49661"/>
                  </a:lnTo>
                  <a:cubicBezTo>
                    <a:pt x="0" y="36490"/>
                    <a:pt x="5232" y="23859"/>
                    <a:pt x="14545" y="14545"/>
                  </a:cubicBezTo>
                  <a:cubicBezTo>
                    <a:pt x="23859" y="5232"/>
                    <a:pt x="36490" y="0"/>
                    <a:pt x="49661" y="0"/>
                  </a:cubicBezTo>
                  <a:close/>
                </a:path>
              </a:pathLst>
            </a:custGeom>
            <a:solidFill>
              <a:srgbClr val="AD251E"/>
            </a:solidFill>
          </p:spPr>
          <p:txBody>
            <a:bodyPr/>
            <a:lstStyle/>
            <a:p>
              <a:endParaRPr lang="en-US"/>
            </a:p>
          </p:txBody>
        </p:sp>
        <p:sp>
          <p:nvSpPr>
            <p:cNvPr id="18" name="TextBox 18"/>
            <p:cNvSpPr txBox="1"/>
            <p:nvPr/>
          </p:nvSpPr>
          <p:spPr>
            <a:xfrm>
              <a:off x="0" y="-38100"/>
              <a:ext cx="2979454" cy="602937"/>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012509" y="3066075"/>
            <a:ext cx="5982034" cy="866775"/>
          </a:xfrm>
          <a:prstGeom prst="rect">
            <a:avLst/>
          </a:prstGeom>
        </p:spPr>
        <p:txBody>
          <a:bodyPr lIns="0" tIns="0" rIns="0" bIns="0" rtlCol="0" anchor="t">
            <a:spAutoFit/>
          </a:bodyPr>
          <a:lstStyle/>
          <a:p>
            <a:pPr algn="ctr">
              <a:lnSpc>
                <a:spcPts val="3150"/>
              </a:lnSpc>
            </a:pPr>
            <a:r>
              <a:rPr lang="en-US" sz="3500" b="1">
                <a:solidFill>
                  <a:srgbClr val="F8F7F2"/>
                </a:solidFill>
                <a:latin typeface="Poppins Bold"/>
                <a:ea typeface="Poppins Bold"/>
                <a:cs typeface="Poppins Bold"/>
                <a:sym typeface="Poppins Bold"/>
              </a:rPr>
              <a:t>Community </a:t>
            </a:r>
          </a:p>
          <a:p>
            <a:pPr marL="0" lvl="0" indent="0" algn="ctr">
              <a:lnSpc>
                <a:spcPts val="3150"/>
              </a:lnSpc>
              <a:spcBef>
                <a:spcPct val="0"/>
              </a:spcBef>
            </a:pPr>
            <a:r>
              <a:rPr lang="en-US" sz="3500" b="1">
                <a:solidFill>
                  <a:srgbClr val="F8F7F2"/>
                </a:solidFill>
                <a:latin typeface="Poppins Bold"/>
                <a:ea typeface="Poppins Bold"/>
                <a:cs typeface="Poppins Bold"/>
                <a:sym typeface="Poppins Bold"/>
              </a:rPr>
              <a:t>Service</a:t>
            </a:r>
          </a:p>
        </p:txBody>
      </p:sp>
      <p:sp>
        <p:nvSpPr>
          <p:cNvPr id="20" name="TextBox 20"/>
          <p:cNvSpPr txBox="1"/>
          <p:nvPr/>
        </p:nvSpPr>
        <p:spPr>
          <a:xfrm>
            <a:off x="1901114" y="3077055"/>
            <a:ext cx="5982034" cy="866775"/>
          </a:xfrm>
          <a:prstGeom prst="rect">
            <a:avLst/>
          </a:prstGeom>
        </p:spPr>
        <p:txBody>
          <a:bodyPr lIns="0" tIns="0" rIns="0" bIns="0" rtlCol="0" anchor="t">
            <a:spAutoFit/>
          </a:bodyPr>
          <a:lstStyle/>
          <a:p>
            <a:pPr marL="0" lvl="0" indent="0" algn="ctr">
              <a:lnSpc>
                <a:spcPts val="3150"/>
              </a:lnSpc>
              <a:spcBef>
                <a:spcPct val="0"/>
              </a:spcBef>
            </a:pPr>
            <a:r>
              <a:rPr lang="en-US" sz="3500" b="1">
                <a:solidFill>
                  <a:srgbClr val="F8F7F2"/>
                </a:solidFill>
                <a:latin typeface="Poppins Bold"/>
                <a:ea typeface="Poppins Bold"/>
                <a:cs typeface="Poppins Bold"/>
                <a:sym typeface="Poppins Bold"/>
              </a:rPr>
              <a:t>Professional Development</a:t>
            </a:r>
          </a:p>
        </p:txBody>
      </p:sp>
      <p:sp>
        <p:nvSpPr>
          <p:cNvPr id="21" name="TextBox 21"/>
          <p:cNvSpPr txBox="1"/>
          <p:nvPr/>
        </p:nvSpPr>
        <p:spPr>
          <a:xfrm>
            <a:off x="6699031" y="1059534"/>
            <a:ext cx="4810013" cy="1339850"/>
          </a:xfrm>
          <a:prstGeom prst="rect">
            <a:avLst/>
          </a:prstGeom>
        </p:spPr>
        <p:txBody>
          <a:bodyPr lIns="0" tIns="0" rIns="0" bIns="0" rtlCol="0" anchor="t">
            <a:spAutoFit/>
          </a:bodyPr>
          <a:lstStyle/>
          <a:p>
            <a:pPr algn="ctr">
              <a:lnSpc>
                <a:spcPts val="5199"/>
              </a:lnSpc>
            </a:pPr>
            <a:r>
              <a:rPr lang="en-US" sz="3999" b="1">
                <a:solidFill>
                  <a:srgbClr val="FFFFFF"/>
                </a:solidFill>
                <a:latin typeface="Poppins Bold"/>
                <a:ea typeface="Poppins Bold"/>
                <a:cs typeface="Poppins Bold"/>
                <a:sym typeface="Poppins Bold"/>
              </a:rPr>
              <a:t>Tentative Spring 2026 Schedule </a:t>
            </a:r>
          </a:p>
        </p:txBody>
      </p:sp>
      <p:graphicFrame>
        <p:nvGraphicFramePr>
          <p:cNvPr id="22" name="Table 22"/>
          <p:cNvGraphicFramePr>
            <a:graphicFrameLocks noGrp="1"/>
          </p:cNvGraphicFramePr>
          <p:nvPr/>
        </p:nvGraphicFramePr>
        <p:xfrm>
          <a:off x="832528" y="4292040"/>
          <a:ext cx="8271511" cy="5078643"/>
        </p:xfrm>
        <a:graphic>
          <a:graphicData uri="http://schemas.openxmlformats.org/drawingml/2006/table">
            <a:tbl>
              <a:tblPr/>
              <a:tblGrid>
                <a:gridCol w="2330843">
                  <a:extLst>
                    <a:ext uri="{9D8B030D-6E8A-4147-A177-3AD203B41FA5}">
                      <a16:colId xmlns:a16="http://schemas.microsoft.com/office/drawing/2014/main" val="20000"/>
                    </a:ext>
                  </a:extLst>
                </a:gridCol>
                <a:gridCol w="1485167">
                  <a:extLst>
                    <a:ext uri="{9D8B030D-6E8A-4147-A177-3AD203B41FA5}">
                      <a16:colId xmlns:a16="http://schemas.microsoft.com/office/drawing/2014/main" val="20001"/>
                    </a:ext>
                  </a:extLst>
                </a:gridCol>
                <a:gridCol w="1485167">
                  <a:extLst>
                    <a:ext uri="{9D8B030D-6E8A-4147-A177-3AD203B41FA5}">
                      <a16:colId xmlns:a16="http://schemas.microsoft.com/office/drawing/2014/main" val="20002"/>
                    </a:ext>
                  </a:extLst>
                </a:gridCol>
                <a:gridCol w="1485167">
                  <a:extLst>
                    <a:ext uri="{9D8B030D-6E8A-4147-A177-3AD203B41FA5}">
                      <a16:colId xmlns:a16="http://schemas.microsoft.com/office/drawing/2014/main" val="20003"/>
                    </a:ext>
                  </a:extLst>
                </a:gridCol>
                <a:gridCol w="1485167">
                  <a:extLst>
                    <a:ext uri="{9D8B030D-6E8A-4147-A177-3AD203B41FA5}">
                      <a16:colId xmlns:a16="http://schemas.microsoft.com/office/drawing/2014/main" val="20004"/>
                    </a:ext>
                  </a:extLst>
                </a:gridCol>
              </a:tblGrid>
              <a:tr h="703297">
                <a:tc>
                  <a:txBody>
                    <a:bodyPr/>
                    <a:lstStyle/>
                    <a:p>
                      <a:pPr algn="ctr">
                        <a:lnSpc>
                          <a:spcPts val="1959"/>
                        </a:lnSpc>
                        <a:defRPr/>
                      </a:pPr>
                      <a:r>
                        <a:rPr lang="en-US" sz="1399" b="1">
                          <a:solidFill>
                            <a:srgbClr val="000000"/>
                          </a:solidFill>
                          <a:latin typeface="Poppins Bold"/>
                          <a:ea typeface="Poppins Bold"/>
                          <a:cs typeface="Poppins Bold"/>
                          <a:sym typeface="Poppins Bold"/>
                        </a:rPr>
                        <a:t>DATE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MEETING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TIME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TYPE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extLst>
                  <a:ext uri="{0D108BD9-81ED-4DB2-BD59-A6C34878D82A}">
                    <a16:rowId xmlns:a16="http://schemas.microsoft.com/office/drawing/2014/main" val="10000"/>
                  </a:ext>
                </a:extLst>
              </a:tr>
              <a:tr h="703297">
                <a:tc>
                  <a:txBody>
                    <a:bodyPr/>
                    <a:lstStyle/>
                    <a:p>
                      <a:pPr algn="ctr">
                        <a:lnSpc>
                          <a:spcPts val="1959"/>
                        </a:lnSpc>
                        <a:defRPr/>
                      </a:pPr>
                      <a:r>
                        <a:rPr lang="en-US" sz="1399" b="1">
                          <a:solidFill>
                            <a:srgbClr val="B41515"/>
                          </a:solidFill>
                          <a:latin typeface="Poppins Bold"/>
                          <a:ea typeface="Poppins Bold"/>
                          <a:cs typeface="Poppins Bold"/>
                          <a:sym typeface="Poppins Bold"/>
                        </a:rPr>
                        <a:t>1/16/2026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INFORMATION SESSION</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a:solidFill>
                            <a:srgbClr val="B41515"/>
                          </a:solidFill>
                          <a:latin typeface="Poppins"/>
                          <a:ea typeface="Poppins"/>
                          <a:cs typeface="Poppins"/>
                          <a:sym typeface="Poppins"/>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BUSINESS CASUAL </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03297">
                <a:tc>
                  <a:txBody>
                    <a:bodyPr/>
                    <a:lstStyle/>
                    <a:p>
                      <a:pPr algn="ctr">
                        <a:lnSpc>
                          <a:spcPts val="1959"/>
                        </a:lnSpc>
                        <a:defRPr/>
                      </a:pPr>
                      <a:r>
                        <a:rPr lang="en-US" sz="1399" b="1">
                          <a:solidFill>
                            <a:srgbClr val="B41515"/>
                          </a:solidFill>
                          <a:latin typeface="Poppins Bold"/>
                          <a:ea typeface="Poppins Bold"/>
                          <a:cs typeface="Poppins Bold"/>
                          <a:sym typeface="Poppins Bold"/>
                        </a:rPr>
                        <a:t>1/23/2026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BAP JEOPARDY</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03297">
                <a:tc>
                  <a:txBody>
                    <a:bodyPr/>
                    <a:lstStyle/>
                    <a:p>
                      <a:pPr algn="ctr">
                        <a:lnSpc>
                          <a:spcPts val="1959"/>
                        </a:lnSpc>
                        <a:defRPr/>
                      </a:pPr>
                      <a:r>
                        <a:rPr lang="en-US" sz="1399" b="1">
                          <a:solidFill>
                            <a:srgbClr val="B41515"/>
                          </a:solidFill>
                          <a:latin typeface="Poppins Bold"/>
                          <a:ea typeface="Poppins Bold"/>
                          <a:cs typeface="Poppins Bold"/>
                          <a:sym typeface="Poppins Bold"/>
                        </a:rPr>
                        <a:t>2/6/2026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RESUME REVIEW</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B41515"/>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3297">
                <a:tc>
                  <a:txBody>
                    <a:bodyPr/>
                    <a:lstStyle/>
                    <a:p>
                      <a:pPr algn="ctr">
                        <a:lnSpc>
                          <a:spcPts val="1959"/>
                        </a:lnSpc>
                        <a:defRPr/>
                      </a:pPr>
                      <a:r>
                        <a:rPr lang="en-US" sz="1399" b="1">
                          <a:solidFill>
                            <a:srgbClr val="AD251E"/>
                          </a:solidFill>
                          <a:latin typeface="Poppins Bold"/>
                          <a:ea typeface="Poppins Bold"/>
                          <a:cs typeface="Poppins Bold"/>
                          <a:sym typeface="Poppins Bold"/>
                        </a:rPr>
                        <a:t>2/13/2026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AD251E"/>
                          </a:solidFill>
                          <a:latin typeface="Poppins Bold"/>
                          <a:ea typeface="Poppins Bold"/>
                          <a:cs typeface="Poppins Bold"/>
                          <a:sym typeface="Poppins Bold"/>
                        </a:rPr>
                        <a:t>INTERNAL AUDIT PANEL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AD251E"/>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AD251E"/>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AD251E"/>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58861">
                <a:tc>
                  <a:txBody>
                    <a:bodyPr/>
                    <a:lstStyle/>
                    <a:p>
                      <a:pPr algn="ctr">
                        <a:lnSpc>
                          <a:spcPts val="1959"/>
                        </a:lnSpc>
                        <a:defRPr/>
                      </a:pPr>
                      <a:r>
                        <a:rPr lang="en-US" sz="1399" b="1">
                          <a:solidFill>
                            <a:srgbClr val="000000"/>
                          </a:solidFill>
                          <a:latin typeface="Poppins Bold"/>
                          <a:ea typeface="Poppins Bold"/>
                          <a:cs typeface="Poppins Bold"/>
                          <a:sym typeface="Poppins Bold"/>
                        </a:rPr>
                        <a:t>3/27/2026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PREPARING FOR GRADUATE EDUCATION</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03297">
                <a:tc>
                  <a:txBody>
                    <a:bodyPr/>
                    <a:lstStyle/>
                    <a:p>
                      <a:pPr algn="ctr">
                        <a:lnSpc>
                          <a:spcPts val="1959"/>
                        </a:lnSpc>
                        <a:defRPr/>
                      </a:pPr>
                      <a:r>
                        <a:rPr lang="en-US" sz="1399" b="1">
                          <a:solidFill>
                            <a:srgbClr val="000000"/>
                          </a:solidFill>
                          <a:latin typeface="Poppins Bold"/>
                          <a:ea typeface="Poppins Bold"/>
                          <a:cs typeface="Poppins Bold"/>
                          <a:sym typeface="Poppins Bold"/>
                        </a:rPr>
                        <a:t>4/3/2026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BE AUDIT YOU CAN BE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graphicFrame>
        <p:nvGraphicFramePr>
          <p:cNvPr id="23" name="Table 23"/>
          <p:cNvGraphicFramePr>
            <a:graphicFrameLocks noGrp="1"/>
          </p:cNvGraphicFramePr>
          <p:nvPr>
            <p:extLst>
              <p:ext uri="{D42A27DB-BD31-4B8C-83A1-F6EECF244321}">
                <p14:modId xmlns:p14="http://schemas.microsoft.com/office/powerpoint/2010/main" val="293694552"/>
              </p:ext>
            </p:extLst>
          </p:nvPr>
        </p:nvGraphicFramePr>
        <p:xfrm>
          <a:off x="9229008" y="4292040"/>
          <a:ext cx="8271511" cy="5233910"/>
        </p:xfrm>
        <a:graphic>
          <a:graphicData uri="http://schemas.openxmlformats.org/drawingml/2006/table">
            <a:tbl>
              <a:tblPr/>
              <a:tblGrid>
                <a:gridCol w="2330843">
                  <a:extLst>
                    <a:ext uri="{9D8B030D-6E8A-4147-A177-3AD203B41FA5}">
                      <a16:colId xmlns:a16="http://schemas.microsoft.com/office/drawing/2014/main" val="20000"/>
                    </a:ext>
                  </a:extLst>
                </a:gridCol>
                <a:gridCol w="1485167">
                  <a:extLst>
                    <a:ext uri="{9D8B030D-6E8A-4147-A177-3AD203B41FA5}">
                      <a16:colId xmlns:a16="http://schemas.microsoft.com/office/drawing/2014/main" val="20001"/>
                    </a:ext>
                  </a:extLst>
                </a:gridCol>
                <a:gridCol w="1485167">
                  <a:extLst>
                    <a:ext uri="{9D8B030D-6E8A-4147-A177-3AD203B41FA5}">
                      <a16:colId xmlns:a16="http://schemas.microsoft.com/office/drawing/2014/main" val="20002"/>
                    </a:ext>
                  </a:extLst>
                </a:gridCol>
                <a:gridCol w="1485167">
                  <a:extLst>
                    <a:ext uri="{9D8B030D-6E8A-4147-A177-3AD203B41FA5}">
                      <a16:colId xmlns:a16="http://schemas.microsoft.com/office/drawing/2014/main" val="20003"/>
                    </a:ext>
                  </a:extLst>
                </a:gridCol>
                <a:gridCol w="1485167">
                  <a:extLst>
                    <a:ext uri="{9D8B030D-6E8A-4147-A177-3AD203B41FA5}">
                      <a16:colId xmlns:a16="http://schemas.microsoft.com/office/drawing/2014/main" val="20004"/>
                    </a:ext>
                  </a:extLst>
                </a:gridCol>
              </a:tblGrid>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DATE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MEETING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TIME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TYPE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extLst>
                  <a:ext uri="{0D108BD9-81ED-4DB2-BD59-A6C34878D82A}">
                    <a16:rowId xmlns:a16="http://schemas.microsoft.com/office/drawing/2014/main" val="10000"/>
                  </a:ext>
                </a:extLst>
              </a:tr>
              <a:tr h="703257">
                <a:tc>
                  <a:txBody>
                    <a:bodyPr/>
                    <a:lstStyle/>
                    <a:p>
                      <a:pPr algn="ctr">
                        <a:lnSpc>
                          <a:spcPts val="1960"/>
                        </a:lnSpc>
                        <a:defRPr/>
                      </a:pPr>
                      <a:r>
                        <a:rPr lang="en-US" sz="1400" b="1">
                          <a:solidFill>
                            <a:srgbClr val="B41515"/>
                          </a:solidFill>
                          <a:latin typeface="Poppins Bold"/>
                          <a:ea typeface="Poppins Bold"/>
                          <a:cs typeface="Poppins Bold"/>
                          <a:sym typeface="Poppins Bold"/>
                        </a:rPr>
                        <a:t>1/30/2026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B41515"/>
                          </a:solidFill>
                          <a:latin typeface="Poppins Bold"/>
                          <a:ea typeface="Poppins Bold"/>
                          <a:cs typeface="Poppins Bold"/>
                          <a:sym typeface="Poppins Bold"/>
                        </a:rPr>
                        <a:t>SILVERWARE ROLLING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B41515"/>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B41515"/>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B41515"/>
                          </a:solidFill>
                          <a:latin typeface="Poppins Bold"/>
                          <a:ea typeface="Poppins Bold"/>
                          <a:cs typeface="Poppins Bold"/>
                          <a:sym typeface="Poppins Bold"/>
                        </a:rPr>
                        <a:t>BUSINESS CASUAL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03257">
                <a:tc>
                  <a:txBody>
                    <a:bodyPr/>
                    <a:lstStyle/>
                    <a:p>
                      <a:pPr algn="ctr">
                        <a:lnSpc>
                          <a:spcPts val="1960"/>
                        </a:lnSpc>
                        <a:defRPr/>
                      </a:pPr>
                      <a:r>
                        <a:rPr lang="en-US" sz="1400" b="1" dirty="0">
                          <a:solidFill>
                            <a:srgbClr val="28C91F"/>
                          </a:solidFill>
                          <a:latin typeface="Poppins Bold"/>
                          <a:ea typeface="Poppins Bold"/>
                          <a:cs typeface="Poppins Bold"/>
                          <a:sym typeface="Poppins Bold"/>
                        </a:rPr>
                        <a:t>2/27/2026</a:t>
                      </a:r>
                      <a:endParaRPr lang="en-US" sz="1100" dirty="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28C91F"/>
                          </a:solidFill>
                          <a:latin typeface="Poppins Bold"/>
                          <a:ea typeface="Poppins Bold"/>
                          <a:cs typeface="Poppins Bold"/>
                          <a:sym typeface="Poppins Bold"/>
                        </a:rPr>
                        <a:t>BOOKS FOR AFRICA</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28C91F"/>
                          </a:solidFill>
                          <a:latin typeface="Poppins Bold"/>
                          <a:ea typeface="Poppins Bold"/>
                          <a:cs typeface="Poppins Bold"/>
                          <a:sym typeface="Poppins Bold"/>
                        </a:rPr>
                        <a:t>1:00 - 3:00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28C91F"/>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28C91F"/>
                          </a:solidFill>
                          <a:latin typeface="Poppins Bold"/>
                          <a:ea typeface="Poppins Bold"/>
                          <a:cs typeface="Poppins Bold"/>
                          <a:sym typeface="Poppins Bold"/>
                        </a:rPr>
                        <a:t>KSU OR BAP 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3/6/2026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JUNIOR ACHIEVEMENT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8:00 - 3:00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KSU OR BAP 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014368">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dirty="0">
                          <a:solidFill>
                            <a:srgbClr val="000000"/>
                          </a:solidFill>
                          <a:latin typeface="Poppins Bold"/>
                          <a:ea typeface="Poppins Bold"/>
                          <a:cs typeface="Poppins Bold"/>
                          <a:sym typeface="Poppins Bold"/>
                        </a:rPr>
                        <a:t>-</a:t>
                      </a:r>
                      <a:endParaRPr lang="en-US" sz="1100" dirty="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24" name="Freeform 24"/>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5"/>
            <a:stretch>
              <a:fillRect l="-33935" r="-29863"/>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91885" y="4258613"/>
            <a:ext cx="12277295" cy="5288602"/>
            <a:chOff x="0" y="0"/>
            <a:chExt cx="2791199" cy="1202345"/>
          </a:xfrm>
        </p:grpSpPr>
        <p:sp>
          <p:nvSpPr>
            <p:cNvPr id="3" name="Freeform 3"/>
            <p:cNvSpPr/>
            <p:nvPr/>
          </p:nvSpPr>
          <p:spPr>
            <a:xfrm>
              <a:off x="0" y="0"/>
              <a:ext cx="2791199" cy="1202345"/>
            </a:xfrm>
            <a:custGeom>
              <a:avLst/>
              <a:gdLst/>
              <a:ahLst/>
              <a:cxnLst/>
              <a:rect l="l" t="t" r="r" b="b"/>
              <a:pathLst>
                <a:path w="2791199" h="1202345">
                  <a:moveTo>
                    <a:pt x="31529" y="0"/>
                  </a:moveTo>
                  <a:lnTo>
                    <a:pt x="2759670" y="0"/>
                  </a:lnTo>
                  <a:cubicBezTo>
                    <a:pt x="2768032" y="0"/>
                    <a:pt x="2776052" y="3322"/>
                    <a:pt x="2781965" y="9235"/>
                  </a:cubicBezTo>
                  <a:cubicBezTo>
                    <a:pt x="2787878" y="15148"/>
                    <a:pt x="2791199" y="23167"/>
                    <a:pt x="2791199" y="31529"/>
                  </a:cubicBezTo>
                  <a:lnTo>
                    <a:pt x="2791199" y="1170815"/>
                  </a:lnTo>
                  <a:cubicBezTo>
                    <a:pt x="2791199" y="1188229"/>
                    <a:pt x="2777083" y="1202345"/>
                    <a:pt x="2759670" y="1202345"/>
                  </a:cubicBezTo>
                  <a:lnTo>
                    <a:pt x="31529" y="1202345"/>
                  </a:lnTo>
                  <a:cubicBezTo>
                    <a:pt x="23167" y="1202345"/>
                    <a:pt x="15148" y="1199023"/>
                    <a:pt x="9235" y="1193110"/>
                  </a:cubicBezTo>
                  <a:cubicBezTo>
                    <a:pt x="3322" y="1187197"/>
                    <a:pt x="0" y="1179178"/>
                    <a:pt x="0" y="1170815"/>
                  </a:cubicBezTo>
                  <a:lnTo>
                    <a:pt x="0" y="31529"/>
                  </a:lnTo>
                  <a:cubicBezTo>
                    <a:pt x="0" y="23167"/>
                    <a:pt x="3322" y="15148"/>
                    <a:pt x="9235" y="9235"/>
                  </a:cubicBezTo>
                  <a:cubicBezTo>
                    <a:pt x="15148" y="3322"/>
                    <a:pt x="23167" y="0"/>
                    <a:pt x="31529" y="0"/>
                  </a:cubicBezTo>
                  <a:close/>
                </a:path>
              </a:pathLst>
            </a:custGeom>
            <a:solidFill>
              <a:srgbClr val="B81F2F"/>
            </a:solidFill>
          </p:spPr>
          <p:txBody>
            <a:bodyPr/>
            <a:lstStyle/>
            <a:p>
              <a:endParaRPr lang="en-US"/>
            </a:p>
          </p:txBody>
        </p:sp>
        <p:sp>
          <p:nvSpPr>
            <p:cNvPr id="4" name="TextBox 4"/>
            <p:cNvSpPr txBox="1"/>
            <p:nvPr/>
          </p:nvSpPr>
          <p:spPr>
            <a:xfrm>
              <a:off x="0" y="-57150"/>
              <a:ext cx="2791199" cy="125949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5655152" y="7699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2091885" y="1229134"/>
            <a:ext cx="12496913" cy="2483017"/>
            <a:chOff x="0" y="0"/>
            <a:chExt cx="3233526" cy="642471"/>
          </a:xfrm>
        </p:grpSpPr>
        <p:sp>
          <p:nvSpPr>
            <p:cNvPr id="7" name="Freeform 7"/>
            <p:cNvSpPr/>
            <p:nvPr/>
          </p:nvSpPr>
          <p:spPr>
            <a:xfrm>
              <a:off x="0" y="0"/>
              <a:ext cx="3233526" cy="642471"/>
            </a:xfrm>
            <a:custGeom>
              <a:avLst/>
              <a:gdLst/>
              <a:ahLst/>
              <a:cxnLst/>
              <a:rect l="l" t="t" r="r" b="b"/>
              <a:pathLst>
                <a:path w="3233526" h="642471">
                  <a:moveTo>
                    <a:pt x="30975" y="0"/>
                  </a:moveTo>
                  <a:lnTo>
                    <a:pt x="3202551" y="0"/>
                  </a:lnTo>
                  <a:cubicBezTo>
                    <a:pt x="3219658" y="0"/>
                    <a:pt x="3233526" y="13868"/>
                    <a:pt x="3233526" y="30975"/>
                  </a:cubicBezTo>
                  <a:lnTo>
                    <a:pt x="3233526" y="611495"/>
                  </a:lnTo>
                  <a:cubicBezTo>
                    <a:pt x="3233526" y="628603"/>
                    <a:pt x="3219658" y="642471"/>
                    <a:pt x="3202551" y="642471"/>
                  </a:cubicBezTo>
                  <a:lnTo>
                    <a:pt x="30975" y="642471"/>
                  </a:lnTo>
                  <a:cubicBezTo>
                    <a:pt x="13868" y="642471"/>
                    <a:pt x="0" y="628603"/>
                    <a:pt x="0" y="611495"/>
                  </a:cubicBezTo>
                  <a:lnTo>
                    <a:pt x="0" y="30975"/>
                  </a:lnTo>
                  <a:cubicBezTo>
                    <a:pt x="0" y="13868"/>
                    <a:pt x="13868" y="0"/>
                    <a:pt x="30975" y="0"/>
                  </a:cubicBezTo>
                  <a:close/>
                </a:path>
              </a:pathLst>
            </a:custGeom>
            <a:solidFill>
              <a:srgbClr val="FCBA2F"/>
            </a:solidFill>
          </p:spPr>
          <p:txBody>
            <a:bodyPr/>
            <a:lstStyle/>
            <a:p>
              <a:endParaRPr lang="en-US"/>
            </a:p>
          </p:txBody>
        </p:sp>
        <p:sp>
          <p:nvSpPr>
            <p:cNvPr id="8" name="TextBox 8"/>
            <p:cNvSpPr txBox="1"/>
            <p:nvPr/>
          </p:nvSpPr>
          <p:spPr>
            <a:xfrm>
              <a:off x="0" y="-57150"/>
              <a:ext cx="3233526" cy="69962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H="1">
            <a:off x="11069241" y="493879"/>
            <a:ext cx="7039114" cy="7057992"/>
          </a:xfrm>
          <a:custGeom>
            <a:avLst/>
            <a:gdLst/>
            <a:ahLst/>
            <a:cxnLst/>
            <a:rect l="l" t="t" r="r" b="b"/>
            <a:pathLst>
              <a:path w="7039114" h="7057992">
                <a:moveTo>
                  <a:pt x="7039114" y="0"/>
                </a:moveTo>
                <a:lnTo>
                  <a:pt x="0" y="0"/>
                </a:lnTo>
                <a:lnTo>
                  <a:pt x="0" y="7057992"/>
                </a:lnTo>
                <a:lnTo>
                  <a:pt x="7039114" y="7057992"/>
                </a:lnTo>
                <a:lnTo>
                  <a:pt x="7039114" y="0"/>
                </a:lnTo>
                <a:close/>
              </a:path>
            </a:pathLst>
          </a:custGeom>
          <a:blipFill>
            <a:blip r:embed="rId4"/>
            <a:stretch>
              <a:fillRect r="-393"/>
            </a:stretch>
          </a:blipFill>
        </p:spPr>
        <p:txBody>
          <a:bodyPr/>
          <a:lstStyle/>
          <a:p>
            <a:endParaRPr lang="en-US"/>
          </a:p>
        </p:txBody>
      </p:sp>
      <p:grpSp>
        <p:nvGrpSpPr>
          <p:cNvPr id="10" name="Group 10"/>
          <p:cNvGrpSpPr/>
          <p:nvPr/>
        </p:nvGrpSpPr>
        <p:grpSpPr>
          <a:xfrm>
            <a:off x="11530442" y="916837"/>
            <a:ext cx="6048382" cy="604838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w="95250" cap="sq">
              <a:solidFill>
                <a:srgbClr val="FFFFFF"/>
              </a:solidFill>
              <a:prstDash val="solid"/>
              <a:miter/>
            </a:ln>
          </p:spPr>
          <p:txBody>
            <a:bodyPr/>
            <a:lstStyle/>
            <a:p>
              <a:endParaRPr lang="en-US"/>
            </a:p>
          </p:txBody>
        </p:sp>
      </p:grpSp>
      <p:sp>
        <p:nvSpPr>
          <p:cNvPr id="12" name="Freeform 12"/>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13" name="Group 13"/>
          <p:cNvGrpSpPr/>
          <p:nvPr/>
        </p:nvGrpSpPr>
        <p:grpSpPr>
          <a:xfrm>
            <a:off x="-1133151" y="5994634"/>
            <a:ext cx="1796020" cy="17960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5" name="TextBox 15"/>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6" name="Group 16"/>
          <p:cNvGrpSpPr/>
          <p:nvPr/>
        </p:nvGrpSpPr>
        <p:grpSpPr>
          <a:xfrm>
            <a:off x="-1815476" y="5302112"/>
            <a:ext cx="3201602" cy="320160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438150" cap="sq">
              <a:solidFill>
                <a:srgbClr val="000000"/>
              </a:solidFill>
              <a:prstDash val="solid"/>
              <a:miter/>
            </a:ln>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TextBox 20"/>
          <p:cNvSpPr txBox="1"/>
          <p:nvPr/>
        </p:nvSpPr>
        <p:spPr>
          <a:xfrm>
            <a:off x="2273545" y="1573907"/>
            <a:ext cx="9852833" cy="167005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Non-BAP Community Service &amp; Professional Development</a:t>
            </a:r>
          </a:p>
        </p:txBody>
      </p:sp>
      <p:sp>
        <p:nvSpPr>
          <p:cNvPr id="21" name="TextBox 21"/>
          <p:cNvSpPr txBox="1"/>
          <p:nvPr/>
        </p:nvSpPr>
        <p:spPr>
          <a:xfrm>
            <a:off x="3241219" y="4561668"/>
            <a:ext cx="7917485" cy="4615815"/>
          </a:xfrm>
          <a:prstGeom prst="rect">
            <a:avLst/>
          </a:prstGeom>
        </p:spPr>
        <p:txBody>
          <a:bodyPr lIns="0" tIns="0" rIns="0" bIns="0" rtlCol="0" anchor="t">
            <a:spAutoFit/>
          </a:bodyPr>
          <a:lstStyle/>
          <a:p>
            <a:pPr algn="ctr">
              <a:lnSpc>
                <a:spcPts val="3359"/>
              </a:lnSpc>
            </a:pPr>
            <a:r>
              <a:rPr lang="en-US" sz="2400" b="1">
                <a:solidFill>
                  <a:srgbClr val="FFFFFF"/>
                </a:solidFill>
                <a:latin typeface="Poppins Bold"/>
                <a:ea typeface="Poppins Bold"/>
                <a:cs typeface="Poppins Bold"/>
                <a:sym typeface="Poppins Bold"/>
              </a:rPr>
              <a:t>What if i can’t attend enough meetings?</a:t>
            </a:r>
          </a:p>
          <a:p>
            <a:pPr algn="l">
              <a:lnSpc>
                <a:spcPts val="3359"/>
              </a:lnSpc>
            </a:pPr>
            <a:r>
              <a:rPr lang="en-US" sz="2400">
                <a:solidFill>
                  <a:srgbClr val="FFFFFF"/>
                </a:solidFill>
                <a:latin typeface="Poppins"/>
                <a:ea typeface="Poppins"/>
                <a:cs typeface="Poppins"/>
                <a:sym typeface="Poppins"/>
              </a:rPr>
              <a:t>Members and Candidates may earn up to </a:t>
            </a:r>
            <a:r>
              <a:rPr lang="en-US" sz="2400" b="1">
                <a:solidFill>
                  <a:srgbClr val="FFFFFF"/>
                </a:solidFill>
                <a:latin typeface="Poppins Bold"/>
                <a:ea typeface="Poppins Bold"/>
                <a:cs typeface="Poppins Bold"/>
                <a:sym typeface="Poppins Bold"/>
              </a:rPr>
              <a:t>2 PD hours</a:t>
            </a:r>
            <a:r>
              <a:rPr lang="en-US" sz="2400">
                <a:solidFill>
                  <a:srgbClr val="FFFFFF"/>
                </a:solidFill>
                <a:latin typeface="Poppins"/>
                <a:ea typeface="Poppins"/>
                <a:cs typeface="Poppins"/>
                <a:sym typeface="Poppins"/>
              </a:rPr>
              <a:t> and </a:t>
            </a:r>
            <a:r>
              <a:rPr lang="en-US" sz="2400" b="1">
                <a:solidFill>
                  <a:srgbClr val="FFFFFF"/>
                </a:solidFill>
                <a:latin typeface="Poppins Bold"/>
                <a:ea typeface="Poppins Bold"/>
                <a:cs typeface="Poppins Bold"/>
                <a:sym typeface="Poppins Bold"/>
              </a:rPr>
              <a:t>1 CS hour</a:t>
            </a:r>
            <a:r>
              <a:rPr lang="en-US" sz="2400">
                <a:solidFill>
                  <a:srgbClr val="FFFFFF"/>
                </a:solidFill>
                <a:latin typeface="Poppins"/>
                <a:ea typeface="Poppins"/>
                <a:cs typeface="Poppins"/>
                <a:sym typeface="Poppins"/>
              </a:rPr>
              <a:t> outside of BAP. All hours must be submitted using the Non-BAP CS and PD Hours Form at ksubap.com/resources.</a:t>
            </a:r>
          </a:p>
          <a:p>
            <a:pPr algn="l">
              <a:lnSpc>
                <a:spcPts val="3359"/>
              </a:lnSpc>
            </a:pPr>
            <a:endParaRPr lang="en-US" sz="2400">
              <a:solidFill>
                <a:srgbClr val="FFFFFF"/>
              </a:solidFill>
              <a:latin typeface="Poppins"/>
              <a:ea typeface="Poppins"/>
              <a:cs typeface="Poppins"/>
              <a:sym typeface="Poppins"/>
            </a:endParaRPr>
          </a:p>
          <a:p>
            <a:pPr marL="518160" lvl="1" indent="-259080" algn="l">
              <a:lnSpc>
                <a:spcPts val="3359"/>
              </a:lnSpc>
              <a:buFont typeface="Arial"/>
              <a:buChar char="•"/>
            </a:pPr>
            <a:r>
              <a:rPr lang="en-US" sz="2400">
                <a:solidFill>
                  <a:srgbClr val="FFFFFF"/>
                </a:solidFill>
                <a:latin typeface="Poppins"/>
                <a:ea typeface="Poppins"/>
                <a:cs typeface="Poppins"/>
                <a:sym typeface="Poppins"/>
              </a:rPr>
              <a:t>Request must be submitted to our BAP reporter </a:t>
            </a:r>
            <a:r>
              <a:rPr lang="en-US" sz="2400" b="1" u="sng">
                <a:solidFill>
                  <a:srgbClr val="FFFFFF"/>
                </a:solidFill>
                <a:latin typeface="Poppins Bold"/>
                <a:ea typeface="Poppins Bold"/>
                <a:cs typeface="Poppins Bold"/>
                <a:sym typeface="Poppins Bold"/>
              </a:rPr>
              <a:t>2 days before the event</a:t>
            </a:r>
            <a:r>
              <a:rPr lang="en-US" sz="2400">
                <a:solidFill>
                  <a:srgbClr val="FFFFFF"/>
                </a:solidFill>
                <a:latin typeface="Poppins"/>
                <a:ea typeface="Poppins"/>
                <a:cs typeface="Poppins"/>
                <a:sym typeface="Poppins"/>
              </a:rPr>
              <a:t> it is supposed to occur</a:t>
            </a:r>
          </a:p>
          <a:p>
            <a:pPr marL="518160" lvl="1" indent="-259080" algn="l">
              <a:lnSpc>
                <a:spcPts val="3359"/>
              </a:lnSpc>
              <a:buFont typeface="Arial"/>
              <a:buChar char="•"/>
            </a:pPr>
            <a:r>
              <a:rPr lang="en-US" sz="2400">
                <a:solidFill>
                  <a:srgbClr val="FFFFFF"/>
                </a:solidFill>
                <a:latin typeface="Poppins"/>
                <a:ea typeface="Poppins"/>
                <a:cs typeface="Poppins"/>
                <a:sym typeface="Poppins"/>
              </a:rPr>
              <a:t>Form must be </a:t>
            </a:r>
            <a:r>
              <a:rPr lang="en-US" sz="2400" b="1" u="sng">
                <a:solidFill>
                  <a:srgbClr val="FFFFFF"/>
                </a:solidFill>
                <a:latin typeface="Poppins Bold"/>
                <a:ea typeface="Poppins Bold"/>
                <a:cs typeface="Poppins Bold"/>
                <a:sym typeface="Poppins Bold"/>
              </a:rPr>
              <a:t>submitted within 1 week</a:t>
            </a:r>
            <a:r>
              <a:rPr lang="en-US" sz="2400">
                <a:solidFill>
                  <a:srgbClr val="FFFFFF"/>
                </a:solidFill>
                <a:latin typeface="Poppins"/>
                <a:ea typeface="Poppins"/>
                <a:cs typeface="Poppins"/>
                <a:sym typeface="Poppins"/>
              </a:rPr>
              <a:t> from completion of event</a:t>
            </a:r>
          </a:p>
          <a:p>
            <a:pPr marL="0" lvl="0" indent="0" algn="l">
              <a:lnSpc>
                <a:spcPts val="3359"/>
              </a:lnSpc>
              <a:spcBef>
                <a:spcPct val="0"/>
              </a:spcBef>
            </a:pPr>
            <a:endParaRPr lang="en-US" sz="2400">
              <a:solidFill>
                <a:srgbClr val="FFFFF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0109" y="4533577"/>
            <a:ext cx="4831638" cy="4724723"/>
            <a:chOff x="0" y="0"/>
            <a:chExt cx="1098456" cy="1074149"/>
          </a:xfrm>
        </p:grpSpPr>
        <p:sp>
          <p:nvSpPr>
            <p:cNvPr id="3" name="Freeform 3"/>
            <p:cNvSpPr/>
            <p:nvPr/>
          </p:nvSpPr>
          <p:spPr>
            <a:xfrm>
              <a:off x="0" y="0"/>
              <a:ext cx="1098456" cy="1074149"/>
            </a:xfrm>
            <a:custGeom>
              <a:avLst/>
              <a:gdLst/>
              <a:ahLst/>
              <a:cxnLst/>
              <a:rect l="l" t="t" r="r" b="b"/>
              <a:pathLst>
                <a:path w="1098456" h="1074149">
                  <a:moveTo>
                    <a:pt x="80117" y="0"/>
                  </a:moveTo>
                  <a:lnTo>
                    <a:pt x="1018339" y="0"/>
                  </a:lnTo>
                  <a:cubicBezTo>
                    <a:pt x="1039587" y="0"/>
                    <a:pt x="1059965" y="8441"/>
                    <a:pt x="1074990" y="23466"/>
                  </a:cubicBezTo>
                  <a:cubicBezTo>
                    <a:pt x="1090015" y="38491"/>
                    <a:pt x="1098456" y="58869"/>
                    <a:pt x="1098456" y="80117"/>
                  </a:cubicBezTo>
                  <a:lnTo>
                    <a:pt x="1098456" y="994032"/>
                  </a:lnTo>
                  <a:cubicBezTo>
                    <a:pt x="1098456" y="1015280"/>
                    <a:pt x="1090015" y="1035658"/>
                    <a:pt x="1074990" y="1050683"/>
                  </a:cubicBezTo>
                  <a:cubicBezTo>
                    <a:pt x="1059965" y="1065708"/>
                    <a:pt x="1039587" y="1074149"/>
                    <a:pt x="1018339" y="1074149"/>
                  </a:cubicBezTo>
                  <a:lnTo>
                    <a:pt x="80117" y="1074149"/>
                  </a:lnTo>
                  <a:cubicBezTo>
                    <a:pt x="35870" y="1074149"/>
                    <a:pt x="0" y="1038279"/>
                    <a:pt x="0" y="994032"/>
                  </a:cubicBezTo>
                  <a:lnTo>
                    <a:pt x="0" y="80117"/>
                  </a:lnTo>
                  <a:cubicBezTo>
                    <a:pt x="0" y="58869"/>
                    <a:pt x="8441" y="38491"/>
                    <a:pt x="23466" y="23466"/>
                  </a:cubicBezTo>
                  <a:cubicBezTo>
                    <a:pt x="38491" y="8441"/>
                    <a:pt x="58869" y="0"/>
                    <a:pt x="80117" y="0"/>
                  </a:cubicBezTo>
                  <a:close/>
                </a:path>
              </a:pathLst>
            </a:custGeom>
            <a:solidFill>
              <a:srgbClr val="B41515"/>
            </a:solidFill>
          </p:spPr>
          <p:txBody>
            <a:bodyPr/>
            <a:lstStyle/>
            <a:p>
              <a:endParaRPr lang="en-US"/>
            </a:p>
          </p:txBody>
        </p:sp>
        <p:sp>
          <p:nvSpPr>
            <p:cNvPr id="4" name="TextBox 4"/>
            <p:cNvSpPr txBox="1"/>
            <p:nvPr/>
          </p:nvSpPr>
          <p:spPr>
            <a:xfrm>
              <a:off x="0" y="-38100"/>
              <a:ext cx="1098456" cy="11122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99045" y="1734887"/>
            <a:ext cx="8860255" cy="7523413"/>
            <a:chOff x="0" y="0"/>
            <a:chExt cx="2333565" cy="1981475"/>
          </a:xfrm>
        </p:grpSpPr>
        <p:sp>
          <p:nvSpPr>
            <p:cNvPr id="6" name="Freeform 6"/>
            <p:cNvSpPr/>
            <p:nvPr/>
          </p:nvSpPr>
          <p:spPr>
            <a:xfrm>
              <a:off x="0" y="0"/>
              <a:ext cx="2333565" cy="1981475"/>
            </a:xfrm>
            <a:custGeom>
              <a:avLst/>
              <a:gdLst/>
              <a:ahLst/>
              <a:cxnLst/>
              <a:rect l="l" t="t" r="r" b="b"/>
              <a:pathLst>
                <a:path w="2333565" h="1981475">
                  <a:moveTo>
                    <a:pt x="43689" y="0"/>
                  </a:moveTo>
                  <a:lnTo>
                    <a:pt x="2289876" y="0"/>
                  </a:lnTo>
                  <a:cubicBezTo>
                    <a:pt x="2314005" y="0"/>
                    <a:pt x="2333565" y="19560"/>
                    <a:pt x="2333565" y="43689"/>
                  </a:cubicBezTo>
                  <a:lnTo>
                    <a:pt x="2333565" y="1937786"/>
                  </a:lnTo>
                  <a:cubicBezTo>
                    <a:pt x="2333565" y="1949373"/>
                    <a:pt x="2328962" y="1960486"/>
                    <a:pt x="2320769" y="1968679"/>
                  </a:cubicBezTo>
                  <a:cubicBezTo>
                    <a:pt x="2312576" y="1976872"/>
                    <a:pt x="2301463" y="1981475"/>
                    <a:pt x="2289876" y="1981475"/>
                  </a:cubicBezTo>
                  <a:lnTo>
                    <a:pt x="43689" y="1981475"/>
                  </a:lnTo>
                  <a:cubicBezTo>
                    <a:pt x="32102" y="1981475"/>
                    <a:pt x="20990" y="1976872"/>
                    <a:pt x="12796" y="1968679"/>
                  </a:cubicBezTo>
                  <a:cubicBezTo>
                    <a:pt x="4603" y="1960486"/>
                    <a:pt x="0" y="1949373"/>
                    <a:pt x="0" y="1937786"/>
                  </a:cubicBezTo>
                  <a:lnTo>
                    <a:pt x="0" y="43689"/>
                  </a:lnTo>
                  <a:cubicBezTo>
                    <a:pt x="0" y="32102"/>
                    <a:pt x="4603" y="20990"/>
                    <a:pt x="12796" y="12796"/>
                  </a:cubicBezTo>
                  <a:cubicBezTo>
                    <a:pt x="20990" y="4603"/>
                    <a:pt x="32102" y="0"/>
                    <a:pt x="43689" y="0"/>
                  </a:cubicBezTo>
                  <a:close/>
                </a:path>
              </a:pathLst>
            </a:custGeom>
            <a:solidFill>
              <a:srgbClr val="FCBA2F"/>
            </a:solidFill>
          </p:spPr>
          <p:txBody>
            <a:bodyPr/>
            <a:lstStyle/>
            <a:p>
              <a:endParaRPr lang="en-US"/>
            </a:p>
          </p:txBody>
        </p:sp>
        <p:sp>
          <p:nvSpPr>
            <p:cNvPr id="7" name="TextBox 7"/>
            <p:cNvSpPr txBox="1"/>
            <p:nvPr/>
          </p:nvSpPr>
          <p:spPr>
            <a:xfrm>
              <a:off x="0" y="-57150"/>
              <a:ext cx="2333565" cy="20386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231636" y="335526"/>
            <a:ext cx="5950106" cy="5981030"/>
          </a:xfrm>
          <a:custGeom>
            <a:avLst/>
            <a:gdLst/>
            <a:ahLst/>
            <a:cxnLst/>
            <a:rect l="l" t="t" r="r" b="b"/>
            <a:pathLst>
              <a:path w="5950106" h="5981030">
                <a:moveTo>
                  <a:pt x="5950107" y="0"/>
                </a:moveTo>
                <a:lnTo>
                  <a:pt x="0" y="0"/>
                </a:lnTo>
                <a:lnTo>
                  <a:pt x="0" y="5981030"/>
                </a:lnTo>
                <a:lnTo>
                  <a:pt x="5950107" y="5981030"/>
                </a:lnTo>
                <a:lnTo>
                  <a:pt x="595010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396143" y="574432"/>
            <a:ext cx="5307933" cy="53079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25046"/>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8949988" y="-1372659"/>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9083081" y="-1221588"/>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8399045" y="-1914109"/>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664038" y="7446427"/>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Freeform 20"/>
          <p:cNvSpPr/>
          <p:nvPr/>
        </p:nvSpPr>
        <p:spPr>
          <a:xfrm>
            <a:off x="4578320" y="5945402"/>
            <a:ext cx="3002050" cy="3002050"/>
          </a:xfrm>
          <a:custGeom>
            <a:avLst/>
            <a:gdLst/>
            <a:ahLst/>
            <a:cxnLst/>
            <a:rect l="l" t="t" r="r" b="b"/>
            <a:pathLst>
              <a:path w="3002050" h="3002050">
                <a:moveTo>
                  <a:pt x="0" y="0"/>
                </a:moveTo>
                <a:lnTo>
                  <a:pt x="3002051" y="0"/>
                </a:lnTo>
                <a:lnTo>
                  <a:pt x="3002051" y="3002050"/>
                </a:lnTo>
                <a:lnTo>
                  <a:pt x="0" y="3002050"/>
                </a:lnTo>
                <a:lnTo>
                  <a:pt x="0" y="0"/>
                </a:lnTo>
                <a:close/>
              </a:path>
            </a:pathLst>
          </a:custGeom>
          <a:blipFill>
            <a:blip r:embed="rId7"/>
            <a:stretch>
              <a:fillRect/>
            </a:stretch>
          </a:blipFill>
        </p:spPr>
        <p:txBody>
          <a:bodyPr/>
          <a:lstStyle/>
          <a:p>
            <a:endParaRPr lang="en-US"/>
          </a:p>
        </p:txBody>
      </p:sp>
      <p:sp>
        <p:nvSpPr>
          <p:cNvPr id="21" name="TextBox 21"/>
          <p:cNvSpPr txBox="1"/>
          <p:nvPr/>
        </p:nvSpPr>
        <p:spPr>
          <a:xfrm>
            <a:off x="3206690" y="6055349"/>
            <a:ext cx="1990267" cy="843915"/>
          </a:xfrm>
          <a:prstGeom prst="rect">
            <a:avLst/>
          </a:prstGeom>
        </p:spPr>
        <p:txBody>
          <a:bodyPr lIns="0" tIns="0" rIns="0" bIns="0" rtlCol="0" anchor="t">
            <a:spAutoFit/>
          </a:bodyPr>
          <a:lstStyle/>
          <a:p>
            <a:pPr marL="0" lvl="0" indent="0" algn="l">
              <a:lnSpc>
                <a:spcPts val="3359"/>
              </a:lnSpc>
              <a:spcBef>
                <a:spcPct val="0"/>
              </a:spcBef>
            </a:pPr>
            <a:r>
              <a:rPr lang="en-US" sz="2400">
                <a:solidFill>
                  <a:srgbClr val="FFFFFF"/>
                </a:solidFill>
                <a:latin typeface="Poppins"/>
                <a:ea typeface="Poppins"/>
                <a:cs typeface="Poppins"/>
                <a:sym typeface="Poppins"/>
              </a:rPr>
              <a:t>Sign-up now!!!</a:t>
            </a:r>
          </a:p>
        </p:txBody>
      </p:sp>
      <p:sp>
        <p:nvSpPr>
          <p:cNvPr id="22" name="TextBox 22"/>
          <p:cNvSpPr txBox="1"/>
          <p:nvPr/>
        </p:nvSpPr>
        <p:spPr>
          <a:xfrm>
            <a:off x="9128821" y="2161758"/>
            <a:ext cx="7649831" cy="850900"/>
          </a:xfrm>
          <a:prstGeom prst="rect">
            <a:avLst/>
          </a:prstGeom>
        </p:spPr>
        <p:txBody>
          <a:bodyPr lIns="0" tIns="0" rIns="0" bIns="0" rtlCol="0" anchor="t">
            <a:spAutoFit/>
          </a:bodyPr>
          <a:lstStyle/>
          <a:p>
            <a:pPr algn="ctr">
              <a:lnSpc>
                <a:spcPts val="6500"/>
              </a:lnSpc>
            </a:pPr>
            <a:r>
              <a:rPr lang="en-US" sz="5000" b="1">
                <a:solidFill>
                  <a:srgbClr val="0D0D0D"/>
                </a:solidFill>
                <a:latin typeface="Poppins Bold"/>
                <a:ea typeface="Poppins Bold"/>
                <a:cs typeface="Poppins Bold"/>
                <a:sym typeface="Poppins Bold"/>
              </a:rPr>
              <a:t>Junior Achievement CS</a:t>
            </a:r>
          </a:p>
        </p:txBody>
      </p:sp>
      <p:sp>
        <p:nvSpPr>
          <p:cNvPr id="23" name="TextBox 23"/>
          <p:cNvSpPr txBox="1"/>
          <p:nvPr/>
        </p:nvSpPr>
        <p:spPr>
          <a:xfrm>
            <a:off x="9194437" y="3331199"/>
            <a:ext cx="7518599" cy="6517425"/>
          </a:xfrm>
          <a:prstGeom prst="rect">
            <a:avLst/>
          </a:prstGeom>
        </p:spPr>
        <p:txBody>
          <a:bodyPr lIns="0" tIns="0" rIns="0" bIns="0" rtlCol="0" anchor="t">
            <a:spAutoFit/>
          </a:bodyPr>
          <a:lstStyle/>
          <a:p>
            <a:pPr algn="l">
              <a:lnSpc>
                <a:spcPts val="3359"/>
              </a:lnSpc>
            </a:pPr>
            <a:r>
              <a:rPr lang="en-US" sz="2400" b="1" dirty="0">
                <a:solidFill>
                  <a:srgbClr val="0D0D0D"/>
                </a:solidFill>
                <a:latin typeface="Poppins Bold"/>
                <a:ea typeface="Poppins Bold"/>
                <a:cs typeface="Poppins Bold"/>
                <a:sym typeface="Poppins Bold"/>
              </a:rPr>
              <a:t>Overview:</a:t>
            </a:r>
            <a:r>
              <a:rPr lang="en-US" sz="2400" dirty="0">
                <a:solidFill>
                  <a:srgbClr val="0D0D0D"/>
                </a:solidFill>
                <a:latin typeface="Poppins"/>
                <a:ea typeface="Poppins"/>
                <a:cs typeface="Poppins"/>
                <a:sym typeface="Poppins"/>
              </a:rPr>
              <a:t> Students will work with kids to engage in interactive simulations, gaining insight into business, finance, and career pathways.</a:t>
            </a:r>
          </a:p>
          <a:p>
            <a:pPr algn="l">
              <a:lnSpc>
                <a:spcPts val="3359"/>
              </a:lnSpc>
            </a:pPr>
            <a:endParaRPr lang="en-US" sz="2400" dirty="0">
              <a:solidFill>
                <a:srgbClr val="0D0D0D"/>
              </a:solidFill>
              <a:latin typeface="Poppins"/>
              <a:ea typeface="Poppins"/>
              <a:cs typeface="Poppins"/>
              <a:sym typeface="Poppins"/>
            </a:endParaRPr>
          </a:p>
          <a:p>
            <a:pPr algn="l">
              <a:lnSpc>
                <a:spcPts val="3359"/>
              </a:lnSpc>
            </a:pPr>
            <a:r>
              <a:rPr lang="en-US" sz="2400" dirty="0">
                <a:solidFill>
                  <a:srgbClr val="0D0D0D"/>
                </a:solidFill>
                <a:latin typeface="Poppins"/>
                <a:ea typeface="Poppins"/>
                <a:cs typeface="Poppins"/>
                <a:sym typeface="Poppins"/>
              </a:rPr>
              <a:t>Date: Friday, March 6th </a:t>
            </a:r>
          </a:p>
          <a:p>
            <a:pPr algn="l">
              <a:lnSpc>
                <a:spcPts val="3359"/>
              </a:lnSpc>
            </a:pPr>
            <a:r>
              <a:rPr lang="en-US" sz="2400" dirty="0">
                <a:solidFill>
                  <a:srgbClr val="0D0D0D"/>
                </a:solidFill>
                <a:latin typeface="Poppins"/>
                <a:ea typeface="Poppins"/>
                <a:cs typeface="Poppins"/>
                <a:sym typeface="Poppins"/>
              </a:rPr>
              <a:t>Time: 8:00 AM - 3:00 PM</a:t>
            </a:r>
          </a:p>
          <a:p>
            <a:pPr algn="l">
              <a:lnSpc>
                <a:spcPts val="3359"/>
              </a:lnSpc>
            </a:pPr>
            <a:r>
              <a:rPr lang="en-US" sz="2400" dirty="0">
                <a:solidFill>
                  <a:srgbClr val="0D0D0D"/>
                </a:solidFill>
                <a:latin typeface="Poppins"/>
                <a:ea typeface="Poppins"/>
                <a:cs typeface="Poppins"/>
                <a:sym typeface="Poppins"/>
              </a:rPr>
              <a:t>Location: </a:t>
            </a:r>
            <a:r>
              <a:rPr lang="en-US" sz="2400" b="1" u="sng" dirty="0">
                <a:latin typeface="Poppins Bold"/>
                <a:ea typeface="Poppins Bold"/>
                <a:cs typeface="Poppins Bold"/>
                <a:sym typeface="Poppins Bold"/>
                <a:hlinkClick r:id="rId8" tooltip="https://www.georgia.ja.org/ja-discovery-center-atlanta">
                  <a:extLst>
                    <a:ext uri="{A12FA001-AC4F-418D-AE19-62706E023703}">
                      <ahyp:hlinkClr xmlns:ahyp="http://schemas.microsoft.com/office/drawing/2018/hyperlinkcolor" val="tx"/>
                    </a:ext>
                  </a:extLst>
                </a:hlinkClick>
              </a:rPr>
              <a:t>JA Chick-Fil-A Discovery Center </a:t>
            </a:r>
          </a:p>
          <a:p>
            <a:pPr algn="l">
              <a:lnSpc>
                <a:spcPts val="3359"/>
              </a:lnSpc>
            </a:pPr>
            <a:endParaRPr lang="en-US" sz="2400" b="1" u="sng" dirty="0">
              <a:solidFill>
                <a:srgbClr val="0000FF"/>
              </a:solidFill>
              <a:latin typeface="Poppins Bold"/>
              <a:ea typeface="Poppins Bold"/>
              <a:cs typeface="Poppins Bold"/>
              <a:sym typeface="Poppins Bold"/>
              <a:hlinkClick r:id="rId8" tooltip="https://www.georgia.ja.org/ja-discovery-center-atlanta">
                <a:extLst>
                  <a:ext uri="{A12FA001-AC4F-418D-AE19-62706E023703}">
                    <ahyp:hlinkClr xmlns:ahyp="http://schemas.microsoft.com/office/drawing/2018/hyperlinkcolor" val="tx"/>
                  </a:ext>
                </a:extLst>
              </a:hlinkClick>
            </a:endParaRPr>
          </a:p>
          <a:p>
            <a:pPr marL="518160" lvl="1" indent="-259080" algn="l">
              <a:lnSpc>
                <a:spcPts val="3359"/>
              </a:lnSpc>
              <a:buFont typeface="Arial"/>
              <a:buChar char="•"/>
            </a:pPr>
            <a:r>
              <a:rPr lang="en-US" sz="2400" b="1" dirty="0">
                <a:solidFill>
                  <a:srgbClr val="0D0D0D"/>
                </a:solidFill>
                <a:latin typeface="Poppins Bold"/>
                <a:ea typeface="Poppins Bold"/>
                <a:cs typeface="Poppins Bold"/>
                <a:sym typeface="Poppins Bold"/>
              </a:rPr>
              <a:t>KSU or BAP Attire </a:t>
            </a:r>
          </a:p>
          <a:p>
            <a:pPr marL="518160" lvl="1" indent="-259080" algn="l">
              <a:lnSpc>
                <a:spcPts val="3359"/>
              </a:lnSpc>
              <a:buFont typeface="Arial"/>
              <a:buChar char="•"/>
            </a:pPr>
            <a:r>
              <a:rPr lang="en-US" sz="2400" b="1" dirty="0">
                <a:solidFill>
                  <a:srgbClr val="0D0D0D"/>
                </a:solidFill>
                <a:latin typeface="Poppins"/>
                <a:ea typeface="Poppins"/>
                <a:cs typeface="Poppins"/>
                <a:sym typeface="Poppins"/>
              </a:rPr>
              <a:t>ONLY for Candidates and Members</a:t>
            </a:r>
          </a:p>
          <a:p>
            <a:pPr marL="518160" lvl="1" indent="-259080" algn="l">
              <a:lnSpc>
                <a:spcPts val="3359"/>
              </a:lnSpc>
              <a:buFont typeface="Arial"/>
              <a:buChar char="•"/>
            </a:pPr>
            <a:r>
              <a:rPr lang="en-US" sz="2400" dirty="0">
                <a:solidFill>
                  <a:srgbClr val="0D0D0D"/>
                </a:solidFill>
                <a:latin typeface="Poppins"/>
                <a:ea typeface="Poppins"/>
                <a:cs typeface="Poppins"/>
                <a:sym typeface="Poppins"/>
              </a:rPr>
              <a:t>Worth 7.0 CS Hours </a:t>
            </a:r>
          </a:p>
          <a:p>
            <a:pPr marL="518160" lvl="1" indent="-259080" algn="l">
              <a:lnSpc>
                <a:spcPts val="3359"/>
              </a:lnSpc>
              <a:buFont typeface="Arial"/>
              <a:buChar char="•"/>
            </a:pPr>
            <a:r>
              <a:rPr lang="en-US" sz="2400" dirty="0">
                <a:solidFill>
                  <a:srgbClr val="0D0D0D"/>
                </a:solidFill>
                <a:latin typeface="Poppins"/>
                <a:ea typeface="Poppins"/>
                <a:cs typeface="Poppins"/>
                <a:sym typeface="Poppins"/>
              </a:rPr>
              <a:t>Parking, Coffee, Training, and Lunch provided</a:t>
            </a:r>
          </a:p>
          <a:p>
            <a:pPr algn="l">
              <a:lnSpc>
                <a:spcPts val="3359"/>
              </a:lnSpc>
            </a:pPr>
            <a:endParaRPr lang="en-US" sz="2400" dirty="0">
              <a:solidFill>
                <a:srgbClr val="0D0D0D"/>
              </a:solidFill>
              <a:latin typeface="Poppins"/>
              <a:ea typeface="Poppins"/>
              <a:cs typeface="Poppins"/>
              <a:sym typeface="Poppins"/>
            </a:endParaRPr>
          </a:p>
          <a:p>
            <a:pPr algn="l">
              <a:lnSpc>
                <a:spcPts val="3359"/>
              </a:lnSpc>
            </a:pPr>
            <a:endParaRPr lang="en-US" sz="2400" dirty="0">
              <a:solidFill>
                <a:srgbClr val="0D0D0D"/>
              </a:solidFill>
              <a:latin typeface="Poppins"/>
              <a:ea typeface="Poppins"/>
              <a:cs typeface="Poppins"/>
              <a:sym typeface="Poppins"/>
            </a:endParaRPr>
          </a:p>
          <a:p>
            <a:pPr marL="0" lvl="0" indent="0" algn="l">
              <a:lnSpc>
                <a:spcPts val="3359"/>
              </a:lnSpc>
              <a:spcBef>
                <a:spcPct val="0"/>
              </a:spcBef>
            </a:pPr>
            <a:endParaRPr lang="en-US" sz="2400" dirty="0">
              <a:solidFill>
                <a:srgbClr val="0D0D0D"/>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0109" y="4533577"/>
            <a:ext cx="4831638" cy="4724723"/>
            <a:chOff x="0" y="0"/>
            <a:chExt cx="1098456" cy="1074149"/>
          </a:xfrm>
        </p:grpSpPr>
        <p:sp>
          <p:nvSpPr>
            <p:cNvPr id="3" name="Freeform 3"/>
            <p:cNvSpPr/>
            <p:nvPr/>
          </p:nvSpPr>
          <p:spPr>
            <a:xfrm>
              <a:off x="0" y="0"/>
              <a:ext cx="1098456" cy="1074149"/>
            </a:xfrm>
            <a:custGeom>
              <a:avLst/>
              <a:gdLst/>
              <a:ahLst/>
              <a:cxnLst/>
              <a:rect l="l" t="t" r="r" b="b"/>
              <a:pathLst>
                <a:path w="1098456" h="1074149">
                  <a:moveTo>
                    <a:pt x="80117" y="0"/>
                  </a:moveTo>
                  <a:lnTo>
                    <a:pt x="1018339" y="0"/>
                  </a:lnTo>
                  <a:cubicBezTo>
                    <a:pt x="1039587" y="0"/>
                    <a:pt x="1059965" y="8441"/>
                    <a:pt x="1074990" y="23466"/>
                  </a:cubicBezTo>
                  <a:cubicBezTo>
                    <a:pt x="1090015" y="38491"/>
                    <a:pt x="1098456" y="58869"/>
                    <a:pt x="1098456" y="80117"/>
                  </a:cubicBezTo>
                  <a:lnTo>
                    <a:pt x="1098456" y="994032"/>
                  </a:lnTo>
                  <a:cubicBezTo>
                    <a:pt x="1098456" y="1015280"/>
                    <a:pt x="1090015" y="1035658"/>
                    <a:pt x="1074990" y="1050683"/>
                  </a:cubicBezTo>
                  <a:cubicBezTo>
                    <a:pt x="1059965" y="1065708"/>
                    <a:pt x="1039587" y="1074149"/>
                    <a:pt x="1018339" y="1074149"/>
                  </a:cubicBezTo>
                  <a:lnTo>
                    <a:pt x="80117" y="1074149"/>
                  </a:lnTo>
                  <a:cubicBezTo>
                    <a:pt x="35870" y="1074149"/>
                    <a:pt x="0" y="1038279"/>
                    <a:pt x="0" y="994032"/>
                  </a:cubicBezTo>
                  <a:lnTo>
                    <a:pt x="0" y="80117"/>
                  </a:lnTo>
                  <a:cubicBezTo>
                    <a:pt x="0" y="58869"/>
                    <a:pt x="8441" y="38491"/>
                    <a:pt x="23466" y="23466"/>
                  </a:cubicBezTo>
                  <a:cubicBezTo>
                    <a:pt x="38491" y="8441"/>
                    <a:pt x="58869" y="0"/>
                    <a:pt x="80117" y="0"/>
                  </a:cubicBezTo>
                  <a:close/>
                </a:path>
              </a:pathLst>
            </a:custGeom>
            <a:solidFill>
              <a:srgbClr val="B41515"/>
            </a:solidFill>
          </p:spPr>
          <p:txBody>
            <a:bodyPr/>
            <a:lstStyle/>
            <a:p>
              <a:endParaRPr lang="en-US"/>
            </a:p>
          </p:txBody>
        </p:sp>
        <p:sp>
          <p:nvSpPr>
            <p:cNvPr id="4" name="TextBox 4"/>
            <p:cNvSpPr txBox="1"/>
            <p:nvPr/>
          </p:nvSpPr>
          <p:spPr>
            <a:xfrm>
              <a:off x="0" y="-38100"/>
              <a:ext cx="1098456" cy="11122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155833" y="1734887"/>
            <a:ext cx="9346679" cy="8455725"/>
            <a:chOff x="0" y="0"/>
            <a:chExt cx="2461677" cy="2227022"/>
          </a:xfrm>
        </p:grpSpPr>
        <p:sp>
          <p:nvSpPr>
            <p:cNvPr id="6" name="Freeform 6"/>
            <p:cNvSpPr/>
            <p:nvPr/>
          </p:nvSpPr>
          <p:spPr>
            <a:xfrm>
              <a:off x="0" y="0"/>
              <a:ext cx="2461677" cy="2227022"/>
            </a:xfrm>
            <a:custGeom>
              <a:avLst/>
              <a:gdLst/>
              <a:ahLst/>
              <a:cxnLst/>
              <a:rect l="l" t="t" r="r" b="b"/>
              <a:pathLst>
                <a:path w="2461677" h="2227022">
                  <a:moveTo>
                    <a:pt x="41415" y="0"/>
                  </a:moveTo>
                  <a:lnTo>
                    <a:pt x="2420261" y="0"/>
                  </a:lnTo>
                  <a:cubicBezTo>
                    <a:pt x="2431245" y="0"/>
                    <a:pt x="2441779" y="4363"/>
                    <a:pt x="2449546" y="12130"/>
                  </a:cubicBezTo>
                  <a:cubicBezTo>
                    <a:pt x="2457313" y="19897"/>
                    <a:pt x="2461677" y="30431"/>
                    <a:pt x="2461677" y="41415"/>
                  </a:cubicBezTo>
                  <a:lnTo>
                    <a:pt x="2461677" y="2185607"/>
                  </a:lnTo>
                  <a:cubicBezTo>
                    <a:pt x="2461677" y="2196591"/>
                    <a:pt x="2457313" y="2207125"/>
                    <a:pt x="2449546" y="2214892"/>
                  </a:cubicBezTo>
                  <a:cubicBezTo>
                    <a:pt x="2441779" y="2222659"/>
                    <a:pt x="2431245" y="2227022"/>
                    <a:pt x="2420261" y="2227022"/>
                  </a:cubicBezTo>
                  <a:lnTo>
                    <a:pt x="41415" y="2227022"/>
                  </a:lnTo>
                  <a:cubicBezTo>
                    <a:pt x="30431" y="2227022"/>
                    <a:pt x="19897" y="2222659"/>
                    <a:pt x="12130" y="2214892"/>
                  </a:cubicBezTo>
                  <a:cubicBezTo>
                    <a:pt x="4363" y="2207125"/>
                    <a:pt x="0" y="2196591"/>
                    <a:pt x="0" y="2185607"/>
                  </a:cubicBezTo>
                  <a:lnTo>
                    <a:pt x="0" y="41415"/>
                  </a:lnTo>
                  <a:cubicBezTo>
                    <a:pt x="0" y="30431"/>
                    <a:pt x="4363" y="19897"/>
                    <a:pt x="12130" y="12130"/>
                  </a:cubicBezTo>
                  <a:cubicBezTo>
                    <a:pt x="19897" y="4363"/>
                    <a:pt x="30431" y="0"/>
                    <a:pt x="41415" y="0"/>
                  </a:cubicBezTo>
                  <a:close/>
                </a:path>
              </a:pathLst>
            </a:custGeom>
            <a:solidFill>
              <a:srgbClr val="FCBA2F"/>
            </a:solidFill>
          </p:spPr>
          <p:txBody>
            <a:bodyPr/>
            <a:lstStyle/>
            <a:p>
              <a:endParaRPr lang="en-US"/>
            </a:p>
          </p:txBody>
        </p:sp>
        <p:sp>
          <p:nvSpPr>
            <p:cNvPr id="7" name="TextBox 7"/>
            <p:cNvSpPr txBox="1"/>
            <p:nvPr/>
          </p:nvSpPr>
          <p:spPr>
            <a:xfrm>
              <a:off x="0" y="-57150"/>
              <a:ext cx="2461677" cy="228417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1338140" y="1719425"/>
            <a:ext cx="5950106" cy="5981030"/>
          </a:xfrm>
          <a:custGeom>
            <a:avLst/>
            <a:gdLst/>
            <a:ahLst/>
            <a:cxnLst/>
            <a:rect l="l" t="t" r="r" b="b"/>
            <a:pathLst>
              <a:path w="5950106" h="5981030">
                <a:moveTo>
                  <a:pt x="5950107" y="0"/>
                </a:moveTo>
                <a:lnTo>
                  <a:pt x="0" y="0"/>
                </a:lnTo>
                <a:lnTo>
                  <a:pt x="0" y="5981030"/>
                </a:lnTo>
                <a:lnTo>
                  <a:pt x="5950107" y="5981030"/>
                </a:lnTo>
                <a:lnTo>
                  <a:pt x="595010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659227" y="2124464"/>
            <a:ext cx="5307933" cy="53079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31" r="-24931"/>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8949988" y="-1372659"/>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9083081" y="-1221588"/>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8399045" y="-1914109"/>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664038" y="7446427"/>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TextBox 20"/>
          <p:cNvSpPr txBox="1"/>
          <p:nvPr/>
        </p:nvSpPr>
        <p:spPr>
          <a:xfrm>
            <a:off x="9083081" y="2029214"/>
            <a:ext cx="7269471" cy="1670050"/>
          </a:xfrm>
          <a:prstGeom prst="rect">
            <a:avLst/>
          </a:prstGeom>
        </p:spPr>
        <p:txBody>
          <a:bodyPr lIns="0" tIns="0" rIns="0" bIns="0" rtlCol="0" anchor="t">
            <a:spAutoFit/>
          </a:bodyPr>
          <a:lstStyle/>
          <a:p>
            <a:pPr algn="l">
              <a:lnSpc>
                <a:spcPts val="6500"/>
              </a:lnSpc>
            </a:pPr>
            <a:r>
              <a:rPr lang="en-US" sz="5000" b="1">
                <a:solidFill>
                  <a:srgbClr val="0D0D0D"/>
                </a:solidFill>
                <a:latin typeface="Poppins Bold"/>
                <a:ea typeface="Poppins Bold"/>
                <a:cs typeface="Poppins Bold"/>
                <a:sym typeface="Poppins Bold"/>
              </a:rPr>
              <a:t>Next Meeting: Books For Africa CS</a:t>
            </a:r>
          </a:p>
        </p:txBody>
      </p:sp>
      <p:sp>
        <p:nvSpPr>
          <p:cNvPr id="21" name="TextBox 21"/>
          <p:cNvSpPr txBox="1"/>
          <p:nvPr/>
        </p:nvSpPr>
        <p:spPr>
          <a:xfrm>
            <a:off x="9083081" y="3716493"/>
            <a:ext cx="7269471" cy="6517425"/>
          </a:xfrm>
          <a:prstGeom prst="rect">
            <a:avLst/>
          </a:prstGeom>
        </p:spPr>
        <p:txBody>
          <a:bodyPr lIns="0" tIns="0" rIns="0" bIns="0" rtlCol="0" anchor="t">
            <a:spAutoFit/>
          </a:bodyPr>
          <a:lstStyle/>
          <a:p>
            <a:pPr algn="l">
              <a:lnSpc>
                <a:spcPts val="3359"/>
              </a:lnSpc>
            </a:pPr>
            <a:r>
              <a:rPr lang="en-US" sz="2400" b="1" dirty="0">
                <a:solidFill>
                  <a:srgbClr val="0D0D0D"/>
                </a:solidFill>
                <a:latin typeface="Poppins Bold"/>
                <a:ea typeface="Poppins Bold"/>
                <a:cs typeface="Poppins Bold"/>
                <a:sym typeface="Poppins Bold"/>
              </a:rPr>
              <a:t>Overview:</a:t>
            </a:r>
            <a:r>
              <a:rPr lang="en-US" sz="2400" dirty="0">
                <a:solidFill>
                  <a:srgbClr val="0D0D0D"/>
                </a:solidFill>
                <a:latin typeface="Poppins"/>
                <a:ea typeface="Poppins"/>
                <a:cs typeface="Poppins"/>
                <a:sym typeface="Poppins"/>
              </a:rPr>
              <a:t> Student volunteers will assist with packing donated books into boxes for Books For Africa. Volunteers will help sort, organize, and prepare materials for shipment, supporting global access to education and literacy initiatives.</a:t>
            </a:r>
          </a:p>
          <a:p>
            <a:pPr algn="l">
              <a:lnSpc>
                <a:spcPts val="3359"/>
              </a:lnSpc>
            </a:pPr>
            <a:endParaRPr lang="en-US" sz="2400" dirty="0">
              <a:solidFill>
                <a:srgbClr val="0D0D0D"/>
              </a:solidFill>
              <a:latin typeface="Poppins"/>
              <a:ea typeface="Poppins"/>
              <a:cs typeface="Poppins"/>
              <a:sym typeface="Poppins"/>
            </a:endParaRPr>
          </a:p>
          <a:p>
            <a:pPr marL="518160" lvl="1" indent="-259080" algn="l">
              <a:lnSpc>
                <a:spcPts val="3359"/>
              </a:lnSpc>
              <a:buFont typeface="Arial"/>
              <a:buChar char="•"/>
            </a:pPr>
            <a:r>
              <a:rPr lang="en-US" sz="2400" b="1" dirty="0">
                <a:solidFill>
                  <a:srgbClr val="0D0D0D"/>
                </a:solidFill>
                <a:latin typeface="Poppins Bold"/>
                <a:ea typeface="Poppins Bold"/>
                <a:cs typeface="Poppins Bold"/>
                <a:sym typeface="Poppins Bold"/>
              </a:rPr>
              <a:t>Date:</a:t>
            </a:r>
            <a:r>
              <a:rPr lang="en-US" sz="2400" dirty="0">
                <a:solidFill>
                  <a:srgbClr val="0D0D0D"/>
                </a:solidFill>
                <a:latin typeface="Poppins"/>
                <a:ea typeface="Poppins"/>
                <a:cs typeface="Poppins"/>
                <a:sym typeface="Poppins"/>
              </a:rPr>
              <a:t> Friday, February 27th</a:t>
            </a:r>
          </a:p>
          <a:p>
            <a:pPr marL="518160" lvl="1" indent="-259080" algn="l">
              <a:lnSpc>
                <a:spcPts val="3359"/>
              </a:lnSpc>
              <a:buFont typeface="Arial"/>
              <a:buChar char="•"/>
            </a:pPr>
            <a:r>
              <a:rPr lang="en-US" sz="2400" b="1" dirty="0">
                <a:solidFill>
                  <a:srgbClr val="0D0D0D"/>
                </a:solidFill>
                <a:latin typeface="Poppins Bold"/>
                <a:ea typeface="Poppins Bold"/>
                <a:cs typeface="Poppins Bold"/>
                <a:sym typeface="Poppins Bold"/>
              </a:rPr>
              <a:t>Location: </a:t>
            </a:r>
            <a:r>
              <a:rPr lang="en-US" sz="2400" dirty="0">
                <a:solidFill>
                  <a:srgbClr val="0D0D0D"/>
                </a:solidFill>
                <a:latin typeface="Poppins"/>
                <a:ea typeface="Poppins"/>
                <a:cs typeface="Poppins"/>
                <a:sym typeface="Poppins"/>
              </a:rPr>
              <a:t>1491 Cobb Industrial Drive, Bldg. B Marietta, GA 30066</a:t>
            </a:r>
            <a:r>
              <a:rPr lang="en-US" sz="2400" b="1" dirty="0">
                <a:solidFill>
                  <a:srgbClr val="0D0D0D"/>
                </a:solidFill>
                <a:latin typeface="Poppins Bold"/>
                <a:ea typeface="Poppins Bold"/>
                <a:cs typeface="Poppins Bold"/>
                <a:sym typeface="Poppins Bold"/>
              </a:rPr>
              <a:t> </a:t>
            </a:r>
          </a:p>
          <a:p>
            <a:pPr marL="518160" lvl="1" indent="-259080" algn="l">
              <a:lnSpc>
                <a:spcPts val="3359"/>
              </a:lnSpc>
              <a:buFont typeface="Arial"/>
              <a:buChar char="•"/>
            </a:pPr>
            <a:r>
              <a:rPr lang="en-US" sz="2400" b="1" dirty="0">
                <a:solidFill>
                  <a:srgbClr val="0D0D0D"/>
                </a:solidFill>
                <a:latin typeface="Poppins Bold"/>
                <a:ea typeface="Poppins Bold"/>
                <a:cs typeface="Poppins Bold"/>
                <a:sym typeface="Poppins Bold"/>
              </a:rPr>
              <a:t>Credit:</a:t>
            </a:r>
            <a:r>
              <a:rPr lang="en-US" sz="2400" dirty="0">
                <a:solidFill>
                  <a:srgbClr val="0D0D0D"/>
                </a:solidFill>
                <a:latin typeface="Poppins"/>
                <a:ea typeface="Poppins"/>
                <a:cs typeface="Poppins"/>
                <a:sym typeface="Poppins"/>
              </a:rPr>
              <a:t> Counts toward 2 Community Service (CS) hours</a:t>
            </a:r>
          </a:p>
          <a:p>
            <a:pPr marL="518160" lvl="1" indent="-259080" algn="l">
              <a:lnSpc>
                <a:spcPts val="3359"/>
              </a:lnSpc>
              <a:buFont typeface="Arial"/>
              <a:buChar char="•"/>
            </a:pPr>
            <a:r>
              <a:rPr lang="en-US" sz="2400" dirty="0">
                <a:solidFill>
                  <a:srgbClr val="0D0D0D"/>
                </a:solidFill>
                <a:latin typeface="Poppins"/>
                <a:ea typeface="Poppins"/>
                <a:cs typeface="Poppins"/>
                <a:sym typeface="Poppins"/>
              </a:rPr>
              <a:t>Email with directions and reminders will be sent to students </a:t>
            </a:r>
            <a:r>
              <a:rPr lang="en-US" sz="2400" b="1" dirty="0">
                <a:solidFill>
                  <a:srgbClr val="0D0D0D"/>
                </a:solidFill>
                <a:latin typeface="Poppins Bold"/>
                <a:ea typeface="Poppins Bold"/>
                <a:cs typeface="Poppins Bold"/>
                <a:sym typeface="Poppins Bold"/>
              </a:rPr>
              <a:t>02/23/2026</a:t>
            </a:r>
          </a:p>
          <a:p>
            <a:pPr marL="0" lvl="0" indent="0" algn="l">
              <a:lnSpc>
                <a:spcPts val="3359"/>
              </a:lnSpc>
              <a:spcBef>
                <a:spcPct val="0"/>
              </a:spcBef>
            </a:pPr>
            <a:endParaRPr lang="en-US" sz="2400" b="1" dirty="0">
              <a:solidFill>
                <a:srgbClr val="0D0D0D"/>
              </a:solidFill>
              <a:latin typeface="Poppins Bold"/>
              <a:ea typeface="Poppins Bold"/>
              <a:cs typeface="Poppins Bold"/>
              <a:sym typeface="Poppi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84668" y="3031899"/>
            <a:ext cx="2743763" cy="27437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4" name="TextBox 4"/>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5" name="Group 5"/>
          <p:cNvGrpSpPr/>
          <p:nvPr/>
        </p:nvGrpSpPr>
        <p:grpSpPr>
          <a:xfrm>
            <a:off x="3168817" y="4253713"/>
            <a:ext cx="3575466" cy="4400573"/>
            <a:chOff x="0" y="0"/>
            <a:chExt cx="660400" cy="812800"/>
          </a:xfrm>
        </p:grpSpPr>
        <p:sp>
          <p:nvSpPr>
            <p:cNvPr id="6" name="Freeform 6"/>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7" name="TextBox 7"/>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8" name="Group 8"/>
          <p:cNvGrpSpPr/>
          <p:nvPr/>
        </p:nvGrpSpPr>
        <p:grpSpPr>
          <a:xfrm>
            <a:off x="4176915" y="3624146"/>
            <a:ext cx="1559270" cy="15592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TextBox 10"/>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11" name="Group 11"/>
          <p:cNvGrpSpPr/>
          <p:nvPr/>
        </p:nvGrpSpPr>
        <p:grpSpPr>
          <a:xfrm>
            <a:off x="7772119" y="3031899"/>
            <a:ext cx="2743763" cy="27437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3" name="TextBox 13"/>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14" name="Group 14"/>
          <p:cNvGrpSpPr/>
          <p:nvPr/>
        </p:nvGrpSpPr>
        <p:grpSpPr>
          <a:xfrm>
            <a:off x="7356267" y="4253713"/>
            <a:ext cx="3575466" cy="4400573"/>
            <a:chOff x="0" y="0"/>
            <a:chExt cx="660400" cy="812800"/>
          </a:xfrm>
        </p:grpSpPr>
        <p:sp>
          <p:nvSpPr>
            <p:cNvPr id="15" name="Freeform 15"/>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16" name="TextBox 16"/>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17" name="Group 17"/>
          <p:cNvGrpSpPr/>
          <p:nvPr/>
        </p:nvGrpSpPr>
        <p:grpSpPr>
          <a:xfrm>
            <a:off x="8364365" y="3624146"/>
            <a:ext cx="1559270" cy="155927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9" name="TextBox 19"/>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20" name="Group 20"/>
          <p:cNvGrpSpPr/>
          <p:nvPr/>
        </p:nvGrpSpPr>
        <p:grpSpPr>
          <a:xfrm>
            <a:off x="11959569" y="3031899"/>
            <a:ext cx="2743763" cy="274376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22" name="TextBox 22"/>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23" name="Group 23"/>
          <p:cNvGrpSpPr/>
          <p:nvPr/>
        </p:nvGrpSpPr>
        <p:grpSpPr>
          <a:xfrm>
            <a:off x="11543717" y="4253713"/>
            <a:ext cx="3575466" cy="4400573"/>
            <a:chOff x="0" y="0"/>
            <a:chExt cx="660400" cy="812800"/>
          </a:xfrm>
        </p:grpSpPr>
        <p:sp>
          <p:nvSpPr>
            <p:cNvPr id="24" name="Freeform 24"/>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25" name="TextBox 25"/>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26" name="Group 26"/>
          <p:cNvGrpSpPr/>
          <p:nvPr/>
        </p:nvGrpSpPr>
        <p:grpSpPr>
          <a:xfrm>
            <a:off x="12551815" y="3624146"/>
            <a:ext cx="1559270" cy="155927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8" name="TextBox 28"/>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sp>
        <p:nvSpPr>
          <p:cNvPr id="29" name="Freeform 2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2"/>
            <a:stretch>
              <a:fillRect l="-33935" r="-29863"/>
            </a:stretch>
          </a:blipFill>
        </p:spPr>
        <p:txBody>
          <a:bodyPr/>
          <a:lstStyle/>
          <a:p>
            <a:endParaRPr lang="en-US"/>
          </a:p>
        </p:txBody>
      </p:sp>
      <p:sp>
        <p:nvSpPr>
          <p:cNvPr id="30" name="Freeform 30"/>
          <p:cNvSpPr/>
          <p:nvPr/>
        </p:nvSpPr>
        <p:spPr>
          <a:xfrm>
            <a:off x="16914547" y="7553871"/>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31"/>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5"/>
            <a:stretch>
              <a:fillRect r="-393"/>
            </a:stretch>
          </a:blipFill>
        </p:spPr>
        <p:txBody>
          <a:bodyPr/>
          <a:lstStyle/>
          <a:p>
            <a:endParaRPr lang="en-US"/>
          </a:p>
        </p:txBody>
      </p:sp>
      <p:grpSp>
        <p:nvGrpSpPr>
          <p:cNvPr id="32" name="Group 32"/>
          <p:cNvGrpSpPr/>
          <p:nvPr/>
        </p:nvGrpSpPr>
        <p:grpSpPr>
          <a:xfrm>
            <a:off x="-1133151" y="5994634"/>
            <a:ext cx="1796020" cy="179602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34" name="TextBox 34"/>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35" name="Group 35"/>
          <p:cNvGrpSpPr/>
          <p:nvPr/>
        </p:nvGrpSpPr>
        <p:grpSpPr>
          <a:xfrm>
            <a:off x="-1815476" y="5302112"/>
            <a:ext cx="3201602" cy="320160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438150" cap="sq">
              <a:solidFill>
                <a:srgbClr val="000000"/>
              </a:solidFill>
              <a:prstDash val="solid"/>
              <a:miter/>
            </a:ln>
          </p:spPr>
          <p:txBody>
            <a:bodyPr/>
            <a:lstStyle/>
            <a:p>
              <a:endParaRPr lang="en-US"/>
            </a:p>
          </p:txBody>
        </p:sp>
        <p:sp>
          <p:nvSpPr>
            <p:cNvPr id="37" name="TextBox 3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8" name="Freeform 38"/>
          <p:cNvSpPr/>
          <p:nvPr/>
        </p:nvSpPr>
        <p:spPr>
          <a:xfrm>
            <a:off x="12768743" y="3921096"/>
            <a:ext cx="1342342" cy="994452"/>
          </a:xfrm>
          <a:custGeom>
            <a:avLst/>
            <a:gdLst/>
            <a:ahLst/>
            <a:cxnLst/>
            <a:rect l="l" t="t" r="r" b="b"/>
            <a:pathLst>
              <a:path w="1342342" h="994452">
                <a:moveTo>
                  <a:pt x="0" y="0"/>
                </a:moveTo>
                <a:lnTo>
                  <a:pt x="1342342" y="0"/>
                </a:lnTo>
                <a:lnTo>
                  <a:pt x="1342342" y="994452"/>
                </a:lnTo>
                <a:lnTo>
                  <a:pt x="0" y="994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Freeform 39"/>
          <p:cNvSpPr/>
          <p:nvPr/>
        </p:nvSpPr>
        <p:spPr>
          <a:xfrm>
            <a:off x="4459282" y="3892013"/>
            <a:ext cx="994535" cy="1023535"/>
          </a:xfrm>
          <a:custGeom>
            <a:avLst/>
            <a:gdLst/>
            <a:ahLst/>
            <a:cxnLst/>
            <a:rect l="l" t="t" r="r" b="b"/>
            <a:pathLst>
              <a:path w="994535" h="1023535">
                <a:moveTo>
                  <a:pt x="0" y="0"/>
                </a:moveTo>
                <a:lnTo>
                  <a:pt x="994535" y="0"/>
                </a:lnTo>
                <a:lnTo>
                  <a:pt x="994535" y="1023535"/>
                </a:lnTo>
                <a:lnTo>
                  <a:pt x="0" y="1023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0" name="Freeform 40"/>
          <p:cNvSpPr/>
          <p:nvPr/>
        </p:nvSpPr>
        <p:spPr>
          <a:xfrm>
            <a:off x="8624012" y="3883141"/>
            <a:ext cx="1039976" cy="1041278"/>
          </a:xfrm>
          <a:custGeom>
            <a:avLst/>
            <a:gdLst/>
            <a:ahLst/>
            <a:cxnLst/>
            <a:rect l="l" t="t" r="r" b="b"/>
            <a:pathLst>
              <a:path w="1039976" h="1041278">
                <a:moveTo>
                  <a:pt x="0" y="0"/>
                </a:moveTo>
                <a:lnTo>
                  <a:pt x="1039976" y="0"/>
                </a:lnTo>
                <a:lnTo>
                  <a:pt x="1039976" y="1041278"/>
                </a:lnTo>
                <a:lnTo>
                  <a:pt x="0" y="10412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1" name="TextBox 41"/>
          <p:cNvSpPr txBox="1"/>
          <p:nvPr/>
        </p:nvSpPr>
        <p:spPr>
          <a:xfrm>
            <a:off x="3229003" y="5270483"/>
            <a:ext cx="3592619" cy="8439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Hear from professionals</a:t>
            </a:r>
          </a:p>
        </p:txBody>
      </p:sp>
      <p:sp>
        <p:nvSpPr>
          <p:cNvPr id="42" name="TextBox 42"/>
          <p:cNvSpPr txBox="1"/>
          <p:nvPr/>
        </p:nvSpPr>
        <p:spPr>
          <a:xfrm>
            <a:off x="7914426" y="5270483"/>
            <a:ext cx="2741378" cy="8439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Engage with firms &amp; auditors</a:t>
            </a:r>
          </a:p>
        </p:txBody>
      </p:sp>
      <p:sp>
        <p:nvSpPr>
          <p:cNvPr id="43" name="TextBox 43"/>
          <p:cNvSpPr txBox="1"/>
          <p:nvPr/>
        </p:nvSpPr>
        <p:spPr>
          <a:xfrm>
            <a:off x="12103308" y="5270483"/>
            <a:ext cx="2741378" cy="8439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Continue the conversation</a:t>
            </a:r>
          </a:p>
        </p:txBody>
      </p:sp>
      <p:sp>
        <p:nvSpPr>
          <p:cNvPr id="44" name="TextBox 44"/>
          <p:cNvSpPr txBox="1"/>
          <p:nvPr/>
        </p:nvSpPr>
        <p:spPr>
          <a:xfrm>
            <a:off x="2359846" y="885825"/>
            <a:ext cx="13568308" cy="901700"/>
          </a:xfrm>
          <a:prstGeom prst="rect">
            <a:avLst/>
          </a:prstGeom>
        </p:spPr>
        <p:txBody>
          <a:bodyPr lIns="0" tIns="0" rIns="0" bIns="0" rtlCol="0" anchor="t">
            <a:spAutoFit/>
          </a:bodyPr>
          <a:lstStyle/>
          <a:p>
            <a:pPr algn="ctr">
              <a:lnSpc>
                <a:spcPts val="7000"/>
              </a:lnSpc>
              <a:spcBef>
                <a:spcPct val="0"/>
              </a:spcBef>
            </a:pPr>
            <a:r>
              <a:rPr lang="en-US" sz="5000" b="1">
                <a:solidFill>
                  <a:srgbClr val="0D0D0D"/>
                </a:solidFill>
                <a:latin typeface="Poppins Bold"/>
                <a:ea typeface="Poppins Bold"/>
                <a:cs typeface="Poppins Bold"/>
                <a:sym typeface="Poppins Bold"/>
              </a:rPr>
              <a:t>Internal Audit Panel Outline </a:t>
            </a:r>
          </a:p>
        </p:txBody>
      </p:sp>
      <p:sp>
        <p:nvSpPr>
          <p:cNvPr id="45" name="TextBox 45"/>
          <p:cNvSpPr txBox="1"/>
          <p:nvPr/>
        </p:nvSpPr>
        <p:spPr>
          <a:xfrm>
            <a:off x="3513508" y="6274671"/>
            <a:ext cx="3023610" cy="1682115"/>
          </a:xfrm>
          <a:prstGeom prst="rect">
            <a:avLst/>
          </a:prstGeom>
        </p:spPr>
        <p:txBody>
          <a:bodyPr lIns="0" tIns="0" rIns="0" bIns="0" rtlCol="0" anchor="t">
            <a:spAutoFit/>
          </a:bodyPr>
          <a:lstStyle/>
          <a:p>
            <a:pPr algn="ctr">
              <a:lnSpc>
                <a:spcPts val="3359"/>
              </a:lnSpc>
              <a:spcBef>
                <a:spcPct val="0"/>
              </a:spcBef>
            </a:pPr>
            <a:r>
              <a:rPr lang="en-US" sz="2399">
                <a:solidFill>
                  <a:srgbClr val="FFFFFF"/>
                </a:solidFill>
                <a:latin typeface="Poppins"/>
                <a:ea typeface="Poppins"/>
                <a:cs typeface="Poppins"/>
                <a:sym typeface="Poppins"/>
              </a:rPr>
              <a:t>Explore career paths, industries, and what auditors do.</a:t>
            </a:r>
          </a:p>
        </p:txBody>
      </p:sp>
      <p:sp>
        <p:nvSpPr>
          <p:cNvPr id="46" name="TextBox 46"/>
          <p:cNvSpPr txBox="1"/>
          <p:nvPr/>
        </p:nvSpPr>
        <p:spPr>
          <a:xfrm>
            <a:off x="7773311" y="6274671"/>
            <a:ext cx="3023610" cy="1682115"/>
          </a:xfrm>
          <a:prstGeom prst="rect">
            <a:avLst/>
          </a:prstGeom>
        </p:spPr>
        <p:txBody>
          <a:bodyPr lIns="0" tIns="0" rIns="0" bIns="0" rtlCol="0" anchor="t">
            <a:spAutoFit/>
          </a:bodyPr>
          <a:lstStyle/>
          <a:p>
            <a:pPr algn="ctr">
              <a:lnSpc>
                <a:spcPts val="3359"/>
              </a:lnSpc>
              <a:spcBef>
                <a:spcPct val="0"/>
              </a:spcBef>
            </a:pPr>
            <a:r>
              <a:rPr lang="en-US" sz="2399">
                <a:solidFill>
                  <a:srgbClr val="FFFFFF"/>
                </a:solidFill>
                <a:latin typeface="Poppins"/>
                <a:ea typeface="Poppins"/>
                <a:cs typeface="Poppins"/>
                <a:sym typeface="Poppins"/>
              </a:rPr>
              <a:t>Ask questions and learn how to prepare for recruiting.</a:t>
            </a:r>
          </a:p>
        </p:txBody>
      </p:sp>
      <p:sp>
        <p:nvSpPr>
          <p:cNvPr id="47" name="TextBox 47"/>
          <p:cNvSpPr txBox="1"/>
          <p:nvPr/>
        </p:nvSpPr>
        <p:spPr>
          <a:xfrm>
            <a:off x="11821077" y="6274671"/>
            <a:ext cx="3023610" cy="2520315"/>
          </a:xfrm>
          <a:prstGeom prst="rect">
            <a:avLst/>
          </a:prstGeom>
        </p:spPr>
        <p:txBody>
          <a:bodyPr lIns="0" tIns="0" rIns="0" bIns="0" rtlCol="0" anchor="t">
            <a:spAutoFit/>
          </a:bodyPr>
          <a:lstStyle/>
          <a:p>
            <a:pPr algn="ctr">
              <a:lnSpc>
                <a:spcPts val="3359"/>
              </a:lnSpc>
            </a:pPr>
            <a:r>
              <a:rPr lang="en-US" sz="2399">
                <a:solidFill>
                  <a:srgbClr val="FFFFFF"/>
                </a:solidFill>
                <a:latin typeface="Poppins"/>
                <a:ea typeface="Poppins"/>
                <a:cs typeface="Poppins"/>
                <a:sym typeface="Poppins"/>
              </a:rPr>
              <a:t>Meet representatives and expand your network.</a:t>
            </a:r>
          </a:p>
          <a:p>
            <a:pPr algn="ctr">
              <a:lnSpc>
                <a:spcPts val="3359"/>
              </a:lnSpc>
            </a:pPr>
            <a:endParaRPr lang="en-US" sz="2399">
              <a:solidFill>
                <a:srgbClr val="FFFFFF"/>
              </a:solidFill>
              <a:latin typeface="Poppins"/>
              <a:ea typeface="Poppins"/>
              <a:cs typeface="Poppins"/>
              <a:sym typeface="Poppins"/>
            </a:endParaRPr>
          </a:p>
          <a:p>
            <a:pPr algn="ctr">
              <a:lnSpc>
                <a:spcPts val="3359"/>
              </a:lnSpc>
              <a:spcBef>
                <a:spcPct val="0"/>
              </a:spcBef>
            </a:pPr>
            <a:endParaRPr lang="en-US" sz="2399">
              <a:solidFill>
                <a:srgbClr val="FFFFFF"/>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728</Words>
  <Application>Microsoft Office PowerPoint</Application>
  <PresentationFormat>Custom</PresentationFormat>
  <Paragraphs>172</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Poppins Bold Italics</vt:lpstr>
      <vt:lpstr>Calibri</vt:lpstr>
      <vt:lpstr>Poppins</vt:lpstr>
      <vt:lpstr>Archivo Narrow Bold</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BAP Internal Audit Panel 2.13.2026</dc:title>
  <dc:creator>karen flores</dc:creator>
  <cp:lastModifiedBy>Karen Flores-Padilla</cp:lastModifiedBy>
  <cp:revision>3</cp:revision>
  <dcterms:created xsi:type="dcterms:W3CDTF">2006-08-16T00:00:00Z</dcterms:created>
  <dcterms:modified xsi:type="dcterms:W3CDTF">2026-02-13T22:13:06Z</dcterms:modified>
  <dc:identifier>DAHAwRT8VGY</dc:identifier>
</cp:coreProperties>
</file>