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x="18288000" cy="10287000"/>
  <p:notesSz cx="6858000" cy="9144000"/>
  <p:embeddedFontLst>
    <p:embeddedFont>
      <p:font typeface="Archivo Narrow" panose="020B0604020202020204" charset="0"/>
      <p:regular r:id="rId26"/>
    </p:embeddedFont>
    <p:embeddedFont>
      <p:font typeface="Poppins" panose="00000500000000000000" pitchFamily="2" charset="0"/>
      <p:regular r:id="rId27"/>
      <p:bold r:id="rId28"/>
      <p:italic r:id="rId29"/>
      <p:boldItalic r:id="rId30"/>
    </p:embeddedFont>
    <p:embeddedFont>
      <p:font typeface="Poppins Bold" panose="00000800000000000000" pitchFamily="2" charset="0"/>
      <p:regular r:id="rId31"/>
      <p:bold r:id="rId32"/>
    </p:embeddedFont>
    <p:embeddedFont>
      <p:font typeface="Poppins Bold Italics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7E7CE1-C60A-2449-0276-D2A7BD4AF03F}" v="32" dt="2025-09-05T17:50:34.4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8.fntdata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ksubap.com/resources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4.svg"/><Relationship Id="rId7" Type="http://schemas.openxmlformats.org/officeDocument/2006/relationships/image" Target="../media/image69.png"/><Relationship Id="rId12" Type="http://schemas.openxmlformats.org/officeDocument/2006/relationships/image" Target="../media/image7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svg"/><Relationship Id="rId4" Type="http://schemas.openxmlformats.org/officeDocument/2006/relationships/image" Target="../media/image5.png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8.sv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image" Target="../media/image75.jpe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6.svg"/><Relationship Id="rId7" Type="http://schemas.openxmlformats.org/officeDocument/2006/relationships/image" Target="../media/image8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7.jpe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sv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4.svg"/><Relationship Id="rId7" Type="http://schemas.openxmlformats.org/officeDocument/2006/relationships/image" Target="../media/image9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5.png"/><Relationship Id="rId9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sv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6.svg"/><Relationship Id="rId4" Type="http://schemas.openxmlformats.org/officeDocument/2006/relationships/image" Target="../media/image95.png"/><Relationship Id="rId9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7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8.sv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image" Target="../media/image8.sv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5.png"/><Relationship Id="rId15" Type="http://schemas.openxmlformats.org/officeDocument/2006/relationships/image" Target="../media/image36.sv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sv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hyperlink" Target="https://www.kennesaw.edu/coles/degrees-programs/graduate/master-accounting/information-session-9-23-2025.php" TargetMode="External"/><Relationship Id="rId3" Type="http://schemas.openxmlformats.org/officeDocument/2006/relationships/image" Target="../media/image8.svg"/><Relationship Id="rId7" Type="http://schemas.openxmlformats.org/officeDocument/2006/relationships/image" Target="../media/image42.svg"/><Relationship Id="rId12" Type="http://schemas.openxmlformats.org/officeDocument/2006/relationships/hyperlink" Target="https://calendar.kennesaw.edu/event/coles-fest-5535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5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svg"/><Relationship Id="rId14" Type="http://schemas.openxmlformats.org/officeDocument/2006/relationships/hyperlink" Target="https://www.kennesaw.edu/president/president-award.php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8.svg"/><Relationship Id="rId7" Type="http://schemas.openxmlformats.org/officeDocument/2006/relationships/image" Target="../media/image4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.png"/><Relationship Id="rId10" Type="http://schemas.openxmlformats.org/officeDocument/2006/relationships/hyperlink" Target="https://tally.so/r/w7ARWA" TargetMode="External"/><Relationship Id="rId4" Type="http://schemas.openxmlformats.org/officeDocument/2006/relationships/image" Target="../media/image40.png"/><Relationship Id="rId9" Type="http://schemas.openxmlformats.org/officeDocument/2006/relationships/image" Target="../media/image5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6974393" y="-1183362"/>
            <a:ext cx="2688240" cy="268824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67545" y="7631693"/>
            <a:ext cx="18623091" cy="2804496"/>
            <a:chOff x="0" y="0"/>
            <a:chExt cx="4904847" cy="7386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04847" cy="738633"/>
            </a:xfrm>
            <a:custGeom>
              <a:avLst/>
              <a:gdLst/>
              <a:ahLst/>
              <a:cxnLst/>
              <a:rect l="l" t="t" r="r" b="b"/>
              <a:pathLst>
                <a:path w="4904847" h="738633">
                  <a:moveTo>
                    <a:pt x="0" y="0"/>
                  </a:moveTo>
                  <a:lnTo>
                    <a:pt x="4904847" y="0"/>
                  </a:lnTo>
                  <a:lnTo>
                    <a:pt x="4904847" y="738633"/>
                  </a:lnTo>
                  <a:lnTo>
                    <a:pt x="0" y="738633"/>
                  </a:lnTo>
                  <a:close/>
                </a:path>
              </a:pathLst>
            </a:custGeom>
            <a:solidFill>
              <a:srgbClr val="F7CA6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904847" cy="786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67545" y="6248855"/>
            <a:ext cx="18623091" cy="1603626"/>
            <a:chOff x="0" y="0"/>
            <a:chExt cx="4904847" cy="4223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904847" cy="422354"/>
            </a:xfrm>
            <a:custGeom>
              <a:avLst/>
              <a:gdLst/>
              <a:ahLst/>
              <a:cxnLst/>
              <a:rect l="l" t="t" r="r" b="b"/>
              <a:pathLst>
                <a:path w="4904847" h="422354">
                  <a:moveTo>
                    <a:pt x="0" y="0"/>
                  </a:moveTo>
                  <a:lnTo>
                    <a:pt x="4904847" y="0"/>
                  </a:lnTo>
                  <a:lnTo>
                    <a:pt x="4904847" y="422354"/>
                  </a:lnTo>
                  <a:lnTo>
                    <a:pt x="0" y="422354"/>
                  </a:lnTo>
                  <a:close/>
                </a:path>
              </a:pathLst>
            </a:custGeom>
            <a:solidFill>
              <a:srgbClr val="D9AF4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904847" cy="469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8416724"/>
            <a:ext cx="841576" cy="84157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142073" y="8530097"/>
            <a:ext cx="614830" cy="614830"/>
          </a:xfrm>
          <a:custGeom>
            <a:avLst/>
            <a:gdLst/>
            <a:ahLst/>
            <a:cxnLst/>
            <a:rect l="l" t="t" r="r" b="b"/>
            <a:pathLst>
              <a:path w="614830" h="614830">
                <a:moveTo>
                  <a:pt x="0" y="0"/>
                </a:moveTo>
                <a:lnTo>
                  <a:pt x="614830" y="0"/>
                </a:lnTo>
                <a:lnTo>
                  <a:pt x="614830" y="614830"/>
                </a:lnTo>
                <a:lnTo>
                  <a:pt x="0" y="6148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4992348" y="8638538"/>
            <a:ext cx="728203" cy="429640"/>
          </a:xfrm>
          <a:custGeom>
            <a:avLst/>
            <a:gdLst/>
            <a:ahLst/>
            <a:cxnLst/>
            <a:rect l="l" t="t" r="r" b="b"/>
            <a:pathLst>
              <a:path w="728203" h="429640">
                <a:moveTo>
                  <a:pt x="0" y="0"/>
                </a:moveTo>
                <a:lnTo>
                  <a:pt x="728203" y="0"/>
                </a:lnTo>
                <a:lnTo>
                  <a:pt x="728203" y="429640"/>
                </a:lnTo>
                <a:lnTo>
                  <a:pt x="0" y="4296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400000">
            <a:off x="15515569" y="8638538"/>
            <a:ext cx="728203" cy="429640"/>
          </a:xfrm>
          <a:custGeom>
            <a:avLst/>
            <a:gdLst/>
            <a:ahLst/>
            <a:cxnLst/>
            <a:rect l="l" t="t" r="r" b="b"/>
            <a:pathLst>
              <a:path w="728203" h="429640">
                <a:moveTo>
                  <a:pt x="0" y="0"/>
                </a:moveTo>
                <a:lnTo>
                  <a:pt x="728204" y="0"/>
                </a:lnTo>
                <a:lnTo>
                  <a:pt x="728204" y="429640"/>
                </a:lnTo>
                <a:lnTo>
                  <a:pt x="0" y="4296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400000">
            <a:off x="16038791" y="8638538"/>
            <a:ext cx="728203" cy="429640"/>
          </a:xfrm>
          <a:custGeom>
            <a:avLst/>
            <a:gdLst/>
            <a:ahLst/>
            <a:cxnLst/>
            <a:rect l="l" t="t" r="r" b="b"/>
            <a:pathLst>
              <a:path w="728203" h="429640">
                <a:moveTo>
                  <a:pt x="0" y="0"/>
                </a:moveTo>
                <a:lnTo>
                  <a:pt x="728203" y="0"/>
                </a:lnTo>
                <a:lnTo>
                  <a:pt x="728203" y="429640"/>
                </a:lnTo>
                <a:lnTo>
                  <a:pt x="0" y="4296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9339746" y="8416724"/>
            <a:ext cx="841576" cy="841576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16974393" y="648373"/>
            <a:ext cx="841576" cy="84157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5400000">
            <a:off x="8859766" y="8205022"/>
            <a:ext cx="284234" cy="284234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978322" y="1092694"/>
            <a:ext cx="986448" cy="908886"/>
          </a:xfrm>
          <a:custGeom>
            <a:avLst/>
            <a:gdLst/>
            <a:ahLst/>
            <a:cxnLst/>
            <a:rect l="l" t="t" r="r" b="b"/>
            <a:pathLst>
              <a:path w="986448" h="908886">
                <a:moveTo>
                  <a:pt x="0" y="0"/>
                </a:moveTo>
                <a:lnTo>
                  <a:pt x="986448" y="0"/>
                </a:lnTo>
                <a:lnTo>
                  <a:pt x="986448" y="908886"/>
                </a:lnTo>
                <a:lnTo>
                  <a:pt x="0" y="9088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3935" r="-29863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710901" y="1882584"/>
            <a:ext cx="7744645" cy="3854057"/>
          </a:xfrm>
          <a:custGeom>
            <a:avLst/>
            <a:gdLst/>
            <a:ahLst/>
            <a:cxnLst/>
            <a:rect l="l" t="t" r="r" b="b"/>
            <a:pathLst>
              <a:path w="7744645" h="3854057">
                <a:moveTo>
                  <a:pt x="0" y="0"/>
                </a:moveTo>
                <a:lnTo>
                  <a:pt x="7744644" y="0"/>
                </a:lnTo>
                <a:lnTo>
                  <a:pt x="7744644" y="3854056"/>
                </a:lnTo>
                <a:lnTo>
                  <a:pt x="0" y="38540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131" t="-22914" r="-3787" b="-24246"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2057808" y="1190018"/>
            <a:ext cx="2878787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1"/>
              </a:lnSpc>
            </a:pPr>
            <a:r>
              <a:rPr lang="en-US" sz="2218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Kennesaw State University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38225" y="2375508"/>
            <a:ext cx="10203324" cy="2868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27"/>
              </a:lnSpc>
            </a:pPr>
            <a:r>
              <a:rPr lang="en-US" sz="9843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BETA ALPHA PSI X NABA INC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38225" y="6707332"/>
            <a:ext cx="7449919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799">
                <a:solidFill>
                  <a:srgbClr val="0D0D0D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Iota Tau Chapter </a:t>
            </a:r>
          </a:p>
        </p:txBody>
      </p:sp>
      <p:sp>
        <p:nvSpPr>
          <p:cNvPr id="32" name="Freeform 32"/>
          <p:cNvSpPr/>
          <p:nvPr/>
        </p:nvSpPr>
        <p:spPr>
          <a:xfrm rot="5400000">
            <a:off x="7927639" y="1264679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60" y="0"/>
                </a:lnTo>
                <a:lnTo>
                  <a:pt x="544960" y="321526"/>
                </a:lnTo>
                <a:lnTo>
                  <a:pt x="0" y="3215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5400000">
            <a:off x="8319198" y="1264679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60" y="0"/>
                </a:lnTo>
                <a:lnTo>
                  <a:pt x="544960" y="321526"/>
                </a:lnTo>
                <a:lnTo>
                  <a:pt x="0" y="3215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5400000">
            <a:off x="8710757" y="1264679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60" y="0"/>
                </a:lnTo>
                <a:lnTo>
                  <a:pt x="544960" y="321526"/>
                </a:lnTo>
                <a:lnTo>
                  <a:pt x="0" y="3215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2057808" y="8161849"/>
            <a:ext cx="3454282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21"/>
              </a:lnSpc>
            </a:pPr>
            <a:r>
              <a:rPr lang="en-US" sz="1934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Visit Our Websites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057808" y="8441833"/>
            <a:ext cx="4410331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6"/>
              </a:lnSpc>
            </a:pPr>
            <a:r>
              <a:rPr lang="en-US" sz="2455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ksubap.com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057808" y="8861259"/>
            <a:ext cx="4410331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6"/>
              </a:lnSpc>
            </a:pPr>
            <a:r>
              <a:rPr lang="en-US" sz="2455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nabakennesaw.com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0973331" y="3788554"/>
            <a:ext cx="4722952" cy="472295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F18"/>
            </a:solidFill>
            <a:ln w="142875" cap="sq">
              <a:solidFill>
                <a:srgbClr val="F3C601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8996292" y="3562444"/>
            <a:ext cx="0" cy="5900990"/>
          </a:xfrm>
          <a:prstGeom prst="line">
            <a:avLst/>
          </a:prstGeom>
          <a:ln w="38100" cap="flat">
            <a:solidFill>
              <a:srgbClr val="0D0D0D"/>
            </a:solidFill>
            <a:prstDash val="solid"/>
            <a:headEnd type="oval" w="lg" len="lg"/>
            <a:tailEnd type="oval" w="lg" len="lg"/>
          </a:ln>
        </p:spPr>
      </p:sp>
      <p:grpSp>
        <p:nvGrpSpPr>
          <p:cNvPr id="6" name="Group 6"/>
          <p:cNvGrpSpPr/>
          <p:nvPr/>
        </p:nvGrpSpPr>
        <p:grpSpPr>
          <a:xfrm rot="-10800000">
            <a:off x="15130581" y="-165718"/>
            <a:ext cx="3685761" cy="1194418"/>
            <a:chOff x="0" y="0"/>
            <a:chExt cx="970735" cy="3145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528342" y="-165718"/>
            <a:ext cx="3685761" cy="1194418"/>
            <a:chOff x="0" y="0"/>
            <a:chExt cx="970735" cy="3145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1314538" y="614201"/>
            <a:ext cx="828999" cy="82899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935" r="-29863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320455" y="9079407"/>
            <a:ext cx="2989754" cy="1450098"/>
          </a:xfrm>
          <a:custGeom>
            <a:avLst/>
            <a:gdLst/>
            <a:ahLst/>
            <a:cxnLst/>
            <a:rect l="l" t="t" r="r" b="b"/>
            <a:pathLst>
              <a:path w="2989754" h="1450098">
                <a:moveTo>
                  <a:pt x="0" y="0"/>
                </a:moveTo>
                <a:lnTo>
                  <a:pt x="2989755" y="0"/>
                </a:lnTo>
                <a:lnTo>
                  <a:pt x="2989755" y="1450098"/>
                </a:lnTo>
                <a:lnTo>
                  <a:pt x="0" y="14500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1549" b="-34626"/>
            </a:stretch>
          </a:blipFill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0103" y="4266384"/>
            <a:ext cx="3769409" cy="3769409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 rot="-5400000">
            <a:off x="2350122" y="3789612"/>
            <a:ext cx="4722952" cy="472295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F18"/>
            </a:solidFill>
            <a:ln w="142875" cap="sq">
              <a:solidFill>
                <a:srgbClr val="F3C601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696" y="4316750"/>
            <a:ext cx="3668677" cy="3668677"/>
          </a:xfrm>
          <a:prstGeom prst="rect">
            <a:avLst/>
          </a:prstGeom>
        </p:spPr>
      </p:pic>
      <p:sp>
        <p:nvSpPr>
          <p:cNvPr id="22" name="Freeform 22"/>
          <p:cNvSpPr/>
          <p:nvPr/>
        </p:nvSpPr>
        <p:spPr>
          <a:xfrm>
            <a:off x="7628641" y="156663"/>
            <a:ext cx="3030718" cy="1085548"/>
          </a:xfrm>
          <a:custGeom>
            <a:avLst/>
            <a:gdLst/>
            <a:ahLst/>
            <a:cxnLst/>
            <a:rect l="l" t="t" r="r" b="b"/>
            <a:pathLst>
              <a:path w="3030718" h="1085548">
                <a:moveTo>
                  <a:pt x="0" y="0"/>
                </a:moveTo>
                <a:lnTo>
                  <a:pt x="3030718" y="0"/>
                </a:lnTo>
                <a:lnTo>
                  <a:pt x="3030718" y="1085548"/>
                </a:lnTo>
                <a:lnTo>
                  <a:pt x="0" y="1085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5179309" y="1146961"/>
            <a:ext cx="7997932" cy="167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Upcoming Events NABA Kennesaw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138028" y="2839039"/>
            <a:ext cx="5558255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2"/>
              </a:lnSpc>
            </a:pPr>
            <a:r>
              <a:rPr lang="en-US" sz="3235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9/15 Meet KPMG: Sponsor Spotlight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613346" y="2839039"/>
            <a:ext cx="5558255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2"/>
              </a:lnSpc>
            </a:pPr>
            <a:r>
              <a:rPr lang="en-US" sz="3235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9/8 Career Mapping Workshop</a:t>
            </a:r>
          </a:p>
        </p:txBody>
      </p:sp>
      <p:sp>
        <p:nvSpPr>
          <p:cNvPr id="26" name="AutoShape 26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TextBox 27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Upcoming Events</a:t>
            </a:r>
          </a:p>
        </p:txBody>
      </p:sp>
      <p:sp>
        <p:nvSpPr>
          <p:cNvPr id="28" name="Freeform 28"/>
          <p:cNvSpPr/>
          <p:nvPr/>
        </p:nvSpPr>
        <p:spPr>
          <a:xfrm>
            <a:off x="12046340" y="8668653"/>
            <a:ext cx="2839508" cy="1135803"/>
          </a:xfrm>
          <a:custGeom>
            <a:avLst/>
            <a:gdLst/>
            <a:ahLst/>
            <a:cxnLst/>
            <a:rect l="l" t="t" r="r" b="b"/>
            <a:pathLst>
              <a:path w="2839508" h="1135803">
                <a:moveTo>
                  <a:pt x="0" y="0"/>
                </a:moveTo>
                <a:lnTo>
                  <a:pt x="2839508" y="0"/>
                </a:lnTo>
                <a:lnTo>
                  <a:pt x="2839508" y="1135803"/>
                </a:lnTo>
                <a:lnTo>
                  <a:pt x="0" y="11358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9124950" y="3845556"/>
            <a:ext cx="0" cy="5900990"/>
          </a:xfrm>
          <a:prstGeom prst="line">
            <a:avLst/>
          </a:prstGeom>
          <a:ln w="38100" cap="flat">
            <a:solidFill>
              <a:srgbClr val="0D0D0D"/>
            </a:solidFill>
            <a:prstDash val="solid"/>
            <a:headEnd type="oval" w="lg" len="lg"/>
            <a:tailEnd type="oval" w="lg" len="lg"/>
          </a:ln>
        </p:spPr>
      </p:sp>
      <p:grpSp>
        <p:nvGrpSpPr>
          <p:cNvPr id="3" name="Group 3"/>
          <p:cNvGrpSpPr/>
          <p:nvPr/>
        </p:nvGrpSpPr>
        <p:grpSpPr>
          <a:xfrm rot="-5400000">
            <a:off x="13142966" y="614201"/>
            <a:ext cx="2182175" cy="218217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AF4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13294470" y="765704"/>
            <a:ext cx="1879168" cy="187916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405055" y="876289"/>
            <a:ext cx="1657998" cy="165799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F18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11" name="Group 11"/>
          <p:cNvGrpSpPr/>
          <p:nvPr/>
        </p:nvGrpSpPr>
        <p:grpSpPr>
          <a:xfrm rot="-10800000">
            <a:off x="15130581" y="-165718"/>
            <a:ext cx="3685761" cy="1194418"/>
            <a:chOff x="0" y="0"/>
            <a:chExt cx="970735" cy="31457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528342" y="-165718"/>
            <a:ext cx="3685761" cy="1194418"/>
            <a:chOff x="0" y="0"/>
            <a:chExt cx="970735" cy="31457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5400000">
            <a:off x="1314538" y="614201"/>
            <a:ext cx="828999" cy="828999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3828890" y="1193594"/>
            <a:ext cx="1001641" cy="1023388"/>
          </a:xfrm>
          <a:custGeom>
            <a:avLst/>
            <a:gdLst/>
            <a:ahLst/>
            <a:cxnLst/>
            <a:rect l="l" t="t" r="r" b="b"/>
            <a:pathLst>
              <a:path w="1001641" h="1023388">
                <a:moveTo>
                  <a:pt x="0" y="0"/>
                </a:moveTo>
                <a:lnTo>
                  <a:pt x="1001641" y="0"/>
                </a:lnTo>
                <a:lnTo>
                  <a:pt x="1001641" y="1023388"/>
                </a:lnTo>
                <a:lnTo>
                  <a:pt x="0" y="10233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" name="TextBox 21"/>
          <p:cNvSpPr txBox="1"/>
          <p:nvPr/>
        </p:nvSpPr>
        <p:spPr>
          <a:xfrm>
            <a:off x="5145034" y="933450"/>
            <a:ext cx="7997932" cy="167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BAP Tentative Fall 2025 Schedule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13066" y="2933414"/>
            <a:ext cx="5208903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4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Community Service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2488" y="2906659"/>
            <a:ext cx="602778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4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Professional Development</a:t>
            </a:r>
          </a:p>
        </p:txBody>
      </p:sp>
      <p:grpSp>
        <p:nvGrpSpPr>
          <p:cNvPr id="24" name="Group 24"/>
          <p:cNvGrpSpPr/>
          <p:nvPr/>
        </p:nvGrpSpPr>
        <p:grpSpPr>
          <a:xfrm rot="-10800000">
            <a:off x="478892" y="3866033"/>
            <a:ext cx="8007883" cy="5615143"/>
            <a:chOff x="0" y="0"/>
            <a:chExt cx="2109072" cy="147888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109072" cy="1478885"/>
            </a:xfrm>
            <a:custGeom>
              <a:avLst/>
              <a:gdLst/>
              <a:ahLst/>
              <a:cxnLst/>
              <a:rect l="l" t="t" r="r" b="b"/>
              <a:pathLst>
                <a:path w="2109072" h="1478885">
                  <a:moveTo>
                    <a:pt x="96679" y="0"/>
                  </a:moveTo>
                  <a:lnTo>
                    <a:pt x="2012393" y="0"/>
                  </a:lnTo>
                  <a:cubicBezTo>
                    <a:pt x="2065787" y="0"/>
                    <a:pt x="2109072" y="43285"/>
                    <a:pt x="2109072" y="96679"/>
                  </a:cubicBezTo>
                  <a:lnTo>
                    <a:pt x="2109072" y="1382207"/>
                  </a:lnTo>
                  <a:cubicBezTo>
                    <a:pt x="2109072" y="1435601"/>
                    <a:pt x="2065787" y="1478885"/>
                    <a:pt x="2012393" y="1478885"/>
                  </a:cubicBezTo>
                  <a:lnTo>
                    <a:pt x="96679" y="1478885"/>
                  </a:lnTo>
                  <a:cubicBezTo>
                    <a:pt x="71038" y="1478885"/>
                    <a:pt x="46447" y="1468700"/>
                    <a:pt x="28317" y="1450569"/>
                  </a:cubicBezTo>
                  <a:cubicBezTo>
                    <a:pt x="10186" y="1432438"/>
                    <a:pt x="0" y="1407847"/>
                    <a:pt x="0" y="1382207"/>
                  </a:cubicBezTo>
                  <a:lnTo>
                    <a:pt x="0" y="96679"/>
                  </a:lnTo>
                  <a:cubicBezTo>
                    <a:pt x="0" y="43285"/>
                    <a:pt x="43285" y="0"/>
                    <a:pt x="96679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2109072" cy="1526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-10800000">
            <a:off x="9763125" y="3792484"/>
            <a:ext cx="8007883" cy="5615143"/>
            <a:chOff x="0" y="0"/>
            <a:chExt cx="2109072" cy="147888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109072" cy="1478885"/>
            </a:xfrm>
            <a:custGeom>
              <a:avLst/>
              <a:gdLst/>
              <a:ahLst/>
              <a:cxnLst/>
              <a:rect l="l" t="t" r="r" b="b"/>
              <a:pathLst>
                <a:path w="2109072" h="1478885">
                  <a:moveTo>
                    <a:pt x="96679" y="0"/>
                  </a:moveTo>
                  <a:lnTo>
                    <a:pt x="2012393" y="0"/>
                  </a:lnTo>
                  <a:cubicBezTo>
                    <a:pt x="2065787" y="0"/>
                    <a:pt x="2109072" y="43285"/>
                    <a:pt x="2109072" y="96679"/>
                  </a:cubicBezTo>
                  <a:lnTo>
                    <a:pt x="2109072" y="1382207"/>
                  </a:lnTo>
                  <a:cubicBezTo>
                    <a:pt x="2109072" y="1435601"/>
                    <a:pt x="2065787" y="1478885"/>
                    <a:pt x="2012393" y="1478885"/>
                  </a:cubicBezTo>
                  <a:lnTo>
                    <a:pt x="96679" y="1478885"/>
                  </a:lnTo>
                  <a:cubicBezTo>
                    <a:pt x="71038" y="1478885"/>
                    <a:pt x="46447" y="1468700"/>
                    <a:pt x="28317" y="1450569"/>
                  </a:cubicBezTo>
                  <a:cubicBezTo>
                    <a:pt x="10186" y="1432438"/>
                    <a:pt x="0" y="1407847"/>
                    <a:pt x="0" y="1382207"/>
                  </a:cubicBezTo>
                  <a:lnTo>
                    <a:pt x="0" y="96679"/>
                  </a:lnTo>
                  <a:cubicBezTo>
                    <a:pt x="0" y="43285"/>
                    <a:pt x="43285" y="0"/>
                    <a:pt x="96679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47625"/>
              <a:ext cx="2109072" cy="1526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935" r="-29863"/>
            </a:stretch>
          </a:blipFill>
        </p:spPr>
      </p:sp>
      <p:sp>
        <p:nvSpPr>
          <p:cNvPr id="33" name="AutoShape 33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4" name="TextBox 34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Upcoming Events</a:t>
            </a:r>
          </a:p>
        </p:txBody>
      </p:sp>
      <p:pic>
        <p:nvPicPr>
          <p:cNvPr id="35" name="Picture 34" descr="A screenshot of a white background&#10;&#10;AI-generated content may be incorrect.">
            <a:extLst>
              <a:ext uri="{FF2B5EF4-FFF2-40B4-BE49-F238E27FC236}">
                <a16:creationId xmlns:a16="http://schemas.microsoft.com/office/drawing/2014/main" id="{36033333-B861-06E5-DBF1-8F18D2DA7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31" y="4860186"/>
            <a:ext cx="7652341" cy="3211476"/>
          </a:xfrm>
          <a:prstGeom prst="rect">
            <a:avLst/>
          </a:prstGeom>
        </p:spPr>
      </p:pic>
      <p:pic>
        <p:nvPicPr>
          <p:cNvPr id="36" name="Picture 35" descr="A screenshot of a white board&#10;&#10;AI-generated content may be incorrect.">
            <a:extLst>
              <a:ext uri="{FF2B5EF4-FFF2-40B4-BE49-F238E27FC236}">
                <a16:creationId xmlns:a16="http://schemas.microsoft.com/office/drawing/2014/main" id="{BC18A995-72A4-89EB-F80D-BED8DE6A41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8690" y="4419268"/>
            <a:ext cx="7740946" cy="41066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4592540" y="6659143"/>
            <a:ext cx="2892681" cy="289268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14592540" y="735175"/>
            <a:ext cx="2892681" cy="289268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16067980" y="2177259"/>
            <a:ext cx="2855081" cy="5932482"/>
            <a:chOff x="0" y="0"/>
            <a:chExt cx="751955" cy="15624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51955" cy="1562465"/>
            </a:xfrm>
            <a:custGeom>
              <a:avLst/>
              <a:gdLst/>
              <a:ahLst/>
              <a:cxnLst/>
              <a:rect l="l" t="t" r="r" b="b"/>
              <a:pathLst>
                <a:path w="751955" h="1562465">
                  <a:moveTo>
                    <a:pt x="122023" y="0"/>
                  </a:moveTo>
                  <a:lnTo>
                    <a:pt x="629932" y="0"/>
                  </a:lnTo>
                  <a:cubicBezTo>
                    <a:pt x="662295" y="0"/>
                    <a:pt x="693332" y="12856"/>
                    <a:pt x="716216" y="35740"/>
                  </a:cubicBezTo>
                  <a:cubicBezTo>
                    <a:pt x="739099" y="58624"/>
                    <a:pt x="751955" y="89661"/>
                    <a:pt x="751955" y="122023"/>
                  </a:cubicBezTo>
                  <a:lnTo>
                    <a:pt x="751955" y="1440441"/>
                  </a:lnTo>
                  <a:cubicBezTo>
                    <a:pt x="751955" y="1472804"/>
                    <a:pt x="739099" y="1503841"/>
                    <a:pt x="716216" y="1526725"/>
                  </a:cubicBezTo>
                  <a:cubicBezTo>
                    <a:pt x="693332" y="1549609"/>
                    <a:pt x="662295" y="1562465"/>
                    <a:pt x="629932" y="1562465"/>
                  </a:cubicBezTo>
                  <a:lnTo>
                    <a:pt x="122023" y="1562465"/>
                  </a:lnTo>
                  <a:cubicBezTo>
                    <a:pt x="89661" y="1562465"/>
                    <a:pt x="58624" y="1549609"/>
                    <a:pt x="35740" y="1526725"/>
                  </a:cubicBezTo>
                  <a:cubicBezTo>
                    <a:pt x="12856" y="1503841"/>
                    <a:pt x="0" y="1472804"/>
                    <a:pt x="0" y="1440441"/>
                  </a:cubicBezTo>
                  <a:lnTo>
                    <a:pt x="0" y="122023"/>
                  </a:lnTo>
                  <a:cubicBezTo>
                    <a:pt x="0" y="89661"/>
                    <a:pt x="12856" y="58624"/>
                    <a:pt x="35740" y="35740"/>
                  </a:cubicBezTo>
                  <a:cubicBezTo>
                    <a:pt x="58624" y="12856"/>
                    <a:pt x="89661" y="0"/>
                    <a:pt x="122023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751955" cy="1610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0800000">
            <a:off x="9977986" y="1128185"/>
            <a:ext cx="4015315" cy="8030630"/>
          </a:xfrm>
          <a:custGeom>
            <a:avLst/>
            <a:gdLst/>
            <a:ahLst/>
            <a:cxnLst/>
            <a:rect l="l" t="t" r="r" b="b"/>
            <a:pathLst>
              <a:path w="4015315" h="8030630">
                <a:moveTo>
                  <a:pt x="0" y="0"/>
                </a:moveTo>
                <a:lnTo>
                  <a:pt x="4015315" y="0"/>
                </a:lnTo>
                <a:lnTo>
                  <a:pt x="4015315" y="8030630"/>
                </a:lnTo>
                <a:lnTo>
                  <a:pt x="0" y="8030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 rot="-5400000">
            <a:off x="10275115" y="1425314"/>
            <a:ext cx="7436372" cy="743637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AF4E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0641026" y="1791225"/>
            <a:ext cx="6704550" cy="670455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F18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035574" y="2185773"/>
            <a:ext cx="5915453" cy="591545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00" r="-25000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 rot="-10800000">
            <a:off x="13873489" y="9001462"/>
            <a:ext cx="256838" cy="25683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13873489" y="1028700"/>
            <a:ext cx="256838" cy="25683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</p:sp>
      <p:sp>
        <p:nvSpPr>
          <p:cNvPr id="25" name="AutoShape 25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TextBox 26"/>
          <p:cNvSpPr txBox="1"/>
          <p:nvPr/>
        </p:nvSpPr>
        <p:spPr>
          <a:xfrm>
            <a:off x="1028700" y="962025"/>
            <a:ext cx="8949286" cy="189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BAP: Financial Literacy Workshop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59028" y="3501583"/>
            <a:ext cx="8952091" cy="6050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Overview: </a:t>
            </a: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Representatives will present on essential financial literacy topics to help students build money management skills:</a:t>
            </a:r>
          </a:p>
          <a:p>
            <a:pPr marL="561342" lvl="1" indent="-280671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Understanding Taxes </a:t>
            </a:r>
          </a:p>
          <a:p>
            <a:pPr marL="561342" lvl="1" indent="-280671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Budgeting and High-Yield Savings Accounts</a:t>
            </a:r>
          </a:p>
          <a:p>
            <a:pPr marL="561342" lvl="1" indent="-280671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Roth IRA</a:t>
            </a:r>
          </a:p>
          <a:p>
            <a:pPr algn="l">
              <a:lnSpc>
                <a:spcPts val="3640"/>
              </a:lnSpc>
            </a:pPr>
            <a:endParaRPr lang="en-US" sz="26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Business </a:t>
            </a:r>
            <a:r>
              <a:rPr lang="en-US" sz="26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Professional</a:t>
            </a: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Attire</a:t>
            </a:r>
          </a:p>
          <a:p>
            <a:pPr algn="l">
              <a:lnSpc>
                <a:spcPts val="3640"/>
              </a:lnSpc>
            </a:pPr>
            <a:endParaRPr lang="en-US" sz="26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Research and bring questions for visiting companies:</a:t>
            </a:r>
          </a:p>
          <a:p>
            <a:pPr marL="561342" lvl="1" indent="-280671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Moore Colson, Deloitte, and Henssler</a:t>
            </a:r>
          </a:p>
          <a:p>
            <a:pPr algn="l">
              <a:lnSpc>
                <a:spcPts val="3640"/>
              </a:lnSpc>
            </a:pPr>
            <a:endParaRPr lang="en-US" sz="26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554"/>
              </a:lnSpc>
            </a:pPr>
            <a:endParaRPr lang="en-US" sz="26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Upcoming Events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571081" y="4062892"/>
            <a:ext cx="10769479" cy="2161215"/>
            <a:chOff x="0" y="0"/>
            <a:chExt cx="2836406" cy="569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6406" cy="569209"/>
            </a:xfrm>
            <a:custGeom>
              <a:avLst/>
              <a:gdLst/>
              <a:ahLst/>
              <a:cxnLst/>
              <a:rect l="l" t="t" r="r" b="b"/>
              <a:pathLst>
                <a:path w="2836406" h="569209">
                  <a:moveTo>
                    <a:pt x="0" y="0"/>
                  </a:moveTo>
                  <a:lnTo>
                    <a:pt x="2836406" y="0"/>
                  </a:lnTo>
                  <a:lnTo>
                    <a:pt x="2836406" y="569209"/>
                  </a:lnTo>
                  <a:lnTo>
                    <a:pt x="0" y="569209"/>
                  </a:lnTo>
                  <a:close/>
                </a:path>
              </a:pathLst>
            </a:custGeom>
            <a:solidFill>
              <a:srgbClr val="4A4A4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836406" cy="616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-2745811" y="4341687"/>
            <a:ext cx="10769479" cy="1603626"/>
            <a:chOff x="0" y="0"/>
            <a:chExt cx="2836406" cy="4223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36406" cy="422354"/>
            </a:xfrm>
            <a:custGeom>
              <a:avLst/>
              <a:gdLst/>
              <a:ahLst/>
              <a:cxnLst/>
              <a:rect l="l" t="t" r="r" b="b"/>
              <a:pathLst>
                <a:path w="2836406" h="422354">
                  <a:moveTo>
                    <a:pt x="0" y="0"/>
                  </a:moveTo>
                  <a:lnTo>
                    <a:pt x="2836406" y="0"/>
                  </a:lnTo>
                  <a:lnTo>
                    <a:pt x="2836406" y="422354"/>
                  </a:lnTo>
                  <a:lnTo>
                    <a:pt x="0" y="422354"/>
                  </a:lnTo>
                  <a:close/>
                </a:path>
              </a:pathLst>
            </a:custGeom>
            <a:solidFill>
              <a:srgbClr val="D9AF4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836406" cy="469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421341" y="384919"/>
            <a:ext cx="4443623" cy="8887247"/>
          </a:xfrm>
          <a:custGeom>
            <a:avLst/>
            <a:gdLst/>
            <a:ahLst/>
            <a:cxnLst/>
            <a:rect l="l" t="t" r="r" b="b"/>
            <a:pathLst>
              <a:path w="4443623" h="8887247">
                <a:moveTo>
                  <a:pt x="0" y="0"/>
                </a:moveTo>
                <a:lnTo>
                  <a:pt x="4443623" y="0"/>
                </a:lnTo>
                <a:lnTo>
                  <a:pt x="4443623" y="8887247"/>
                </a:lnTo>
                <a:lnTo>
                  <a:pt x="0" y="88872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5400000">
            <a:off x="306541" y="713742"/>
            <a:ext cx="8229600" cy="82296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2783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711483" y="1118684"/>
            <a:ext cx="7419716" cy="741971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AF4E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48117" y="1555319"/>
            <a:ext cx="6546447" cy="654644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16666" b="-16666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4269699" y="274822"/>
            <a:ext cx="284234" cy="28423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AF4E"/>
            </a:solid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269699" y="9098029"/>
            <a:ext cx="284234" cy="28423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AF4E"/>
            </a:solidFill>
            <a:ln cap="sq">
              <a:noFill/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8378325" y="1717936"/>
            <a:ext cx="8890500" cy="145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BAP Community Service: Books for Africa</a:t>
            </a:r>
          </a:p>
        </p:txBody>
      </p:sp>
      <p:sp>
        <p:nvSpPr>
          <p:cNvPr id="24" name="Freeform 24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9759366" y="3177999"/>
            <a:ext cx="7282919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Want to earn additional community service hours?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693639" y="4573408"/>
            <a:ext cx="7515087" cy="5205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Volunteers are needed to pack and transport books </a:t>
            </a: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Community service hours will vary based on the time required to transport items</a:t>
            </a:r>
          </a:p>
          <a:p>
            <a:pPr algn="l">
              <a:lnSpc>
                <a:spcPts val="3639"/>
              </a:lnSpc>
            </a:pPr>
            <a:endParaRPr lang="en-US" sz="2599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For questions, contact: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Kelsey Barton: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E: kbarto19@students.kennesaw.edu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" name="AutoShape 27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D9AF4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TextBox 28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Important Reminders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568264" y="3302358"/>
            <a:ext cx="8886573" cy="4742757"/>
            <a:chOff x="0" y="0"/>
            <a:chExt cx="1762145" cy="940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62145" cy="940456"/>
            </a:xfrm>
            <a:custGeom>
              <a:avLst/>
              <a:gdLst/>
              <a:ahLst/>
              <a:cxnLst/>
              <a:rect l="l" t="t" r="r" b="b"/>
              <a:pathLst>
                <a:path w="1762145" h="940456">
                  <a:moveTo>
                    <a:pt x="15681" y="0"/>
                  </a:moveTo>
                  <a:lnTo>
                    <a:pt x="1746464" y="0"/>
                  </a:lnTo>
                  <a:cubicBezTo>
                    <a:pt x="1755124" y="0"/>
                    <a:pt x="1762145" y="7021"/>
                    <a:pt x="1762145" y="15681"/>
                  </a:cubicBezTo>
                  <a:lnTo>
                    <a:pt x="1762145" y="924774"/>
                  </a:lnTo>
                  <a:cubicBezTo>
                    <a:pt x="1762145" y="933435"/>
                    <a:pt x="1755124" y="940456"/>
                    <a:pt x="1746464" y="940456"/>
                  </a:cubicBezTo>
                  <a:lnTo>
                    <a:pt x="15681" y="940456"/>
                  </a:lnTo>
                  <a:cubicBezTo>
                    <a:pt x="7021" y="940456"/>
                    <a:pt x="0" y="933435"/>
                    <a:pt x="0" y="924774"/>
                  </a:cubicBezTo>
                  <a:lnTo>
                    <a:pt x="0" y="15681"/>
                  </a:lnTo>
                  <a:cubicBezTo>
                    <a:pt x="0" y="7021"/>
                    <a:pt x="7021" y="0"/>
                    <a:pt x="15681" y="0"/>
                  </a:cubicBezTo>
                  <a:close/>
                </a:path>
              </a:pathLst>
            </a:custGeom>
            <a:solidFill>
              <a:srgbClr val="327830"/>
            </a:solidFill>
            <a:ln w="38100" cap="sq">
              <a:solidFill>
                <a:srgbClr val="F3C601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62145" cy="988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634159" y="4369773"/>
            <a:ext cx="8492753" cy="3536390"/>
            <a:chOff x="0" y="0"/>
            <a:chExt cx="1684054" cy="7012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84054" cy="701241"/>
            </a:xfrm>
            <a:custGeom>
              <a:avLst/>
              <a:gdLst/>
              <a:ahLst/>
              <a:cxnLst/>
              <a:rect l="l" t="t" r="r" b="b"/>
              <a:pathLst>
                <a:path w="1684054" h="701241">
                  <a:moveTo>
                    <a:pt x="12762" y="0"/>
                  </a:moveTo>
                  <a:lnTo>
                    <a:pt x="1671291" y="0"/>
                  </a:lnTo>
                  <a:cubicBezTo>
                    <a:pt x="1678340" y="0"/>
                    <a:pt x="1684054" y="5714"/>
                    <a:pt x="1684054" y="12762"/>
                  </a:cubicBezTo>
                  <a:lnTo>
                    <a:pt x="1684054" y="688479"/>
                  </a:lnTo>
                  <a:cubicBezTo>
                    <a:pt x="1684054" y="695528"/>
                    <a:pt x="1678340" y="701241"/>
                    <a:pt x="1671291" y="701241"/>
                  </a:cubicBezTo>
                  <a:lnTo>
                    <a:pt x="12762" y="701241"/>
                  </a:lnTo>
                  <a:cubicBezTo>
                    <a:pt x="5714" y="701241"/>
                    <a:pt x="0" y="695528"/>
                    <a:pt x="0" y="688479"/>
                  </a:cubicBezTo>
                  <a:lnTo>
                    <a:pt x="0" y="12762"/>
                  </a:lnTo>
                  <a:cubicBezTo>
                    <a:pt x="0" y="5714"/>
                    <a:pt x="5714" y="0"/>
                    <a:pt x="1276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684054" cy="748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5027359" y="1625600"/>
            <a:ext cx="0" cy="7837746"/>
          </a:xfrm>
          <a:prstGeom prst="line">
            <a:avLst/>
          </a:prstGeom>
          <a:ln w="38100" cap="flat">
            <a:solidFill>
              <a:srgbClr val="0D0D0D"/>
            </a:solidFill>
            <a:prstDash val="solid"/>
            <a:headEnd type="oval" w="lg" len="lg"/>
            <a:tailEnd type="oval" w="lg" len="lg"/>
          </a:ln>
        </p:spPr>
      </p:sp>
      <p:grpSp>
        <p:nvGrpSpPr>
          <p:cNvPr id="9" name="Group 9"/>
          <p:cNvGrpSpPr/>
          <p:nvPr/>
        </p:nvGrpSpPr>
        <p:grpSpPr>
          <a:xfrm rot="-10800000">
            <a:off x="1833163" y="2350277"/>
            <a:ext cx="6388391" cy="638839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2783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8553" tIns="58553" rIns="58553" bIns="58553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2147508" y="2664622"/>
            <a:ext cx="5759702" cy="575970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8553" tIns="58553" rIns="58553" bIns="58553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486454" y="3003568"/>
            <a:ext cx="5081810" cy="508181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5000" r="-25000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sp>
        <p:nvSpPr>
          <p:cNvPr id="17" name="Freeform 17"/>
          <p:cNvSpPr/>
          <p:nvPr/>
        </p:nvSpPr>
        <p:spPr>
          <a:xfrm rot="5400000">
            <a:off x="1805071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5400000">
            <a:off x="15280360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400000">
            <a:off x="2203916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5400000">
            <a:off x="15679205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5400000">
            <a:off x="2602761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400000">
            <a:off x="15927829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 rot="5400000">
            <a:off x="17207355" y="-540322"/>
            <a:ext cx="1080645" cy="108064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5400000">
            <a:off x="0" y="-540322"/>
            <a:ext cx="1080645" cy="1080645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9" name="AutoShape 29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Freeform 30"/>
          <p:cNvSpPr/>
          <p:nvPr/>
        </p:nvSpPr>
        <p:spPr>
          <a:xfrm>
            <a:off x="16409651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4075733" y="933450"/>
            <a:ext cx="10136535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Non BAP PD and CS Hours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421670" y="3498907"/>
            <a:ext cx="5297169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20"/>
              </a:lnSpc>
            </a:pPr>
            <a:r>
              <a:rPr lang="en-US" sz="26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Non BAP PD and CS Hours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629079" y="3851332"/>
            <a:ext cx="6765077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What if I can’t attend enough BAP meetings?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629079" y="4312623"/>
            <a:ext cx="7327676" cy="4083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Members and Candidates may earn up to </a:t>
            </a:r>
            <a:r>
              <a:rPr lang="en-US" sz="2300" b="1" dirty="0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2 PD hours</a:t>
            </a:r>
            <a:r>
              <a:rPr lang="en-US" sz="230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lang="en-US" sz="2300" b="1" dirty="0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2 CS hours</a:t>
            </a:r>
            <a:r>
              <a:rPr lang="en-US" sz="230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00" b="1" dirty="0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outside</a:t>
            </a:r>
            <a:r>
              <a:rPr lang="en-US" sz="230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of BAP:</a:t>
            </a:r>
          </a:p>
          <a:p>
            <a:pPr marL="496570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All hours must be submitted using the Non-BAP CS and PD Hours Form at </a:t>
            </a:r>
            <a:r>
              <a:rPr lang="en-US" sz="2300" b="1" u="sng" dirty="0">
                <a:latin typeface="Poppins Bold"/>
                <a:ea typeface="Poppins Bold"/>
                <a:cs typeface="Poppins Bold"/>
                <a:sym typeface="Poppins Bold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ksubap.com/resources</a:t>
            </a:r>
            <a:r>
              <a:rPr lang="en-US" sz="230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lang="en-US" sz="2300" dirty="0">
              <a:solidFill>
                <a:srgbClr val="0D0D0D"/>
              </a:solidFill>
              <a:latin typeface="Poppins"/>
              <a:ea typeface="Poppins"/>
              <a:cs typeface="Poppins"/>
            </a:endParaRPr>
          </a:p>
          <a:p>
            <a:pPr marL="496570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 b="1" dirty="0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Request</a:t>
            </a:r>
            <a:r>
              <a:rPr lang="en-US" sz="230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must be </a:t>
            </a:r>
            <a:r>
              <a:rPr lang="en-US" sz="2300" b="1" dirty="0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submitted 2 days before</a:t>
            </a:r>
            <a:r>
              <a:rPr lang="en-US" sz="230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the event it is supposed to occur</a:t>
            </a:r>
            <a:endParaRPr lang="en-US" sz="2300" dirty="0">
              <a:solidFill>
                <a:srgbClr val="0D0D0D"/>
              </a:solidFill>
              <a:latin typeface="Poppins"/>
              <a:ea typeface="Poppins"/>
              <a:cs typeface="Poppins"/>
            </a:endParaRPr>
          </a:p>
          <a:p>
            <a:pPr marL="496570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 b="1" dirty="0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Form</a:t>
            </a:r>
            <a:r>
              <a:rPr lang="en-US" sz="230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must be </a:t>
            </a:r>
            <a:r>
              <a:rPr lang="en-US" sz="2300" b="1" dirty="0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submitted within 1 week</a:t>
            </a:r>
            <a:r>
              <a:rPr lang="en-US" sz="230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from completion of event</a:t>
            </a:r>
            <a:endParaRPr lang="en-US" sz="2300" dirty="0">
              <a:solidFill>
                <a:srgbClr val="0D0D0D"/>
              </a:solidFill>
              <a:latin typeface="Poppins"/>
              <a:ea typeface="Poppins"/>
              <a:cs typeface="Poppins"/>
            </a:endParaRPr>
          </a:p>
          <a:p>
            <a:pPr algn="just">
              <a:lnSpc>
                <a:spcPts val="3220"/>
              </a:lnSpc>
            </a:pPr>
            <a:endParaRPr lang="en-US" sz="23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Important Reminders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568264" y="3302358"/>
            <a:ext cx="8886573" cy="4742757"/>
            <a:chOff x="0" y="0"/>
            <a:chExt cx="1762145" cy="940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62145" cy="940456"/>
            </a:xfrm>
            <a:custGeom>
              <a:avLst/>
              <a:gdLst/>
              <a:ahLst/>
              <a:cxnLst/>
              <a:rect l="l" t="t" r="r" b="b"/>
              <a:pathLst>
                <a:path w="1762145" h="940456">
                  <a:moveTo>
                    <a:pt x="15681" y="0"/>
                  </a:moveTo>
                  <a:lnTo>
                    <a:pt x="1746464" y="0"/>
                  </a:lnTo>
                  <a:cubicBezTo>
                    <a:pt x="1755124" y="0"/>
                    <a:pt x="1762145" y="7021"/>
                    <a:pt x="1762145" y="15681"/>
                  </a:cubicBezTo>
                  <a:lnTo>
                    <a:pt x="1762145" y="924774"/>
                  </a:lnTo>
                  <a:cubicBezTo>
                    <a:pt x="1762145" y="933435"/>
                    <a:pt x="1755124" y="940456"/>
                    <a:pt x="1746464" y="940456"/>
                  </a:cubicBezTo>
                  <a:lnTo>
                    <a:pt x="15681" y="940456"/>
                  </a:lnTo>
                  <a:cubicBezTo>
                    <a:pt x="7021" y="940456"/>
                    <a:pt x="0" y="933435"/>
                    <a:pt x="0" y="924774"/>
                  </a:cubicBezTo>
                  <a:lnTo>
                    <a:pt x="0" y="15681"/>
                  </a:lnTo>
                  <a:cubicBezTo>
                    <a:pt x="0" y="7021"/>
                    <a:pt x="7021" y="0"/>
                    <a:pt x="15681" y="0"/>
                  </a:cubicBezTo>
                  <a:close/>
                </a:path>
              </a:pathLst>
            </a:custGeom>
            <a:solidFill>
              <a:srgbClr val="327830"/>
            </a:solidFill>
            <a:ln w="38100" cap="sq">
              <a:solidFill>
                <a:srgbClr val="F3C601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62145" cy="988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634159" y="4369773"/>
            <a:ext cx="8492753" cy="3536390"/>
            <a:chOff x="0" y="0"/>
            <a:chExt cx="1684054" cy="7012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84054" cy="701241"/>
            </a:xfrm>
            <a:custGeom>
              <a:avLst/>
              <a:gdLst/>
              <a:ahLst/>
              <a:cxnLst/>
              <a:rect l="l" t="t" r="r" b="b"/>
              <a:pathLst>
                <a:path w="1684054" h="701241">
                  <a:moveTo>
                    <a:pt x="12762" y="0"/>
                  </a:moveTo>
                  <a:lnTo>
                    <a:pt x="1671291" y="0"/>
                  </a:lnTo>
                  <a:cubicBezTo>
                    <a:pt x="1678340" y="0"/>
                    <a:pt x="1684054" y="5714"/>
                    <a:pt x="1684054" y="12762"/>
                  </a:cubicBezTo>
                  <a:lnTo>
                    <a:pt x="1684054" y="688479"/>
                  </a:lnTo>
                  <a:cubicBezTo>
                    <a:pt x="1684054" y="695528"/>
                    <a:pt x="1678340" y="701241"/>
                    <a:pt x="1671291" y="701241"/>
                  </a:cubicBezTo>
                  <a:lnTo>
                    <a:pt x="12762" y="701241"/>
                  </a:lnTo>
                  <a:cubicBezTo>
                    <a:pt x="5714" y="701241"/>
                    <a:pt x="0" y="695528"/>
                    <a:pt x="0" y="688479"/>
                  </a:cubicBezTo>
                  <a:lnTo>
                    <a:pt x="0" y="12762"/>
                  </a:lnTo>
                  <a:cubicBezTo>
                    <a:pt x="0" y="5714"/>
                    <a:pt x="5714" y="0"/>
                    <a:pt x="1276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684054" cy="748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5027359" y="1625600"/>
            <a:ext cx="0" cy="7837746"/>
          </a:xfrm>
          <a:prstGeom prst="line">
            <a:avLst/>
          </a:prstGeom>
          <a:ln w="38100" cap="flat">
            <a:solidFill>
              <a:srgbClr val="0D0D0D"/>
            </a:solidFill>
            <a:prstDash val="solid"/>
            <a:headEnd type="oval" w="lg" len="lg"/>
            <a:tailEnd type="oval" w="lg" len="lg"/>
          </a:ln>
        </p:spPr>
      </p:sp>
      <p:grpSp>
        <p:nvGrpSpPr>
          <p:cNvPr id="9" name="Group 9"/>
          <p:cNvGrpSpPr/>
          <p:nvPr/>
        </p:nvGrpSpPr>
        <p:grpSpPr>
          <a:xfrm rot="-10800000">
            <a:off x="1833163" y="2350277"/>
            <a:ext cx="6388391" cy="638839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2783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8553" tIns="58553" rIns="58553" bIns="58553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2147508" y="2664622"/>
            <a:ext cx="5759702" cy="575970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8553" tIns="58553" rIns="58553" bIns="58553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486454" y="3003568"/>
            <a:ext cx="5081810" cy="508181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5000" r="-25000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sp>
        <p:nvSpPr>
          <p:cNvPr id="17" name="Freeform 17"/>
          <p:cNvSpPr/>
          <p:nvPr/>
        </p:nvSpPr>
        <p:spPr>
          <a:xfrm rot="5400000">
            <a:off x="1805071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5400000">
            <a:off x="15280360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400000">
            <a:off x="2203916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5400000">
            <a:off x="15679205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5400000">
            <a:off x="2602761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400000">
            <a:off x="15927829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 rot="5400000">
            <a:off x="17207355" y="-540322"/>
            <a:ext cx="1080645" cy="108064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5400000">
            <a:off x="0" y="-540322"/>
            <a:ext cx="1080645" cy="1080645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9" name="AutoShape 29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Freeform 30"/>
          <p:cNvSpPr/>
          <p:nvPr/>
        </p:nvSpPr>
        <p:spPr>
          <a:xfrm>
            <a:off x="16409651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4075733" y="933450"/>
            <a:ext cx="10136535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BAP Chapter Contracts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421670" y="3498907"/>
            <a:ext cx="5297169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20"/>
              </a:lnSpc>
            </a:pPr>
            <a:r>
              <a:rPr lang="en-US" sz="26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Chapter Contracts Reminder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042233" y="3851332"/>
            <a:ext cx="5676606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How do I make it official?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629079" y="4445935"/>
            <a:ext cx="6882351" cy="359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BAP Iota Tau Chapter requires a physical contract to be signed that details requirements and expectations​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Only Members and Candidates</a:t>
            </a: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must sign and return the contract; FBIS should still review the BAP Code of Ethics.​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 b="1" i="1">
                <a:solidFill>
                  <a:srgbClr val="B81F2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Signed contracts deadline: Friday, September 12th @ 11:59 PM</a:t>
            </a:r>
          </a:p>
          <a:p>
            <a:pPr algn="just">
              <a:lnSpc>
                <a:spcPts val="3220"/>
              </a:lnSpc>
            </a:pPr>
            <a:endParaRPr lang="en-US" sz="2300" b="1" i="1">
              <a:solidFill>
                <a:srgbClr val="B81F2F"/>
              </a:solidFill>
              <a:latin typeface="Poppins Bold Italics"/>
              <a:ea typeface="Poppins Bold Italics"/>
              <a:cs typeface="Poppins Bold Italics"/>
              <a:sym typeface="Poppins Bold Italics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Important Reminders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817837" y="5001560"/>
            <a:ext cx="8671375" cy="0"/>
          </a:xfrm>
          <a:prstGeom prst="line">
            <a:avLst/>
          </a:prstGeom>
          <a:ln w="57150" cap="flat">
            <a:solidFill>
              <a:srgbClr val="0D0D0D"/>
            </a:solidFill>
            <a:prstDash val="solid"/>
            <a:headEnd type="oval" w="lg" len="lg"/>
            <a:tailEnd type="oval" w="lg" len="lg"/>
          </a:ln>
        </p:spPr>
      </p:sp>
      <p:grpSp>
        <p:nvGrpSpPr>
          <p:cNvPr id="3" name="Group 3"/>
          <p:cNvGrpSpPr/>
          <p:nvPr/>
        </p:nvGrpSpPr>
        <p:grpSpPr>
          <a:xfrm rot="-5400000">
            <a:off x="1038225" y="3191764"/>
            <a:ext cx="3429092" cy="342909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F18"/>
            </a:solidFill>
            <a:ln w="76200" cap="sq">
              <a:solidFill>
                <a:srgbClr val="F3C601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37637" y="6609735"/>
            <a:ext cx="430268" cy="527477"/>
            <a:chOff x="0" y="0"/>
            <a:chExt cx="812800" cy="9964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996434"/>
            </a:xfrm>
            <a:custGeom>
              <a:avLst/>
              <a:gdLst/>
              <a:ahLst/>
              <a:cxnLst/>
              <a:rect l="l" t="t" r="r" b="b"/>
              <a:pathLst>
                <a:path w="812800" h="996434">
                  <a:moveTo>
                    <a:pt x="406400" y="996434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996434"/>
                  </a:lnTo>
                  <a:close/>
                </a:path>
              </a:pathLst>
            </a:custGeom>
            <a:solidFill>
              <a:srgbClr val="0D0D0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23549"/>
              <a:ext cx="558800" cy="510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56054" y="3756332"/>
            <a:ext cx="1096718" cy="1134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3"/>
              </a:lnSpc>
            </a:pPr>
            <a:r>
              <a:rPr lang="en-US" sz="668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01</a:t>
            </a:r>
          </a:p>
        </p:txBody>
      </p:sp>
      <p:sp>
        <p:nvSpPr>
          <p:cNvPr id="10" name="AutoShape 10"/>
          <p:cNvSpPr/>
          <p:nvPr/>
        </p:nvSpPr>
        <p:spPr>
          <a:xfrm>
            <a:off x="1289996" y="5001560"/>
            <a:ext cx="2925551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 rot="-5400000">
            <a:off x="5305394" y="3191764"/>
            <a:ext cx="3429092" cy="342909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F18"/>
            </a:solidFill>
            <a:ln w="76200" cap="sq">
              <a:solidFill>
                <a:srgbClr val="F3C601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804806" y="6609735"/>
            <a:ext cx="430268" cy="527477"/>
            <a:chOff x="0" y="0"/>
            <a:chExt cx="812800" cy="99643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996434"/>
            </a:xfrm>
            <a:custGeom>
              <a:avLst/>
              <a:gdLst/>
              <a:ahLst/>
              <a:cxnLst/>
              <a:rect l="l" t="t" r="r" b="b"/>
              <a:pathLst>
                <a:path w="812800" h="996434">
                  <a:moveTo>
                    <a:pt x="406400" y="996434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996434"/>
                  </a:lnTo>
                  <a:close/>
                </a:path>
              </a:pathLst>
            </a:custGeom>
            <a:solidFill>
              <a:srgbClr val="0D0D0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27000" y="23549"/>
              <a:ext cx="558800" cy="510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7" name="AutoShape 17"/>
          <p:cNvSpPr/>
          <p:nvPr/>
        </p:nvSpPr>
        <p:spPr>
          <a:xfrm>
            <a:off x="5557165" y="5001560"/>
            <a:ext cx="2925551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8" name="Group 18"/>
          <p:cNvGrpSpPr/>
          <p:nvPr/>
        </p:nvGrpSpPr>
        <p:grpSpPr>
          <a:xfrm rot="-5400000">
            <a:off x="9572563" y="3191764"/>
            <a:ext cx="3429092" cy="342909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F18"/>
            </a:solidFill>
            <a:ln w="76200" cap="sq">
              <a:solidFill>
                <a:srgbClr val="F3C601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071976" y="6609735"/>
            <a:ext cx="430268" cy="527477"/>
            <a:chOff x="0" y="0"/>
            <a:chExt cx="812800" cy="9964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996434"/>
            </a:xfrm>
            <a:custGeom>
              <a:avLst/>
              <a:gdLst/>
              <a:ahLst/>
              <a:cxnLst/>
              <a:rect l="l" t="t" r="r" b="b"/>
              <a:pathLst>
                <a:path w="812800" h="996434">
                  <a:moveTo>
                    <a:pt x="406400" y="996434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996434"/>
                  </a:lnTo>
                  <a:close/>
                </a:path>
              </a:pathLst>
            </a:custGeom>
            <a:solidFill>
              <a:srgbClr val="0D0D0D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27000" y="23549"/>
              <a:ext cx="558800" cy="510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4" name="AutoShape 24"/>
          <p:cNvSpPr/>
          <p:nvPr/>
        </p:nvSpPr>
        <p:spPr>
          <a:xfrm>
            <a:off x="9824334" y="5001560"/>
            <a:ext cx="2925551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5" name="Group 25"/>
          <p:cNvGrpSpPr/>
          <p:nvPr/>
        </p:nvGrpSpPr>
        <p:grpSpPr>
          <a:xfrm rot="-5400000">
            <a:off x="13839733" y="3191764"/>
            <a:ext cx="3429092" cy="3429092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F18"/>
            </a:solidFill>
            <a:ln w="76200" cap="sq">
              <a:solidFill>
                <a:srgbClr val="F3C601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5339145" y="6609735"/>
            <a:ext cx="430268" cy="527477"/>
            <a:chOff x="0" y="0"/>
            <a:chExt cx="812800" cy="99643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996434"/>
            </a:xfrm>
            <a:custGeom>
              <a:avLst/>
              <a:gdLst/>
              <a:ahLst/>
              <a:cxnLst/>
              <a:rect l="l" t="t" r="r" b="b"/>
              <a:pathLst>
                <a:path w="812800" h="996434">
                  <a:moveTo>
                    <a:pt x="406400" y="996434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996434"/>
                  </a:lnTo>
                  <a:close/>
                </a:path>
              </a:pathLst>
            </a:custGeom>
            <a:solidFill>
              <a:srgbClr val="0D0D0D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27000" y="23549"/>
              <a:ext cx="558800" cy="510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1" name="AutoShape 31"/>
          <p:cNvSpPr/>
          <p:nvPr/>
        </p:nvSpPr>
        <p:spPr>
          <a:xfrm>
            <a:off x="14091503" y="5001560"/>
            <a:ext cx="2925551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2" name="Group 32"/>
          <p:cNvGrpSpPr/>
          <p:nvPr/>
        </p:nvGrpSpPr>
        <p:grpSpPr>
          <a:xfrm rot="-5400000">
            <a:off x="2752771" y="2799583"/>
            <a:ext cx="1593651" cy="1593651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 rot="-5400000">
            <a:off x="7019940" y="2799583"/>
            <a:ext cx="1593651" cy="1593651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 rot="-5400000">
            <a:off x="11287110" y="2799583"/>
            <a:ext cx="1593651" cy="1593651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 rot="-5400000">
            <a:off x="15554279" y="2799583"/>
            <a:ext cx="1593651" cy="1593651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 rot="-10800000">
            <a:off x="15130581" y="-165718"/>
            <a:ext cx="3685761" cy="1194418"/>
            <a:chOff x="0" y="0"/>
            <a:chExt cx="970735" cy="314579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-528342" y="-165718"/>
            <a:ext cx="3685761" cy="1194418"/>
            <a:chOff x="0" y="0"/>
            <a:chExt cx="970735" cy="314579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 rot="-5400000">
            <a:off x="1314538" y="614201"/>
            <a:ext cx="828999" cy="828999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52" name="TextBox 5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 rot="-5400000">
            <a:off x="2693869" y="7078310"/>
            <a:ext cx="117804" cy="117804"/>
            <a:chOff x="0" y="0"/>
            <a:chExt cx="812800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55" name="TextBox 5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6" name="Freeform 56"/>
          <p:cNvSpPr/>
          <p:nvPr/>
        </p:nvSpPr>
        <p:spPr>
          <a:xfrm rot="5400000">
            <a:off x="4505419" y="2525439"/>
            <a:ext cx="344834" cy="203452"/>
          </a:xfrm>
          <a:custGeom>
            <a:avLst/>
            <a:gdLst/>
            <a:ahLst/>
            <a:cxnLst/>
            <a:rect l="l" t="t" r="r" b="b"/>
            <a:pathLst>
              <a:path w="344834" h="203452">
                <a:moveTo>
                  <a:pt x="0" y="0"/>
                </a:moveTo>
                <a:lnTo>
                  <a:pt x="344834" y="0"/>
                </a:lnTo>
                <a:lnTo>
                  <a:pt x="344834" y="203453"/>
                </a:lnTo>
                <a:lnTo>
                  <a:pt x="0" y="203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57"/>
          <p:cNvSpPr/>
          <p:nvPr/>
        </p:nvSpPr>
        <p:spPr>
          <a:xfrm rot="5400000">
            <a:off x="12942213" y="2525439"/>
            <a:ext cx="344834" cy="203452"/>
          </a:xfrm>
          <a:custGeom>
            <a:avLst/>
            <a:gdLst/>
            <a:ahLst/>
            <a:cxnLst/>
            <a:rect l="l" t="t" r="r" b="b"/>
            <a:pathLst>
              <a:path w="344834" h="203452">
                <a:moveTo>
                  <a:pt x="0" y="0"/>
                </a:moveTo>
                <a:lnTo>
                  <a:pt x="344834" y="0"/>
                </a:lnTo>
                <a:lnTo>
                  <a:pt x="344834" y="203453"/>
                </a:lnTo>
                <a:lnTo>
                  <a:pt x="0" y="203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8"/>
          <p:cNvSpPr/>
          <p:nvPr/>
        </p:nvSpPr>
        <p:spPr>
          <a:xfrm rot="5400000">
            <a:off x="4753186" y="2525439"/>
            <a:ext cx="344834" cy="203452"/>
          </a:xfrm>
          <a:custGeom>
            <a:avLst/>
            <a:gdLst/>
            <a:ahLst/>
            <a:cxnLst/>
            <a:rect l="l" t="t" r="r" b="b"/>
            <a:pathLst>
              <a:path w="344834" h="203452">
                <a:moveTo>
                  <a:pt x="0" y="0"/>
                </a:moveTo>
                <a:lnTo>
                  <a:pt x="344834" y="0"/>
                </a:lnTo>
                <a:lnTo>
                  <a:pt x="344834" y="203453"/>
                </a:lnTo>
                <a:lnTo>
                  <a:pt x="0" y="203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59"/>
          <p:cNvSpPr/>
          <p:nvPr/>
        </p:nvSpPr>
        <p:spPr>
          <a:xfrm rot="5400000">
            <a:off x="13189980" y="2525439"/>
            <a:ext cx="344834" cy="203452"/>
          </a:xfrm>
          <a:custGeom>
            <a:avLst/>
            <a:gdLst/>
            <a:ahLst/>
            <a:cxnLst/>
            <a:rect l="l" t="t" r="r" b="b"/>
            <a:pathLst>
              <a:path w="344834" h="203452">
                <a:moveTo>
                  <a:pt x="0" y="0"/>
                </a:moveTo>
                <a:lnTo>
                  <a:pt x="344834" y="0"/>
                </a:lnTo>
                <a:lnTo>
                  <a:pt x="344834" y="203453"/>
                </a:lnTo>
                <a:lnTo>
                  <a:pt x="0" y="203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60"/>
          <p:cNvSpPr/>
          <p:nvPr/>
        </p:nvSpPr>
        <p:spPr>
          <a:xfrm rot="5400000">
            <a:off x="5000953" y="2525439"/>
            <a:ext cx="344834" cy="203452"/>
          </a:xfrm>
          <a:custGeom>
            <a:avLst/>
            <a:gdLst/>
            <a:ahLst/>
            <a:cxnLst/>
            <a:rect l="l" t="t" r="r" b="b"/>
            <a:pathLst>
              <a:path w="344834" h="203452">
                <a:moveTo>
                  <a:pt x="0" y="0"/>
                </a:moveTo>
                <a:lnTo>
                  <a:pt x="344834" y="0"/>
                </a:lnTo>
                <a:lnTo>
                  <a:pt x="344834" y="203453"/>
                </a:lnTo>
                <a:lnTo>
                  <a:pt x="0" y="203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1" name="Freeform 61"/>
          <p:cNvSpPr/>
          <p:nvPr/>
        </p:nvSpPr>
        <p:spPr>
          <a:xfrm rot="5400000">
            <a:off x="13437747" y="2525439"/>
            <a:ext cx="344834" cy="203452"/>
          </a:xfrm>
          <a:custGeom>
            <a:avLst/>
            <a:gdLst/>
            <a:ahLst/>
            <a:cxnLst/>
            <a:rect l="l" t="t" r="r" b="b"/>
            <a:pathLst>
              <a:path w="344834" h="203452">
                <a:moveTo>
                  <a:pt x="0" y="0"/>
                </a:moveTo>
                <a:lnTo>
                  <a:pt x="344834" y="0"/>
                </a:lnTo>
                <a:lnTo>
                  <a:pt x="344834" y="203453"/>
                </a:lnTo>
                <a:lnTo>
                  <a:pt x="0" y="203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2" name="Group 62"/>
          <p:cNvGrpSpPr/>
          <p:nvPr/>
        </p:nvGrpSpPr>
        <p:grpSpPr>
          <a:xfrm rot="-5400000">
            <a:off x="6961038" y="7078310"/>
            <a:ext cx="117804" cy="117804"/>
            <a:chOff x="0" y="0"/>
            <a:chExt cx="812800" cy="8128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64" name="TextBox 6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 rot="-5400000">
            <a:off x="11228207" y="7078310"/>
            <a:ext cx="117804" cy="117804"/>
            <a:chOff x="0" y="0"/>
            <a:chExt cx="812800" cy="8128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67" name="TextBox 6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8" name="Group 68"/>
          <p:cNvGrpSpPr/>
          <p:nvPr/>
        </p:nvGrpSpPr>
        <p:grpSpPr>
          <a:xfrm rot="-5400000">
            <a:off x="15495377" y="7078310"/>
            <a:ext cx="117804" cy="117804"/>
            <a:chOff x="0" y="0"/>
            <a:chExt cx="812800" cy="812800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70" name="TextBox 7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1" name="AutoShape 71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2" name="Freeform 72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935" r="-29863"/>
            </a:stretch>
          </a:blipFill>
        </p:spPr>
      </p:sp>
      <p:sp>
        <p:nvSpPr>
          <p:cNvPr id="73" name="Freeform 73"/>
          <p:cNvSpPr/>
          <p:nvPr/>
        </p:nvSpPr>
        <p:spPr>
          <a:xfrm>
            <a:off x="15941752" y="3378798"/>
            <a:ext cx="818705" cy="783910"/>
          </a:xfrm>
          <a:custGeom>
            <a:avLst/>
            <a:gdLst/>
            <a:ahLst/>
            <a:cxnLst/>
            <a:rect l="l" t="t" r="r" b="b"/>
            <a:pathLst>
              <a:path w="818705" h="783910">
                <a:moveTo>
                  <a:pt x="0" y="0"/>
                </a:moveTo>
                <a:lnTo>
                  <a:pt x="818705" y="0"/>
                </a:lnTo>
                <a:lnTo>
                  <a:pt x="818705" y="783910"/>
                </a:lnTo>
                <a:lnTo>
                  <a:pt x="0" y="7839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4" name="Freeform 74"/>
          <p:cNvSpPr/>
          <p:nvPr/>
        </p:nvSpPr>
        <p:spPr>
          <a:xfrm>
            <a:off x="11763815" y="3180487"/>
            <a:ext cx="761136" cy="831843"/>
          </a:xfrm>
          <a:custGeom>
            <a:avLst/>
            <a:gdLst/>
            <a:ahLst/>
            <a:cxnLst/>
            <a:rect l="l" t="t" r="r" b="b"/>
            <a:pathLst>
              <a:path w="761136" h="831843">
                <a:moveTo>
                  <a:pt x="0" y="0"/>
                </a:moveTo>
                <a:lnTo>
                  <a:pt x="761136" y="0"/>
                </a:lnTo>
                <a:lnTo>
                  <a:pt x="761136" y="831843"/>
                </a:lnTo>
                <a:lnTo>
                  <a:pt x="0" y="831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w="47625" cap="sq">
            <a:solidFill>
              <a:srgbClr val="000000"/>
            </a:solidFill>
            <a:prstDash val="solid"/>
            <a:miter/>
          </a:ln>
        </p:spPr>
      </p:sp>
      <p:sp>
        <p:nvSpPr>
          <p:cNvPr id="75" name="Freeform 75"/>
          <p:cNvSpPr/>
          <p:nvPr/>
        </p:nvSpPr>
        <p:spPr>
          <a:xfrm>
            <a:off x="7523290" y="3109208"/>
            <a:ext cx="591948" cy="974400"/>
          </a:xfrm>
          <a:custGeom>
            <a:avLst/>
            <a:gdLst/>
            <a:ahLst/>
            <a:cxnLst/>
            <a:rect l="l" t="t" r="r" b="b"/>
            <a:pathLst>
              <a:path w="591948" h="974400">
                <a:moveTo>
                  <a:pt x="0" y="0"/>
                </a:moveTo>
                <a:lnTo>
                  <a:pt x="591948" y="0"/>
                </a:lnTo>
                <a:lnTo>
                  <a:pt x="591948" y="974400"/>
                </a:lnTo>
                <a:lnTo>
                  <a:pt x="0" y="974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6" name="Freeform 76"/>
          <p:cNvSpPr/>
          <p:nvPr/>
        </p:nvSpPr>
        <p:spPr>
          <a:xfrm>
            <a:off x="3127947" y="3109208"/>
            <a:ext cx="843299" cy="974400"/>
          </a:xfrm>
          <a:custGeom>
            <a:avLst/>
            <a:gdLst/>
            <a:ahLst/>
            <a:cxnLst/>
            <a:rect l="l" t="t" r="r" b="b"/>
            <a:pathLst>
              <a:path w="843299" h="974400">
                <a:moveTo>
                  <a:pt x="0" y="0"/>
                </a:moveTo>
                <a:lnTo>
                  <a:pt x="843299" y="0"/>
                </a:lnTo>
                <a:lnTo>
                  <a:pt x="843299" y="974400"/>
                </a:lnTo>
                <a:lnTo>
                  <a:pt x="0" y="974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7" name="TextBox 77"/>
          <p:cNvSpPr txBox="1"/>
          <p:nvPr/>
        </p:nvSpPr>
        <p:spPr>
          <a:xfrm>
            <a:off x="3616366" y="518951"/>
            <a:ext cx="11055268" cy="167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Reminder: Registration Deadline &amp; Degree Works Transcript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1420285" y="5141414"/>
            <a:ext cx="2664973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Go into Degree Works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5793870" y="5087005"/>
            <a:ext cx="2559493" cy="119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Press CTRL + P (do NOT use printer icon)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5923223" y="3756332"/>
            <a:ext cx="1096718" cy="1134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3"/>
              </a:lnSpc>
            </a:pPr>
            <a:r>
              <a:rPr lang="en-US" sz="668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02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10190392" y="3756332"/>
            <a:ext cx="1096718" cy="1134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3"/>
              </a:lnSpc>
            </a:pPr>
            <a:r>
              <a:rPr lang="en-US" sz="668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03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14457561" y="3756332"/>
            <a:ext cx="1096718" cy="1134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3"/>
              </a:lnSpc>
            </a:pPr>
            <a:r>
              <a:rPr lang="en-US" sz="668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04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9824334" y="5274764"/>
            <a:ext cx="2925551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Destination: Save as PDF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14221792" y="5274764"/>
            <a:ext cx="2664973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Layout: Lanscape then SAVE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2936220" y="7405664"/>
            <a:ext cx="12402925" cy="1998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 b="1" i="1">
                <a:solidFill>
                  <a:srgbClr val="B81F2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Final registration and payment deadline : Thursday, September 11th @11:59 pm​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Only Candidates and Members</a:t>
            </a: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must email a copy of their Degree Works transcript 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Degree Works transcripts should be submitted to Professor Shannon Shumate at sshumat2@kennesaw.edu.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Important Reminders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5076902" y="-165718"/>
            <a:ext cx="3685761" cy="1194418"/>
            <a:chOff x="0" y="0"/>
            <a:chExt cx="970735" cy="314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D9AF4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474663" y="9258300"/>
            <a:ext cx="4508395" cy="1194418"/>
            <a:chOff x="0" y="0"/>
            <a:chExt cx="1187396" cy="3145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87396" cy="314579"/>
            </a:xfrm>
            <a:custGeom>
              <a:avLst/>
              <a:gdLst/>
              <a:ahLst/>
              <a:cxnLst/>
              <a:rect l="l" t="t" r="r" b="b"/>
              <a:pathLst>
                <a:path w="1187396" h="314579">
                  <a:moveTo>
                    <a:pt x="157290" y="0"/>
                  </a:moveTo>
                  <a:lnTo>
                    <a:pt x="1030107" y="0"/>
                  </a:lnTo>
                  <a:cubicBezTo>
                    <a:pt x="1071823" y="0"/>
                    <a:pt x="1111830" y="16572"/>
                    <a:pt x="1141327" y="46069"/>
                  </a:cubicBezTo>
                  <a:cubicBezTo>
                    <a:pt x="1170825" y="75567"/>
                    <a:pt x="1187396" y="115574"/>
                    <a:pt x="1187396" y="157290"/>
                  </a:cubicBezTo>
                  <a:lnTo>
                    <a:pt x="1187396" y="157290"/>
                  </a:lnTo>
                  <a:cubicBezTo>
                    <a:pt x="1187396" y="199005"/>
                    <a:pt x="1170825" y="239013"/>
                    <a:pt x="1141327" y="268510"/>
                  </a:cubicBezTo>
                  <a:cubicBezTo>
                    <a:pt x="1111830" y="298008"/>
                    <a:pt x="1071823" y="314579"/>
                    <a:pt x="1030107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D9AF4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187396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3216325" y="2486850"/>
            <a:ext cx="1634814" cy="3269628"/>
          </a:xfrm>
          <a:custGeom>
            <a:avLst/>
            <a:gdLst/>
            <a:ahLst/>
            <a:cxnLst/>
            <a:rect l="l" t="t" r="r" b="b"/>
            <a:pathLst>
              <a:path w="1634814" h="3269628">
                <a:moveTo>
                  <a:pt x="0" y="0"/>
                </a:moveTo>
                <a:lnTo>
                  <a:pt x="1634814" y="0"/>
                </a:lnTo>
                <a:lnTo>
                  <a:pt x="1634814" y="3269627"/>
                </a:lnTo>
                <a:lnTo>
                  <a:pt x="0" y="3269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-10800000">
            <a:off x="2578554" y="1849079"/>
            <a:ext cx="2910356" cy="29103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793190" y="2063714"/>
            <a:ext cx="2481084" cy="248108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9605" r="-19605"/>
              </a:stretch>
            </a:blipFill>
            <a:ln w="5715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 rot="5400000">
            <a:off x="5616261" y="3251972"/>
            <a:ext cx="104570" cy="10457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5400000">
            <a:off x="2358414" y="3304257"/>
            <a:ext cx="104570" cy="10457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5400000">
            <a:off x="8161285" y="2520524"/>
            <a:ext cx="1634814" cy="3269628"/>
          </a:xfrm>
          <a:custGeom>
            <a:avLst/>
            <a:gdLst/>
            <a:ahLst/>
            <a:cxnLst/>
            <a:rect l="l" t="t" r="r" b="b"/>
            <a:pathLst>
              <a:path w="1634814" h="3269628">
                <a:moveTo>
                  <a:pt x="0" y="0"/>
                </a:moveTo>
                <a:lnTo>
                  <a:pt x="1634814" y="0"/>
                </a:lnTo>
                <a:lnTo>
                  <a:pt x="1634814" y="3269628"/>
                </a:lnTo>
                <a:lnTo>
                  <a:pt x="0" y="32696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 rot="-10800000">
            <a:off x="7523514" y="1882753"/>
            <a:ext cx="2910356" cy="291035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738150" y="2097389"/>
            <a:ext cx="2481084" cy="2481084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33518" r="-33518" b="-11287"/>
              </a:stretch>
            </a:blipFill>
            <a:ln w="5715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 rot="5400000">
            <a:off x="10561221" y="3304257"/>
            <a:ext cx="104570" cy="104570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5400000">
            <a:off x="7303374" y="3337931"/>
            <a:ext cx="104570" cy="104570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 rot="5400000">
            <a:off x="13094465" y="2540269"/>
            <a:ext cx="1634814" cy="3269628"/>
          </a:xfrm>
          <a:custGeom>
            <a:avLst/>
            <a:gdLst/>
            <a:ahLst/>
            <a:cxnLst/>
            <a:rect l="l" t="t" r="r" b="b"/>
            <a:pathLst>
              <a:path w="1634814" h="3269628">
                <a:moveTo>
                  <a:pt x="0" y="0"/>
                </a:moveTo>
                <a:lnTo>
                  <a:pt x="1634814" y="0"/>
                </a:lnTo>
                <a:lnTo>
                  <a:pt x="1634814" y="3269628"/>
                </a:lnTo>
                <a:lnTo>
                  <a:pt x="0" y="32696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3" name="Group 33"/>
          <p:cNvGrpSpPr/>
          <p:nvPr/>
        </p:nvGrpSpPr>
        <p:grpSpPr>
          <a:xfrm rot="-10800000">
            <a:off x="12456694" y="1902498"/>
            <a:ext cx="2910356" cy="2910356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2671330" y="2117134"/>
            <a:ext cx="2481084" cy="2481084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 w="5715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38" name="Group 38"/>
          <p:cNvGrpSpPr/>
          <p:nvPr/>
        </p:nvGrpSpPr>
        <p:grpSpPr>
          <a:xfrm rot="5400000">
            <a:off x="15494401" y="3342924"/>
            <a:ext cx="104570" cy="104570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 rot="5400000">
            <a:off x="12236553" y="3357676"/>
            <a:ext cx="104570" cy="104570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 rot="5400000">
            <a:off x="5686709" y="6591583"/>
            <a:ext cx="1634814" cy="3269628"/>
          </a:xfrm>
          <a:custGeom>
            <a:avLst/>
            <a:gdLst/>
            <a:ahLst/>
            <a:cxnLst/>
            <a:rect l="l" t="t" r="r" b="b"/>
            <a:pathLst>
              <a:path w="1634814" h="3269628">
                <a:moveTo>
                  <a:pt x="0" y="0"/>
                </a:moveTo>
                <a:lnTo>
                  <a:pt x="1634814" y="0"/>
                </a:lnTo>
                <a:lnTo>
                  <a:pt x="1634814" y="3269627"/>
                </a:lnTo>
                <a:lnTo>
                  <a:pt x="0" y="3269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5" name="Group 45"/>
          <p:cNvGrpSpPr/>
          <p:nvPr/>
        </p:nvGrpSpPr>
        <p:grpSpPr>
          <a:xfrm rot="-10800000">
            <a:off x="5048938" y="5953812"/>
            <a:ext cx="2910356" cy="2910356"/>
            <a:chOff x="0" y="0"/>
            <a:chExt cx="812800" cy="8128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5263574" y="6168448"/>
            <a:ext cx="2481084" cy="2481084"/>
            <a:chOff x="0" y="0"/>
            <a:chExt cx="812800" cy="8128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t="-25136" b="-25136"/>
              </a:stretch>
            </a:blipFill>
            <a:ln w="5715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50" name="Group 50"/>
          <p:cNvGrpSpPr/>
          <p:nvPr/>
        </p:nvGrpSpPr>
        <p:grpSpPr>
          <a:xfrm rot="5400000">
            <a:off x="8074865" y="7408990"/>
            <a:ext cx="104570" cy="104570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52" name="TextBox 5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 rot="5400000">
            <a:off x="4828797" y="7408990"/>
            <a:ext cx="104570" cy="104570"/>
            <a:chOff x="0" y="0"/>
            <a:chExt cx="812800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55" name="TextBox 5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6" name="Freeform 56"/>
          <p:cNvSpPr/>
          <p:nvPr/>
        </p:nvSpPr>
        <p:spPr>
          <a:xfrm rot="5400000">
            <a:off x="11126312" y="6591583"/>
            <a:ext cx="1634814" cy="3269628"/>
          </a:xfrm>
          <a:custGeom>
            <a:avLst/>
            <a:gdLst/>
            <a:ahLst/>
            <a:cxnLst/>
            <a:rect l="l" t="t" r="r" b="b"/>
            <a:pathLst>
              <a:path w="1634814" h="3269628">
                <a:moveTo>
                  <a:pt x="0" y="0"/>
                </a:moveTo>
                <a:lnTo>
                  <a:pt x="1634814" y="0"/>
                </a:lnTo>
                <a:lnTo>
                  <a:pt x="1634814" y="3269627"/>
                </a:lnTo>
                <a:lnTo>
                  <a:pt x="0" y="3269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7" name="Group 57"/>
          <p:cNvGrpSpPr/>
          <p:nvPr/>
        </p:nvGrpSpPr>
        <p:grpSpPr>
          <a:xfrm rot="-10800000">
            <a:off x="10488541" y="5953812"/>
            <a:ext cx="2910356" cy="2910356"/>
            <a:chOff x="0" y="0"/>
            <a:chExt cx="812800" cy="8128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  <p:sp>
          <p:nvSpPr>
            <p:cNvPr id="59" name="TextBox 5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10703177" y="6168448"/>
            <a:ext cx="2481084" cy="2481084"/>
            <a:chOff x="0" y="0"/>
            <a:chExt cx="812800" cy="812800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  <a:ln w="5715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62" name="Group 62"/>
          <p:cNvGrpSpPr/>
          <p:nvPr/>
        </p:nvGrpSpPr>
        <p:grpSpPr>
          <a:xfrm rot="5400000">
            <a:off x="13514467" y="7408990"/>
            <a:ext cx="104570" cy="104570"/>
            <a:chOff x="0" y="0"/>
            <a:chExt cx="812800" cy="8128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64" name="TextBox 6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 rot="5400000">
            <a:off x="10256620" y="7408990"/>
            <a:ext cx="104570" cy="104570"/>
            <a:chOff x="0" y="0"/>
            <a:chExt cx="812800" cy="8128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67" name="TextBox 6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68" name="Freeform 68"/>
          <p:cNvSpPr/>
          <p:nvPr/>
        </p:nvSpPr>
        <p:spPr>
          <a:xfrm>
            <a:off x="16390601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3935" r="-29863"/>
            </a:stretch>
          </a:blipFill>
        </p:spPr>
      </p:sp>
      <p:grpSp>
        <p:nvGrpSpPr>
          <p:cNvPr id="69" name="Group 69"/>
          <p:cNvGrpSpPr/>
          <p:nvPr/>
        </p:nvGrpSpPr>
        <p:grpSpPr>
          <a:xfrm>
            <a:off x="5231830" y="6168448"/>
            <a:ext cx="2481084" cy="2481084"/>
            <a:chOff x="0" y="0"/>
            <a:chExt cx="812800" cy="812800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  <a:ln w="5715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sp>
        <p:nvSpPr>
          <p:cNvPr id="71" name="TextBox 71"/>
          <p:cNvSpPr txBox="1"/>
          <p:nvPr/>
        </p:nvSpPr>
        <p:spPr>
          <a:xfrm>
            <a:off x="2358414" y="5558833"/>
            <a:ext cx="3350637" cy="31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Audit Manager 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7303374" y="5541234"/>
            <a:ext cx="3350637" cy="31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Senior Assurance Associate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12344596" y="5558833"/>
            <a:ext cx="3350637" cy="31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Tax Partner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2084532" y="794009"/>
            <a:ext cx="14133113" cy="923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Meet the Panelists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2084532" y="5122999"/>
            <a:ext cx="3898400" cy="424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6"/>
              </a:lnSpc>
            </a:pPr>
            <a:r>
              <a:rPr lang="en-US" sz="258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Gabe Christian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7029492" y="5105400"/>
            <a:ext cx="3898400" cy="424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6"/>
              </a:lnSpc>
            </a:pPr>
            <a:r>
              <a:rPr lang="en-US" sz="258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Sandra Serrato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12070714" y="5122999"/>
            <a:ext cx="3898400" cy="424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6"/>
              </a:lnSpc>
            </a:pPr>
            <a:r>
              <a:rPr lang="en-US" sz="258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Phil Laminack</a:t>
            </a:r>
          </a:p>
        </p:txBody>
      </p:sp>
      <p:grpSp>
        <p:nvGrpSpPr>
          <p:cNvPr id="78" name="Group 78"/>
          <p:cNvGrpSpPr/>
          <p:nvPr/>
        </p:nvGrpSpPr>
        <p:grpSpPr>
          <a:xfrm>
            <a:off x="4523172" y="9120003"/>
            <a:ext cx="3898400" cy="1021313"/>
            <a:chOff x="0" y="0"/>
            <a:chExt cx="5197867" cy="1361750"/>
          </a:xfrm>
        </p:grpSpPr>
        <p:sp>
          <p:nvSpPr>
            <p:cNvPr id="79" name="TextBox 79"/>
            <p:cNvSpPr txBox="1"/>
            <p:nvPr/>
          </p:nvSpPr>
          <p:spPr>
            <a:xfrm>
              <a:off x="0" y="-38100"/>
              <a:ext cx="5197867" cy="553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6"/>
                </a:lnSpc>
              </a:pPr>
              <a:r>
                <a:rPr lang="en-US" sz="2589" b="1">
                  <a:solidFill>
                    <a:srgbClr val="0D0D0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Gisele Menezes</a:t>
              </a:r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365175" y="543012"/>
              <a:ext cx="4467516" cy="818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69"/>
                </a:lnSpc>
              </a:pPr>
              <a:r>
                <a:rPr lang="en-US" sz="1899">
                  <a:solidFill>
                    <a:srgbClr val="0D0D0D"/>
                  </a:solidFill>
                  <a:latin typeface="Poppins"/>
                  <a:ea typeface="Poppins"/>
                  <a:cs typeface="Poppins"/>
                  <a:sym typeface="Poppins"/>
                </a:rPr>
                <a:t>Tax Manager</a:t>
              </a:r>
            </a:p>
            <a:p>
              <a:pPr algn="ctr">
                <a:lnSpc>
                  <a:spcPts val="2469"/>
                </a:lnSpc>
              </a:pPr>
              <a:r>
                <a:rPr lang="en-US" sz="1899">
                  <a:solidFill>
                    <a:srgbClr val="0D0D0D"/>
                  </a:solidFill>
                  <a:latin typeface="Poppins"/>
                  <a:ea typeface="Poppins"/>
                  <a:cs typeface="Poppins"/>
                  <a:sym typeface="Poppins"/>
                </a:rPr>
                <a:t> Deloitte</a:t>
              </a:r>
            </a:p>
          </p:txBody>
        </p:sp>
      </p:grpSp>
      <p:sp>
        <p:nvSpPr>
          <p:cNvPr id="81" name="TextBox 81"/>
          <p:cNvSpPr txBox="1"/>
          <p:nvPr/>
        </p:nvSpPr>
        <p:spPr>
          <a:xfrm>
            <a:off x="10121514" y="9053328"/>
            <a:ext cx="3898400" cy="424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6"/>
              </a:lnSpc>
            </a:pPr>
            <a:r>
              <a:rPr lang="en-US" sz="258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Didi Amajor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9653010" y="9466237"/>
            <a:ext cx="4835408" cy="623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Risk Advisory Senior Manager </a:t>
            </a:r>
          </a:p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Moore Colson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2363176" y="5915712"/>
            <a:ext cx="3350637" cy="31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Cherry Bekaert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7303374" y="5915712"/>
            <a:ext cx="3350637" cy="31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CohnReznick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12425233" y="5915712"/>
            <a:ext cx="3350637" cy="31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Forvis Mazar</a:t>
            </a:r>
          </a:p>
        </p:txBody>
      </p:sp>
      <p:sp>
        <p:nvSpPr>
          <p:cNvPr id="86" name="AutoShape 86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7" name="TextBox 87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Q&amp;A Panel with Firms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721335"/>
            <a:ext cx="18288000" cy="0"/>
          </a:xfrm>
          <a:prstGeom prst="line">
            <a:avLst/>
          </a:prstGeom>
          <a:ln w="47625" cap="flat">
            <a:solidFill>
              <a:srgbClr val="DD9F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-528342" y="-165718"/>
            <a:ext cx="3685761" cy="1194418"/>
            <a:chOff x="0" y="0"/>
            <a:chExt cx="970735" cy="3145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1314538" y="614201"/>
            <a:ext cx="828999" cy="82899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C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15130581" y="-165718"/>
            <a:ext cx="3685761" cy="1194418"/>
            <a:chOff x="0" y="0"/>
            <a:chExt cx="970735" cy="3145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935" r="-29863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439752" y="3059473"/>
            <a:ext cx="3455937" cy="3455937"/>
          </a:xfrm>
          <a:custGeom>
            <a:avLst/>
            <a:gdLst/>
            <a:ahLst/>
            <a:cxnLst/>
            <a:rect l="l" t="t" r="r" b="b"/>
            <a:pathLst>
              <a:path w="3455937" h="3455937">
                <a:moveTo>
                  <a:pt x="0" y="0"/>
                </a:moveTo>
                <a:lnTo>
                  <a:pt x="3455938" y="0"/>
                </a:lnTo>
                <a:lnTo>
                  <a:pt x="3455938" y="3455937"/>
                </a:lnTo>
                <a:lnTo>
                  <a:pt x="0" y="34559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698033" y="5474703"/>
            <a:ext cx="3783597" cy="3783597"/>
          </a:xfrm>
          <a:custGeom>
            <a:avLst/>
            <a:gdLst/>
            <a:ahLst/>
            <a:cxnLst/>
            <a:rect l="l" t="t" r="r" b="b"/>
            <a:pathLst>
              <a:path w="3783597" h="3783597">
                <a:moveTo>
                  <a:pt x="0" y="0"/>
                </a:moveTo>
                <a:lnTo>
                  <a:pt x="3783597" y="0"/>
                </a:lnTo>
                <a:lnTo>
                  <a:pt x="3783597" y="3783597"/>
                </a:lnTo>
                <a:lnTo>
                  <a:pt x="0" y="3783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834758" y="3237712"/>
            <a:ext cx="3254026" cy="3099459"/>
          </a:xfrm>
          <a:custGeom>
            <a:avLst/>
            <a:gdLst/>
            <a:ahLst/>
            <a:cxnLst/>
            <a:rect l="l" t="t" r="r" b="b"/>
            <a:pathLst>
              <a:path w="3254026" h="3099459">
                <a:moveTo>
                  <a:pt x="0" y="0"/>
                </a:moveTo>
                <a:lnTo>
                  <a:pt x="3254025" y="0"/>
                </a:lnTo>
                <a:lnTo>
                  <a:pt x="3254025" y="3099459"/>
                </a:lnTo>
                <a:lnTo>
                  <a:pt x="0" y="30994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554084" y="2850163"/>
            <a:ext cx="3665247" cy="3665247"/>
          </a:xfrm>
          <a:custGeom>
            <a:avLst/>
            <a:gdLst/>
            <a:ahLst/>
            <a:cxnLst/>
            <a:rect l="l" t="t" r="r" b="b"/>
            <a:pathLst>
              <a:path w="3665247" h="3665247">
                <a:moveTo>
                  <a:pt x="0" y="0"/>
                </a:moveTo>
                <a:lnTo>
                  <a:pt x="3665247" y="0"/>
                </a:lnTo>
                <a:lnTo>
                  <a:pt x="3665247" y="3665247"/>
                </a:lnTo>
                <a:lnTo>
                  <a:pt x="0" y="36652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821588" y="6000778"/>
            <a:ext cx="3464992" cy="3464992"/>
          </a:xfrm>
          <a:custGeom>
            <a:avLst/>
            <a:gdLst/>
            <a:ahLst/>
            <a:cxnLst/>
            <a:rect l="l" t="t" r="r" b="b"/>
            <a:pathLst>
              <a:path w="3464992" h="3464992">
                <a:moveTo>
                  <a:pt x="0" y="0"/>
                </a:moveTo>
                <a:lnTo>
                  <a:pt x="3464992" y="0"/>
                </a:lnTo>
                <a:lnTo>
                  <a:pt x="3464992" y="3464991"/>
                </a:lnTo>
                <a:lnTo>
                  <a:pt x="0" y="34649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679008" y="933450"/>
            <a:ext cx="6964055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Panel Questions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698169" y="1949496"/>
            <a:ext cx="4891662" cy="43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 b="1">
                <a:solidFill>
                  <a:srgbClr val="C5C19C"/>
                </a:solidFill>
                <a:latin typeface="Poppins Bold"/>
                <a:ea typeface="Poppins Bold"/>
                <a:cs typeface="Poppins Bold"/>
                <a:sym typeface="Poppins Bold"/>
              </a:rPr>
              <a:t>Featuring Our Visiting Firms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543648" y="8751352"/>
            <a:ext cx="9234775" cy="74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9"/>
              </a:lnSpc>
            </a:pPr>
            <a:r>
              <a:rPr lang="en-US" sz="2299" b="1">
                <a:solidFill>
                  <a:srgbClr val="C5C19C"/>
                </a:solidFill>
                <a:latin typeface="Poppins Bold"/>
                <a:ea typeface="Poppins Bold"/>
                <a:cs typeface="Poppins Bold"/>
                <a:sym typeface="Poppins Bold"/>
              </a:rPr>
              <a:t>Ask about career paths and interview tips in public accounting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TextBox 22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Q&amp;A Panel with Firms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2089602" y="4062892"/>
            <a:ext cx="10769479" cy="2161215"/>
            <a:chOff x="0" y="0"/>
            <a:chExt cx="2836406" cy="569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6406" cy="569209"/>
            </a:xfrm>
            <a:custGeom>
              <a:avLst/>
              <a:gdLst/>
              <a:ahLst/>
              <a:cxnLst/>
              <a:rect l="l" t="t" r="r" b="b"/>
              <a:pathLst>
                <a:path w="2836406" h="569209">
                  <a:moveTo>
                    <a:pt x="0" y="0"/>
                  </a:moveTo>
                  <a:lnTo>
                    <a:pt x="2836406" y="0"/>
                  </a:lnTo>
                  <a:lnTo>
                    <a:pt x="2836406" y="569209"/>
                  </a:lnTo>
                  <a:lnTo>
                    <a:pt x="0" y="569209"/>
                  </a:lnTo>
                  <a:close/>
                </a:path>
              </a:pathLst>
            </a:custGeom>
            <a:solidFill>
              <a:srgbClr val="D9AF4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836406" cy="616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10264332" y="4341687"/>
            <a:ext cx="10769479" cy="1603626"/>
            <a:chOff x="0" y="0"/>
            <a:chExt cx="2836406" cy="4223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36406" cy="422354"/>
            </a:xfrm>
            <a:custGeom>
              <a:avLst/>
              <a:gdLst/>
              <a:ahLst/>
              <a:cxnLst/>
              <a:rect l="l" t="t" r="r" b="b"/>
              <a:pathLst>
                <a:path w="2836406" h="422354">
                  <a:moveTo>
                    <a:pt x="0" y="0"/>
                  </a:moveTo>
                  <a:lnTo>
                    <a:pt x="2836406" y="0"/>
                  </a:lnTo>
                  <a:lnTo>
                    <a:pt x="2836406" y="422354"/>
                  </a:lnTo>
                  <a:lnTo>
                    <a:pt x="0" y="422354"/>
                  </a:ln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836406" cy="469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10800000">
            <a:off x="9387368" y="699877"/>
            <a:ext cx="4443623" cy="8887247"/>
          </a:xfrm>
          <a:custGeom>
            <a:avLst/>
            <a:gdLst/>
            <a:ahLst/>
            <a:cxnLst/>
            <a:rect l="l" t="t" r="r" b="b"/>
            <a:pathLst>
              <a:path w="4443623" h="8887247">
                <a:moveTo>
                  <a:pt x="0" y="0"/>
                </a:moveTo>
                <a:lnTo>
                  <a:pt x="4443624" y="0"/>
                </a:lnTo>
                <a:lnTo>
                  <a:pt x="4443624" y="8887246"/>
                </a:lnTo>
                <a:lnTo>
                  <a:pt x="0" y="8887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-5400000">
            <a:off x="9716192" y="1028700"/>
            <a:ext cx="8229600" cy="82296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2783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10121134" y="1433642"/>
            <a:ext cx="7419716" cy="741971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557768" y="1870276"/>
            <a:ext cx="6546447" cy="654644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25136" b="-25136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3698400" y="9412986"/>
            <a:ext cx="284234" cy="28423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F18"/>
            </a:solid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10800000">
            <a:off x="13698400" y="589779"/>
            <a:ext cx="284234" cy="28423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F18"/>
            </a:solidFill>
            <a:ln cap="sq">
              <a:noFill/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 rot="5400000">
            <a:off x="8742848" y="8660091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59" y="0"/>
                </a:lnTo>
                <a:lnTo>
                  <a:pt x="544959" y="321527"/>
                </a:lnTo>
                <a:lnTo>
                  <a:pt x="0" y="3215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5400000">
            <a:off x="9134407" y="8660091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60" y="0"/>
                </a:lnTo>
                <a:lnTo>
                  <a:pt x="544960" y="321527"/>
                </a:lnTo>
                <a:lnTo>
                  <a:pt x="0" y="3215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5400000">
            <a:off x="9525966" y="8660091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60" y="0"/>
                </a:lnTo>
                <a:lnTo>
                  <a:pt x="544960" y="321527"/>
                </a:lnTo>
                <a:lnTo>
                  <a:pt x="0" y="3215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028700" y="1803368"/>
            <a:ext cx="6133215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4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BETA ALPHA PSI - Iota Tau Chapter</a:t>
            </a:r>
          </a:p>
          <a:p>
            <a:pPr algn="l">
              <a:lnSpc>
                <a:spcPts val="4199"/>
              </a:lnSpc>
            </a:pPr>
            <a:endParaRPr lang="en-US" sz="3499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7" name="Group 27"/>
          <p:cNvGrpSpPr/>
          <p:nvPr/>
        </p:nvGrpSpPr>
        <p:grpSpPr>
          <a:xfrm>
            <a:off x="7101068" y="917540"/>
            <a:ext cx="1543946" cy="1244844"/>
            <a:chOff x="0" y="0"/>
            <a:chExt cx="2058595" cy="1659792"/>
          </a:xfrm>
        </p:grpSpPr>
        <p:sp>
          <p:nvSpPr>
            <p:cNvPr id="28" name="AutoShape 28"/>
            <p:cNvSpPr/>
            <p:nvPr/>
          </p:nvSpPr>
          <p:spPr>
            <a:xfrm>
              <a:off x="0" y="0"/>
              <a:ext cx="2058595" cy="1659792"/>
            </a:xfrm>
            <a:prstGeom prst="rect">
              <a:avLst/>
            </a:prstGeom>
            <a:solidFill>
              <a:srgbClr val="0D0D0D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511676" y="460659"/>
              <a:ext cx="1035244" cy="738474"/>
            </a:xfrm>
            <a:custGeom>
              <a:avLst/>
              <a:gdLst/>
              <a:ahLst/>
              <a:cxnLst/>
              <a:rect l="l" t="t" r="r" b="b"/>
              <a:pathLst>
                <a:path w="1035244" h="738474">
                  <a:moveTo>
                    <a:pt x="0" y="0"/>
                  </a:moveTo>
                  <a:lnTo>
                    <a:pt x="1035243" y="0"/>
                  </a:lnTo>
                  <a:lnTo>
                    <a:pt x="1035243" y="738474"/>
                  </a:lnTo>
                  <a:lnTo>
                    <a:pt x="0" y="73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0" name="Freeform 30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3935" r="-29863"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028700" y="908015"/>
            <a:ext cx="8335337" cy="923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Contact Us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95935" y="3069907"/>
            <a:ext cx="7849080" cy="4090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Contact EC for any specific questions: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Karen Flores-Padilla</a:t>
            </a:r>
            <a:r>
              <a:rPr lang="en-US" sz="21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, President 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E: kfloresp@students.kennesaw.edu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Lindsey Mcclelland</a:t>
            </a:r>
            <a:r>
              <a:rPr lang="en-US" sz="21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, Vice President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E: lmccle10@students.kennesaw.edu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Kelsey Barton</a:t>
            </a:r>
            <a:r>
              <a:rPr lang="en-US" sz="21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, Reporter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E: kbarto19@students.kennesaw.edu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Anchiella Angelle</a:t>
            </a:r>
            <a:r>
              <a:rPr lang="en-US" sz="21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, Events Director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E: aangell2@students.kennesaw.edu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Zainab Choudhary</a:t>
            </a:r>
            <a:r>
              <a:rPr lang="en-US" sz="21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, Marketing Director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E: zchoudh1@students.kennesaw.edu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28108" y="7397115"/>
            <a:ext cx="7849080" cy="1861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Contacts for other questions: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Shannon Shumate</a:t>
            </a:r>
            <a:r>
              <a:rPr lang="en-US" sz="21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E: shumat2@kennesaw.edu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Amanda York</a:t>
            </a:r>
            <a:r>
              <a:rPr lang="en-US" sz="21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E: ayork23@kennesaw.edu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5076902" y="-165718"/>
            <a:ext cx="3685761" cy="1194418"/>
            <a:chOff x="0" y="0"/>
            <a:chExt cx="970735" cy="314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474663" y="9258300"/>
            <a:ext cx="3685761" cy="1194418"/>
            <a:chOff x="0" y="0"/>
            <a:chExt cx="970735" cy="3145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3221088" y="2900574"/>
            <a:ext cx="1634814" cy="3269628"/>
          </a:xfrm>
          <a:custGeom>
            <a:avLst/>
            <a:gdLst/>
            <a:ahLst/>
            <a:cxnLst/>
            <a:rect l="l" t="t" r="r" b="b"/>
            <a:pathLst>
              <a:path w="1634814" h="3269628">
                <a:moveTo>
                  <a:pt x="0" y="0"/>
                </a:moveTo>
                <a:lnTo>
                  <a:pt x="1634814" y="0"/>
                </a:lnTo>
                <a:lnTo>
                  <a:pt x="1634814" y="3269627"/>
                </a:lnTo>
                <a:lnTo>
                  <a:pt x="0" y="3269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-10800000">
            <a:off x="2583317" y="2262803"/>
            <a:ext cx="2910356" cy="29103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797953" y="2477439"/>
            <a:ext cx="2481084" cy="248108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25136" b="-25136"/>
              </a:stretch>
            </a:blipFill>
            <a:ln w="5715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 rot="5400000">
            <a:off x="5609243" y="3717981"/>
            <a:ext cx="104570" cy="10457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5400000">
            <a:off x="2363176" y="3717981"/>
            <a:ext cx="104570" cy="10457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28700" y="1019175"/>
            <a:ext cx="14133113" cy="923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BAP Executive Committee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089295" y="5536723"/>
            <a:ext cx="3898400" cy="424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6"/>
              </a:lnSpc>
            </a:pPr>
            <a:r>
              <a:rPr lang="en-US" sz="258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Karen Flores-Padilla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363176" y="5972557"/>
            <a:ext cx="3350637" cy="31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President </a:t>
            </a:r>
          </a:p>
        </p:txBody>
      </p:sp>
      <p:sp>
        <p:nvSpPr>
          <p:cNvPr id="23" name="Freeform 23"/>
          <p:cNvSpPr/>
          <p:nvPr/>
        </p:nvSpPr>
        <p:spPr>
          <a:xfrm rot="5400000">
            <a:off x="8162476" y="2900574"/>
            <a:ext cx="1634814" cy="3269628"/>
          </a:xfrm>
          <a:custGeom>
            <a:avLst/>
            <a:gdLst/>
            <a:ahLst/>
            <a:cxnLst/>
            <a:rect l="l" t="t" r="r" b="b"/>
            <a:pathLst>
              <a:path w="1634814" h="3269628">
                <a:moveTo>
                  <a:pt x="0" y="0"/>
                </a:moveTo>
                <a:lnTo>
                  <a:pt x="1634814" y="0"/>
                </a:lnTo>
                <a:lnTo>
                  <a:pt x="1634814" y="3269627"/>
                </a:lnTo>
                <a:lnTo>
                  <a:pt x="0" y="3269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 rot="-10800000">
            <a:off x="7524705" y="2262803"/>
            <a:ext cx="2910356" cy="2910356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739341" y="2477439"/>
            <a:ext cx="2481084" cy="2481084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t="-25136" b="-25136"/>
              </a:stretch>
            </a:blipFill>
            <a:ln w="5715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5400000">
            <a:off x="10550631" y="3717981"/>
            <a:ext cx="104570" cy="104570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5400000">
            <a:off x="7304564" y="3717981"/>
            <a:ext cx="104570" cy="104570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7030683" y="5536723"/>
            <a:ext cx="3898400" cy="424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6"/>
              </a:lnSpc>
            </a:pPr>
            <a:r>
              <a:rPr lang="en-US" sz="258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Lindsey Mcclelland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304564" y="5972557"/>
            <a:ext cx="3350637" cy="31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Vice President</a:t>
            </a:r>
          </a:p>
        </p:txBody>
      </p:sp>
      <p:sp>
        <p:nvSpPr>
          <p:cNvPr id="37" name="Freeform 37"/>
          <p:cNvSpPr/>
          <p:nvPr/>
        </p:nvSpPr>
        <p:spPr>
          <a:xfrm rot="5400000">
            <a:off x="13103864" y="2900574"/>
            <a:ext cx="1634814" cy="3269628"/>
          </a:xfrm>
          <a:custGeom>
            <a:avLst/>
            <a:gdLst/>
            <a:ahLst/>
            <a:cxnLst/>
            <a:rect l="l" t="t" r="r" b="b"/>
            <a:pathLst>
              <a:path w="1634814" h="3269628">
                <a:moveTo>
                  <a:pt x="0" y="0"/>
                </a:moveTo>
                <a:lnTo>
                  <a:pt x="1634814" y="0"/>
                </a:lnTo>
                <a:lnTo>
                  <a:pt x="1634814" y="3269627"/>
                </a:lnTo>
                <a:lnTo>
                  <a:pt x="0" y="3269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8" name="Group 38"/>
          <p:cNvGrpSpPr/>
          <p:nvPr/>
        </p:nvGrpSpPr>
        <p:grpSpPr>
          <a:xfrm rot="-10800000">
            <a:off x="12466093" y="2262803"/>
            <a:ext cx="2910356" cy="2910356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2680729" y="2477439"/>
            <a:ext cx="2481084" cy="2481084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t="-25136" b="-25136"/>
              </a:stretch>
            </a:blipFill>
            <a:ln w="5715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43" name="Group 43"/>
          <p:cNvGrpSpPr/>
          <p:nvPr/>
        </p:nvGrpSpPr>
        <p:grpSpPr>
          <a:xfrm rot="5400000">
            <a:off x="15492019" y="3717981"/>
            <a:ext cx="104570" cy="104570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45" name="TextBox 4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 rot="5400000">
            <a:off x="12245952" y="3717981"/>
            <a:ext cx="104570" cy="104570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48" name="TextBox 4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11972071" y="5536723"/>
            <a:ext cx="3898400" cy="424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6"/>
              </a:lnSpc>
            </a:pPr>
            <a:r>
              <a:rPr lang="en-US" sz="258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Kelsey Barton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2245952" y="5972557"/>
            <a:ext cx="3350637" cy="31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Reporter</a:t>
            </a:r>
          </a:p>
        </p:txBody>
      </p:sp>
      <p:sp>
        <p:nvSpPr>
          <p:cNvPr id="51" name="Freeform 51"/>
          <p:cNvSpPr/>
          <p:nvPr/>
        </p:nvSpPr>
        <p:spPr>
          <a:xfrm rot="5400000">
            <a:off x="5592269" y="6788768"/>
            <a:ext cx="1634814" cy="3269628"/>
          </a:xfrm>
          <a:custGeom>
            <a:avLst/>
            <a:gdLst/>
            <a:ahLst/>
            <a:cxnLst/>
            <a:rect l="l" t="t" r="r" b="b"/>
            <a:pathLst>
              <a:path w="1634814" h="3269628">
                <a:moveTo>
                  <a:pt x="0" y="0"/>
                </a:moveTo>
                <a:lnTo>
                  <a:pt x="1634814" y="0"/>
                </a:lnTo>
                <a:lnTo>
                  <a:pt x="1634814" y="3269627"/>
                </a:lnTo>
                <a:lnTo>
                  <a:pt x="0" y="3269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2" name="Group 52"/>
          <p:cNvGrpSpPr/>
          <p:nvPr/>
        </p:nvGrpSpPr>
        <p:grpSpPr>
          <a:xfrm rot="-10800000">
            <a:off x="4954498" y="6150997"/>
            <a:ext cx="2910356" cy="2910356"/>
            <a:chOff x="0" y="0"/>
            <a:chExt cx="812800" cy="8128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5169134" y="6365633"/>
            <a:ext cx="2481084" cy="2481084"/>
            <a:chOff x="0" y="0"/>
            <a:chExt cx="812800" cy="8128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t="-25136" b="-25136"/>
              </a:stretch>
            </a:blipFill>
            <a:ln w="5715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57" name="Group 57"/>
          <p:cNvGrpSpPr/>
          <p:nvPr/>
        </p:nvGrpSpPr>
        <p:grpSpPr>
          <a:xfrm rot="5400000">
            <a:off x="7980425" y="7606175"/>
            <a:ext cx="104570" cy="104570"/>
            <a:chOff x="0" y="0"/>
            <a:chExt cx="812800" cy="8128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59" name="TextBox 5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0" name="Group 60"/>
          <p:cNvGrpSpPr/>
          <p:nvPr/>
        </p:nvGrpSpPr>
        <p:grpSpPr>
          <a:xfrm rot="5400000">
            <a:off x="4734358" y="7606175"/>
            <a:ext cx="104570" cy="104570"/>
            <a:chOff x="0" y="0"/>
            <a:chExt cx="812800" cy="812800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62" name="TextBox 6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63" name="TextBox 63"/>
          <p:cNvSpPr txBox="1"/>
          <p:nvPr/>
        </p:nvSpPr>
        <p:spPr>
          <a:xfrm>
            <a:off x="4460476" y="9424917"/>
            <a:ext cx="3898400" cy="424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6"/>
              </a:lnSpc>
            </a:pPr>
            <a:r>
              <a:rPr lang="en-US" sz="258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Anchiella Angelle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4734358" y="9860751"/>
            <a:ext cx="3350637" cy="31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Events Director</a:t>
            </a:r>
          </a:p>
        </p:txBody>
      </p:sp>
      <p:sp>
        <p:nvSpPr>
          <p:cNvPr id="65" name="Freeform 65"/>
          <p:cNvSpPr/>
          <p:nvPr/>
        </p:nvSpPr>
        <p:spPr>
          <a:xfrm rot="5400000">
            <a:off x="10738445" y="6788768"/>
            <a:ext cx="1634814" cy="3269628"/>
          </a:xfrm>
          <a:custGeom>
            <a:avLst/>
            <a:gdLst/>
            <a:ahLst/>
            <a:cxnLst/>
            <a:rect l="l" t="t" r="r" b="b"/>
            <a:pathLst>
              <a:path w="1634814" h="3269628">
                <a:moveTo>
                  <a:pt x="0" y="0"/>
                </a:moveTo>
                <a:lnTo>
                  <a:pt x="1634814" y="0"/>
                </a:lnTo>
                <a:lnTo>
                  <a:pt x="1634814" y="3269627"/>
                </a:lnTo>
                <a:lnTo>
                  <a:pt x="0" y="3269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6" name="Group 66"/>
          <p:cNvGrpSpPr/>
          <p:nvPr/>
        </p:nvGrpSpPr>
        <p:grpSpPr>
          <a:xfrm rot="-10800000">
            <a:off x="10100674" y="6150997"/>
            <a:ext cx="2910356" cy="2910356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  <p:sp>
          <p:nvSpPr>
            <p:cNvPr id="68" name="TextBox 6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0315310" y="6365633"/>
            <a:ext cx="2481084" cy="2481084"/>
            <a:chOff x="0" y="0"/>
            <a:chExt cx="812800" cy="812800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t="-25136" b="-25136"/>
              </a:stretch>
            </a:blipFill>
            <a:ln w="5715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71" name="Group 71"/>
          <p:cNvGrpSpPr/>
          <p:nvPr/>
        </p:nvGrpSpPr>
        <p:grpSpPr>
          <a:xfrm rot="5400000">
            <a:off x="13126600" y="7606175"/>
            <a:ext cx="104570" cy="104570"/>
            <a:chOff x="0" y="0"/>
            <a:chExt cx="812800" cy="812800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73" name="TextBox 7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 rot="5400000">
            <a:off x="9845955" y="7610017"/>
            <a:ext cx="104570" cy="104570"/>
            <a:chOff x="0" y="0"/>
            <a:chExt cx="812800" cy="812800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76" name="TextBox 7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7" name="TextBox 77"/>
          <p:cNvSpPr txBox="1"/>
          <p:nvPr/>
        </p:nvSpPr>
        <p:spPr>
          <a:xfrm>
            <a:off x="9606652" y="9424917"/>
            <a:ext cx="3898400" cy="424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6"/>
              </a:lnSpc>
            </a:pPr>
            <a:r>
              <a:rPr lang="en-US" sz="258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Zainab Choudhary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9880533" y="9860751"/>
            <a:ext cx="3350637" cy="31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Marketing Director</a:t>
            </a:r>
          </a:p>
        </p:txBody>
      </p:sp>
      <p:sp>
        <p:nvSpPr>
          <p:cNvPr id="79" name="Freeform 79"/>
          <p:cNvSpPr/>
          <p:nvPr/>
        </p:nvSpPr>
        <p:spPr>
          <a:xfrm>
            <a:off x="16390601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3935" r="-29863"/>
            </a:stretch>
          </a:blipFill>
        </p:spPr>
      </p:sp>
      <p:grpSp>
        <p:nvGrpSpPr>
          <p:cNvPr id="80" name="Group 80"/>
          <p:cNvGrpSpPr/>
          <p:nvPr/>
        </p:nvGrpSpPr>
        <p:grpSpPr>
          <a:xfrm>
            <a:off x="5137391" y="6365633"/>
            <a:ext cx="2481084" cy="2481084"/>
            <a:chOff x="0" y="0"/>
            <a:chExt cx="812800" cy="812800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t="-25136" b="-25136"/>
              </a:stretch>
            </a:blipFill>
            <a:ln w="5715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805071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2203916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5528984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2602761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00000">
            <a:off x="15927829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5400000">
            <a:off x="17207355" y="-540322"/>
            <a:ext cx="1080645" cy="108064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0" y="-540322"/>
            <a:ext cx="1080645" cy="108064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 flipV="1">
            <a:off x="6423630" y="1933458"/>
            <a:ext cx="983299" cy="983299"/>
          </a:xfrm>
          <a:prstGeom prst="line">
            <a:avLst/>
          </a:prstGeom>
          <a:ln w="85725" cap="flat">
            <a:solidFill>
              <a:srgbClr val="0D0D0D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14" name="AutoShape 14"/>
          <p:cNvSpPr/>
          <p:nvPr/>
        </p:nvSpPr>
        <p:spPr>
          <a:xfrm>
            <a:off x="7400021" y="2115846"/>
            <a:ext cx="578354" cy="578354"/>
          </a:xfrm>
          <a:prstGeom prst="line">
            <a:avLst/>
          </a:prstGeom>
          <a:ln w="85725" cap="flat">
            <a:solidFill>
              <a:srgbClr val="0D0D0D"/>
            </a:solidFill>
            <a:prstDash val="solid"/>
            <a:headEnd type="none" w="sm" len="sm"/>
            <a:tailEnd type="oval" w="lg" len="lg"/>
          </a:ln>
        </p:spPr>
      </p:sp>
      <p:grpSp>
        <p:nvGrpSpPr>
          <p:cNvPr id="15" name="Group 15"/>
          <p:cNvGrpSpPr/>
          <p:nvPr/>
        </p:nvGrpSpPr>
        <p:grpSpPr>
          <a:xfrm rot="-5400000">
            <a:off x="3457692" y="2279906"/>
            <a:ext cx="3322533" cy="3322533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F18"/>
            </a:solidFill>
            <a:ln w="142875" cap="sq">
              <a:solidFill>
                <a:srgbClr val="F3C601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6390601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935" r="-29863"/>
            </a:stretch>
          </a:blip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5984" y="2664750"/>
            <a:ext cx="2467427" cy="2467427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 flipH="1">
            <a:off x="11105928" y="3553931"/>
            <a:ext cx="1336257" cy="384932"/>
          </a:xfrm>
          <a:prstGeom prst="line">
            <a:avLst/>
          </a:prstGeom>
          <a:ln w="85725" cap="flat">
            <a:solidFill>
              <a:srgbClr val="0D0D0D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21" name="AutoShape 21"/>
          <p:cNvSpPr/>
          <p:nvPr/>
        </p:nvSpPr>
        <p:spPr>
          <a:xfrm flipH="1" flipV="1">
            <a:off x="10973794" y="2996621"/>
            <a:ext cx="226408" cy="785956"/>
          </a:xfrm>
          <a:prstGeom prst="line">
            <a:avLst/>
          </a:prstGeom>
          <a:ln w="85725" cap="flat">
            <a:solidFill>
              <a:srgbClr val="0D0D0D"/>
            </a:solidFill>
            <a:prstDash val="solid"/>
            <a:headEnd type="none" w="sm" len="sm"/>
            <a:tailEnd type="oval" w="lg" len="lg"/>
          </a:ln>
        </p:spPr>
      </p:sp>
      <p:grpSp>
        <p:nvGrpSpPr>
          <p:cNvPr id="22" name="Group 22"/>
          <p:cNvGrpSpPr/>
          <p:nvPr/>
        </p:nvGrpSpPr>
        <p:grpSpPr>
          <a:xfrm rot="-5400000">
            <a:off x="7652742" y="2268633"/>
            <a:ext cx="3322533" cy="3322533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F18"/>
            </a:solidFill>
            <a:ln w="142875" cap="sq">
              <a:solidFill>
                <a:srgbClr val="F3C601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5021" y="2748245"/>
            <a:ext cx="2385857" cy="2385857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12233661" y="2279906"/>
            <a:ext cx="3322533" cy="3322533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F18"/>
            </a:solidFill>
            <a:ln w="142875" cap="sq">
              <a:solidFill>
                <a:srgbClr val="F3C601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12858941" y="2937131"/>
            <a:ext cx="2071973" cy="2058160"/>
          </a:xfrm>
          <a:custGeom>
            <a:avLst/>
            <a:gdLst/>
            <a:ahLst/>
            <a:cxnLst/>
            <a:rect l="l" t="t" r="r" b="b"/>
            <a:pathLst>
              <a:path w="2071973" h="2058160">
                <a:moveTo>
                  <a:pt x="0" y="0"/>
                </a:moveTo>
                <a:lnTo>
                  <a:pt x="2071973" y="0"/>
                </a:lnTo>
                <a:lnTo>
                  <a:pt x="2071973" y="2058160"/>
                </a:lnTo>
                <a:lnTo>
                  <a:pt x="0" y="20581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5799967" y="933450"/>
            <a:ext cx="6688066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Follow Us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319477" y="5710042"/>
            <a:ext cx="3598963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4"/>
              </a:lnSpc>
            </a:pPr>
            <a:r>
              <a:rPr lang="en-US" sz="2761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BAP Instagram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83977" y="5710042"/>
            <a:ext cx="4127946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4"/>
              </a:lnSpc>
            </a:pPr>
            <a:r>
              <a:rPr lang="en-US" sz="2761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BAP Website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099379" y="5623381"/>
            <a:ext cx="3738546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4"/>
              </a:lnSpc>
            </a:pPr>
            <a:r>
              <a:rPr lang="en-US" sz="2761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BAP Survey</a:t>
            </a:r>
          </a:p>
        </p:txBody>
      </p:sp>
      <p:grpSp>
        <p:nvGrpSpPr>
          <p:cNvPr id="34" name="Group 34"/>
          <p:cNvGrpSpPr/>
          <p:nvPr/>
        </p:nvGrpSpPr>
        <p:grpSpPr>
          <a:xfrm rot="-5400000">
            <a:off x="5473289" y="6334448"/>
            <a:ext cx="3322533" cy="3322533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F18"/>
            </a:solidFill>
            <a:ln w="142875" cap="sq">
              <a:solidFill>
                <a:srgbClr val="F3C601"/>
              </a:solidFill>
              <a:prstDash val="solid"/>
              <a:miter/>
            </a:ln>
          </p:spPr>
        </p:sp>
        <p:sp>
          <p:nvSpPr>
            <p:cNvPr id="36" name="TextBox 3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 rot="-5400000">
            <a:off x="9668339" y="6323174"/>
            <a:ext cx="3322533" cy="3322533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F18"/>
            </a:solidFill>
            <a:ln w="142875" cap="sq">
              <a:solidFill>
                <a:srgbClr val="F3C601"/>
              </a:solidFill>
              <a:prstDash val="solid"/>
              <a:miter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5335074" y="9764583"/>
            <a:ext cx="3598963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4"/>
              </a:lnSpc>
            </a:pPr>
            <a:r>
              <a:rPr lang="en-US" sz="2761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NABA Instagram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299574" y="9764583"/>
            <a:ext cx="4127946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4"/>
              </a:lnSpc>
            </a:pPr>
            <a:r>
              <a:rPr lang="en-US" sz="2761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NABA Website</a:t>
            </a:r>
          </a:p>
        </p:txBody>
      </p:sp>
      <p:sp>
        <p:nvSpPr>
          <p:cNvPr id="42" name="AutoShape 42"/>
          <p:cNvSpPr/>
          <p:nvPr/>
        </p:nvSpPr>
        <p:spPr>
          <a:xfrm flipH="1" flipV="1">
            <a:off x="4280247" y="7202070"/>
            <a:ext cx="1208664" cy="687667"/>
          </a:xfrm>
          <a:prstGeom prst="line">
            <a:avLst/>
          </a:prstGeom>
          <a:ln w="85725" cap="flat">
            <a:solidFill>
              <a:srgbClr val="0D0D0D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43" name="AutoShape 43"/>
          <p:cNvSpPr/>
          <p:nvPr/>
        </p:nvSpPr>
        <p:spPr>
          <a:xfrm flipV="1">
            <a:off x="4457948" y="6449504"/>
            <a:ext cx="404470" cy="710909"/>
          </a:xfrm>
          <a:prstGeom prst="line">
            <a:avLst/>
          </a:prstGeom>
          <a:ln w="85725" cap="flat">
            <a:solidFill>
              <a:srgbClr val="0D0D0D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44" name="Freeform 44"/>
          <p:cNvSpPr/>
          <p:nvPr/>
        </p:nvSpPr>
        <p:spPr>
          <a:xfrm>
            <a:off x="6136427" y="6924226"/>
            <a:ext cx="1996257" cy="2033537"/>
          </a:xfrm>
          <a:custGeom>
            <a:avLst/>
            <a:gdLst/>
            <a:ahLst/>
            <a:cxnLst/>
            <a:rect l="l" t="t" r="r" b="b"/>
            <a:pathLst>
              <a:path w="1996257" h="2033537">
                <a:moveTo>
                  <a:pt x="0" y="0"/>
                </a:moveTo>
                <a:lnTo>
                  <a:pt x="1996257" y="0"/>
                </a:lnTo>
                <a:lnTo>
                  <a:pt x="1996257" y="2033537"/>
                </a:lnTo>
                <a:lnTo>
                  <a:pt x="0" y="20335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2723" t="-74354" r="-41686" b="-131537"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0295090" y="6931613"/>
            <a:ext cx="2188648" cy="2132475"/>
          </a:xfrm>
          <a:custGeom>
            <a:avLst/>
            <a:gdLst/>
            <a:ahLst/>
            <a:cxnLst/>
            <a:rect l="l" t="t" r="r" b="b"/>
            <a:pathLst>
              <a:path w="2095614" h="1986278">
                <a:moveTo>
                  <a:pt x="0" y="0"/>
                </a:moveTo>
                <a:lnTo>
                  <a:pt x="2095614" y="0"/>
                </a:lnTo>
                <a:lnTo>
                  <a:pt x="2095614" y="1986278"/>
                </a:lnTo>
                <a:lnTo>
                  <a:pt x="0" y="19862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444" t="-8175" r="-4622" b="-9005"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7545" y="7821757"/>
            <a:ext cx="18623091" cy="2804496"/>
            <a:chOff x="0" y="0"/>
            <a:chExt cx="4904847" cy="7386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04847" cy="738633"/>
            </a:xfrm>
            <a:custGeom>
              <a:avLst/>
              <a:gdLst/>
              <a:ahLst/>
              <a:cxnLst/>
              <a:rect l="l" t="t" r="r" b="b"/>
              <a:pathLst>
                <a:path w="4904847" h="738633">
                  <a:moveTo>
                    <a:pt x="0" y="0"/>
                  </a:moveTo>
                  <a:lnTo>
                    <a:pt x="4904847" y="0"/>
                  </a:lnTo>
                  <a:lnTo>
                    <a:pt x="4904847" y="738633"/>
                  </a:lnTo>
                  <a:lnTo>
                    <a:pt x="0" y="738633"/>
                  </a:lnTo>
                  <a:close/>
                </a:path>
              </a:pathLst>
            </a:custGeom>
            <a:solidFill>
              <a:srgbClr val="F7CA6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04847" cy="786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167545" y="6248855"/>
            <a:ext cx="18623091" cy="1603626"/>
            <a:chOff x="0" y="0"/>
            <a:chExt cx="4904847" cy="4223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04847" cy="422354"/>
            </a:xfrm>
            <a:custGeom>
              <a:avLst/>
              <a:gdLst/>
              <a:ahLst/>
              <a:cxnLst/>
              <a:rect l="l" t="t" r="r" b="b"/>
              <a:pathLst>
                <a:path w="4904847" h="422354">
                  <a:moveTo>
                    <a:pt x="0" y="0"/>
                  </a:moveTo>
                  <a:lnTo>
                    <a:pt x="4904847" y="0"/>
                  </a:lnTo>
                  <a:lnTo>
                    <a:pt x="4904847" y="422354"/>
                  </a:lnTo>
                  <a:lnTo>
                    <a:pt x="0" y="422354"/>
                  </a:lnTo>
                  <a:close/>
                </a:path>
              </a:pathLst>
            </a:custGeom>
            <a:solidFill>
              <a:srgbClr val="D9AF4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904847" cy="469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6929030" y="1547814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59" y="0"/>
                </a:lnTo>
                <a:lnTo>
                  <a:pt x="544959" y="321526"/>
                </a:lnTo>
                <a:lnTo>
                  <a:pt x="0" y="321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400000">
            <a:off x="14992348" y="8638538"/>
            <a:ext cx="728203" cy="429640"/>
          </a:xfrm>
          <a:custGeom>
            <a:avLst/>
            <a:gdLst/>
            <a:ahLst/>
            <a:cxnLst/>
            <a:rect l="l" t="t" r="r" b="b"/>
            <a:pathLst>
              <a:path w="728203" h="429640">
                <a:moveTo>
                  <a:pt x="0" y="0"/>
                </a:moveTo>
                <a:lnTo>
                  <a:pt x="728203" y="0"/>
                </a:lnTo>
                <a:lnTo>
                  <a:pt x="728203" y="429640"/>
                </a:lnTo>
                <a:lnTo>
                  <a:pt x="0" y="4296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00000">
            <a:off x="7320589" y="1547814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59" y="0"/>
                </a:lnTo>
                <a:lnTo>
                  <a:pt x="544959" y="321526"/>
                </a:lnTo>
                <a:lnTo>
                  <a:pt x="0" y="321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15515569" y="8638538"/>
            <a:ext cx="728203" cy="429640"/>
          </a:xfrm>
          <a:custGeom>
            <a:avLst/>
            <a:gdLst/>
            <a:ahLst/>
            <a:cxnLst/>
            <a:rect l="l" t="t" r="r" b="b"/>
            <a:pathLst>
              <a:path w="728203" h="429640">
                <a:moveTo>
                  <a:pt x="0" y="0"/>
                </a:moveTo>
                <a:lnTo>
                  <a:pt x="728204" y="0"/>
                </a:lnTo>
                <a:lnTo>
                  <a:pt x="728204" y="429640"/>
                </a:lnTo>
                <a:lnTo>
                  <a:pt x="0" y="4296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00000">
            <a:off x="7712148" y="1547814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60" y="0"/>
                </a:lnTo>
                <a:lnTo>
                  <a:pt x="544960" y="321526"/>
                </a:lnTo>
                <a:lnTo>
                  <a:pt x="0" y="321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16038791" y="8638538"/>
            <a:ext cx="728203" cy="429640"/>
          </a:xfrm>
          <a:custGeom>
            <a:avLst/>
            <a:gdLst/>
            <a:ahLst/>
            <a:cxnLst/>
            <a:rect l="l" t="t" r="r" b="b"/>
            <a:pathLst>
              <a:path w="728203" h="429640">
                <a:moveTo>
                  <a:pt x="0" y="0"/>
                </a:moveTo>
                <a:lnTo>
                  <a:pt x="728203" y="0"/>
                </a:lnTo>
                <a:lnTo>
                  <a:pt x="728203" y="429640"/>
                </a:lnTo>
                <a:lnTo>
                  <a:pt x="0" y="4296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339746" y="8416724"/>
            <a:ext cx="841576" cy="84157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5400000">
            <a:off x="8859766" y="8205022"/>
            <a:ext cx="284234" cy="28423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5400000">
            <a:off x="16974393" y="-1183362"/>
            <a:ext cx="2688240" cy="268824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-10800000">
            <a:off x="16974393" y="648373"/>
            <a:ext cx="841576" cy="841576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978322" y="1092694"/>
            <a:ext cx="986448" cy="908886"/>
          </a:xfrm>
          <a:custGeom>
            <a:avLst/>
            <a:gdLst/>
            <a:ahLst/>
            <a:cxnLst/>
            <a:rect l="l" t="t" r="r" b="b"/>
            <a:pathLst>
              <a:path w="986448" h="908886">
                <a:moveTo>
                  <a:pt x="0" y="0"/>
                </a:moveTo>
                <a:lnTo>
                  <a:pt x="986448" y="0"/>
                </a:lnTo>
                <a:lnTo>
                  <a:pt x="986448" y="908886"/>
                </a:lnTo>
                <a:lnTo>
                  <a:pt x="0" y="9088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3935" r="-29863"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028700" y="2346933"/>
            <a:ext cx="5878529" cy="3685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32"/>
              </a:lnSpc>
            </a:pPr>
            <a:r>
              <a:rPr lang="en-US" sz="12665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Thank You!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057808" y="1199543"/>
            <a:ext cx="2878787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1"/>
              </a:lnSpc>
            </a:pPr>
            <a:r>
              <a:rPr lang="en-US" sz="2218">
                <a:solidFill>
                  <a:srgbClr val="0D0D0D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Kennesaw State University </a:t>
            </a:r>
          </a:p>
        </p:txBody>
      </p:sp>
      <p:sp>
        <p:nvSpPr>
          <p:cNvPr id="29" name="Freeform 29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3935" r="-29863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0710901" y="1882584"/>
            <a:ext cx="7744645" cy="3854057"/>
          </a:xfrm>
          <a:custGeom>
            <a:avLst/>
            <a:gdLst/>
            <a:ahLst/>
            <a:cxnLst/>
            <a:rect l="l" t="t" r="r" b="b"/>
            <a:pathLst>
              <a:path w="7744645" h="3854057">
                <a:moveTo>
                  <a:pt x="0" y="0"/>
                </a:moveTo>
                <a:lnTo>
                  <a:pt x="7744644" y="0"/>
                </a:lnTo>
                <a:lnTo>
                  <a:pt x="7744644" y="3854056"/>
                </a:lnTo>
                <a:lnTo>
                  <a:pt x="0" y="38540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131" t="-22914" r="-3787" b="-24246"/>
            </a:stretch>
          </a:blipFill>
        </p:spPr>
      </p:sp>
      <p:grpSp>
        <p:nvGrpSpPr>
          <p:cNvPr id="31" name="Group 31"/>
          <p:cNvGrpSpPr/>
          <p:nvPr/>
        </p:nvGrpSpPr>
        <p:grpSpPr>
          <a:xfrm>
            <a:off x="1028700" y="8416724"/>
            <a:ext cx="841576" cy="841576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33" name="TextBox 3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1142073" y="8530097"/>
            <a:ext cx="614830" cy="614830"/>
          </a:xfrm>
          <a:custGeom>
            <a:avLst/>
            <a:gdLst/>
            <a:ahLst/>
            <a:cxnLst/>
            <a:rect l="l" t="t" r="r" b="b"/>
            <a:pathLst>
              <a:path w="614830" h="614830">
                <a:moveTo>
                  <a:pt x="0" y="0"/>
                </a:moveTo>
                <a:lnTo>
                  <a:pt x="614830" y="0"/>
                </a:lnTo>
                <a:lnTo>
                  <a:pt x="614830" y="614830"/>
                </a:lnTo>
                <a:lnTo>
                  <a:pt x="0" y="614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2057808" y="8161849"/>
            <a:ext cx="3454282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21"/>
              </a:lnSpc>
            </a:pPr>
            <a:r>
              <a:rPr lang="en-US" sz="1934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Visit Our Websites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057808" y="8441833"/>
            <a:ext cx="4410331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6"/>
              </a:lnSpc>
            </a:pPr>
            <a:r>
              <a:rPr lang="en-US" sz="2455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ksubap.com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057808" y="8861259"/>
            <a:ext cx="4410331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6"/>
              </a:lnSpc>
            </a:pPr>
            <a:r>
              <a:rPr lang="en-US" sz="2455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nabakennesaw.com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38225" y="6707332"/>
            <a:ext cx="7449919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799">
                <a:solidFill>
                  <a:srgbClr val="0D0D0D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Iota Tau Chapter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5076902" y="-165718"/>
            <a:ext cx="3685761" cy="1194418"/>
            <a:chOff x="0" y="0"/>
            <a:chExt cx="970735" cy="314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474663" y="9258300"/>
            <a:ext cx="3685761" cy="1194418"/>
            <a:chOff x="0" y="0"/>
            <a:chExt cx="970735" cy="3145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90601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935" r="-2986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97565" y="2419480"/>
            <a:ext cx="2724020" cy="5448040"/>
          </a:xfrm>
          <a:custGeom>
            <a:avLst/>
            <a:gdLst/>
            <a:ahLst/>
            <a:cxnLst/>
            <a:rect l="l" t="t" r="r" b="b"/>
            <a:pathLst>
              <a:path w="2724020" h="5448040">
                <a:moveTo>
                  <a:pt x="0" y="0"/>
                </a:moveTo>
                <a:lnTo>
                  <a:pt x="2724020" y="0"/>
                </a:lnTo>
                <a:lnTo>
                  <a:pt x="2724020" y="5448040"/>
                </a:lnTo>
                <a:lnTo>
                  <a:pt x="0" y="54480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 rot="5400000">
            <a:off x="2575120" y="2621055"/>
            <a:ext cx="5044891" cy="5044891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5400000">
            <a:off x="2699238" y="2869291"/>
            <a:ext cx="4796654" cy="4548417"/>
            <a:chOff x="0" y="0"/>
            <a:chExt cx="85716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57160" cy="812800"/>
            </a:xfrm>
            <a:custGeom>
              <a:avLst/>
              <a:gdLst/>
              <a:ahLst/>
              <a:cxnLst/>
              <a:rect l="l" t="t" r="r" b="b"/>
              <a:pathLst>
                <a:path w="857160" h="812800">
                  <a:moveTo>
                    <a:pt x="428580" y="0"/>
                  </a:moveTo>
                  <a:cubicBezTo>
                    <a:pt x="191882" y="0"/>
                    <a:pt x="0" y="181951"/>
                    <a:pt x="0" y="406400"/>
                  </a:cubicBezTo>
                  <a:cubicBezTo>
                    <a:pt x="0" y="630849"/>
                    <a:pt x="191882" y="812800"/>
                    <a:pt x="428580" y="812800"/>
                  </a:cubicBezTo>
                  <a:cubicBezTo>
                    <a:pt x="665278" y="812800"/>
                    <a:pt x="857160" y="630849"/>
                    <a:pt x="857160" y="406400"/>
                  </a:cubicBezTo>
                  <a:cubicBezTo>
                    <a:pt x="857160" y="181951"/>
                    <a:pt x="665278" y="0"/>
                    <a:pt x="42858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80359" y="28575"/>
              <a:ext cx="696442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086698" y="2745173"/>
            <a:ext cx="4021733" cy="4751557"/>
            <a:chOff x="0" y="0"/>
            <a:chExt cx="812800" cy="96029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960299"/>
            </a:xfrm>
            <a:custGeom>
              <a:avLst/>
              <a:gdLst/>
              <a:ahLst/>
              <a:cxnLst/>
              <a:rect l="l" t="t" r="r" b="b"/>
              <a:pathLst>
                <a:path w="812800" h="960299">
                  <a:moveTo>
                    <a:pt x="406400" y="0"/>
                  </a:moveTo>
                  <a:cubicBezTo>
                    <a:pt x="181951" y="0"/>
                    <a:pt x="0" y="214970"/>
                    <a:pt x="0" y="480149"/>
                  </a:cubicBezTo>
                  <a:cubicBezTo>
                    <a:pt x="0" y="745329"/>
                    <a:pt x="181951" y="960299"/>
                    <a:pt x="406400" y="960299"/>
                  </a:cubicBezTo>
                  <a:cubicBezTo>
                    <a:pt x="630849" y="960299"/>
                    <a:pt x="812800" y="745329"/>
                    <a:pt x="812800" y="480149"/>
                  </a:cubicBezTo>
                  <a:cubicBezTo>
                    <a:pt x="812800" y="214970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7272" t="-4905" b="-17169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5004606" y="2351989"/>
            <a:ext cx="174241" cy="17424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04606" y="7760771"/>
            <a:ext cx="174241" cy="174241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028700" y="1019175"/>
            <a:ext cx="12307808" cy="923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BAP Advisors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148365" y="8200299"/>
            <a:ext cx="3898400" cy="424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6"/>
              </a:lnSpc>
            </a:pPr>
            <a:r>
              <a:rPr lang="en-US" sz="258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Shannon Shumate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422246" y="8636134"/>
            <a:ext cx="3350637" cy="31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Principal Lecturer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707319" y="8200299"/>
            <a:ext cx="3898400" cy="424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6"/>
              </a:lnSpc>
            </a:pPr>
            <a:r>
              <a:rPr lang="en-US" sz="258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Amanda York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888242" y="8617673"/>
            <a:ext cx="3350637" cy="623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Associate Director, Strategic Partnerships</a:t>
            </a:r>
          </a:p>
        </p:txBody>
      </p:sp>
      <p:sp>
        <p:nvSpPr>
          <p:cNvPr id="29" name="Freeform 29"/>
          <p:cNvSpPr/>
          <p:nvPr/>
        </p:nvSpPr>
        <p:spPr>
          <a:xfrm>
            <a:off x="12594853" y="2419480"/>
            <a:ext cx="2724020" cy="5448040"/>
          </a:xfrm>
          <a:custGeom>
            <a:avLst/>
            <a:gdLst/>
            <a:ahLst/>
            <a:cxnLst/>
            <a:rect l="l" t="t" r="r" b="b"/>
            <a:pathLst>
              <a:path w="2724020" h="5448040">
                <a:moveTo>
                  <a:pt x="0" y="0"/>
                </a:moveTo>
                <a:lnTo>
                  <a:pt x="2724020" y="0"/>
                </a:lnTo>
                <a:lnTo>
                  <a:pt x="2724020" y="5448040"/>
                </a:lnTo>
                <a:lnTo>
                  <a:pt x="0" y="54480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 rot="5400000">
            <a:off x="10072408" y="2621055"/>
            <a:ext cx="5044891" cy="5044891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 rot="5400000">
            <a:off x="10196526" y="2869291"/>
            <a:ext cx="4796654" cy="4548417"/>
            <a:chOff x="0" y="0"/>
            <a:chExt cx="85716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57160" cy="812800"/>
            </a:xfrm>
            <a:custGeom>
              <a:avLst/>
              <a:gdLst/>
              <a:ahLst/>
              <a:cxnLst/>
              <a:rect l="l" t="t" r="r" b="b"/>
              <a:pathLst>
                <a:path w="857160" h="812800">
                  <a:moveTo>
                    <a:pt x="428580" y="0"/>
                  </a:moveTo>
                  <a:cubicBezTo>
                    <a:pt x="191882" y="0"/>
                    <a:pt x="0" y="181951"/>
                    <a:pt x="0" y="406400"/>
                  </a:cubicBezTo>
                  <a:cubicBezTo>
                    <a:pt x="0" y="630849"/>
                    <a:pt x="191882" y="812800"/>
                    <a:pt x="428580" y="812800"/>
                  </a:cubicBezTo>
                  <a:cubicBezTo>
                    <a:pt x="665278" y="812800"/>
                    <a:pt x="857160" y="630849"/>
                    <a:pt x="857160" y="406400"/>
                  </a:cubicBezTo>
                  <a:cubicBezTo>
                    <a:pt x="857160" y="181951"/>
                    <a:pt x="665278" y="0"/>
                    <a:pt x="42858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80359" y="28575"/>
              <a:ext cx="696442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0583987" y="2745173"/>
            <a:ext cx="4021733" cy="4751557"/>
            <a:chOff x="0" y="0"/>
            <a:chExt cx="812800" cy="960299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960299"/>
            </a:xfrm>
            <a:custGeom>
              <a:avLst/>
              <a:gdLst/>
              <a:ahLst/>
              <a:cxnLst/>
              <a:rect l="l" t="t" r="r" b="b"/>
              <a:pathLst>
                <a:path w="812800" h="960299">
                  <a:moveTo>
                    <a:pt x="406400" y="0"/>
                  </a:moveTo>
                  <a:cubicBezTo>
                    <a:pt x="181951" y="0"/>
                    <a:pt x="0" y="214970"/>
                    <a:pt x="0" y="480149"/>
                  </a:cubicBezTo>
                  <a:cubicBezTo>
                    <a:pt x="0" y="745329"/>
                    <a:pt x="181951" y="960299"/>
                    <a:pt x="406400" y="960299"/>
                  </a:cubicBezTo>
                  <a:cubicBezTo>
                    <a:pt x="630849" y="960299"/>
                    <a:pt x="812800" y="745329"/>
                    <a:pt x="812800" y="480149"/>
                  </a:cubicBezTo>
                  <a:cubicBezTo>
                    <a:pt x="812800" y="214970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t="-12288" r="-2782" b="-12288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38" name="Group 38"/>
          <p:cNvGrpSpPr/>
          <p:nvPr/>
        </p:nvGrpSpPr>
        <p:grpSpPr>
          <a:xfrm>
            <a:off x="12501894" y="2351989"/>
            <a:ext cx="174241" cy="174241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2501894" y="7760771"/>
            <a:ext cx="174241" cy="174241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5076902" y="-165718"/>
            <a:ext cx="3685761" cy="1194418"/>
            <a:chOff x="0" y="0"/>
            <a:chExt cx="970735" cy="314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902605" y="9227437"/>
            <a:ext cx="3685761" cy="1194418"/>
            <a:chOff x="0" y="0"/>
            <a:chExt cx="970735" cy="3145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FCBA2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90601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935" r="-29863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1019175"/>
            <a:ext cx="14133113" cy="923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NABA Kennesaw Executive Board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3895416"/>
            <a:ext cx="4397171" cy="4538544"/>
            <a:chOff x="0" y="0"/>
            <a:chExt cx="5862894" cy="6051393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5293732" y="2188476"/>
              <a:ext cx="157265" cy="157265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0D0D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7322" tIns="67322" rIns="67322" bIns="67322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5400000">
              <a:off x="411897" y="2147684"/>
              <a:ext cx="184773" cy="184773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0D0D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7322" tIns="67322" rIns="67322" bIns="67322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 rot="5400000">
              <a:off x="1702130" y="959159"/>
              <a:ext cx="2458634" cy="4917268"/>
            </a:xfrm>
            <a:custGeom>
              <a:avLst/>
              <a:gdLst/>
              <a:ahLst/>
              <a:cxnLst/>
              <a:rect l="l" t="t" r="r" b="b"/>
              <a:pathLst>
                <a:path w="2458634" h="4917268">
                  <a:moveTo>
                    <a:pt x="0" y="0"/>
                  </a:moveTo>
                  <a:lnTo>
                    <a:pt x="2458634" y="0"/>
                  </a:lnTo>
                  <a:lnTo>
                    <a:pt x="2458634" y="4917268"/>
                  </a:lnTo>
                  <a:lnTo>
                    <a:pt x="0" y="49172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8" name="Group 18"/>
            <p:cNvGrpSpPr/>
            <p:nvPr/>
          </p:nvGrpSpPr>
          <p:grpSpPr>
            <a:xfrm rot="-10800000">
              <a:off x="742971" y="0"/>
              <a:ext cx="4376952" cy="4376952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5F18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7322" tIns="67322" rIns="67322" bIns="67322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1065767" y="322796"/>
              <a:ext cx="3731360" cy="37313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42383" t="-92244" r="-41178" b="-83600"/>
                </a:stretch>
              </a:blipFill>
              <a:ln w="57150" cap="sq">
                <a:gradFill>
                  <a:gsLst>
                    <a:gs pos="0">
                      <a:srgbClr val="492709">
                        <a:alpha val="100000"/>
                      </a:srgbClr>
                    </a:gs>
                    <a:gs pos="100000">
                      <a:srgbClr val="F2AA15">
                        <a:alpha val="10000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</p:grpSp>
        <p:sp>
          <p:nvSpPr>
            <p:cNvPr id="23" name="TextBox 23"/>
            <p:cNvSpPr txBox="1"/>
            <p:nvPr/>
          </p:nvSpPr>
          <p:spPr>
            <a:xfrm>
              <a:off x="411897" y="5603709"/>
              <a:ext cx="5039101" cy="447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80"/>
                </a:lnSpc>
              </a:pPr>
              <a:r>
                <a:rPr lang="en-US" sz="2062">
                  <a:solidFill>
                    <a:srgbClr val="0D0D0D"/>
                  </a:solidFill>
                  <a:latin typeface="Poppins"/>
                  <a:ea typeface="Poppins"/>
                  <a:cs typeface="Poppins"/>
                  <a:sym typeface="Poppins"/>
                </a:rPr>
                <a:t>President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4933399"/>
              <a:ext cx="5862894" cy="633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2884" b="1">
                  <a:solidFill>
                    <a:srgbClr val="0D0D0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Tameia Verdree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026367" y="6748417"/>
            <a:ext cx="3279483" cy="3389837"/>
            <a:chOff x="0" y="0"/>
            <a:chExt cx="4372644" cy="4519783"/>
          </a:xfrm>
        </p:grpSpPr>
        <p:sp>
          <p:nvSpPr>
            <p:cNvPr id="26" name="Freeform 26"/>
            <p:cNvSpPr/>
            <p:nvPr/>
          </p:nvSpPr>
          <p:spPr>
            <a:xfrm rot="5400000">
              <a:off x="1269477" y="715357"/>
              <a:ext cx="1833690" cy="3667380"/>
            </a:xfrm>
            <a:custGeom>
              <a:avLst/>
              <a:gdLst/>
              <a:ahLst/>
              <a:cxnLst/>
              <a:rect l="l" t="t" r="r" b="b"/>
              <a:pathLst>
                <a:path w="1833690" h="3667380">
                  <a:moveTo>
                    <a:pt x="0" y="0"/>
                  </a:moveTo>
                  <a:lnTo>
                    <a:pt x="1833690" y="0"/>
                  </a:lnTo>
                  <a:lnTo>
                    <a:pt x="1833690" y="3667380"/>
                  </a:lnTo>
                  <a:lnTo>
                    <a:pt x="0" y="3667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7" name="Group 27"/>
            <p:cNvGrpSpPr/>
            <p:nvPr/>
          </p:nvGrpSpPr>
          <p:grpSpPr>
            <a:xfrm rot="-10800000">
              <a:off x="554120" y="0"/>
              <a:ext cx="3264403" cy="3264403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5F18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210" tIns="50210" rIns="50210" bIns="50210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794867" y="240747"/>
              <a:ext cx="2782910" cy="2782910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26333" t="-56408" r="-23729" b="-69096"/>
                </a:stretch>
              </a:blipFill>
              <a:ln w="57150" cap="sq">
                <a:gradFill>
                  <a:gsLst>
                    <a:gs pos="0">
                      <a:srgbClr val="492709">
                        <a:alpha val="100000"/>
                      </a:srgbClr>
                    </a:gs>
                    <a:gs pos="100000">
                      <a:srgbClr val="F2AA15">
                        <a:alpha val="10000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</p:grpSp>
        <p:sp>
          <p:nvSpPr>
            <p:cNvPr id="32" name="TextBox 32"/>
            <p:cNvSpPr txBox="1"/>
            <p:nvPr/>
          </p:nvSpPr>
          <p:spPr>
            <a:xfrm>
              <a:off x="307200" y="4175025"/>
              <a:ext cx="3758245" cy="344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1"/>
                </a:lnSpc>
              </a:pPr>
              <a:r>
                <a:rPr lang="en-US" sz="1577">
                  <a:solidFill>
                    <a:srgbClr val="0D0D0D"/>
                  </a:solidFill>
                  <a:latin typeface="Poppins"/>
                  <a:ea typeface="Poppins"/>
                  <a:cs typeface="Poppins"/>
                  <a:sym typeface="Poppins"/>
                </a:rPr>
                <a:t>Event Coordinator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3667306"/>
              <a:ext cx="4372644" cy="480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32"/>
                </a:lnSpc>
              </a:pPr>
              <a:r>
                <a:rPr lang="en-US" sz="2178" b="1">
                  <a:solidFill>
                    <a:srgbClr val="0D0D0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Cheyenne Parks</a:t>
              </a:r>
            </a:p>
          </p:txBody>
        </p:sp>
        <p:grpSp>
          <p:nvGrpSpPr>
            <p:cNvPr id="34" name="Group 34"/>
            <p:cNvGrpSpPr/>
            <p:nvPr/>
          </p:nvGrpSpPr>
          <p:grpSpPr>
            <a:xfrm rot="5400000">
              <a:off x="264237" y="1505538"/>
              <a:ext cx="184773" cy="184773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0D0D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7322" tIns="67322" rIns="67322" bIns="67322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 rot="5400000">
              <a:off x="3921657" y="1505538"/>
              <a:ext cx="184773" cy="184773"/>
              <a:chOff x="0" y="0"/>
              <a:chExt cx="812800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0D0D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7322" tIns="67322" rIns="67322" bIns="67322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</p:grpSp>
      <p:grpSp>
        <p:nvGrpSpPr>
          <p:cNvPr id="40" name="Group 40"/>
          <p:cNvGrpSpPr/>
          <p:nvPr/>
        </p:nvGrpSpPr>
        <p:grpSpPr>
          <a:xfrm>
            <a:off x="7703011" y="6748417"/>
            <a:ext cx="3279483" cy="3389837"/>
            <a:chOff x="0" y="0"/>
            <a:chExt cx="4372644" cy="4519783"/>
          </a:xfrm>
        </p:grpSpPr>
        <p:sp>
          <p:nvSpPr>
            <p:cNvPr id="41" name="Freeform 41"/>
            <p:cNvSpPr/>
            <p:nvPr/>
          </p:nvSpPr>
          <p:spPr>
            <a:xfrm rot="5400000">
              <a:off x="1269477" y="715357"/>
              <a:ext cx="1833690" cy="3667380"/>
            </a:xfrm>
            <a:custGeom>
              <a:avLst/>
              <a:gdLst/>
              <a:ahLst/>
              <a:cxnLst/>
              <a:rect l="l" t="t" r="r" b="b"/>
              <a:pathLst>
                <a:path w="1833690" h="3667380">
                  <a:moveTo>
                    <a:pt x="0" y="0"/>
                  </a:moveTo>
                  <a:lnTo>
                    <a:pt x="1833690" y="0"/>
                  </a:lnTo>
                  <a:lnTo>
                    <a:pt x="1833690" y="3667380"/>
                  </a:lnTo>
                  <a:lnTo>
                    <a:pt x="0" y="3667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2" name="Group 42"/>
            <p:cNvGrpSpPr/>
            <p:nvPr/>
          </p:nvGrpSpPr>
          <p:grpSpPr>
            <a:xfrm rot="-10800000">
              <a:off x="554120" y="0"/>
              <a:ext cx="3264403" cy="3264403"/>
              <a:chOff x="0" y="0"/>
              <a:chExt cx="812800" cy="8128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5F18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210" tIns="50210" rIns="50210" bIns="50210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794867" y="240747"/>
              <a:ext cx="2782910" cy="2782910"/>
              <a:chOff x="0" y="0"/>
              <a:chExt cx="812800" cy="8128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55959" t="-100846" r="-41893" b="-96474"/>
                </a:stretch>
              </a:blipFill>
              <a:ln w="57150" cap="sq">
                <a:gradFill>
                  <a:gsLst>
                    <a:gs pos="0">
                      <a:srgbClr val="492709">
                        <a:alpha val="100000"/>
                      </a:srgbClr>
                    </a:gs>
                    <a:gs pos="100000">
                      <a:srgbClr val="F2AA15">
                        <a:alpha val="10000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</p:grpSp>
        <p:sp>
          <p:nvSpPr>
            <p:cNvPr id="47" name="TextBox 47"/>
            <p:cNvSpPr txBox="1"/>
            <p:nvPr/>
          </p:nvSpPr>
          <p:spPr>
            <a:xfrm>
              <a:off x="307200" y="4175025"/>
              <a:ext cx="3758245" cy="344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1"/>
                </a:lnSpc>
              </a:pPr>
              <a:r>
                <a:rPr lang="en-US" sz="1577">
                  <a:solidFill>
                    <a:srgbClr val="0D0D0D"/>
                  </a:solidFill>
                  <a:latin typeface="Poppins"/>
                  <a:ea typeface="Poppins"/>
                  <a:cs typeface="Poppins"/>
                  <a:sym typeface="Poppins"/>
                </a:rPr>
                <a:t>Event Coordinator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3667306"/>
              <a:ext cx="4372644" cy="480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32"/>
                </a:lnSpc>
              </a:pPr>
              <a:r>
                <a:rPr lang="en-US" sz="2178" b="1">
                  <a:solidFill>
                    <a:srgbClr val="0D0D0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Saniah Middlebrooks</a:t>
              </a:r>
            </a:p>
          </p:txBody>
        </p:sp>
        <p:grpSp>
          <p:nvGrpSpPr>
            <p:cNvPr id="49" name="Group 49"/>
            <p:cNvGrpSpPr/>
            <p:nvPr/>
          </p:nvGrpSpPr>
          <p:grpSpPr>
            <a:xfrm rot="5400000">
              <a:off x="289887" y="1505538"/>
              <a:ext cx="184773" cy="184773"/>
              <a:chOff x="0" y="0"/>
              <a:chExt cx="812800" cy="8128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0D0D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7322" tIns="67322" rIns="67322" bIns="67322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 rot="5400000">
              <a:off x="3920584" y="1505538"/>
              <a:ext cx="184773" cy="184773"/>
              <a:chOff x="0" y="0"/>
              <a:chExt cx="812800" cy="81280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0D0D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7322" tIns="67322" rIns="67322" bIns="67322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</p:grpSp>
      <p:grpSp>
        <p:nvGrpSpPr>
          <p:cNvPr id="55" name="Group 55"/>
          <p:cNvGrpSpPr/>
          <p:nvPr/>
        </p:nvGrpSpPr>
        <p:grpSpPr>
          <a:xfrm>
            <a:off x="11379656" y="6748417"/>
            <a:ext cx="3279483" cy="3389837"/>
            <a:chOff x="0" y="0"/>
            <a:chExt cx="4372644" cy="4519783"/>
          </a:xfrm>
        </p:grpSpPr>
        <p:sp>
          <p:nvSpPr>
            <p:cNvPr id="56" name="Freeform 56"/>
            <p:cNvSpPr/>
            <p:nvPr/>
          </p:nvSpPr>
          <p:spPr>
            <a:xfrm rot="5400000">
              <a:off x="1269477" y="715357"/>
              <a:ext cx="1833690" cy="3667380"/>
            </a:xfrm>
            <a:custGeom>
              <a:avLst/>
              <a:gdLst/>
              <a:ahLst/>
              <a:cxnLst/>
              <a:rect l="l" t="t" r="r" b="b"/>
              <a:pathLst>
                <a:path w="1833690" h="3667380">
                  <a:moveTo>
                    <a:pt x="0" y="0"/>
                  </a:moveTo>
                  <a:lnTo>
                    <a:pt x="1833690" y="0"/>
                  </a:lnTo>
                  <a:lnTo>
                    <a:pt x="1833690" y="3667380"/>
                  </a:lnTo>
                  <a:lnTo>
                    <a:pt x="0" y="3667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57" name="Group 57"/>
            <p:cNvGrpSpPr/>
            <p:nvPr/>
          </p:nvGrpSpPr>
          <p:grpSpPr>
            <a:xfrm rot="-10800000">
              <a:off x="554120" y="0"/>
              <a:ext cx="3264403" cy="3264403"/>
              <a:chOff x="0" y="0"/>
              <a:chExt cx="812800" cy="81280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5F18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210" tIns="50210" rIns="50210" bIns="50210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794867" y="240747"/>
              <a:ext cx="2782910" cy="2782910"/>
              <a:chOff x="0" y="0"/>
              <a:chExt cx="812800" cy="81280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41146" t="-56408" r="-44954" b="-123252"/>
                </a:stretch>
              </a:blipFill>
              <a:ln w="57150" cap="sq">
                <a:gradFill>
                  <a:gsLst>
                    <a:gs pos="0">
                      <a:srgbClr val="492709">
                        <a:alpha val="100000"/>
                      </a:srgbClr>
                    </a:gs>
                    <a:gs pos="100000">
                      <a:srgbClr val="F2AA15">
                        <a:alpha val="10000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</p:grpSp>
        <p:sp>
          <p:nvSpPr>
            <p:cNvPr id="62" name="TextBox 62"/>
            <p:cNvSpPr txBox="1"/>
            <p:nvPr/>
          </p:nvSpPr>
          <p:spPr>
            <a:xfrm>
              <a:off x="307200" y="4175025"/>
              <a:ext cx="3758245" cy="344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1"/>
                </a:lnSpc>
              </a:pPr>
              <a:r>
                <a:rPr lang="en-US" sz="1577">
                  <a:solidFill>
                    <a:srgbClr val="0D0D0D"/>
                  </a:solidFill>
                  <a:latin typeface="Poppins"/>
                  <a:ea typeface="Poppins"/>
                  <a:cs typeface="Poppins"/>
                  <a:sym typeface="Poppins"/>
                </a:rPr>
                <a:t>External Affairs 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3667306"/>
              <a:ext cx="4372644" cy="480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32"/>
                </a:lnSpc>
              </a:pPr>
              <a:r>
                <a:rPr lang="en-US" sz="2178" b="1">
                  <a:solidFill>
                    <a:srgbClr val="0D0D0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Jason Wilburn</a:t>
              </a:r>
            </a:p>
          </p:txBody>
        </p:sp>
        <p:grpSp>
          <p:nvGrpSpPr>
            <p:cNvPr id="64" name="Group 64"/>
            <p:cNvGrpSpPr/>
            <p:nvPr/>
          </p:nvGrpSpPr>
          <p:grpSpPr>
            <a:xfrm rot="5400000">
              <a:off x="250964" y="1505538"/>
              <a:ext cx="184773" cy="184773"/>
              <a:chOff x="0" y="0"/>
              <a:chExt cx="812800" cy="812800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0D0D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66" name="TextBox 6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7322" tIns="67322" rIns="67322" bIns="67322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  <p:grpSp>
          <p:nvGrpSpPr>
            <p:cNvPr id="67" name="Group 67"/>
            <p:cNvGrpSpPr/>
            <p:nvPr/>
          </p:nvGrpSpPr>
          <p:grpSpPr>
            <a:xfrm rot="5400000">
              <a:off x="3921751" y="1505538"/>
              <a:ext cx="184773" cy="184773"/>
              <a:chOff x="0" y="0"/>
              <a:chExt cx="812800" cy="812800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0D0D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69" name="TextBox 6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7322" tIns="67322" rIns="67322" bIns="67322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</p:grpSp>
      <p:grpSp>
        <p:nvGrpSpPr>
          <p:cNvPr id="70" name="Group 70"/>
          <p:cNvGrpSpPr/>
          <p:nvPr/>
        </p:nvGrpSpPr>
        <p:grpSpPr>
          <a:xfrm>
            <a:off x="15056300" y="6748417"/>
            <a:ext cx="3279483" cy="3389837"/>
            <a:chOff x="0" y="0"/>
            <a:chExt cx="4372644" cy="4519783"/>
          </a:xfrm>
        </p:grpSpPr>
        <p:sp>
          <p:nvSpPr>
            <p:cNvPr id="71" name="Freeform 71"/>
            <p:cNvSpPr/>
            <p:nvPr/>
          </p:nvSpPr>
          <p:spPr>
            <a:xfrm rot="5400000">
              <a:off x="1269477" y="715357"/>
              <a:ext cx="1833690" cy="3667380"/>
            </a:xfrm>
            <a:custGeom>
              <a:avLst/>
              <a:gdLst/>
              <a:ahLst/>
              <a:cxnLst/>
              <a:rect l="l" t="t" r="r" b="b"/>
              <a:pathLst>
                <a:path w="1833690" h="3667380">
                  <a:moveTo>
                    <a:pt x="0" y="0"/>
                  </a:moveTo>
                  <a:lnTo>
                    <a:pt x="1833690" y="0"/>
                  </a:lnTo>
                  <a:lnTo>
                    <a:pt x="1833690" y="3667380"/>
                  </a:lnTo>
                  <a:lnTo>
                    <a:pt x="0" y="3667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72" name="Group 72"/>
            <p:cNvGrpSpPr/>
            <p:nvPr/>
          </p:nvGrpSpPr>
          <p:grpSpPr>
            <a:xfrm rot="-10800000">
              <a:off x="554120" y="0"/>
              <a:ext cx="3264403" cy="3264403"/>
              <a:chOff x="0" y="0"/>
              <a:chExt cx="812800" cy="812800"/>
            </a:xfrm>
          </p:grpSpPr>
          <p:sp>
            <p:nvSpPr>
              <p:cNvPr id="73" name="Freeform 7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5F18"/>
              </a:solidFill>
            </p:spPr>
          </p:sp>
          <p:sp>
            <p:nvSpPr>
              <p:cNvPr id="74" name="TextBox 7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210" tIns="50210" rIns="50210" bIns="50210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  <p:grpSp>
          <p:nvGrpSpPr>
            <p:cNvPr id="75" name="Group 75"/>
            <p:cNvGrpSpPr/>
            <p:nvPr/>
          </p:nvGrpSpPr>
          <p:grpSpPr>
            <a:xfrm>
              <a:off x="794867" y="240747"/>
              <a:ext cx="2782910" cy="2782910"/>
              <a:chOff x="0" y="0"/>
              <a:chExt cx="812800" cy="812800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t="-8650" b="-30589"/>
                </a:stretch>
              </a:blipFill>
              <a:ln w="57150" cap="sq">
                <a:gradFill>
                  <a:gsLst>
                    <a:gs pos="0">
                      <a:srgbClr val="492709">
                        <a:alpha val="100000"/>
                      </a:srgbClr>
                    </a:gs>
                    <a:gs pos="100000">
                      <a:srgbClr val="F2AA15">
                        <a:alpha val="10000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</p:grpSp>
        <p:sp>
          <p:nvSpPr>
            <p:cNvPr id="77" name="TextBox 77"/>
            <p:cNvSpPr txBox="1"/>
            <p:nvPr/>
          </p:nvSpPr>
          <p:spPr>
            <a:xfrm>
              <a:off x="307200" y="4175025"/>
              <a:ext cx="3758245" cy="344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1"/>
                </a:lnSpc>
              </a:pPr>
              <a:r>
                <a:rPr lang="en-US" sz="1577">
                  <a:solidFill>
                    <a:srgbClr val="0D0D0D"/>
                  </a:solidFill>
                  <a:latin typeface="Poppins"/>
                  <a:ea typeface="Poppins"/>
                  <a:cs typeface="Poppins"/>
                  <a:sym typeface="Poppins"/>
                </a:rPr>
                <a:t>Internal Affairs</a:t>
              </a:r>
            </a:p>
          </p:txBody>
        </p:sp>
        <p:sp>
          <p:nvSpPr>
            <p:cNvPr id="78" name="TextBox 78"/>
            <p:cNvSpPr txBox="1"/>
            <p:nvPr/>
          </p:nvSpPr>
          <p:spPr>
            <a:xfrm>
              <a:off x="0" y="3667306"/>
              <a:ext cx="4372644" cy="480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32"/>
                </a:lnSpc>
              </a:pPr>
              <a:r>
                <a:rPr lang="en-US" sz="2178" b="1">
                  <a:solidFill>
                    <a:srgbClr val="0D0D0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Sanaa Deer-Fowlin</a:t>
              </a:r>
            </a:p>
          </p:txBody>
        </p:sp>
        <p:grpSp>
          <p:nvGrpSpPr>
            <p:cNvPr id="79" name="Group 79"/>
            <p:cNvGrpSpPr/>
            <p:nvPr/>
          </p:nvGrpSpPr>
          <p:grpSpPr>
            <a:xfrm rot="5400000">
              <a:off x="258741" y="1505538"/>
              <a:ext cx="184773" cy="184773"/>
              <a:chOff x="0" y="0"/>
              <a:chExt cx="812800" cy="812800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0D0D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1" name="TextBox 8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7322" tIns="67322" rIns="67322" bIns="67322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  <p:grpSp>
          <p:nvGrpSpPr>
            <p:cNvPr id="82" name="Group 82"/>
            <p:cNvGrpSpPr/>
            <p:nvPr/>
          </p:nvGrpSpPr>
          <p:grpSpPr>
            <a:xfrm rot="5400000">
              <a:off x="3910826" y="1505538"/>
              <a:ext cx="184773" cy="184773"/>
              <a:chOff x="0" y="0"/>
              <a:chExt cx="812800" cy="812800"/>
            </a:xfrm>
          </p:grpSpPr>
          <p:sp>
            <p:nvSpPr>
              <p:cNvPr id="83" name="Freeform 8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0D0D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4" name="TextBox 8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7322" tIns="67322" rIns="67322" bIns="67322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</p:grpSp>
      <p:grpSp>
        <p:nvGrpSpPr>
          <p:cNvPr id="85" name="Group 85"/>
          <p:cNvGrpSpPr/>
          <p:nvPr/>
        </p:nvGrpSpPr>
        <p:grpSpPr>
          <a:xfrm>
            <a:off x="15080936" y="2778437"/>
            <a:ext cx="3279483" cy="3388376"/>
            <a:chOff x="0" y="0"/>
            <a:chExt cx="4372644" cy="4517834"/>
          </a:xfrm>
        </p:grpSpPr>
        <p:grpSp>
          <p:nvGrpSpPr>
            <p:cNvPr id="86" name="Group 86"/>
            <p:cNvGrpSpPr/>
            <p:nvPr/>
          </p:nvGrpSpPr>
          <p:grpSpPr>
            <a:xfrm rot="5400000">
              <a:off x="3433713" y="1244441"/>
              <a:ext cx="104751" cy="104751"/>
              <a:chOff x="0" y="0"/>
              <a:chExt cx="812800" cy="812800"/>
            </a:xfrm>
          </p:grpSpPr>
          <p:sp>
            <p:nvSpPr>
              <p:cNvPr id="87" name="Freeform 8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0D0D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8" name="TextBox 8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0047" tIns="40047" rIns="40047" bIns="40047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  <p:sp>
          <p:nvSpPr>
            <p:cNvPr id="89" name="Freeform 89"/>
            <p:cNvSpPr/>
            <p:nvPr/>
          </p:nvSpPr>
          <p:spPr>
            <a:xfrm rot="5400000">
              <a:off x="1269477" y="715357"/>
              <a:ext cx="1833690" cy="3667380"/>
            </a:xfrm>
            <a:custGeom>
              <a:avLst/>
              <a:gdLst/>
              <a:ahLst/>
              <a:cxnLst/>
              <a:rect l="l" t="t" r="r" b="b"/>
              <a:pathLst>
                <a:path w="1833690" h="3667380">
                  <a:moveTo>
                    <a:pt x="0" y="0"/>
                  </a:moveTo>
                  <a:lnTo>
                    <a:pt x="1833690" y="0"/>
                  </a:lnTo>
                  <a:lnTo>
                    <a:pt x="1833690" y="3667380"/>
                  </a:lnTo>
                  <a:lnTo>
                    <a:pt x="0" y="3667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90" name="Group 90"/>
            <p:cNvGrpSpPr/>
            <p:nvPr/>
          </p:nvGrpSpPr>
          <p:grpSpPr>
            <a:xfrm rot="-10800000">
              <a:off x="554120" y="0"/>
              <a:ext cx="3264403" cy="3264403"/>
              <a:chOff x="0" y="0"/>
              <a:chExt cx="812800" cy="812800"/>
            </a:xfrm>
          </p:grpSpPr>
          <p:sp>
            <p:nvSpPr>
              <p:cNvPr id="91" name="Freeform 9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5F18"/>
              </a:solidFill>
            </p:spPr>
          </p:sp>
          <p:sp>
            <p:nvSpPr>
              <p:cNvPr id="92" name="TextBox 9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4842" tIns="44842" rIns="44842" bIns="44842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  <p:grpSp>
          <p:nvGrpSpPr>
            <p:cNvPr id="93" name="Group 93"/>
            <p:cNvGrpSpPr/>
            <p:nvPr/>
          </p:nvGrpSpPr>
          <p:grpSpPr>
            <a:xfrm>
              <a:off x="794867" y="240747"/>
              <a:ext cx="2782910" cy="2782910"/>
              <a:chOff x="0" y="0"/>
              <a:chExt cx="812800" cy="812800"/>
            </a:xfrm>
          </p:grpSpPr>
          <p:sp>
            <p:nvSpPr>
              <p:cNvPr id="94" name="Freeform 9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-32094" t="-76158" r="-29714" b="-66996"/>
                </a:stretch>
              </a:blipFill>
              <a:ln w="57150" cap="sq">
                <a:gradFill>
                  <a:gsLst>
                    <a:gs pos="0">
                      <a:srgbClr val="492709">
                        <a:alpha val="100000"/>
                      </a:srgbClr>
                    </a:gs>
                    <a:gs pos="100000">
                      <a:srgbClr val="F2AA15">
                        <a:alpha val="10000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</p:grpSp>
        <p:sp>
          <p:nvSpPr>
            <p:cNvPr id="95" name="TextBox 95"/>
            <p:cNvSpPr txBox="1"/>
            <p:nvPr/>
          </p:nvSpPr>
          <p:spPr>
            <a:xfrm>
              <a:off x="307200" y="4175025"/>
              <a:ext cx="3758245" cy="3428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77"/>
                </a:lnSpc>
              </a:pPr>
              <a:r>
                <a:rPr lang="en-US" sz="1597">
                  <a:solidFill>
                    <a:srgbClr val="0D0D0D"/>
                  </a:solidFill>
                  <a:latin typeface="Poppins"/>
                  <a:ea typeface="Poppins"/>
                  <a:cs typeface="Poppins"/>
                  <a:sym typeface="Poppins"/>
                </a:rPr>
                <a:t>Treasurer</a:t>
              </a:r>
            </a:p>
          </p:txBody>
        </p:sp>
        <p:sp>
          <p:nvSpPr>
            <p:cNvPr id="96" name="TextBox 96"/>
            <p:cNvSpPr txBox="1"/>
            <p:nvPr/>
          </p:nvSpPr>
          <p:spPr>
            <a:xfrm>
              <a:off x="0" y="3667306"/>
              <a:ext cx="4372644" cy="480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32"/>
                </a:lnSpc>
              </a:pPr>
              <a:r>
                <a:rPr lang="en-US" sz="2178" b="1">
                  <a:solidFill>
                    <a:srgbClr val="0D0D0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Savanna Hadley</a:t>
              </a:r>
            </a:p>
          </p:txBody>
        </p:sp>
        <p:grpSp>
          <p:nvGrpSpPr>
            <p:cNvPr id="97" name="Group 97"/>
            <p:cNvGrpSpPr/>
            <p:nvPr/>
          </p:nvGrpSpPr>
          <p:grpSpPr>
            <a:xfrm rot="5400000">
              <a:off x="258741" y="1505538"/>
              <a:ext cx="184773" cy="184773"/>
              <a:chOff x="0" y="0"/>
              <a:chExt cx="812800" cy="812800"/>
            </a:xfrm>
          </p:grpSpPr>
          <p:sp>
            <p:nvSpPr>
              <p:cNvPr id="98" name="Freeform 9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0D0D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99" name="TextBox 9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0124" tIns="60124" rIns="60124" bIns="60124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  <p:grpSp>
          <p:nvGrpSpPr>
            <p:cNvPr id="100" name="Group 100"/>
            <p:cNvGrpSpPr/>
            <p:nvPr/>
          </p:nvGrpSpPr>
          <p:grpSpPr>
            <a:xfrm rot="5400000">
              <a:off x="3910826" y="1505538"/>
              <a:ext cx="184773" cy="184773"/>
              <a:chOff x="0" y="0"/>
              <a:chExt cx="812800" cy="812800"/>
            </a:xfrm>
          </p:grpSpPr>
          <p:sp>
            <p:nvSpPr>
              <p:cNvPr id="101" name="Freeform 10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0D0D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02" name="TextBox 10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0124" tIns="60124" rIns="60124" bIns="60124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</p:grpSp>
      <p:grpSp>
        <p:nvGrpSpPr>
          <p:cNvPr id="103" name="Group 103"/>
          <p:cNvGrpSpPr/>
          <p:nvPr/>
        </p:nvGrpSpPr>
        <p:grpSpPr>
          <a:xfrm>
            <a:off x="11455518" y="2778437"/>
            <a:ext cx="3279483" cy="3388376"/>
            <a:chOff x="0" y="0"/>
            <a:chExt cx="4372644" cy="4517834"/>
          </a:xfrm>
        </p:grpSpPr>
        <p:sp>
          <p:nvSpPr>
            <p:cNvPr id="104" name="Freeform 104"/>
            <p:cNvSpPr/>
            <p:nvPr/>
          </p:nvSpPr>
          <p:spPr>
            <a:xfrm rot="5400000">
              <a:off x="1269477" y="715357"/>
              <a:ext cx="1833690" cy="3667380"/>
            </a:xfrm>
            <a:custGeom>
              <a:avLst/>
              <a:gdLst/>
              <a:ahLst/>
              <a:cxnLst/>
              <a:rect l="l" t="t" r="r" b="b"/>
              <a:pathLst>
                <a:path w="1833690" h="3667380">
                  <a:moveTo>
                    <a:pt x="0" y="0"/>
                  </a:moveTo>
                  <a:lnTo>
                    <a:pt x="1833690" y="0"/>
                  </a:lnTo>
                  <a:lnTo>
                    <a:pt x="1833690" y="3667380"/>
                  </a:lnTo>
                  <a:lnTo>
                    <a:pt x="0" y="3667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05" name="Group 105"/>
            <p:cNvGrpSpPr/>
            <p:nvPr/>
          </p:nvGrpSpPr>
          <p:grpSpPr>
            <a:xfrm rot="-10800000">
              <a:off x="554120" y="0"/>
              <a:ext cx="3264403" cy="3264403"/>
              <a:chOff x="0" y="0"/>
              <a:chExt cx="812800" cy="812800"/>
            </a:xfrm>
          </p:grpSpPr>
          <p:sp>
            <p:nvSpPr>
              <p:cNvPr id="106" name="Freeform 10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5F18"/>
              </a:solidFill>
            </p:spPr>
          </p:sp>
          <p:sp>
            <p:nvSpPr>
              <p:cNvPr id="107" name="TextBox 10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4842" tIns="44842" rIns="44842" bIns="44842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  <p:grpSp>
          <p:nvGrpSpPr>
            <p:cNvPr id="108" name="Group 108"/>
            <p:cNvGrpSpPr/>
            <p:nvPr/>
          </p:nvGrpSpPr>
          <p:grpSpPr>
            <a:xfrm>
              <a:off x="794867" y="240747"/>
              <a:ext cx="2782910" cy="2782910"/>
              <a:chOff x="0" y="0"/>
              <a:chExt cx="812800" cy="812800"/>
            </a:xfrm>
          </p:grpSpPr>
          <p:sp>
            <p:nvSpPr>
              <p:cNvPr id="109" name="Freeform 10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31271" t="-76981" r="-33206" b="-70184"/>
                </a:stretch>
              </a:blipFill>
              <a:ln w="57150" cap="sq">
                <a:gradFill>
                  <a:gsLst>
                    <a:gs pos="0">
                      <a:srgbClr val="492709">
                        <a:alpha val="100000"/>
                      </a:srgbClr>
                    </a:gs>
                    <a:gs pos="100000">
                      <a:srgbClr val="F2AA15">
                        <a:alpha val="10000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</p:grpSp>
        <p:sp>
          <p:nvSpPr>
            <p:cNvPr id="110" name="TextBox 110"/>
            <p:cNvSpPr txBox="1"/>
            <p:nvPr/>
          </p:nvSpPr>
          <p:spPr>
            <a:xfrm>
              <a:off x="307200" y="4175025"/>
              <a:ext cx="3758245" cy="3428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77"/>
                </a:lnSpc>
              </a:pPr>
              <a:r>
                <a:rPr lang="en-US" sz="1597">
                  <a:solidFill>
                    <a:srgbClr val="0D0D0D"/>
                  </a:solidFill>
                  <a:latin typeface="Poppins"/>
                  <a:ea typeface="Poppins"/>
                  <a:cs typeface="Poppins"/>
                  <a:sym typeface="Poppins"/>
                </a:rPr>
                <a:t>Treasurer</a:t>
              </a:r>
            </a:p>
          </p:txBody>
        </p:sp>
        <p:sp>
          <p:nvSpPr>
            <p:cNvPr id="111" name="TextBox 111"/>
            <p:cNvSpPr txBox="1"/>
            <p:nvPr/>
          </p:nvSpPr>
          <p:spPr>
            <a:xfrm>
              <a:off x="0" y="3667306"/>
              <a:ext cx="4372644" cy="480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32"/>
                </a:lnSpc>
              </a:pPr>
              <a:r>
                <a:rPr lang="en-US" sz="2178" b="1">
                  <a:solidFill>
                    <a:srgbClr val="0D0D0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Mellayne Richards</a:t>
              </a:r>
            </a:p>
          </p:txBody>
        </p:sp>
        <p:grpSp>
          <p:nvGrpSpPr>
            <p:cNvPr id="112" name="Group 112"/>
            <p:cNvGrpSpPr/>
            <p:nvPr/>
          </p:nvGrpSpPr>
          <p:grpSpPr>
            <a:xfrm rot="5400000">
              <a:off x="250964" y="1505538"/>
              <a:ext cx="184773" cy="184773"/>
              <a:chOff x="0" y="0"/>
              <a:chExt cx="812800" cy="812800"/>
            </a:xfrm>
          </p:grpSpPr>
          <p:sp>
            <p:nvSpPr>
              <p:cNvPr id="113" name="Freeform 1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0D0D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14" name="TextBox 1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0124" tIns="60124" rIns="60124" bIns="60124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  <p:grpSp>
          <p:nvGrpSpPr>
            <p:cNvPr id="115" name="Group 115"/>
            <p:cNvGrpSpPr/>
            <p:nvPr/>
          </p:nvGrpSpPr>
          <p:grpSpPr>
            <a:xfrm rot="5400000">
              <a:off x="3921751" y="1505538"/>
              <a:ext cx="184773" cy="184773"/>
              <a:chOff x="0" y="0"/>
              <a:chExt cx="812800" cy="812800"/>
            </a:xfrm>
          </p:grpSpPr>
          <p:sp>
            <p:nvSpPr>
              <p:cNvPr id="116" name="Freeform 1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0D0D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17" name="TextBox 1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0124" tIns="60124" rIns="60124" bIns="60124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</p:grpSp>
      <p:grpSp>
        <p:nvGrpSpPr>
          <p:cNvPr id="118" name="Group 118"/>
          <p:cNvGrpSpPr/>
          <p:nvPr/>
        </p:nvGrpSpPr>
        <p:grpSpPr>
          <a:xfrm>
            <a:off x="7823610" y="2778437"/>
            <a:ext cx="3279483" cy="3388376"/>
            <a:chOff x="0" y="0"/>
            <a:chExt cx="4372644" cy="4517834"/>
          </a:xfrm>
        </p:grpSpPr>
        <p:sp>
          <p:nvSpPr>
            <p:cNvPr id="119" name="Freeform 119"/>
            <p:cNvSpPr/>
            <p:nvPr/>
          </p:nvSpPr>
          <p:spPr>
            <a:xfrm rot="5400000">
              <a:off x="1269477" y="715357"/>
              <a:ext cx="1833690" cy="3667380"/>
            </a:xfrm>
            <a:custGeom>
              <a:avLst/>
              <a:gdLst/>
              <a:ahLst/>
              <a:cxnLst/>
              <a:rect l="l" t="t" r="r" b="b"/>
              <a:pathLst>
                <a:path w="1833690" h="3667380">
                  <a:moveTo>
                    <a:pt x="0" y="0"/>
                  </a:moveTo>
                  <a:lnTo>
                    <a:pt x="1833690" y="0"/>
                  </a:lnTo>
                  <a:lnTo>
                    <a:pt x="1833690" y="3667380"/>
                  </a:lnTo>
                  <a:lnTo>
                    <a:pt x="0" y="3667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20" name="Group 120"/>
            <p:cNvGrpSpPr/>
            <p:nvPr/>
          </p:nvGrpSpPr>
          <p:grpSpPr>
            <a:xfrm rot="-10800000">
              <a:off x="554120" y="0"/>
              <a:ext cx="3264403" cy="3264403"/>
              <a:chOff x="0" y="0"/>
              <a:chExt cx="812800" cy="812800"/>
            </a:xfrm>
          </p:grpSpPr>
          <p:sp>
            <p:nvSpPr>
              <p:cNvPr id="121" name="Freeform 1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5F18"/>
              </a:solidFill>
            </p:spPr>
          </p:sp>
          <p:sp>
            <p:nvSpPr>
              <p:cNvPr id="122" name="TextBox 1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4842" tIns="44842" rIns="44842" bIns="44842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  <p:grpSp>
          <p:nvGrpSpPr>
            <p:cNvPr id="123" name="Group 123"/>
            <p:cNvGrpSpPr/>
            <p:nvPr/>
          </p:nvGrpSpPr>
          <p:grpSpPr>
            <a:xfrm>
              <a:off x="794867" y="240747"/>
              <a:ext cx="2782910" cy="2782910"/>
              <a:chOff x="0" y="0"/>
              <a:chExt cx="812800" cy="812800"/>
            </a:xfrm>
          </p:grpSpPr>
          <p:sp>
            <p:nvSpPr>
              <p:cNvPr id="124" name="Freeform 1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l="-31271" t="-65460" r="-28785" b="-75062"/>
                </a:stretch>
              </a:blipFill>
              <a:ln w="57150" cap="sq">
                <a:gradFill>
                  <a:gsLst>
                    <a:gs pos="0">
                      <a:srgbClr val="492709">
                        <a:alpha val="100000"/>
                      </a:srgbClr>
                    </a:gs>
                    <a:gs pos="100000">
                      <a:srgbClr val="F2AA15">
                        <a:alpha val="10000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</p:grpSp>
        <p:sp>
          <p:nvSpPr>
            <p:cNvPr id="125" name="TextBox 125"/>
            <p:cNvSpPr txBox="1"/>
            <p:nvPr/>
          </p:nvSpPr>
          <p:spPr>
            <a:xfrm>
              <a:off x="307200" y="4175025"/>
              <a:ext cx="3758245" cy="3428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77"/>
                </a:lnSpc>
              </a:pPr>
              <a:r>
                <a:rPr lang="en-US" sz="1597">
                  <a:solidFill>
                    <a:srgbClr val="0D0D0D"/>
                  </a:solidFill>
                  <a:latin typeface="Poppins"/>
                  <a:ea typeface="Poppins"/>
                  <a:cs typeface="Poppins"/>
                  <a:sym typeface="Poppins"/>
                </a:rPr>
                <a:t>Treasurer</a:t>
              </a:r>
            </a:p>
          </p:txBody>
        </p:sp>
        <p:sp>
          <p:nvSpPr>
            <p:cNvPr id="126" name="TextBox 126"/>
            <p:cNvSpPr txBox="1"/>
            <p:nvPr/>
          </p:nvSpPr>
          <p:spPr>
            <a:xfrm>
              <a:off x="0" y="3667306"/>
              <a:ext cx="4372644" cy="480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32"/>
                </a:lnSpc>
              </a:pPr>
              <a:r>
                <a:rPr lang="en-US" sz="2178" b="1">
                  <a:solidFill>
                    <a:srgbClr val="0D0D0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Melleah Richards</a:t>
              </a:r>
            </a:p>
          </p:txBody>
        </p:sp>
        <p:grpSp>
          <p:nvGrpSpPr>
            <p:cNvPr id="127" name="Group 127"/>
            <p:cNvGrpSpPr/>
            <p:nvPr/>
          </p:nvGrpSpPr>
          <p:grpSpPr>
            <a:xfrm rot="5400000">
              <a:off x="289887" y="1505538"/>
              <a:ext cx="184773" cy="184773"/>
              <a:chOff x="0" y="0"/>
              <a:chExt cx="812800" cy="812800"/>
            </a:xfrm>
          </p:grpSpPr>
          <p:sp>
            <p:nvSpPr>
              <p:cNvPr id="128" name="Freeform 1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0D0D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9" name="TextBox 1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0124" tIns="60124" rIns="60124" bIns="60124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  <p:grpSp>
          <p:nvGrpSpPr>
            <p:cNvPr id="130" name="Group 130"/>
            <p:cNvGrpSpPr/>
            <p:nvPr/>
          </p:nvGrpSpPr>
          <p:grpSpPr>
            <a:xfrm rot="5400000">
              <a:off x="3920584" y="1505538"/>
              <a:ext cx="184773" cy="184773"/>
              <a:chOff x="0" y="0"/>
              <a:chExt cx="812800" cy="812800"/>
            </a:xfrm>
          </p:grpSpPr>
          <p:sp>
            <p:nvSpPr>
              <p:cNvPr id="131" name="Freeform 1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0D0D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32" name="TextBox 13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0124" tIns="60124" rIns="60124" bIns="60124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</p:grpSp>
      <p:grpSp>
        <p:nvGrpSpPr>
          <p:cNvPr id="133" name="Group 133"/>
          <p:cNvGrpSpPr/>
          <p:nvPr/>
        </p:nvGrpSpPr>
        <p:grpSpPr>
          <a:xfrm>
            <a:off x="4083891" y="2778437"/>
            <a:ext cx="3279483" cy="3388376"/>
            <a:chOff x="0" y="0"/>
            <a:chExt cx="4372644" cy="4517834"/>
          </a:xfrm>
        </p:grpSpPr>
        <p:grpSp>
          <p:nvGrpSpPr>
            <p:cNvPr id="134" name="Group 134"/>
            <p:cNvGrpSpPr/>
            <p:nvPr/>
          </p:nvGrpSpPr>
          <p:grpSpPr>
            <a:xfrm rot="5400000">
              <a:off x="1150684" y="1244441"/>
              <a:ext cx="104751" cy="104751"/>
              <a:chOff x="0" y="0"/>
              <a:chExt cx="812800" cy="812800"/>
            </a:xfrm>
          </p:grpSpPr>
          <p:sp>
            <p:nvSpPr>
              <p:cNvPr id="135" name="Freeform 1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0D0D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36" name="TextBox 13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0047" tIns="40047" rIns="40047" bIns="40047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  <p:sp>
          <p:nvSpPr>
            <p:cNvPr id="137" name="Freeform 137"/>
            <p:cNvSpPr/>
            <p:nvPr/>
          </p:nvSpPr>
          <p:spPr>
            <a:xfrm rot="5400000">
              <a:off x="1269477" y="715357"/>
              <a:ext cx="1833690" cy="3667380"/>
            </a:xfrm>
            <a:custGeom>
              <a:avLst/>
              <a:gdLst/>
              <a:ahLst/>
              <a:cxnLst/>
              <a:rect l="l" t="t" r="r" b="b"/>
              <a:pathLst>
                <a:path w="1833690" h="3667380">
                  <a:moveTo>
                    <a:pt x="0" y="0"/>
                  </a:moveTo>
                  <a:lnTo>
                    <a:pt x="1833690" y="0"/>
                  </a:lnTo>
                  <a:lnTo>
                    <a:pt x="1833690" y="3667380"/>
                  </a:lnTo>
                  <a:lnTo>
                    <a:pt x="0" y="3667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8" name="Group 138"/>
            <p:cNvGrpSpPr/>
            <p:nvPr/>
          </p:nvGrpSpPr>
          <p:grpSpPr>
            <a:xfrm rot="-10800000">
              <a:off x="554120" y="0"/>
              <a:ext cx="3264403" cy="3264403"/>
              <a:chOff x="0" y="0"/>
              <a:chExt cx="812800" cy="812800"/>
            </a:xfrm>
          </p:grpSpPr>
          <p:sp>
            <p:nvSpPr>
              <p:cNvPr id="139" name="Freeform 1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5F18"/>
              </a:solidFill>
            </p:spPr>
          </p:sp>
          <p:sp>
            <p:nvSpPr>
              <p:cNvPr id="140" name="TextBox 14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4842" tIns="44842" rIns="44842" bIns="44842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  <p:grpSp>
          <p:nvGrpSpPr>
            <p:cNvPr id="141" name="Group 141"/>
            <p:cNvGrpSpPr/>
            <p:nvPr/>
          </p:nvGrpSpPr>
          <p:grpSpPr>
            <a:xfrm>
              <a:off x="794867" y="240747"/>
              <a:ext cx="2782910" cy="2782910"/>
              <a:chOff x="0" y="0"/>
              <a:chExt cx="812800" cy="812800"/>
            </a:xfrm>
          </p:grpSpPr>
          <p:sp>
            <p:nvSpPr>
              <p:cNvPr id="142" name="Freeform 1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3"/>
                <a:stretch>
                  <a:fillRect l="-36209" t="-81919" r="-39520" b="-82154"/>
                </a:stretch>
              </a:blipFill>
              <a:ln w="57150" cap="sq">
                <a:gradFill>
                  <a:gsLst>
                    <a:gs pos="0">
                      <a:srgbClr val="492709">
                        <a:alpha val="100000"/>
                      </a:srgbClr>
                    </a:gs>
                    <a:gs pos="100000">
                      <a:srgbClr val="F2AA15">
                        <a:alpha val="10000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</p:grpSp>
        <p:sp>
          <p:nvSpPr>
            <p:cNvPr id="143" name="TextBox 143"/>
            <p:cNvSpPr txBox="1"/>
            <p:nvPr/>
          </p:nvSpPr>
          <p:spPr>
            <a:xfrm>
              <a:off x="307200" y="4175025"/>
              <a:ext cx="3758245" cy="3428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77"/>
                </a:lnSpc>
              </a:pPr>
              <a:r>
                <a:rPr lang="en-US" sz="1597">
                  <a:solidFill>
                    <a:srgbClr val="0D0D0D"/>
                  </a:solidFill>
                  <a:latin typeface="Poppins"/>
                  <a:ea typeface="Poppins"/>
                  <a:cs typeface="Poppins"/>
                  <a:sym typeface="Poppins"/>
                </a:rPr>
                <a:t>Vice-President</a:t>
              </a:r>
            </a:p>
          </p:txBody>
        </p:sp>
        <p:sp>
          <p:nvSpPr>
            <p:cNvPr id="144" name="TextBox 144"/>
            <p:cNvSpPr txBox="1"/>
            <p:nvPr/>
          </p:nvSpPr>
          <p:spPr>
            <a:xfrm>
              <a:off x="0" y="3667306"/>
              <a:ext cx="4372644" cy="480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32"/>
                </a:lnSpc>
              </a:pPr>
              <a:r>
                <a:rPr lang="en-US" sz="2178" b="1">
                  <a:solidFill>
                    <a:srgbClr val="0D0D0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Grace Laurenceau</a:t>
              </a:r>
            </a:p>
          </p:txBody>
        </p:sp>
        <p:grpSp>
          <p:nvGrpSpPr>
            <p:cNvPr id="145" name="Group 145"/>
            <p:cNvGrpSpPr/>
            <p:nvPr/>
          </p:nvGrpSpPr>
          <p:grpSpPr>
            <a:xfrm rot="5400000">
              <a:off x="3921657" y="1505538"/>
              <a:ext cx="184773" cy="184773"/>
              <a:chOff x="0" y="0"/>
              <a:chExt cx="812800" cy="812800"/>
            </a:xfrm>
          </p:grpSpPr>
          <p:sp>
            <p:nvSpPr>
              <p:cNvPr id="146" name="Freeform 14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0D0D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47" name="TextBox 14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0124" tIns="60124" rIns="60124" bIns="60124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  <p:grpSp>
          <p:nvGrpSpPr>
            <p:cNvPr id="148" name="Group 148"/>
            <p:cNvGrpSpPr/>
            <p:nvPr/>
          </p:nvGrpSpPr>
          <p:grpSpPr>
            <a:xfrm rot="5400000">
              <a:off x="257084" y="1505538"/>
              <a:ext cx="184773" cy="184773"/>
              <a:chOff x="0" y="0"/>
              <a:chExt cx="812800" cy="812800"/>
            </a:xfrm>
          </p:grpSpPr>
          <p:sp>
            <p:nvSpPr>
              <p:cNvPr id="149" name="Freeform 14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0D0D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50" name="TextBox 15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0124" tIns="60124" rIns="60124" bIns="60124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5076902" y="-165718"/>
            <a:ext cx="3685761" cy="1194418"/>
            <a:chOff x="0" y="0"/>
            <a:chExt cx="970735" cy="314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474663" y="9258300"/>
            <a:ext cx="3685761" cy="1194418"/>
            <a:chOff x="0" y="0"/>
            <a:chExt cx="970735" cy="3145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90601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935" r="-2986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043213" y="2230542"/>
            <a:ext cx="2724020" cy="5448040"/>
          </a:xfrm>
          <a:custGeom>
            <a:avLst/>
            <a:gdLst/>
            <a:ahLst/>
            <a:cxnLst/>
            <a:rect l="l" t="t" r="r" b="b"/>
            <a:pathLst>
              <a:path w="2724020" h="5448040">
                <a:moveTo>
                  <a:pt x="0" y="0"/>
                </a:moveTo>
                <a:lnTo>
                  <a:pt x="2724020" y="0"/>
                </a:lnTo>
                <a:lnTo>
                  <a:pt x="2724020" y="5448040"/>
                </a:lnTo>
                <a:lnTo>
                  <a:pt x="0" y="54480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 rot="5400000">
            <a:off x="6520767" y="2432116"/>
            <a:ext cx="5044891" cy="5044891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5400000">
            <a:off x="6644886" y="2680353"/>
            <a:ext cx="4796654" cy="4548417"/>
            <a:chOff x="0" y="0"/>
            <a:chExt cx="85716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57160" cy="812800"/>
            </a:xfrm>
            <a:custGeom>
              <a:avLst/>
              <a:gdLst/>
              <a:ahLst/>
              <a:cxnLst/>
              <a:rect l="l" t="t" r="r" b="b"/>
              <a:pathLst>
                <a:path w="857160" h="812800">
                  <a:moveTo>
                    <a:pt x="428580" y="0"/>
                  </a:moveTo>
                  <a:cubicBezTo>
                    <a:pt x="191882" y="0"/>
                    <a:pt x="0" y="181951"/>
                    <a:pt x="0" y="406400"/>
                  </a:cubicBezTo>
                  <a:cubicBezTo>
                    <a:pt x="0" y="630849"/>
                    <a:pt x="191882" y="812800"/>
                    <a:pt x="428580" y="812800"/>
                  </a:cubicBezTo>
                  <a:cubicBezTo>
                    <a:pt x="665278" y="812800"/>
                    <a:pt x="857160" y="630849"/>
                    <a:pt x="857160" y="406400"/>
                  </a:cubicBezTo>
                  <a:cubicBezTo>
                    <a:pt x="857160" y="181951"/>
                    <a:pt x="665278" y="0"/>
                    <a:pt x="428580" y="0"/>
                  </a:cubicBezTo>
                  <a:close/>
                </a:path>
              </a:pathLst>
            </a:custGeom>
            <a:solidFill>
              <a:srgbClr val="D9AF4E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80359" y="28575"/>
              <a:ext cx="696442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032346" y="2556235"/>
            <a:ext cx="4021733" cy="4751557"/>
            <a:chOff x="0" y="0"/>
            <a:chExt cx="812800" cy="96029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960299"/>
            </a:xfrm>
            <a:custGeom>
              <a:avLst/>
              <a:gdLst/>
              <a:ahLst/>
              <a:cxnLst/>
              <a:rect l="l" t="t" r="r" b="b"/>
              <a:pathLst>
                <a:path w="812800" h="960299">
                  <a:moveTo>
                    <a:pt x="406400" y="0"/>
                  </a:moveTo>
                  <a:cubicBezTo>
                    <a:pt x="181951" y="0"/>
                    <a:pt x="0" y="214970"/>
                    <a:pt x="0" y="480149"/>
                  </a:cubicBezTo>
                  <a:cubicBezTo>
                    <a:pt x="0" y="745329"/>
                    <a:pt x="181951" y="960299"/>
                    <a:pt x="406400" y="960299"/>
                  </a:cubicBezTo>
                  <a:cubicBezTo>
                    <a:pt x="630849" y="960299"/>
                    <a:pt x="812800" y="745329"/>
                    <a:pt x="812800" y="480149"/>
                  </a:cubicBezTo>
                  <a:cubicBezTo>
                    <a:pt x="812800" y="214970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9073" r="-9073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8950253" y="2163050"/>
            <a:ext cx="174241" cy="17424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950253" y="7571833"/>
            <a:ext cx="174241" cy="174241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028700" y="1019175"/>
            <a:ext cx="12307808" cy="923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NABA Kennesaw Advisor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094012" y="8011361"/>
            <a:ext cx="3898400" cy="424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6"/>
              </a:lnSpc>
            </a:pPr>
            <a:r>
              <a:rPr lang="en-US" sz="258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Cheree Copeland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367894" y="8447196"/>
            <a:ext cx="3350637" cy="623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Associate Director, Experiential Education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5130581" y="-165718"/>
            <a:ext cx="3685761" cy="1194418"/>
            <a:chOff x="0" y="0"/>
            <a:chExt cx="970735" cy="314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28342" y="-165718"/>
            <a:ext cx="3685761" cy="1194418"/>
            <a:chOff x="0" y="0"/>
            <a:chExt cx="970735" cy="3145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5400000">
            <a:off x="8366882" y="1369603"/>
            <a:ext cx="1711456" cy="5161858"/>
          </a:xfrm>
          <a:custGeom>
            <a:avLst/>
            <a:gdLst/>
            <a:ahLst/>
            <a:cxnLst/>
            <a:rect l="l" t="t" r="r" b="b"/>
            <a:pathLst>
              <a:path w="1711456" h="5161858">
                <a:moveTo>
                  <a:pt x="0" y="0"/>
                </a:moveTo>
                <a:lnTo>
                  <a:pt x="1711455" y="0"/>
                </a:lnTo>
                <a:lnTo>
                  <a:pt x="1711455" y="5161858"/>
                </a:lnTo>
                <a:lnTo>
                  <a:pt x="0" y="51618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803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161942" y="5143500"/>
            <a:ext cx="18611884" cy="5388233"/>
            <a:chOff x="0" y="0"/>
            <a:chExt cx="4901895" cy="14191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01895" cy="1419123"/>
            </a:xfrm>
            <a:custGeom>
              <a:avLst/>
              <a:gdLst/>
              <a:ahLst/>
              <a:cxnLst/>
              <a:rect l="l" t="t" r="r" b="b"/>
              <a:pathLst>
                <a:path w="4901895" h="1419123">
                  <a:moveTo>
                    <a:pt x="0" y="0"/>
                  </a:moveTo>
                  <a:lnTo>
                    <a:pt x="4901895" y="0"/>
                  </a:lnTo>
                  <a:lnTo>
                    <a:pt x="4901895" y="1419123"/>
                  </a:lnTo>
                  <a:lnTo>
                    <a:pt x="0" y="1419123"/>
                  </a:lnTo>
                  <a:close/>
                </a:path>
              </a:pathLst>
            </a:custGeom>
            <a:solidFill>
              <a:srgbClr val="135F1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4901895" cy="1466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1314538" y="614201"/>
            <a:ext cx="828999" cy="82899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CA68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10800000">
            <a:off x="6817719" y="3270843"/>
            <a:ext cx="4809780" cy="480978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8553" tIns="58553" rIns="58553" bIns="58553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054387" y="3507511"/>
            <a:ext cx="4336444" cy="4336444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8553" tIns="58553" rIns="58553" bIns="58553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309578" y="3762701"/>
            <a:ext cx="3826064" cy="3826064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41305" t="-29245" r="-52684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-10800000">
            <a:off x="1454708" y="5518922"/>
            <a:ext cx="4862915" cy="1256857"/>
            <a:chOff x="0" y="0"/>
            <a:chExt cx="1217141" cy="3145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17141" cy="314579"/>
            </a:xfrm>
            <a:custGeom>
              <a:avLst/>
              <a:gdLst/>
              <a:ahLst/>
              <a:cxnLst/>
              <a:rect l="l" t="t" r="r" b="b"/>
              <a:pathLst>
                <a:path w="1217141" h="314579">
                  <a:moveTo>
                    <a:pt x="157290" y="0"/>
                  </a:moveTo>
                  <a:lnTo>
                    <a:pt x="1059851" y="0"/>
                  </a:lnTo>
                  <a:cubicBezTo>
                    <a:pt x="1101567" y="0"/>
                    <a:pt x="1141574" y="16572"/>
                    <a:pt x="1171071" y="46069"/>
                  </a:cubicBezTo>
                  <a:cubicBezTo>
                    <a:pt x="1200569" y="75567"/>
                    <a:pt x="1217141" y="115574"/>
                    <a:pt x="1217141" y="157290"/>
                  </a:cubicBezTo>
                  <a:lnTo>
                    <a:pt x="1217141" y="157290"/>
                  </a:lnTo>
                  <a:cubicBezTo>
                    <a:pt x="1217141" y="244158"/>
                    <a:pt x="1146720" y="314579"/>
                    <a:pt x="1059851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F7CA68"/>
            </a:solidFill>
            <a:ln w="38100" cap="rnd">
              <a:solidFill>
                <a:srgbClr val="492709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1217141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5400000">
            <a:off x="1314538" y="5327753"/>
            <a:ext cx="1411937" cy="141193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33350" cap="sq">
              <a:gradFill>
                <a:gsLst>
                  <a:gs pos="0">
                    <a:srgbClr val="F2AA16">
                      <a:alpha val="100000"/>
                    </a:srgbClr>
                  </a:gs>
                  <a:gs pos="100000">
                    <a:srgbClr val="F4C801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012526" y="5473022"/>
            <a:ext cx="4960935" cy="1282191"/>
            <a:chOff x="0" y="0"/>
            <a:chExt cx="1217141" cy="31457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17141" cy="314579"/>
            </a:xfrm>
            <a:custGeom>
              <a:avLst/>
              <a:gdLst/>
              <a:ahLst/>
              <a:cxnLst/>
              <a:rect l="l" t="t" r="r" b="b"/>
              <a:pathLst>
                <a:path w="1217141" h="314579">
                  <a:moveTo>
                    <a:pt x="156058" y="0"/>
                  </a:moveTo>
                  <a:lnTo>
                    <a:pt x="1061083" y="0"/>
                  </a:lnTo>
                  <a:cubicBezTo>
                    <a:pt x="1102472" y="0"/>
                    <a:pt x="1142166" y="16442"/>
                    <a:pt x="1171432" y="45708"/>
                  </a:cubicBezTo>
                  <a:cubicBezTo>
                    <a:pt x="1200699" y="74975"/>
                    <a:pt x="1217141" y="114669"/>
                    <a:pt x="1217141" y="156058"/>
                  </a:cubicBezTo>
                  <a:lnTo>
                    <a:pt x="1217141" y="158521"/>
                  </a:lnTo>
                  <a:cubicBezTo>
                    <a:pt x="1217141" y="244710"/>
                    <a:pt x="1147271" y="314579"/>
                    <a:pt x="1061083" y="314579"/>
                  </a:cubicBezTo>
                  <a:lnTo>
                    <a:pt x="156058" y="314579"/>
                  </a:lnTo>
                  <a:cubicBezTo>
                    <a:pt x="114669" y="314579"/>
                    <a:pt x="74975" y="298137"/>
                    <a:pt x="45708" y="268871"/>
                  </a:cubicBezTo>
                  <a:cubicBezTo>
                    <a:pt x="16442" y="239604"/>
                    <a:pt x="0" y="199911"/>
                    <a:pt x="0" y="158521"/>
                  </a:cubicBezTo>
                  <a:lnTo>
                    <a:pt x="0" y="156058"/>
                  </a:lnTo>
                  <a:cubicBezTo>
                    <a:pt x="0" y="114669"/>
                    <a:pt x="16442" y="74975"/>
                    <a:pt x="45708" y="45708"/>
                  </a:cubicBezTo>
                  <a:cubicBezTo>
                    <a:pt x="74975" y="16442"/>
                    <a:pt x="114669" y="0"/>
                    <a:pt x="156058" y="0"/>
                  </a:cubicBezTo>
                  <a:close/>
                </a:path>
              </a:pathLst>
            </a:custGeom>
            <a:solidFill>
              <a:srgbClr val="F7CA68"/>
            </a:solidFill>
            <a:ln w="38100" cap="rnd">
              <a:solidFill>
                <a:srgbClr val="492709"/>
              </a:solidFill>
              <a:prstDash val="solid"/>
              <a:round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1217141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-5400000">
            <a:off x="15533065" y="5278000"/>
            <a:ext cx="1440397" cy="1440397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33350" cap="sq">
              <a:gradFill>
                <a:gsLst>
                  <a:gs pos="0">
                    <a:srgbClr val="F2AA16">
                      <a:alpha val="100000"/>
                    </a:srgbClr>
                  </a:gs>
                  <a:gs pos="100000">
                    <a:srgbClr val="F4C801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 rot="-10800000">
            <a:off x="2950664" y="7242082"/>
            <a:ext cx="4862915" cy="1256857"/>
            <a:chOff x="0" y="0"/>
            <a:chExt cx="1217141" cy="31457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217141" cy="314579"/>
            </a:xfrm>
            <a:custGeom>
              <a:avLst/>
              <a:gdLst/>
              <a:ahLst/>
              <a:cxnLst/>
              <a:rect l="l" t="t" r="r" b="b"/>
              <a:pathLst>
                <a:path w="1217141" h="314579">
                  <a:moveTo>
                    <a:pt x="157290" y="0"/>
                  </a:moveTo>
                  <a:lnTo>
                    <a:pt x="1059851" y="0"/>
                  </a:lnTo>
                  <a:cubicBezTo>
                    <a:pt x="1101567" y="0"/>
                    <a:pt x="1141574" y="16572"/>
                    <a:pt x="1171071" y="46069"/>
                  </a:cubicBezTo>
                  <a:cubicBezTo>
                    <a:pt x="1200569" y="75567"/>
                    <a:pt x="1217141" y="115574"/>
                    <a:pt x="1217141" y="157290"/>
                  </a:cubicBezTo>
                  <a:lnTo>
                    <a:pt x="1217141" y="157290"/>
                  </a:lnTo>
                  <a:cubicBezTo>
                    <a:pt x="1217141" y="244158"/>
                    <a:pt x="1146720" y="314579"/>
                    <a:pt x="1059851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F7CA68"/>
            </a:solidFill>
            <a:ln w="38100" cap="rnd">
              <a:solidFill>
                <a:srgbClr val="492709"/>
              </a:solidFill>
              <a:prstDash val="solid"/>
              <a:round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1217141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 rot="5400000">
            <a:off x="2810495" y="7050913"/>
            <a:ext cx="1411937" cy="1411937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33350" cap="sq">
              <a:gradFill>
                <a:gsLst>
                  <a:gs pos="0">
                    <a:srgbClr val="F2AA16">
                      <a:alpha val="100000"/>
                    </a:srgbClr>
                  </a:gs>
                  <a:gs pos="100000">
                    <a:srgbClr val="F4C801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0486416" y="7230915"/>
            <a:ext cx="4960935" cy="1282191"/>
            <a:chOff x="0" y="0"/>
            <a:chExt cx="1217141" cy="31457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217141" cy="314579"/>
            </a:xfrm>
            <a:custGeom>
              <a:avLst/>
              <a:gdLst/>
              <a:ahLst/>
              <a:cxnLst/>
              <a:rect l="l" t="t" r="r" b="b"/>
              <a:pathLst>
                <a:path w="1217141" h="314579">
                  <a:moveTo>
                    <a:pt x="156058" y="0"/>
                  </a:moveTo>
                  <a:lnTo>
                    <a:pt x="1061083" y="0"/>
                  </a:lnTo>
                  <a:cubicBezTo>
                    <a:pt x="1102472" y="0"/>
                    <a:pt x="1142166" y="16442"/>
                    <a:pt x="1171432" y="45708"/>
                  </a:cubicBezTo>
                  <a:cubicBezTo>
                    <a:pt x="1200699" y="74975"/>
                    <a:pt x="1217141" y="114669"/>
                    <a:pt x="1217141" y="156058"/>
                  </a:cubicBezTo>
                  <a:lnTo>
                    <a:pt x="1217141" y="158521"/>
                  </a:lnTo>
                  <a:cubicBezTo>
                    <a:pt x="1217141" y="244710"/>
                    <a:pt x="1147271" y="314579"/>
                    <a:pt x="1061083" y="314579"/>
                  </a:cubicBezTo>
                  <a:lnTo>
                    <a:pt x="156058" y="314579"/>
                  </a:lnTo>
                  <a:cubicBezTo>
                    <a:pt x="114669" y="314579"/>
                    <a:pt x="74975" y="298137"/>
                    <a:pt x="45708" y="268871"/>
                  </a:cubicBezTo>
                  <a:cubicBezTo>
                    <a:pt x="16442" y="239604"/>
                    <a:pt x="0" y="199911"/>
                    <a:pt x="0" y="158521"/>
                  </a:cubicBezTo>
                  <a:lnTo>
                    <a:pt x="0" y="156058"/>
                  </a:lnTo>
                  <a:cubicBezTo>
                    <a:pt x="0" y="114669"/>
                    <a:pt x="16442" y="74975"/>
                    <a:pt x="45708" y="45708"/>
                  </a:cubicBezTo>
                  <a:cubicBezTo>
                    <a:pt x="74975" y="16442"/>
                    <a:pt x="114669" y="0"/>
                    <a:pt x="156058" y="0"/>
                  </a:cubicBezTo>
                  <a:close/>
                </a:path>
              </a:pathLst>
            </a:custGeom>
            <a:solidFill>
              <a:srgbClr val="F7CA68"/>
            </a:solidFill>
            <a:ln w="38100" cap="rnd">
              <a:solidFill>
                <a:srgbClr val="492709"/>
              </a:solidFill>
              <a:prstDash val="solid"/>
              <a:round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0" y="-47625"/>
              <a:ext cx="1217141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 rot="-5400000">
            <a:off x="14006955" y="7035892"/>
            <a:ext cx="1440397" cy="1440397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33350" cap="sq">
              <a:gradFill>
                <a:gsLst>
                  <a:gs pos="0">
                    <a:srgbClr val="F2AA16">
                      <a:alpha val="100000"/>
                    </a:srgbClr>
                  </a:gs>
                  <a:gs pos="100000">
                    <a:srgbClr val="F4C801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46" name="TextBox 4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47" name="AutoShape 47"/>
          <p:cNvSpPr/>
          <p:nvPr/>
        </p:nvSpPr>
        <p:spPr>
          <a:xfrm>
            <a:off x="11627500" y="4799116"/>
            <a:ext cx="6822442" cy="0"/>
          </a:xfrm>
          <a:prstGeom prst="line">
            <a:avLst/>
          </a:prstGeom>
          <a:ln w="28575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8" name="AutoShape 48"/>
          <p:cNvSpPr/>
          <p:nvPr/>
        </p:nvSpPr>
        <p:spPr>
          <a:xfrm>
            <a:off x="-161942" y="4799116"/>
            <a:ext cx="6979661" cy="0"/>
          </a:xfrm>
          <a:prstGeom prst="line">
            <a:avLst/>
          </a:prstGeom>
          <a:ln w="28575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9" name="AutoShape 49"/>
          <p:cNvSpPr/>
          <p:nvPr/>
        </p:nvSpPr>
        <p:spPr>
          <a:xfrm>
            <a:off x="12521134" y="4232378"/>
            <a:ext cx="5928808" cy="0"/>
          </a:xfrm>
          <a:prstGeom prst="line">
            <a:avLst/>
          </a:prstGeom>
          <a:ln w="7620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0" name="AutoShape 50"/>
          <p:cNvSpPr/>
          <p:nvPr/>
        </p:nvSpPr>
        <p:spPr>
          <a:xfrm flipV="1">
            <a:off x="-161942" y="4232378"/>
            <a:ext cx="5920496" cy="0"/>
          </a:xfrm>
          <a:prstGeom prst="line">
            <a:avLst/>
          </a:prstGeom>
          <a:ln w="7620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1" name="Freeform 51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3071387" y="7242082"/>
            <a:ext cx="888638" cy="838652"/>
          </a:xfrm>
          <a:custGeom>
            <a:avLst/>
            <a:gdLst/>
            <a:ahLst/>
            <a:cxnLst/>
            <a:rect l="l" t="t" r="r" b="b"/>
            <a:pathLst>
              <a:path w="888638" h="838652">
                <a:moveTo>
                  <a:pt x="0" y="0"/>
                </a:moveTo>
                <a:lnTo>
                  <a:pt x="888638" y="0"/>
                </a:lnTo>
                <a:lnTo>
                  <a:pt x="888638" y="838652"/>
                </a:lnTo>
                <a:lnTo>
                  <a:pt x="0" y="8386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14188287" y="7307547"/>
            <a:ext cx="1077731" cy="882392"/>
          </a:xfrm>
          <a:custGeom>
            <a:avLst/>
            <a:gdLst/>
            <a:ahLst/>
            <a:cxnLst/>
            <a:rect l="l" t="t" r="r" b="b"/>
            <a:pathLst>
              <a:path w="1077731" h="882392">
                <a:moveTo>
                  <a:pt x="0" y="0"/>
                </a:moveTo>
                <a:lnTo>
                  <a:pt x="1077732" y="0"/>
                </a:lnTo>
                <a:lnTo>
                  <a:pt x="1077732" y="882392"/>
                </a:lnTo>
                <a:lnTo>
                  <a:pt x="0" y="8823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1508652" y="5569853"/>
            <a:ext cx="1023710" cy="927737"/>
          </a:xfrm>
          <a:custGeom>
            <a:avLst/>
            <a:gdLst/>
            <a:ahLst/>
            <a:cxnLst/>
            <a:rect l="l" t="t" r="r" b="b"/>
            <a:pathLst>
              <a:path w="1023710" h="927737">
                <a:moveTo>
                  <a:pt x="0" y="0"/>
                </a:moveTo>
                <a:lnTo>
                  <a:pt x="1023710" y="0"/>
                </a:lnTo>
                <a:lnTo>
                  <a:pt x="1023710" y="927738"/>
                </a:lnTo>
                <a:lnTo>
                  <a:pt x="0" y="927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>
            <a:off x="16042615" y="5473022"/>
            <a:ext cx="715022" cy="1021459"/>
          </a:xfrm>
          <a:custGeom>
            <a:avLst/>
            <a:gdLst/>
            <a:ahLst/>
            <a:cxnLst/>
            <a:rect l="l" t="t" r="r" b="b"/>
            <a:pathLst>
              <a:path w="715022" h="1021459">
                <a:moveTo>
                  <a:pt x="0" y="0"/>
                </a:moveTo>
                <a:lnTo>
                  <a:pt x="715022" y="0"/>
                </a:lnTo>
                <a:lnTo>
                  <a:pt x="715022" y="1021459"/>
                </a:lnTo>
                <a:lnTo>
                  <a:pt x="0" y="10214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56" name="Group 56"/>
          <p:cNvGrpSpPr/>
          <p:nvPr/>
        </p:nvGrpSpPr>
        <p:grpSpPr>
          <a:xfrm>
            <a:off x="6641680" y="8843154"/>
            <a:ext cx="4822827" cy="1246496"/>
            <a:chOff x="0" y="0"/>
            <a:chExt cx="1217141" cy="314579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1217141" cy="314579"/>
            </a:xfrm>
            <a:custGeom>
              <a:avLst/>
              <a:gdLst/>
              <a:ahLst/>
              <a:cxnLst/>
              <a:rect l="l" t="t" r="r" b="b"/>
              <a:pathLst>
                <a:path w="1217141" h="314579">
                  <a:moveTo>
                    <a:pt x="157290" y="0"/>
                  </a:moveTo>
                  <a:lnTo>
                    <a:pt x="1059851" y="0"/>
                  </a:lnTo>
                  <a:cubicBezTo>
                    <a:pt x="1101567" y="0"/>
                    <a:pt x="1141574" y="16572"/>
                    <a:pt x="1171071" y="46069"/>
                  </a:cubicBezTo>
                  <a:cubicBezTo>
                    <a:pt x="1200569" y="75567"/>
                    <a:pt x="1217141" y="115574"/>
                    <a:pt x="1217141" y="157290"/>
                  </a:cubicBezTo>
                  <a:lnTo>
                    <a:pt x="1217141" y="157290"/>
                  </a:lnTo>
                  <a:cubicBezTo>
                    <a:pt x="1217141" y="244158"/>
                    <a:pt x="1146720" y="314579"/>
                    <a:pt x="1059851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F7CA68"/>
            </a:solidFill>
            <a:ln w="38100" cap="rnd">
              <a:solidFill>
                <a:srgbClr val="492709"/>
              </a:solidFill>
              <a:prstDash val="solid"/>
              <a:round/>
            </a:ln>
          </p:spPr>
        </p:sp>
        <p:sp>
          <p:nvSpPr>
            <p:cNvPr id="58" name="TextBox 58"/>
            <p:cNvSpPr txBox="1"/>
            <p:nvPr/>
          </p:nvSpPr>
          <p:spPr>
            <a:xfrm>
              <a:off x="0" y="-47625"/>
              <a:ext cx="1217141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9" name="Group 59"/>
          <p:cNvGrpSpPr/>
          <p:nvPr/>
        </p:nvGrpSpPr>
        <p:grpSpPr>
          <a:xfrm rot="-5400000">
            <a:off x="10064210" y="8653561"/>
            <a:ext cx="1400297" cy="1400297"/>
            <a:chOff x="0" y="0"/>
            <a:chExt cx="812800" cy="8128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33350" cap="sq">
              <a:gradFill>
                <a:gsLst>
                  <a:gs pos="0">
                    <a:srgbClr val="F2AA16">
                      <a:alpha val="100000"/>
                    </a:srgbClr>
                  </a:gs>
                  <a:gs pos="100000">
                    <a:srgbClr val="F4C801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61" name="TextBox 6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62" name="Freeform 62"/>
          <p:cNvSpPr/>
          <p:nvPr/>
        </p:nvSpPr>
        <p:spPr>
          <a:xfrm>
            <a:off x="10300612" y="8880225"/>
            <a:ext cx="938684" cy="946970"/>
          </a:xfrm>
          <a:custGeom>
            <a:avLst/>
            <a:gdLst/>
            <a:ahLst/>
            <a:cxnLst/>
            <a:rect l="l" t="t" r="r" b="b"/>
            <a:pathLst>
              <a:path w="938684" h="946970">
                <a:moveTo>
                  <a:pt x="0" y="0"/>
                </a:moveTo>
                <a:lnTo>
                  <a:pt x="938684" y="0"/>
                </a:lnTo>
                <a:lnTo>
                  <a:pt x="938684" y="946970"/>
                </a:lnTo>
                <a:lnTo>
                  <a:pt x="0" y="9469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63" name="TextBox 63"/>
          <p:cNvSpPr txBox="1"/>
          <p:nvPr/>
        </p:nvSpPr>
        <p:spPr>
          <a:xfrm>
            <a:off x="3442352" y="933450"/>
            <a:ext cx="11403295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Reminder: Meeting Expectations 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2810495" y="5655281"/>
            <a:ext cx="3359129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9"/>
              </a:lnSpc>
            </a:pPr>
            <a:r>
              <a:rPr lang="en-US" sz="2182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Put cellphones on silent during company visits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2314717" y="5771760"/>
            <a:ext cx="2994526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88"/>
              </a:lnSpc>
            </a:pPr>
            <a:r>
              <a:rPr lang="en-US" sz="2157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Network and engage with your peers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4428407" y="7377750"/>
            <a:ext cx="2900588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9"/>
              </a:lnSpc>
            </a:pPr>
            <a:endParaRPr/>
          </a:p>
        </p:txBody>
      </p:sp>
      <p:sp>
        <p:nvSpPr>
          <p:cNvPr id="67" name="TextBox 67"/>
          <p:cNvSpPr txBox="1"/>
          <p:nvPr/>
        </p:nvSpPr>
        <p:spPr>
          <a:xfrm>
            <a:off x="10837774" y="7529652"/>
            <a:ext cx="2959054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88"/>
              </a:lnSpc>
            </a:pPr>
            <a:r>
              <a:rPr lang="en-US" sz="2157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Be mindful when snacking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4380333" y="7368225"/>
            <a:ext cx="3178599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9"/>
              </a:lnSpc>
            </a:pPr>
            <a:r>
              <a:rPr lang="en-US" sz="2182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Business Professional attire for company visits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7054387" y="8969362"/>
            <a:ext cx="2876676" cy="96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16"/>
              </a:lnSpc>
            </a:pPr>
            <a:r>
              <a:rPr lang="en-US" sz="2097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Enter quietly if you arrive late between transtions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6022" y="6625993"/>
            <a:ext cx="483131" cy="483131"/>
          </a:xfrm>
          <a:custGeom>
            <a:avLst/>
            <a:gdLst/>
            <a:ahLst/>
            <a:cxnLst/>
            <a:rect l="l" t="t" r="r" b="b"/>
            <a:pathLst>
              <a:path w="483131" h="483131">
                <a:moveTo>
                  <a:pt x="0" y="0"/>
                </a:moveTo>
                <a:lnTo>
                  <a:pt x="483131" y="0"/>
                </a:lnTo>
                <a:lnTo>
                  <a:pt x="483131" y="483130"/>
                </a:lnTo>
                <a:lnTo>
                  <a:pt x="0" y="483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800000">
            <a:off x="14592540" y="6659143"/>
            <a:ext cx="2892681" cy="289268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4592540" y="735175"/>
            <a:ext cx="2892681" cy="289268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 rot="-10800000">
            <a:off x="16067980" y="2177259"/>
            <a:ext cx="2855081" cy="5932482"/>
            <a:chOff x="0" y="0"/>
            <a:chExt cx="751955" cy="15624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51955" cy="1562465"/>
            </a:xfrm>
            <a:custGeom>
              <a:avLst/>
              <a:gdLst/>
              <a:ahLst/>
              <a:cxnLst/>
              <a:rect l="l" t="t" r="r" b="b"/>
              <a:pathLst>
                <a:path w="751955" h="1562465">
                  <a:moveTo>
                    <a:pt x="122023" y="0"/>
                  </a:moveTo>
                  <a:lnTo>
                    <a:pt x="629932" y="0"/>
                  </a:lnTo>
                  <a:cubicBezTo>
                    <a:pt x="662295" y="0"/>
                    <a:pt x="693332" y="12856"/>
                    <a:pt x="716216" y="35740"/>
                  </a:cubicBezTo>
                  <a:cubicBezTo>
                    <a:pt x="739099" y="58624"/>
                    <a:pt x="751955" y="89661"/>
                    <a:pt x="751955" y="122023"/>
                  </a:cubicBezTo>
                  <a:lnTo>
                    <a:pt x="751955" y="1440441"/>
                  </a:lnTo>
                  <a:cubicBezTo>
                    <a:pt x="751955" y="1472804"/>
                    <a:pt x="739099" y="1503841"/>
                    <a:pt x="716216" y="1526725"/>
                  </a:cubicBezTo>
                  <a:cubicBezTo>
                    <a:pt x="693332" y="1549609"/>
                    <a:pt x="662295" y="1562465"/>
                    <a:pt x="629932" y="1562465"/>
                  </a:cubicBezTo>
                  <a:lnTo>
                    <a:pt x="122023" y="1562465"/>
                  </a:lnTo>
                  <a:cubicBezTo>
                    <a:pt x="89661" y="1562465"/>
                    <a:pt x="58624" y="1549609"/>
                    <a:pt x="35740" y="1526725"/>
                  </a:cubicBezTo>
                  <a:cubicBezTo>
                    <a:pt x="12856" y="1503841"/>
                    <a:pt x="0" y="1472804"/>
                    <a:pt x="0" y="1440441"/>
                  </a:cubicBezTo>
                  <a:lnTo>
                    <a:pt x="0" y="122023"/>
                  </a:lnTo>
                  <a:cubicBezTo>
                    <a:pt x="0" y="89661"/>
                    <a:pt x="12856" y="58624"/>
                    <a:pt x="35740" y="35740"/>
                  </a:cubicBezTo>
                  <a:cubicBezTo>
                    <a:pt x="58624" y="12856"/>
                    <a:pt x="89661" y="0"/>
                    <a:pt x="122023" y="0"/>
                  </a:cubicBezTo>
                  <a:close/>
                </a:path>
              </a:pathLst>
            </a:custGeom>
            <a:solidFill>
              <a:srgbClr val="D9AF4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751955" cy="1610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10800000">
            <a:off x="9977986" y="1128185"/>
            <a:ext cx="4015315" cy="8030630"/>
          </a:xfrm>
          <a:custGeom>
            <a:avLst/>
            <a:gdLst/>
            <a:ahLst/>
            <a:cxnLst/>
            <a:rect l="l" t="t" r="r" b="b"/>
            <a:pathLst>
              <a:path w="4015315" h="8030630">
                <a:moveTo>
                  <a:pt x="0" y="0"/>
                </a:moveTo>
                <a:lnTo>
                  <a:pt x="4015315" y="0"/>
                </a:lnTo>
                <a:lnTo>
                  <a:pt x="4015315" y="8030630"/>
                </a:lnTo>
                <a:lnTo>
                  <a:pt x="0" y="803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-5400000">
            <a:off x="10275115" y="1425314"/>
            <a:ext cx="7436372" cy="743637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10641026" y="1791225"/>
            <a:ext cx="6704550" cy="670455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AF4E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035574" y="2185773"/>
            <a:ext cx="5915453" cy="591545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5000" r="-25000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-10800000">
            <a:off x="13873489" y="9001462"/>
            <a:ext cx="256838" cy="256838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-10800000">
            <a:off x="13873489" y="1028700"/>
            <a:ext cx="256838" cy="256838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3935" r="-29863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511214" y="6457983"/>
            <a:ext cx="8178623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5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Overview</a:t>
            </a:r>
            <a:r>
              <a:rPr lang="en-US" sz="25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: Representatives from the firms will speak on topics such as public accounting early career advice and successful networking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28700" y="2645866"/>
            <a:ext cx="8723776" cy="4449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6"/>
              </a:lnSpc>
            </a:pPr>
            <a:r>
              <a:rPr lang="en-US" sz="2604" b="1" u="sng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Today’s Meeting Agenda:</a:t>
            </a:r>
          </a:p>
          <a:p>
            <a:pPr marL="562351" lvl="1" indent="-281175" algn="l">
              <a:lnSpc>
                <a:spcPts val="3646"/>
              </a:lnSpc>
              <a:buAutoNum type="arabicPeriod"/>
            </a:pPr>
            <a:r>
              <a:rPr lang="en-US" sz="2604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Upcoming Events</a:t>
            </a:r>
          </a:p>
          <a:p>
            <a:pPr marL="562351" lvl="1" indent="-281175" algn="l">
              <a:lnSpc>
                <a:spcPts val="3646"/>
              </a:lnSpc>
              <a:buAutoNum type="arabicPeriod"/>
            </a:pPr>
            <a:r>
              <a:rPr lang="en-US" sz="2604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Important Reminders</a:t>
            </a:r>
          </a:p>
          <a:p>
            <a:pPr marL="562351" lvl="1" indent="-281175" algn="l">
              <a:lnSpc>
                <a:spcPts val="3646"/>
              </a:lnSpc>
              <a:buAutoNum type="arabicPeriod"/>
            </a:pPr>
            <a:r>
              <a:rPr lang="en-US" sz="2604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Q&amp;A Panel with Firms</a:t>
            </a:r>
          </a:p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Moore Colson, Deloitte, CohnReznick, Forvis Mazars, and Cherry Bekaert</a:t>
            </a:r>
          </a:p>
          <a:p>
            <a:pPr algn="l">
              <a:lnSpc>
                <a:spcPts val="4562"/>
              </a:lnSpc>
            </a:pPr>
            <a:endParaRPr lang="en-US" sz="26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562"/>
              </a:lnSpc>
            </a:pPr>
            <a:endParaRPr lang="en-US" sz="26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562"/>
              </a:lnSpc>
            </a:pPr>
            <a:endParaRPr lang="en-US" sz="26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28700" y="981075"/>
            <a:ext cx="8664256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BAP x NABA: </a:t>
            </a:r>
          </a:p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Public Accounting Firms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8647" y="2543170"/>
            <a:ext cx="1633243" cy="163324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58647" y="4674171"/>
            <a:ext cx="1633243" cy="163324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58647" y="6780571"/>
            <a:ext cx="1633243" cy="163324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2613450" y="5229347"/>
            <a:ext cx="7364536" cy="159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Date: Tuesday, September 23rd 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Time: 2:00 PM - 3:00 PM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Location: Kennesaw Campus </a:t>
            </a:r>
            <a:r>
              <a:rPr lang="en-US" sz="23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Burruss 269</a:t>
            </a:r>
          </a:p>
          <a:p>
            <a:pPr algn="l">
              <a:lnSpc>
                <a:spcPts val="3220"/>
              </a:lnSpc>
            </a:pPr>
            <a:endParaRPr lang="en-US" sz="2300" b="1">
              <a:solidFill>
                <a:srgbClr val="0D0D0D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613450" y="7335747"/>
            <a:ext cx="7364536" cy="2399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Applications now open for Fall 2025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Requirements: Essay, recommendation letters, resume (academic, research, leadership, etc.)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220"/>
              </a:lnSpc>
            </a:pPr>
            <a:r>
              <a:rPr lang="en-US" sz="2300" b="1" i="1">
                <a:solidFill>
                  <a:srgbClr val="B81F2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Deadline: Friday , September 26th @ 8:00 PM</a:t>
            </a:r>
          </a:p>
          <a:p>
            <a:pPr algn="l">
              <a:lnSpc>
                <a:spcPts val="3220"/>
              </a:lnSpc>
            </a:pPr>
            <a:endParaRPr lang="en-US" sz="2300" b="1" i="1">
              <a:solidFill>
                <a:srgbClr val="B81F2F"/>
              </a:solidFill>
              <a:latin typeface="Poppins Bold Italics"/>
              <a:ea typeface="Poppins Bold Italics"/>
              <a:cs typeface="Poppins Bold Italics"/>
              <a:sym typeface="Poppins Bold Italics"/>
            </a:endParaRPr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14592540" y="6659143"/>
            <a:ext cx="2892681" cy="2892681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4592540" y="735175"/>
            <a:ext cx="2892681" cy="289268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 rot="-10800000">
            <a:off x="16067980" y="2177259"/>
            <a:ext cx="2855081" cy="5932482"/>
            <a:chOff x="0" y="0"/>
            <a:chExt cx="751955" cy="15624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51955" cy="1562465"/>
            </a:xfrm>
            <a:custGeom>
              <a:avLst/>
              <a:gdLst/>
              <a:ahLst/>
              <a:cxnLst/>
              <a:rect l="l" t="t" r="r" b="b"/>
              <a:pathLst>
                <a:path w="751955" h="1562465">
                  <a:moveTo>
                    <a:pt x="122023" y="0"/>
                  </a:moveTo>
                  <a:lnTo>
                    <a:pt x="629932" y="0"/>
                  </a:lnTo>
                  <a:cubicBezTo>
                    <a:pt x="662295" y="0"/>
                    <a:pt x="693332" y="12856"/>
                    <a:pt x="716216" y="35740"/>
                  </a:cubicBezTo>
                  <a:cubicBezTo>
                    <a:pt x="739099" y="58624"/>
                    <a:pt x="751955" y="89661"/>
                    <a:pt x="751955" y="122023"/>
                  </a:cubicBezTo>
                  <a:lnTo>
                    <a:pt x="751955" y="1440441"/>
                  </a:lnTo>
                  <a:cubicBezTo>
                    <a:pt x="751955" y="1472804"/>
                    <a:pt x="739099" y="1503841"/>
                    <a:pt x="716216" y="1526725"/>
                  </a:cubicBezTo>
                  <a:cubicBezTo>
                    <a:pt x="693332" y="1549609"/>
                    <a:pt x="662295" y="1562465"/>
                    <a:pt x="629932" y="1562465"/>
                  </a:cubicBezTo>
                  <a:lnTo>
                    <a:pt x="122023" y="1562465"/>
                  </a:lnTo>
                  <a:cubicBezTo>
                    <a:pt x="89661" y="1562465"/>
                    <a:pt x="58624" y="1549609"/>
                    <a:pt x="35740" y="1526725"/>
                  </a:cubicBezTo>
                  <a:cubicBezTo>
                    <a:pt x="12856" y="1503841"/>
                    <a:pt x="0" y="1472804"/>
                    <a:pt x="0" y="1440441"/>
                  </a:cubicBezTo>
                  <a:lnTo>
                    <a:pt x="0" y="122023"/>
                  </a:lnTo>
                  <a:cubicBezTo>
                    <a:pt x="0" y="89661"/>
                    <a:pt x="12856" y="58624"/>
                    <a:pt x="35740" y="35740"/>
                  </a:cubicBezTo>
                  <a:cubicBezTo>
                    <a:pt x="58624" y="12856"/>
                    <a:pt x="89661" y="0"/>
                    <a:pt x="122023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751955" cy="1610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10800000">
            <a:off x="9977986" y="1128185"/>
            <a:ext cx="4015315" cy="8030630"/>
          </a:xfrm>
          <a:custGeom>
            <a:avLst/>
            <a:gdLst/>
            <a:ahLst/>
            <a:cxnLst/>
            <a:rect l="l" t="t" r="r" b="b"/>
            <a:pathLst>
              <a:path w="4015315" h="8030630">
                <a:moveTo>
                  <a:pt x="0" y="0"/>
                </a:moveTo>
                <a:lnTo>
                  <a:pt x="4015315" y="0"/>
                </a:lnTo>
                <a:lnTo>
                  <a:pt x="4015315" y="8030630"/>
                </a:lnTo>
                <a:lnTo>
                  <a:pt x="0" y="8030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 rot="-5400000">
            <a:off x="10275115" y="1425314"/>
            <a:ext cx="7436372" cy="743637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AF4E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5400000">
            <a:off x="10641026" y="1791225"/>
            <a:ext cx="6704550" cy="670455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F18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035574" y="2185773"/>
            <a:ext cx="5915453" cy="5915453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>
                <a:alphaModFix amt="84000"/>
              </a:blip>
              <a:stretch>
                <a:fillRect l="-24941" r="-24941"/>
              </a:stretch>
            </a:blipFill>
            <a:ln w="76200" cap="sq">
              <a:gradFill>
                <a:gsLst>
                  <a:gs pos="0">
                    <a:srgbClr val="492709">
                      <a:alpha val="84000"/>
                    </a:srgbClr>
                  </a:gs>
                  <a:gs pos="100000">
                    <a:srgbClr val="F2AA15">
                      <a:alpha val="84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 rot="-10800000">
            <a:off x="13873489" y="9001462"/>
            <a:ext cx="256838" cy="256838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-10800000">
            <a:off x="13873489" y="1028700"/>
            <a:ext cx="256838" cy="256838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802726" y="2760650"/>
            <a:ext cx="1198282" cy="1198282"/>
          </a:xfrm>
          <a:custGeom>
            <a:avLst/>
            <a:gdLst/>
            <a:ahLst/>
            <a:cxnLst/>
            <a:rect l="l" t="t" r="r" b="b"/>
            <a:pathLst>
              <a:path w="1198282" h="1198282">
                <a:moveTo>
                  <a:pt x="0" y="0"/>
                </a:moveTo>
                <a:lnTo>
                  <a:pt x="1198282" y="0"/>
                </a:lnTo>
                <a:lnTo>
                  <a:pt x="1198282" y="1198282"/>
                </a:lnTo>
                <a:lnTo>
                  <a:pt x="0" y="11982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802726" y="4862616"/>
            <a:ext cx="1180942" cy="1231752"/>
          </a:xfrm>
          <a:custGeom>
            <a:avLst/>
            <a:gdLst/>
            <a:ahLst/>
            <a:cxnLst/>
            <a:rect l="l" t="t" r="r" b="b"/>
            <a:pathLst>
              <a:path w="1180942" h="1231752">
                <a:moveTo>
                  <a:pt x="0" y="0"/>
                </a:moveTo>
                <a:lnTo>
                  <a:pt x="1180942" y="0"/>
                </a:lnTo>
                <a:lnTo>
                  <a:pt x="1180942" y="1231752"/>
                </a:lnTo>
                <a:lnTo>
                  <a:pt x="0" y="12317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759652" y="6833301"/>
            <a:ext cx="1231233" cy="1276440"/>
          </a:xfrm>
          <a:custGeom>
            <a:avLst/>
            <a:gdLst/>
            <a:ahLst/>
            <a:cxnLst/>
            <a:rect l="l" t="t" r="r" b="b"/>
            <a:pathLst>
              <a:path w="1231233" h="1276440">
                <a:moveTo>
                  <a:pt x="0" y="0"/>
                </a:moveTo>
                <a:lnTo>
                  <a:pt x="1231233" y="0"/>
                </a:lnTo>
                <a:lnTo>
                  <a:pt x="1231233" y="1276440"/>
                </a:lnTo>
                <a:lnTo>
                  <a:pt x="0" y="12764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2613450" y="2520296"/>
            <a:ext cx="4441198" cy="43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 u="sng" dirty="0">
                <a:latin typeface="Poppins Bold"/>
                <a:ea typeface="Poppins Bold"/>
                <a:cs typeface="Poppins Bold"/>
                <a:sym typeface="Poppins Bold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ColesFest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613450" y="4651297"/>
            <a:ext cx="4579062" cy="43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 u="sng" dirty="0">
                <a:latin typeface="Poppins Bold"/>
                <a:ea typeface="Poppins Bold"/>
                <a:cs typeface="Poppins Bold"/>
                <a:sym typeface="Poppins Bold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MAcc/CPA Info Session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613450" y="6757697"/>
            <a:ext cx="6477591" cy="43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 u="sng" dirty="0">
                <a:latin typeface="Poppins Bold"/>
                <a:ea typeface="Poppins Bold"/>
                <a:cs typeface="Poppins Bold"/>
                <a:sym typeface="Poppins Bold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President’s Award of Distinction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28700" y="981075"/>
            <a:ext cx="8115300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Upcoming Events</a:t>
            </a:r>
          </a:p>
        </p:txBody>
      </p:sp>
      <p:sp>
        <p:nvSpPr>
          <p:cNvPr id="40" name="AutoShape 40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TextBox 41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Upcoming Events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613450" y="3125592"/>
            <a:ext cx="7364536" cy="159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Date: Wednesday, September 10th 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Time: 11:00 AM - 2:00 PM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Location: Student Center University Rooms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7788" y="2012955"/>
            <a:ext cx="1633243" cy="163324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14592540" y="6659143"/>
            <a:ext cx="2892681" cy="289268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14592540" y="735175"/>
            <a:ext cx="2892681" cy="289268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16067980" y="2177259"/>
            <a:ext cx="2855081" cy="5932482"/>
            <a:chOff x="0" y="0"/>
            <a:chExt cx="751955" cy="15624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51955" cy="1562465"/>
            </a:xfrm>
            <a:custGeom>
              <a:avLst/>
              <a:gdLst/>
              <a:ahLst/>
              <a:cxnLst/>
              <a:rect l="l" t="t" r="r" b="b"/>
              <a:pathLst>
                <a:path w="751955" h="1562465">
                  <a:moveTo>
                    <a:pt x="122023" y="0"/>
                  </a:moveTo>
                  <a:lnTo>
                    <a:pt x="629932" y="0"/>
                  </a:lnTo>
                  <a:cubicBezTo>
                    <a:pt x="662295" y="0"/>
                    <a:pt x="693332" y="12856"/>
                    <a:pt x="716216" y="35740"/>
                  </a:cubicBezTo>
                  <a:cubicBezTo>
                    <a:pt x="739099" y="58624"/>
                    <a:pt x="751955" y="89661"/>
                    <a:pt x="751955" y="122023"/>
                  </a:cubicBezTo>
                  <a:lnTo>
                    <a:pt x="751955" y="1440441"/>
                  </a:lnTo>
                  <a:cubicBezTo>
                    <a:pt x="751955" y="1472804"/>
                    <a:pt x="739099" y="1503841"/>
                    <a:pt x="716216" y="1526725"/>
                  </a:cubicBezTo>
                  <a:cubicBezTo>
                    <a:pt x="693332" y="1549609"/>
                    <a:pt x="662295" y="1562465"/>
                    <a:pt x="629932" y="1562465"/>
                  </a:cubicBezTo>
                  <a:lnTo>
                    <a:pt x="122023" y="1562465"/>
                  </a:lnTo>
                  <a:cubicBezTo>
                    <a:pt x="89661" y="1562465"/>
                    <a:pt x="58624" y="1549609"/>
                    <a:pt x="35740" y="1526725"/>
                  </a:cubicBezTo>
                  <a:cubicBezTo>
                    <a:pt x="12856" y="1503841"/>
                    <a:pt x="0" y="1472804"/>
                    <a:pt x="0" y="1440441"/>
                  </a:cubicBezTo>
                  <a:lnTo>
                    <a:pt x="0" y="122023"/>
                  </a:lnTo>
                  <a:cubicBezTo>
                    <a:pt x="0" y="89661"/>
                    <a:pt x="12856" y="58624"/>
                    <a:pt x="35740" y="35740"/>
                  </a:cubicBezTo>
                  <a:cubicBezTo>
                    <a:pt x="58624" y="12856"/>
                    <a:pt x="89661" y="0"/>
                    <a:pt x="122023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751955" cy="1610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10800000">
            <a:off x="9977986" y="1128185"/>
            <a:ext cx="4015315" cy="8030630"/>
          </a:xfrm>
          <a:custGeom>
            <a:avLst/>
            <a:gdLst/>
            <a:ahLst/>
            <a:cxnLst/>
            <a:rect l="l" t="t" r="r" b="b"/>
            <a:pathLst>
              <a:path w="4015315" h="8030630">
                <a:moveTo>
                  <a:pt x="0" y="0"/>
                </a:moveTo>
                <a:lnTo>
                  <a:pt x="4015315" y="0"/>
                </a:lnTo>
                <a:lnTo>
                  <a:pt x="4015315" y="8030630"/>
                </a:lnTo>
                <a:lnTo>
                  <a:pt x="0" y="8030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 rot="-5400000">
            <a:off x="10275115" y="1425314"/>
            <a:ext cx="7436372" cy="743637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AF4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0641026" y="1791225"/>
            <a:ext cx="6704550" cy="670455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F18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035574" y="2185773"/>
            <a:ext cx="5915453" cy="5915453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>
                <a:alphaModFix amt="84000"/>
              </a:blip>
              <a:stretch>
                <a:fillRect l="-24941" r="-24941"/>
              </a:stretch>
            </a:blipFill>
            <a:ln w="76200" cap="sq">
              <a:gradFill>
                <a:gsLst>
                  <a:gs pos="0">
                    <a:srgbClr val="492709">
                      <a:alpha val="84000"/>
                    </a:srgbClr>
                  </a:gs>
                  <a:gs pos="100000">
                    <a:srgbClr val="F2AA15">
                      <a:alpha val="84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 rot="-10800000">
            <a:off x="13873489" y="9001462"/>
            <a:ext cx="256838" cy="256838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-10800000">
            <a:off x="13873489" y="1028700"/>
            <a:ext cx="256838" cy="256838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</p:sp>
      <p:sp>
        <p:nvSpPr>
          <p:cNvPr id="27" name="AutoShape 27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Freeform 28"/>
          <p:cNvSpPr/>
          <p:nvPr/>
        </p:nvSpPr>
        <p:spPr>
          <a:xfrm>
            <a:off x="704560" y="2345467"/>
            <a:ext cx="1039699" cy="968220"/>
          </a:xfrm>
          <a:custGeom>
            <a:avLst/>
            <a:gdLst/>
            <a:ahLst/>
            <a:cxnLst/>
            <a:rect l="l" t="t" r="r" b="b"/>
            <a:pathLst>
              <a:path w="1039699" h="968220">
                <a:moveTo>
                  <a:pt x="0" y="0"/>
                </a:moveTo>
                <a:lnTo>
                  <a:pt x="1039699" y="0"/>
                </a:lnTo>
                <a:lnTo>
                  <a:pt x="1039699" y="968220"/>
                </a:lnTo>
                <a:lnTo>
                  <a:pt x="0" y="9682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407788" y="7203916"/>
            <a:ext cx="1633243" cy="1633243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35F18"/>
            </a:solidFill>
          </p:spPr>
        </p:sp>
      </p:grpSp>
      <p:sp>
        <p:nvSpPr>
          <p:cNvPr id="31" name="Freeform 31"/>
          <p:cNvSpPr/>
          <p:nvPr/>
        </p:nvSpPr>
        <p:spPr>
          <a:xfrm>
            <a:off x="672102" y="7413606"/>
            <a:ext cx="1104615" cy="1213863"/>
          </a:xfrm>
          <a:custGeom>
            <a:avLst/>
            <a:gdLst/>
            <a:ahLst/>
            <a:cxnLst/>
            <a:rect l="l" t="t" r="r" b="b"/>
            <a:pathLst>
              <a:path w="1104615" h="1213863">
                <a:moveTo>
                  <a:pt x="0" y="0"/>
                </a:moveTo>
                <a:lnTo>
                  <a:pt x="1104615" y="0"/>
                </a:lnTo>
                <a:lnTo>
                  <a:pt x="1104615" y="1213863"/>
                </a:lnTo>
                <a:lnTo>
                  <a:pt x="0" y="1213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2" name="TextBox 32"/>
          <p:cNvSpPr txBox="1"/>
          <p:nvPr/>
        </p:nvSpPr>
        <p:spPr>
          <a:xfrm>
            <a:off x="2462591" y="2575571"/>
            <a:ext cx="7302321" cy="8186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2"/>
              </a:lnSpc>
            </a:pPr>
            <a:r>
              <a:rPr lang="en-US" sz="2250" b="1" dirty="0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Deloitte</a:t>
            </a:r>
          </a:p>
          <a:p>
            <a:pPr algn="l">
              <a:lnSpc>
                <a:spcPts val="3192"/>
              </a:lnSpc>
            </a:pPr>
            <a:r>
              <a:rPr lang="en-US" sz="225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Date: Thursday, September 9th </a:t>
            </a:r>
            <a:endParaRPr lang="en-US" sz="2250" dirty="0">
              <a:solidFill>
                <a:srgbClr val="0D0D0D"/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ts val="3192"/>
              </a:lnSpc>
            </a:pPr>
            <a:r>
              <a:rPr lang="en-US" sz="225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Time: 6:00 PM - 8:00 PM</a:t>
            </a:r>
            <a:endParaRPr lang="en-US" sz="2250" dirty="0">
              <a:solidFill>
                <a:srgbClr val="0D0D0D"/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ts val="3192"/>
              </a:lnSpc>
            </a:pPr>
            <a:r>
              <a:rPr lang="en-US" sz="225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Location: Tin Lizzy’s </a:t>
            </a:r>
            <a:endParaRPr lang="en-US" sz="2250" dirty="0">
              <a:solidFill>
                <a:srgbClr val="0D0D0D"/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ts val="3192"/>
              </a:lnSpc>
            </a:pPr>
            <a:r>
              <a:rPr lang="en-US" sz="2250" b="1" dirty="0" err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Aprio</a:t>
            </a:r>
            <a:r>
              <a:rPr lang="en-US" sz="2250" b="1" dirty="0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endParaRPr lang="en-US" sz="2250" b="1" dirty="0">
              <a:solidFill>
                <a:srgbClr val="0D0D0D"/>
              </a:solidFill>
              <a:latin typeface="Poppins Bold"/>
              <a:ea typeface="Poppins Bold"/>
              <a:cs typeface="Poppins Bold"/>
            </a:endParaRPr>
          </a:p>
          <a:p>
            <a:pPr algn="l">
              <a:lnSpc>
                <a:spcPts val="3192"/>
              </a:lnSpc>
            </a:pPr>
            <a:r>
              <a:rPr lang="en-US" sz="225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Date: Friday, September 10th </a:t>
            </a:r>
            <a:endParaRPr lang="en-US" sz="2250" dirty="0">
              <a:solidFill>
                <a:srgbClr val="0D0D0D"/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ts val="3192"/>
              </a:lnSpc>
            </a:pPr>
            <a:r>
              <a:rPr lang="en-US" sz="225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Time: 5:00 PM - 7:00 PM</a:t>
            </a:r>
            <a:endParaRPr lang="en-US" sz="2250" dirty="0">
              <a:solidFill>
                <a:srgbClr val="0D0D0D"/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ts val="3192"/>
              </a:lnSpc>
            </a:pPr>
            <a:r>
              <a:rPr lang="en-US" sz="225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Location: Tin Lizzy’s </a:t>
            </a:r>
            <a:endParaRPr lang="en-US" sz="2250" dirty="0">
              <a:solidFill>
                <a:srgbClr val="0D0D0D"/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ts val="3192"/>
              </a:lnSpc>
            </a:pPr>
            <a:r>
              <a:rPr lang="en-US" sz="2250" b="1" dirty="0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HLB</a:t>
            </a:r>
            <a:endParaRPr lang="en-US" sz="2250" b="1" dirty="0">
              <a:solidFill>
                <a:srgbClr val="0D0D0D"/>
              </a:solidFill>
              <a:latin typeface="Poppins Bold"/>
              <a:ea typeface="Poppins Bold"/>
              <a:cs typeface="Poppins Bold"/>
            </a:endParaRPr>
          </a:p>
          <a:p>
            <a:pPr algn="l">
              <a:lnSpc>
                <a:spcPts val="3192"/>
              </a:lnSpc>
            </a:pPr>
            <a:r>
              <a:rPr lang="en-US" sz="225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Date: Wednesday, September 17th </a:t>
            </a:r>
            <a:endParaRPr lang="en-US" sz="2250" dirty="0">
              <a:solidFill>
                <a:srgbClr val="0D0D0D"/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ts val="3192"/>
              </a:lnSpc>
            </a:pPr>
            <a:r>
              <a:rPr lang="en-US" sz="225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Time: 4:00 PM - 6:00 PM</a:t>
            </a:r>
            <a:endParaRPr lang="en-US" sz="2250" dirty="0">
              <a:solidFill>
                <a:srgbClr val="0D0D0D"/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ts val="3192"/>
              </a:lnSpc>
            </a:pPr>
            <a:r>
              <a:rPr lang="en-US" sz="225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Location: Horned Owl </a:t>
            </a:r>
            <a:endParaRPr lang="en-US" sz="2250" dirty="0">
              <a:solidFill>
                <a:srgbClr val="0D0D0D"/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ts val="3192"/>
              </a:lnSpc>
            </a:pPr>
            <a:r>
              <a:rPr lang="en-US" sz="2250" b="1" u="sng" dirty="0">
                <a:latin typeface="Poppins Bold"/>
                <a:ea typeface="Poppins Bold"/>
                <a:cs typeface="Poppins Bold"/>
                <a:sym typeface="Poppins Bold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Two-Year Bridge Symposium</a:t>
            </a:r>
            <a:endParaRPr lang="en-US" sz="2250" b="1" u="sng" dirty="0">
              <a:latin typeface="Poppins Bold"/>
              <a:ea typeface="Poppins Bold"/>
              <a:cs typeface="Poppins Bold"/>
              <a:hlinkClick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>
              <a:lnSpc>
                <a:spcPts val="3192"/>
              </a:lnSpc>
            </a:pPr>
            <a:r>
              <a:rPr lang="en-US" sz="225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Date: Friday, November 14th</a:t>
            </a:r>
            <a:endParaRPr lang="en-US" sz="2250" dirty="0">
              <a:solidFill>
                <a:srgbClr val="0D0D0D"/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ts val="3192"/>
              </a:lnSpc>
            </a:pPr>
            <a:r>
              <a:rPr lang="en-US" sz="225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Time: All Day (Panel commitment required)</a:t>
            </a:r>
            <a:endParaRPr lang="en-US" sz="2250" dirty="0">
              <a:solidFill>
                <a:srgbClr val="0D0D0D"/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ts val="3192"/>
              </a:lnSpc>
            </a:pPr>
            <a:r>
              <a:rPr lang="en-US" sz="225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Location: Deloitte, EY, KPMG, and PwC offices nationwide</a:t>
            </a:r>
            <a:endParaRPr lang="en-US" sz="2250" dirty="0">
              <a:solidFill>
                <a:srgbClr val="0D0D0D"/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ts val="3192"/>
              </a:lnSpc>
            </a:pPr>
            <a:endParaRPr lang="en-US" sz="228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192"/>
              </a:lnSpc>
            </a:pPr>
            <a:endParaRPr lang="en-US" sz="228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192"/>
              </a:lnSpc>
            </a:pPr>
            <a:endParaRPr lang="en-US" sz="228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2462591" y="1990081"/>
            <a:ext cx="6681409" cy="45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 u="sng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Firm Socials and Other Opportunities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28700" y="981075"/>
            <a:ext cx="8115300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Upcoming Events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Upcoming Events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af60072-9883-48d1-bc86-ebc0850dc932">
      <Terms xmlns="http://schemas.microsoft.com/office/infopath/2007/PartnerControls"/>
    </lcf76f155ced4ddcb4097134ff3c332f>
    <TaxCatchAll xmlns="f80b0f9f-b4ea-47ca-a63f-e2c8f27dab4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B946585FEA2348845D11F709E24C90" ma:contentTypeVersion="12" ma:contentTypeDescription="Create a new document." ma:contentTypeScope="" ma:versionID="7469c75cbab27a7a1c74fada94f0a0e0">
  <xsd:schema xmlns:xsd="http://www.w3.org/2001/XMLSchema" xmlns:xs="http://www.w3.org/2001/XMLSchema" xmlns:p="http://schemas.microsoft.com/office/2006/metadata/properties" xmlns:ns2="7af60072-9883-48d1-bc86-ebc0850dc932" xmlns:ns3="f80b0f9f-b4ea-47ca-a63f-e2c8f27dab47" targetNamespace="http://schemas.microsoft.com/office/2006/metadata/properties" ma:root="true" ma:fieldsID="014afb7032d28473937d470a4d6c1a91" ns2:_="" ns3:_="">
    <xsd:import namespace="7af60072-9883-48d1-bc86-ebc0850dc932"/>
    <xsd:import namespace="f80b0f9f-b4ea-47ca-a63f-e2c8f27dab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f60072-9883-48d1-bc86-ebc0850dc9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16867a8-d3dd-450c-8722-94d742a2ad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0b0f9f-b4ea-47ca-a63f-e2c8f27dab47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5c162bfc-9b34-4ab6-9f50-a66c790610d2}" ma:internalName="TaxCatchAll" ma:showField="CatchAllData" ma:web="f80b0f9f-b4ea-47ca-a63f-e2c8f27dab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9346DF-3F7B-4183-B8DA-DD2CBB43FD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2070B2-662F-465B-BC5F-83462EE9F06F}">
  <ds:schemaRefs>
    <ds:schemaRef ds:uri="http://schemas.microsoft.com/office/2006/metadata/properties"/>
    <ds:schemaRef ds:uri="http://schemas.microsoft.com/office/infopath/2007/PartnerControls"/>
    <ds:schemaRef ds:uri="7af60072-9883-48d1-bc86-ebc0850dc932"/>
    <ds:schemaRef ds:uri="f80b0f9f-b4ea-47ca-a63f-e2c8f27dab47"/>
  </ds:schemaRefs>
</ds:datastoreItem>
</file>

<file path=customXml/itemProps3.xml><?xml version="1.0" encoding="utf-8"?>
<ds:datastoreItem xmlns:ds="http://schemas.openxmlformats.org/officeDocument/2006/customXml" ds:itemID="{446EE9EC-4813-477D-A55A-46095C47C9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f60072-9883-48d1-bc86-ebc0850dc932"/>
    <ds:schemaRef ds:uri="f80b0f9f-b4ea-47ca-a63f-e2c8f27dab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BAP X NABA Public Accounting Firms</dc:title>
  <cp:revision>21</cp:revision>
  <dcterms:created xsi:type="dcterms:W3CDTF">2006-08-16T00:00:00Z</dcterms:created>
  <dcterms:modified xsi:type="dcterms:W3CDTF">2025-09-08T15:18:44Z</dcterms:modified>
  <dc:identifier>DAGxM4LGusU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0x01010009B946585FEA2348845D11F709E24C90</vt:lpwstr>
  </property>
  <property fmtid="{D5CDD505-2E9C-101B-9397-08002B2CF9AE}" pid="3" name="MediaServiceImageTags">
    <vt:lpwstr/>
  </property>
</Properties>
</file>