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x="18288000" cy="10287000"/>
  <p:notesSz cx="6858000" cy="9144000"/>
  <p:embeddedFontLst>
    <p:embeddedFont>
      <p:font typeface="Archivo Narrow Bold" panose="020B0604020202020204" charset="0"/>
      <p:regular r:id="rId29"/>
    </p:embeddedFont>
    <p:embeddedFont>
      <p:font typeface="Poppins" panose="00000500000000000000" pitchFamily="2" charset="0"/>
      <p:regular r:id="rId30"/>
      <p:bold r:id="rId31"/>
    </p:embeddedFont>
    <p:embeddedFont>
      <p:font typeface="Poppins Bold" panose="00000800000000000000" pitchFamily="2" charset="0"/>
      <p:regular r:id="rId32"/>
    </p:embeddedFont>
    <p:embeddedFont>
      <p:font typeface="Poppins Bold Italics"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0" d="100"/>
          <a:sy n="60" d="100"/>
        </p:scale>
        <p:origin x="499"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Flores-Padilla" userId="08d0f572-bac7-4b4c-b223-71538607effe" providerId="ADAL" clId="{E3416150-B68F-450F-B251-89ADC00592F5}"/>
    <pc:docChg chg="modSld">
      <pc:chgData name="Karen Flores-Padilla" userId="08d0f572-bac7-4b4c-b223-71538607effe" providerId="ADAL" clId="{E3416150-B68F-450F-B251-89ADC00592F5}" dt="2026-01-16T18:12:10.986" v="14" actId="207"/>
      <pc:docMkLst>
        <pc:docMk/>
      </pc:docMkLst>
      <pc:sldChg chg="modSp mod">
        <pc:chgData name="Karen Flores-Padilla" userId="08d0f572-bac7-4b4c-b223-71538607effe" providerId="ADAL" clId="{E3416150-B68F-450F-B251-89ADC00592F5}" dt="2026-01-16T17:57:25.751" v="1" actId="14838"/>
        <pc:sldMkLst>
          <pc:docMk/>
          <pc:sldMk cId="0" sldId="256"/>
        </pc:sldMkLst>
        <pc:spChg chg="mod">
          <ac:chgData name="Karen Flores-Padilla" userId="08d0f572-bac7-4b4c-b223-71538607effe" providerId="ADAL" clId="{E3416150-B68F-450F-B251-89ADC00592F5}" dt="2026-01-16T17:57:25.751" v="1" actId="14838"/>
          <ac:spMkLst>
            <pc:docMk/>
            <pc:sldMk cId="0" sldId="256"/>
            <ac:spMk id="21" creationId="{00000000-0000-0000-0000-000000000000}"/>
          </ac:spMkLst>
        </pc:spChg>
      </pc:sldChg>
      <pc:sldChg chg="modSp mod">
        <pc:chgData name="Karen Flores-Padilla" userId="08d0f572-bac7-4b4c-b223-71538607effe" providerId="ADAL" clId="{E3416150-B68F-450F-B251-89ADC00592F5}" dt="2026-01-16T18:11:15.333" v="8" actId="207"/>
        <pc:sldMkLst>
          <pc:docMk/>
          <pc:sldMk cId="0" sldId="262"/>
        </pc:sldMkLst>
        <pc:spChg chg="mod">
          <ac:chgData name="Karen Flores-Padilla" userId="08d0f572-bac7-4b4c-b223-71538607effe" providerId="ADAL" clId="{E3416150-B68F-450F-B251-89ADC00592F5}" dt="2026-01-16T17:58:15.834" v="6" actId="207"/>
          <ac:spMkLst>
            <pc:docMk/>
            <pc:sldMk cId="0" sldId="262"/>
            <ac:spMk id="24" creationId="{00000000-0000-0000-0000-000000000000}"/>
          </ac:spMkLst>
        </pc:spChg>
        <pc:spChg chg="mod">
          <ac:chgData name="Karen Flores-Padilla" userId="08d0f572-bac7-4b4c-b223-71538607effe" providerId="ADAL" clId="{E3416150-B68F-450F-B251-89ADC00592F5}" dt="2026-01-16T18:11:15.333" v="8" actId="207"/>
          <ac:spMkLst>
            <pc:docMk/>
            <pc:sldMk cId="0" sldId="262"/>
            <ac:spMk id="26" creationId="{00000000-0000-0000-0000-000000000000}"/>
          </ac:spMkLst>
        </pc:spChg>
      </pc:sldChg>
      <pc:sldChg chg="modSp mod">
        <pc:chgData name="Karen Flores-Padilla" userId="08d0f572-bac7-4b4c-b223-71538607effe" providerId="ADAL" clId="{E3416150-B68F-450F-B251-89ADC00592F5}" dt="2026-01-16T18:11:31.159" v="10" actId="207"/>
        <pc:sldMkLst>
          <pc:docMk/>
          <pc:sldMk cId="0" sldId="263"/>
        </pc:sldMkLst>
        <pc:spChg chg="mod">
          <ac:chgData name="Karen Flores-Padilla" userId="08d0f572-bac7-4b4c-b223-71538607effe" providerId="ADAL" clId="{E3416150-B68F-450F-B251-89ADC00592F5}" dt="2026-01-16T18:11:31.159" v="10" actId="207"/>
          <ac:spMkLst>
            <pc:docMk/>
            <pc:sldMk cId="0" sldId="263"/>
            <ac:spMk id="24" creationId="{00000000-0000-0000-0000-000000000000}"/>
          </ac:spMkLst>
        </pc:spChg>
      </pc:sldChg>
      <pc:sldChg chg="modSp mod">
        <pc:chgData name="Karen Flores-Padilla" userId="08d0f572-bac7-4b4c-b223-71538607effe" providerId="ADAL" clId="{E3416150-B68F-450F-B251-89ADC00592F5}" dt="2026-01-16T18:11:44.252" v="11" actId="207"/>
        <pc:sldMkLst>
          <pc:docMk/>
          <pc:sldMk cId="0" sldId="264"/>
        </pc:sldMkLst>
        <pc:spChg chg="mod">
          <ac:chgData name="Karen Flores-Padilla" userId="08d0f572-bac7-4b4c-b223-71538607effe" providerId="ADAL" clId="{E3416150-B68F-450F-B251-89ADC00592F5}" dt="2026-01-16T18:11:44.252" v="11" actId="207"/>
          <ac:spMkLst>
            <pc:docMk/>
            <pc:sldMk cId="0" sldId="264"/>
            <ac:spMk id="26" creationId="{00000000-0000-0000-0000-000000000000}"/>
          </ac:spMkLst>
        </pc:spChg>
      </pc:sldChg>
      <pc:sldChg chg="modSp mod">
        <pc:chgData name="Karen Flores-Padilla" userId="08d0f572-bac7-4b4c-b223-71538607effe" providerId="ADAL" clId="{E3416150-B68F-450F-B251-89ADC00592F5}" dt="2026-01-16T18:11:58.794" v="13" actId="207"/>
        <pc:sldMkLst>
          <pc:docMk/>
          <pc:sldMk cId="0" sldId="265"/>
        </pc:sldMkLst>
        <pc:spChg chg="mod">
          <ac:chgData name="Karen Flores-Padilla" userId="08d0f572-bac7-4b4c-b223-71538607effe" providerId="ADAL" clId="{E3416150-B68F-450F-B251-89ADC00592F5}" dt="2026-01-16T18:11:58.794" v="13" actId="207"/>
          <ac:spMkLst>
            <pc:docMk/>
            <pc:sldMk cId="0" sldId="265"/>
            <ac:spMk id="26" creationId="{00000000-0000-0000-0000-000000000000}"/>
          </ac:spMkLst>
        </pc:spChg>
      </pc:sldChg>
      <pc:sldChg chg="modSp mod">
        <pc:chgData name="Karen Flores-Padilla" userId="08d0f572-bac7-4b4c-b223-71538607effe" providerId="ADAL" clId="{E3416150-B68F-450F-B251-89ADC00592F5}" dt="2026-01-16T18:12:10.986" v="14" actId="207"/>
        <pc:sldMkLst>
          <pc:docMk/>
          <pc:sldMk cId="0" sldId="266"/>
        </pc:sldMkLst>
        <pc:spChg chg="mod">
          <ac:chgData name="Karen Flores-Padilla" userId="08d0f572-bac7-4b4c-b223-71538607effe" providerId="ADAL" clId="{E3416150-B68F-450F-B251-89ADC00592F5}" dt="2026-01-16T18:12:10.986" v="14" actId="207"/>
          <ac:spMkLst>
            <pc:docMk/>
            <pc:sldMk cId="0" sldId="266"/>
            <ac:spMk id="26" creationId="{00000000-0000-0000-0000-000000000000}"/>
          </ac:spMkLst>
        </pc:spChg>
      </pc:sldChg>
      <pc:sldChg chg="modSp mod">
        <pc:chgData name="Karen Flores-Padilla" userId="08d0f572-bac7-4b4c-b223-71538607effe" providerId="ADAL" clId="{E3416150-B68F-450F-B251-89ADC00592F5}" dt="2026-01-16T17:57:52.446" v="4" actId="207"/>
        <pc:sldMkLst>
          <pc:docMk/>
          <pc:sldMk cId="0" sldId="275"/>
        </pc:sldMkLst>
        <pc:spChg chg="mod">
          <ac:chgData name="Karen Flores-Padilla" userId="08d0f572-bac7-4b4c-b223-71538607effe" providerId="ADAL" clId="{E3416150-B68F-450F-B251-89ADC00592F5}" dt="2026-01-16T17:57:52.446" v="4" actId="207"/>
          <ac:spMkLst>
            <pc:docMk/>
            <pc:sldMk cId="0" sldId="275"/>
            <ac:spMk id="30" creationId="{00000000-0000-0000-0000-000000000000}"/>
          </ac:spMkLst>
        </pc:spChg>
        <pc:spChg chg="mod">
          <ac:chgData name="Karen Flores-Padilla" userId="08d0f572-bac7-4b4c-b223-71538607effe" providerId="ADAL" clId="{E3416150-B68F-450F-B251-89ADC00592F5}" dt="2026-01-16T17:57:52.446" v="4" actId="207"/>
          <ac:spMkLst>
            <pc:docMk/>
            <pc:sldMk cId="0" sldId="275"/>
            <ac:spMk id="32" creationId="{00000000-0000-0000-0000-000000000000}"/>
          </ac:spMkLst>
        </pc:spChg>
        <pc:spChg chg="mod">
          <ac:chgData name="Karen Flores-Padilla" userId="08d0f572-bac7-4b4c-b223-71538607effe" providerId="ADAL" clId="{E3416150-B68F-450F-B251-89ADC00592F5}" dt="2026-01-16T17:57:52.446" v="4" actId="207"/>
          <ac:spMkLst>
            <pc:docMk/>
            <pc:sldMk cId="0" sldId="275"/>
            <ac:spMk id="33" creationId="{00000000-0000-0000-0000-000000000000}"/>
          </ac:spMkLst>
        </pc:spChg>
        <pc:spChg chg="mod">
          <ac:chgData name="Karen Flores-Padilla" userId="08d0f572-bac7-4b4c-b223-71538607effe" providerId="ADAL" clId="{E3416150-B68F-450F-B251-89ADC00592F5}" dt="2026-01-16T17:57:52.446" v="4" actId="207"/>
          <ac:spMkLst>
            <pc:docMk/>
            <pc:sldMk cId="0" sldId="275"/>
            <ac:spMk id="34" creationId="{00000000-0000-0000-0000-000000000000}"/>
          </ac:spMkLst>
        </pc:spChg>
        <pc:spChg chg="mod">
          <ac:chgData name="Karen Flores-Padilla" userId="08d0f572-bac7-4b4c-b223-71538607effe" providerId="ADAL" clId="{E3416150-B68F-450F-B251-89ADC00592F5}" dt="2026-01-16T17:57:52.446" v="4" actId="207"/>
          <ac:spMkLst>
            <pc:docMk/>
            <pc:sldMk cId="0" sldId="275"/>
            <ac:spMk id="35" creationId="{00000000-0000-0000-0000-000000000000}"/>
          </ac:spMkLst>
        </pc:spChg>
        <pc:spChg chg="mod">
          <ac:chgData name="Karen Flores-Padilla" userId="08d0f572-bac7-4b4c-b223-71538607effe" providerId="ADAL" clId="{E3416150-B68F-450F-B251-89ADC00592F5}" dt="2026-01-16T17:57:52.446" v="4" actId="207"/>
          <ac:spMkLst>
            <pc:docMk/>
            <pc:sldMk cId="0" sldId="275"/>
            <ac:spMk id="36" creationId="{00000000-0000-0000-0000-000000000000}"/>
          </ac:spMkLst>
        </pc:spChg>
        <pc:spChg chg="mod">
          <ac:chgData name="Karen Flores-Padilla" userId="08d0f572-bac7-4b4c-b223-71538607effe" providerId="ADAL" clId="{E3416150-B68F-450F-B251-89ADC00592F5}" dt="2026-01-16T17:57:52.446" v="4" actId="207"/>
          <ac:spMkLst>
            <pc:docMk/>
            <pc:sldMk cId="0" sldId="275"/>
            <ac:spMk id="38" creationId="{00000000-0000-0000-0000-000000000000}"/>
          </ac:spMkLst>
        </pc:spChg>
        <pc:spChg chg="mod">
          <ac:chgData name="Karen Flores-Padilla" userId="08d0f572-bac7-4b4c-b223-71538607effe" providerId="ADAL" clId="{E3416150-B68F-450F-B251-89ADC00592F5}" dt="2026-01-16T17:57:52.446" v="4" actId="207"/>
          <ac:spMkLst>
            <pc:docMk/>
            <pc:sldMk cId="0" sldId="275"/>
            <ac:spMk id="45" creationId="{00000000-0000-0000-0000-000000000000}"/>
          </ac:spMkLst>
        </pc:spChg>
        <pc:spChg chg="mod">
          <ac:chgData name="Karen Flores-Padilla" userId="08d0f572-bac7-4b4c-b223-71538607effe" providerId="ADAL" clId="{E3416150-B68F-450F-B251-89ADC00592F5}" dt="2026-01-16T17:57:52.446" v="4" actId="207"/>
          <ac:spMkLst>
            <pc:docMk/>
            <pc:sldMk cId="0" sldId="275"/>
            <ac:spMk id="46" creationId="{00000000-0000-0000-0000-000000000000}"/>
          </ac:spMkLst>
        </pc:spChg>
        <pc:spChg chg="mod">
          <ac:chgData name="Karen Flores-Padilla" userId="08d0f572-bac7-4b4c-b223-71538607effe" providerId="ADAL" clId="{E3416150-B68F-450F-B251-89ADC00592F5}" dt="2026-01-16T17:57:52.446" v="4" actId="207"/>
          <ac:spMkLst>
            <pc:docMk/>
            <pc:sldMk cId="0" sldId="275"/>
            <ac:spMk id="47" creationId="{00000000-0000-0000-0000-000000000000}"/>
          </ac:spMkLst>
        </pc:spChg>
      </pc:sldChg>
      <pc:sldChg chg="modSp mod">
        <pc:chgData name="Karen Flores-Padilla" userId="08d0f572-bac7-4b4c-b223-71538607effe" providerId="ADAL" clId="{E3416150-B68F-450F-B251-89ADC00592F5}" dt="2026-01-16T17:57:57.775" v="5" actId="207"/>
        <pc:sldMkLst>
          <pc:docMk/>
          <pc:sldMk cId="0" sldId="276"/>
        </pc:sldMkLst>
        <pc:spChg chg="mod">
          <ac:chgData name="Karen Flores-Padilla" userId="08d0f572-bac7-4b4c-b223-71538607effe" providerId="ADAL" clId="{E3416150-B68F-450F-B251-89ADC00592F5}" dt="2026-01-16T17:57:57.775" v="5" actId="207"/>
          <ac:spMkLst>
            <pc:docMk/>
            <pc:sldMk cId="0" sldId="276"/>
            <ac:spMk id="23" creationId="{00000000-0000-0000-0000-000000000000}"/>
          </ac:spMkLst>
        </pc:spChg>
        <pc:spChg chg="mod">
          <ac:chgData name="Karen Flores-Padilla" userId="08d0f572-bac7-4b4c-b223-71538607effe" providerId="ADAL" clId="{E3416150-B68F-450F-B251-89ADC00592F5}" dt="2026-01-16T17:57:57.775" v="5" actId="207"/>
          <ac:spMkLst>
            <pc:docMk/>
            <pc:sldMk cId="0" sldId="276"/>
            <ac:spMk id="29" creationId="{00000000-0000-0000-0000-000000000000}"/>
          </ac:spMkLst>
        </pc:spChg>
        <pc:spChg chg="mod">
          <ac:chgData name="Karen Flores-Padilla" userId="08d0f572-bac7-4b4c-b223-71538607effe" providerId="ADAL" clId="{E3416150-B68F-450F-B251-89ADC00592F5}" dt="2026-01-16T17:57:57.775" v="5" actId="207"/>
          <ac:spMkLst>
            <pc:docMk/>
            <pc:sldMk cId="0" sldId="276"/>
            <ac:spMk id="30" creationId="{00000000-0000-0000-0000-000000000000}"/>
          </ac:spMkLst>
        </pc:spChg>
        <pc:spChg chg="mod">
          <ac:chgData name="Karen Flores-Padilla" userId="08d0f572-bac7-4b4c-b223-71538607effe" providerId="ADAL" clId="{E3416150-B68F-450F-B251-89ADC00592F5}" dt="2026-01-16T17:57:57.775" v="5" actId="207"/>
          <ac:spMkLst>
            <pc:docMk/>
            <pc:sldMk cId="0" sldId="276"/>
            <ac:spMk id="31" creationId="{00000000-0000-0000-0000-000000000000}"/>
          </ac:spMkLst>
        </pc:spChg>
        <pc:spChg chg="mod">
          <ac:chgData name="Karen Flores-Padilla" userId="08d0f572-bac7-4b4c-b223-71538607effe" providerId="ADAL" clId="{E3416150-B68F-450F-B251-89ADC00592F5}" dt="2026-01-16T17:57:57.775" v="5" actId="207"/>
          <ac:spMkLst>
            <pc:docMk/>
            <pc:sldMk cId="0" sldId="276"/>
            <ac:spMk id="32" creationId="{00000000-0000-0000-0000-000000000000}"/>
          </ac:spMkLst>
        </pc:spChg>
        <pc:spChg chg="mod">
          <ac:chgData name="Karen Flores-Padilla" userId="08d0f572-bac7-4b4c-b223-71538607effe" providerId="ADAL" clId="{E3416150-B68F-450F-B251-89ADC00592F5}" dt="2026-01-16T17:57:57.775" v="5" actId="207"/>
          <ac:spMkLst>
            <pc:docMk/>
            <pc:sldMk cId="0" sldId="276"/>
            <ac:spMk id="37" creationId="{00000000-0000-0000-0000-000000000000}"/>
          </ac:spMkLst>
        </pc:spChg>
        <pc:spChg chg="mod">
          <ac:chgData name="Karen Flores-Padilla" userId="08d0f572-bac7-4b4c-b223-71538607effe" providerId="ADAL" clId="{E3416150-B68F-450F-B251-89ADC00592F5}" dt="2026-01-16T17:57:57.775" v="5" actId="207"/>
          <ac:spMkLst>
            <pc:docMk/>
            <pc:sldMk cId="0" sldId="276"/>
            <ac:spMk id="38" creationId="{00000000-0000-0000-0000-000000000000}"/>
          </ac:spMkLst>
        </pc:spChg>
        <pc:spChg chg="mod">
          <ac:chgData name="Karen Flores-Padilla" userId="08d0f572-bac7-4b4c-b223-71538607effe" providerId="ADAL" clId="{E3416150-B68F-450F-B251-89ADC00592F5}" dt="2026-01-16T17:57:57.775" v="5" actId="207"/>
          <ac:spMkLst>
            <pc:docMk/>
            <pc:sldMk cId="0" sldId="276"/>
            <ac:spMk id="43" creationId="{00000000-0000-0000-0000-000000000000}"/>
          </ac:spMkLst>
        </pc:spChg>
        <pc:spChg chg="mod">
          <ac:chgData name="Karen Flores-Padilla" userId="08d0f572-bac7-4b4c-b223-71538607effe" providerId="ADAL" clId="{E3416150-B68F-450F-B251-89ADC00592F5}" dt="2026-01-16T17:57:57.775" v="5" actId="207"/>
          <ac:spMkLst>
            <pc:docMk/>
            <pc:sldMk cId="0" sldId="276"/>
            <ac:spMk id="44" creationId="{00000000-0000-0000-0000-000000000000}"/>
          </ac:spMkLst>
        </pc:spChg>
        <pc:spChg chg="mod">
          <ac:chgData name="Karen Flores-Padilla" userId="08d0f572-bac7-4b4c-b223-71538607effe" providerId="ADAL" clId="{E3416150-B68F-450F-B251-89ADC00592F5}" dt="2026-01-16T17:57:57.775" v="5" actId="207"/>
          <ac:spMkLst>
            <pc:docMk/>
            <pc:sldMk cId="0" sldId="276"/>
            <ac:spMk id="49" creationId="{00000000-0000-0000-0000-000000000000}"/>
          </ac:spMkLst>
        </pc:spChg>
      </pc:sldChg>
      <pc:sldChg chg="modSp mod">
        <pc:chgData name="Karen Flores-Padilla" userId="08d0f572-bac7-4b4c-b223-71538607effe" providerId="ADAL" clId="{E3416150-B68F-450F-B251-89ADC00592F5}" dt="2026-01-16T17:57:41.598" v="3" actId="14838"/>
        <pc:sldMkLst>
          <pc:docMk/>
          <pc:sldMk cId="0" sldId="279"/>
        </pc:sldMkLst>
        <pc:spChg chg="mod">
          <ac:chgData name="Karen Flores-Padilla" userId="08d0f572-bac7-4b4c-b223-71538607effe" providerId="ADAL" clId="{E3416150-B68F-450F-B251-89ADC00592F5}" dt="2026-01-16T17:57:41.598" v="3" actId="14838"/>
          <ac:spMkLst>
            <pc:docMk/>
            <pc:sldMk cId="0" sldId="279"/>
            <ac:spMk id="21"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41.jpe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https://www.linkedin.com/in/mya-bacchus?lipi=urn%3Ali%3Apage%3Ad_flagship3_profile_view_base_contact_details%3BfQFunRuYRuaRXtBwej6AmA%3D%3D" TargetMode="External"/><Relationship Id="rId5" Type="http://schemas.openxmlformats.org/officeDocument/2006/relationships/image" Target="../media/image4.svg"/><Relationship Id="rId10" Type="http://schemas.openxmlformats.org/officeDocument/2006/relationships/image" Target="../media/image38.svg"/><Relationship Id="rId4" Type="http://schemas.openxmlformats.org/officeDocument/2006/relationships/image" Target="../media/image3.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42.jpe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https://www.linkedin.com/in/hailey-young-3086a3346?lipi=urn%3Ali%3Apage%3Ad_flagship3_profile_view_base_contact_details%3BucV70i7ZRiq20dtsb%2B3NSQ%3D%3D" TargetMode="External"/><Relationship Id="rId5" Type="http://schemas.openxmlformats.org/officeDocument/2006/relationships/image" Target="../media/image4.svg"/><Relationship Id="rId10" Type="http://schemas.openxmlformats.org/officeDocument/2006/relationships/image" Target="../media/image38.svg"/><Relationship Id="rId4" Type="http://schemas.openxmlformats.org/officeDocument/2006/relationships/image" Target="../media/image3.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50.sv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png"/><Relationship Id="rId9" Type="http://schemas.openxmlformats.org/officeDocument/2006/relationships/image" Target="../media/image55.png"/><Relationship Id="rId14" Type="http://schemas.openxmlformats.org/officeDocument/2006/relationships/image" Target="../media/image60.sv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2.sv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svg"/><Relationship Id="rId7"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69.svg"/><Relationship Id="rId5" Type="http://schemas.openxmlformats.org/officeDocument/2006/relationships/image" Target="../media/image3.png"/><Relationship Id="rId10" Type="http://schemas.openxmlformats.org/officeDocument/2006/relationships/image" Target="../media/image68.png"/><Relationship Id="rId4" Type="http://schemas.openxmlformats.org/officeDocument/2006/relationships/image" Target="../media/image5.png"/><Relationship Id="rId9" Type="http://schemas.openxmlformats.org/officeDocument/2006/relationships/image" Target="../media/image67.svg"/></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hyperlink" Target="https://www.kennesaw.edu/coles/degrees-programs/graduate/master-accounting/information-sessions.php" TargetMode="External"/><Relationship Id="rId3" Type="http://schemas.openxmlformats.org/officeDocument/2006/relationships/image" Target="../media/image72.png"/><Relationship Id="rId7" Type="http://schemas.openxmlformats.org/officeDocument/2006/relationships/hyperlink" Target="mailto:lquinton@grosscollins.com"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hyperlink" Target="https://owllife.kennesaw.edu/event/11953703" TargetMode="External"/><Relationship Id="rId4" Type="http://schemas.openxmlformats.org/officeDocument/2006/relationships/image" Target="../media/image3.png"/><Relationship Id="rId9" Type="http://schemas.openxmlformats.org/officeDocument/2006/relationships/hyperlink" Target="https://calendar.kennesaw.edu/event/2026-spring-soa-meet-the-firms"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gscpa.org/content/EducationalFoundation/Scholarships.aspx" TargetMode="External"/><Relationship Id="rId3" Type="http://schemas.openxmlformats.org/officeDocument/2006/relationships/image" Target="../media/image73.png"/><Relationship Id="rId7" Type="http://schemas.openxmlformats.org/officeDocument/2006/relationships/hyperlink" Target="https://campus.kennesaw.edu/current-students/financial-aid/scholarships/index.php"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https://www.bap.org/partner-scholarships" TargetMode="External"/><Relationship Id="rId5" Type="http://schemas.openxmlformats.org/officeDocument/2006/relationships/image" Target="../media/image4.svg"/><Relationship Id="rId10" Type="http://schemas.openxmlformats.org/officeDocument/2006/relationships/hyperlink" Target="https://www.kennesaw.edu/coles/academics/accountancy/docs/slp-2026.pdf" TargetMode="External"/><Relationship Id="rId4" Type="http://schemas.openxmlformats.org/officeDocument/2006/relationships/image" Target="../media/image3.png"/><Relationship Id="rId9" Type="http://schemas.openxmlformats.org/officeDocument/2006/relationships/hyperlink" Target="https://coke.wd1.myworkdayjobs.com/coca-cola-careers/job/US---GA---Atlanta/Global-Finance---Strategy-Intern_R-132822"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4.png"/><Relationship Id="rId7"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png"/><Relationship Id="rId7" Type="http://schemas.openxmlformats.org/officeDocument/2006/relationships/image" Target="../media/image7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svg"/><Relationship Id="rId3" Type="http://schemas.openxmlformats.org/officeDocument/2006/relationships/image" Target="../media/image10.jpeg"/><Relationship Id="rId7" Type="http://schemas.openxmlformats.org/officeDocument/2006/relationships/image" Target="../media/image14.svg"/><Relationship Id="rId12"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0.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4.sv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5.png"/><Relationship Id="rId7"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30.jpeg"/><Relationship Id="rId5" Type="http://schemas.openxmlformats.org/officeDocument/2006/relationships/image" Target="../media/image3.png"/><Relationship Id="rId10" Type="http://schemas.openxmlformats.org/officeDocument/2006/relationships/image" Target="../media/image29.jpeg"/><Relationship Id="rId4" Type="http://schemas.openxmlformats.org/officeDocument/2006/relationships/image" Target="../media/image2.png"/><Relationship Id="rId9"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https://www.linkedin.com/in/karenflores-padilla?lipi=urn%3Ali%3Apage%3Ad_flagship3_profile_view_base_contact_details%3B4j2gwiF5TXa6UPBFWgDR%2Fw%3D%3D" TargetMode="External"/><Relationship Id="rId5" Type="http://schemas.openxmlformats.org/officeDocument/2006/relationships/image" Target="../media/image4.svg"/><Relationship Id="rId10" Type="http://schemas.openxmlformats.org/officeDocument/2006/relationships/image" Target="../media/image38.svg"/><Relationship Id="rId4" Type="http://schemas.openxmlformats.org/officeDocument/2006/relationships/image" Target="../media/image3.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9.jpeg"/><Relationship Id="rId7" Type="http://schemas.openxmlformats.org/officeDocument/2006/relationships/image" Target="../media/image3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hyperlink" Target="http://linkedin.com/in/zainab-choudhary-" TargetMode="External"/><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38.sv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40.jpe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https://www.linkedin.com/in/eric-super?lipi=urn%3Ali%3Apage%3Ad_flagship3_profile_view_base_contact_details%3B5Ldz8cW6QiynZueybWOEBQ%3D%3D" TargetMode="External"/><Relationship Id="rId5" Type="http://schemas.openxmlformats.org/officeDocument/2006/relationships/image" Target="../media/image4.svg"/><Relationship Id="rId10" Type="http://schemas.openxmlformats.org/officeDocument/2006/relationships/image" Target="../media/image38.svg"/><Relationship Id="rId4" Type="http://schemas.openxmlformats.org/officeDocument/2006/relationships/image" Target="../media/image3.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9981" y="1205423"/>
            <a:ext cx="7778348" cy="777834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50000">
                  <a:srgbClr val="F2AA15">
                    <a:alpha val="100000"/>
                  </a:srgbClr>
                </a:gs>
                <a:gs pos="100000">
                  <a:srgbClr val="C5C19C">
                    <a:alpha val="100000"/>
                  </a:srgbClr>
                </a:gs>
              </a:gsLst>
              <a:lin ang="5400000"/>
            </a:gradFill>
            <a:ln w="12700" cap="sq">
              <a:solidFill>
                <a:srgbClr val="000000"/>
              </a:solidFill>
              <a:prstDash val="solid"/>
              <a:miter/>
            </a:ln>
          </p:spPr>
          <p:txBody>
            <a:bodyPr/>
            <a:lstStyle/>
            <a:p>
              <a:endParaRPr lang="en-US"/>
            </a:p>
          </p:txBody>
        </p:sp>
      </p:grpSp>
      <p:sp>
        <p:nvSpPr>
          <p:cNvPr id="4" name="Freeform 4"/>
          <p:cNvSpPr/>
          <p:nvPr/>
        </p:nvSpPr>
        <p:spPr>
          <a:xfrm rot="-10800000">
            <a:off x="12182073" y="0"/>
            <a:ext cx="951548" cy="10287000"/>
          </a:xfrm>
          <a:custGeom>
            <a:avLst/>
            <a:gdLst/>
            <a:ahLst/>
            <a:cxnLst/>
            <a:rect l="l" t="t" r="r" b="b"/>
            <a:pathLst>
              <a:path w="951548" h="10287000">
                <a:moveTo>
                  <a:pt x="0" y="0"/>
                </a:moveTo>
                <a:lnTo>
                  <a:pt x="951547" y="0"/>
                </a:lnTo>
                <a:lnTo>
                  <a:pt x="951547" y="10287000"/>
                </a:lnTo>
                <a:lnTo>
                  <a:pt x="0" y="10287000"/>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13133620" y="0"/>
            <a:ext cx="5154380" cy="10287000"/>
            <a:chOff x="0" y="0"/>
            <a:chExt cx="1357532" cy="2709333"/>
          </a:xfrm>
        </p:grpSpPr>
        <p:sp>
          <p:nvSpPr>
            <p:cNvPr id="6" name="Freeform 6"/>
            <p:cNvSpPr/>
            <p:nvPr/>
          </p:nvSpPr>
          <p:spPr>
            <a:xfrm>
              <a:off x="0" y="0"/>
              <a:ext cx="1357532" cy="2709333"/>
            </a:xfrm>
            <a:custGeom>
              <a:avLst/>
              <a:gdLst/>
              <a:ahLst/>
              <a:cxnLst/>
              <a:rect l="l" t="t" r="r" b="b"/>
              <a:pathLst>
                <a:path w="1357532" h="2709333">
                  <a:moveTo>
                    <a:pt x="0" y="0"/>
                  </a:moveTo>
                  <a:lnTo>
                    <a:pt x="1357532" y="0"/>
                  </a:lnTo>
                  <a:lnTo>
                    <a:pt x="1357532" y="2709333"/>
                  </a:lnTo>
                  <a:lnTo>
                    <a:pt x="0" y="2709333"/>
                  </a:lnTo>
                  <a:close/>
                </a:path>
              </a:pathLst>
            </a:custGeom>
            <a:gradFill rotWithShape="1">
              <a:gsLst>
                <a:gs pos="0">
                  <a:srgbClr val="F2AA16">
                    <a:alpha val="100000"/>
                  </a:srgbClr>
                </a:gs>
                <a:gs pos="50000">
                  <a:srgbClr val="F4C801">
                    <a:alpha val="100000"/>
                  </a:srgbClr>
                </a:gs>
                <a:gs pos="100000">
                  <a:srgbClr val="FCBA2F">
                    <a:alpha val="100000"/>
                  </a:srgbClr>
                </a:gs>
              </a:gsLst>
              <a:lin ang="0"/>
            </a:gradFill>
          </p:spPr>
          <p:txBody>
            <a:bodyPr/>
            <a:lstStyle/>
            <a:p>
              <a:endParaRPr lang="en-US"/>
            </a:p>
          </p:txBody>
        </p:sp>
        <p:sp>
          <p:nvSpPr>
            <p:cNvPr id="7" name="TextBox 7"/>
            <p:cNvSpPr txBox="1"/>
            <p:nvPr/>
          </p:nvSpPr>
          <p:spPr>
            <a:xfrm>
              <a:off x="0" y="-57150"/>
              <a:ext cx="1357532" cy="276648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5400000" flipH="1">
            <a:off x="9528579" y="1528791"/>
            <a:ext cx="7210082" cy="7229419"/>
          </a:xfrm>
          <a:custGeom>
            <a:avLst/>
            <a:gdLst/>
            <a:ahLst/>
            <a:cxnLst/>
            <a:rect l="l" t="t" r="r" b="b"/>
            <a:pathLst>
              <a:path w="7210082" h="7229419">
                <a:moveTo>
                  <a:pt x="7210083" y="0"/>
                </a:moveTo>
                <a:lnTo>
                  <a:pt x="0" y="0"/>
                </a:lnTo>
                <a:lnTo>
                  <a:pt x="0" y="7229418"/>
                </a:lnTo>
                <a:lnTo>
                  <a:pt x="7210083" y="7229418"/>
                </a:lnTo>
                <a:lnTo>
                  <a:pt x="7210083" y="0"/>
                </a:lnTo>
                <a:close/>
              </a:path>
            </a:pathLst>
          </a:custGeom>
          <a:blipFill>
            <a:blip r:embed="rId3"/>
            <a:stretch>
              <a:fillRect r="-393"/>
            </a:stretch>
          </a:blipFill>
        </p:spPr>
        <p:txBody>
          <a:bodyPr/>
          <a:lstStyle/>
          <a:p>
            <a:endParaRPr lang="en-US"/>
          </a:p>
        </p:txBody>
      </p:sp>
      <p:grpSp>
        <p:nvGrpSpPr>
          <p:cNvPr id="9" name="Group 9"/>
          <p:cNvGrpSpPr/>
          <p:nvPr/>
        </p:nvGrpSpPr>
        <p:grpSpPr>
          <a:xfrm>
            <a:off x="816663" y="8224391"/>
            <a:ext cx="3975449" cy="1323565"/>
            <a:chOff x="0" y="0"/>
            <a:chExt cx="1759696" cy="585864"/>
          </a:xfrm>
        </p:grpSpPr>
        <p:sp>
          <p:nvSpPr>
            <p:cNvPr id="10" name="Freeform 10"/>
            <p:cNvSpPr/>
            <p:nvPr/>
          </p:nvSpPr>
          <p:spPr>
            <a:xfrm>
              <a:off x="0" y="0"/>
              <a:ext cx="1759696" cy="585864"/>
            </a:xfrm>
            <a:custGeom>
              <a:avLst/>
              <a:gdLst/>
              <a:ahLst/>
              <a:cxnLst/>
              <a:rect l="l" t="t" r="r" b="b"/>
              <a:pathLst>
                <a:path w="1759696" h="585864">
                  <a:moveTo>
                    <a:pt x="194743" y="0"/>
                  </a:moveTo>
                  <a:lnTo>
                    <a:pt x="1564953" y="0"/>
                  </a:lnTo>
                  <a:cubicBezTo>
                    <a:pt x="1616602" y="0"/>
                    <a:pt x="1666136" y="20518"/>
                    <a:pt x="1702657" y="57039"/>
                  </a:cubicBezTo>
                  <a:cubicBezTo>
                    <a:pt x="1739179" y="93560"/>
                    <a:pt x="1759696" y="143094"/>
                    <a:pt x="1759696" y="194743"/>
                  </a:cubicBezTo>
                  <a:lnTo>
                    <a:pt x="1759696" y="391121"/>
                  </a:lnTo>
                  <a:cubicBezTo>
                    <a:pt x="1759696" y="498674"/>
                    <a:pt x="1672507" y="585864"/>
                    <a:pt x="1564953" y="585864"/>
                  </a:cubicBezTo>
                  <a:lnTo>
                    <a:pt x="194743" y="585864"/>
                  </a:lnTo>
                  <a:cubicBezTo>
                    <a:pt x="143094" y="585864"/>
                    <a:pt x="93560" y="565346"/>
                    <a:pt x="57039" y="528825"/>
                  </a:cubicBezTo>
                  <a:cubicBezTo>
                    <a:pt x="20518" y="492304"/>
                    <a:pt x="0" y="442770"/>
                    <a:pt x="0" y="391121"/>
                  </a:cubicBezTo>
                  <a:lnTo>
                    <a:pt x="0" y="194743"/>
                  </a:lnTo>
                  <a:cubicBezTo>
                    <a:pt x="0" y="143094"/>
                    <a:pt x="20518" y="93560"/>
                    <a:pt x="57039" y="57039"/>
                  </a:cubicBezTo>
                  <a:cubicBezTo>
                    <a:pt x="93560" y="20518"/>
                    <a:pt x="143094" y="0"/>
                    <a:pt x="194743" y="0"/>
                  </a:cubicBezTo>
                  <a:close/>
                </a:path>
              </a:pathLst>
            </a:custGeom>
            <a:solidFill>
              <a:srgbClr val="F2AA16"/>
            </a:solidFill>
          </p:spPr>
          <p:txBody>
            <a:bodyPr/>
            <a:lstStyle/>
            <a:p>
              <a:endParaRPr lang="en-US"/>
            </a:p>
          </p:txBody>
        </p:sp>
        <p:sp>
          <p:nvSpPr>
            <p:cNvPr id="11" name="TextBox 11"/>
            <p:cNvSpPr txBox="1"/>
            <p:nvPr/>
          </p:nvSpPr>
          <p:spPr>
            <a:xfrm>
              <a:off x="0" y="-57150"/>
              <a:ext cx="1759696" cy="643014"/>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162446" y="6779206"/>
            <a:ext cx="505813" cy="949884"/>
          </a:xfrm>
          <a:custGeom>
            <a:avLst/>
            <a:gdLst/>
            <a:ahLst/>
            <a:cxnLst/>
            <a:rect l="l" t="t" r="r" b="b"/>
            <a:pathLst>
              <a:path w="505813" h="949884">
                <a:moveTo>
                  <a:pt x="0" y="0"/>
                </a:moveTo>
                <a:lnTo>
                  <a:pt x="505813" y="0"/>
                </a:lnTo>
                <a:lnTo>
                  <a:pt x="505813" y="949885"/>
                </a:lnTo>
                <a:lnTo>
                  <a:pt x="0" y="9498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978322" y="1092694"/>
            <a:ext cx="986448" cy="908886"/>
          </a:xfrm>
          <a:custGeom>
            <a:avLst/>
            <a:gdLst/>
            <a:ahLst/>
            <a:cxnLst/>
            <a:rect l="l" t="t" r="r" b="b"/>
            <a:pathLst>
              <a:path w="986448" h="908886">
                <a:moveTo>
                  <a:pt x="0" y="0"/>
                </a:moveTo>
                <a:lnTo>
                  <a:pt x="986448" y="0"/>
                </a:lnTo>
                <a:lnTo>
                  <a:pt x="986448" y="908886"/>
                </a:lnTo>
                <a:lnTo>
                  <a:pt x="0" y="908886"/>
                </a:lnTo>
                <a:lnTo>
                  <a:pt x="0" y="0"/>
                </a:lnTo>
                <a:close/>
              </a:path>
            </a:pathLst>
          </a:custGeom>
          <a:blipFill>
            <a:blip r:embed="rId6"/>
            <a:stretch>
              <a:fillRect l="-33935" r="-29863"/>
            </a:stretch>
          </a:blipFill>
        </p:spPr>
        <p:txBody>
          <a:bodyPr/>
          <a:lstStyle/>
          <a:p>
            <a:endParaRPr lang="en-US"/>
          </a:p>
        </p:txBody>
      </p:sp>
      <p:grpSp>
        <p:nvGrpSpPr>
          <p:cNvPr id="14" name="Group 14"/>
          <p:cNvGrpSpPr/>
          <p:nvPr/>
        </p:nvGrpSpPr>
        <p:grpSpPr>
          <a:xfrm>
            <a:off x="1028700" y="8416724"/>
            <a:ext cx="841576" cy="84157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en-US"/>
            </a:p>
          </p:txBody>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17" name="Freeform 17"/>
          <p:cNvSpPr/>
          <p:nvPr/>
        </p:nvSpPr>
        <p:spPr>
          <a:xfrm>
            <a:off x="1142073" y="8530097"/>
            <a:ext cx="614830" cy="614830"/>
          </a:xfrm>
          <a:custGeom>
            <a:avLst/>
            <a:gdLst/>
            <a:ahLst/>
            <a:cxnLst/>
            <a:rect l="l" t="t" r="r" b="b"/>
            <a:pathLst>
              <a:path w="614830" h="614830">
                <a:moveTo>
                  <a:pt x="0" y="0"/>
                </a:moveTo>
                <a:lnTo>
                  <a:pt x="614830" y="0"/>
                </a:lnTo>
                <a:lnTo>
                  <a:pt x="614830" y="614830"/>
                </a:lnTo>
                <a:lnTo>
                  <a:pt x="0" y="6148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8"/>
          <p:cNvGrpSpPr/>
          <p:nvPr/>
        </p:nvGrpSpPr>
        <p:grpSpPr>
          <a:xfrm>
            <a:off x="9764628" y="1678739"/>
            <a:ext cx="6737985" cy="6737985"/>
            <a:chOff x="0" y="0"/>
            <a:chExt cx="812800" cy="812800"/>
          </a:xfrm>
        </p:grpSpPr>
        <p:sp>
          <p:nvSpPr>
            <p:cNvPr id="19" name="Freeform 19" descr="image"/>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a:stretch>
            </a:blipFill>
          </p:spPr>
          <p:txBody>
            <a:bodyPr/>
            <a:lstStyle/>
            <a:p>
              <a:endParaRPr lang="en-US"/>
            </a:p>
          </p:txBody>
        </p:sp>
      </p:grpSp>
      <p:sp>
        <p:nvSpPr>
          <p:cNvPr id="20" name="TextBox 20"/>
          <p:cNvSpPr txBox="1"/>
          <p:nvPr/>
        </p:nvSpPr>
        <p:spPr>
          <a:xfrm>
            <a:off x="1964770" y="6876323"/>
            <a:ext cx="4412311" cy="6794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1A1A1A"/>
                </a:solidFill>
                <a:latin typeface="Archivo Narrow Bold"/>
                <a:ea typeface="Archivo Narrow Bold"/>
                <a:cs typeface="Archivo Narrow Bold"/>
                <a:sym typeface="Archivo Narrow Bold"/>
              </a:rPr>
              <a:t>Iota Tau Chapter</a:t>
            </a:r>
          </a:p>
        </p:txBody>
      </p:sp>
      <p:sp>
        <p:nvSpPr>
          <p:cNvPr id="21" name="TextBox 21"/>
          <p:cNvSpPr txBox="1"/>
          <p:nvPr/>
        </p:nvSpPr>
        <p:spPr>
          <a:xfrm>
            <a:off x="1038225" y="2375508"/>
            <a:ext cx="8115300" cy="3346017"/>
          </a:xfrm>
          <a:prstGeom prst="rect">
            <a:avLst/>
          </a:prstGeom>
        </p:spPr>
        <p:txBody>
          <a:bodyPr lIns="0" tIns="0" rIns="0" bIns="0" rtlCol="0" anchor="t">
            <a:spAutoFit/>
          </a:bodyPr>
          <a:lstStyle/>
          <a:p>
            <a:pPr algn="l">
              <a:lnSpc>
                <a:spcPts val="12612"/>
              </a:lnSpc>
            </a:pPr>
            <a:r>
              <a:rPr lang="en-US" sz="11465" b="1" dirty="0">
                <a:solidFill>
                  <a:srgbClr val="1A1A1A"/>
                </a:solidFill>
                <a:effectLst>
                  <a:outerShdw blurRad="50800" dist="50800" dir="5400000" algn="ctr" rotWithShape="0">
                    <a:srgbClr val="000000">
                      <a:alpha val="50000"/>
                    </a:srgbClr>
                  </a:outerShdw>
                </a:effectLst>
                <a:latin typeface="Poppins Bold"/>
                <a:ea typeface="Poppins Bold"/>
                <a:cs typeface="Poppins Bold"/>
                <a:sym typeface="Poppins Bold"/>
              </a:rPr>
              <a:t>BETA ALPHA PSI</a:t>
            </a:r>
          </a:p>
        </p:txBody>
      </p:sp>
      <p:sp>
        <p:nvSpPr>
          <p:cNvPr id="22" name="TextBox 22"/>
          <p:cNvSpPr txBox="1"/>
          <p:nvPr/>
        </p:nvSpPr>
        <p:spPr>
          <a:xfrm>
            <a:off x="2057808" y="1190018"/>
            <a:ext cx="2878787" cy="685800"/>
          </a:xfrm>
          <a:prstGeom prst="rect">
            <a:avLst/>
          </a:prstGeom>
        </p:spPr>
        <p:txBody>
          <a:bodyPr lIns="0" tIns="0" rIns="0" bIns="0" rtlCol="0" anchor="t">
            <a:spAutoFit/>
          </a:bodyPr>
          <a:lstStyle/>
          <a:p>
            <a:pPr algn="ctr">
              <a:lnSpc>
                <a:spcPts val="2661"/>
              </a:lnSpc>
            </a:pPr>
            <a:r>
              <a:rPr lang="en-US" sz="2218" b="1">
                <a:solidFill>
                  <a:srgbClr val="0D0D0D"/>
                </a:solidFill>
                <a:latin typeface="Poppins Bold"/>
                <a:ea typeface="Poppins Bold"/>
                <a:cs typeface="Poppins Bold"/>
                <a:sym typeface="Poppins Bold"/>
              </a:rPr>
              <a:t>Kennesaw State University </a:t>
            </a:r>
          </a:p>
        </p:txBody>
      </p:sp>
      <p:sp>
        <p:nvSpPr>
          <p:cNvPr id="23" name="TextBox 23"/>
          <p:cNvSpPr txBox="1"/>
          <p:nvPr/>
        </p:nvSpPr>
        <p:spPr>
          <a:xfrm>
            <a:off x="2017419" y="8489474"/>
            <a:ext cx="3454282" cy="304800"/>
          </a:xfrm>
          <a:prstGeom prst="rect">
            <a:avLst/>
          </a:prstGeom>
        </p:spPr>
        <p:txBody>
          <a:bodyPr lIns="0" tIns="0" rIns="0" bIns="0" rtlCol="0" anchor="t">
            <a:spAutoFit/>
          </a:bodyPr>
          <a:lstStyle/>
          <a:p>
            <a:pPr algn="l">
              <a:lnSpc>
                <a:spcPts val="2321"/>
              </a:lnSpc>
            </a:pPr>
            <a:r>
              <a:rPr lang="en-US" sz="1934">
                <a:solidFill>
                  <a:srgbClr val="0D0D0D"/>
                </a:solidFill>
                <a:latin typeface="Poppins"/>
                <a:ea typeface="Poppins"/>
                <a:cs typeface="Poppins"/>
                <a:sym typeface="Poppins"/>
              </a:rPr>
              <a:t>Visit Our Website</a:t>
            </a:r>
          </a:p>
        </p:txBody>
      </p:sp>
      <p:sp>
        <p:nvSpPr>
          <p:cNvPr id="24" name="TextBox 24"/>
          <p:cNvSpPr txBox="1"/>
          <p:nvPr/>
        </p:nvSpPr>
        <p:spPr>
          <a:xfrm>
            <a:off x="2017419" y="8769458"/>
            <a:ext cx="4410331" cy="400050"/>
          </a:xfrm>
          <a:prstGeom prst="rect">
            <a:avLst/>
          </a:prstGeom>
        </p:spPr>
        <p:txBody>
          <a:bodyPr lIns="0" tIns="0" rIns="0" bIns="0" rtlCol="0" anchor="t">
            <a:spAutoFit/>
          </a:bodyPr>
          <a:lstStyle/>
          <a:p>
            <a:pPr algn="l">
              <a:lnSpc>
                <a:spcPts val="2946"/>
              </a:lnSpc>
            </a:pPr>
            <a:r>
              <a:rPr lang="en-US" sz="2455" b="1">
                <a:solidFill>
                  <a:srgbClr val="0D0D0D"/>
                </a:solidFill>
                <a:latin typeface="Poppins Bold"/>
                <a:ea typeface="Poppins Bold"/>
                <a:cs typeface="Poppins Bold"/>
                <a:sym typeface="Poppins Bold"/>
              </a:rPr>
              <a:t>ksubap.com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974549"/>
            <a:ext cx="12791969" cy="4460791"/>
            <a:chOff x="0" y="0"/>
            <a:chExt cx="2908209" cy="1014145"/>
          </a:xfrm>
        </p:grpSpPr>
        <p:sp>
          <p:nvSpPr>
            <p:cNvPr id="3" name="Freeform 3"/>
            <p:cNvSpPr/>
            <p:nvPr/>
          </p:nvSpPr>
          <p:spPr>
            <a:xfrm>
              <a:off x="0" y="0"/>
              <a:ext cx="2908209" cy="1014145"/>
            </a:xfrm>
            <a:custGeom>
              <a:avLst/>
              <a:gdLst/>
              <a:ahLst/>
              <a:cxnLst/>
              <a:rect l="l" t="t" r="r" b="b"/>
              <a:pathLst>
                <a:path w="2908209" h="1014145">
                  <a:moveTo>
                    <a:pt x="30261" y="0"/>
                  </a:moveTo>
                  <a:lnTo>
                    <a:pt x="2877948" y="0"/>
                  </a:lnTo>
                  <a:cubicBezTo>
                    <a:pt x="2885973" y="0"/>
                    <a:pt x="2893670" y="3188"/>
                    <a:pt x="2899346" y="8863"/>
                  </a:cubicBezTo>
                  <a:cubicBezTo>
                    <a:pt x="2905021" y="14538"/>
                    <a:pt x="2908209" y="22235"/>
                    <a:pt x="2908209" y="30261"/>
                  </a:cubicBezTo>
                  <a:lnTo>
                    <a:pt x="2908209" y="983884"/>
                  </a:lnTo>
                  <a:cubicBezTo>
                    <a:pt x="2908209" y="991910"/>
                    <a:pt x="2905021" y="999607"/>
                    <a:pt x="2899346" y="1005282"/>
                  </a:cubicBezTo>
                  <a:cubicBezTo>
                    <a:pt x="2893670" y="1010957"/>
                    <a:pt x="2885973" y="1014145"/>
                    <a:pt x="2877948" y="1014145"/>
                  </a:cubicBezTo>
                  <a:lnTo>
                    <a:pt x="30261" y="1014145"/>
                  </a:lnTo>
                  <a:cubicBezTo>
                    <a:pt x="22235" y="1014145"/>
                    <a:pt x="14538" y="1010957"/>
                    <a:pt x="8863" y="1005282"/>
                  </a:cubicBezTo>
                  <a:cubicBezTo>
                    <a:pt x="3188" y="999607"/>
                    <a:pt x="0" y="991910"/>
                    <a:pt x="0" y="983884"/>
                  </a:cubicBezTo>
                  <a:lnTo>
                    <a:pt x="0" y="30261"/>
                  </a:lnTo>
                  <a:cubicBezTo>
                    <a:pt x="0" y="22235"/>
                    <a:pt x="3188" y="14538"/>
                    <a:pt x="8863" y="8863"/>
                  </a:cubicBezTo>
                  <a:cubicBezTo>
                    <a:pt x="14538" y="3188"/>
                    <a:pt x="22235" y="0"/>
                    <a:pt x="30261" y="0"/>
                  </a:cubicBezTo>
                  <a:close/>
                </a:path>
              </a:pathLst>
            </a:custGeom>
            <a:solidFill>
              <a:srgbClr val="B81F2F"/>
            </a:solidFill>
          </p:spPr>
          <p:txBody>
            <a:bodyPr/>
            <a:lstStyle/>
            <a:p>
              <a:endParaRPr lang="en-US"/>
            </a:p>
          </p:txBody>
        </p:sp>
        <p:sp>
          <p:nvSpPr>
            <p:cNvPr id="4" name="TextBox 4"/>
            <p:cNvSpPr txBox="1"/>
            <p:nvPr/>
          </p:nvSpPr>
          <p:spPr>
            <a:xfrm>
              <a:off x="0" y="-57150"/>
              <a:ext cx="2908209" cy="107129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2122028"/>
            <a:ext cx="5669855" cy="1538876"/>
            <a:chOff x="0" y="0"/>
            <a:chExt cx="1289021" cy="349858"/>
          </a:xfrm>
        </p:grpSpPr>
        <p:sp>
          <p:nvSpPr>
            <p:cNvPr id="6" name="Freeform 6"/>
            <p:cNvSpPr/>
            <p:nvPr/>
          </p:nvSpPr>
          <p:spPr>
            <a:xfrm>
              <a:off x="0" y="0"/>
              <a:ext cx="1289021" cy="349858"/>
            </a:xfrm>
            <a:custGeom>
              <a:avLst/>
              <a:gdLst/>
              <a:ahLst/>
              <a:cxnLst/>
              <a:rect l="l" t="t" r="r" b="b"/>
              <a:pathLst>
                <a:path w="1289021" h="349858">
                  <a:moveTo>
                    <a:pt x="68273" y="0"/>
                  </a:moveTo>
                  <a:lnTo>
                    <a:pt x="1220749" y="0"/>
                  </a:lnTo>
                  <a:cubicBezTo>
                    <a:pt x="1238856" y="0"/>
                    <a:pt x="1256221" y="7193"/>
                    <a:pt x="1269025" y="19997"/>
                  </a:cubicBezTo>
                  <a:cubicBezTo>
                    <a:pt x="1281828" y="32800"/>
                    <a:pt x="1289021" y="50166"/>
                    <a:pt x="1289021" y="68273"/>
                  </a:cubicBezTo>
                  <a:lnTo>
                    <a:pt x="1289021" y="281585"/>
                  </a:lnTo>
                  <a:cubicBezTo>
                    <a:pt x="1289021" y="299692"/>
                    <a:pt x="1281828" y="317058"/>
                    <a:pt x="1269025" y="329861"/>
                  </a:cubicBezTo>
                  <a:cubicBezTo>
                    <a:pt x="1256221" y="342665"/>
                    <a:pt x="1238856" y="349858"/>
                    <a:pt x="1220749" y="349858"/>
                  </a:cubicBezTo>
                  <a:lnTo>
                    <a:pt x="68273" y="349858"/>
                  </a:lnTo>
                  <a:cubicBezTo>
                    <a:pt x="50166" y="349858"/>
                    <a:pt x="32800" y="342665"/>
                    <a:pt x="19997" y="329861"/>
                  </a:cubicBezTo>
                  <a:cubicBezTo>
                    <a:pt x="7193" y="317058"/>
                    <a:pt x="0" y="299692"/>
                    <a:pt x="0" y="281585"/>
                  </a:cubicBezTo>
                  <a:lnTo>
                    <a:pt x="0" y="68273"/>
                  </a:lnTo>
                  <a:cubicBezTo>
                    <a:pt x="0" y="50166"/>
                    <a:pt x="7193" y="32800"/>
                    <a:pt x="19997" y="19997"/>
                  </a:cubicBezTo>
                  <a:cubicBezTo>
                    <a:pt x="32800" y="7193"/>
                    <a:pt x="50166" y="0"/>
                    <a:pt x="68273" y="0"/>
                  </a:cubicBezTo>
                  <a:close/>
                </a:path>
              </a:pathLst>
            </a:custGeom>
            <a:solidFill>
              <a:srgbClr val="FCBA2F"/>
            </a:solidFill>
          </p:spPr>
          <p:txBody>
            <a:bodyPr/>
            <a:lstStyle/>
            <a:p>
              <a:endParaRPr lang="en-US"/>
            </a:p>
          </p:txBody>
        </p:sp>
        <p:sp>
          <p:nvSpPr>
            <p:cNvPr id="7" name="TextBox 7"/>
            <p:cNvSpPr txBox="1"/>
            <p:nvPr/>
          </p:nvSpPr>
          <p:spPr>
            <a:xfrm>
              <a:off x="0" y="-57150"/>
              <a:ext cx="1289021" cy="40700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5400000" flipH="1">
            <a:off x="9639709" y="1200166"/>
            <a:ext cx="8361920" cy="8405377"/>
          </a:xfrm>
          <a:custGeom>
            <a:avLst/>
            <a:gdLst/>
            <a:ahLst/>
            <a:cxnLst/>
            <a:rect l="l" t="t" r="r" b="b"/>
            <a:pathLst>
              <a:path w="8361920" h="8405377">
                <a:moveTo>
                  <a:pt x="8361920" y="0"/>
                </a:moveTo>
                <a:lnTo>
                  <a:pt x="0" y="0"/>
                </a:lnTo>
                <a:lnTo>
                  <a:pt x="0" y="8405377"/>
                </a:lnTo>
                <a:lnTo>
                  <a:pt x="8361920" y="8405377"/>
                </a:lnTo>
                <a:lnTo>
                  <a:pt x="8361920" y="0"/>
                </a:lnTo>
                <a:close/>
              </a:path>
            </a:pathLst>
          </a:custGeom>
          <a:blipFill>
            <a:blip r:embed="rId2"/>
            <a:stretch>
              <a:fillRect l="-125" r="-520"/>
            </a:stretch>
          </a:blipFill>
        </p:spPr>
        <p:txBody>
          <a:bodyPr/>
          <a:lstStyle/>
          <a:p>
            <a:endParaRPr lang="en-US"/>
          </a:p>
        </p:txBody>
      </p:sp>
      <p:grpSp>
        <p:nvGrpSpPr>
          <p:cNvPr id="9" name="Group 9"/>
          <p:cNvGrpSpPr/>
          <p:nvPr/>
        </p:nvGrpSpPr>
        <p:grpSpPr>
          <a:xfrm>
            <a:off x="10177063" y="1713124"/>
            <a:ext cx="7185007" cy="718500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16666" b="-16666"/>
              </a:stretch>
            </a:blipFill>
            <a:ln w="95250" cap="sq">
              <a:solidFill>
                <a:srgbClr val="FFFFFF"/>
              </a:solidFill>
              <a:prstDash val="solid"/>
              <a:miter/>
            </a:ln>
          </p:spPr>
          <p:txBody>
            <a:bodyPr/>
            <a:lstStyle/>
            <a:p>
              <a:endParaRPr lang="en-US"/>
            </a:p>
          </p:txBody>
        </p:sp>
      </p:grpSp>
      <p:sp>
        <p:nvSpPr>
          <p:cNvPr id="11" name="Freeform 11"/>
          <p:cNvSpPr/>
          <p:nvPr/>
        </p:nvSpPr>
        <p:spPr>
          <a:xfrm rot="-5400000" flipH="1">
            <a:off x="-463940" y="-881023"/>
            <a:ext cx="2107746" cy="2118701"/>
          </a:xfrm>
          <a:custGeom>
            <a:avLst/>
            <a:gdLst/>
            <a:ahLst/>
            <a:cxnLst/>
            <a:rect l="l" t="t" r="r" b="b"/>
            <a:pathLst>
              <a:path w="2107746" h="2118701">
                <a:moveTo>
                  <a:pt x="2107746" y="0"/>
                </a:moveTo>
                <a:lnTo>
                  <a:pt x="0" y="0"/>
                </a:lnTo>
                <a:lnTo>
                  <a:pt x="0" y="2118701"/>
                </a:lnTo>
                <a:lnTo>
                  <a:pt x="2107746" y="2118701"/>
                </a:lnTo>
                <a:lnTo>
                  <a:pt x="2107746" y="0"/>
                </a:lnTo>
                <a:close/>
              </a:path>
            </a:pathLst>
          </a:custGeom>
          <a:blipFill>
            <a:blip r:embed="rId2"/>
            <a:stretch>
              <a:fillRect l="-125" r="-520"/>
            </a:stretch>
          </a:blipFill>
        </p:spPr>
        <p:txBody>
          <a:bodyPr/>
          <a:lstStyle/>
          <a:p>
            <a:endParaRPr lang="en-US"/>
          </a:p>
        </p:txBody>
      </p:sp>
      <p:grpSp>
        <p:nvGrpSpPr>
          <p:cNvPr id="12" name="Group 12"/>
          <p:cNvGrpSpPr/>
          <p:nvPr/>
        </p:nvGrpSpPr>
        <p:grpSpPr>
          <a:xfrm>
            <a:off x="-330847" y="-729952"/>
            <a:ext cx="1800525" cy="1796020"/>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B81F2F"/>
            </a:solidFill>
          </p:spPr>
          <p:txBody>
            <a:bodyPr/>
            <a:lstStyle/>
            <a:p>
              <a:endParaRPr lang="en-US"/>
            </a:p>
          </p:txBody>
        </p:sp>
        <p:sp>
          <p:nvSpPr>
            <p:cNvPr id="14" name="TextBox 14"/>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5" name="Group 15"/>
          <p:cNvGrpSpPr/>
          <p:nvPr/>
        </p:nvGrpSpPr>
        <p:grpSpPr>
          <a:xfrm>
            <a:off x="-1014884" y="-1422474"/>
            <a:ext cx="3209633" cy="3201602"/>
            <a:chOff x="0" y="0"/>
            <a:chExt cx="814839" cy="812800"/>
          </a:xfrm>
        </p:grpSpPr>
        <p:sp>
          <p:nvSpPr>
            <p:cNvPr id="16" name="Freeform 16"/>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000000">
                <a:alpha val="0"/>
              </a:srgbClr>
            </a:solidFill>
            <a:ln w="438150" cap="sq">
              <a:solidFill>
                <a:srgbClr val="CBCBCB"/>
              </a:solidFill>
              <a:prstDash val="solid"/>
              <a:miter/>
            </a:ln>
          </p:spPr>
          <p:txBody>
            <a:bodyPr/>
            <a:lstStyle/>
            <a:p>
              <a:endParaRPr lang="en-US"/>
            </a:p>
          </p:txBody>
        </p:sp>
        <p:sp>
          <p:nvSpPr>
            <p:cNvPr id="17" name="TextBox 17"/>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5477759">
            <a:off x="7613215" y="2341259"/>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AutoShape 19"/>
          <p:cNvSpPr/>
          <p:nvPr/>
        </p:nvSpPr>
        <p:spPr>
          <a:xfrm>
            <a:off x="1205093" y="5143500"/>
            <a:ext cx="6492240" cy="0"/>
          </a:xfrm>
          <a:prstGeom prst="line">
            <a:avLst/>
          </a:prstGeom>
          <a:ln w="38100" cap="flat">
            <a:solidFill>
              <a:srgbClr val="FFFFFF"/>
            </a:solidFill>
            <a:prstDash val="solid"/>
            <a:headEnd type="none" w="sm" len="sm"/>
            <a:tailEnd type="none" w="sm" len="sm"/>
          </a:ln>
        </p:spPr>
        <p:txBody>
          <a:bodyPr/>
          <a:lstStyle/>
          <a:p>
            <a:endParaRPr lang="en-US"/>
          </a:p>
        </p:txBody>
      </p:sp>
      <p:sp>
        <p:nvSpPr>
          <p:cNvPr id="20" name="Freeform 20"/>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sp>
        <p:nvSpPr>
          <p:cNvPr id="21" name="TextBox 21"/>
          <p:cNvSpPr txBox="1"/>
          <p:nvPr/>
        </p:nvSpPr>
        <p:spPr>
          <a:xfrm>
            <a:off x="1205093" y="2509911"/>
            <a:ext cx="5916154" cy="682625"/>
          </a:xfrm>
          <a:prstGeom prst="rect">
            <a:avLst/>
          </a:prstGeom>
        </p:spPr>
        <p:txBody>
          <a:bodyPr lIns="0" tIns="0" rIns="0" bIns="0" rtlCol="0" anchor="t">
            <a:spAutoFit/>
          </a:bodyPr>
          <a:lstStyle/>
          <a:p>
            <a:pPr algn="l">
              <a:lnSpc>
                <a:spcPts val="5199"/>
              </a:lnSpc>
            </a:pPr>
            <a:r>
              <a:rPr lang="en-US" sz="3999" b="1">
                <a:solidFill>
                  <a:srgbClr val="FFFFFF"/>
                </a:solidFill>
                <a:latin typeface="Poppins Bold"/>
                <a:ea typeface="Poppins Bold"/>
                <a:cs typeface="Poppins Bold"/>
                <a:sym typeface="Poppins Bold"/>
              </a:rPr>
              <a:t>Mya Bacchus </a:t>
            </a:r>
          </a:p>
        </p:txBody>
      </p:sp>
      <p:sp>
        <p:nvSpPr>
          <p:cNvPr id="22" name="TextBox 22"/>
          <p:cNvSpPr txBox="1"/>
          <p:nvPr/>
        </p:nvSpPr>
        <p:spPr>
          <a:xfrm>
            <a:off x="1205093" y="4330977"/>
            <a:ext cx="5916154" cy="692150"/>
          </a:xfrm>
          <a:prstGeom prst="rect">
            <a:avLst/>
          </a:prstGeom>
        </p:spPr>
        <p:txBody>
          <a:bodyPr lIns="0" tIns="0" rIns="0" bIns="0" rtlCol="0" anchor="t">
            <a:spAutoFit/>
          </a:bodyPr>
          <a:lstStyle/>
          <a:p>
            <a:pPr algn="l">
              <a:lnSpc>
                <a:spcPts val="5200"/>
              </a:lnSpc>
            </a:pPr>
            <a:r>
              <a:rPr lang="en-US" sz="4000" b="1">
                <a:solidFill>
                  <a:srgbClr val="FFFFFF"/>
                </a:solidFill>
                <a:latin typeface="Poppins Bold"/>
                <a:ea typeface="Poppins Bold"/>
                <a:cs typeface="Poppins Bold"/>
                <a:sym typeface="Poppins Bold"/>
              </a:rPr>
              <a:t>Reporter</a:t>
            </a:r>
          </a:p>
        </p:txBody>
      </p:sp>
      <p:sp>
        <p:nvSpPr>
          <p:cNvPr id="23" name="TextBox 23"/>
          <p:cNvSpPr txBox="1"/>
          <p:nvPr/>
        </p:nvSpPr>
        <p:spPr>
          <a:xfrm>
            <a:off x="1205093" y="5419725"/>
            <a:ext cx="5976145" cy="2676525"/>
          </a:xfrm>
          <a:prstGeom prst="rect">
            <a:avLst/>
          </a:prstGeom>
        </p:spPr>
        <p:txBody>
          <a:bodyPr lIns="0" tIns="0" rIns="0" bIns="0" rtlCol="0" anchor="t">
            <a:spAutoFit/>
          </a:bodyPr>
          <a:lstStyle/>
          <a:p>
            <a:pPr marL="0" lvl="0" indent="0" algn="ctr">
              <a:lnSpc>
                <a:spcPts val="4200"/>
              </a:lnSpc>
              <a:spcBef>
                <a:spcPct val="0"/>
              </a:spcBef>
            </a:pPr>
            <a:r>
              <a:rPr lang="en-US" sz="3000" b="1" u="none" strike="noStrike">
                <a:solidFill>
                  <a:srgbClr val="FFFFFF"/>
                </a:solidFill>
                <a:latin typeface="Poppins Bold"/>
                <a:ea typeface="Poppins Bold"/>
                <a:cs typeface="Poppins Bold"/>
                <a:sym typeface="Poppins Bold"/>
              </a:rPr>
              <a:t>Internship: Moore Colson Spring 2025</a:t>
            </a:r>
          </a:p>
          <a:p>
            <a:pPr marL="0" lvl="0" indent="0" algn="ctr">
              <a:lnSpc>
                <a:spcPts val="4200"/>
              </a:lnSpc>
              <a:spcBef>
                <a:spcPct val="0"/>
              </a:spcBef>
            </a:pPr>
            <a:endParaRPr lang="en-US" sz="3000" b="1" u="none" strike="noStrike">
              <a:solidFill>
                <a:srgbClr val="FFFFFF"/>
              </a:solidFill>
              <a:latin typeface="Poppins Bold"/>
              <a:ea typeface="Poppins Bold"/>
              <a:cs typeface="Poppins Bold"/>
              <a:sym typeface="Poppins Bold"/>
            </a:endParaRPr>
          </a:p>
          <a:p>
            <a:pPr marL="0" lvl="0" indent="0" algn="ctr">
              <a:lnSpc>
                <a:spcPts val="4200"/>
              </a:lnSpc>
              <a:spcBef>
                <a:spcPct val="0"/>
              </a:spcBef>
            </a:pPr>
            <a:r>
              <a:rPr lang="en-US" sz="3000" b="1" u="none" strike="noStrike">
                <a:solidFill>
                  <a:srgbClr val="FFFFFF"/>
                </a:solidFill>
                <a:latin typeface="Poppins Bold"/>
                <a:ea typeface="Poppins Bold"/>
                <a:cs typeface="Poppins Bold"/>
                <a:sym typeface="Poppins Bold"/>
              </a:rPr>
              <a:t>Fun Fact: I enjoy playing tennis</a:t>
            </a:r>
          </a:p>
        </p:txBody>
      </p:sp>
      <p:sp>
        <p:nvSpPr>
          <p:cNvPr id="24" name="Freeform 24"/>
          <p:cNvSpPr/>
          <p:nvPr/>
        </p:nvSpPr>
        <p:spPr>
          <a:xfrm>
            <a:off x="1649283" y="8693428"/>
            <a:ext cx="409406" cy="409406"/>
          </a:xfrm>
          <a:custGeom>
            <a:avLst/>
            <a:gdLst/>
            <a:ahLst/>
            <a:cxnLst/>
            <a:rect l="l" t="t" r="r" b="b"/>
            <a:pathLst>
              <a:path w="409406" h="409406">
                <a:moveTo>
                  <a:pt x="0" y="0"/>
                </a:moveTo>
                <a:lnTo>
                  <a:pt x="409406" y="0"/>
                </a:lnTo>
                <a:lnTo>
                  <a:pt x="409406" y="409406"/>
                </a:lnTo>
                <a:lnTo>
                  <a:pt x="0" y="4094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a:off x="6961459" y="8693428"/>
            <a:ext cx="409406" cy="409406"/>
          </a:xfrm>
          <a:custGeom>
            <a:avLst/>
            <a:gdLst/>
            <a:ahLst/>
            <a:cxnLst/>
            <a:rect l="l" t="t" r="r" b="b"/>
            <a:pathLst>
              <a:path w="409406" h="409406">
                <a:moveTo>
                  <a:pt x="0" y="0"/>
                </a:moveTo>
                <a:lnTo>
                  <a:pt x="409406" y="0"/>
                </a:lnTo>
                <a:lnTo>
                  <a:pt x="409406" y="409406"/>
                </a:lnTo>
                <a:lnTo>
                  <a:pt x="0" y="4094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TextBox 26"/>
          <p:cNvSpPr txBox="1"/>
          <p:nvPr/>
        </p:nvSpPr>
        <p:spPr>
          <a:xfrm>
            <a:off x="2239043" y="8706678"/>
            <a:ext cx="4541441" cy="305084"/>
          </a:xfrm>
          <a:prstGeom prst="rect">
            <a:avLst/>
          </a:prstGeom>
        </p:spPr>
        <p:txBody>
          <a:bodyPr lIns="0" tIns="0" rIns="0" bIns="0" rtlCol="0" anchor="t">
            <a:spAutoFit/>
          </a:bodyPr>
          <a:lstStyle/>
          <a:p>
            <a:pPr marL="0" lvl="0" indent="0" algn="l">
              <a:lnSpc>
                <a:spcPts val="2520"/>
              </a:lnSpc>
              <a:spcBef>
                <a:spcPct val="0"/>
              </a:spcBef>
            </a:pPr>
            <a:r>
              <a:rPr lang="en-US" sz="1800" b="1" u="sng" dirty="0">
                <a:latin typeface="Poppins Bold"/>
                <a:ea typeface="Poppins Bold"/>
                <a:cs typeface="Poppins Bold"/>
                <a:sym typeface="Poppins Bold"/>
                <a:hlinkClick r:id="rId11" tooltip="https://www.linkedin.com/in/mya-bacchus?lipi=urn%3Ali%3Apage%3Ad_flagship3_profile_view_base_contact_details%3BfQFunRuYRuaRXtBwej6AmA%3D%3D">
                  <a:extLst>
                    <a:ext uri="{A12FA001-AC4F-418D-AE19-62706E023703}">
                      <ahyp:hlinkClr xmlns:ahyp="http://schemas.microsoft.com/office/drawing/2018/hyperlinkcolor" val="tx"/>
                    </a:ext>
                  </a:extLst>
                </a:hlinkClick>
              </a:rPr>
              <a:t>linkedin.com/in/mya-</a:t>
            </a:r>
            <a:r>
              <a:rPr lang="en-US" sz="1800" b="1" u="sng" dirty="0" err="1">
                <a:latin typeface="Poppins Bold"/>
                <a:ea typeface="Poppins Bold"/>
                <a:cs typeface="Poppins Bold"/>
                <a:sym typeface="Poppins Bold"/>
                <a:hlinkClick r:id="rId11" tooltip="https://www.linkedin.com/in/mya-bacchus?lipi=urn%3Ali%3Apage%3Ad_flagship3_profile_view_base_contact_details%3BfQFunRuYRuaRXtBwej6AmA%3D%3D">
                  <a:extLst>
                    <a:ext uri="{A12FA001-AC4F-418D-AE19-62706E023703}">
                      <ahyp:hlinkClr xmlns:ahyp="http://schemas.microsoft.com/office/drawing/2018/hyperlinkcolor" val="tx"/>
                    </a:ext>
                  </a:extLst>
                </a:hlinkClick>
              </a:rPr>
              <a:t>bacchus</a:t>
            </a:r>
            <a:endParaRPr lang="en-US" sz="1800" b="1" u="sng" dirty="0">
              <a:latin typeface="Poppins Bold"/>
              <a:ea typeface="Poppins Bold"/>
              <a:cs typeface="Poppins Bold"/>
              <a:sym typeface="Poppins Bold"/>
              <a:hlinkClick r:id="rId11" tooltip="https://www.linkedin.com/in/mya-bacchus?lipi=urn%3Ali%3Apage%3Ad_flagship3_profile_view_base_contact_details%3BfQFunRuYRuaRXtBwej6AmA%3D%3D">
                <a:extLst>
                  <a:ext uri="{A12FA001-AC4F-418D-AE19-62706E023703}">
                    <ahyp:hlinkClr xmlns:ahyp="http://schemas.microsoft.com/office/drawing/2018/hyperlinkcolor" val="tx"/>
                  </a:ext>
                </a:extLst>
              </a:hlinkClick>
            </a:endParaRPr>
          </a:p>
        </p:txBody>
      </p:sp>
      <p:sp>
        <p:nvSpPr>
          <p:cNvPr id="27" name="TextBox 27"/>
          <p:cNvSpPr txBox="1"/>
          <p:nvPr/>
        </p:nvSpPr>
        <p:spPr>
          <a:xfrm>
            <a:off x="7551840" y="8706678"/>
            <a:ext cx="4352555" cy="325755"/>
          </a:xfrm>
          <a:prstGeom prst="rect">
            <a:avLst/>
          </a:prstGeom>
        </p:spPr>
        <p:txBody>
          <a:bodyPr lIns="0" tIns="0" rIns="0" bIns="0" rtlCol="0" anchor="t">
            <a:spAutoFit/>
          </a:bodyPr>
          <a:lstStyle/>
          <a:p>
            <a:pPr marL="0" lvl="0" indent="0" algn="l">
              <a:lnSpc>
                <a:spcPts val="2520"/>
              </a:lnSpc>
              <a:spcBef>
                <a:spcPct val="0"/>
              </a:spcBef>
            </a:pPr>
            <a:r>
              <a:rPr lang="en-US" sz="1800" b="1">
                <a:solidFill>
                  <a:srgbClr val="0D0D0D"/>
                </a:solidFill>
                <a:latin typeface="Poppins Bold"/>
                <a:ea typeface="Poppins Bold"/>
                <a:cs typeface="Poppins Bold"/>
                <a:sym typeface="Poppins Bold"/>
              </a:rPr>
              <a:t>mbacchu2@students.kennesaw.edu</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974549"/>
            <a:ext cx="12791969" cy="4460791"/>
            <a:chOff x="0" y="0"/>
            <a:chExt cx="2908209" cy="1014145"/>
          </a:xfrm>
        </p:grpSpPr>
        <p:sp>
          <p:nvSpPr>
            <p:cNvPr id="3" name="Freeform 3"/>
            <p:cNvSpPr/>
            <p:nvPr/>
          </p:nvSpPr>
          <p:spPr>
            <a:xfrm>
              <a:off x="0" y="0"/>
              <a:ext cx="2908209" cy="1014145"/>
            </a:xfrm>
            <a:custGeom>
              <a:avLst/>
              <a:gdLst/>
              <a:ahLst/>
              <a:cxnLst/>
              <a:rect l="l" t="t" r="r" b="b"/>
              <a:pathLst>
                <a:path w="2908209" h="1014145">
                  <a:moveTo>
                    <a:pt x="30261" y="0"/>
                  </a:moveTo>
                  <a:lnTo>
                    <a:pt x="2877948" y="0"/>
                  </a:lnTo>
                  <a:cubicBezTo>
                    <a:pt x="2885973" y="0"/>
                    <a:pt x="2893670" y="3188"/>
                    <a:pt x="2899346" y="8863"/>
                  </a:cubicBezTo>
                  <a:cubicBezTo>
                    <a:pt x="2905021" y="14538"/>
                    <a:pt x="2908209" y="22235"/>
                    <a:pt x="2908209" y="30261"/>
                  </a:cubicBezTo>
                  <a:lnTo>
                    <a:pt x="2908209" y="983884"/>
                  </a:lnTo>
                  <a:cubicBezTo>
                    <a:pt x="2908209" y="991910"/>
                    <a:pt x="2905021" y="999607"/>
                    <a:pt x="2899346" y="1005282"/>
                  </a:cubicBezTo>
                  <a:cubicBezTo>
                    <a:pt x="2893670" y="1010957"/>
                    <a:pt x="2885973" y="1014145"/>
                    <a:pt x="2877948" y="1014145"/>
                  </a:cubicBezTo>
                  <a:lnTo>
                    <a:pt x="30261" y="1014145"/>
                  </a:lnTo>
                  <a:cubicBezTo>
                    <a:pt x="22235" y="1014145"/>
                    <a:pt x="14538" y="1010957"/>
                    <a:pt x="8863" y="1005282"/>
                  </a:cubicBezTo>
                  <a:cubicBezTo>
                    <a:pt x="3188" y="999607"/>
                    <a:pt x="0" y="991910"/>
                    <a:pt x="0" y="983884"/>
                  </a:cubicBezTo>
                  <a:lnTo>
                    <a:pt x="0" y="30261"/>
                  </a:lnTo>
                  <a:cubicBezTo>
                    <a:pt x="0" y="22235"/>
                    <a:pt x="3188" y="14538"/>
                    <a:pt x="8863" y="8863"/>
                  </a:cubicBezTo>
                  <a:cubicBezTo>
                    <a:pt x="14538" y="3188"/>
                    <a:pt x="22235" y="0"/>
                    <a:pt x="30261" y="0"/>
                  </a:cubicBezTo>
                  <a:close/>
                </a:path>
              </a:pathLst>
            </a:custGeom>
            <a:solidFill>
              <a:srgbClr val="B81F2F"/>
            </a:solidFill>
          </p:spPr>
          <p:txBody>
            <a:bodyPr/>
            <a:lstStyle/>
            <a:p>
              <a:endParaRPr lang="en-US"/>
            </a:p>
          </p:txBody>
        </p:sp>
        <p:sp>
          <p:nvSpPr>
            <p:cNvPr id="4" name="TextBox 4"/>
            <p:cNvSpPr txBox="1"/>
            <p:nvPr/>
          </p:nvSpPr>
          <p:spPr>
            <a:xfrm>
              <a:off x="0" y="-57150"/>
              <a:ext cx="2908209" cy="107129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2122028"/>
            <a:ext cx="5669855" cy="1538876"/>
            <a:chOff x="0" y="0"/>
            <a:chExt cx="1289021" cy="349858"/>
          </a:xfrm>
        </p:grpSpPr>
        <p:sp>
          <p:nvSpPr>
            <p:cNvPr id="6" name="Freeform 6"/>
            <p:cNvSpPr/>
            <p:nvPr/>
          </p:nvSpPr>
          <p:spPr>
            <a:xfrm>
              <a:off x="0" y="0"/>
              <a:ext cx="1289021" cy="349858"/>
            </a:xfrm>
            <a:custGeom>
              <a:avLst/>
              <a:gdLst/>
              <a:ahLst/>
              <a:cxnLst/>
              <a:rect l="l" t="t" r="r" b="b"/>
              <a:pathLst>
                <a:path w="1289021" h="349858">
                  <a:moveTo>
                    <a:pt x="68273" y="0"/>
                  </a:moveTo>
                  <a:lnTo>
                    <a:pt x="1220749" y="0"/>
                  </a:lnTo>
                  <a:cubicBezTo>
                    <a:pt x="1238856" y="0"/>
                    <a:pt x="1256221" y="7193"/>
                    <a:pt x="1269025" y="19997"/>
                  </a:cubicBezTo>
                  <a:cubicBezTo>
                    <a:pt x="1281828" y="32800"/>
                    <a:pt x="1289021" y="50166"/>
                    <a:pt x="1289021" y="68273"/>
                  </a:cubicBezTo>
                  <a:lnTo>
                    <a:pt x="1289021" y="281585"/>
                  </a:lnTo>
                  <a:cubicBezTo>
                    <a:pt x="1289021" y="299692"/>
                    <a:pt x="1281828" y="317058"/>
                    <a:pt x="1269025" y="329861"/>
                  </a:cubicBezTo>
                  <a:cubicBezTo>
                    <a:pt x="1256221" y="342665"/>
                    <a:pt x="1238856" y="349858"/>
                    <a:pt x="1220749" y="349858"/>
                  </a:cubicBezTo>
                  <a:lnTo>
                    <a:pt x="68273" y="349858"/>
                  </a:lnTo>
                  <a:cubicBezTo>
                    <a:pt x="50166" y="349858"/>
                    <a:pt x="32800" y="342665"/>
                    <a:pt x="19997" y="329861"/>
                  </a:cubicBezTo>
                  <a:cubicBezTo>
                    <a:pt x="7193" y="317058"/>
                    <a:pt x="0" y="299692"/>
                    <a:pt x="0" y="281585"/>
                  </a:cubicBezTo>
                  <a:lnTo>
                    <a:pt x="0" y="68273"/>
                  </a:lnTo>
                  <a:cubicBezTo>
                    <a:pt x="0" y="50166"/>
                    <a:pt x="7193" y="32800"/>
                    <a:pt x="19997" y="19997"/>
                  </a:cubicBezTo>
                  <a:cubicBezTo>
                    <a:pt x="32800" y="7193"/>
                    <a:pt x="50166" y="0"/>
                    <a:pt x="68273" y="0"/>
                  </a:cubicBezTo>
                  <a:close/>
                </a:path>
              </a:pathLst>
            </a:custGeom>
            <a:solidFill>
              <a:srgbClr val="FCBA2F"/>
            </a:solidFill>
          </p:spPr>
          <p:txBody>
            <a:bodyPr/>
            <a:lstStyle/>
            <a:p>
              <a:endParaRPr lang="en-US"/>
            </a:p>
          </p:txBody>
        </p:sp>
        <p:sp>
          <p:nvSpPr>
            <p:cNvPr id="7" name="TextBox 7"/>
            <p:cNvSpPr txBox="1"/>
            <p:nvPr/>
          </p:nvSpPr>
          <p:spPr>
            <a:xfrm>
              <a:off x="0" y="-57150"/>
              <a:ext cx="1289021" cy="40700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5400000" flipH="1">
            <a:off x="9639709" y="1200166"/>
            <a:ext cx="8361920" cy="8405377"/>
          </a:xfrm>
          <a:custGeom>
            <a:avLst/>
            <a:gdLst/>
            <a:ahLst/>
            <a:cxnLst/>
            <a:rect l="l" t="t" r="r" b="b"/>
            <a:pathLst>
              <a:path w="8361920" h="8405377">
                <a:moveTo>
                  <a:pt x="8361920" y="0"/>
                </a:moveTo>
                <a:lnTo>
                  <a:pt x="0" y="0"/>
                </a:lnTo>
                <a:lnTo>
                  <a:pt x="0" y="8405377"/>
                </a:lnTo>
                <a:lnTo>
                  <a:pt x="8361920" y="8405377"/>
                </a:lnTo>
                <a:lnTo>
                  <a:pt x="8361920" y="0"/>
                </a:lnTo>
                <a:close/>
              </a:path>
            </a:pathLst>
          </a:custGeom>
          <a:blipFill>
            <a:blip r:embed="rId2"/>
            <a:stretch>
              <a:fillRect l="-125" r="-520"/>
            </a:stretch>
          </a:blipFill>
        </p:spPr>
        <p:txBody>
          <a:bodyPr/>
          <a:lstStyle/>
          <a:p>
            <a:endParaRPr lang="en-US"/>
          </a:p>
        </p:txBody>
      </p:sp>
      <p:grpSp>
        <p:nvGrpSpPr>
          <p:cNvPr id="9" name="Group 9"/>
          <p:cNvGrpSpPr/>
          <p:nvPr/>
        </p:nvGrpSpPr>
        <p:grpSpPr>
          <a:xfrm>
            <a:off x="10177063" y="1713124"/>
            <a:ext cx="7185007" cy="718500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9701" b="-9701"/>
              </a:stretch>
            </a:blipFill>
            <a:ln w="95250" cap="sq">
              <a:solidFill>
                <a:srgbClr val="FFFFFF"/>
              </a:solidFill>
              <a:prstDash val="solid"/>
              <a:miter/>
            </a:ln>
          </p:spPr>
          <p:txBody>
            <a:bodyPr/>
            <a:lstStyle/>
            <a:p>
              <a:endParaRPr lang="en-US"/>
            </a:p>
          </p:txBody>
        </p:sp>
      </p:grpSp>
      <p:sp>
        <p:nvSpPr>
          <p:cNvPr id="11" name="Freeform 11"/>
          <p:cNvSpPr/>
          <p:nvPr/>
        </p:nvSpPr>
        <p:spPr>
          <a:xfrm rot="-5400000" flipH="1">
            <a:off x="-463940" y="-881023"/>
            <a:ext cx="2107746" cy="2118701"/>
          </a:xfrm>
          <a:custGeom>
            <a:avLst/>
            <a:gdLst/>
            <a:ahLst/>
            <a:cxnLst/>
            <a:rect l="l" t="t" r="r" b="b"/>
            <a:pathLst>
              <a:path w="2107746" h="2118701">
                <a:moveTo>
                  <a:pt x="2107746" y="0"/>
                </a:moveTo>
                <a:lnTo>
                  <a:pt x="0" y="0"/>
                </a:lnTo>
                <a:lnTo>
                  <a:pt x="0" y="2118701"/>
                </a:lnTo>
                <a:lnTo>
                  <a:pt x="2107746" y="2118701"/>
                </a:lnTo>
                <a:lnTo>
                  <a:pt x="2107746" y="0"/>
                </a:lnTo>
                <a:close/>
              </a:path>
            </a:pathLst>
          </a:custGeom>
          <a:blipFill>
            <a:blip r:embed="rId2"/>
            <a:stretch>
              <a:fillRect l="-125" r="-520"/>
            </a:stretch>
          </a:blipFill>
        </p:spPr>
        <p:txBody>
          <a:bodyPr/>
          <a:lstStyle/>
          <a:p>
            <a:endParaRPr lang="en-US"/>
          </a:p>
        </p:txBody>
      </p:sp>
      <p:grpSp>
        <p:nvGrpSpPr>
          <p:cNvPr id="12" name="Group 12"/>
          <p:cNvGrpSpPr/>
          <p:nvPr/>
        </p:nvGrpSpPr>
        <p:grpSpPr>
          <a:xfrm>
            <a:off x="-330847" y="-729952"/>
            <a:ext cx="1800525" cy="1796020"/>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B81F2F"/>
            </a:solidFill>
          </p:spPr>
          <p:txBody>
            <a:bodyPr/>
            <a:lstStyle/>
            <a:p>
              <a:endParaRPr lang="en-US"/>
            </a:p>
          </p:txBody>
        </p:sp>
        <p:sp>
          <p:nvSpPr>
            <p:cNvPr id="14" name="TextBox 14"/>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5" name="Group 15"/>
          <p:cNvGrpSpPr/>
          <p:nvPr/>
        </p:nvGrpSpPr>
        <p:grpSpPr>
          <a:xfrm>
            <a:off x="-1014884" y="-1422474"/>
            <a:ext cx="3209633" cy="3201602"/>
            <a:chOff x="0" y="0"/>
            <a:chExt cx="814839" cy="812800"/>
          </a:xfrm>
        </p:grpSpPr>
        <p:sp>
          <p:nvSpPr>
            <p:cNvPr id="16" name="Freeform 16"/>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000000">
                <a:alpha val="0"/>
              </a:srgbClr>
            </a:solidFill>
            <a:ln w="438150" cap="sq">
              <a:solidFill>
                <a:srgbClr val="CBCBCB"/>
              </a:solidFill>
              <a:prstDash val="solid"/>
              <a:miter/>
            </a:ln>
          </p:spPr>
          <p:txBody>
            <a:bodyPr/>
            <a:lstStyle/>
            <a:p>
              <a:endParaRPr lang="en-US"/>
            </a:p>
          </p:txBody>
        </p:sp>
        <p:sp>
          <p:nvSpPr>
            <p:cNvPr id="17" name="TextBox 17"/>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5477759">
            <a:off x="7613215" y="2341259"/>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AutoShape 19"/>
          <p:cNvSpPr/>
          <p:nvPr/>
        </p:nvSpPr>
        <p:spPr>
          <a:xfrm>
            <a:off x="1205093" y="5143500"/>
            <a:ext cx="6492240" cy="0"/>
          </a:xfrm>
          <a:prstGeom prst="line">
            <a:avLst/>
          </a:prstGeom>
          <a:ln w="38100" cap="flat">
            <a:solidFill>
              <a:srgbClr val="FFFFFF"/>
            </a:solidFill>
            <a:prstDash val="solid"/>
            <a:headEnd type="none" w="sm" len="sm"/>
            <a:tailEnd type="none" w="sm" len="sm"/>
          </a:ln>
        </p:spPr>
        <p:txBody>
          <a:bodyPr/>
          <a:lstStyle/>
          <a:p>
            <a:endParaRPr lang="en-US"/>
          </a:p>
        </p:txBody>
      </p:sp>
      <p:sp>
        <p:nvSpPr>
          <p:cNvPr id="20" name="Freeform 20"/>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sp>
        <p:nvSpPr>
          <p:cNvPr id="21" name="TextBox 21"/>
          <p:cNvSpPr txBox="1"/>
          <p:nvPr/>
        </p:nvSpPr>
        <p:spPr>
          <a:xfrm>
            <a:off x="1205093" y="2509911"/>
            <a:ext cx="5916154" cy="682625"/>
          </a:xfrm>
          <a:prstGeom prst="rect">
            <a:avLst/>
          </a:prstGeom>
        </p:spPr>
        <p:txBody>
          <a:bodyPr lIns="0" tIns="0" rIns="0" bIns="0" rtlCol="0" anchor="t">
            <a:spAutoFit/>
          </a:bodyPr>
          <a:lstStyle/>
          <a:p>
            <a:pPr algn="l">
              <a:lnSpc>
                <a:spcPts val="5199"/>
              </a:lnSpc>
            </a:pPr>
            <a:r>
              <a:rPr lang="en-US" sz="3999" b="1">
                <a:solidFill>
                  <a:srgbClr val="FFFFFF"/>
                </a:solidFill>
                <a:latin typeface="Poppins Bold"/>
                <a:ea typeface="Poppins Bold"/>
                <a:cs typeface="Poppins Bold"/>
                <a:sym typeface="Poppins Bold"/>
              </a:rPr>
              <a:t>Hailey Young</a:t>
            </a:r>
          </a:p>
        </p:txBody>
      </p:sp>
      <p:sp>
        <p:nvSpPr>
          <p:cNvPr id="22" name="TextBox 22"/>
          <p:cNvSpPr txBox="1"/>
          <p:nvPr/>
        </p:nvSpPr>
        <p:spPr>
          <a:xfrm>
            <a:off x="1205093" y="4330977"/>
            <a:ext cx="5916154" cy="692150"/>
          </a:xfrm>
          <a:prstGeom prst="rect">
            <a:avLst/>
          </a:prstGeom>
        </p:spPr>
        <p:txBody>
          <a:bodyPr lIns="0" tIns="0" rIns="0" bIns="0" rtlCol="0" anchor="t">
            <a:spAutoFit/>
          </a:bodyPr>
          <a:lstStyle/>
          <a:p>
            <a:pPr algn="l">
              <a:lnSpc>
                <a:spcPts val="5200"/>
              </a:lnSpc>
            </a:pPr>
            <a:r>
              <a:rPr lang="en-US" sz="4000" b="1">
                <a:solidFill>
                  <a:srgbClr val="FFFFFF"/>
                </a:solidFill>
                <a:latin typeface="Poppins Bold"/>
                <a:ea typeface="Poppins Bold"/>
                <a:cs typeface="Poppins Bold"/>
                <a:sym typeface="Poppins Bold"/>
              </a:rPr>
              <a:t>Marketing Director</a:t>
            </a:r>
          </a:p>
        </p:txBody>
      </p:sp>
      <p:sp>
        <p:nvSpPr>
          <p:cNvPr id="23" name="TextBox 23"/>
          <p:cNvSpPr txBox="1"/>
          <p:nvPr/>
        </p:nvSpPr>
        <p:spPr>
          <a:xfrm>
            <a:off x="1205093" y="5419725"/>
            <a:ext cx="5976145" cy="2143125"/>
          </a:xfrm>
          <a:prstGeom prst="rect">
            <a:avLst/>
          </a:prstGeom>
        </p:spPr>
        <p:txBody>
          <a:bodyPr lIns="0" tIns="0" rIns="0" bIns="0" rtlCol="0" anchor="t">
            <a:spAutoFit/>
          </a:bodyPr>
          <a:lstStyle/>
          <a:p>
            <a:pPr marL="0" lvl="0" indent="0" algn="ctr">
              <a:lnSpc>
                <a:spcPts val="4200"/>
              </a:lnSpc>
              <a:spcBef>
                <a:spcPct val="0"/>
              </a:spcBef>
            </a:pPr>
            <a:r>
              <a:rPr lang="en-US" sz="3000" b="1" u="none" strike="noStrike">
                <a:solidFill>
                  <a:srgbClr val="FFFFFF"/>
                </a:solidFill>
                <a:latin typeface="Poppins Bold"/>
                <a:ea typeface="Poppins Bold"/>
                <a:cs typeface="Poppins Bold"/>
                <a:sym typeface="Poppins Bold"/>
              </a:rPr>
              <a:t>Expected Graduation Fall 2026</a:t>
            </a:r>
          </a:p>
          <a:p>
            <a:pPr marL="0" lvl="0" indent="0" algn="ctr">
              <a:lnSpc>
                <a:spcPts val="4200"/>
              </a:lnSpc>
              <a:spcBef>
                <a:spcPct val="0"/>
              </a:spcBef>
            </a:pPr>
            <a:endParaRPr lang="en-US" sz="3000" b="1" u="none" strike="noStrike">
              <a:solidFill>
                <a:srgbClr val="FFFFFF"/>
              </a:solidFill>
              <a:latin typeface="Poppins Bold"/>
              <a:ea typeface="Poppins Bold"/>
              <a:cs typeface="Poppins Bold"/>
              <a:sym typeface="Poppins Bold"/>
            </a:endParaRPr>
          </a:p>
          <a:p>
            <a:pPr marL="0" lvl="0" indent="0" algn="ctr">
              <a:lnSpc>
                <a:spcPts val="4200"/>
              </a:lnSpc>
              <a:spcBef>
                <a:spcPct val="0"/>
              </a:spcBef>
            </a:pPr>
            <a:r>
              <a:rPr lang="en-US" sz="3000" b="1" u="none" strike="noStrike">
                <a:solidFill>
                  <a:srgbClr val="FFFFFF"/>
                </a:solidFill>
                <a:latin typeface="Poppins Bold"/>
                <a:ea typeface="Poppins Bold"/>
                <a:cs typeface="Poppins Bold"/>
                <a:sym typeface="Poppins Bold"/>
              </a:rPr>
              <a:t>Fun Fact: I love to do arts and crafts</a:t>
            </a:r>
          </a:p>
        </p:txBody>
      </p:sp>
      <p:sp>
        <p:nvSpPr>
          <p:cNvPr id="24" name="Freeform 24"/>
          <p:cNvSpPr/>
          <p:nvPr/>
        </p:nvSpPr>
        <p:spPr>
          <a:xfrm>
            <a:off x="1649283" y="8693428"/>
            <a:ext cx="409406" cy="409406"/>
          </a:xfrm>
          <a:custGeom>
            <a:avLst/>
            <a:gdLst/>
            <a:ahLst/>
            <a:cxnLst/>
            <a:rect l="l" t="t" r="r" b="b"/>
            <a:pathLst>
              <a:path w="409406" h="409406">
                <a:moveTo>
                  <a:pt x="0" y="0"/>
                </a:moveTo>
                <a:lnTo>
                  <a:pt x="409406" y="0"/>
                </a:lnTo>
                <a:lnTo>
                  <a:pt x="409406" y="409406"/>
                </a:lnTo>
                <a:lnTo>
                  <a:pt x="0" y="4094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a:off x="6961459" y="8693428"/>
            <a:ext cx="409406" cy="409406"/>
          </a:xfrm>
          <a:custGeom>
            <a:avLst/>
            <a:gdLst/>
            <a:ahLst/>
            <a:cxnLst/>
            <a:rect l="l" t="t" r="r" b="b"/>
            <a:pathLst>
              <a:path w="409406" h="409406">
                <a:moveTo>
                  <a:pt x="0" y="0"/>
                </a:moveTo>
                <a:lnTo>
                  <a:pt x="409406" y="0"/>
                </a:lnTo>
                <a:lnTo>
                  <a:pt x="409406" y="409406"/>
                </a:lnTo>
                <a:lnTo>
                  <a:pt x="0" y="4094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TextBox 26"/>
          <p:cNvSpPr txBox="1"/>
          <p:nvPr/>
        </p:nvSpPr>
        <p:spPr>
          <a:xfrm>
            <a:off x="2239043" y="8706678"/>
            <a:ext cx="4541441" cy="640080"/>
          </a:xfrm>
          <a:prstGeom prst="rect">
            <a:avLst/>
          </a:prstGeom>
        </p:spPr>
        <p:txBody>
          <a:bodyPr lIns="0" tIns="0" rIns="0" bIns="0" rtlCol="0" anchor="t">
            <a:spAutoFit/>
          </a:bodyPr>
          <a:lstStyle/>
          <a:p>
            <a:pPr marL="0" lvl="0" indent="0" algn="l">
              <a:lnSpc>
                <a:spcPts val="2520"/>
              </a:lnSpc>
              <a:spcBef>
                <a:spcPct val="0"/>
              </a:spcBef>
            </a:pPr>
            <a:r>
              <a:rPr lang="en-US" sz="1800" b="1" u="sng" dirty="0">
                <a:latin typeface="Poppins Bold"/>
                <a:ea typeface="Poppins Bold"/>
                <a:cs typeface="Poppins Bold"/>
                <a:sym typeface="Poppins Bold"/>
                <a:hlinkClick r:id="rId11" tooltip="https://www.linkedin.com/in/hailey-young-3086a3346?lipi=urn%3Ali%3Apage%3Ad_flagship3_profile_view_base_contact_details%3BucV70i7ZRiq20dtsb%2B3NSQ%3D%3D">
                  <a:extLst>
                    <a:ext uri="{A12FA001-AC4F-418D-AE19-62706E023703}">
                      <ahyp:hlinkClr xmlns:ahyp="http://schemas.microsoft.com/office/drawing/2018/hyperlinkcolor" val="tx"/>
                    </a:ext>
                  </a:extLst>
                </a:hlinkClick>
              </a:rPr>
              <a:t>linkedin.com/in/hailey-young-3086a3346</a:t>
            </a:r>
          </a:p>
        </p:txBody>
      </p:sp>
      <p:sp>
        <p:nvSpPr>
          <p:cNvPr id="27" name="TextBox 27"/>
          <p:cNvSpPr txBox="1"/>
          <p:nvPr/>
        </p:nvSpPr>
        <p:spPr>
          <a:xfrm>
            <a:off x="7551840" y="8706678"/>
            <a:ext cx="4352555" cy="325755"/>
          </a:xfrm>
          <a:prstGeom prst="rect">
            <a:avLst/>
          </a:prstGeom>
        </p:spPr>
        <p:txBody>
          <a:bodyPr lIns="0" tIns="0" rIns="0" bIns="0" rtlCol="0" anchor="t">
            <a:spAutoFit/>
          </a:bodyPr>
          <a:lstStyle/>
          <a:p>
            <a:pPr marL="0" lvl="0" indent="0" algn="l">
              <a:lnSpc>
                <a:spcPts val="2520"/>
              </a:lnSpc>
              <a:spcBef>
                <a:spcPct val="0"/>
              </a:spcBef>
            </a:pPr>
            <a:r>
              <a:rPr lang="en-US" sz="1800" b="1">
                <a:solidFill>
                  <a:srgbClr val="0D0D0D"/>
                </a:solidFill>
                <a:latin typeface="Poppins Bold"/>
                <a:ea typeface="Poppins Bold"/>
                <a:cs typeface="Poppins Bold"/>
                <a:sym typeface="Poppins Bold"/>
              </a:rPr>
              <a:t>hyoung32@students.kennesaw.edu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312981" y="1618547"/>
            <a:ext cx="3153036" cy="6720996"/>
            <a:chOff x="0" y="0"/>
            <a:chExt cx="716832" cy="1527995"/>
          </a:xfrm>
        </p:grpSpPr>
        <p:sp>
          <p:nvSpPr>
            <p:cNvPr id="3" name="Freeform 3"/>
            <p:cNvSpPr/>
            <p:nvPr/>
          </p:nvSpPr>
          <p:spPr>
            <a:xfrm>
              <a:off x="0" y="0"/>
              <a:ext cx="716832" cy="1527995"/>
            </a:xfrm>
            <a:custGeom>
              <a:avLst/>
              <a:gdLst/>
              <a:ahLst/>
              <a:cxnLst/>
              <a:rect l="l" t="t" r="r" b="b"/>
              <a:pathLst>
                <a:path w="716832" h="1527995">
                  <a:moveTo>
                    <a:pt x="122769" y="0"/>
                  </a:moveTo>
                  <a:lnTo>
                    <a:pt x="594062" y="0"/>
                  </a:lnTo>
                  <a:cubicBezTo>
                    <a:pt x="661866" y="0"/>
                    <a:pt x="716832" y="54966"/>
                    <a:pt x="716832" y="122769"/>
                  </a:cubicBezTo>
                  <a:lnTo>
                    <a:pt x="716832" y="1405225"/>
                  </a:lnTo>
                  <a:cubicBezTo>
                    <a:pt x="716832" y="1473029"/>
                    <a:pt x="661866" y="1527995"/>
                    <a:pt x="594062" y="1527995"/>
                  </a:cubicBezTo>
                  <a:lnTo>
                    <a:pt x="122769" y="1527995"/>
                  </a:lnTo>
                  <a:cubicBezTo>
                    <a:pt x="54966" y="1527995"/>
                    <a:pt x="0" y="1473029"/>
                    <a:pt x="0" y="1405225"/>
                  </a:cubicBezTo>
                  <a:lnTo>
                    <a:pt x="0" y="122769"/>
                  </a:lnTo>
                  <a:cubicBezTo>
                    <a:pt x="0" y="54966"/>
                    <a:pt x="54966" y="0"/>
                    <a:pt x="122769" y="0"/>
                  </a:cubicBezTo>
                  <a:close/>
                </a:path>
              </a:pathLst>
            </a:custGeom>
            <a:solidFill>
              <a:srgbClr val="B81F2F"/>
            </a:solidFill>
          </p:spPr>
          <p:txBody>
            <a:bodyPr/>
            <a:lstStyle/>
            <a:p>
              <a:endParaRPr lang="en-US"/>
            </a:p>
          </p:txBody>
        </p:sp>
        <p:sp>
          <p:nvSpPr>
            <p:cNvPr id="4" name="TextBox 4"/>
            <p:cNvSpPr txBox="1"/>
            <p:nvPr/>
          </p:nvSpPr>
          <p:spPr>
            <a:xfrm>
              <a:off x="0" y="-57150"/>
              <a:ext cx="716832" cy="158514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11818622" y="2360257"/>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5400000" flipH="1">
            <a:off x="10136630" y="3482074"/>
            <a:ext cx="5956506" cy="5972481"/>
          </a:xfrm>
          <a:custGeom>
            <a:avLst/>
            <a:gdLst/>
            <a:ahLst/>
            <a:cxnLst/>
            <a:rect l="l" t="t" r="r" b="b"/>
            <a:pathLst>
              <a:path w="5956506" h="5972481">
                <a:moveTo>
                  <a:pt x="5956506" y="0"/>
                </a:moveTo>
                <a:lnTo>
                  <a:pt x="0" y="0"/>
                </a:lnTo>
                <a:lnTo>
                  <a:pt x="0" y="5972481"/>
                </a:lnTo>
                <a:lnTo>
                  <a:pt x="5956506" y="5972481"/>
                </a:lnTo>
                <a:lnTo>
                  <a:pt x="5956506" y="0"/>
                </a:lnTo>
                <a:close/>
              </a:path>
            </a:pathLst>
          </a:custGeom>
          <a:blipFill>
            <a:blip r:embed="rId4"/>
            <a:stretch>
              <a:fillRect r="-393"/>
            </a:stretch>
          </a:blipFill>
        </p:spPr>
        <p:txBody>
          <a:bodyPr/>
          <a:lstStyle/>
          <a:p>
            <a:endParaRPr lang="en-US"/>
          </a:p>
        </p:txBody>
      </p:sp>
      <p:grpSp>
        <p:nvGrpSpPr>
          <p:cNvPr id="7" name="Group 7"/>
          <p:cNvGrpSpPr/>
          <p:nvPr/>
        </p:nvGrpSpPr>
        <p:grpSpPr>
          <a:xfrm>
            <a:off x="10526899" y="3839982"/>
            <a:ext cx="5118147" cy="511814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5046" r="-25046"/>
              </a:stretch>
            </a:blipFill>
            <a:ln w="95250" cap="sq">
              <a:solidFill>
                <a:srgbClr val="FFFFFF"/>
              </a:solidFill>
              <a:prstDash val="solid"/>
              <a:miter/>
            </a:ln>
          </p:spPr>
          <p:txBody>
            <a:bodyPr/>
            <a:lstStyle/>
            <a:p>
              <a:endParaRPr lang="en-US"/>
            </a:p>
          </p:txBody>
        </p:sp>
      </p:grpSp>
      <p:sp>
        <p:nvSpPr>
          <p:cNvPr id="9" name="Freeform 9"/>
          <p:cNvSpPr/>
          <p:nvPr/>
        </p:nvSpPr>
        <p:spPr>
          <a:xfrm rot="-5400000" flipH="1">
            <a:off x="2184108" y="9502231"/>
            <a:ext cx="2107746" cy="2113399"/>
          </a:xfrm>
          <a:custGeom>
            <a:avLst/>
            <a:gdLst/>
            <a:ahLst/>
            <a:cxnLst/>
            <a:rect l="l" t="t" r="r" b="b"/>
            <a:pathLst>
              <a:path w="2107746" h="2113399">
                <a:moveTo>
                  <a:pt x="2107747" y="0"/>
                </a:moveTo>
                <a:lnTo>
                  <a:pt x="0" y="0"/>
                </a:lnTo>
                <a:lnTo>
                  <a:pt x="0" y="2113399"/>
                </a:lnTo>
                <a:lnTo>
                  <a:pt x="2107747" y="2113399"/>
                </a:lnTo>
                <a:lnTo>
                  <a:pt x="2107747" y="0"/>
                </a:lnTo>
                <a:close/>
              </a:path>
            </a:pathLst>
          </a:custGeom>
          <a:blipFill>
            <a:blip r:embed="rId4"/>
            <a:stretch>
              <a:fillRect r="-393"/>
            </a:stretch>
          </a:blipFill>
        </p:spPr>
        <p:txBody>
          <a:bodyPr/>
          <a:lstStyle/>
          <a:p>
            <a:endParaRPr lang="en-US"/>
          </a:p>
        </p:txBody>
      </p:sp>
      <p:grpSp>
        <p:nvGrpSpPr>
          <p:cNvPr id="10" name="Group 10"/>
          <p:cNvGrpSpPr/>
          <p:nvPr/>
        </p:nvGrpSpPr>
        <p:grpSpPr>
          <a:xfrm>
            <a:off x="2319505" y="9650651"/>
            <a:ext cx="1796020" cy="179602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12" name="TextBox 12"/>
            <p:cNvSpPr txBox="1"/>
            <p:nvPr/>
          </p:nvSpPr>
          <p:spPr>
            <a:xfrm>
              <a:off x="76200" y="19050"/>
              <a:ext cx="660400" cy="717550"/>
            </a:xfrm>
            <a:prstGeom prst="rect">
              <a:avLst/>
            </a:prstGeom>
          </p:spPr>
          <p:txBody>
            <a:bodyPr lIns="61945" tIns="61945" rIns="61945" bIns="61945" rtlCol="0" anchor="ctr"/>
            <a:lstStyle/>
            <a:p>
              <a:pPr algn="ctr">
                <a:lnSpc>
                  <a:spcPts val="2659"/>
                </a:lnSpc>
              </a:pPr>
              <a:endParaRPr/>
            </a:p>
          </p:txBody>
        </p:sp>
      </p:grpSp>
      <p:grpSp>
        <p:nvGrpSpPr>
          <p:cNvPr id="13" name="Group 13"/>
          <p:cNvGrpSpPr/>
          <p:nvPr/>
        </p:nvGrpSpPr>
        <p:grpSpPr>
          <a:xfrm>
            <a:off x="1637180" y="8958130"/>
            <a:ext cx="3201602" cy="320160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38150" cap="sq">
              <a:solidFill>
                <a:srgbClr val="CBCBCB"/>
              </a:solidFill>
              <a:prstDash val="solid"/>
              <a:miter/>
            </a:ln>
          </p:spPr>
          <p:txBody>
            <a:bodyPr/>
            <a:lstStyle/>
            <a:p>
              <a:endParaRPr lang="en-US"/>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5400000" flipH="1">
            <a:off x="14331094" y="1196806"/>
            <a:ext cx="3219802" cy="3228437"/>
          </a:xfrm>
          <a:custGeom>
            <a:avLst/>
            <a:gdLst/>
            <a:ahLst/>
            <a:cxnLst/>
            <a:rect l="l" t="t" r="r" b="b"/>
            <a:pathLst>
              <a:path w="3219802" h="3228437">
                <a:moveTo>
                  <a:pt x="3219803" y="0"/>
                </a:moveTo>
                <a:lnTo>
                  <a:pt x="0" y="0"/>
                </a:lnTo>
                <a:lnTo>
                  <a:pt x="0" y="3228437"/>
                </a:lnTo>
                <a:lnTo>
                  <a:pt x="3219803" y="3228437"/>
                </a:lnTo>
                <a:lnTo>
                  <a:pt x="3219803" y="0"/>
                </a:lnTo>
                <a:close/>
              </a:path>
            </a:pathLst>
          </a:custGeom>
          <a:blipFill>
            <a:blip r:embed="rId4"/>
            <a:stretch>
              <a:fillRect r="-393"/>
            </a:stretch>
          </a:blipFill>
        </p:spPr>
        <p:txBody>
          <a:bodyPr/>
          <a:lstStyle/>
          <a:p>
            <a:endParaRPr lang="en-US"/>
          </a:p>
        </p:txBody>
      </p:sp>
      <p:grpSp>
        <p:nvGrpSpPr>
          <p:cNvPr id="17" name="Group 17"/>
          <p:cNvGrpSpPr/>
          <p:nvPr/>
        </p:nvGrpSpPr>
        <p:grpSpPr>
          <a:xfrm>
            <a:off x="14542055" y="1390274"/>
            <a:ext cx="2766626" cy="276662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4211" r="-24211"/>
              </a:stretch>
            </a:blipFill>
            <a:ln w="95250" cap="sq">
              <a:solidFill>
                <a:srgbClr val="FFFFFF"/>
              </a:solidFill>
              <a:prstDash val="solid"/>
              <a:miter/>
            </a:ln>
          </p:spPr>
          <p:txBody>
            <a:bodyPr/>
            <a:lstStyle/>
            <a:p>
              <a:endParaRPr lang="en-US"/>
            </a:p>
          </p:txBody>
        </p:sp>
      </p:grpSp>
      <p:grpSp>
        <p:nvGrpSpPr>
          <p:cNvPr id="19" name="Group 19"/>
          <p:cNvGrpSpPr/>
          <p:nvPr/>
        </p:nvGrpSpPr>
        <p:grpSpPr>
          <a:xfrm>
            <a:off x="-988390" y="1506761"/>
            <a:ext cx="2017090" cy="2221435"/>
            <a:chOff x="0" y="0"/>
            <a:chExt cx="531250" cy="585069"/>
          </a:xfrm>
        </p:grpSpPr>
        <p:sp>
          <p:nvSpPr>
            <p:cNvPr id="20" name="Freeform 20"/>
            <p:cNvSpPr/>
            <p:nvPr/>
          </p:nvSpPr>
          <p:spPr>
            <a:xfrm>
              <a:off x="0" y="0"/>
              <a:ext cx="531250" cy="585069"/>
            </a:xfrm>
            <a:custGeom>
              <a:avLst/>
              <a:gdLst/>
              <a:ahLst/>
              <a:cxnLst/>
              <a:rect l="l" t="t" r="r" b="b"/>
              <a:pathLst>
                <a:path w="531250" h="585069">
                  <a:moveTo>
                    <a:pt x="191908" y="0"/>
                  </a:moveTo>
                  <a:lnTo>
                    <a:pt x="339342" y="0"/>
                  </a:lnTo>
                  <a:cubicBezTo>
                    <a:pt x="390239" y="0"/>
                    <a:pt x="439052" y="20219"/>
                    <a:pt x="475041" y="56209"/>
                  </a:cubicBezTo>
                  <a:cubicBezTo>
                    <a:pt x="511031" y="92198"/>
                    <a:pt x="531250" y="141011"/>
                    <a:pt x="531250" y="191908"/>
                  </a:cubicBezTo>
                  <a:lnTo>
                    <a:pt x="531250" y="393161"/>
                  </a:lnTo>
                  <a:cubicBezTo>
                    <a:pt x="531250" y="444058"/>
                    <a:pt x="511031" y="492871"/>
                    <a:pt x="475041" y="528861"/>
                  </a:cubicBezTo>
                  <a:cubicBezTo>
                    <a:pt x="439052" y="564851"/>
                    <a:pt x="390239" y="585069"/>
                    <a:pt x="339342" y="585069"/>
                  </a:cubicBezTo>
                  <a:lnTo>
                    <a:pt x="191908" y="585069"/>
                  </a:lnTo>
                  <a:cubicBezTo>
                    <a:pt x="141011" y="585069"/>
                    <a:pt x="92198" y="564851"/>
                    <a:pt x="56209" y="528861"/>
                  </a:cubicBezTo>
                  <a:cubicBezTo>
                    <a:pt x="20219" y="492871"/>
                    <a:pt x="0" y="444058"/>
                    <a:pt x="0" y="393161"/>
                  </a:cubicBezTo>
                  <a:lnTo>
                    <a:pt x="0" y="191908"/>
                  </a:lnTo>
                  <a:cubicBezTo>
                    <a:pt x="0" y="141011"/>
                    <a:pt x="20219" y="92198"/>
                    <a:pt x="56209" y="56209"/>
                  </a:cubicBezTo>
                  <a:cubicBezTo>
                    <a:pt x="92198" y="20219"/>
                    <a:pt x="141011" y="0"/>
                    <a:pt x="191908" y="0"/>
                  </a:cubicBezTo>
                  <a:close/>
                </a:path>
              </a:pathLst>
            </a:custGeom>
            <a:solidFill>
              <a:srgbClr val="FCBA2F"/>
            </a:solidFill>
          </p:spPr>
          <p:txBody>
            <a:bodyPr/>
            <a:lstStyle/>
            <a:p>
              <a:endParaRPr lang="en-US"/>
            </a:p>
          </p:txBody>
        </p:sp>
        <p:sp>
          <p:nvSpPr>
            <p:cNvPr id="21" name="TextBox 21"/>
            <p:cNvSpPr txBox="1"/>
            <p:nvPr/>
          </p:nvSpPr>
          <p:spPr>
            <a:xfrm>
              <a:off x="0" y="-57150"/>
              <a:ext cx="531250" cy="642219"/>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7"/>
            <a:stretch>
              <a:fillRect l="-33935" r="-29863"/>
            </a:stretch>
          </a:blipFill>
        </p:spPr>
        <p:txBody>
          <a:bodyPr/>
          <a:lstStyle/>
          <a:p>
            <a:endParaRPr lang="en-US"/>
          </a:p>
        </p:txBody>
      </p:sp>
      <p:sp>
        <p:nvSpPr>
          <p:cNvPr id="23" name="TextBox 23"/>
          <p:cNvSpPr txBox="1"/>
          <p:nvPr/>
        </p:nvSpPr>
        <p:spPr>
          <a:xfrm>
            <a:off x="1637180" y="1741360"/>
            <a:ext cx="4872671" cy="824865"/>
          </a:xfrm>
          <a:prstGeom prst="rect">
            <a:avLst/>
          </a:prstGeom>
        </p:spPr>
        <p:txBody>
          <a:bodyPr lIns="0" tIns="0" rIns="0" bIns="0" rtlCol="0" anchor="t">
            <a:spAutoFit/>
          </a:bodyPr>
          <a:lstStyle/>
          <a:p>
            <a:pPr algn="l">
              <a:lnSpc>
                <a:spcPts val="6240"/>
              </a:lnSpc>
            </a:pPr>
            <a:r>
              <a:rPr lang="en-US" sz="4800" b="1">
                <a:solidFill>
                  <a:srgbClr val="1A1A1A"/>
                </a:solidFill>
                <a:latin typeface="Poppins Bold"/>
                <a:ea typeface="Poppins Bold"/>
                <a:cs typeface="Poppins Bold"/>
                <a:sym typeface="Poppins Bold"/>
              </a:rPr>
              <a:t>Am I Eligible? </a:t>
            </a:r>
          </a:p>
        </p:txBody>
      </p:sp>
      <p:sp>
        <p:nvSpPr>
          <p:cNvPr id="24" name="TextBox 24"/>
          <p:cNvSpPr txBox="1"/>
          <p:nvPr/>
        </p:nvSpPr>
        <p:spPr>
          <a:xfrm>
            <a:off x="1637180" y="2966085"/>
            <a:ext cx="7506820" cy="6292215"/>
          </a:xfrm>
          <a:prstGeom prst="rect">
            <a:avLst/>
          </a:prstGeom>
        </p:spPr>
        <p:txBody>
          <a:bodyPr lIns="0" tIns="0" rIns="0" bIns="0" rtlCol="0" anchor="t">
            <a:spAutoFit/>
          </a:bodyPr>
          <a:lstStyle/>
          <a:p>
            <a:pPr algn="l">
              <a:lnSpc>
                <a:spcPts val="3359"/>
              </a:lnSpc>
            </a:pPr>
            <a:r>
              <a:rPr lang="en-US" sz="2400" b="1">
                <a:solidFill>
                  <a:srgbClr val="0D0D0D"/>
                </a:solidFill>
                <a:latin typeface="Poppins Bold"/>
                <a:ea typeface="Poppins Bold"/>
                <a:cs typeface="Poppins Bold"/>
                <a:sym typeface="Poppins Bold"/>
              </a:rPr>
              <a:t>Overview</a:t>
            </a:r>
            <a:r>
              <a:rPr lang="en-US" sz="2400">
                <a:solidFill>
                  <a:srgbClr val="0D0D0D"/>
                </a:solidFill>
                <a:latin typeface="Poppins"/>
                <a:ea typeface="Poppins"/>
                <a:cs typeface="Poppins"/>
                <a:sym typeface="Poppins"/>
              </a:rPr>
              <a:t>: Eligibility is determined by </a:t>
            </a:r>
            <a:r>
              <a:rPr lang="en-US" sz="2400" b="1">
                <a:solidFill>
                  <a:srgbClr val="0D0D0D"/>
                </a:solidFill>
                <a:latin typeface="Poppins Bold"/>
                <a:ea typeface="Poppins Bold"/>
                <a:cs typeface="Poppins Bold"/>
                <a:sym typeface="Poppins Bold"/>
              </a:rPr>
              <a:t>completion</a:t>
            </a:r>
            <a:r>
              <a:rPr lang="en-US" sz="2400">
                <a:solidFill>
                  <a:srgbClr val="0D0D0D"/>
                </a:solidFill>
                <a:latin typeface="Poppins"/>
                <a:ea typeface="Poppins"/>
                <a:cs typeface="Poppins"/>
                <a:sym typeface="Poppins"/>
              </a:rPr>
              <a:t> of </a:t>
            </a:r>
            <a:r>
              <a:rPr lang="en-US" sz="2400" b="1">
                <a:solidFill>
                  <a:srgbClr val="0D0D0D"/>
                </a:solidFill>
                <a:latin typeface="Poppins Bold"/>
                <a:ea typeface="Poppins Bold"/>
                <a:cs typeface="Poppins Bold"/>
                <a:sym typeface="Poppins Bold"/>
              </a:rPr>
              <a:t>all listed requirements</a:t>
            </a:r>
            <a:r>
              <a:rPr lang="en-US" sz="2400">
                <a:solidFill>
                  <a:srgbClr val="0D0D0D"/>
                </a:solidFill>
                <a:latin typeface="Poppins"/>
                <a:ea typeface="Poppins"/>
                <a:cs typeface="Poppins"/>
                <a:sym typeface="Poppins"/>
              </a:rPr>
              <a:t> and fulfillment of member responsibilities, including the semester contract, required hours, and adherence to professional conduct standards.</a:t>
            </a:r>
          </a:p>
          <a:p>
            <a:pPr algn="l">
              <a:lnSpc>
                <a:spcPts val="3359"/>
              </a:lnSpc>
            </a:pPr>
            <a:endParaRPr lang="en-US" sz="2400">
              <a:solidFill>
                <a:srgbClr val="0D0D0D"/>
              </a:solidFill>
              <a:latin typeface="Poppins"/>
              <a:ea typeface="Poppins"/>
              <a:cs typeface="Poppins"/>
              <a:sym typeface="Poppins"/>
            </a:endParaRPr>
          </a:p>
          <a:p>
            <a:pPr marL="518160" lvl="1" indent="-259080" algn="l">
              <a:lnSpc>
                <a:spcPts val="3359"/>
              </a:lnSpc>
              <a:buFont typeface="Arial"/>
              <a:buChar char="•"/>
            </a:pPr>
            <a:r>
              <a:rPr lang="en-US" sz="2400">
                <a:solidFill>
                  <a:srgbClr val="0D0D0D"/>
                </a:solidFill>
                <a:latin typeface="Poppins"/>
                <a:ea typeface="Poppins"/>
                <a:cs typeface="Poppins"/>
                <a:sym typeface="Poppins"/>
              </a:rPr>
              <a:t>Must have declared a major – Accounting, Finance, or Information Systems​</a:t>
            </a:r>
          </a:p>
          <a:p>
            <a:pPr marL="518160" lvl="1" indent="-259080" algn="l">
              <a:lnSpc>
                <a:spcPts val="3359"/>
              </a:lnSpc>
              <a:buFont typeface="Arial"/>
              <a:buChar char="•"/>
            </a:pPr>
            <a:r>
              <a:rPr lang="en-US" sz="2400">
                <a:solidFill>
                  <a:srgbClr val="0D0D0D"/>
                </a:solidFill>
                <a:latin typeface="Poppins"/>
                <a:ea typeface="Poppins"/>
                <a:cs typeface="Poppins"/>
                <a:sym typeface="Poppins"/>
              </a:rPr>
              <a:t>Must complete ACCT 3100, FIN 3100, or IS 3100 (dependent on major) ​</a:t>
            </a:r>
          </a:p>
          <a:p>
            <a:pPr marL="518160" lvl="1" indent="-259080" algn="l">
              <a:lnSpc>
                <a:spcPts val="3359"/>
              </a:lnSpc>
              <a:buFont typeface="Arial"/>
              <a:buChar char="•"/>
            </a:pPr>
            <a:r>
              <a:rPr lang="en-US" sz="2400">
                <a:solidFill>
                  <a:srgbClr val="0D0D0D"/>
                </a:solidFill>
                <a:latin typeface="Poppins"/>
                <a:ea typeface="Poppins"/>
                <a:cs typeface="Poppins"/>
                <a:sym typeface="Poppins"/>
              </a:rPr>
              <a:t>Major GPA (ACCT, FIN, IS) of 3.0 or higher beyond business core</a:t>
            </a:r>
          </a:p>
          <a:p>
            <a:pPr marL="518160" lvl="1" indent="-259080" algn="l">
              <a:lnSpc>
                <a:spcPts val="3359"/>
              </a:lnSpc>
              <a:buFont typeface="Arial"/>
              <a:buChar char="•"/>
            </a:pPr>
            <a:r>
              <a:rPr lang="en-US" sz="2400">
                <a:solidFill>
                  <a:srgbClr val="0D0D0D"/>
                </a:solidFill>
                <a:latin typeface="Poppins"/>
                <a:ea typeface="Poppins"/>
                <a:cs typeface="Poppins"/>
                <a:sym typeface="Poppins"/>
              </a:rPr>
              <a:t>Institutional GPA of 3.3 or higher </a:t>
            </a:r>
          </a:p>
          <a:p>
            <a:pPr algn="l">
              <a:lnSpc>
                <a:spcPts val="3359"/>
              </a:lnSpc>
            </a:pPr>
            <a:endParaRPr lang="en-US" sz="2400">
              <a:solidFill>
                <a:srgbClr val="0D0D0D"/>
              </a:solidFill>
              <a:latin typeface="Poppins"/>
              <a:ea typeface="Poppins"/>
              <a:cs typeface="Poppins"/>
              <a:sym typeface="Poppins"/>
            </a:endParaRPr>
          </a:p>
          <a:p>
            <a:pPr marL="0" lvl="0" indent="0" algn="l">
              <a:lnSpc>
                <a:spcPts val="3359"/>
              </a:lnSpc>
              <a:spcBef>
                <a:spcPct val="0"/>
              </a:spcBef>
            </a:pPr>
            <a:endParaRPr lang="en-US" sz="2400">
              <a:solidFill>
                <a:srgbClr val="0D0D0D"/>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6745" y="0"/>
            <a:ext cx="3784246" cy="8983336"/>
            <a:chOff x="0" y="0"/>
            <a:chExt cx="860335" cy="2042330"/>
          </a:xfrm>
        </p:grpSpPr>
        <p:sp>
          <p:nvSpPr>
            <p:cNvPr id="3" name="Freeform 3"/>
            <p:cNvSpPr/>
            <p:nvPr/>
          </p:nvSpPr>
          <p:spPr>
            <a:xfrm>
              <a:off x="0" y="0"/>
              <a:ext cx="860335" cy="2042330"/>
            </a:xfrm>
            <a:custGeom>
              <a:avLst/>
              <a:gdLst/>
              <a:ahLst/>
              <a:cxnLst/>
              <a:rect l="l" t="t" r="r" b="b"/>
              <a:pathLst>
                <a:path w="860335" h="2042330">
                  <a:moveTo>
                    <a:pt x="0" y="0"/>
                  </a:moveTo>
                  <a:lnTo>
                    <a:pt x="860335" y="0"/>
                  </a:lnTo>
                  <a:lnTo>
                    <a:pt x="860335" y="2042330"/>
                  </a:lnTo>
                  <a:lnTo>
                    <a:pt x="0" y="2042330"/>
                  </a:lnTo>
                  <a:close/>
                </a:path>
              </a:pathLst>
            </a:custGeom>
            <a:solidFill>
              <a:srgbClr val="B81F2F"/>
            </a:solidFill>
          </p:spPr>
          <p:txBody>
            <a:bodyPr/>
            <a:lstStyle/>
            <a:p>
              <a:endParaRPr lang="en-US"/>
            </a:p>
          </p:txBody>
        </p:sp>
        <p:sp>
          <p:nvSpPr>
            <p:cNvPr id="4" name="TextBox 4"/>
            <p:cNvSpPr txBox="1"/>
            <p:nvPr/>
          </p:nvSpPr>
          <p:spPr>
            <a:xfrm>
              <a:off x="0" y="-57150"/>
              <a:ext cx="860335" cy="209948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0800000">
            <a:off x="16673329" y="8157886"/>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5400000" flipH="1">
            <a:off x="390615" y="4234512"/>
            <a:ext cx="5956506" cy="5972481"/>
          </a:xfrm>
          <a:custGeom>
            <a:avLst/>
            <a:gdLst/>
            <a:ahLst/>
            <a:cxnLst/>
            <a:rect l="l" t="t" r="r" b="b"/>
            <a:pathLst>
              <a:path w="5956506" h="5972481">
                <a:moveTo>
                  <a:pt x="5956506" y="0"/>
                </a:moveTo>
                <a:lnTo>
                  <a:pt x="0" y="0"/>
                </a:lnTo>
                <a:lnTo>
                  <a:pt x="0" y="5972481"/>
                </a:lnTo>
                <a:lnTo>
                  <a:pt x="5956506" y="5972481"/>
                </a:lnTo>
                <a:lnTo>
                  <a:pt x="5956506" y="0"/>
                </a:lnTo>
                <a:close/>
              </a:path>
            </a:pathLst>
          </a:custGeom>
          <a:blipFill>
            <a:blip r:embed="rId4"/>
            <a:stretch>
              <a:fillRect r="-393"/>
            </a:stretch>
          </a:blipFill>
        </p:spPr>
        <p:txBody>
          <a:bodyPr/>
          <a:lstStyle/>
          <a:p>
            <a:endParaRPr lang="en-US"/>
          </a:p>
        </p:txBody>
      </p:sp>
      <p:grpSp>
        <p:nvGrpSpPr>
          <p:cNvPr id="7" name="Group 7"/>
          <p:cNvGrpSpPr/>
          <p:nvPr/>
        </p:nvGrpSpPr>
        <p:grpSpPr>
          <a:xfrm>
            <a:off x="780883" y="4592420"/>
            <a:ext cx="5118147" cy="511814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5046" r="-25046"/>
              </a:stretch>
            </a:blipFill>
            <a:ln w="95250" cap="sq">
              <a:solidFill>
                <a:srgbClr val="FFFFFF"/>
              </a:solidFill>
              <a:prstDash val="solid"/>
              <a:miter/>
            </a:ln>
          </p:spPr>
          <p:txBody>
            <a:bodyPr/>
            <a:lstStyle/>
            <a:p>
              <a:endParaRPr lang="en-US"/>
            </a:p>
          </p:txBody>
        </p:sp>
      </p:grpSp>
      <p:sp>
        <p:nvSpPr>
          <p:cNvPr id="9" name="Freeform 9"/>
          <p:cNvSpPr/>
          <p:nvPr/>
        </p:nvSpPr>
        <p:spPr>
          <a:xfrm rot="-5400000" flipH="1">
            <a:off x="17416267" y="1786204"/>
            <a:ext cx="2107746" cy="2113399"/>
          </a:xfrm>
          <a:custGeom>
            <a:avLst/>
            <a:gdLst/>
            <a:ahLst/>
            <a:cxnLst/>
            <a:rect l="l" t="t" r="r" b="b"/>
            <a:pathLst>
              <a:path w="2107746" h="2113399">
                <a:moveTo>
                  <a:pt x="2107746" y="0"/>
                </a:moveTo>
                <a:lnTo>
                  <a:pt x="0" y="0"/>
                </a:lnTo>
                <a:lnTo>
                  <a:pt x="0" y="2113399"/>
                </a:lnTo>
                <a:lnTo>
                  <a:pt x="2107746" y="2113399"/>
                </a:lnTo>
                <a:lnTo>
                  <a:pt x="2107746" y="0"/>
                </a:lnTo>
                <a:close/>
              </a:path>
            </a:pathLst>
          </a:custGeom>
          <a:blipFill>
            <a:blip r:embed="rId4"/>
            <a:stretch>
              <a:fillRect r="-393"/>
            </a:stretch>
          </a:blipFill>
        </p:spPr>
        <p:txBody>
          <a:bodyPr/>
          <a:lstStyle/>
          <a:p>
            <a:endParaRPr lang="en-US"/>
          </a:p>
        </p:txBody>
      </p:sp>
      <p:grpSp>
        <p:nvGrpSpPr>
          <p:cNvPr id="10" name="Group 10"/>
          <p:cNvGrpSpPr/>
          <p:nvPr/>
        </p:nvGrpSpPr>
        <p:grpSpPr>
          <a:xfrm>
            <a:off x="17551664" y="1934624"/>
            <a:ext cx="1796020" cy="179602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12" name="TextBox 12"/>
            <p:cNvSpPr txBox="1"/>
            <p:nvPr/>
          </p:nvSpPr>
          <p:spPr>
            <a:xfrm>
              <a:off x="76200" y="19050"/>
              <a:ext cx="660400" cy="717550"/>
            </a:xfrm>
            <a:prstGeom prst="rect">
              <a:avLst/>
            </a:prstGeom>
          </p:spPr>
          <p:txBody>
            <a:bodyPr lIns="61945" tIns="61945" rIns="61945" bIns="61945" rtlCol="0" anchor="ctr"/>
            <a:lstStyle/>
            <a:p>
              <a:pPr algn="ctr">
                <a:lnSpc>
                  <a:spcPts val="2659"/>
                </a:lnSpc>
              </a:pPr>
              <a:endParaRPr/>
            </a:p>
          </p:txBody>
        </p:sp>
      </p:grpSp>
      <p:grpSp>
        <p:nvGrpSpPr>
          <p:cNvPr id="13" name="Group 13"/>
          <p:cNvGrpSpPr/>
          <p:nvPr/>
        </p:nvGrpSpPr>
        <p:grpSpPr>
          <a:xfrm>
            <a:off x="16869339" y="1242103"/>
            <a:ext cx="3201602" cy="320160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38150" cap="sq">
              <a:solidFill>
                <a:srgbClr val="CBCBCB"/>
              </a:solidFill>
              <a:prstDash val="solid"/>
              <a:miter/>
            </a:ln>
          </p:spPr>
          <p:txBody>
            <a:bodyPr/>
            <a:lstStyle/>
            <a:p>
              <a:endParaRPr lang="en-US"/>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5400000" flipH="1">
            <a:off x="1758967" y="1237785"/>
            <a:ext cx="3219802" cy="3228437"/>
          </a:xfrm>
          <a:custGeom>
            <a:avLst/>
            <a:gdLst/>
            <a:ahLst/>
            <a:cxnLst/>
            <a:rect l="l" t="t" r="r" b="b"/>
            <a:pathLst>
              <a:path w="3219802" h="3228437">
                <a:moveTo>
                  <a:pt x="3219802" y="0"/>
                </a:moveTo>
                <a:lnTo>
                  <a:pt x="0" y="0"/>
                </a:lnTo>
                <a:lnTo>
                  <a:pt x="0" y="3228438"/>
                </a:lnTo>
                <a:lnTo>
                  <a:pt x="3219802" y="3228438"/>
                </a:lnTo>
                <a:lnTo>
                  <a:pt x="3219802" y="0"/>
                </a:lnTo>
                <a:close/>
              </a:path>
            </a:pathLst>
          </a:custGeom>
          <a:blipFill>
            <a:blip r:embed="rId4"/>
            <a:stretch>
              <a:fillRect r="-393"/>
            </a:stretch>
          </a:blipFill>
        </p:spPr>
        <p:txBody>
          <a:bodyPr/>
          <a:lstStyle/>
          <a:p>
            <a:endParaRPr lang="en-US"/>
          </a:p>
        </p:txBody>
      </p:sp>
      <p:grpSp>
        <p:nvGrpSpPr>
          <p:cNvPr id="17" name="Group 17"/>
          <p:cNvGrpSpPr/>
          <p:nvPr/>
        </p:nvGrpSpPr>
        <p:grpSpPr>
          <a:xfrm>
            <a:off x="1969927" y="1431253"/>
            <a:ext cx="2766626" cy="276662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5046" r="-25046"/>
              </a:stretch>
            </a:blipFill>
            <a:ln w="95250" cap="sq">
              <a:solidFill>
                <a:srgbClr val="FFFFFF"/>
              </a:solidFill>
              <a:prstDash val="solid"/>
              <a:miter/>
            </a:ln>
          </p:spPr>
          <p:txBody>
            <a:bodyPr/>
            <a:lstStyle/>
            <a:p>
              <a:endParaRPr lang="en-US"/>
            </a:p>
          </p:txBody>
        </p:sp>
      </p:grpSp>
      <p:grpSp>
        <p:nvGrpSpPr>
          <p:cNvPr id="19" name="Group 19"/>
          <p:cNvGrpSpPr/>
          <p:nvPr/>
        </p:nvGrpSpPr>
        <p:grpSpPr>
          <a:xfrm>
            <a:off x="7325289" y="1679403"/>
            <a:ext cx="512703" cy="1834603"/>
            <a:chOff x="0" y="0"/>
            <a:chExt cx="135033" cy="483188"/>
          </a:xfrm>
        </p:grpSpPr>
        <p:sp>
          <p:nvSpPr>
            <p:cNvPr id="20" name="Freeform 20"/>
            <p:cNvSpPr/>
            <p:nvPr/>
          </p:nvSpPr>
          <p:spPr>
            <a:xfrm>
              <a:off x="0" y="0"/>
              <a:ext cx="135033" cy="483188"/>
            </a:xfrm>
            <a:custGeom>
              <a:avLst/>
              <a:gdLst/>
              <a:ahLst/>
              <a:cxnLst/>
              <a:rect l="l" t="t" r="r" b="b"/>
              <a:pathLst>
                <a:path w="135033" h="483188">
                  <a:moveTo>
                    <a:pt x="67516" y="0"/>
                  </a:moveTo>
                  <a:lnTo>
                    <a:pt x="67516" y="0"/>
                  </a:lnTo>
                  <a:cubicBezTo>
                    <a:pt x="104805" y="0"/>
                    <a:pt x="135033" y="30228"/>
                    <a:pt x="135033" y="67516"/>
                  </a:cubicBezTo>
                  <a:lnTo>
                    <a:pt x="135033" y="415671"/>
                  </a:lnTo>
                  <a:cubicBezTo>
                    <a:pt x="135033" y="433578"/>
                    <a:pt x="127919" y="450751"/>
                    <a:pt x="115258" y="463413"/>
                  </a:cubicBezTo>
                  <a:cubicBezTo>
                    <a:pt x="102596" y="476074"/>
                    <a:pt x="85423" y="483188"/>
                    <a:pt x="67516" y="483188"/>
                  </a:cubicBezTo>
                  <a:lnTo>
                    <a:pt x="67516" y="483188"/>
                  </a:lnTo>
                  <a:cubicBezTo>
                    <a:pt x="30228" y="483188"/>
                    <a:pt x="0" y="452960"/>
                    <a:pt x="0" y="415671"/>
                  </a:cubicBezTo>
                  <a:lnTo>
                    <a:pt x="0" y="67516"/>
                  </a:lnTo>
                  <a:cubicBezTo>
                    <a:pt x="0" y="49610"/>
                    <a:pt x="7113" y="32437"/>
                    <a:pt x="19775" y="19775"/>
                  </a:cubicBezTo>
                  <a:cubicBezTo>
                    <a:pt x="32437" y="7113"/>
                    <a:pt x="49610" y="0"/>
                    <a:pt x="67516" y="0"/>
                  </a:cubicBezTo>
                  <a:close/>
                </a:path>
              </a:pathLst>
            </a:custGeom>
            <a:solidFill>
              <a:srgbClr val="FCBA2F"/>
            </a:solidFill>
          </p:spPr>
          <p:txBody>
            <a:bodyPr/>
            <a:lstStyle/>
            <a:p>
              <a:endParaRPr lang="en-US"/>
            </a:p>
          </p:txBody>
        </p:sp>
        <p:sp>
          <p:nvSpPr>
            <p:cNvPr id="21" name="TextBox 21"/>
            <p:cNvSpPr txBox="1"/>
            <p:nvPr/>
          </p:nvSpPr>
          <p:spPr>
            <a:xfrm>
              <a:off x="0" y="-57150"/>
              <a:ext cx="135033" cy="540338"/>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7"/>
            <a:stretch>
              <a:fillRect l="-33935" r="-29863"/>
            </a:stretch>
          </a:blipFill>
        </p:spPr>
        <p:txBody>
          <a:bodyPr/>
          <a:lstStyle/>
          <a:p>
            <a:endParaRPr lang="en-US"/>
          </a:p>
        </p:txBody>
      </p:sp>
      <p:sp>
        <p:nvSpPr>
          <p:cNvPr id="23" name="TextBox 23"/>
          <p:cNvSpPr txBox="1"/>
          <p:nvPr/>
        </p:nvSpPr>
        <p:spPr>
          <a:xfrm>
            <a:off x="8300573" y="1741360"/>
            <a:ext cx="5795381" cy="1615440"/>
          </a:xfrm>
          <a:prstGeom prst="rect">
            <a:avLst/>
          </a:prstGeom>
        </p:spPr>
        <p:txBody>
          <a:bodyPr lIns="0" tIns="0" rIns="0" bIns="0" rtlCol="0" anchor="t">
            <a:spAutoFit/>
          </a:bodyPr>
          <a:lstStyle/>
          <a:p>
            <a:pPr algn="l">
              <a:lnSpc>
                <a:spcPts val="6240"/>
              </a:lnSpc>
            </a:pPr>
            <a:r>
              <a:rPr lang="en-US" sz="4800" b="1">
                <a:solidFill>
                  <a:srgbClr val="1A1A1A"/>
                </a:solidFill>
                <a:latin typeface="Poppins Bold"/>
                <a:ea typeface="Poppins Bold"/>
                <a:cs typeface="Poppins Bold"/>
                <a:sym typeface="Poppins Bold"/>
              </a:rPr>
              <a:t>Not Eligible? Join as FBIS!</a:t>
            </a:r>
          </a:p>
        </p:txBody>
      </p:sp>
      <p:sp>
        <p:nvSpPr>
          <p:cNvPr id="24" name="TextBox 24"/>
          <p:cNvSpPr txBox="1"/>
          <p:nvPr/>
        </p:nvSpPr>
        <p:spPr>
          <a:xfrm>
            <a:off x="7325289" y="4354251"/>
            <a:ext cx="8115300" cy="4615815"/>
          </a:xfrm>
          <a:prstGeom prst="rect">
            <a:avLst/>
          </a:prstGeom>
        </p:spPr>
        <p:txBody>
          <a:bodyPr lIns="0" tIns="0" rIns="0" bIns="0" rtlCol="0" anchor="t">
            <a:spAutoFit/>
          </a:bodyPr>
          <a:lstStyle/>
          <a:p>
            <a:pPr algn="l">
              <a:lnSpc>
                <a:spcPts val="3359"/>
              </a:lnSpc>
            </a:pPr>
            <a:r>
              <a:rPr lang="en-US" sz="2400" b="1">
                <a:solidFill>
                  <a:srgbClr val="0D0D0D"/>
                </a:solidFill>
                <a:latin typeface="Poppins Bold"/>
                <a:ea typeface="Poppins Bold"/>
                <a:cs typeface="Poppins Bold"/>
                <a:sym typeface="Poppins Bold"/>
              </a:rPr>
              <a:t>Overview</a:t>
            </a:r>
            <a:r>
              <a:rPr lang="en-US" sz="2400">
                <a:solidFill>
                  <a:srgbClr val="0D0D0D"/>
                </a:solidFill>
                <a:latin typeface="Poppins"/>
                <a:ea typeface="Poppins"/>
                <a:cs typeface="Poppins"/>
                <a:sym typeface="Poppins"/>
              </a:rPr>
              <a:t>: FBIS is the feeder program into becoming a Beta Alpha Psi Candidate. If you don't yet meet the 3100 requirement to become a Candidate​ join FBIS!</a:t>
            </a:r>
          </a:p>
          <a:p>
            <a:pPr algn="l">
              <a:lnSpc>
                <a:spcPts val="3359"/>
              </a:lnSpc>
            </a:pPr>
            <a:endParaRPr lang="en-US" sz="2400">
              <a:solidFill>
                <a:srgbClr val="0D0D0D"/>
              </a:solidFill>
              <a:latin typeface="Poppins"/>
              <a:ea typeface="Poppins"/>
              <a:cs typeface="Poppins"/>
              <a:sym typeface="Poppins"/>
            </a:endParaRPr>
          </a:p>
          <a:p>
            <a:pPr marL="518160" lvl="1" indent="-259080" algn="l">
              <a:lnSpc>
                <a:spcPts val="3359"/>
              </a:lnSpc>
              <a:buFont typeface="Arial"/>
              <a:buChar char="•"/>
            </a:pPr>
            <a:r>
              <a:rPr lang="en-US" sz="2400">
                <a:solidFill>
                  <a:srgbClr val="0D0D0D"/>
                </a:solidFill>
                <a:latin typeface="Poppins"/>
                <a:ea typeface="Poppins"/>
                <a:cs typeface="Poppins"/>
                <a:sym typeface="Poppins"/>
              </a:rPr>
              <a:t>$32 per semester​</a:t>
            </a:r>
          </a:p>
          <a:p>
            <a:pPr marL="518160" lvl="1" indent="-259080" algn="l">
              <a:lnSpc>
                <a:spcPts val="3359"/>
              </a:lnSpc>
              <a:buFont typeface="Arial"/>
              <a:buChar char="•"/>
            </a:pPr>
            <a:r>
              <a:rPr lang="en-US" sz="2400">
                <a:solidFill>
                  <a:srgbClr val="0D0D0D"/>
                </a:solidFill>
                <a:latin typeface="Poppins"/>
                <a:ea typeface="Poppins"/>
                <a:cs typeface="Poppins"/>
                <a:sym typeface="Poppins"/>
              </a:rPr>
              <a:t>No participation requirements </a:t>
            </a:r>
          </a:p>
          <a:p>
            <a:pPr marL="518160" lvl="1" indent="-259080" algn="l">
              <a:lnSpc>
                <a:spcPts val="3359"/>
              </a:lnSpc>
              <a:buFont typeface="Arial"/>
              <a:buChar char="•"/>
            </a:pPr>
            <a:r>
              <a:rPr lang="en-US" sz="2400">
                <a:solidFill>
                  <a:srgbClr val="0D0D0D"/>
                </a:solidFill>
                <a:latin typeface="Poppins"/>
                <a:ea typeface="Poppins"/>
                <a:cs typeface="Poppins"/>
                <a:sym typeface="Poppins"/>
              </a:rPr>
              <a:t>Access to most events</a:t>
            </a:r>
          </a:p>
          <a:p>
            <a:pPr marL="518160" lvl="1" indent="-259080" algn="l">
              <a:lnSpc>
                <a:spcPts val="3359"/>
              </a:lnSpc>
              <a:buFont typeface="Arial"/>
              <a:buChar char="•"/>
            </a:pPr>
            <a:r>
              <a:rPr lang="en-US" sz="2400">
                <a:solidFill>
                  <a:srgbClr val="0D0D0D"/>
                </a:solidFill>
                <a:latin typeface="Poppins"/>
                <a:ea typeface="Poppins"/>
                <a:cs typeface="Poppins"/>
                <a:sym typeface="Poppins"/>
              </a:rPr>
              <a:t>No GPA requirement</a:t>
            </a:r>
          </a:p>
          <a:p>
            <a:pPr algn="l">
              <a:lnSpc>
                <a:spcPts val="3359"/>
              </a:lnSpc>
            </a:pPr>
            <a:r>
              <a:rPr lang="en-US" sz="2400">
                <a:solidFill>
                  <a:srgbClr val="0D0D0D"/>
                </a:solidFill>
                <a:latin typeface="Poppins"/>
                <a:ea typeface="Poppins"/>
                <a:cs typeface="Poppins"/>
                <a:sym typeface="Poppins"/>
              </a:rPr>
              <a:t> </a:t>
            </a:r>
          </a:p>
          <a:p>
            <a:pPr algn="l">
              <a:lnSpc>
                <a:spcPts val="3359"/>
              </a:lnSpc>
            </a:pPr>
            <a:endParaRPr lang="en-US" sz="2400">
              <a:solidFill>
                <a:srgbClr val="0D0D0D"/>
              </a:solidFill>
              <a:latin typeface="Poppins"/>
              <a:ea typeface="Poppins"/>
              <a:cs typeface="Poppins"/>
              <a:sym typeface="Poppins"/>
            </a:endParaRPr>
          </a:p>
          <a:p>
            <a:pPr marL="0" lvl="0" indent="0" algn="l">
              <a:lnSpc>
                <a:spcPts val="3359"/>
              </a:lnSpc>
              <a:spcBef>
                <a:spcPct val="0"/>
              </a:spcBef>
            </a:pPr>
            <a:endParaRPr lang="en-US" sz="2400">
              <a:solidFill>
                <a:srgbClr val="0D0D0D"/>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50109" y="4533577"/>
            <a:ext cx="4831638" cy="4724723"/>
            <a:chOff x="0" y="0"/>
            <a:chExt cx="1098456" cy="1074149"/>
          </a:xfrm>
        </p:grpSpPr>
        <p:sp>
          <p:nvSpPr>
            <p:cNvPr id="3" name="Freeform 3"/>
            <p:cNvSpPr/>
            <p:nvPr/>
          </p:nvSpPr>
          <p:spPr>
            <a:xfrm>
              <a:off x="0" y="0"/>
              <a:ext cx="1098456" cy="1074149"/>
            </a:xfrm>
            <a:custGeom>
              <a:avLst/>
              <a:gdLst/>
              <a:ahLst/>
              <a:cxnLst/>
              <a:rect l="l" t="t" r="r" b="b"/>
              <a:pathLst>
                <a:path w="1098456" h="1074149">
                  <a:moveTo>
                    <a:pt x="80117" y="0"/>
                  </a:moveTo>
                  <a:lnTo>
                    <a:pt x="1018339" y="0"/>
                  </a:lnTo>
                  <a:cubicBezTo>
                    <a:pt x="1039587" y="0"/>
                    <a:pt x="1059965" y="8441"/>
                    <a:pt x="1074990" y="23466"/>
                  </a:cubicBezTo>
                  <a:cubicBezTo>
                    <a:pt x="1090015" y="38491"/>
                    <a:pt x="1098456" y="58869"/>
                    <a:pt x="1098456" y="80117"/>
                  </a:cubicBezTo>
                  <a:lnTo>
                    <a:pt x="1098456" y="994032"/>
                  </a:lnTo>
                  <a:cubicBezTo>
                    <a:pt x="1098456" y="1015280"/>
                    <a:pt x="1090015" y="1035658"/>
                    <a:pt x="1074990" y="1050683"/>
                  </a:cubicBezTo>
                  <a:cubicBezTo>
                    <a:pt x="1059965" y="1065708"/>
                    <a:pt x="1039587" y="1074149"/>
                    <a:pt x="1018339" y="1074149"/>
                  </a:cubicBezTo>
                  <a:lnTo>
                    <a:pt x="80117" y="1074149"/>
                  </a:lnTo>
                  <a:cubicBezTo>
                    <a:pt x="35870" y="1074149"/>
                    <a:pt x="0" y="1038279"/>
                    <a:pt x="0" y="994032"/>
                  </a:cubicBezTo>
                  <a:lnTo>
                    <a:pt x="0" y="80117"/>
                  </a:lnTo>
                  <a:cubicBezTo>
                    <a:pt x="0" y="58869"/>
                    <a:pt x="8441" y="38491"/>
                    <a:pt x="23466" y="23466"/>
                  </a:cubicBezTo>
                  <a:cubicBezTo>
                    <a:pt x="38491" y="8441"/>
                    <a:pt x="58869" y="0"/>
                    <a:pt x="80117" y="0"/>
                  </a:cubicBezTo>
                  <a:close/>
                </a:path>
              </a:pathLst>
            </a:custGeom>
            <a:solidFill>
              <a:srgbClr val="B41515"/>
            </a:solidFill>
          </p:spPr>
          <p:txBody>
            <a:bodyPr/>
            <a:lstStyle/>
            <a:p>
              <a:endParaRPr lang="en-US"/>
            </a:p>
          </p:txBody>
        </p:sp>
        <p:sp>
          <p:nvSpPr>
            <p:cNvPr id="4" name="TextBox 4"/>
            <p:cNvSpPr txBox="1"/>
            <p:nvPr/>
          </p:nvSpPr>
          <p:spPr>
            <a:xfrm>
              <a:off x="0" y="-38100"/>
              <a:ext cx="1098456" cy="111224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8399045" y="1734887"/>
            <a:ext cx="8860255" cy="7523413"/>
            <a:chOff x="0" y="0"/>
            <a:chExt cx="2333565" cy="1981475"/>
          </a:xfrm>
        </p:grpSpPr>
        <p:sp>
          <p:nvSpPr>
            <p:cNvPr id="6" name="Freeform 6"/>
            <p:cNvSpPr/>
            <p:nvPr/>
          </p:nvSpPr>
          <p:spPr>
            <a:xfrm>
              <a:off x="0" y="0"/>
              <a:ext cx="2333565" cy="1981475"/>
            </a:xfrm>
            <a:custGeom>
              <a:avLst/>
              <a:gdLst/>
              <a:ahLst/>
              <a:cxnLst/>
              <a:rect l="l" t="t" r="r" b="b"/>
              <a:pathLst>
                <a:path w="2333565" h="1981475">
                  <a:moveTo>
                    <a:pt x="43689" y="0"/>
                  </a:moveTo>
                  <a:lnTo>
                    <a:pt x="2289876" y="0"/>
                  </a:lnTo>
                  <a:cubicBezTo>
                    <a:pt x="2314005" y="0"/>
                    <a:pt x="2333565" y="19560"/>
                    <a:pt x="2333565" y="43689"/>
                  </a:cubicBezTo>
                  <a:lnTo>
                    <a:pt x="2333565" y="1937786"/>
                  </a:lnTo>
                  <a:cubicBezTo>
                    <a:pt x="2333565" y="1949373"/>
                    <a:pt x="2328962" y="1960486"/>
                    <a:pt x="2320769" y="1968679"/>
                  </a:cubicBezTo>
                  <a:cubicBezTo>
                    <a:pt x="2312576" y="1976872"/>
                    <a:pt x="2301463" y="1981475"/>
                    <a:pt x="2289876" y="1981475"/>
                  </a:cubicBezTo>
                  <a:lnTo>
                    <a:pt x="43689" y="1981475"/>
                  </a:lnTo>
                  <a:cubicBezTo>
                    <a:pt x="32102" y="1981475"/>
                    <a:pt x="20990" y="1976872"/>
                    <a:pt x="12796" y="1968679"/>
                  </a:cubicBezTo>
                  <a:cubicBezTo>
                    <a:pt x="4603" y="1960486"/>
                    <a:pt x="0" y="1949373"/>
                    <a:pt x="0" y="1937786"/>
                  </a:cubicBezTo>
                  <a:lnTo>
                    <a:pt x="0" y="43689"/>
                  </a:lnTo>
                  <a:cubicBezTo>
                    <a:pt x="0" y="32102"/>
                    <a:pt x="4603" y="20990"/>
                    <a:pt x="12796" y="12796"/>
                  </a:cubicBezTo>
                  <a:cubicBezTo>
                    <a:pt x="20990" y="4603"/>
                    <a:pt x="32102" y="0"/>
                    <a:pt x="43689" y="0"/>
                  </a:cubicBezTo>
                  <a:close/>
                </a:path>
              </a:pathLst>
            </a:custGeom>
            <a:solidFill>
              <a:srgbClr val="FCBA2F"/>
            </a:solidFill>
          </p:spPr>
          <p:txBody>
            <a:bodyPr/>
            <a:lstStyle/>
            <a:p>
              <a:endParaRPr lang="en-US"/>
            </a:p>
          </p:txBody>
        </p:sp>
        <p:sp>
          <p:nvSpPr>
            <p:cNvPr id="7" name="TextBox 7"/>
            <p:cNvSpPr txBox="1"/>
            <p:nvPr/>
          </p:nvSpPr>
          <p:spPr>
            <a:xfrm>
              <a:off x="0" y="-57150"/>
              <a:ext cx="2333565" cy="203862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5400000" flipH="1">
            <a:off x="231636" y="335526"/>
            <a:ext cx="5950106" cy="5981030"/>
          </a:xfrm>
          <a:custGeom>
            <a:avLst/>
            <a:gdLst/>
            <a:ahLst/>
            <a:cxnLst/>
            <a:rect l="l" t="t" r="r" b="b"/>
            <a:pathLst>
              <a:path w="5950106" h="5981030">
                <a:moveTo>
                  <a:pt x="5950107" y="0"/>
                </a:moveTo>
                <a:lnTo>
                  <a:pt x="0" y="0"/>
                </a:lnTo>
                <a:lnTo>
                  <a:pt x="0" y="5981030"/>
                </a:lnTo>
                <a:lnTo>
                  <a:pt x="5950107" y="5981030"/>
                </a:lnTo>
                <a:lnTo>
                  <a:pt x="5950107" y="0"/>
                </a:lnTo>
                <a:close/>
              </a:path>
            </a:pathLst>
          </a:custGeom>
          <a:blipFill>
            <a:blip r:embed="rId2"/>
            <a:stretch>
              <a:fillRect l="-125" r="-520"/>
            </a:stretch>
          </a:blipFill>
        </p:spPr>
        <p:txBody>
          <a:bodyPr/>
          <a:lstStyle/>
          <a:p>
            <a:endParaRPr lang="en-US"/>
          </a:p>
        </p:txBody>
      </p:sp>
      <p:grpSp>
        <p:nvGrpSpPr>
          <p:cNvPr id="9" name="Group 9"/>
          <p:cNvGrpSpPr/>
          <p:nvPr/>
        </p:nvGrpSpPr>
        <p:grpSpPr>
          <a:xfrm>
            <a:off x="396143" y="574432"/>
            <a:ext cx="5307933" cy="53079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136" r="-25136"/>
              </a:stretch>
            </a:blipFill>
            <a:ln w="95250" cap="sq">
              <a:solidFill>
                <a:srgbClr val="FFFFFF"/>
              </a:solidFill>
              <a:prstDash val="solid"/>
              <a:miter/>
            </a:ln>
          </p:spPr>
          <p:txBody>
            <a:bodyPr/>
            <a:lstStyle/>
            <a:p>
              <a:endParaRPr lang="en-US"/>
            </a:p>
          </p:txBody>
        </p:sp>
      </p:grpSp>
      <p:sp>
        <p:nvSpPr>
          <p:cNvPr id="11" name="Freeform 11"/>
          <p:cNvSpPr/>
          <p:nvPr/>
        </p:nvSpPr>
        <p:spPr>
          <a:xfrm rot="-5400000" flipH="1">
            <a:off x="8949988" y="-1372659"/>
            <a:ext cx="2107746" cy="2118701"/>
          </a:xfrm>
          <a:custGeom>
            <a:avLst/>
            <a:gdLst/>
            <a:ahLst/>
            <a:cxnLst/>
            <a:rect l="l" t="t" r="r" b="b"/>
            <a:pathLst>
              <a:path w="2107746" h="2118701">
                <a:moveTo>
                  <a:pt x="2107747" y="0"/>
                </a:moveTo>
                <a:lnTo>
                  <a:pt x="0" y="0"/>
                </a:lnTo>
                <a:lnTo>
                  <a:pt x="0" y="2118701"/>
                </a:lnTo>
                <a:lnTo>
                  <a:pt x="2107747" y="2118701"/>
                </a:lnTo>
                <a:lnTo>
                  <a:pt x="2107747" y="0"/>
                </a:lnTo>
                <a:close/>
              </a:path>
            </a:pathLst>
          </a:custGeom>
          <a:blipFill>
            <a:blip r:embed="rId2"/>
            <a:stretch>
              <a:fillRect l="-125" r="-520"/>
            </a:stretch>
          </a:blipFill>
        </p:spPr>
        <p:txBody>
          <a:bodyPr/>
          <a:lstStyle/>
          <a:p>
            <a:endParaRPr lang="en-US"/>
          </a:p>
        </p:txBody>
      </p:sp>
      <p:grpSp>
        <p:nvGrpSpPr>
          <p:cNvPr id="12" name="Group 12"/>
          <p:cNvGrpSpPr/>
          <p:nvPr/>
        </p:nvGrpSpPr>
        <p:grpSpPr>
          <a:xfrm>
            <a:off x="9083081" y="-1221588"/>
            <a:ext cx="1800525" cy="1796020"/>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B81F2F"/>
            </a:solidFill>
          </p:spPr>
          <p:txBody>
            <a:bodyPr/>
            <a:lstStyle/>
            <a:p>
              <a:endParaRPr lang="en-US"/>
            </a:p>
          </p:txBody>
        </p:sp>
        <p:sp>
          <p:nvSpPr>
            <p:cNvPr id="14" name="TextBox 14"/>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5" name="Group 15"/>
          <p:cNvGrpSpPr/>
          <p:nvPr/>
        </p:nvGrpSpPr>
        <p:grpSpPr>
          <a:xfrm>
            <a:off x="8399045" y="-1914109"/>
            <a:ext cx="3209633" cy="3201602"/>
            <a:chOff x="0" y="0"/>
            <a:chExt cx="814839" cy="812800"/>
          </a:xfrm>
        </p:grpSpPr>
        <p:sp>
          <p:nvSpPr>
            <p:cNvPr id="16" name="Freeform 16"/>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000000">
                <a:alpha val="0"/>
              </a:srgbClr>
            </a:solidFill>
            <a:ln w="438150" cap="sq">
              <a:solidFill>
                <a:srgbClr val="CBCBCB"/>
              </a:solidFill>
              <a:prstDash val="solid"/>
              <a:miter/>
            </a:ln>
          </p:spPr>
          <p:txBody>
            <a:bodyPr/>
            <a:lstStyle/>
            <a:p>
              <a:endParaRPr lang="en-US"/>
            </a:p>
          </p:txBody>
        </p:sp>
        <p:sp>
          <p:nvSpPr>
            <p:cNvPr id="17" name="TextBox 17"/>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664038" y="7446427"/>
            <a:ext cx="585971" cy="1100414"/>
          </a:xfrm>
          <a:custGeom>
            <a:avLst/>
            <a:gdLst/>
            <a:ahLst/>
            <a:cxnLst/>
            <a:rect l="l" t="t" r="r" b="b"/>
            <a:pathLst>
              <a:path w="585971" h="1100414">
                <a:moveTo>
                  <a:pt x="0" y="0"/>
                </a:moveTo>
                <a:lnTo>
                  <a:pt x="585971" y="0"/>
                </a:lnTo>
                <a:lnTo>
                  <a:pt x="585971" y="1100415"/>
                </a:lnTo>
                <a:lnTo>
                  <a:pt x="0" y="11004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TextBox 19"/>
          <p:cNvSpPr txBox="1"/>
          <p:nvPr/>
        </p:nvSpPr>
        <p:spPr>
          <a:xfrm>
            <a:off x="3206690" y="6055349"/>
            <a:ext cx="1990267" cy="843915"/>
          </a:xfrm>
          <a:prstGeom prst="rect">
            <a:avLst/>
          </a:prstGeom>
        </p:spPr>
        <p:txBody>
          <a:bodyPr lIns="0" tIns="0" rIns="0" bIns="0" rtlCol="0" anchor="t">
            <a:spAutoFit/>
          </a:bodyPr>
          <a:lstStyle/>
          <a:p>
            <a:pPr marL="0" lvl="0" indent="0" algn="l">
              <a:lnSpc>
                <a:spcPts val="3359"/>
              </a:lnSpc>
              <a:spcBef>
                <a:spcPct val="0"/>
              </a:spcBef>
            </a:pPr>
            <a:r>
              <a:rPr lang="en-US" sz="2400">
                <a:solidFill>
                  <a:srgbClr val="FFFFFF"/>
                </a:solidFill>
                <a:latin typeface="Poppins"/>
                <a:ea typeface="Poppins"/>
                <a:cs typeface="Poppins"/>
                <a:sym typeface="Poppins"/>
              </a:rPr>
              <a:t>Pay Dues with Zelle </a:t>
            </a:r>
          </a:p>
        </p:txBody>
      </p:sp>
      <p:sp>
        <p:nvSpPr>
          <p:cNvPr id="20" name="Freeform 20"/>
          <p:cNvSpPr/>
          <p:nvPr/>
        </p:nvSpPr>
        <p:spPr>
          <a:xfrm>
            <a:off x="4773812" y="5329523"/>
            <a:ext cx="2846784" cy="3561897"/>
          </a:xfrm>
          <a:custGeom>
            <a:avLst/>
            <a:gdLst/>
            <a:ahLst/>
            <a:cxnLst/>
            <a:rect l="l" t="t" r="r" b="b"/>
            <a:pathLst>
              <a:path w="2846784" h="3561897">
                <a:moveTo>
                  <a:pt x="0" y="0"/>
                </a:moveTo>
                <a:lnTo>
                  <a:pt x="2846785" y="0"/>
                </a:lnTo>
                <a:lnTo>
                  <a:pt x="2846785" y="3561897"/>
                </a:lnTo>
                <a:lnTo>
                  <a:pt x="0" y="3561897"/>
                </a:lnTo>
                <a:lnTo>
                  <a:pt x="0" y="0"/>
                </a:lnTo>
                <a:close/>
              </a:path>
            </a:pathLst>
          </a:custGeom>
          <a:blipFill>
            <a:blip r:embed="rId6"/>
            <a:stretch>
              <a:fillRect/>
            </a:stretch>
          </a:blipFill>
        </p:spPr>
        <p:txBody>
          <a:bodyPr/>
          <a:lstStyle/>
          <a:p>
            <a:endParaRPr lang="en-US"/>
          </a:p>
        </p:txBody>
      </p:sp>
      <p:sp>
        <p:nvSpPr>
          <p:cNvPr id="21" name="Freeform 21"/>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7"/>
            <a:stretch>
              <a:fillRect l="-33935" r="-29863"/>
            </a:stretch>
          </a:blipFill>
        </p:spPr>
        <p:txBody>
          <a:bodyPr/>
          <a:lstStyle/>
          <a:p>
            <a:endParaRPr lang="en-US"/>
          </a:p>
        </p:txBody>
      </p:sp>
      <p:sp>
        <p:nvSpPr>
          <p:cNvPr id="22" name="TextBox 22"/>
          <p:cNvSpPr txBox="1"/>
          <p:nvPr/>
        </p:nvSpPr>
        <p:spPr>
          <a:xfrm>
            <a:off x="9194437" y="2179047"/>
            <a:ext cx="7269471" cy="1670050"/>
          </a:xfrm>
          <a:prstGeom prst="rect">
            <a:avLst/>
          </a:prstGeom>
        </p:spPr>
        <p:txBody>
          <a:bodyPr lIns="0" tIns="0" rIns="0" bIns="0" rtlCol="0" anchor="t">
            <a:spAutoFit/>
          </a:bodyPr>
          <a:lstStyle/>
          <a:p>
            <a:pPr algn="l">
              <a:lnSpc>
                <a:spcPts val="6500"/>
              </a:lnSpc>
            </a:pPr>
            <a:r>
              <a:rPr lang="en-US" sz="5000" b="1">
                <a:solidFill>
                  <a:srgbClr val="0D0D0D"/>
                </a:solidFill>
                <a:latin typeface="Poppins Bold"/>
                <a:ea typeface="Poppins Bold"/>
                <a:cs typeface="Poppins Bold"/>
                <a:sym typeface="Poppins Bold"/>
              </a:rPr>
              <a:t>Candidate &amp; Member Requirements </a:t>
            </a:r>
          </a:p>
        </p:txBody>
      </p:sp>
      <p:sp>
        <p:nvSpPr>
          <p:cNvPr id="23" name="TextBox 23"/>
          <p:cNvSpPr txBox="1"/>
          <p:nvPr/>
        </p:nvSpPr>
        <p:spPr>
          <a:xfrm>
            <a:off x="9194437" y="4558019"/>
            <a:ext cx="7269471" cy="4615815"/>
          </a:xfrm>
          <a:prstGeom prst="rect">
            <a:avLst/>
          </a:prstGeom>
        </p:spPr>
        <p:txBody>
          <a:bodyPr lIns="0" tIns="0" rIns="0" bIns="0" rtlCol="0" anchor="t">
            <a:spAutoFit/>
          </a:bodyPr>
          <a:lstStyle/>
          <a:p>
            <a:pPr algn="l">
              <a:lnSpc>
                <a:spcPts val="3359"/>
              </a:lnSpc>
            </a:pPr>
            <a:r>
              <a:rPr lang="en-US" sz="2400">
                <a:solidFill>
                  <a:srgbClr val="0D0D0D"/>
                </a:solidFill>
                <a:latin typeface="Poppins"/>
                <a:ea typeface="Poppins"/>
                <a:cs typeface="Poppins"/>
                <a:sym typeface="Poppins"/>
              </a:rPr>
              <a:t>Must commit to </a:t>
            </a:r>
            <a:r>
              <a:rPr lang="en-US" sz="2400" b="1">
                <a:solidFill>
                  <a:srgbClr val="0D0D0D"/>
                </a:solidFill>
                <a:latin typeface="Poppins Bold"/>
                <a:ea typeface="Poppins Bold"/>
                <a:cs typeface="Poppins Bold"/>
                <a:sym typeface="Poppins Bold"/>
              </a:rPr>
              <a:t>1 semester as Candidate</a:t>
            </a:r>
            <a:r>
              <a:rPr lang="en-US" sz="2400">
                <a:solidFill>
                  <a:srgbClr val="0D0D0D"/>
                </a:solidFill>
                <a:latin typeface="Poppins"/>
                <a:ea typeface="Poppins"/>
                <a:cs typeface="Poppins"/>
                <a:sym typeface="Poppins"/>
              </a:rPr>
              <a:t> &amp; </a:t>
            </a:r>
            <a:r>
              <a:rPr lang="en-US" sz="2400" b="1">
                <a:solidFill>
                  <a:srgbClr val="0D0D0D"/>
                </a:solidFill>
                <a:latin typeface="Poppins Bold"/>
                <a:ea typeface="Poppins Bold"/>
                <a:cs typeface="Poppins Bold"/>
                <a:sym typeface="Poppins Bold"/>
              </a:rPr>
              <a:t>1 semester as Member</a:t>
            </a:r>
            <a:r>
              <a:rPr lang="en-US" sz="2400">
                <a:solidFill>
                  <a:srgbClr val="0D0D0D"/>
                </a:solidFill>
                <a:latin typeface="Poppins"/>
                <a:ea typeface="Poppins"/>
                <a:cs typeface="Poppins"/>
                <a:sym typeface="Poppins"/>
              </a:rPr>
              <a:t>:</a:t>
            </a:r>
          </a:p>
          <a:p>
            <a:pPr marL="518160" lvl="1" indent="-259080" algn="l">
              <a:lnSpc>
                <a:spcPts val="3359"/>
              </a:lnSpc>
              <a:buFont typeface="Arial"/>
              <a:buChar char="•"/>
            </a:pPr>
            <a:r>
              <a:rPr lang="en-US" sz="2400" b="1">
                <a:solidFill>
                  <a:srgbClr val="0D0D0D"/>
                </a:solidFill>
                <a:latin typeface="Poppins Bold"/>
                <a:ea typeface="Poppins Bold"/>
                <a:cs typeface="Poppins Bold"/>
                <a:sym typeface="Poppins Bold"/>
              </a:rPr>
              <a:t> 3 hours</a:t>
            </a:r>
            <a:r>
              <a:rPr lang="en-US" sz="2400">
                <a:solidFill>
                  <a:srgbClr val="0D0D0D"/>
                </a:solidFill>
                <a:latin typeface="Poppins"/>
                <a:ea typeface="Poppins"/>
                <a:cs typeface="Poppins"/>
                <a:sym typeface="Poppins"/>
              </a:rPr>
              <a:t> of community service​ (CS)</a:t>
            </a:r>
          </a:p>
          <a:p>
            <a:pPr marL="518160" lvl="1" indent="-259080" algn="l">
              <a:lnSpc>
                <a:spcPts val="3359"/>
              </a:lnSpc>
              <a:buFont typeface="Arial"/>
              <a:buChar char="•"/>
            </a:pPr>
            <a:r>
              <a:rPr lang="en-US" sz="2400">
                <a:solidFill>
                  <a:srgbClr val="0D0D0D"/>
                </a:solidFill>
                <a:latin typeface="Poppins"/>
                <a:ea typeface="Poppins"/>
                <a:cs typeface="Poppins"/>
                <a:sym typeface="Poppins"/>
              </a:rPr>
              <a:t> </a:t>
            </a:r>
            <a:r>
              <a:rPr lang="en-US" sz="2400" b="1">
                <a:solidFill>
                  <a:srgbClr val="0D0D0D"/>
                </a:solidFill>
                <a:latin typeface="Poppins Bold"/>
                <a:ea typeface="Poppins Bold"/>
                <a:cs typeface="Poppins Bold"/>
                <a:sym typeface="Poppins Bold"/>
              </a:rPr>
              <a:t>6 hours</a:t>
            </a:r>
            <a:r>
              <a:rPr lang="en-US" sz="2400">
                <a:solidFill>
                  <a:srgbClr val="0D0D0D"/>
                </a:solidFill>
                <a:latin typeface="Poppins"/>
                <a:ea typeface="Poppins"/>
                <a:cs typeface="Poppins"/>
                <a:sym typeface="Poppins"/>
              </a:rPr>
              <a:t> of professional development​ (PD)</a:t>
            </a:r>
          </a:p>
          <a:p>
            <a:pPr marL="518160" lvl="1" indent="-259080" algn="l">
              <a:lnSpc>
                <a:spcPts val="3359"/>
              </a:lnSpc>
              <a:buFont typeface="Arial"/>
              <a:buChar char="•"/>
            </a:pPr>
            <a:r>
              <a:rPr lang="en-US" sz="2400">
                <a:solidFill>
                  <a:srgbClr val="0D0D0D"/>
                </a:solidFill>
                <a:latin typeface="Poppins"/>
                <a:ea typeface="Poppins"/>
                <a:cs typeface="Poppins"/>
                <a:sym typeface="Poppins"/>
              </a:rPr>
              <a:t>1st Semester - $115 – Candidate​</a:t>
            </a:r>
          </a:p>
          <a:p>
            <a:pPr marL="518160" lvl="1" indent="-259080" algn="l">
              <a:lnSpc>
                <a:spcPts val="3359"/>
              </a:lnSpc>
              <a:buFont typeface="Arial"/>
              <a:buChar char="•"/>
            </a:pPr>
            <a:r>
              <a:rPr lang="en-US" sz="2400">
                <a:solidFill>
                  <a:srgbClr val="0D0D0D"/>
                </a:solidFill>
                <a:latin typeface="Poppins"/>
                <a:ea typeface="Poppins"/>
                <a:cs typeface="Poppins"/>
                <a:sym typeface="Poppins"/>
              </a:rPr>
              <a:t>2nd Semester - $52 – Member​</a:t>
            </a:r>
          </a:p>
          <a:p>
            <a:pPr algn="l">
              <a:lnSpc>
                <a:spcPts val="3359"/>
              </a:lnSpc>
            </a:pPr>
            <a:endParaRPr lang="en-US" sz="2400">
              <a:solidFill>
                <a:srgbClr val="0D0D0D"/>
              </a:solidFill>
              <a:latin typeface="Poppins"/>
              <a:ea typeface="Poppins"/>
              <a:cs typeface="Poppins"/>
              <a:sym typeface="Poppins"/>
            </a:endParaRPr>
          </a:p>
          <a:p>
            <a:pPr algn="ctr">
              <a:lnSpc>
                <a:spcPts val="3359"/>
              </a:lnSpc>
            </a:pPr>
            <a:r>
              <a:rPr lang="en-US" sz="2400" b="1" i="1">
                <a:solidFill>
                  <a:srgbClr val="AD251E"/>
                </a:solidFill>
                <a:latin typeface="Poppins Bold Italics"/>
                <a:ea typeface="Poppins Bold Italics"/>
                <a:cs typeface="Poppins Bold Italics"/>
                <a:sym typeface="Poppins Bold Italics"/>
              </a:rPr>
              <a:t>Final registration and payment</a:t>
            </a:r>
          </a:p>
          <a:p>
            <a:pPr algn="ctr">
              <a:lnSpc>
                <a:spcPts val="3359"/>
              </a:lnSpc>
            </a:pPr>
            <a:r>
              <a:rPr lang="en-US" sz="2400" b="1" i="1">
                <a:solidFill>
                  <a:srgbClr val="AD251E"/>
                </a:solidFill>
                <a:latin typeface="Poppins Bold Italics"/>
                <a:ea typeface="Poppins Bold Italics"/>
                <a:cs typeface="Poppins Bold Italics"/>
                <a:sym typeface="Poppins Bold Italics"/>
              </a:rPr>
              <a:t>deadline : Wednesday, January 28th </a:t>
            </a:r>
          </a:p>
          <a:p>
            <a:pPr algn="ctr">
              <a:lnSpc>
                <a:spcPts val="3359"/>
              </a:lnSpc>
            </a:pPr>
            <a:r>
              <a:rPr lang="en-US" sz="2400" b="1" i="1">
                <a:solidFill>
                  <a:srgbClr val="AD251E"/>
                </a:solidFill>
                <a:latin typeface="Poppins Bold Italics"/>
                <a:ea typeface="Poppins Bold Italics"/>
                <a:cs typeface="Poppins Bold Italics"/>
                <a:sym typeface="Poppins Bold Italics"/>
              </a:rPr>
              <a:t>@11:59 pm​</a:t>
            </a:r>
          </a:p>
          <a:p>
            <a:pPr marL="0" lvl="0" indent="0" algn="l">
              <a:lnSpc>
                <a:spcPts val="3359"/>
              </a:lnSpc>
              <a:spcBef>
                <a:spcPct val="0"/>
              </a:spcBef>
            </a:pPr>
            <a:endParaRPr lang="en-US" sz="2400" b="1" i="1">
              <a:solidFill>
                <a:srgbClr val="AD251E"/>
              </a:solidFill>
              <a:latin typeface="Poppins Bold Italics"/>
              <a:ea typeface="Poppins Bold Italics"/>
              <a:cs typeface="Poppins Bold Italics"/>
              <a:sym typeface="Poppins Bold Italics"/>
            </a:endParaRPr>
          </a:p>
        </p:txBody>
      </p:sp>
      <p:sp>
        <p:nvSpPr>
          <p:cNvPr id="24" name="TextBox 24"/>
          <p:cNvSpPr txBox="1"/>
          <p:nvPr/>
        </p:nvSpPr>
        <p:spPr>
          <a:xfrm>
            <a:off x="9238391" y="4114852"/>
            <a:ext cx="4740574" cy="407670"/>
          </a:xfrm>
          <a:prstGeom prst="rect">
            <a:avLst/>
          </a:prstGeom>
        </p:spPr>
        <p:txBody>
          <a:bodyPr lIns="0" tIns="0" rIns="0" bIns="0" rtlCol="0" anchor="t">
            <a:spAutoFit/>
          </a:bodyPr>
          <a:lstStyle/>
          <a:p>
            <a:pPr algn="l">
              <a:lnSpc>
                <a:spcPts val="3120"/>
              </a:lnSpc>
            </a:pPr>
            <a:r>
              <a:rPr lang="en-US" sz="2400" b="1">
                <a:solidFill>
                  <a:srgbClr val="0D0D0D"/>
                </a:solidFill>
                <a:latin typeface="Poppins Bold"/>
                <a:ea typeface="Poppins Bold"/>
                <a:cs typeface="Poppins Bold"/>
                <a:sym typeface="Poppins Bold"/>
              </a:rPr>
              <a:t>How to Join?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332456" y="5453126"/>
            <a:ext cx="2250361" cy="1578066"/>
          </a:xfrm>
          <a:custGeom>
            <a:avLst/>
            <a:gdLst/>
            <a:ahLst/>
            <a:cxnLst/>
            <a:rect l="l" t="t" r="r" b="b"/>
            <a:pathLst>
              <a:path w="2250361" h="1578066">
                <a:moveTo>
                  <a:pt x="0" y="0"/>
                </a:moveTo>
                <a:lnTo>
                  <a:pt x="2250362" y="0"/>
                </a:lnTo>
                <a:lnTo>
                  <a:pt x="2250362" y="1578066"/>
                </a:lnTo>
                <a:lnTo>
                  <a:pt x="0" y="157806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3" name="Group 3"/>
          <p:cNvGrpSpPr/>
          <p:nvPr/>
        </p:nvGrpSpPr>
        <p:grpSpPr>
          <a:xfrm>
            <a:off x="1996226" y="3162828"/>
            <a:ext cx="2922823" cy="292282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386462" y="3553064"/>
            <a:ext cx="2142350" cy="214235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940709" y="2818407"/>
            <a:ext cx="1033857" cy="103385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marL="0" lvl="0" indent="0" algn="ctr">
                <a:lnSpc>
                  <a:spcPts val="3220"/>
                </a:lnSpc>
                <a:spcBef>
                  <a:spcPct val="0"/>
                </a:spcBef>
              </a:pPr>
              <a:r>
                <a:rPr lang="en-US" sz="2300" b="1">
                  <a:solidFill>
                    <a:srgbClr val="FFFFFF"/>
                  </a:solidFill>
                  <a:latin typeface="Poppins Bold"/>
                  <a:ea typeface="Poppins Bold"/>
                  <a:cs typeface="Poppins Bold"/>
                  <a:sym typeface="Poppins Bold"/>
                </a:rPr>
                <a:t>01</a:t>
              </a:r>
            </a:p>
          </p:txBody>
        </p:sp>
      </p:grpSp>
      <p:sp>
        <p:nvSpPr>
          <p:cNvPr id="12" name="Freeform 12"/>
          <p:cNvSpPr/>
          <p:nvPr/>
        </p:nvSpPr>
        <p:spPr>
          <a:xfrm rot="5400000">
            <a:off x="6056481" y="5453126"/>
            <a:ext cx="2250361" cy="1578066"/>
          </a:xfrm>
          <a:custGeom>
            <a:avLst/>
            <a:gdLst/>
            <a:ahLst/>
            <a:cxnLst/>
            <a:rect l="l" t="t" r="r" b="b"/>
            <a:pathLst>
              <a:path w="2250361" h="1578066">
                <a:moveTo>
                  <a:pt x="0" y="0"/>
                </a:moveTo>
                <a:lnTo>
                  <a:pt x="2250362" y="0"/>
                </a:lnTo>
                <a:lnTo>
                  <a:pt x="2250362" y="1578066"/>
                </a:lnTo>
                <a:lnTo>
                  <a:pt x="0" y="157806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13" name="Group 13"/>
          <p:cNvGrpSpPr/>
          <p:nvPr/>
        </p:nvGrpSpPr>
        <p:grpSpPr>
          <a:xfrm>
            <a:off x="5720251" y="3162828"/>
            <a:ext cx="2922823" cy="292282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6110487" y="3553064"/>
            <a:ext cx="2142350" cy="214235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6664733" y="2818407"/>
            <a:ext cx="1033857" cy="103385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21" name="TextBox 21"/>
            <p:cNvSpPr txBox="1"/>
            <p:nvPr/>
          </p:nvSpPr>
          <p:spPr>
            <a:xfrm>
              <a:off x="76200" y="19050"/>
              <a:ext cx="660400" cy="717550"/>
            </a:xfrm>
            <a:prstGeom prst="rect">
              <a:avLst/>
            </a:prstGeom>
          </p:spPr>
          <p:txBody>
            <a:bodyPr lIns="50800" tIns="50800" rIns="50800" bIns="50800" rtlCol="0" anchor="ctr"/>
            <a:lstStyle/>
            <a:p>
              <a:pPr marL="0" lvl="0" indent="0" algn="ctr">
                <a:lnSpc>
                  <a:spcPts val="3220"/>
                </a:lnSpc>
                <a:spcBef>
                  <a:spcPct val="0"/>
                </a:spcBef>
              </a:pPr>
              <a:r>
                <a:rPr lang="en-US" sz="2300" b="1">
                  <a:solidFill>
                    <a:srgbClr val="FFFFFF"/>
                  </a:solidFill>
                  <a:latin typeface="Poppins Bold"/>
                  <a:ea typeface="Poppins Bold"/>
                  <a:cs typeface="Poppins Bold"/>
                  <a:sym typeface="Poppins Bold"/>
                </a:rPr>
                <a:t>02</a:t>
              </a:r>
            </a:p>
          </p:txBody>
        </p:sp>
      </p:grpSp>
      <p:sp>
        <p:nvSpPr>
          <p:cNvPr id="22" name="Freeform 22"/>
          <p:cNvSpPr/>
          <p:nvPr/>
        </p:nvSpPr>
        <p:spPr>
          <a:xfrm rot="5400000">
            <a:off x="9780506" y="5453126"/>
            <a:ext cx="2250361" cy="1578066"/>
          </a:xfrm>
          <a:custGeom>
            <a:avLst/>
            <a:gdLst/>
            <a:ahLst/>
            <a:cxnLst/>
            <a:rect l="l" t="t" r="r" b="b"/>
            <a:pathLst>
              <a:path w="2250361" h="1578066">
                <a:moveTo>
                  <a:pt x="0" y="0"/>
                </a:moveTo>
                <a:lnTo>
                  <a:pt x="2250362" y="0"/>
                </a:lnTo>
                <a:lnTo>
                  <a:pt x="2250362" y="1578066"/>
                </a:lnTo>
                <a:lnTo>
                  <a:pt x="0" y="157806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grpSp>
        <p:nvGrpSpPr>
          <p:cNvPr id="23" name="Group 23"/>
          <p:cNvGrpSpPr/>
          <p:nvPr/>
        </p:nvGrpSpPr>
        <p:grpSpPr>
          <a:xfrm>
            <a:off x="9444276" y="3162828"/>
            <a:ext cx="2922823" cy="2922823"/>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9834512" y="3553064"/>
            <a:ext cx="2142350" cy="2142350"/>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8" name="TextBox 2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0388758" y="2818407"/>
            <a:ext cx="1033857" cy="103385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31" name="TextBox 31"/>
            <p:cNvSpPr txBox="1"/>
            <p:nvPr/>
          </p:nvSpPr>
          <p:spPr>
            <a:xfrm>
              <a:off x="76200" y="19050"/>
              <a:ext cx="660400" cy="717550"/>
            </a:xfrm>
            <a:prstGeom prst="rect">
              <a:avLst/>
            </a:prstGeom>
          </p:spPr>
          <p:txBody>
            <a:bodyPr lIns="50800" tIns="50800" rIns="50800" bIns="50800" rtlCol="0" anchor="ctr"/>
            <a:lstStyle/>
            <a:p>
              <a:pPr marL="0" lvl="0" indent="0" algn="ctr">
                <a:lnSpc>
                  <a:spcPts val="3220"/>
                </a:lnSpc>
                <a:spcBef>
                  <a:spcPct val="0"/>
                </a:spcBef>
              </a:pPr>
              <a:r>
                <a:rPr lang="en-US" sz="2300" b="1">
                  <a:solidFill>
                    <a:srgbClr val="FFFFFF"/>
                  </a:solidFill>
                  <a:latin typeface="Poppins Bold"/>
                  <a:ea typeface="Poppins Bold"/>
                  <a:cs typeface="Poppins Bold"/>
                  <a:sym typeface="Poppins Bold"/>
                </a:rPr>
                <a:t>03</a:t>
              </a:r>
            </a:p>
          </p:txBody>
        </p:sp>
      </p:grpSp>
      <p:sp>
        <p:nvSpPr>
          <p:cNvPr id="32" name="Freeform 32"/>
          <p:cNvSpPr/>
          <p:nvPr/>
        </p:nvSpPr>
        <p:spPr>
          <a:xfrm rot="5400000">
            <a:off x="13504531" y="5453126"/>
            <a:ext cx="2250361" cy="1578066"/>
          </a:xfrm>
          <a:custGeom>
            <a:avLst/>
            <a:gdLst/>
            <a:ahLst/>
            <a:cxnLst/>
            <a:rect l="l" t="t" r="r" b="b"/>
            <a:pathLst>
              <a:path w="2250361" h="1578066">
                <a:moveTo>
                  <a:pt x="0" y="0"/>
                </a:moveTo>
                <a:lnTo>
                  <a:pt x="2250362" y="0"/>
                </a:lnTo>
                <a:lnTo>
                  <a:pt x="2250362" y="1578066"/>
                </a:lnTo>
                <a:lnTo>
                  <a:pt x="0" y="1578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3" name="Group 33"/>
          <p:cNvGrpSpPr/>
          <p:nvPr/>
        </p:nvGrpSpPr>
        <p:grpSpPr>
          <a:xfrm>
            <a:off x="13168301" y="3162828"/>
            <a:ext cx="2922823" cy="2922823"/>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35" name="TextBox 3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6" name="Group 36"/>
          <p:cNvGrpSpPr/>
          <p:nvPr/>
        </p:nvGrpSpPr>
        <p:grpSpPr>
          <a:xfrm>
            <a:off x="13558537" y="3553064"/>
            <a:ext cx="2142350" cy="2142350"/>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38" name="TextBox 3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9" name="Group 39"/>
          <p:cNvGrpSpPr/>
          <p:nvPr/>
        </p:nvGrpSpPr>
        <p:grpSpPr>
          <a:xfrm>
            <a:off x="14112783" y="2818407"/>
            <a:ext cx="1033857" cy="1033857"/>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41" name="TextBox 41"/>
            <p:cNvSpPr txBox="1"/>
            <p:nvPr/>
          </p:nvSpPr>
          <p:spPr>
            <a:xfrm>
              <a:off x="76200" y="19050"/>
              <a:ext cx="660400" cy="717550"/>
            </a:xfrm>
            <a:prstGeom prst="rect">
              <a:avLst/>
            </a:prstGeom>
          </p:spPr>
          <p:txBody>
            <a:bodyPr lIns="50800" tIns="50800" rIns="50800" bIns="50800" rtlCol="0" anchor="ctr"/>
            <a:lstStyle/>
            <a:p>
              <a:pPr marL="0" lvl="0" indent="0" algn="ctr">
                <a:lnSpc>
                  <a:spcPts val="3220"/>
                </a:lnSpc>
                <a:spcBef>
                  <a:spcPct val="0"/>
                </a:spcBef>
              </a:pPr>
              <a:r>
                <a:rPr lang="en-US" sz="2300" b="1">
                  <a:solidFill>
                    <a:srgbClr val="FFFFFF"/>
                  </a:solidFill>
                  <a:latin typeface="Poppins Bold"/>
                  <a:ea typeface="Poppins Bold"/>
                  <a:cs typeface="Poppins Bold"/>
                  <a:sym typeface="Poppins Bold"/>
                </a:rPr>
                <a:t>04</a:t>
              </a:r>
            </a:p>
          </p:txBody>
        </p:sp>
      </p:grpSp>
      <p:sp>
        <p:nvSpPr>
          <p:cNvPr id="42" name="TextBox 42"/>
          <p:cNvSpPr txBox="1"/>
          <p:nvPr/>
        </p:nvSpPr>
        <p:spPr>
          <a:xfrm>
            <a:off x="2381700" y="901666"/>
            <a:ext cx="8692776" cy="901700"/>
          </a:xfrm>
          <a:prstGeom prst="rect">
            <a:avLst/>
          </a:prstGeom>
        </p:spPr>
        <p:txBody>
          <a:bodyPr lIns="0" tIns="0" rIns="0" bIns="0" rtlCol="0" anchor="t">
            <a:spAutoFit/>
          </a:bodyPr>
          <a:lstStyle/>
          <a:p>
            <a:pPr algn="ctr">
              <a:lnSpc>
                <a:spcPts val="7000"/>
              </a:lnSpc>
              <a:spcBef>
                <a:spcPct val="0"/>
              </a:spcBef>
            </a:pPr>
            <a:r>
              <a:rPr lang="en-US" sz="5000" b="1">
                <a:solidFill>
                  <a:srgbClr val="0D0D0D"/>
                </a:solidFill>
                <a:latin typeface="Poppins Bold"/>
                <a:ea typeface="Poppins Bold"/>
                <a:cs typeface="Poppins Bold"/>
                <a:sym typeface="Poppins Bold"/>
              </a:rPr>
              <a:t>GPA Verification Steps</a:t>
            </a:r>
          </a:p>
        </p:txBody>
      </p:sp>
      <p:sp>
        <p:nvSpPr>
          <p:cNvPr id="43" name="Freeform 43"/>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4"/>
            <a:stretch>
              <a:fillRect l="-33935" r="-29863"/>
            </a:stretch>
          </a:blipFill>
        </p:spPr>
        <p:txBody>
          <a:bodyPr/>
          <a:lstStyle/>
          <a:p>
            <a:endParaRPr lang="en-US"/>
          </a:p>
        </p:txBody>
      </p:sp>
      <p:grpSp>
        <p:nvGrpSpPr>
          <p:cNvPr id="44" name="Group 44"/>
          <p:cNvGrpSpPr/>
          <p:nvPr/>
        </p:nvGrpSpPr>
        <p:grpSpPr>
          <a:xfrm>
            <a:off x="1996226" y="595363"/>
            <a:ext cx="676966" cy="1834603"/>
            <a:chOff x="0" y="0"/>
            <a:chExt cx="178296" cy="483188"/>
          </a:xfrm>
        </p:grpSpPr>
        <p:sp>
          <p:nvSpPr>
            <p:cNvPr id="45" name="Freeform 45"/>
            <p:cNvSpPr/>
            <p:nvPr/>
          </p:nvSpPr>
          <p:spPr>
            <a:xfrm>
              <a:off x="0" y="0"/>
              <a:ext cx="178296" cy="483188"/>
            </a:xfrm>
            <a:custGeom>
              <a:avLst/>
              <a:gdLst/>
              <a:ahLst/>
              <a:cxnLst/>
              <a:rect l="l" t="t" r="r" b="b"/>
              <a:pathLst>
                <a:path w="178296" h="483188">
                  <a:moveTo>
                    <a:pt x="89148" y="0"/>
                  </a:moveTo>
                  <a:lnTo>
                    <a:pt x="89148" y="0"/>
                  </a:lnTo>
                  <a:cubicBezTo>
                    <a:pt x="112791" y="0"/>
                    <a:pt x="135466" y="9392"/>
                    <a:pt x="152185" y="26111"/>
                  </a:cubicBezTo>
                  <a:cubicBezTo>
                    <a:pt x="168903" y="42829"/>
                    <a:pt x="178296" y="65504"/>
                    <a:pt x="178296" y="89148"/>
                  </a:cubicBezTo>
                  <a:lnTo>
                    <a:pt x="178296" y="394040"/>
                  </a:lnTo>
                  <a:cubicBezTo>
                    <a:pt x="178296" y="417683"/>
                    <a:pt x="168903" y="440358"/>
                    <a:pt x="152185" y="457077"/>
                  </a:cubicBezTo>
                  <a:cubicBezTo>
                    <a:pt x="135466" y="473795"/>
                    <a:pt x="112791" y="483188"/>
                    <a:pt x="89148" y="483188"/>
                  </a:cubicBezTo>
                  <a:lnTo>
                    <a:pt x="89148" y="483188"/>
                  </a:lnTo>
                  <a:cubicBezTo>
                    <a:pt x="65504" y="483188"/>
                    <a:pt x="42829" y="473795"/>
                    <a:pt x="26111" y="457077"/>
                  </a:cubicBezTo>
                  <a:cubicBezTo>
                    <a:pt x="9392" y="440358"/>
                    <a:pt x="0" y="417683"/>
                    <a:pt x="0" y="394040"/>
                  </a:cubicBezTo>
                  <a:lnTo>
                    <a:pt x="0" y="89148"/>
                  </a:lnTo>
                  <a:cubicBezTo>
                    <a:pt x="0" y="65504"/>
                    <a:pt x="9392" y="42829"/>
                    <a:pt x="26111" y="26111"/>
                  </a:cubicBezTo>
                  <a:cubicBezTo>
                    <a:pt x="42829" y="9392"/>
                    <a:pt x="65504" y="0"/>
                    <a:pt x="89148" y="0"/>
                  </a:cubicBezTo>
                  <a:close/>
                </a:path>
              </a:pathLst>
            </a:custGeom>
            <a:solidFill>
              <a:srgbClr val="000000"/>
            </a:solidFill>
          </p:spPr>
          <p:txBody>
            <a:bodyPr/>
            <a:lstStyle/>
            <a:p>
              <a:endParaRPr lang="en-US"/>
            </a:p>
          </p:txBody>
        </p:sp>
        <p:sp>
          <p:nvSpPr>
            <p:cNvPr id="46" name="TextBox 46"/>
            <p:cNvSpPr txBox="1"/>
            <p:nvPr/>
          </p:nvSpPr>
          <p:spPr>
            <a:xfrm>
              <a:off x="0" y="-38100"/>
              <a:ext cx="178296" cy="521288"/>
            </a:xfrm>
            <a:prstGeom prst="rect">
              <a:avLst/>
            </a:prstGeom>
          </p:spPr>
          <p:txBody>
            <a:bodyPr lIns="50800" tIns="50800" rIns="50800" bIns="50800" rtlCol="0" anchor="ctr"/>
            <a:lstStyle/>
            <a:p>
              <a:pPr algn="ctr">
                <a:lnSpc>
                  <a:spcPts val="2659"/>
                </a:lnSpc>
              </a:pPr>
              <a:endParaRPr/>
            </a:p>
          </p:txBody>
        </p:sp>
      </p:grpSp>
      <p:sp>
        <p:nvSpPr>
          <p:cNvPr id="47" name="Freeform 47"/>
          <p:cNvSpPr/>
          <p:nvPr/>
        </p:nvSpPr>
        <p:spPr>
          <a:xfrm rot="5400000">
            <a:off x="4505419" y="2500657"/>
            <a:ext cx="344834" cy="203452"/>
          </a:xfrm>
          <a:custGeom>
            <a:avLst/>
            <a:gdLst/>
            <a:ahLst/>
            <a:cxnLst/>
            <a:rect l="l" t="t" r="r" b="b"/>
            <a:pathLst>
              <a:path w="344834" h="203452">
                <a:moveTo>
                  <a:pt x="0" y="0"/>
                </a:moveTo>
                <a:lnTo>
                  <a:pt x="344834" y="0"/>
                </a:lnTo>
                <a:lnTo>
                  <a:pt x="344834" y="203452"/>
                </a:lnTo>
                <a:lnTo>
                  <a:pt x="0" y="2034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8" name="Freeform 48"/>
          <p:cNvSpPr/>
          <p:nvPr/>
        </p:nvSpPr>
        <p:spPr>
          <a:xfrm rot="5400000">
            <a:off x="12942213" y="2500657"/>
            <a:ext cx="344834" cy="203452"/>
          </a:xfrm>
          <a:custGeom>
            <a:avLst/>
            <a:gdLst/>
            <a:ahLst/>
            <a:cxnLst/>
            <a:rect l="l" t="t" r="r" b="b"/>
            <a:pathLst>
              <a:path w="344834" h="203452">
                <a:moveTo>
                  <a:pt x="0" y="0"/>
                </a:moveTo>
                <a:lnTo>
                  <a:pt x="344834" y="0"/>
                </a:lnTo>
                <a:lnTo>
                  <a:pt x="344834" y="203452"/>
                </a:lnTo>
                <a:lnTo>
                  <a:pt x="0" y="2034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9" name="Freeform 49"/>
          <p:cNvSpPr/>
          <p:nvPr/>
        </p:nvSpPr>
        <p:spPr>
          <a:xfrm rot="5400000">
            <a:off x="4753186" y="2500657"/>
            <a:ext cx="344834" cy="203452"/>
          </a:xfrm>
          <a:custGeom>
            <a:avLst/>
            <a:gdLst/>
            <a:ahLst/>
            <a:cxnLst/>
            <a:rect l="l" t="t" r="r" b="b"/>
            <a:pathLst>
              <a:path w="344834" h="203452">
                <a:moveTo>
                  <a:pt x="0" y="0"/>
                </a:moveTo>
                <a:lnTo>
                  <a:pt x="344834" y="0"/>
                </a:lnTo>
                <a:lnTo>
                  <a:pt x="344834" y="203452"/>
                </a:lnTo>
                <a:lnTo>
                  <a:pt x="0" y="2034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0" name="Freeform 50"/>
          <p:cNvSpPr/>
          <p:nvPr/>
        </p:nvSpPr>
        <p:spPr>
          <a:xfrm rot="5400000">
            <a:off x="13189980" y="2500657"/>
            <a:ext cx="344834" cy="203452"/>
          </a:xfrm>
          <a:custGeom>
            <a:avLst/>
            <a:gdLst/>
            <a:ahLst/>
            <a:cxnLst/>
            <a:rect l="l" t="t" r="r" b="b"/>
            <a:pathLst>
              <a:path w="344834" h="203452">
                <a:moveTo>
                  <a:pt x="0" y="0"/>
                </a:moveTo>
                <a:lnTo>
                  <a:pt x="344834" y="0"/>
                </a:lnTo>
                <a:lnTo>
                  <a:pt x="344834" y="203452"/>
                </a:lnTo>
                <a:lnTo>
                  <a:pt x="0" y="2034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1" name="Freeform 51"/>
          <p:cNvSpPr/>
          <p:nvPr/>
        </p:nvSpPr>
        <p:spPr>
          <a:xfrm rot="5400000">
            <a:off x="5000953" y="2500657"/>
            <a:ext cx="344834" cy="203452"/>
          </a:xfrm>
          <a:custGeom>
            <a:avLst/>
            <a:gdLst/>
            <a:ahLst/>
            <a:cxnLst/>
            <a:rect l="l" t="t" r="r" b="b"/>
            <a:pathLst>
              <a:path w="344834" h="203452">
                <a:moveTo>
                  <a:pt x="0" y="0"/>
                </a:moveTo>
                <a:lnTo>
                  <a:pt x="344834" y="0"/>
                </a:lnTo>
                <a:lnTo>
                  <a:pt x="344834" y="203452"/>
                </a:lnTo>
                <a:lnTo>
                  <a:pt x="0" y="2034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2" name="Freeform 52"/>
          <p:cNvSpPr/>
          <p:nvPr/>
        </p:nvSpPr>
        <p:spPr>
          <a:xfrm rot="5400000">
            <a:off x="13437747" y="2500657"/>
            <a:ext cx="344834" cy="203452"/>
          </a:xfrm>
          <a:custGeom>
            <a:avLst/>
            <a:gdLst/>
            <a:ahLst/>
            <a:cxnLst/>
            <a:rect l="l" t="t" r="r" b="b"/>
            <a:pathLst>
              <a:path w="344834" h="203452">
                <a:moveTo>
                  <a:pt x="0" y="0"/>
                </a:moveTo>
                <a:lnTo>
                  <a:pt x="344834" y="0"/>
                </a:lnTo>
                <a:lnTo>
                  <a:pt x="344834" y="203452"/>
                </a:lnTo>
                <a:lnTo>
                  <a:pt x="0" y="2034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3" name="Freeform 53"/>
          <p:cNvSpPr/>
          <p:nvPr/>
        </p:nvSpPr>
        <p:spPr>
          <a:xfrm>
            <a:off x="6531087" y="3979668"/>
            <a:ext cx="1332038" cy="1394805"/>
          </a:xfrm>
          <a:custGeom>
            <a:avLst/>
            <a:gdLst/>
            <a:ahLst/>
            <a:cxnLst/>
            <a:rect l="l" t="t" r="r" b="b"/>
            <a:pathLst>
              <a:path w="1332038" h="1394805">
                <a:moveTo>
                  <a:pt x="0" y="0"/>
                </a:moveTo>
                <a:lnTo>
                  <a:pt x="1332039" y="0"/>
                </a:lnTo>
                <a:lnTo>
                  <a:pt x="1332039" y="1394805"/>
                </a:lnTo>
                <a:lnTo>
                  <a:pt x="0" y="13948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4" name="Freeform 54"/>
          <p:cNvSpPr/>
          <p:nvPr/>
        </p:nvSpPr>
        <p:spPr>
          <a:xfrm>
            <a:off x="2789811" y="3979668"/>
            <a:ext cx="1348230" cy="1348230"/>
          </a:xfrm>
          <a:custGeom>
            <a:avLst/>
            <a:gdLst/>
            <a:ahLst/>
            <a:cxnLst/>
            <a:rect l="l" t="t" r="r" b="b"/>
            <a:pathLst>
              <a:path w="1348230" h="1348230">
                <a:moveTo>
                  <a:pt x="0" y="0"/>
                </a:moveTo>
                <a:lnTo>
                  <a:pt x="1348230" y="0"/>
                </a:lnTo>
                <a:lnTo>
                  <a:pt x="1348230" y="1348230"/>
                </a:lnTo>
                <a:lnTo>
                  <a:pt x="0" y="13482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5" name="Freeform 55"/>
          <p:cNvSpPr/>
          <p:nvPr/>
        </p:nvSpPr>
        <p:spPr>
          <a:xfrm>
            <a:off x="10388758" y="3983131"/>
            <a:ext cx="1181481" cy="1291236"/>
          </a:xfrm>
          <a:custGeom>
            <a:avLst/>
            <a:gdLst/>
            <a:ahLst/>
            <a:cxnLst/>
            <a:rect l="l" t="t" r="r" b="b"/>
            <a:pathLst>
              <a:path w="1181481" h="1291236">
                <a:moveTo>
                  <a:pt x="0" y="0"/>
                </a:moveTo>
                <a:lnTo>
                  <a:pt x="1181482" y="0"/>
                </a:lnTo>
                <a:lnTo>
                  <a:pt x="1181482" y="1291237"/>
                </a:lnTo>
                <a:lnTo>
                  <a:pt x="0" y="12912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6" name="Freeform 56"/>
          <p:cNvSpPr/>
          <p:nvPr/>
        </p:nvSpPr>
        <p:spPr>
          <a:xfrm>
            <a:off x="14158879" y="4074432"/>
            <a:ext cx="941667" cy="1253466"/>
          </a:xfrm>
          <a:custGeom>
            <a:avLst/>
            <a:gdLst/>
            <a:ahLst/>
            <a:cxnLst/>
            <a:rect l="l" t="t" r="r" b="b"/>
            <a:pathLst>
              <a:path w="941667" h="1253466">
                <a:moveTo>
                  <a:pt x="0" y="0"/>
                </a:moveTo>
                <a:lnTo>
                  <a:pt x="941667" y="0"/>
                </a:lnTo>
                <a:lnTo>
                  <a:pt x="941667" y="1253466"/>
                </a:lnTo>
                <a:lnTo>
                  <a:pt x="0" y="12534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7" name="TextBox 57"/>
          <p:cNvSpPr txBox="1"/>
          <p:nvPr/>
        </p:nvSpPr>
        <p:spPr>
          <a:xfrm>
            <a:off x="2201601" y="7619309"/>
            <a:ext cx="2712722" cy="745689"/>
          </a:xfrm>
          <a:prstGeom prst="rect">
            <a:avLst/>
          </a:prstGeom>
        </p:spPr>
        <p:txBody>
          <a:bodyPr lIns="0" tIns="0" rIns="0" bIns="0" rtlCol="0" anchor="t">
            <a:spAutoFit/>
          </a:bodyPr>
          <a:lstStyle/>
          <a:p>
            <a:pPr algn="ctr">
              <a:lnSpc>
                <a:spcPts val="2920"/>
              </a:lnSpc>
              <a:spcBef>
                <a:spcPct val="0"/>
              </a:spcBef>
            </a:pPr>
            <a:r>
              <a:rPr lang="en-US" sz="2085" b="1">
                <a:solidFill>
                  <a:srgbClr val="0D0D0D"/>
                </a:solidFill>
                <a:latin typeface="Poppins Bold"/>
                <a:ea typeface="Poppins Bold"/>
                <a:cs typeface="Poppins Bold"/>
                <a:sym typeface="Poppins Bold"/>
              </a:rPr>
              <a:t>Go into Degree Works</a:t>
            </a:r>
          </a:p>
        </p:txBody>
      </p:sp>
      <p:sp>
        <p:nvSpPr>
          <p:cNvPr id="58" name="TextBox 58"/>
          <p:cNvSpPr txBox="1"/>
          <p:nvPr/>
        </p:nvSpPr>
        <p:spPr>
          <a:xfrm>
            <a:off x="5925626" y="7619309"/>
            <a:ext cx="2712722" cy="1111688"/>
          </a:xfrm>
          <a:prstGeom prst="rect">
            <a:avLst/>
          </a:prstGeom>
        </p:spPr>
        <p:txBody>
          <a:bodyPr lIns="0" tIns="0" rIns="0" bIns="0" rtlCol="0" anchor="t">
            <a:spAutoFit/>
          </a:bodyPr>
          <a:lstStyle/>
          <a:p>
            <a:pPr algn="ctr">
              <a:lnSpc>
                <a:spcPts val="2920"/>
              </a:lnSpc>
              <a:spcBef>
                <a:spcPct val="0"/>
              </a:spcBef>
            </a:pPr>
            <a:r>
              <a:rPr lang="en-US" sz="2085" b="1">
                <a:solidFill>
                  <a:srgbClr val="0D0D0D"/>
                </a:solidFill>
                <a:latin typeface="Poppins Bold"/>
                <a:ea typeface="Poppins Bold"/>
                <a:cs typeface="Poppins Bold"/>
                <a:sym typeface="Poppins Bold"/>
              </a:rPr>
              <a:t>Press CTRL + P (do NOT use printer icon)</a:t>
            </a:r>
          </a:p>
        </p:txBody>
      </p:sp>
      <p:sp>
        <p:nvSpPr>
          <p:cNvPr id="59" name="TextBox 59"/>
          <p:cNvSpPr txBox="1"/>
          <p:nvPr/>
        </p:nvSpPr>
        <p:spPr>
          <a:xfrm>
            <a:off x="9649651" y="7619309"/>
            <a:ext cx="2712722" cy="745689"/>
          </a:xfrm>
          <a:prstGeom prst="rect">
            <a:avLst/>
          </a:prstGeom>
        </p:spPr>
        <p:txBody>
          <a:bodyPr lIns="0" tIns="0" rIns="0" bIns="0" rtlCol="0" anchor="t">
            <a:spAutoFit/>
          </a:bodyPr>
          <a:lstStyle/>
          <a:p>
            <a:pPr algn="ctr">
              <a:lnSpc>
                <a:spcPts val="2920"/>
              </a:lnSpc>
              <a:spcBef>
                <a:spcPct val="0"/>
              </a:spcBef>
            </a:pPr>
            <a:r>
              <a:rPr lang="en-US" sz="2085" b="1">
                <a:solidFill>
                  <a:srgbClr val="0D0D0D"/>
                </a:solidFill>
                <a:latin typeface="Poppins Bold"/>
                <a:ea typeface="Poppins Bold"/>
                <a:cs typeface="Poppins Bold"/>
                <a:sym typeface="Poppins Bold"/>
              </a:rPr>
              <a:t>Destination: Save as PDF</a:t>
            </a:r>
          </a:p>
        </p:txBody>
      </p:sp>
      <p:sp>
        <p:nvSpPr>
          <p:cNvPr id="60" name="TextBox 60"/>
          <p:cNvSpPr txBox="1"/>
          <p:nvPr/>
        </p:nvSpPr>
        <p:spPr>
          <a:xfrm>
            <a:off x="13373676" y="7619309"/>
            <a:ext cx="2712722" cy="745689"/>
          </a:xfrm>
          <a:prstGeom prst="rect">
            <a:avLst/>
          </a:prstGeom>
        </p:spPr>
        <p:txBody>
          <a:bodyPr lIns="0" tIns="0" rIns="0" bIns="0" rtlCol="0" anchor="t">
            <a:spAutoFit/>
          </a:bodyPr>
          <a:lstStyle/>
          <a:p>
            <a:pPr algn="ctr">
              <a:lnSpc>
                <a:spcPts val="2920"/>
              </a:lnSpc>
              <a:spcBef>
                <a:spcPct val="0"/>
              </a:spcBef>
            </a:pPr>
            <a:r>
              <a:rPr lang="en-US" sz="2085" b="1">
                <a:solidFill>
                  <a:srgbClr val="0D0D0D"/>
                </a:solidFill>
                <a:latin typeface="Poppins Bold"/>
                <a:ea typeface="Poppins Bold"/>
                <a:cs typeface="Poppins Bold"/>
                <a:sym typeface="Poppins Bold"/>
              </a:rPr>
              <a:t>Layout: Landscape then SAVE</a:t>
            </a:r>
          </a:p>
        </p:txBody>
      </p:sp>
      <p:sp>
        <p:nvSpPr>
          <p:cNvPr id="61" name="TextBox 61"/>
          <p:cNvSpPr txBox="1"/>
          <p:nvPr/>
        </p:nvSpPr>
        <p:spPr>
          <a:xfrm>
            <a:off x="4046782" y="8859785"/>
            <a:ext cx="10194437" cy="1063625"/>
          </a:xfrm>
          <a:prstGeom prst="rect">
            <a:avLst/>
          </a:prstGeom>
        </p:spPr>
        <p:txBody>
          <a:bodyPr lIns="0" tIns="0" rIns="0" bIns="0" rtlCol="0" anchor="t">
            <a:spAutoFit/>
          </a:bodyPr>
          <a:lstStyle/>
          <a:p>
            <a:pPr marL="431797" lvl="1" indent="-215899" algn="l">
              <a:lnSpc>
                <a:spcPts val="2799"/>
              </a:lnSpc>
              <a:buFont typeface="Arial"/>
              <a:buChar char="•"/>
            </a:pPr>
            <a:r>
              <a:rPr lang="en-US" sz="1999" b="1">
                <a:solidFill>
                  <a:srgbClr val="0D0D0D"/>
                </a:solidFill>
                <a:latin typeface="Poppins Bold"/>
                <a:ea typeface="Poppins Bold"/>
                <a:cs typeface="Poppins Bold"/>
                <a:sym typeface="Poppins Bold"/>
              </a:rPr>
              <a:t>ONLY</a:t>
            </a:r>
            <a:r>
              <a:rPr lang="en-US" sz="1999">
                <a:solidFill>
                  <a:srgbClr val="0D0D0D"/>
                </a:solidFill>
                <a:latin typeface="Poppins"/>
                <a:ea typeface="Poppins"/>
                <a:cs typeface="Poppins"/>
                <a:sym typeface="Poppins"/>
              </a:rPr>
              <a:t> </a:t>
            </a:r>
            <a:r>
              <a:rPr lang="en-US" sz="1999" b="1">
                <a:solidFill>
                  <a:srgbClr val="0D0D0D"/>
                </a:solidFill>
                <a:latin typeface="Poppins Bold"/>
                <a:ea typeface="Poppins Bold"/>
                <a:cs typeface="Poppins Bold"/>
                <a:sym typeface="Poppins Bold"/>
              </a:rPr>
              <a:t>Candidates and Members </a:t>
            </a:r>
            <a:r>
              <a:rPr lang="en-US" sz="1999">
                <a:solidFill>
                  <a:srgbClr val="0D0D0D"/>
                </a:solidFill>
                <a:latin typeface="Poppins"/>
                <a:ea typeface="Poppins"/>
                <a:cs typeface="Poppins"/>
                <a:sym typeface="Poppins"/>
              </a:rPr>
              <a:t>must email a copy of their transcript</a:t>
            </a:r>
          </a:p>
          <a:p>
            <a:pPr marL="431797" lvl="1" indent="-215899" algn="l">
              <a:lnSpc>
                <a:spcPts val="2799"/>
              </a:lnSpc>
              <a:buFont typeface="Arial"/>
              <a:buChar char="•"/>
            </a:pPr>
            <a:r>
              <a:rPr lang="en-US" sz="1999">
                <a:solidFill>
                  <a:srgbClr val="0D0D0D"/>
                </a:solidFill>
                <a:latin typeface="Poppins"/>
                <a:ea typeface="Poppins"/>
                <a:cs typeface="Poppins"/>
                <a:sym typeface="Poppins"/>
              </a:rPr>
              <a:t>Degree Works Transcripts must be submitted to Professor Shannon Shumate at sshumat2@kennesaw.edu.</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13990624" y="-1271107"/>
            <a:ext cx="2107746" cy="2118701"/>
          </a:xfrm>
          <a:custGeom>
            <a:avLst/>
            <a:gdLst/>
            <a:ahLst/>
            <a:cxnLst/>
            <a:rect l="l" t="t" r="r" b="b"/>
            <a:pathLst>
              <a:path w="2107746" h="2118701">
                <a:moveTo>
                  <a:pt x="2107746" y="0"/>
                </a:moveTo>
                <a:lnTo>
                  <a:pt x="0" y="0"/>
                </a:lnTo>
                <a:lnTo>
                  <a:pt x="0" y="2118700"/>
                </a:lnTo>
                <a:lnTo>
                  <a:pt x="2107746" y="2118700"/>
                </a:lnTo>
                <a:lnTo>
                  <a:pt x="2107746" y="0"/>
                </a:lnTo>
                <a:close/>
              </a:path>
            </a:pathLst>
          </a:custGeom>
          <a:blipFill>
            <a:blip r:embed="rId2"/>
            <a:stretch>
              <a:fillRect l="-125" r="-520"/>
            </a:stretch>
          </a:blipFill>
        </p:spPr>
        <p:txBody>
          <a:bodyPr/>
          <a:lstStyle/>
          <a:p>
            <a:endParaRPr lang="en-US"/>
          </a:p>
        </p:txBody>
      </p:sp>
      <p:grpSp>
        <p:nvGrpSpPr>
          <p:cNvPr id="3" name="Group 3"/>
          <p:cNvGrpSpPr/>
          <p:nvPr/>
        </p:nvGrpSpPr>
        <p:grpSpPr>
          <a:xfrm>
            <a:off x="14123717" y="-1120037"/>
            <a:ext cx="1800525" cy="1796020"/>
            <a:chOff x="0" y="0"/>
            <a:chExt cx="814839" cy="812800"/>
          </a:xfrm>
        </p:grpSpPr>
        <p:sp>
          <p:nvSpPr>
            <p:cNvPr id="4" name="Freeform 4"/>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B41515"/>
            </a:solidFill>
          </p:spPr>
          <p:txBody>
            <a:bodyPr/>
            <a:lstStyle/>
            <a:p>
              <a:endParaRPr lang="en-US"/>
            </a:p>
          </p:txBody>
        </p:sp>
        <p:sp>
          <p:nvSpPr>
            <p:cNvPr id="5" name="TextBox 5"/>
            <p:cNvSpPr txBox="1"/>
            <p:nvPr/>
          </p:nvSpPr>
          <p:spPr>
            <a:xfrm>
              <a:off x="76391" y="38100"/>
              <a:ext cx="662057" cy="698500"/>
            </a:xfrm>
            <a:prstGeom prst="rect">
              <a:avLst/>
            </a:prstGeom>
          </p:spPr>
          <p:txBody>
            <a:bodyPr lIns="61945" tIns="61945" rIns="61945" bIns="61945" rtlCol="0" anchor="ctr"/>
            <a:lstStyle/>
            <a:p>
              <a:pPr algn="ctr">
                <a:lnSpc>
                  <a:spcPts val="2659"/>
                </a:lnSpc>
              </a:pPr>
              <a:endParaRPr/>
            </a:p>
          </p:txBody>
        </p:sp>
      </p:grpSp>
      <p:grpSp>
        <p:nvGrpSpPr>
          <p:cNvPr id="6" name="Group 6"/>
          <p:cNvGrpSpPr/>
          <p:nvPr/>
        </p:nvGrpSpPr>
        <p:grpSpPr>
          <a:xfrm>
            <a:off x="13439680" y="-1812558"/>
            <a:ext cx="3209633" cy="3201602"/>
            <a:chOff x="0" y="0"/>
            <a:chExt cx="814839" cy="812800"/>
          </a:xfrm>
        </p:grpSpPr>
        <p:sp>
          <p:nvSpPr>
            <p:cNvPr id="7" name="Freeform 7"/>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000000">
                <a:alpha val="0"/>
              </a:srgbClr>
            </a:solidFill>
            <a:ln w="438150" cap="sq">
              <a:solidFill>
                <a:srgbClr val="FCBA2F"/>
              </a:solidFill>
              <a:prstDash val="solid"/>
              <a:miter/>
            </a:ln>
          </p:spPr>
          <p:txBody>
            <a:bodyPr/>
            <a:lstStyle/>
            <a:p>
              <a:endParaRPr lang="en-US"/>
            </a:p>
          </p:txBody>
        </p:sp>
        <p:sp>
          <p:nvSpPr>
            <p:cNvPr id="8" name="TextBox 8"/>
            <p:cNvSpPr txBox="1"/>
            <p:nvPr/>
          </p:nvSpPr>
          <p:spPr>
            <a:xfrm>
              <a:off x="76391" y="38100"/>
              <a:ext cx="662057"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028700" y="740565"/>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p:cNvGrpSpPr/>
          <p:nvPr/>
        </p:nvGrpSpPr>
        <p:grpSpPr>
          <a:xfrm rot="-10800000">
            <a:off x="9732946" y="2837013"/>
            <a:ext cx="6541160" cy="1186872"/>
            <a:chOff x="0" y="0"/>
            <a:chExt cx="4603876" cy="835358"/>
          </a:xfrm>
        </p:grpSpPr>
        <p:sp>
          <p:nvSpPr>
            <p:cNvPr id="11" name="Freeform 11"/>
            <p:cNvSpPr/>
            <p:nvPr/>
          </p:nvSpPr>
          <p:spPr>
            <a:xfrm>
              <a:off x="10160" y="16510"/>
              <a:ext cx="4581016" cy="807418"/>
            </a:xfrm>
            <a:custGeom>
              <a:avLst/>
              <a:gdLst/>
              <a:ahLst/>
              <a:cxnLst/>
              <a:rect l="l" t="t" r="r" b="b"/>
              <a:pathLst>
                <a:path w="4581016" h="807418">
                  <a:moveTo>
                    <a:pt x="4581016" y="807418"/>
                  </a:moveTo>
                  <a:lnTo>
                    <a:pt x="0" y="799798"/>
                  </a:lnTo>
                  <a:lnTo>
                    <a:pt x="0" y="293261"/>
                  </a:lnTo>
                  <a:lnTo>
                    <a:pt x="17780" y="19050"/>
                  </a:lnTo>
                  <a:lnTo>
                    <a:pt x="2282340" y="0"/>
                  </a:lnTo>
                  <a:lnTo>
                    <a:pt x="4561966" y="5080"/>
                  </a:lnTo>
                  <a:close/>
                </a:path>
              </a:pathLst>
            </a:custGeom>
            <a:solidFill>
              <a:srgbClr val="AD251E"/>
            </a:solidFill>
          </p:spPr>
          <p:txBody>
            <a:bodyPr/>
            <a:lstStyle/>
            <a:p>
              <a:endParaRPr lang="en-US"/>
            </a:p>
          </p:txBody>
        </p:sp>
        <p:sp>
          <p:nvSpPr>
            <p:cNvPr id="12" name="Freeform 12"/>
            <p:cNvSpPr/>
            <p:nvPr/>
          </p:nvSpPr>
          <p:spPr>
            <a:xfrm>
              <a:off x="-215" y="0"/>
              <a:ext cx="4605361" cy="833383"/>
            </a:xfrm>
            <a:custGeom>
              <a:avLst/>
              <a:gdLst/>
              <a:ahLst/>
              <a:cxnLst/>
              <a:rect l="l" t="t" r="r" b="b"/>
              <a:pathLst>
                <a:path w="4605361" h="833383">
                  <a:moveTo>
                    <a:pt x="4572341" y="21590"/>
                  </a:moveTo>
                  <a:cubicBezTo>
                    <a:pt x="4573611" y="34290"/>
                    <a:pt x="4573611" y="44450"/>
                    <a:pt x="4574881" y="54610"/>
                  </a:cubicBezTo>
                  <a:cubicBezTo>
                    <a:pt x="4577421" y="75297"/>
                    <a:pt x="4578691" y="91155"/>
                    <a:pt x="4581231" y="106447"/>
                  </a:cubicBezTo>
                  <a:cubicBezTo>
                    <a:pt x="4581231" y="128535"/>
                    <a:pt x="4593931" y="564067"/>
                    <a:pt x="4600281" y="586155"/>
                  </a:cubicBezTo>
                  <a:cubicBezTo>
                    <a:pt x="4606631" y="619570"/>
                    <a:pt x="4602821" y="653552"/>
                    <a:pt x="4602821" y="686967"/>
                  </a:cubicBezTo>
                  <a:cubicBezTo>
                    <a:pt x="4602821" y="716418"/>
                    <a:pt x="4604091" y="743604"/>
                    <a:pt x="4605361" y="773128"/>
                  </a:cubicBezTo>
                  <a:cubicBezTo>
                    <a:pt x="4605361" y="794718"/>
                    <a:pt x="4605361" y="808688"/>
                    <a:pt x="4605361" y="832818"/>
                  </a:cubicBezTo>
                  <a:cubicBezTo>
                    <a:pt x="4582501" y="832818"/>
                    <a:pt x="4562181" y="834088"/>
                    <a:pt x="4532469" y="832818"/>
                  </a:cubicBezTo>
                  <a:cubicBezTo>
                    <a:pt x="4300647" y="827738"/>
                    <a:pt x="4065259" y="834088"/>
                    <a:pt x="3833437" y="829008"/>
                  </a:cubicBezTo>
                  <a:cubicBezTo>
                    <a:pt x="3694344" y="825198"/>
                    <a:pt x="3558818" y="827738"/>
                    <a:pt x="3419725" y="825198"/>
                  </a:cubicBezTo>
                  <a:cubicBezTo>
                    <a:pt x="3355528" y="823928"/>
                    <a:pt x="3291332" y="822658"/>
                    <a:pt x="3227135" y="821388"/>
                  </a:cubicBezTo>
                  <a:cubicBezTo>
                    <a:pt x="3187903" y="821388"/>
                    <a:pt x="3152238" y="822658"/>
                    <a:pt x="3113007" y="822658"/>
                  </a:cubicBezTo>
                  <a:cubicBezTo>
                    <a:pt x="3013145" y="821388"/>
                    <a:pt x="2738526" y="822658"/>
                    <a:pt x="2638664" y="821388"/>
                  </a:cubicBezTo>
                  <a:cubicBezTo>
                    <a:pt x="2567334" y="820118"/>
                    <a:pt x="1140740" y="829008"/>
                    <a:pt x="1069410" y="827738"/>
                  </a:cubicBezTo>
                  <a:cubicBezTo>
                    <a:pt x="1051578" y="827738"/>
                    <a:pt x="1030179" y="829008"/>
                    <a:pt x="1012346" y="829008"/>
                  </a:cubicBezTo>
                  <a:cubicBezTo>
                    <a:pt x="969548" y="829008"/>
                    <a:pt x="930317" y="830278"/>
                    <a:pt x="887519" y="830278"/>
                  </a:cubicBezTo>
                  <a:cubicBezTo>
                    <a:pt x="780525" y="830278"/>
                    <a:pt x="677097" y="829008"/>
                    <a:pt x="570102" y="827738"/>
                  </a:cubicBezTo>
                  <a:cubicBezTo>
                    <a:pt x="505905" y="826468"/>
                    <a:pt x="441709" y="825198"/>
                    <a:pt x="381078" y="823928"/>
                  </a:cubicBezTo>
                  <a:cubicBezTo>
                    <a:pt x="266951" y="822658"/>
                    <a:pt x="152823" y="821388"/>
                    <a:pt x="44665" y="821388"/>
                  </a:cubicBezTo>
                  <a:cubicBezTo>
                    <a:pt x="34505" y="821388"/>
                    <a:pt x="25615" y="821388"/>
                    <a:pt x="15455" y="820118"/>
                  </a:cubicBezTo>
                  <a:cubicBezTo>
                    <a:pt x="6565" y="818848"/>
                    <a:pt x="1485" y="812498"/>
                    <a:pt x="4025" y="803608"/>
                  </a:cubicBezTo>
                  <a:cubicBezTo>
                    <a:pt x="12915" y="771922"/>
                    <a:pt x="9105" y="757763"/>
                    <a:pt x="7835" y="743037"/>
                  </a:cubicBezTo>
                  <a:cubicBezTo>
                    <a:pt x="6565" y="713020"/>
                    <a:pt x="2755" y="683569"/>
                    <a:pt x="4025" y="653552"/>
                  </a:cubicBezTo>
                  <a:cubicBezTo>
                    <a:pt x="1485" y="616172"/>
                    <a:pt x="-3595" y="153455"/>
                    <a:pt x="4025" y="115509"/>
                  </a:cubicBezTo>
                  <a:cubicBezTo>
                    <a:pt x="5295" y="108146"/>
                    <a:pt x="4025" y="100217"/>
                    <a:pt x="5295" y="92854"/>
                  </a:cubicBezTo>
                  <a:cubicBezTo>
                    <a:pt x="6565" y="80961"/>
                    <a:pt x="9105" y="67934"/>
                    <a:pt x="10375" y="44450"/>
                  </a:cubicBezTo>
                  <a:cubicBezTo>
                    <a:pt x="10375" y="41910"/>
                    <a:pt x="11645" y="39370"/>
                    <a:pt x="12915" y="38100"/>
                  </a:cubicBezTo>
                  <a:cubicBezTo>
                    <a:pt x="34505" y="35560"/>
                    <a:pt x="63661" y="30480"/>
                    <a:pt x="120725" y="29210"/>
                  </a:cubicBezTo>
                  <a:cubicBezTo>
                    <a:pt x="217020" y="25400"/>
                    <a:pt x="313315" y="22860"/>
                    <a:pt x="413177" y="20320"/>
                  </a:cubicBezTo>
                  <a:cubicBezTo>
                    <a:pt x="480940" y="17780"/>
                    <a:pt x="548703" y="16510"/>
                    <a:pt x="612900" y="13970"/>
                  </a:cubicBezTo>
                  <a:cubicBezTo>
                    <a:pt x="677097" y="11430"/>
                    <a:pt x="744860" y="8890"/>
                    <a:pt x="809057" y="8890"/>
                  </a:cubicBezTo>
                  <a:cubicBezTo>
                    <a:pt x="880386" y="7620"/>
                    <a:pt x="951716" y="10160"/>
                    <a:pt x="1023046" y="8890"/>
                  </a:cubicBezTo>
                  <a:cubicBezTo>
                    <a:pt x="1112208" y="8890"/>
                    <a:pt x="2727826" y="6350"/>
                    <a:pt x="2816989" y="5080"/>
                  </a:cubicBezTo>
                  <a:cubicBezTo>
                    <a:pt x="2902584" y="3810"/>
                    <a:pt x="2988180" y="2540"/>
                    <a:pt x="3077342" y="2540"/>
                  </a:cubicBezTo>
                  <a:cubicBezTo>
                    <a:pt x="3223568" y="1270"/>
                    <a:pt x="3366228" y="0"/>
                    <a:pt x="3512453" y="0"/>
                  </a:cubicBezTo>
                  <a:cubicBezTo>
                    <a:pt x="3573084" y="0"/>
                    <a:pt x="3637281" y="2540"/>
                    <a:pt x="3697911" y="2540"/>
                  </a:cubicBezTo>
                  <a:cubicBezTo>
                    <a:pt x="3865536" y="3810"/>
                    <a:pt x="4036727" y="5080"/>
                    <a:pt x="4204352" y="7620"/>
                  </a:cubicBezTo>
                  <a:cubicBezTo>
                    <a:pt x="4293514" y="8890"/>
                    <a:pt x="4382676" y="12700"/>
                    <a:pt x="4471839" y="16510"/>
                  </a:cubicBezTo>
                  <a:cubicBezTo>
                    <a:pt x="4493237" y="16510"/>
                    <a:pt x="4514636" y="16510"/>
                    <a:pt x="4532469" y="16510"/>
                  </a:cubicBezTo>
                  <a:cubicBezTo>
                    <a:pt x="4553291" y="17780"/>
                    <a:pt x="4562181" y="20320"/>
                    <a:pt x="4572341" y="21590"/>
                  </a:cubicBezTo>
                  <a:close/>
                  <a:moveTo>
                    <a:pt x="4582501" y="816308"/>
                  </a:moveTo>
                  <a:cubicBezTo>
                    <a:pt x="4583771" y="799798"/>
                    <a:pt x="4585041" y="787098"/>
                    <a:pt x="4585041" y="774398"/>
                  </a:cubicBezTo>
                  <a:cubicBezTo>
                    <a:pt x="4583771" y="740772"/>
                    <a:pt x="4582501" y="710755"/>
                    <a:pt x="4582501" y="678472"/>
                  </a:cubicBezTo>
                  <a:cubicBezTo>
                    <a:pt x="4582501" y="663747"/>
                    <a:pt x="4585041" y="649021"/>
                    <a:pt x="4583771" y="634296"/>
                  </a:cubicBezTo>
                  <a:cubicBezTo>
                    <a:pt x="4583771" y="620703"/>
                    <a:pt x="4582501" y="606544"/>
                    <a:pt x="4581231" y="592952"/>
                  </a:cubicBezTo>
                  <a:cubicBezTo>
                    <a:pt x="4576151" y="571996"/>
                    <a:pt x="4564721" y="138163"/>
                    <a:pt x="4564721" y="117208"/>
                  </a:cubicBezTo>
                  <a:cubicBezTo>
                    <a:pt x="4562181" y="99651"/>
                    <a:pt x="4559641" y="81527"/>
                    <a:pt x="4557101" y="63500"/>
                  </a:cubicBezTo>
                  <a:cubicBezTo>
                    <a:pt x="4555831" y="44450"/>
                    <a:pt x="4554561" y="43180"/>
                    <a:pt x="4521769" y="41910"/>
                  </a:cubicBezTo>
                  <a:cubicBezTo>
                    <a:pt x="4511070" y="41910"/>
                    <a:pt x="4503937" y="41910"/>
                    <a:pt x="4493237" y="40640"/>
                  </a:cubicBezTo>
                  <a:cubicBezTo>
                    <a:pt x="4404075" y="36830"/>
                    <a:pt x="4311346" y="31750"/>
                    <a:pt x="4222184" y="30480"/>
                  </a:cubicBezTo>
                  <a:cubicBezTo>
                    <a:pt x="4004629" y="26670"/>
                    <a:pt x="3783507" y="25400"/>
                    <a:pt x="3565951" y="22860"/>
                  </a:cubicBezTo>
                  <a:cubicBezTo>
                    <a:pt x="3533853" y="22860"/>
                    <a:pt x="3498188" y="22860"/>
                    <a:pt x="3466089" y="22860"/>
                  </a:cubicBezTo>
                  <a:cubicBezTo>
                    <a:pt x="3412592" y="22860"/>
                    <a:pt x="3359095" y="22860"/>
                    <a:pt x="3309164" y="22860"/>
                  </a:cubicBezTo>
                  <a:cubicBezTo>
                    <a:pt x="3195036" y="22860"/>
                    <a:pt x="3080909" y="22860"/>
                    <a:pt x="2970348" y="24130"/>
                  </a:cubicBezTo>
                  <a:cubicBezTo>
                    <a:pt x="2874052" y="25400"/>
                    <a:pt x="1251301" y="29210"/>
                    <a:pt x="1155006" y="29210"/>
                  </a:cubicBezTo>
                  <a:cubicBezTo>
                    <a:pt x="998081" y="29210"/>
                    <a:pt x="841155" y="26670"/>
                    <a:pt x="684230" y="33020"/>
                  </a:cubicBezTo>
                  <a:cubicBezTo>
                    <a:pt x="602200" y="36830"/>
                    <a:pt x="523738" y="36830"/>
                    <a:pt x="445275" y="38100"/>
                  </a:cubicBezTo>
                  <a:cubicBezTo>
                    <a:pt x="309749" y="41910"/>
                    <a:pt x="174222" y="45720"/>
                    <a:pt x="45935" y="50800"/>
                  </a:cubicBezTo>
                  <a:cubicBezTo>
                    <a:pt x="33235" y="50800"/>
                    <a:pt x="30695" y="53340"/>
                    <a:pt x="29425" y="66235"/>
                  </a:cubicBezTo>
                  <a:cubicBezTo>
                    <a:pt x="28155" y="76430"/>
                    <a:pt x="28155" y="86624"/>
                    <a:pt x="26885" y="96819"/>
                  </a:cubicBezTo>
                  <a:cubicBezTo>
                    <a:pt x="25615" y="113810"/>
                    <a:pt x="23075" y="130234"/>
                    <a:pt x="21805" y="147225"/>
                  </a:cubicBezTo>
                  <a:cubicBezTo>
                    <a:pt x="16725" y="165349"/>
                    <a:pt x="23075" y="608243"/>
                    <a:pt x="25615" y="626367"/>
                  </a:cubicBezTo>
                  <a:cubicBezTo>
                    <a:pt x="25615" y="645623"/>
                    <a:pt x="25615" y="665446"/>
                    <a:pt x="26885" y="684702"/>
                  </a:cubicBezTo>
                  <a:cubicBezTo>
                    <a:pt x="26885" y="698861"/>
                    <a:pt x="29425" y="713020"/>
                    <a:pt x="29425" y="727179"/>
                  </a:cubicBezTo>
                  <a:cubicBezTo>
                    <a:pt x="29425" y="742471"/>
                    <a:pt x="29425" y="757763"/>
                    <a:pt x="28155" y="774398"/>
                  </a:cubicBezTo>
                  <a:cubicBezTo>
                    <a:pt x="28155" y="778208"/>
                    <a:pt x="28155" y="780748"/>
                    <a:pt x="28155" y="784558"/>
                  </a:cubicBezTo>
                  <a:cubicBezTo>
                    <a:pt x="28155" y="794718"/>
                    <a:pt x="31965" y="798529"/>
                    <a:pt x="40855" y="798529"/>
                  </a:cubicBezTo>
                  <a:cubicBezTo>
                    <a:pt x="70794" y="798529"/>
                    <a:pt x="120725" y="799798"/>
                    <a:pt x="167089" y="799798"/>
                  </a:cubicBezTo>
                  <a:cubicBezTo>
                    <a:pt x="234852" y="799798"/>
                    <a:pt x="306182" y="797258"/>
                    <a:pt x="373945" y="799798"/>
                  </a:cubicBezTo>
                  <a:cubicBezTo>
                    <a:pt x="484506" y="803608"/>
                    <a:pt x="595067" y="806148"/>
                    <a:pt x="705629" y="804879"/>
                  </a:cubicBezTo>
                  <a:cubicBezTo>
                    <a:pt x="776958" y="803608"/>
                    <a:pt x="844722" y="806148"/>
                    <a:pt x="916051" y="806148"/>
                  </a:cubicBezTo>
                  <a:cubicBezTo>
                    <a:pt x="1019479" y="806148"/>
                    <a:pt x="1122908" y="804879"/>
                    <a:pt x="1226336" y="806148"/>
                  </a:cubicBezTo>
                  <a:cubicBezTo>
                    <a:pt x="1379695" y="807418"/>
                    <a:pt x="3063076" y="797258"/>
                    <a:pt x="3220002" y="799798"/>
                  </a:cubicBezTo>
                  <a:cubicBezTo>
                    <a:pt x="3287765" y="801068"/>
                    <a:pt x="3355528" y="802338"/>
                    <a:pt x="3419725" y="802338"/>
                  </a:cubicBezTo>
                  <a:cubicBezTo>
                    <a:pt x="3537419" y="804879"/>
                    <a:pt x="3651546" y="801068"/>
                    <a:pt x="3769241" y="804879"/>
                  </a:cubicBezTo>
                  <a:cubicBezTo>
                    <a:pt x="3865536" y="807418"/>
                    <a:pt x="3961831" y="807418"/>
                    <a:pt x="4058126" y="809958"/>
                  </a:cubicBezTo>
                  <a:cubicBezTo>
                    <a:pt x="4200785" y="813768"/>
                    <a:pt x="4343445" y="816308"/>
                    <a:pt x="4486104" y="817578"/>
                  </a:cubicBezTo>
                  <a:cubicBezTo>
                    <a:pt x="4539602" y="817578"/>
                    <a:pt x="4562181" y="816308"/>
                    <a:pt x="4582501" y="816308"/>
                  </a:cubicBezTo>
                  <a:close/>
                </a:path>
              </a:pathLst>
            </a:custGeom>
            <a:solidFill>
              <a:srgbClr val="50A892"/>
            </a:solidFill>
          </p:spPr>
          <p:txBody>
            <a:bodyPr/>
            <a:lstStyle/>
            <a:p>
              <a:endParaRPr lang="en-US"/>
            </a:p>
          </p:txBody>
        </p:sp>
      </p:grpSp>
      <p:grpSp>
        <p:nvGrpSpPr>
          <p:cNvPr id="13" name="Group 13"/>
          <p:cNvGrpSpPr/>
          <p:nvPr/>
        </p:nvGrpSpPr>
        <p:grpSpPr>
          <a:xfrm rot="-10800000">
            <a:off x="1621550" y="2847992"/>
            <a:ext cx="6541160" cy="1186872"/>
            <a:chOff x="0" y="0"/>
            <a:chExt cx="4603876" cy="835358"/>
          </a:xfrm>
        </p:grpSpPr>
        <p:sp>
          <p:nvSpPr>
            <p:cNvPr id="14" name="Freeform 14"/>
            <p:cNvSpPr/>
            <p:nvPr/>
          </p:nvSpPr>
          <p:spPr>
            <a:xfrm>
              <a:off x="10160" y="16510"/>
              <a:ext cx="4581016" cy="807418"/>
            </a:xfrm>
            <a:custGeom>
              <a:avLst/>
              <a:gdLst/>
              <a:ahLst/>
              <a:cxnLst/>
              <a:rect l="l" t="t" r="r" b="b"/>
              <a:pathLst>
                <a:path w="4581016" h="807418">
                  <a:moveTo>
                    <a:pt x="4581016" y="807418"/>
                  </a:moveTo>
                  <a:lnTo>
                    <a:pt x="0" y="799798"/>
                  </a:lnTo>
                  <a:lnTo>
                    <a:pt x="0" y="293261"/>
                  </a:lnTo>
                  <a:lnTo>
                    <a:pt x="17780" y="19050"/>
                  </a:lnTo>
                  <a:lnTo>
                    <a:pt x="2282340" y="0"/>
                  </a:lnTo>
                  <a:lnTo>
                    <a:pt x="4561966" y="5080"/>
                  </a:lnTo>
                  <a:close/>
                </a:path>
              </a:pathLst>
            </a:custGeom>
            <a:solidFill>
              <a:srgbClr val="AD251E"/>
            </a:solidFill>
          </p:spPr>
          <p:txBody>
            <a:bodyPr/>
            <a:lstStyle/>
            <a:p>
              <a:endParaRPr lang="en-US"/>
            </a:p>
          </p:txBody>
        </p:sp>
        <p:sp>
          <p:nvSpPr>
            <p:cNvPr id="15" name="Freeform 15"/>
            <p:cNvSpPr/>
            <p:nvPr/>
          </p:nvSpPr>
          <p:spPr>
            <a:xfrm>
              <a:off x="-215" y="0"/>
              <a:ext cx="4605361" cy="833383"/>
            </a:xfrm>
            <a:custGeom>
              <a:avLst/>
              <a:gdLst/>
              <a:ahLst/>
              <a:cxnLst/>
              <a:rect l="l" t="t" r="r" b="b"/>
              <a:pathLst>
                <a:path w="4605361" h="833383">
                  <a:moveTo>
                    <a:pt x="4572341" y="21590"/>
                  </a:moveTo>
                  <a:cubicBezTo>
                    <a:pt x="4573611" y="34290"/>
                    <a:pt x="4573611" y="44450"/>
                    <a:pt x="4574881" y="54610"/>
                  </a:cubicBezTo>
                  <a:cubicBezTo>
                    <a:pt x="4577421" y="75297"/>
                    <a:pt x="4578691" y="91155"/>
                    <a:pt x="4581231" y="106447"/>
                  </a:cubicBezTo>
                  <a:cubicBezTo>
                    <a:pt x="4581231" y="128535"/>
                    <a:pt x="4593931" y="564067"/>
                    <a:pt x="4600281" y="586155"/>
                  </a:cubicBezTo>
                  <a:cubicBezTo>
                    <a:pt x="4606631" y="619570"/>
                    <a:pt x="4602821" y="653552"/>
                    <a:pt x="4602821" y="686967"/>
                  </a:cubicBezTo>
                  <a:cubicBezTo>
                    <a:pt x="4602821" y="716418"/>
                    <a:pt x="4604091" y="743604"/>
                    <a:pt x="4605361" y="773128"/>
                  </a:cubicBezTo>
                  <a:cubicBezTo>
                    <a:pt x="4605361" y="794718"/>
                    <a:pt x="4605361" y="808688"/>
                    <a:pt x="4605361" y="832818"/>
                  </a:cubicBezTo>
                  <a:cubicBezTo>
                    <a:pt x="4582501" y="832818"/>
                    <a:pt x="4562181" y="834088"/>
                    <a:pt x="4532469" y="832818"/>
                  </a:cubicBezTo>
                  <a:cubicBezTo>
                    <a:pt x="4300647" y="827738"/>
                    <a:pt x="4065259" y="834088"/>
                    <a:pt x="3833437" y="829008"/>
                  </a:cubicBezTo>
                  <a:cubicBezTo>
                    <a:pt x="3694344" y="825198"/>
                    <a:pt x="3558818" y="827738"/>
                    <a:pt x="3419725" y="825198"/>
                  </a:cubicBezTo>
                  <a:cubicBezTo>
                    <a:pt x="3355528" y="823928"/>
                    <a:pt x="3291332" y="822658"/>
                    <a:pt x="3227135" y="821388"/>
                  </a:cubicBezTo>
                  <a:cubicBezTo>
                    <a:pt x="3187903" y="821388"/>
                    <a:pt x="3152238" y="822658"/>
                    <a:pt x="3113007" y="822658"/>
                  </a:cubicBezTo>
                  <a:cubicBezTo>
                    <a:pt x="3013145" y="821388"/>
                    <a:pt x="2738526" y="822658"/>
                    <a:pt x="2638664" y="821388"/>
                  </a:cubicBezTo>
                  <a:cubicBezTo>
                    <a:pt x="2567334" y="820118"/>
                    <a:pt x="1140740" y="829008"/>
                    <a:pt x="1069410" y="827738"/>
                  </a:cubicBezTo>
                  <a:cubicBezTo>
                    <a:pt x="1051578" y="827738"/>
                    <a:pt x="1030179" y="829008"/>
                    <a:pt x="1012346" y="829008"/>
                  </a:cubicBezTo>
                  <a:cubicBezTo>
                    <a:pt x="969548" y="829008"/>
                    <a:pt x="930317" y="830278"/>
                    <a:pt x="887519" y="830278"/>
                  </a:cubicBezTo>
                  <a:cubicBezTo>
                    <a:pt x="780525" y="830278"/>
                    <a:pt x="677097" y="829008"/>
                    <a:pt x="570102" y="827738"/>
                  </a:cubicBezTo>
                  <a:cubicBezTo>
                    <a:pt x="505905" y="826468"/>
                    <a:pt x="441709" y="825198"/>
                    <a:pt x="381078" y="823928"/>
                  </a:cubicBezTo>
                  <a:cubicBezTo>
                    <a:pt x="266951" y="822658"/>
                    <a:pt x="152823" y="821388"/>
                    <a:pt x="44665" y="821388"/>
                  </a:cubicBezTo>
                  <a:cubicBezTo>
                    <a:pt x="34505" y="821388"/>
                    <a:pt x="25615" y="821388"/>
                    <a:pt x="15455" y="820118"/>
                  </a:cubicBezTo>
                  <a:cubicBezTo>
                    <a:pt x="6565" y="818848"/>
                    <a:pt x="1485" y="812498"/>
                    <a:pt x="4025" y="803608"/>
                  </a:cubicBezTo>
                  <a:cubicBezTo>
                    <a:pt x="12915" y="771922"/>
                    <a:pt x="9105" y="757763"/>
                    <a:pt x="7835" y="743037"/>
                  </a:cubicBezTo>
                  <a:cubicBezTo>
                    <a:pt x="6565" y="713020"/>
                    <a:pt x="2755" y="683569"/>
                    <a:pt x="4025" y="653552"/>
                  </a:cubicBezTo>
                  <a:cubicBezTo>
                    <a:pt x="1485" y="616172"/>
                    <a:pt x="-3595" y="153455"/>
                    <a:pt x="4025" y="115509"/>
                  </a:cubicBezTo>
                  <a:cubicBezTo>
                    <a:pt x="5295" y="108146"/>
                    <a:pt x="4025" y="100217"/>
                    <a:pt x="5295" y="92854"/>
                  </a:cubicBezTo>
                  <a:cubicBezTo>
                    <a:pt x="6565" y="80961"/>
                    <a:pt x="9105" y="67934"/>
                    <a:pt x="10375" y="44450"/>
                  </a:cubicBezTo>
                  <a:cubicBezTo>
                    <a:pt x="10375" y="41910"/>
                    <a:pt x="11645" y="39370"/>
                    <a:pt x="12915" y="38100"/>
                  </a:cubicBezTo>
                  <a:cubicBezTo>
                    <a:pt x="34505" y="35560"/>
                    <a:pt x="63661" y="30480"/>
                    <a:pt x="120725" y="29210"/>
                  </a:cubicBezTo>
                  <a:cubicBezTo>
                    <a:pt x="217020" y="25400"/>
                    <a:pt x="313315" y="22860"/>
                    <a:pt x="413177" y="20320"/>
                  </a:cubicBezTo>
                  <a:cubicBezTo>
                    <a:pt x="480940" y="17780"/>
                    <a:pt x="548703" y="16510"/>
                    <a:pt x="612900" y="13970"/>
                  </a:cubicBezTo>
                  <a:cubicBezTo>
                    <a:pt x="677097" y="11430"/>
                    <a:pt x="744860" y="8890"/>
                    <a:pt x="809057" y="8890"/>
                  </a:cubicBezTo>
                  <a:cubicBezTo>
                    <a:pt x="880386" y="7620"/>
                    <a:pt x="951716" y="10160"/>
                    <a:pt x="1023046" y="8890"/>
                  </a:cubicBezTo>
                  <a:cubicBezTo>
                    <a:pt x="1112208" y="8890"/>
                    <a:pt x="2727826" y="6350"/>
                    <a:pt x="2816989" y="5080"/>
                  </a:cubicBezTo>
                  <a:cubicBezTo>
                    <a:pt x="2902584" y="3810"/>
                    <a:pt x="2988180" y="2540"/>
                    <a:pt x="3077342" y="2540"/>
                  </a:cubicBezTo>
                  <a:cubicBezTo>
                    <a:pt x="3223568" y="1270"/>
                    <a:pt x="3366228" y="0"/>
                    <a:pt x="3512453" y="0"/>
                  </a:cubicBezTo>
                  <a:cubicBezTo>
                    <a:pt x="3573084" y="0"/>
                    <a:pt x="3637281" y="2540"/>
                    <a:pt x="3697911" y="2540"/>
                  </a:cubicBezTo>
                  <a:cubicBezTo>
                    <a:pt x="3865536" y="3810"/>
                    <a:pt x="4036727" y="5080"/>
                    <a:pt x="4204352" y="7620"/>
                  </a:cubicBezTo>
                  <a:cubicBezTo>
                    <a:pt x="4293514" y="8890"/>
                    <a:pt x="4382676" y="12700"/>
                    <a:pt x="4471839" y="16510"/>
                  </a:cubicBezTo>
                  <a:cubicBezTo>
                    <a:pt x="4493237" y="16510"/>
                    <a:pt x="4514636" y="16510"/>
                    <a:pt x="4532469" y="16510"/>
                  </a:cubicBezTo>
                  <a:cubicBezTo>
                    <a:pt x="4553291" y="17780"/>
                    <a:pt x="4562181" y="20320"/>
                    <a:pt x="4572341" y="21590"/>
                  </a:cubicBezTo>
                  <a:close/>
                  <a:moveTo>
                    <a:pt x="4582501" y="816308"/>
                  </a:moveTo>
                  <a:cubicBezTo>
                    <a:pt x="4583771" y="799798"/>
                    <a:pt x="4585041" y="787098"/>
                    <a:pt x="4585041" y="774398"/>
                  </a:cubicBezTo>
                  <a:cubicBezTo>
                    <a:pt x="4583771" y="740772"/>
                    <a:pt x="4582501" y="710755"/>
                    <a:pt x="4582501" y="678472"/>
                  </a:cubicBezTo>
                  <a:cubicBezTo>
                    <a:pt x="4582501" y="663747"/>
                    <a:pt x="4585041" y="649021"/>
                    <a:pt x="4583771" y="634296"/>
                  </a:cubicBezTo>
                  <a:cubicBezTo>
                    <a:pt x="4583771" y="620703"/>
                    <a:pt x="4582501" y="606544"/>
                    <a:pt x="4581231" y="592952"/>
                  </a:cubicBezTo>
                  <a:cubicBezTo>
                    <a:pt x="4576151" y="571996"/>
                    <a:pt x="4564721" y="138163"/>
                    <a:pt x="4564721" y="117208"/>
                  </a:cubicBezTo>
                  <a:cubicBezTo>
                    <a:pt x="4562181" y="99651"/>
                    <a:pt x="4559641" y="81527"/>
                    <a:pt x="4557101" y="63500"/>
                  </a:cubicBezTo>
                  <a:cubicBezTo>
                    <a:pt x="4555831" y="44450"/>
                    <a:pt x="4554561" y="43180"/>
                    <a:pt x="4521769" y="41910"/>
                  </a:cubicBezTo>
                  <a:cubicBezTo>
                    <a:pt x="4511070" y="41910"/>
                    <a:pt x="4503937" y="41910"/>
                    <a:pt x="4493237" y="40640"/>
                  </a:cubicBezTo>
                  <a:cubicBezTo>
                    <a:pt x="4404075" y="36830"/>
                    <a:pt x="4311346" y="31750"/>
                    <a:pt x="4222184" y="30480"/>
                  </a:cubicBezTo>
                  <a:cubicBezTo>
                    <a:pt x="4004629" y="26670"/>
                    <a:pt x="3783507" y="25400"/>
                    <a:pt x="3565951" y="22860"/>
                  </a:cubicBezTo>
                  <a:cubicBezTo>
                    <a:pt x="3533853" y="22860"/>
                    <a:pt x="3498188" y="22860"/>
                    <a:pt x="3466089" y="22860"/>
                  </a:cubicBezTo>
                  <a:cubicBezTo>
                    <a:pt x="3412592" y="22860"/>
                    <a:pt x="3359095" y="22860"/>
                    <a:pt x="3309164" y="22860"/>
                  </a:cubicBezTo>
                  <a:cubicBezTo>
                    <a:pt x="3195036" y="22860"/>
                    <a:pt x="3080909" y="22860"/>
                    <a:pt x="2970348" y="24130"/>
                  </a:cubicBezTo>
                  <a:cubicBezTo>
                    <a:pt x="2874052" y="25400"/>
                    <a:pt x="1251301" y="29210"/>
                    <a:pt x="1155006" y="29210"/>
                  </a:cubicBezTo>
                  <a:cubicBezTo>
                    <a:pt x="998081" y="29210"/>
                    <a:pt x="841155" y="26670"/>
                    <a:pt x="684230" y="33020"/>
                  </a:cubicBezTo>
                  <a:cubicBezTo>
                    <a:pt x="602200" y="36830"/>
                    <a:pt x="523738" y="36830"/>
                    <a:pt x="445275" y="38100"/>
                  </a:cubicBezTo>
                  <a:cubicBezTo>
                    <a:pt x="309749" y="41910"/>
                    <a:pt x="174222" y="45720"/>
                    <a:pt x="45935" y="50800"/>
                  </a:cubicBezTo>
                  <a:cubicBezTo>
                    <a:pt x="33235" y="50800"/>
                    <a:pt x="30695" y="53340"/>
                    <a:pt x="29425" y="66235"/>
                  </a:cubicBezTo>
                  <a:cubicBezTo>
                    <a:pt x="28155" y="76430"/>
                    <a:pt x="28155" y="86624"/>
                    <a:pt x="26885" y="96819"/>
                  </a:cubicBezTo>
                  <a:cubicBezTo>
                    <a:pt x="25615" y="113810"/>
                    <a:pt x="23075" y="130234"/>
                    <a:pt x="21805" y="147225"/>
                  </a:cubicBezTo>
                  <a:cubicBezTo>
                    <a:pt x="16725" y="165349"/>
                    <a:pt x="23075" y="608243"/>
                    <a:pt x="25615" y="626367"/>
                  </a:cubicBezTo>
                  <a:cubicBezTo>
                    <a:pt x="25615" y="645623"/>
                    <a:pt x="25615" y="665446"/>
                    <a:pt x="26885" y="684702"/>
                  </a:cubicBezTo>
                  <a:cubicBezTo>
                    <a:pt x="26885" y="698861"/>
                    <a:pt x="29425" y="713020"/>
                    <a:pt x="29425" y="727179"/>
                  </a:cubicBezTo>
                  <a:cubicBezTo>
                    <a:pt x="29425" y="742471"/>
                    <a:pt x="29425" y="757763"/>
                    <a:pt x="28155" y="774398"/>
                  </a:cubicBezTo>
                  <a:cubicBezTo>
                    <a:pt x="28155" y="778208"/>
                    <a:pt x="28155" y="780748"/>
                    <a:pt x="28155" y="784558"/>
                  </a:cubicBezTo>
                  <a:cubicBezTo>
                    <a:pt x="28155" y="794718"/>
                    <a:pt x="31965" y="798529"/>
                    <a:pt x="40855" y="798529"/>
                  </a:cubicBezTo>
                  <a:cubicBezTo>
                    <a:pt x="70794" y="798529"/>
                    <a:pt x="120725" y="799798"/>
                    <a:pt x="167089" y="799798"/>
                  </a:cubicBezTo>
                  <a:cubicBezTo>
                    <a:pt x="234852" y="799798"/>
                    <a:pt x="306182" y="797258"/>
                    <a:pt x="373945" y="799798"/>
                  </a:cubicBezTo>
                  <a:cubicBezTo>
                    <a:pt x="484506" y="803608"/>
                    <a:pt x="595067" y="806148"/>
                    <a:pt x="705629" y="804879"/>
                  </a:cubicBezTo>
                  <a:cubicBezTo>
                    <a:pt x="776958" y="803608"/>
                    <a:pt x="844722" y="806148"/>
                    <a:pt x="916051" y="806148"/>
                  </a:cubicBezTo>
                  <a:cubicBezTo>
                    <a:pt x="1019479" y="806148"/>
                    <a:pt x="1122908" y="804879"/>
                    <a:pt x="1226336" y="806148"/>
                  </a:cubicBezTo>
                  <a:cubicBezTo>
                    <a:pt x="1379695" y="807418"/>
                    <a:pt x="3063076" y="797258"/>
                    <a:pt x="3220002" y="799798"/>
                  </a:cubicBezTo>
                  <a:cubicBezTo>
                    <a:pt x="3287765" y="801068"/>
                    <a:pt x="3355528" y="802338"/>
                    <a:pt x="3419725" y="802338"/>
                  </a:cubicBezTo>
                  <a:cubicBezTo>
                    <a:pt x="3537419" y="804879"/>
                    <a:pt x="3651546" y="801068"/>
                    <a:pt x="3769241" y="804879"/>
                  </a:cubicBezTo>
                  <a:cubicBezTo>
                    <a:pt x="3865536" y="807418"/>
                    <a:pt x="3961831" y="807418"/>
                    <a:pt x="4058126" y="809958"/>
                  </a:cubicBezTo>
                  <a:cubicBezTo>
                    <a:pt x="4200785" y="813768"/>
                    <a:pt x="4343445" y="816308"/>
                    <a:pt x="4486104" y="817578"/>
                  </a:cubicBezTo>
                  <a:cubicBezTo>
                    <a:pt x="4539602" y="817578"/>
                    <a:pt x="4562181" y="816308"/>
                    <a:pt x="4582501" y="816308"/>
                  </a:cubicBezTo>
                  <a:close/>
                </a:path>
              </a:pathLst>
            </a:custGeom>
            <a:solidFill>
              <a:srgbClr val="50A892"/>
            </a:solidFill>
          </p:spPr>
          <p:txBody>
            <a:bodyPr/>
            <a:lstStyle/>
            <a:p>
              <a:endParaRPr lang="en-US"/>
            </a:p>
          </p:txBody>
        </p:sp>
      </p:grpSp>
      <p:grpSp>
        <p:nvGrpSpPr>
          <p:cNvPr id="16" name="Group 16"/>
          <p:cNvGrpSpPr/>
          <p:nvPr/>
        </p:nvGrpSpPr>
        <p:grpSpPr>
          <a:xfrm>
            <a:off x="5206642" y="1028700"/>
            <a:ext cx="7794792" cy="1477717"/>
            <a:chOff x="0" y="0"/>
            <a:chExt cx="2979454" cy="564837"/>
          </a:xfrm>
        </p:grpSpPr>
        <p:sp>
          <p:nvSpPr>
            <p:cNvPr id="17" name="Freeform 17"/>
            <p:cNvSpPr/>
            <p:nvPr/>
          </p:nvSpPr>
          <p:spPr>
            <a:xfrm>
              <a:off x="0" y="0"/>
              <a:ext cx="2979454" cy="564837"/>
            </a:xfrm>
            <a:custGeom>
              <a:avLst/>
              <a:gdLst/>
              <a:ahLst/>
              <a:cxnLst/>
              <a:rect l="l" t="t" r="r" b="b"/>
              <a:pathLst>
                <a:path w="2979454" h="564837">
                  <a:moveTo>
                    <a:pt x="49661" y="0"/>
                  </a:moveTo>
                  <a:lnTo>
                    <a:pt x="2929793" y="0"/>
                  </a:lnTo>
                  <a:cubicBezTo>
                    <a:pt x="2957220" y="0"/>
                    <a:pt x="2979454" y="22234"/>
                    <a:pt x="2979454" y="49661"/>
                  </a:cubicBezTo>
                  <a:lnTo>
                    <a:pt x="2979454" y="515177"/>
                  </a:lnTo>
                  <a:cubicBezTo>
                    <a:pt x="2979454" y="528347"/>
                    <a:pt x="2974222" y="540979"/>
                    <a:pt x="2964909" y="550292"/>
                  </a:cubicBezTo>
                  <a:cubicBezTo>
                    <a:pt x="2955595" y="559605"/>
                    <a:pt x="2942964" y="564837"/>
                    <a:pt x="2929793" y="564837"/>
                  </a:cubicBezTo>
                  <a:lnTo>
                    <a:pt x="49661" y="564837"/>
                  </a:lnTo>
                  <a:cubicBezTo>
                    <a:pt x="36490" y="564837"/>
                    <a:pt x="23859" y="559605"/>
                    <a:pt x="14545" y="550292"/>
                  </a:cubicBezTo>
                  <a:cubicBezTo>
                    <a:pt x="5232" y="540979"/>
                    <a:pt x="0" y="528347"/>
                    <a:pt x="0" y="515177"/>
                  </a:cubicBezTo>
                  <a:lnTo>
                    <a:pt x="0" y="49661"/>
                  </a:lnTo>
                  <a:cubicBezTo>
                    <a:pt x="0" y="36490"/>
                    <a:pt x="5232" y="23859"/>
                    <a:pt x="14545" y="14545"/>
                  </a:cubicBezTo>
                  <a:cubicBezTo>
                    <a:pt x="23859" y="5232"/>
                    <a:pt x="36490" y="0"/>
                    <a:pt x="49661" y="0"/>
                  </a:cubicBezTo>
                  <a:close/>
                </a:path>
              </a:pathLst>
            </a:custGeom>
            <a:solidFill>
              <a:srgbClr val="AD251E"/>
            </a:solidFill>
          </p:spPr>
          <p:txBody>
            <a:bodyPr/>
            <a:lstStyle/>
            <a:p>
              <a:endParaRPr lang="en-US"/>
            </a:p>
          </p:txBody>
        </p:sp>
        <p:sp>
          <p:nvSpPr>
            <p:cNvPr id="18" name="TextBox 18"/>
            <p:cNvSpPr txBox="1"/>
            <p:nvPr/>
          </p:nvSpPr>
          <p:spPr>
            <a:xfrm>
              <a:off x="0" y="-38100"/>
              <a:ext cx="2979454" cy="602937"/>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0012509" y="3066075"/>
            <a:ext cx="5982034" cy="866775"/>
          </a:xfrm>
          <a:prstGeom prst="rect">
            <a:avLst/>
          </a:prstGeom>
        </p:spPr>
        <p:txBody>
          <a:bodyPr lIns="0" tIns="0" rIns="0" bIns="0" rtlCol="0" anchor="t">
            <a:spAutoFit/>
          </a:bodyPr>
          <a:lstStyle/>
          <a:p>
            <a:pPr algn="ctr">
              <a:lnSpc>
                <a:spcPts val="3150"/>
              </a:lnSpc>
            </a:pPr>
            <a:r>
              <a:rPr lang="en-US" sz="3500" b="1">
                <a:solidFill>
                  <a:srgbClr val="F8F7F2"/>
                </a:solidFill>
                <a:latin typeface="Poppins Bold"/>
                <a:ea typeface="Poppins Bold"/>
                <a:cs typeface="Poppins Bold"/>
                <a:sym typeface="Poppins Bold"/>
              </a:rPr>
              <a:t>Community </a:t>
            </a:r>
          </a:p>
          <a:p>
            <a:pPr marL="0" lvl="0" indent="0" algn="ctr">
              <a:lnSpc>
                <a:spcPts val="3150"/>
              </a:lnSpc>
              <a:spcBef>
                <a:spcPct val="0"/>
              </a:spcBef>
            </a:pPr>
            <a:r>
              <a:rPr lang="en-US" sz="3500" b="1">
                <a:solidFill>
                  <a:srgbClr val="F8F7F2"/>
                </a:solidFill>
                <a:latin typeface="Poppins Bold"/>
                <a:ea typeface="Poppins Bold"/>
                <a:cs typeface="Poppins Bold"/>
                <a:sym typeface="Poppins Bold"/>
              </a:rPr>
              <a:t>Service</a:t>
            </a:r>
          </a:p>
        </p:txBody>
      </p:sp>
      <p:sp>
        <p:nvSpPr>
          <p:cNvPr id="20" name="TextBox 20"/>
          <p:cNvSpPr txBox="1"/>
          <p:nvPr/>
        </p:nvSpPr>
        <p:spPr>
          <a:xfrm>
            <a:off x="1901114" y="3077055"/>
            <a:ext cx="5982034" cy="866775"/>
          </a:xfrm>
          <a:prstGeom prst="rect">
            <a:avLst/>
          </a:prstGeom>
        </p:spPr>
        <p:txBody>
          <a:bodyPr lIns="0" tIns="0" rIns="0" bIns="0" rtlCol="0" anchor="t">
            <a:spAutoFit/>
          </a:bodyPr>
          <a:lstStyle/>
          <a:p>
            <a:pPr marL="0" lvl="0" indent="0" algn="ctr">
              <a:lnSpc>
                <a:spcPts val="3150"/>
              </a:lnSpc>
              <a:spcBef>
                <a:spcPct val="0"/>
              </a:spcBef>
            </a:pPr>
            <a:r>
              <a:rPr lang="en-US" sz="3500" b="1">
                <a:solidFill>
                  <a:srgbClr val="F8F7F2"/>
                </a:solidFill>
                <a:latin typeface="Poppins Bold"/>
                <a:ea typeface="Poppins Bold"/>
                <a:cs typeface="Poppins Bold"/>
                <a:sym typeface="Poppins Bold"/>
              </a:rPr>
              <a:t>Professional Development</a:t>
            </a:r>
          </a:p>
        </p:txBody>
      </p:sp>
      <p:sp>
        <p:nvSpPr>
          <p:cNvPr id="21" name="TextBox 21"/>
          <p:cNvSpPr txBox="1"/>
          <p:nvPr/>
        </p:nvSpPr>
        <p:spPr>
          <a:xfrm>
            <a:off x="6699031" y="1059534"/>
            <a:ext cx="4810013" cy="1339850"/>
          </a:xfrm>
          <a:prstGeom prst="rect">
            <a:avLst/>
          </a:prstGeom>
        </p:spPr>
        <p:txBody>
          <a:bodyPr lIns="0" tIns="0" rIns="0" bIns="0" rtlCol="0" anchor="t">
            <a:spAutoFit/>
          </a:bodyPr>
          <a:lstStyle/>
          <a:p>
            <a:pPr algn="ctr">
              <a:lnSpc>
                <a:spcPts val="5199"/>
              </a:lnSpc>
            </a:pPr>
            <a:r>
              <a:rPr lang="en-US" sz="3999" b="1">
                <a:solidFill>
                  <a:srgbClr val="FFFFFF"/>
                </a:solidFill>
                <a:latin typeface="Poppins Bold"/>
                <a:ea typeface="Poppins Bold"/>
                <a:cs typeface="Poppins Bold"/>
                <a:sym typeface="Poppins Bold"/>
              </a:rPr>
              <a:t>Tentative Spring 2026 Schedule </a:t>
            </a:r>
          </a:p>
        </p:txBody>
      </p:sp>
      <p:graphicFrame>
        <p:nvGraphicFramePr>
          <p:cNvPr id="22" name="Table 22"/>
          <p:cNvGraphicFramePr>
            <a:graphicFrameLocks noGrp="1"/>
          </p:cNvGraphicFramePr>
          <p:nvPr/>
        </p:nvGraphicFramePr>
        <p:xfrm>
          <a:off x="832528" y="4292040"/>
          <a:ext cx="8271511" cy="5233911"/>
        </p:xfrm>
        <a:graphic>
          <a:graphicData uri="http://schemas.openxmlformats.org/drawingml/2006/table">
            <a:tbl>
              <a:tblPr/>
              <a:tblGrid>
                <a:gridCol w="2330843">
                  <a:extLst>
                    <a:ext uri="{9D8B030D-6E8A-4147-A177-3AD203B41FA5}">
                      <a16:colId xmlns:a16="http://schemas.microsoft.com/office/drawing/2014/main" val="20000"/>
                    </a:ext>
                  </a:extLst>
                </a:gridCol>
                <a:gridCol w="1485167">
                  <a:extLst>
                    <a:ext uri="{9D8B030D-6E8A-4147-A177-3AD203B41FA5}">
                      <a16:colId xmlns:a16="http://schemas.microsoft.com/office/drawing/2014/main" val="20001"/>
                    </a:ext>
                  </a:extLst>
                </a:gridCol>
                <a:gridCol w="1485167">
                  <a:extLst>
                    <a:ext uri="{9D8B030D-6E8A-4147-A177-3AD203B41FA5}">
                      <a16:colId xmlns:a16="http://schemas.microsoft.com/office/drawing/2014/main" val="20002"/>
                    </a:ext>
                  </a:extLst>
                </a:gridCol>
                <a:gridCol w="1485167">
                  <a:extLst>
                    <a:ext uri="{9D8B030D-6E8A-4147-A177-3AD203B41FA5}">
                      <a16:colId xmlns:a16="http://schemas.microsoft.com/office/drawing/2014/main" val="20003"/>
                    </a:ext>
                  </a:extLst>
                </a:gridCol>
                <a:gridCol w="1485167">
                  <a:extLst>
                    <a:ext uri="{9D8B030D-6E8A-4147-A177-3AD203B41FA5}">
                      <a16:colId xmlns:a16="http://schemas.microsoft.com/office/drawing/2014/main" val="20004"/>
                    </a:ext>
                  </a:extLst>
                </a:gridCol>
              </a:tblGrid>
              <a:tr h="703257">
                <a:tc>
                  <a:txBody>
                    <a:bodyPr/>
                    <a:lstStyle/>
                    <a:p>
                      <a:pPr algn="ctr">
                        <a:lnSpc>
                          <a:spcPts val="1959"/>
                        </a:lnSpc>
                        <a:defRPr/>
                      </a:pPr>
                      <a:r>
                        <a:rPr lang="en-US" sz="1399" b="1">
                          <a:solidFill>
                            <a:srgbClr val="000000"/>
                          </a:solidFill>
                          <a:latin typeface="Poppins Bold"/>
                          <a:ea typeface="Poppins Bold"/>
                          <a:cs typeface="Poppins Bold"/>
                          <a:sym typeface="Poppins Bold"/>
                        </a:rPr>
                        <a:t>DATE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MEETING</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TIME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TYPE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ATTIRE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extLst>
                  <a:ext uri="{0D108BD9-81ED-4DB2-BD59-A6C34878D82A}">
                    <a16:rowId xmlns:a16="http://schemas.microsoft.com/office/drawing/2014/main" val="10000"/>
                  </a:ext>
                </a:extLst>
              </a:tr>
              <a:tr h="703257">
                <a:tc>
                  <a:txBody>
                    <a:bodyPr/>
                    <a:lstStyle/>
                    <a:p>
                      <a:pPr algn="ctr">
                        <a:lnSpc>
                          <a:spcPts val="1959"/>
                        </a:lnSpc>
                        <a:defRPr/>
                      </a:pPr>
                      <a:r>
                        <a:rPr lang="en-US" sz="1399" b="1">
                          <a:solidFill>
                            <a:srgbClr val="000000"/>
                          </a:solidFill>
                          <a:latin typeface="Poppins Bold"/>
                          <a:ea typeface="Poppins Bold"/>
                          <a:cs typeface="Poppins Bold"/>
                          <a:sym typeface="Poppins Bold"/>
                        </a:rPr>
                        <a:t>1/16/2026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INFORMATION SESSION</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2:30 - 4:00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PD</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BUSINESS CASUAL </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03257">
                <a:tc>
                  <a:txBody>
                    <a:bodyPr/>
                    <a:lstStyle/>
                    <a:p>
                      <a:pPr algn="ctr">
                        <a:lnSpc>
                          <a:spcPts val="1959"/>
                        </a:lnSpc>
                        <a:defRPr/>
                      </a:pPr>
                      <a:r>
                        <a:rPr lang="en-US" sz="1399" b="1">
                          <a:solidFill>
                            <a:srgbClr val="000000"/>
                          </a:solidFill>
                          <a:latin typeface="Poppins Bold"/>
                          <a:ea typeface="Poppins Bold"/>
                          <a:cs typeface="Poppins Bold"/>
                          <a:sym typeface="Poppins Bold"/>
                        </a:rPr>
                        <a:t>1/23/2026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BAP JEOPARDY</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2:30 - 4:00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PD</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BUSINESS PROFESSIONAL</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03257">
                <a:tc>
                  <a:txBody>
                    <a:bodyPr/>
                    <a:lstStyle/>
                    <a:p>
                      <a:pPr algn="ctr">
                        <a:lnSpc>
                          <a:spcPts val="1959"/>
                        </a:lnSpc>
                        <a:defRPr/>
                      </a:pPr>
                      <a:r>
                        <a:rPr lang="en-US" sz="1399" b="1">
                          <a:solidFill>
                            <a:srgbClr val="000000"/>
                          </a:solidFill>
                          <a:latin typeface="Poppins Bold"/>
                          <a:ea typeface="Poppins Bold"/>
                          <a:cs typeface="Poppins Bold"/>
                          <a:sym typeface="Poppins Bold"/>
                        </a:rPr>
                        <a:t>2/6/2026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RESUME REVIEW</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2:30 - 4:00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PD</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BUSINESS PROFESSIONAL</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58813">
                <a:tc>
                  <a:txBody>
                    <a:bodyPr/>
                    <a:lstStyle/>
                    <a:p>
                      <a:pPr algn="ctr">
                        <a:lnSpc>
                          <a:spcPts val="1959"/>
                        </a:lnSpc>
                        <a:defRPr/>
                      </a:pPr>
                      <a:r>
                        <a:rPr lang="en-US" sz="1399" b="1">
                          <a:solidFill>
                            <a:srgbClr val="000000"/>
                          </a:solidFill>
                          <a:latin typeface="Poppins Bold"/>
                          <a:ea typeface="Poppins Bold"/>
                          <a:cs typeface="Poppins Bold"/>
                          <a:sym typeface="Poppins Bold"/>
                        </a:rPr>
                        <a:t>2/13/2026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AI IN THE BUSINESS WORLD</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2:30 - 4:00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PD</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BUSINESS PROFESSIONAL</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58813">
                <a:tc>
                  <a:txBody>
                    <a:bodyPr/>
                    <a:lstStyle/>
                    <a:p>
                      <a:pPr algn="ctr">
                        <a:lnSpc>
                          <a:spcPts val="1959"/>
                        </a:lnSpc>
                        <a:defRPr/>
                      </a:pPr>
                      <a:r>
                        <a:rPr lang="en-US" sz="1399" b="1">
                          <a:solidFill>
                            <a:srgbClr val="000000"/>
                          </a:solidFill>
                          <a:latin typeface="Poppins Bold"/>
                          <a:ea typeface="Poppins Bold"/>
                          <a:cs typeface="Poppins Bold"/>
                          <a:sym typeface="Poppins Bold"/>
                        </a:rPr>
                        <a:t>3/27/2026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PREPARING FOR GRADUATE EDUCATION</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2:30 - 4:00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PD</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BUSINESS PROFESSIONAL</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03257">
                <a:tc>
                  <a:txBody>
                    <a:bodyPr/>
                    <a:lstStyle/>
                    <a:p>
                      <a:pPr algn="ctr">
                        <a:lnSpc>
                          <a:spcPts val="1959"/>
                        </a:lnSpc>
                        <a:defRPr/>
                      </a:pPr>
                      <a:r>
                        <a:rPr lang="en-US" sz="1399" b="1">
                          <a:solidFill>
                            <a:srgbClr val="000000"/>
                          </a:solidFill>
                          <a:latin typeface="Poppins Bold"/>
                          <a:ea typeface="Poppins Bold"/>
                          <a:cs typeface="Poppins Bold"/>
                          <a:sym typeface="Poppins Bold"/>
                        </a:rPr>
                        <a:t>4/3/2026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BE AUDIT YOU CAN BE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2:30 - 4:00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PD</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59"/>
                        </a:lnSpc>
                        <a:defRPr/>
                      </a:pPr>
                      <a:r>
                        <a:rPr lang="en-US" sz="1399" b="1">
                          <a:solidFill>
                            <a:srgbClr val="000000"/>
                          </a:solidFill>
                          <a:latin typeface="Poppins Bold"/>
                          <a:ea typeface="Poppins Bold"/>
                          <a:cs typeface="Poppins Bold"/>
                          <a:sym typeface="Poppins Bold"/>
                        </a:rPr>
                        <a:t>BUSINESS PROFESSIONAL</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graphicFrame>
        <p:nvGraphicFramePr>
          <p:cNvPr id="23" name="Table 23"/>
          <p:cNvGraphicFramePr>
            <a:graphicFrameLocks noGrp="1"/>
          </p:cNvGraphicFramePr>
          <p:nvPr/>
        </p:nvGraphicFramePr>
        <p:xfrm>
          <a:off x="9229008" y="4292040"/>
          <a:ext cx="8271511" cy="5233910"/>
        </p:xfrm>
        <a:graphic>
          <a:graphicData uri="http://schemas.openxmlformats.org/drawingml/2006/table">
            <a:tbl>
              <a:tblPr/>
              <a:tblGrid>
                <a:gridCol w="2330843">
                  <a:extLst>
                    <a:ext uri="{9D8B030D-6E8A-4147-A177-3AD203B41FA5}">
                      <a16:colId xmlns:a16="http://schemas.microsoft.com/office/drawing/2014/main" val="20000"/>
                    </a:ext>
                  </a:extLst>
                </a:gridCol>
                <a:gridCol w="1485167">
                  <a:extLst>
                    <a:ext uri="{9D8B030D-6E8A-4147-A177-3AD203B41FA5}">
                      <a16:colId xmlns:a16="http://schemas.microsoft.com/office/drawing/2014/main" val="20001"/>
                    </a:ext>
                  </a:extLst>
                </a:gridCol>
                <a:gridCol w="1485167">
                  <a:extLst>
                    <a:ext uri="{9D8B030D-6E8A-4147-A177-3AD203B41FA5}">
                      <a16:colId xmlns:a16="http://schemas.microsoft.com/office/drawing/2014/main" val="20002"/>
                    </a:ext>
                  </a:extLst>
                </a:gridCol>
                <a:gridCol w="1485167">
                  <a:extLst>
                    <a:ext uri="{9D8B030D-6E8A-4147-A177-3AD203B41FA5}">
                      <a16:colId xmlns:a16="http://schemas.microsoft.com/office/drawing/2014/main" val="20003"/>
                    </a:ext>
                  </a:extLst>
                </a:gridCol>
                <a:gridCol w="1485167">
                  <a:extLst>
                    <a:ext uri="{9D8B030D-6E8A-4147-A177-3AD203B41FA5}">
                      <a16:colId xmlns:a16="http://schemas.microsoft.com/office/drawing/2014/main" val="20004"/>
                    </a:ext>
                  </a:extLst>
                </a:gridCol>
              </a:tblGrid>
              <a:tr h="703257">
                <a:tc>
                  <a:txBody>
                    <a:bodyPr/>
                    <a:lstStyle/>
                    <a:p>
                      <a:pPr algn="ctr">
                        <a:lnSpc>
                          <a:spcPts val="1960"/>
                        </a:lnSpc>
                        <a:defRPr/>
                      </a:pPr>
                      <a:r>
                        <a:rPr lang="en-US" sz="1400" b="1">
                          <a:solidFill>
                            <a:srgbClr val="000000"/>
                          </a:solidFill>
                          <a:latin typeface="Poppins Bold"/>
                          <a:ea typeface="Poppins Bold"/>
                          <a:cs typeface="Poppins Bold"/>
                          <a:sym typeface="Poppins Bold"/>
                        </a:rPr>
                        <a:t>DATE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MEETING</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TIME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TYPE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ATTIRE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CBA2F"/>
                    </a:solidFill>
                  </a:tcPr>
                </a:tc>
                <a:extLst>
                  <a:ext uri="{0D108BD9-81ED-4DB2-BD59-A6C34878D82A}">
                    <a16:rowId xmlns:a16="http://schemas.microsoft.com/office/drawing/2014/main" val="10000"/>
                  </a:ext>
                </a:extLst>
              </a:tr>
              <a:tr h="703257">
                <a:tc>
                  <a:txBody>
                    <a:bodyPr/>
                    <a:lstStyle/>
                    <a:p>
                      <a:pPr algn="ctr">
                        <a:lnSpc>
                          <a:spcPts val="1960"/>
                        </a:lnSpc>
                        <a:defRPr/>
                      </a:pPr>
                      <a:r>
                        <a:rPr lang="en-US" sz="1400" b="1">
                          <a:solidFill>
                            <a:srgbClr val="000000"/>
                          </a:solidFill>
                          <a:latin typeface="Poppins Bold"/>
                          <a:ea typeface="Poppins Bold"/>
                          <a:cs typeface="Poppins Bold"/>
                          <a:sym typeface="Poppins Bold"/>
                        </a:rPr>
                        <a:t>1/30/2026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SILVERWARE ROLLING</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2:30 - 4:00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CS</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BUSINESS CASUAL</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03257">
                <a:tc>
                  <a:txBody>
                    <a:bodyPr/>
                    <a:lstStyle/>
                    <a:p>
                      <a:pPr algn="ctr">
                        <a:lnSpc>
                          <a:spcPts val="1960"/>
                        </a:lnSpc>
                        <a:defRPr/>
                      </a:pPr>
                      <a:r>
                        <a:rPr lang="en-US" sz="1400" b="1">
                          <a:solidFill>
                            <a:srgbClr val="000000"/>
                          </a:solidFill>
                          <a:latin typeface="Poppins Bold"/>
                          <a:ea typeface="Poppins Bold"/>
                          <a:cs typeface="Poppins Bold"/>
                          <a:sym typeface="Poppins Bold"/>
                        </a:rPr>
                        <a:t>2/26/2026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OFF CAMPUS CS EVENT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TBD</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CS</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KSU OR BAP ATTIRE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03257">
                <a:tc>
                  <a:txBody>
                    <a:bodyPr/>
                    <a:lstStyle/>
                    <a:p>
                      <a:pPr algn="ctr">
                        <a:lnSpc>
                          <a:spcPts val="1960"/>
                        </a:lnSpc>
                        <a:defRPr/>
                      </a:pPr>
                      <a:r>
                        <a:rPr lang="en-US" sz="1400" b="1">
                          <a:solidFill>
                            <a:srgbClr val="000000"/>
                          </a:solidFill>
                          <a:latin typeface="Poppins Bold"/>
                          <a:ea typeface="Poppins Bold"/>
                          <a:cs typeface="Poppins Bold"/>
                          <a:sym typeface="Poppins Bold"/>
                        </a:rPr>
                        <a:t>3/6/2026</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JUNIOR ACHIEVEMENT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8:00 - 3:00</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CS</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KSU OR BAP ATTIRE</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03257">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03257">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014368">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tc>
                  <a:txBody>
                    <a:bodyPr/>
                    <a:lstStyle/>
                    <a:p>
                      <a:pPr algn="ctr">
                        <a:lnSpc>
                          <a:spcPts val="1960"/>
                        </a:lnSpc>
                        <a:defRPr/>
                      </a:pPr>
                      <a:r>
                        <a:rPr lang="en-US" sz="1400" b="1">
                          <a:solidFill>
                            <a:srgbClr val="000000"/>
                          </a:solidFill>
                          <a:latin typeface="Poppins Bold"/>
                          <a:ea typeface="Poppins Bold"/>
                          <a:cs typeface="Poppins Bold"/>
                          <a:sym typeface="Poppins Bold"/>
                        </a:rPr>
                        <a:t>-</a:t>
                      </a:r>
                      <a:endParaRPr lang="en-US" sz="1100"/>
                    </a:p>
                  </a:txBody>
                  <a:tcPr marL="0" marR="0" marT="0" marB="0" anchor="ctr">
                    <a:lnL w="9525" cap="flat" cmpd="sng" algn="ctr">
                      <a:solidFill>
                        <a:srgbClr val="AD251E"/>
                      </a:solidFill>
                      <a:prstDash val="solid"/>
                      <a:round/>
                      <a:headEnd type="none" w="med" len="med"/>
                      <a:tailEnd type="none" w="med" len="med"/>
                    </a:lnL>
                    <a:lnR w="9525" cap="flat" cmpd="sng" algn="ctr">
                      <a:solidFill>
                        <a:srgbClr val="AD251E"/>
                      </a:solidFill>
                      <a:prstDash val="solid"/>
                      <a:round/>
                      <a:headEnd type="none" w="med" len="med"/>
                      <a:tailEnd type="none" w="med" len="med"/>
                    </a:lnR>
                    <a:lnT w="9525" cap="flat" cmpd="sng" algn="ctr">
                      <a:solidFill>
                        <a:srgbClr val="AD251E"/>
                      </a:solidFill>
                      <a:prstDash val="solid"/>
                      <a:round/>
                      <a:headEnd type="none" w="med" len="med"/>
                      <a:tailEnd type="none" w="med" len="med"/>
                    </a:lnT>
                    <a:lnB w="9525" cap="flat" cmpd="sng" algn="ctr">
                      <a:solidFill>
                        <a:srgbClr val="AD251E"/>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
        <p:nvSpPr>
          <p:cNvPr id="24" name="Freeform 24"/>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5"/>
            <a:stretch>
              <a:fillRect l="-33935" r="-29863"/>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91885" y="4258613"/>
            <a:ext cx="12277295" cy="5288602"/>
            <a:chOff x="0" y="0"/>
            <a:chExt cx="2791199" cy="1202345"/>
          </a:xfrm>
        </p:grpSpPr>
        <p:sp>
          <p:nvSpPr>
            <p:cNvPr id="3" name="Freeform 3"/>
            <p:cNvSpPr/>
            <p:nvPr/>
          </p:nvSpPr>
          <p:spPr>
            <a:xfrm>
              <a:off x="0" y="0"/>
              <a:ext cx="2791199" cy="1202345"/>
            </a:xfrm>
            <a:custGeom>
              <a:avLst/>
              <a:gdLst/>
              <a:ahLst/>
              <a:cxnLst/>
              <a:rect l="l" t="t" r="r" b="b"/>
              <a:pathLst>
                <a:path w="2791199" h="1202345">
                  <a:moveTo>
                    <a:pt x="31529" y="0"/>
                  </a:moveTo>
                  <a:lnTo>
                    <a:pt x="2759670" y="0"/>
                  </a:lnTo>
                  <a:cubicBezTo>
                    <a:pt x="2768032" y="0"/>
                    <a:pt x="2776052" y="3322"/>
                    <a:pt x="2781965" y="9235"/>
                  </a:cubicBezTo>
                  <a:cubicBezTo>
                    <a:pt x="2787878" y="15148"/>
                    <a:pt x="2791199" y="23167"/>
                    <a:pt x="2791199" y="31529"/>
                  </a:cubicBezTo>
                  <a:lnTo>
                    <a:pt x="2791199" y="1170815"/>
                  </a:lnTo>
                  <a:cubicBezTo>
                    <a:pt x="2791199" y="1188229"/>
                    <a:pt x="2777083" y="1202345"/>
                    <a:pt x="2759670" y="1202345"/>
                  </a:cubicBezTo>
                  <a:lnTo>
                    <a:pt x="31529" y="1202345"/>
                  </a:lnTo>
                  <a:cubicBezTo>
                    <a:pt x="23167" y="1202345"/>
                    <a:pt x="15148" y="1199023"/>
                    <a:pt x="9235" y="1193110"/>
                  </a:cubicBezTo>
                  <a:cubicBezTo>
                    <a:pt x="3322" y="1187197"/>
                    <a:pt x="0" y="1179178"/>
                    <a:pt x="0" y="1170815"/>
                  </a:cubicBezTo>
                  <a:lnTo>
                    <a:pt x="0" y="31529"/>
                  </a:lnTo>
                  <a:cubicBezTo>
                    <a:pt x="0" y="23167"/>
                    <a:pt x="3322" y="15148"/>
                    <a:pt x="9235" y="9235"/>
                  </a:cubicBezTo>
                  <a:cubicBezTo>
                    <a:pt x="15148" y="3322"/>
                    <a:pt x="23167" y="0"/>
                    <a:pt x="31529" y="0"/>
                  </a:cubicBezTo>
                  <a:close/>
                </a:path>
              </a:pathLst>
            </a:custGeom>
            <a:solidFill>
              <a:srgbClr val="B81F2F"/>
            </a:solidFill>
          </p:spPr>
          <p:txBody>
            <a:bodyPr/>
            <a:lstStyle/>
            <a:p>
              <a:endParaRPr lang="en-US"/>
            </a:p>
          </p:txBody>
        </p:sp>
        <p:sp>
          <p:nvSpPr>
            <p:cNvPr id="4" name="TextBox 4"/>
            <p:cNvSpPr txBox="1"/>
            <p:nvPr/>
          </p:nvSpPr>
          <p:spPr>
            <a:xfrm>
              <a:off x="0" y="-57150"/>
              <a:ext cx="2791199" cy="125949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a:off x="15655152" y="7699565"/>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2091885" y="1229134"/>
            <a:ext cx="12496913" cy="2483017"/>
            <a:chOff x="0" y="0"/>
            <a:chExt cx="3233526" cy="642471"/>
          </a:xfrm>
        </p:grpSpPr>
        <p:sp>
          <p:nvSpPr>
            <p:cNvPr id="7" name="Freeform 7"/>
            <p:cNvSpPr/>
            <p:nvPr/>
          </p:nvSpPr>
          <p:spPr>
            <a:xfrm>
              <a:off x="0" y="0"/>
              <a:ext cx="3233526" cy="642471"/>
            </a:xfrm>
            <a:custGeom>
              <a:avLst/>
              <a:gdLst/>
              <a:ahLst/>
              <a:cxnLst/>
              <a:rect l="l" t="t" r="r" b="b"/>
              <a:pathLst>
                <a:path w="3233526" h="642471">
                  <a:moveTo>
                    <a:pt x="30975" y="0"/>
                  </a:moveTo>
                  <a:lnTo>
                    <a:pt x="3202551" y="0"/>
                  </a:lnTo>
                  <a:cubicBezTo>
                    <a:pt x="3219658" y="0"/>
                    <a:pt x="3233526" y="13868"/>
                    <a:pt x="3233526" y="30975"/>
                  </a:cubicBezTo>
                  <a:lnTo>
                    <a:pt x="3233526" y="611495"/>
                  </a:lnTo>
                  <a:cubicBezTo>
                    <a:pt x="3233526" y="628603"/>
                    <a:pt x="3219658" y="642471"/>
                    <a:pt x="3202551" y="642471"/>
                  </a:cubicBezTo>
                  <a:lnTo>
                    <a:pt x="30975" y="642471"/>
                  </a:lnTo>
                  <a:cubicBezTo>
                    <a:pt x="13868" y="642471"/>
                    <a:pt x="0" y="628603"/>
                    <a:pt x="0" y="611495"/>
                  </a:cubicBezTo>
                  <a:lnTo>
                    <a:pt x="0" y="30975"/>
                  </a:lnTo>
                  <a:cubicBezTo>
                    <a:pt x="0" y="13868"/>
                    <a:pt x="13868" y="0"/>
                    <a:pt x="30975" y="0"/>
                  </a:cubicBezTo>
                  <a:close/>
                </a:path>
              </a:pathLst>
            </a:custGeom>
            <a:solidFill>
              <a:srgbClr val="FCBA2F"/>
            </a:solidFill>
          </p:spPr>
          <p:txBody>
            <a:bodyPr/>
            <a:lstStyle/>
            <a:p>
              <a:endParaRPr lang="en-US"/>
            </a:p>
          </p:txBody>
        </p:sp>
        <p:sp>
          <p:nvSpPr>
            <p:cNvPr id="8" name="TextBox 8"/>
            <p:cNvSpPr txBox="1"/>
            <p:nvPr/>
          </p:nvSpPr>
          <p:spPr>
            <a:xfrm>
              <a:off x="0" y="-57150"/>
              <a:ext cx="3233526" cy="69962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5400000" flipH="1">
            <a:off x="11069241" y="493879"/>
            <a:ext cx="7039114" cy="7057992"/>
          </a:xfrm>
          <a:custGeom>
            <a:avLst/>
            <a:gdLst/>
            <a:ahLst/>
            <a:cxnLst/>
            <a:rect l="l" t="t" r="r" b="b"/>
            <a:pathLst>
              <a:path w="7039114" h="7057992">
                <a:moveTo>
                  <a:pt x="7039114" y="0"/>
                </a:moveTo>
                <a:lnTo>
                  <a:pt x="0" y="0"/>
                </a:lnTo>
                <a:lnTo>
                  <a:pt x="0" y="7057992"/>
                </a:lnTo>
                <a:lnTo>
                  <a:pt x="7039114" y="7057992"/>
                </a:lnTo>
                <a:lnTo>
                  <a:pt x="7039114" y="0"/>
                </a:lnTo>
                <a:close/>
              </a:path>
            </a:pathLst>
          </a:custGeom>
          <a:blipFill>
            <a:blip r:embed="rId4"/>
            <a:stretch>
              <a:fillRect r="-393"/>
            </a:stretch>
          </a:blipFill>
        </p:spPr>
        <p:txBody>
          <a:bodyPr/>
          <a:lstStyle/>
          <a:p>
            <a:endParaRPr lang="en-US"/>
          </a:p>
        </p:txBody>
      </p:sp>
      <p:grpSp>
        <p:nvGrpSpPr>
          <p:cNvPr id="10" name="Group 10"/>
          <p:cNvGrpSpPr/>
          <p:nvPr/>
        </p:nvGrpSpPr>
        <p:grpSpPr>
          <a:xfrm>
            <a:off x="11530442" y="916837"/>
            <a:ext cx="6048382" cy="604838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5046" r="-25046"/>
              </a:stretch>
            </a:blipFill>
            <a:ln w="95250" cap="sq">
              <a:solidFill>
                <a:srgbClr val="FFFFFF"/>
              </a:solidFill>
              <a:prstDash val="solid"/>
              <a:miter/>
            </a:ln>
          </p:spPr>
          <p:txBody>
            <a:bodyPr/>
            <a:lstStyle/>
            <a:p>
              <a:endParaRPr lang="en-US"/>
            </a:p>
          </p:txBody>
        </p:sp>
      </p:grpSp>
      <p:sp>
        <p:nvSpPr>
          <p:cNvPr id="12" name="Freeform 12"/>
          <p:cNvSpPr/>
          <p:nvPr/>
        </p:nvSpPr>
        <p:spPr>
          <a:xfrm rot="-5400000" flipH="1">
            <a:off x="-1268548" y="5846214"/>
            <a:ext cx="2107746" cy="2113399"/>
          </a:xfrm>
          <a:custGeom>
            <a:avLst/>
            <a:gdLst/>
            <a:ahLst/>
            <a:cxnLst/>
            <a:rect l="l" t="t" r="r" b="b"/>
            <a:pathLst>
              <a:path w="2107746" h="2113399">
                <a:moveTo>
                  <a:pt x="2107746" y="0"/>
                </a:moveTo>
                <a:lnTo>
                  <a:pt x="0" y="0"/>
                </a:lnTo>
                <a:lnTo>
                  <a:pt x="0" y="2113399"/>
                </a:lnTo>
                <a:lnTo>
                  <a:pt x="2107746" y="2113399"/>
                </a:lnTo>
                <a:lnTo>
                  <a:pt x="2107746" y="0"/>
                </a:lnTo>
                <a:close/>
              </a:path>
            </a:pathLst>
          </a:custGeom>
          <a:blipFill>
            <a:blip r:embed="rId4"/>
            <a:stretch>
              <a:fillRect r="-393"/>
            </a:stretch>
          </a:blipFill>
        </p:spPr>
        <p:txBody>
          <a:bodyPr/>
          <a:lstStyle/>
          <a:p>
            <a:endParaRPr lang="en-US"/>
          </a:p>
        </p:txBody>
      </p:sp>
      <p:grpSp>
        <p:nvGrpSpPr>
          <p:cNvPr id="13" name="Group 13"/>
          <p:cNvGrpSpPr/>
          <p:nvPr/>
        </p:nvGrpSpPr>
        <p:grpSpPr>
          <a:xfrm>
            <a:off x="-1133151" y="5994634"/>
            <a:ext cx="1796020" cy="179602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15" name="TextBox 15"/>
            <p:cNvSpPr txBox="1"/>
            <p:nvPr/>
          </p:nvSpPr>
          <p:spPr>
            <a:xfrm>
              <a:off x="76200" y="19050"/>
              <a:ext cx="660400" cy="717550"/>
            </a:xfrm>
            <a:prstGeom prst="rect">
              <a:avLst/>
            </a:prstGeom>
          </p:spPr>
          <p:txBody>
            <a:bodyPr lIns="61945" tIns="61945" rIns="61945" bIns="61945" rtlCol="0" anchor="ctr"/>
            <a:lstStyle/>
            <a:p>
              <a:pPr algn="ctr">
                <a:lnSpc>
                  <a:spcPts val="2659"/>
                </a:lnSpc>
              </a:pPr>
              <a:endParaRPr/>
            </a:p>
          </p:txBody>
        </p:sp>
      </p:grpSp>
      <p:grpSp>
        <p:nvGrpSpPr>
          <p:cNvPr id="16" name="Group 16"/>
          <p:cNvGrpSpPr/>
          <p:nvPr/>
        </p:nvGrpSpPr>
        <p:grpSpPr>
          <a:xfrm>
            <a:off x="-1815476" y="5302112"/>
            <a:ext cx="3201602" cy="320160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38150" cap="sq">
              <a:solidFill>
                <a:srgbClr val="000000"/>
              </a:solidFill>
              <a:prstDash val="solid"/>
              <a:miter/>
            </a:ln>
          </p:spPr>
          <p:txBody>
            <a:bodyPr/>
            <a:lstStyle/>
            <a:p>
              <a:endParaRPr lang="en-US"/>
            </a:p>
          </p:txBody>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sp>
        <p:nvSpPr>
          <p:cNvPr id="20" name="TextBox 20"/>
          <p:cNvSpPr txBox="1"/>
          <p:nvPr/>
        </p:nvSpPr>
        <p:spPr>
          <a:xfrm>
            <a:off x="2273545" y="1573907"/>
            <a:ext cx="9852833" cy="1670050"/>
          </a:xfrm>
          <a:prstGeom prst="rect">
            <a:avLst/>
          </a:prstGeom>
        </p:spPr>
        <p:txBody>
          <a:bodyPr lIns="0" tIns="0" rIns="0" bIns="0" rtlCol="0" anchor="t">
            <a:spAutoFit/>
          </a:bodyPr>
          <a:lstStyle/>
          <a:p>
            <a:pPr algn="l">
              <a:lnSpc>
                <a:spcPts val="6500"/>
              </a:lnSpc>
            </a:pPr>
            <a:r>
              <a:rPr lang="en-US" sz="5000" b="1">
                <a:solidFill>
                  <a:srgbClr val="1A1A1A"/>
                </a:solidFill>
                <a:latin typeface="Poppins Bold"/>
                <a:ea typeface="Poppins Bold"/>
                <a:cs typeface="Poppins Bold"/>
                <a:sym typeface="Poppins Bold"/>
              </a:rPr>
              <a:t>Non-BAP Community Service &amp; Professional Development</a:t>
            </a:r>
          </a:p>
        </p:txBody>
      </p:sp>
      <p:sp>
        <p:nvSpPr>
          <p:cNvPr id="21" name="TextBox 21"/>
          <p:cNvSpPr txBox="1"/>
          <p:nvPr/>
        </p:nvSpPr>
        <p:spPr>
          <a:xfrm>
            <a:off x="3024072" y="5076825"/>
            <a:ext cx="8115288" cy="2939415"/>
          </a:xfrm>
          <a:prstGeom prst="rect">
            <a:avLst/>
          </a:prstGeom>
        </p:spPr>
        <p:txBody>
          <a:bodyPr lIns="0" tIns="0" rIns="0" bIns="0" rtlCol="0" anchor="t">
            <a:spAutoFit/>
          </a:bodyPr>
          <a:lstStyle/>
          <a:p>
            <a:pPr algn="ctr">
              <a:lnSpc>
                <a:spcPts val="3359"/>
              </a:lnSpc>
            </a:pPr>
            <a:r>
              <a:rPr lang="en-US" sz="2400" b="1">
                <a:solidFill>
                  <a:srgbClr val="FFFFFF"/>
                </a:solidFill>
                <a:latin typeface="Poppins Bold"/>
                <a:ea typeface="Poppins Bold"/>
                <a:cs typeface="Poppins Bold"/>
                <a:sym typeface="Poppins Bold"/>
              </a:rPr>
              <a:t>What if i can’t attend enough meetings?</a:t>
            </a:r>
          </a:p>
          <a:p>
            <a:pPr algn="l">
              <a:lnSpc>
                <a:spcPts val="3359"/>
              </a:lnSpc>
            </a:pPr>
            <a:endParaRPr lang="en-US" sz="2400" b="1">
              <a:solidFill>
                <a:srgbClr val="FFFFFF"/>
              </a:solidFill>
              <a:latin typeface="Poppins Bold"/>
              <a:ea typeface="Poppins Bold"/>
              <a:cs typeface="Poppins Bold"/>
              <a:sym typeface="Poppins Bold"/>
            </a:endParaRPr>
          </a:p>
          <a:p>
            <a:pPr marL="518160" lvl="1" indent="-259080" algn="l">
              <a:lnSpc>
                <a:spcPts val="3359"/>
              </a:lnSpc>
              <a:buFont typeface="Arial"/>
              <a:buChar char="•"/>
            </a:pPr>
            <a:r>
              <a:rPr lang="en-US" sz="2400">
                <a:solidFill>
                  <a:srgbClr val="FFFFFF"/>
                </a:solidFill>
                <a:latin typeface="Poppins"/>
                <a:ea typeface="Poppins"/>
                <a:cs typeface="Poppins"/>
                <a:sym typeface="Poppins"/>
              </a:rPr>
              <a:t>Members and Candidates may earn up to 2 PD hours and 1 CS hours outside of BAP.</a:t>
            </a:r>
          </a:p>
          <a:p>
            <a:pPr marL="518160" lvl="1" indent="-259080" algn="l">
              <a:lnSpc>
                <a:spcPts val="3359"/>
              </a:lnSpc>
              <a:buFont typeface="Arial"/>
              <a:buChar char="•"/>
            </a:pPr>
            <a:r>
              <a:rPr lang="en-US" sz="2400">
                <a:solidFill>
                  <a:srgbClr val="FFFFFF"/>
                </a:solidFill>
                <a:latin typeface="Poppins"/>
                <a:ea typeface="Poppins"/>
                <a:cs typeface="Poppins"/>
                <a:sym typeface="Poppins"/>
              </a:rPr>
              <a:t>All hours must be submitted using the Non-BAP CS and PD Hours Form at ksubap.com/resources.</a:t>
            </a:r>
          </a:p>
          <a:p>
            <a:pPr marL="0" lvl="0" indent="0" algn="l">
              <a:lnSpc>
                <a:spcPts val="3359"/>
              </a:lnSpc>
              <a:spcBef>
                <a:spcPct val="0"/>
              </a:spcBef>
            </a:pPr>
            <a:endParaRPr lang="en-US" sz="2400">
              <a:solidFill>
                <a:srgbClr val="FFFFFF"/>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84668" y="3031899"/>
            <a:ext cx="2743763" cy="274376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4" name="TextBox 4"/>
            <p:cNvSpPr txBox="1"/>
            <p:nvPr/>
          </p:nvSpPr>
          <p:spPr>
            <a:xfrm>
              <a:off x="76200" y="19050"/>
              <a:ext cx="660400" cy="717550"/>
            </a:xfrm>
            <a:prstGeom prst="rect">
              <a:avLst/>
            </a:prstGeom>
          </p:spPr>
          <p:txBody>
            <a:bodyPr lIns="48359" tIns="48359" rIns="48359" bIns="48359" rtlCol="0" anchor="ctr"/>
            <a:lstStyle/>
            <a:p>
              <a:pPr algn="ctr">
                <a:lnSpc>
                  <a:spcPts val="2659"/>
                </a:lnSpc>
              </a:pPr>
              <a:endParaRPr/>
            </a:p>
          </p:txBody>
        </p:sp>
      </p:grpSp>
      <p:grpSp>
        <p:nvGrpSpPr>
          <p:cNvPr id="5" name="Group 5"/>
          <p:cNvGrpSpPr/>
          <p:nvPr/>
        </p:nvGrpSpPr>
        <p:grpSpPr>
          <a:xfrm>
            <a:off x="3168817" y="4253713"/>
            <a:ext cx="3575466" cy="4400573"/>
            <a:chOff x="0" y="0"/>
            <a:chExt cx="660400" cy="812800"/>
          </a:xfrm>
        </p:grpSpPr>
        <p:sp>
          <p:nvSpPr>
            <p:cNvPr id="6" name="Freeform 6"/>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35186"/>
                  </a:lnTo>
                  <a:cubicBezTo>
                    <a:pt x="660400" y="15753"/>
                    <a:pt x="644647" y="0"/>
                    <a:pt x="625214" y="0"/>
                  </a:cubicBezTo>
                  <a:lnTo>
                    <a:pt x="35186" y="0"/>
                  </a:lnTo>
                  <a:cubicBezTo>
                    <a:pt x="15753" y="0"/>
                    <a:pt x="0" y="15753"/>
                    <a:pt x="0" y="35186"/>
                  </a:cubicBezTo>
                  <a:lnTo>
                    <a:pt x="0" y="483939"/>
                  </a:lnTo>
                  <a:cubicBezTo>
                    <a:pt x="1782" y="627140"/>
                    <a:pt x="93019" y="748755"/>
                    <a:pt x="220252" y="793731"/>
                  </a:cubicBezTo>
                  <a:lnTo>
                    <a:pt x="220252" y="793731"/>
                  </a:lnTo>
                  <a:close/>
                </a:path>
              </a:pathLst>
            </a:custGeom>
            <a:solidFill>
              <a:srgbClr val="FCBA2F"/>
            </a:solidFill>
          </p:spPr>
          <p:txBody>
            <a:bodyPr/>
            <a:lstStyle/>
            <a:p>
              <a:endParaRPr lang="en-US"/>
            </a:p>
          </p:txBody>
        </p:sp>
        <p:sp>
          <p:nvSpPr>
            <p:cNvPr id="7" name="TextBox 7"/>
            <p:cNvSpPr txBox="1"/>
            <p:nvPr/>
          </p:nvSpPr>
          <p:spPr>
            <a:xfrm>
              <a:off x="0" y="-57150"/>
              <a:ext cx="660400" cy="742950"/>
            </a:xfrm>
            <a:prstGeom prst="rect">
              <a:avLst/>
            </a:prstGeom>
          </p:spPr>
          <p:txBody>
            <a:bodyPr lIns="48359" tIns="48359" rIns="48359" bIns="48359" rtlCol="0" anchor="ctr"/>
            <a:lstStyle/>
            <a:p>
              <a:pPr algn="ctr">
                <a:lnSpc>
                  <a:spcPts val="2659"/>
                </a:lnSpc>
              </a:pPr>
              <a:endParaRPr/>
            </a:p>
          </p:txBody>
        </p:sp>
      </p:grpSp>
      <p:grpSp>
        <p:nvGrpSpPr>
          <p:cNvPr id="8" name="Group 8"/>
          <p:cNvGrpSpPr/>
          <p:nvPr/>
        </p:nvGrpSpPr>
        <p:grpSpPr>
          <a:xfrm>
            <a:off x="4176915" y="3624146"/>
            <a:ext cx="1559270" cy="155927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0" name="TextBox 10"/>
            <p:cNvSpPr txBox="1"/>
            <p:nvPr/>
          </p:nvSpPr>
          <p:spPr>
            <a:xfrm>
              <a:off x="76200" y="19050"/>
              <a:ext cx="660400" cy="717550"/>
            </a:xfrm>
            <a:prstGeom prst="rect">
              <a:avLst/>
            </a:prstGeom>
          </p:spPr>
          <p:txBody>
            <a:bodyPr lIns="48359" tIns="48359" rIns="48359" bIns="48359" rtlCol="0" anchor="ctr"/>
            <a:lstStyle/>
            <a:p>
              <a:pPr algn="ctr">
                <a:lnSpc>
                  <a:spcPts val="2659"/>
                </a:lnSpc>
              </a:pPr>
              <a:endParaRPr/>
            </a:p>
          </p:txBody>
        </p:sp>
      </p:grpSp>
      <p:grpSp>
        <p:nvGrpSpPr>
          <p:cNvPr id="11" name="Group 11"/>
          <p:cNvGrpSpPr/>
          <p:nvPr/>
        </p:nvGrpSpPr>
        <p:grpSpPr>
          <a:xfrm>
            <a:off x="7772119" y="3031899"/>
            <a:ext cx="2743763" cy="27437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13" name="TextBox 13"/>
            <p:cNvSpPr txBox="1"/>
            <p:nvPr/>
          </p:nvSpPr>
          <p:spPr>
            <a:xfrm>
              <a:off x="76200" y="19050"/>
              <a:ext cx="660400" cy="717550"/>
            </a:xfrm>
            <a:prstGeom prst="rect">
              <a:avLst/>
            </a:prstGeom>
          </p:spPr>
          <p:txBody>
            <a:bodyPr lIns="48359" tIns="48359" rIns="48359" bIns="48359" rtlCol="0" anchor="ctr"/>
            <a:lstStyle/>
            <a:p>
              <a:pPr algn="ctr">
                <a:lnSpc>
                  <a:spcPts val="2659"/>
                </a:lnSpc>
              </a:pPr>
              <a:endParaRPr/>
            </a:p>
          </p:txBody>
        </p:sp>
      </p:grpSp>
      <p:grpSp>
        <p:nvGrpSpPr>
          <p:cNvPr id="14" name="Group 14"/>
          <p:cNvGrpSpPr/>
          <p:nvPr/>
        </p:nvGrpSpPr>
        <p:grpSpPr>
          <a:xfrm>
            <a:off x="7356267" y="4253713"/>
            <a:ext cx="3575466" cy="4400573"/>
            <a:chOff x="0" y="0"/>
            <a:chExt cx="660400" cy="812800"/>
          </a:xfrm>
        </p:grpSpPr>
        <p:sp>
          <p:nvSpPr>
            <p:cNvPr id="15" name="Freeform 15"/>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35186"/>
                  </a:lnTo>
                  <a:cubicBezTo>
                    <a:pt x="660400" y="15753"/>
                    <a:pt x="644647" y="0"/>
                    <a:pt x="625214" y="0"/>
                  </a:cubicBezTo>
                  <a:lnTo>
                    <a:pt x="35186" y="0"/>
                  </a:lnTo>
                  <a:cubicBezTo>
                    <a:pt x="15753" y="0"/>
                    <a:pt x="0" y="15753"/>
                    <a:pt x="0" y="35186"/>
                  </a:cubicBezTo>
                  <a:lnTo>
                    <a:pt x="0" y="483939"/>
                  </a:lnTo>
                  <a:cubicBezTo>
                    <a:pt x="1782" y="627140"/>
                    <a:pt x="93019" y="748755"/>
                    <a:pt x="220252" y="793731"/>
                  </a:cubicBezTo>
                  <a:lnTo>
                    <a:pt x="220252" y="793731"/>
                  </a:lnTo>
                  <a:close/>
                </a:path>
              </a:pathLst>
            </a:custGeom>
            <a:solidFill>
              <a:srgbClr val="FCBA2F"/>
            </a:solidFill>
          </p:spPr>
          <p:txBody>
            <a:bodyPr/>
            <a:lstStyle/>
            <a:p>
              <a:endParaRPr lang="en-US"/>
            </a:p>
          </p:txBody>
        </p:sp>
        <p:sp>
          <p:nvSpPr>
            <p:cNvPr id="16" name="TextBox 16"/>
            <p:cNvSpPr txBox="1"/>
            <p:nvPr/>
          </p:nvSpPr>
          <p:spPr>
            <a:xfrm>
              <a:off x="0" y="-57150"/>
              <a:ext cx="660400" cy="742950"/>
            </a:xfrm>
            <a:prstGeom prst="rect">
              <a:avLst/>
            </a:prstGeom>
          </p:spPr>
          <p:txBody>
            <a:bodyPr lIns="48359" tIns="48359" rIns="48359" bIns="48359" rtlCol="0" anchor="ctr"/>
            <a:lstStyle/>
            <a:p>
              <a:pPr algn="ctr">
                <a:lnSpc>
                  <a:spcPts val="2659"/>
                </a:lnSpc>
              </a:pPr>
              <a:endParaRPr/>
            </a:p>
          </p:txBody>
        </p:sp>
      </p:grpSp>
      <p:grpSp>
        <p:nvGrpSpPr>
          <p:cNvPr id="17" name="Group 17"/>
          <p:cNvGrpSpPr/>
          <p:nvPr/>
        </p:nvGrpSpPr>
        <p:grpSpPr>
          <a:xfrm>
            <a:off x="8364365" y="3624146"/>
            <a:ext cx="1559270" cy="155927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9" name="TextBox 19"/>
            <p:cNvSpPr txBox="1"/>
            <p:nvPr/>
          </p:nvSpPr>
          <p:spPr>
            <a:xfrm>
              <a:off x="76200" y="19050"/>
              <a:ext cx="660400" cy="717550"/>
            </a:xfrm>
            <a:prstGeom prst="rect">
              <a:avLst/>
            </a:prstGeom>
          </p:spPr>
          <p:txBody>
            <a:bodyPr lIns="48359" tIns="48359" rIns="48359" bIns="48359" rtlCol="0" anchor="ctr"/>
            <a:lstStyle/>
            <a:p>
              <a:pPr algn="ctr">
                <a:lnSpc>
                  <a:spcPts val="2659"/>
                </a:lnSpc>
              </a:pPr>
              <a:endParaRPr/>
            </a:p>
          </p:txBody>
        </p:sp>
      </p:grpSp>
      <p:grpSp>
        <p:nvGrpSpPr>
          <p:cNvPr id="20" name="Group 20"/>
          <p:cNvGrpSpPr/>
          <p:nvPr/>
        </p:nvGrpSpPr>
        <p:grpSpPr>
          <a:xfrm>
            <a:off x="11959569" y="3031899"/>
            <a:ext cx="2743763" cy="2743763"/>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22" name="TextBox 22"/>
            <p:cNvSpPr txBox="1"/>
            <p:nvPr/>
          </p:nvSpPr>
          <p:spPr>
            <a:xfrm>
              <a:off x="76200" y="19050"/>
              <a:ext cx="660400" cy="717550"/>
            </a:xfrm>
            <a:prstGeom prst="rect">
              <a:avLst/>
            </a:prstGeom>
          </p:spPr>
          <p:txBody>
            <a:bodyPr lIns="48359" tIns="48359" rIns="48359" bIns="48359" rtlCol="0" anchor="ctr"/>
            <a:lstStyle/>
            <a:p>
              <a:pPr algn="ctr">
                <a:lnSpc>
                  <a:spcPts val="2659"/>
                </a:lnSpc>
              </a:pPr>
              <a:endParaRPr/>
            </a:p>
          </p:txBody>
        </p:sp>
      </p:grpSp>
      <p:grpSp>
        <p:nvGrpSpPr>
          <p:cNvPr id="23" name="Group 23"/>
          <p:cNvGrpSpPr/>
          <p:nvPr/>
        </p:nvGrpSpPr>
        <p:grpSpPr>
          <a:xfrm>
            <a:off x="11543717" y="4253713"/>
            <a:ext cx="3575466" cy="4400573"/>
            <a:chOff x="0" y="0"/>
            <a:chExt cx="660400" cy="812800"/>
          </a:xfrm>
        </p:grpSpPr>
        <p:sp>
          <p:nvSpPr>
            <p:cNvPr id="24" name="Freeform 24"/>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35186"/>
                  </a:lnTo>
                  <a:cubicBezTo>
                    <a:pt x="660400" y="15753"/>
                    <a:pt x="644647" y="0"/>
                    <a:pt x="625214" y="0"/>
                  </a:cubicBezTo>
                  <a:lnTo>
                    <a:pt x="35186" y="0"/>
                  </a:lnTo>
                  <a:cubicBezTo>
                    <a:pt x="15753" y="0"/>
                    <a:pt x="0" y="15753"/>
                    <a:pt x="0" y="35186"/>
                  </a:cubicBezTo>
                  <a:lnTo>
                    <a:pt x="0" y="483939"/>
                  </a:lnTo>
                  <a:cubicBezTo>
                    <a:pt x="1782" y="627140"/>
                    <a:pt x="93019" y="748755"/>
                    <a:pt x="220252" y="793731"/>
                  </a:cubicBezTo>
                  <a:lnTo>
                    <a:pt x="220252" y="793731"/>
                  </a:lnTo>
                  <a:close/>
                </a:path>
              </a:pathLst>
            </a:custGeom>
            <a:solidFill>
              <a:srgbClr val="FCBA2F"/>
            </a:solidFill>
          </p:spPr>
          <p:txBody>
            <a:bodyPr/>
            <a:lstStyle/>
            <a:p>
              <a:endParaRPr lang="en-US"/>
            </a:p>
          </p:txBody>
        </p:sp>
        <p:sp>
          <p:nvSpPr>
            <p:cNvPr id="25" name="TextBox 25"/>
            <p:cNvSpPr txBox="1"/>
            <p:nvPr/>
          </p:nvSpPr>
          <p:spPr>
            <a:xfrm>
              <a:off x="0" y="-57150"/>
              <a:ext cx="660400" cy="742950"/>
            </a:xfrm>
            <a:prstGeom prst="rect">
              <a:avLst/>
            </a:prstGeom>
          </p:spPr>
          <p:txBody>
            <a:bodyPr lIns="48359" tIns="48359" rIns="48359" bIns="48359" rtlCol="0" anchor="ctr"/>
            <a:lstStyle/>
            <a:p>
              <a:pPr algn="ctr">
                <a:lnSpc>
                  <a:spcPts val="2659"/>
                </a:lnSpc>
              </a:pPr>
              <a:endParaRPr/>
            </a:p>
          </p:txBody>
        </p:sp>
      </p:grpSp>
      <p:grpSp>
        <p:nvGrpSpPr>
          <p:cNvPr id="26" name="Group 26"/>
          <p:cNvGrpSpPr/>
          <p:nvPr/>
        </p:nvGrpSpPr>
        <p:grpSpPr>
          <a:xfrm>
            <a:off x="12551815" y="3624146"/>
            <a:ext cx="1559270" cy="1559270"/>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8" name="TextBox 28"/>
            <p:cNvSpPr txBox="1"/>
            <p:nvPr/>
          </p:nvSpPr>
          <p:spPr>
            <a:xfrm>
              <a:off x="76200" y="19050"/>
              <a:ext cx="660400" cy="717550"/>
            </a:xfrm>
            <a:prstGeom prst="rect">
              <a:avLst/>
            </a:prstGeom>
          </p:spPr>
          <p:txBody>
            <a:bodyPr lIns="48359" tIns="48359" rIns="48359" bIns="48359" rtlCol="0" anchor="ctr"/>
            <a:lstStyle/>
            <a:p>
              <a:pPr algn="ctr">
                <a:lnSpc>
                  <a:spcPts val="2659"/>
                </a:lnSpc>
              </a:pPr>
              <a:endParaRPr/>
            </a:p>
          </p:txBody>
        </p:sp>
      </p:grpSp>
      <p:sp>
        <p:nvSpPr>
          <p:cNvPr id="29" name="Freeform 29"/>
          <p:cNvSpPr/>
          <p:nvPr/>
        </p:nvSpPr>
        <p:spPr>
          <a:xfrm>
            <a:off x="12970083" y="3979919"/>
            <a:ext cx="847723" cy="847723"/>
          </a:xfrm>
          <a:custGeom>
            <a:avLst/>
            <a:gdLst/>
            <a:ahLst/>
            <a:cxnLst/>
            <a:rect l="l" t="t" r="r" b="b"/>
            <a:pathLst>
              <a:path w="847723" h="847723">
                <a:moveTo>
                  <a:pt x="0" y="0"/>
                </a:moveTo>
                <a:lnTo>
                  <a:pt x="847723" y="0"/>
                </a:lnTo>
                <a:lnTo>
                  <a:pt x="847723" y="847723"/>
                </a:lnTo>
                <a:lnTo>
                  <a:pt x="0" y="8477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TextBox 30"/>
          <p:cNvSpPr txBox="1"/>
          <p:nvPr/>
        </p:nvSpPr>
        <p:spPr>
          <a:xfrm>
            <a:off x="3584668" y="5270483"/>
            <a:ext cx="2741378" cy="424814"/>
          </a:xfrm>
          <a:prstGeom prst="rect">
            <a:avLst/>
          </a:prstGeom>
        </p:spPr>
        <p:txBody>
          <a:bodyPr lIns="0" tIns="0" rIns="0" bIns="0" rtlCol="0" anchor="t">
            <a:spAutoFit/>
          </a:bodyPr>
          <a:lstStyle/>
          <a:p>
            <a:pPr algn="ctr">
              <a:lnSpc>
                <a:spcPts val="3360"/>
              </a:lnSpc>
              <a:spcBef>
                <a:spcPct val="0"/>
              </a:spcBef>
            </a:pPr>
            <a:r>
              <a:rPr lang="en-US" sz="2400" b="1">
                <a:solidFill>
                  <a:srgbClr val="FFFFFF"/>
                </a:solidFill>
                <a:latin typeface="Poppins Bold"/>
                <a:ea typeface="Poppins Bold"/>
                <a:cs typeface="Poppins Bold"/>
                <a:sym typeface="Poppins Bold"/>
              </a:rPr>
              <a:t>Step One:</a:t>
            </a:r>
          </a:p>
        </p:txBody>
      </p:sp>
      <p:sp>
        <p:nvSpPr>
          <p:cNvPr id="31" name="TextBox 31"/>
          <p:cNvSpPr txBox="1"/>
          <p:nvPr/>
        </p:nvSpPr>
        <p:spPr>
          <a:xfrm>
            <a:off x="7773311" y="5270483"/>
            <a:ext cx="2741378" cy="424814"/>
          </a:xfrm>
          <a:prstGeom prst="rect">
            <a:avLst/>
          </a:prstGeom>
        </p:spPr>
        <p:txBody>
          <a:bodyPr lIns="0" tIns="0" rIns="0" bIns="0" rtlCol="0" anchor="t">
            <a:spAutoFit/>
          </a:bodyPr>
          <a:lstStyle/>
          <a:p>
            <a:pPr algn="ctr">
              <a:lnSpc>
                <a:spcPts val="3360"/>
              </a:lnSpc>
              <a:spcBef>
                <a:spcPct val="0"/>
              </a:spcBef>
            </a:pPr>
            <a:r>
              <a:rPr lang="en-US" sz="2400" b="1">
                <a:solidFill>
                  <a:srgbClr val="FFFFFF"/>
                </a:solidFill>
                <a:latin typeface="Poppins Bold"/>
                <a:ea typeface="Poppins Bold"/>
                <a:cs typeface="Poppins Bold"/>
                <a:sym typeface="Poppins Bold"/>
              </a:rPr>
              <a:t>Step Two:</a:t>
            </a:r>
          </a:p>
        </p:txBody>
      </p:sp>
      <p:sp>
        <p:nvSpPr>
          <p:cNvPr id="32" name="TextBox 32"/>
          <p:cNvSpPr txBox="1"/>
          <p:nvPr/>
        </p:nvSpPr>
        <p:spPr>
          <a:xfrm>
            <a:off x="12023255" y="5270483"/>
            <a:ext cx="2741378" cy="424814"/>
          </a:xfrm>
          <a:prstGeom prst="rect">
            <a:avLst/>
          </a:prstGeom>
        </p:spPr>
        <p:txBody>
          <a:bodyPr lIns="0" tIns="0" rIns="0" bIns="0" rtlCol="0" anchor="t">
            <a:spAutoFit/>
          </a:bodyPr>
          <a:lstStyle/>
          <a:p>
            <a:pPr algn="ctr">
              <a:lnSpc>
                <a:spcPts val="3360"/>
              </a:lnSpc>
              <a:spcBef>
                <a:spcPct val="0"/>
              </a:spcBef>
            </a:pPr>
            <a:r>
              <a:rPr lang="en-US" sz="2400" b="1">
                <a:solidFill>
                  <a:srgbClr val="FFFFFF"/>
                </a:solidFill>
                <a:latin typeface="Poppins Bold"/>
                <a:ea typeface="Poppins Bold"/>
                <a:cs typeface="Poppins Bold"/>
                <a:sym typeface="Poppins Bold"/>
              </a:rPr>
              <a:t>Step Three:</a:t>
            </a:r>
          </a:p>
        </p:txBody>
      </p:sp>
      <p:sp>
        <p:nvSpPr>
          <p:cNvPr id="33" name="TextBox 33"/>
          <p:cNvSpPr txBox="1"/>
          <p:nvPr/>
        </p:nvSpPr>
        <p:spPr>
          <a:xfrm>
            <a:off x="3513508" y="5791890"/>
            <a:ext cx="3023610" cy="2526030"/>
          </a:xfrm>
          <a:prstGeom prst="rect">
            <a:avLst/>
          </a:prstGeom>
        </p:spPr>
        <p:txBody>
          <a:bodyPr lIns="0" tIns="0" rIns="0" bIns="0" rtlCol="0" anchor="t">
            <a:spAutoFit/>
          </a:bodyPr>
          <a:lstStyle/>
          <a:p>
            <a:pPr algn="ctr">
              <a:lnSpc>
                <a:spcPts val="2519"/>
              </a:lnSpc>
              <a:spcBef>
                <a:spcPct val="0"/>
              </a:spcBef>
            </a:pPr>
            <a:r>
              <a:rPr lang="en-US" sz="1799">
                <a:solidFill>
                  <a:srgbClr val="FFFFFF"/>
                </a:solidFill>
                <a:latin typeface="Poppins"/>
                <a:ea typeface="Poppins"/>
                <a:cs typeface="Poppins"/>
                <a:sym typeface="Poppins"/>
              </a:rPr>
              <a:t>Each square has something on it that might apply to someone else in the room. Your goal is to walk around, talk to people, and find someone who matches each square.</a:t>
            </a:r>
          </a:p>
        </p:txBody>
      </p:sp>
      <p:sp>
        <p:nvSpPr>
          <p:cNvPr id="34" name="TextBox 34"/>
          <p:cNvSpPr txBox="1"/>
          <p:nvPr/>
        </p:nvSpPr>
        <p:spPr>
          <a:xfrm>
            <a:off x="7564789" y="5791890"/>
            <a:ext cx="3158422" cy="2211705"/>
          </a:xfrm>
          <a:prstGeom prst="rect">
            <a:avLst/>
          </a:prstGeom>
        </p:spPr>
        <p:txBody>
          <a:bodyPr lIns="0" tIns="0" rIns="0" bIns="0" rtlCol="0" anchor="t">
            <a:spAutoFit/>
          </a:bodyPr>
          <a:lstStyle/>
          <a:p>
            <a:pPr algn="ctr">
              <a:lnSpc>
                <a:spcPts val="2519"/>
              </a:lnSpc>
              <a:spcBef>
                <a:spcPct val="0"/>
              </a:spcBef>
            </a:pPr>
            <a:r>
              <a:rPr lang="en-US" sz="1799">
                <a:solidFill>
                  <a:srgbClr val="FFFFFF"/>
                </a:solidFill>
                <a:latin typeface="Poppins"/>
                <a:ea typeface="Poppins"/>
                <a:cs typeface="Poppins"/>
                <a:sym typeface="Poppins"/>
              </a:rPr>
              <a:t>When you find someone who fits a square, write their name in it. Each person can only sign one square on your sheet, so don’t use the same person twice.</a:t>
            </a:r>
          </a:p>
        </p:txBody>
      </p:sp>
      <p:sp>
        <p:nvSpPr>
          <p:cNvPr id="35" name="TextBox 35"/>
          <p:cNvSpPr txBox="1"/>
          <p:nvPr/>
        </p:nvSpPr>
        <p:spPr>
          <a:xfrm>
            <a:off x="11960433" y="5791890"/>
            <a:ext cx="2930999" cy="1268730"/>
          </a:xfrm>
          <a:prstGeom prst="rect">
            <a:avLst/>
          </a:prstGeom>
        </p:spPr>
        <p:txBody>
          <a:bodyPr lIns="0" tIns="0" rIns="0" bIns="0" rtlCol="0" anchor="t">
            <a:spAutoFit/>
          </a:bodyPr>
          <a:lstStyle/>
          <a:p>
            <a:pPr algn="ctr">
              <a:lnSpc>
                <a:spcPts val="2519"/>
              </a:lnSpc>
              <a:spcBef>
                <a:spcPct val="0"/>
              </a:spcBef>
            </a:pPr>
            <a:r>
              <a:rPr lang="en-US" sz="1799">
                <a:solidFill>
                  <a:srgbClr val="FFFFFF"/>
                </a:solidFill>
                <a:latin typeface="Poppins"/>
                <a:ea typeface="Poppins"/>
                <a:cs typeface="Poppins"/>
                <a:sym typeface="Poppins"/>
              </a:rPr>
              <a:t>First person to get BINGO gets a prize!! And even if you don’t finish, that’s totally fine!!</a:t>
            </a:r>
          </a:p>
        </p:txBody>
      </p:sp>
      <p:sp>
        <p:nvSpPr>
          <p:cNvPr id="36" name="TextBox 36"/>
          <p:cNvSpPr txBox="1"/>
          <p:nvPr/>
        </p:nvSpPr>
        <p:spPr>
          <a:xfrm>
            <a:off x="2359846" y="885825"/>
            <a:ext cx="13568308" cy="901700"/>
          </a:xfrm>
          <a:prstGeom prst="rect">
            <a:avLst/>
          </a:prstGeom>
        </p:spPr>
        <p:txBody>
          <a:bodyPr lIns="0" tIns="0" rIns="0" bIns="0" rtlCol="0" anchor="t">
            <a:spAutoFit/>
          </a:bodyPr>
          <a:lstStyle/>
          <a:p>
            <a:pPr algn="ctr">
              <a:lnSpc>
                <a:spcPts val="7000"/>
              </a:lnSpc>
              <a:spcBef>
                <a:spcPct val="0"/>
              </a:spcBef>
            </a:pPr>
            <a:r>
              <a:rPr lang="en-US" sz="5000" b="1">
                <a:solidFill>
                  <a:srgbClr val="0D0D0D"/>
                </a:solidFill>
                <a:latin typeface="Poppins Bold"/>
                <a:ea typeface="Poppins Bold"/>
                <a:cs typeface="Poppins Bold"/>
                <a:sym typeface="Poppins Bold"/>
              </a:rPr>
              <a:t>Icebreaker Bingo</a:t>
            </a:r>
          </a:p>
        </p:txBody>
      </p:sp>
      <p:sp>
        <p:nvSpPr>
          <p:cNvPr id="37" name="Freeform 37"/>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4"/>
            <a:stretch>
              <a:fillRect l="-33935" r="-29863"/>
            </a:stretch>
          </a:blipFill>
        </p:spPr>
        <p:txBody>
          <a:bodyPr/>
          <a:lstStyle/>
          <a:p>
            <a:endParaRPr lang="en-US"/>
          </a:p>
        </p:txBody>
      </p:sp>
      <p:sp>
        <p:nvSpPr>
          <p:cNvPr id="38" name="Freeform 38"/>
          <p:cNvSpPr/>
          <p:nvPr/>
        </p:nvSpPr>
        <p:spPr>
          <a:xfrm>
            <a:off x="16914547" y="7553871"/>
            <a:ext cx="585971" cy="1100414"/>
          </a:xfrm>
          <a:custGeom>
            <a:avLst/>
            <a:gdLst/>
            <a:ahLst/>
            <a:cxnLst/>
            <a:rect l="l" t="t" r="r" b="b"/>
            <a:pathLst>
              <a:path w="585971" h="1100414">
                <a:moveTo>
                  <a:pt x="0" y="0"/>
                </a:moveTo>
                <a:lnTo>
                  <a:pt x="585971" y="0"/>
                </a:lnTo>
                <a:lnTo>
                  <a:pt x="585971" y="1100415"/>
                </a:lnTo>
                <a:lnTo>
                  <a:pt x="0" y="11004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9" name="Freeform 39"/>
          <p:cNvSpPr/>
          <p:nvPr/>
        </p:nvSpPr>
        <p:spPr>
          <a:xfrm rot="-5400000" flipH="1">
            <a:off x="-1268548" y="5846214"/>
            <a:ext cx="2107746" cy="2113399"/>
          </a:xfrm>
          <a:custGeom>
            <a:avLst/>
            <a:gdLst/>
            <a:ahLst/>
            <a:cxnLst/>
            <a:rect l="l" t="t" r="r" b="b"/>
            <a:pathLst>
              <a:path w="2107746" h="2113399">
                <a:moveTo>
                  <a:pt x="2107746" y="0"/>
                </a:moveTo>
                <a:lnTo>
                  <a:pt x="0" y="0"/>
                </a:lnTo>
                <a:lnTo>
                  <a:pt x="0" y="2113399"/>
                </a:lnTo>
                <a:lnTo>
                  <a:pt x="2107746" y="2113399"/>
                </a:lnTo>
                <a:lnTo>
                  <a:pt x="2107746" y="0"/>
                </a:lnTo>
                <a:close/>
              </a:path>
            </a:pathLst>
          </a:custGeom>
          <a:blipFill>
            <a:blip r:embed="rId7"/>
            <a:stretch>
              <a:fillRect r="-393"/>
            </a:stretch>
          </a:blipFill>
        </p:spPr>
        <p:txBody>
          <a:bodyPr/>
          <a:lstStyle/>
          <a:p>
            <a:endParaRPr lang="en-US"/>
          </a:p>
        </p:txBody>
      </p:sp>
      <p:grpSp>
        <p:nvGrpSpPr>
          <p:cNvPr id="40" name="Group 40"/>
          <p:cNvGrpSpPr/>
          <p:nvPr/>
        </p:nvGrpSpPr>
        <p:grpSpPr>
          <a:xfrm>
            <a:off x="-1133151" y="5994634"/>
            <a:ext cx="1796020" cy="1796020"/>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42" name="TextBox 42"/>
            <p:cNvSpPr txBox="1"/>
            <p:nvPr/>
          </p:nvSpPr>
          <p:spPr>
            <a:xfrm>
              <a:off x="76200" y="19050"/>
              <a:ext cx="660400" cy="717550"/>
            </a:xfrm>
            <a:prstGeom prst="rect">
              <a:avLst/>
            </a:prstGeom>
          </p:spPr>
          <p:txBody>
            <a:bodyPr lIns="61945" tIns="61945" rIns="61945" bIns="61945" rtlCol="0" anchor="ctr"/>
            <a:lstStyle/>
            <a:p>
              <a:pPr algn="ctr">
                <a:lnSpc>
                  <a:spcPts val="2659"/>
                </a:lnSpc>
              </a:pPr>
              <a:endParaRPr/>
            </a:p>
          </p:txBody>
        </p:sp>
      </p:grpSp>
      <p:grpSp>
        <p:nvGrpSpPr>
          <p:cNvPr id="43" name="Group 43"/>
          <p:cNvGrpSpPr/>
          <p:nvPr/>
        </p:nvGrpSpPr>
        <p:grpSpPr>
          <a:xfrm>
            <a:off x="-1815476" y="5302112"/>
            <a:ext cx="3201602" cy="3201602"/>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38150" cap="sq">
              <a:solidFill>
                <a:srgbClr val="000000"/>
              </a:solidFill>
              <a:prstDash val="solid"/>
              <a:miter/>
            </a:ln>
          </p:spPr>
          <p:txBody>
            <a:bodyPr/>
            <a:lstStyle/>
            <a:p>
              <a:endParaRPr lang="en-US"/>
            </a:p>
          </p:txBody>
        </p:sp>
        <p:sp>
          <p:nvSpPr>
            <p:cNvPr id="45" name="TextBox 4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46" name="Freeform 46"/>
          <p:cNvSpPr/>
          <p:nvPr/>
        </p:nvSpPr>
        <p:spPr>
          <a:xfrm>
            <a:off x="4461211" y="3908442"/>
            <a:ext cx="990677" cy="990677"/>
          </a:xfrm>
          <a:custGeom>
            <a:avLst/>
            <a:gdLst/>
            <a:ahLst/>
            <a:cxnLst/>
            <a:rect l="l" t="t" r="r" b="b"/>
            <a:pathLst>
              <a:path w="990677" h="990677">
                <a:moveTo>
                  <a:pt x="0" y="0"/>
                </a:moveTo>
                <a:lnTo>
                  <a:pt x="990677" y="0"/>
                </a:lnTo>
                <a:lnTo>
                  <a:pt x="990677" y="990677"/>
                </a:lnTo>
                <a:lnTo>
                  <a:pt x="0" y="9906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7" name="Freeform 47"/>
          <p:cNvSpPr/>
          <p:nvPr/>
        </p:nvSpPr>
        <p:spPr>
          <a:xfrm>
            <a:off x="8614952" y="3857666"/>
            <a:ext cx="1058096" cy="1092228"/>
          </a:xfrm>
          <a:custGeom>
            <a:avLst/>
            <a:gdLst/>
            <a:ahLst/>
            <a:cxnLst/>
            <a:rect l="l" t="t" r="r" b="b"/>
            <a:pathLst>
              <a:path w="1058096" h="1092228">
                <a:moveTo>
                  <a:pt x="0" y="0"/>
                </a:moveTo>
                <a:lnTo>
                  <a:pt x="1058096" y="0"/>
                </a:lnTo>
                <a:lnTo>
                  <a:pt x="1058096" y="1092229"/>
                </a:lnTo>
                <a:lnTo>
                  <a:pt x="0" y="10922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8" name="TextBox 48"/>
          <p:cNvSpPr txBox="1"/>
          <p:nvPr/>
        </p:nvSpPr>
        <p:spPr>
          <a:xfrm>
            <a:off x="2469294" y="2098492"/>
            <a:ext cx="13568308" cy="424814"/>
          </a:xfrm>
          <a:prstGeom prst="rect">
            <a:avLst/>
          </a:prstGeom>
        </p:spPr>
        <p:txBody>
          <a:bodyPr lIns="0" tIns="0" rIns="0" bIns="0" rtlCol="0" anchor="t">
            <a:spAutoFit/>
          </a:bodyPr>
          <a:lstStyle/>
          <a:p>
            <a:pPr algn="ctr">
              <a:lnSpc>
                <a:spcPts val="3360"/>
              </a:lnSpc>
              <a:spcBef>
                <a:spcPct val="0"/>
              </a:spcBef>
            </a:pPr>
            <a:r>
              <a:rPr lang="en-US" sz="2400">
                <a:solidFill>
                  <a:srgbClr val="0D0D0D"/>
                </a:solidFill>
                <a:latin typeface="Poppins"/>
                <a:ea typeface="Poppins"/>
                <a:cs typeface="Poppins"/>
                <a:sym typeface="Poppins"/>
              </a:rPr>
              <a:t>A timer will show how much time you have to get a BINGO before time runs out!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16769" y="3638502"/>
            <a:ext cx="3596448" cy="3724385"/>
            <a:chOff x="0" y="0"/>
            <a:chExt cx="817640" cy="846726"/>
          </a:xfrm>
        </p:grpSpPr>
        <p:sp>
          <p:nvSpPr>
            <p:cNvPr id="3" name="Freeform 3"/>
            <p:cNvSpPr/>
            <p:nvPr/>
          </p:nvSpPr>
          <p:spPr>
            <a:xfrm>
              <a:off x="0" y="0"/>
              <a:ext cx="817640" cy="846726"/>
            </a:xfrm>
            <a:custGeom>
              <a:avLst/>
              <a:gdLst/>
              <a:ahLst/>
              <a:cxnLst/>
              <a:rect l="l" t="t" r="r" b="b"/>
              <a:pathLst>
                <a:path w="817640" h="846726">
                  <a:moveTo>
                    <a:pt x="107633" y="0"/>
                  </a:moveTo>
                  <a:lnTo>
                    <a:pt x="710007" y="0"/>
                  </a:lnTo>
                  <a:cubicBezTo>
                    <a:pt x="738553" y="0"/>
                    <a:pt x="765930" y="11340"/>
                    <a:pt x="786115" y="31525"/>
                  </a:cubicBezTo>
                  <a:cubicBezTo>
                    <a:pt x="806300" y="51710"/>
                    <a:pt x="817640" y="79087"/>
                    <a:pt x="817640" y="107633"/>
                  </a:cubicBezTo>
                  <a:lnTo>
                    <a:pt x="817640" y="739093"/>
                  </a:lnTo>
                  <a:cubicBezTo>
                    <a:pt x="817640" y="798537"/>
                    <a:pt x="769451" y="846726"/>
                    <a:pt x="710007" y="846726"/>
                  </a:cubicBezTo>
                  <a:lnTo>
                    <a:pt x="107633" y="846726"/>
                  </a:lnTo>
                  <a:cubicBezTo>
                    <a:pt x="79087" y="846726"/>
                    <a:pt x="51710" y="835386"/>
                    <a:pt x="31525" y="815201"/>
                  </a:cubicBezTo>
                  <a:cubicBezTo>
                    <a:pt x="11340" y="795016"/>
                    <a:pt x="0" y="767639"/>
                    <a:pt x="0" y="739093"/>
                  </a:cubicBezTo>
                  <a:lnTo>
                    <a:pt x="0" y="107633"/>
                  </a:lnTo>
                  <a:cubicBezTo>
                    <a:pt x="0" y="79087"/>
                    <a:pt x="11340" y="51710"/>
                    <a:pt x="31525" y="31525"/>
                  </a:cubicBezTo>
                  <a:cubicBezTo>
                    <a:pt x="51710" y="11340"/>
                    <a:pt x="79087" y="0"/>
                    <a:pt x="107633" y="0"/>
                  </a:cubicBezTo>
                  <a:close/>
                </a:path>
              </a:pathLst>
            </a:custGeom>
            <a:solidFill>
              <a:srgbClr val="FCBA2F"/>
            </a:solidFill>
          </p:spPr>
          <p:txBody>
            <a:bodyPr/>
            <a:lstStyle/>
            <a:p>
              <a:endParaRPr lang="en-US"/>
            </a:p>
          </p:txBody>
        </p:sp>
        <p:sp>
          <p:nvSpPr>
            <p:cNvPr id="4" name="TextBox 4"/>
            <p:cNvSpPr txBox="1"/>
            <p:nvPr/>
          </p:nvSpPr>
          <p:spPr>
            <a:xfrm>
              <a:off x="0" y="-57150"/>
              <a:ext cx="817640" cy="90387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flipH="1">
            <a:off x="11638044" y="1235544"/>
            <a:ext cx="5950106" cy="5981030"/>
          </a:xfrm>
          <a:custGeom>
            <a:avLst/>
            <a:gdLst/>
            <a:ahLst/>
            <a:cxnLst/>
            <a:rect l="l" t="t" r="r" b="b"/>
            <a:pathLst>
              <a:path w="5950106" h="5981030">
                <a:moveTo>
                  <a:pt x="5950107" y="0"/>
                </a:moveTo>
                <a:lnTo>
                  <a:pt x="0" y="0"/>
                </a:lnTo>
                <a:lnTo>
                  <a:pt x="0" y="5981029"/>
                </a:lnTo>
                <a:lnTo>
                  <a:pt x="5950107" y="5981029"/>
                </a:lnTo>
                <a:lnTo>
                  <a:pt x="5950107" y="0"/>
                </a:lnTo>
                <a:close/>
              </a:path>
            </a:pathLst>
          </a:custGeom>
          <a:blipFill>
            <a:blip r:embed="rId2"/>
            <a:stretch>
              <a:fillRect l="-125" r="-520"/>
            </a:stretch>
          </a:blipFill>
        </p:spPr>
        <p:txBody>
          <a:bodyPr/>
          <a:lstStyle/>
          <a:p>
            <a:endParaRPr lang="en-US"/>
          </a:p>
        </p:txBody>
      </p:sp>
      <p:grpSp>
        <p:nvGrpSpPr>
          <p:cNvPr id="6" name="Group 6"/>
          <p:cNvGrpSpPr/>
          <p:nvPr/>
        </p:nvGrpSpPr>
        <p:grpSpPr>
          <a:xfrm>
            <a:off x="12020410" y="1600550"/>
            <a:ext cx="5112648" cy="511264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000" r="-25000"/>
              </a:stretch>
            </a:blipFill>
            <a:ln w="95250" cap="sq">
              <a:solidFill>
                <a:srgbClr val="FFFFFF"/>
              </a:solidFill>
              <a:prstDash val="solid"/>
              <a:miter/>
            </a:ln>
          </p:spPr>
          <p:txBody>
            <a:bodyPr/>
            <a:lstStyle/>
            <a:p>
              <a:endParaRPr lang="en-US"/>
            </a:p>
          </p:txBody>
        </p:sp>
      </p:grpSp>
      <p:sp>
        <p:nvSpPr>
          <p:cNvPr id="8" name="Freeform 8"/>
          <p:cNvSpPr/>
          <p:nvPr/>
        </p:nvSpPr>
        <p:spPr>
          <a:xfrm rot="-5400000" flipH="1">
            <a:off x="1579643" y="-1409146"/>
            <a:ext cx="2107746" cy="2118701"/>
          </a:xfrm>
          <a:custGeom>
            <a:avLst/>
            <a:gdLst/>
            <a:ahLst/>
            <a:cxnLst/>
            <a:rect l="l" t="t" r="r" b="b"/>
            <a:pathLst>
              <a:path w="2107746" h="2118701">
                <a:moveTo>
                  <a:pt x="2107747" y="0"/>
                </a:moveTo>
                <a:lnTo>
                  <a:pt x="0" y="0"/>
                </a:lnTo>
                <a:lnTo>
                  <a:pt x="0" y="2118701"/>
                </a:lnTo>
                <a:lnTo>
                  <a:pt x="2107747" y="2118701"/>
                </a:lnTo>
                <a:lnTo>
                  <a:pt x="2107747" y="0"/>
                </a:lnTo>
                <a:close/>
              </a:path>
            </a:pathLst>
          </a:custGeom>
          <a:blipFill>
            <a:blip r:embed="rId2"/>
            <a:stretch>
              <a:fillRect l="-125" r="-520"/>
            </a:stretch>
          </a:blipFill>
        </p:spPr>
        <p:txBody>
          <a:bodyPr/>
          <a:lstStyle/>
          <a:p>
            <a:endParaRPr lang="en-US"/>
          </a:p>
        </p:txBody>
      </p:sp>
      <p:grpSp>
        <p:nvGrpSpPr>
          <p:cNvPr id="9" name="Group 9"/>
          <p:cNvGrpSpPr/>
          <p:nvPr/>
        </p:nvGrpSpPr>
        <p:grpSpPr>
          <a:xfrm>
            <a:off x="1712737" y="-1258075"/>
            <a:ext cx="1800525" cy="1796020"/>
            <a:chOff x="0" y="0"/>
            <a:chExt cx="814839" cy="812800"/>
          </a:xfrm>
        </p:grpSpPr>
        <p:sp>
          <p:nvSpPr>
            <p:cNvPr id="10" name="Freeform 10"/>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FCBA2F"/>
            </a:solidFill>
          </p:spPr>
          <p:txBody>
            <a:bodyPr/>
            <a:lstStyle/>
            <a:p>
              <a:endParaRPr lang="en-US"/>
            </a:p>
          </p:txBody>
        </p:sp>
        <p:sp>
          <p:nvSpPr>
            <p:cNvPr id="11" name="TextBox 11"/>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2" name="Group 12"/>
          <p:cNvGrpSpPr/>
          <p:nvPr/>
        </p:nvGrpSpPr>
        <p:grpSpPr>
          <a:xfrm>
            <a:off x="1028700" y="-1950597"/>
            <a:ext cx="3209633" cy="3201602"/>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000000">
                <a:alpha val="0"/>
              </a:srgbClr>
            </a:solidFill>
            <a:ln w="438150" cap="sq">
              <a:solidFill>
                <a:srgbClr val="CBCBCB"/>
              </a:solidFill>
              <a:prstDash val="solid"/>
              <a:miter/>
            </a:ln>
          </p:spPr>
          <p:txBody>
            <a:bodyPr/>
            <a:lstStyle/>
            <a:p>
              <a:endParaRPr lang="en-US"/>
            </a:p>
          </p:txBody>
        </p:sp>
        <p:sp>
          <p:nvSpPr>
            <p:cNvPr id="14" name="TextBox 14"/>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5400000">
            <a:off x="15766583" y="7363149"/>
            <a:ext cx="585971" cy="1100414"/>
          </a:xfrm>
          <a:custGeom>
            <a:avLst/>
            <a:gdLst/>
            <a:ahLst/>
            <a:cxnLst/>
            <a:rect l="l" t="t" r="r" b="b"/>
            <a:pathLst>
              <a:path w="585971" h="1100414">
                <a:moveTo>
                  <a:pt x="0" y="0"/>
                </a:moveTo>
                <a:lnTo>
                  <a:pt x="585971" y="0"/>
                </a:lnTo>
                <a:lnTo>
                  <a:pt x="585971" y="1100415"/>
                </a:lnTo>
                <a:lnTo>
                  <a:pt x="0" y="11004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5400000" flipH="1">
            <a:off x="9622496" y="5536970"/>
            <a:ext cx="3219802" cy="3228437"/>
          </a:xfrm>
          <a:custGeom>
            <a:avLst/>
            <a:gdLst/>
            <a:ahLst/>
            <a:cxnLst/>
            <a:rect l="l" t="t" r="r" b="b"/>
            <a:pathLst>
              <a:path w="3219802" h="3228437">
                <a:moveTo>
                  <a:pt x="3219802" y="0"/>
                </a:moveTo>
                <a:lnTo>
                  <a:pt x="0" y="0"/>
                </a:lnTo>
                <a:lnTo>
                  <a:pt x="0" y="3228437"/>
                </a:lnTo>
                <a:lnTo>
                  <a:pt x="3219802" y="3228437"/>
                </a:lnTo>
                <a:lnTo>
                  <a:pt x="3219802" y="0"/>
                </a:lnTo>
                <a:close/>
              </a:path>
            </a:pathLst>
          </a:custGeom>
          <a:blipFill>
            <a:blip r:embed="rId2"/>
            <a:stretch>
              <a:fillRect r="-393"/>
            </a:stretch>
          </a:blipFill>
        </p:spPr>
        <p:txBody>
          <a:bodyPr/>
          <a:lstStyle/>
          <a:p>
            <a:endParaRPr lang="en-US"/>
          </a:p>
        </p:txBody>
      </p:sp>
      <p:grpSp>
        <p:nvGrpSpPr>
          <p:cNvPr id="17" name="Group 17"/>
          <p:cNvGrpSpPr/>
          <p:nvPr/>
        </p:nvGrpSpPr>
        <p:grpSpPr>
          <a:xfrm>
            <a:off x="9833456" y="5730438"/>
            <a:ext cx="2766626" cy="276662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33391" r="-33391"/>
              </a:stretch>
            </a:blipFill>
            <a:ln w="95250" cap="sq">
              <a:solidFill>
                <a:srgbClr val="FFFFFF"/>
              </a:solidFill>
              <a:prstDash val="solid"/>
              <a:miter/>
            </a:ln>
          </p:spPr>
          <p:txBody>
            <a:bodyPr/>
            <a:lstStyle/>
            <a:p>
              <a:endParaRPr lang="en-US"/>
            </a:p>
          </p:txBody>
        </p:sp>
      </p:grpSp>
      <p:grpSp>
        <p:nvGrpSpPr>
          <p:cNvPr id="19" name="Group 19"/>
          <p:cNvGrpSpPr/>
          <p:nvPr/>
        </p:nvGrpSpPr>
        <p:grpSpPr>
          <a:xfrm>
            <a:off x="0" y="9258300"/>
            <a:ext cx="18288000" cy="1028700"/>
            <a:chOff x="0" y="0"/>
            <a:chExt cx="4816593" cy="270933"/>
          </a:xfrm>
        </p:grpSpPr>
        <p:sp>
          <p:nvSpPr>
            <p:cNvPr id="20" name="Freeform 20"/>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B81F2F"/>
            </a:solidFill>
          </p:spPr>
          <p:txBody>
            <a:bodyPr/>
            <a:lstStyle/>
            <a:p>
              <a:endParaRPr lang="en-US"/>
            </a:p>
          </p:txBody>
        </p:sp>
        <p:sp>
          <p:nvSpPr>
            <p:cNvPr id="21" name="TextBox 21"/>
            <p:cNvSpPr txBox="1"/>
            <p:nvPr/>
          </p:nvSpPr>
          <p:spPr>
            <a:xfrm>
              <a:off x="0" y="-57150"/>
              <a:ext cx="4816593" cy="328083"/>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028700" y="2207713"/>
            <a:ext cx="9384310" cy="850900"/>
          </a:xfrm>
          <a:prstGeom prst="rect">
            <a:avLst/>
          </a:prstGeom>
        </p:spPr>
        <p:txBody>
          <a:bodyPr lIns="0" tIns="0" rIns="0" bIns="0" rtlCol="0" anchor="t">
            <a:spAutoFit/>
          </a:bodyPr>
          <a:lstStyle/>
          <a:p>
            <a:pPr algn="l">
              <a:lnSpc>
                <a:spcPts val="6500"/>
              </a:lnSpc>
            </a:pPr>
            <a:r>
              <a:rPr lang="en-US" sz="5000" b="1">
                <a:solidFill>
                  <a:srgbClr val="1A1A1A"/>
                </a:solidFill>
                <a:latin typeface="Poppins Bold"/>
                <a:ea typeface="Poppins Bold"/>
                <a:cs typeface="Poppins Bold"/>
                <a:sym typeface="Poppins Bold"/>
              </a:rPr>
              <a:t>Next Meeting: BAP Jeopardy</a:t>
            </a:r>
          </a:p>
        </p:txBody>
      </p:sp>
      <p:sp>
        <p:nvSpPr>
          <p:cNvPr id="23" name="TextBox 23"/>
          <p:cNvSpPr txBox="1"/>
          <p:nvPr/>
        </p:nvSpPr>
        <p:spPr>
          <a:xfrm>
            <a:off x="1028700" y="3363286"/>
            <a:ext cx="7592765" cy="5883402"/>
          </a:xfrm>
          <a:prstGeom prst="rect">
            <a:avLst/>
          </a:prstGeom>
        </p:spPr>
        <p:txBody>
          <a:bodyPr lIns="0" tIns="0" rIns="0" bIns="0" rtlCol="0" anchor="t">
            <a:spAutoFit/>
          </a:bodyPr>
          <a:lstStyle/>
          <a:p>
            <a:pPr algn="l">
              <a:lnSpc>
                <a:spcPts val="3318"/>
              </a:lnSpc>
            </a:pPr>
            <a:r>
              <a:rPr lang="en-US" sz="2370" b="1">
                <a:solidFill>
                  <a:srgbClr val="0D0D0D"/>
                </a:solidFill>
                <a:latin typeface="Poppins Bold"/>
                <a:ea typeface="Poppins Bold"/>
                <a:cs typeface="Poppins Bold"/>
                <a:sym typeface="Poppins Bold"/>
              </a:rPr>
              <a:t>Overview:</a:t>
            </a:r>
            <a:r>
              <a:rPr lang="en-US" sz="2370">
                <a:solidFill>
                  <a:srgbClr val="0D0D0D"/>
                </a:solidFill>
                <a:latin typeface="Poppins"/>
                <a:ea typeface="Poppins"/>
                <a:cs typeface="Poppins"/>
                <a:sym typeface="Poppins"/>
              </a:rPr>
              <a:t> Students are divided into four teams and paired with visiting firms to compete in a Jeopardy-style game that tests their accounting knowledge, while also reinforcing professional networking and collaboration. </a:t>
            </a:r>
          </a:p>
          <a:p>
            <a:pPr algn="l">
              <a:lnSpc>
                <a:spcPts val="3318"/>
              </a:lnSpc>
            </a:pPr>
            <a:endParaRPr lang="en-US" sz="2370">
              <a:solidFill>
                <a:srgbClr val="0D0D0D"/>
              </a:solidFill>
              <a:latin typeface="Poppins"/>
              <a:ea typeface="Poppins"/>
              <a:cs typeface="Poppins"/>
              <a:sym typeface="Poppins"/>
            </a:endParaRPr>
          </a:p>
          <a:p>
            <a:pPr algn="l">
              <a:lnSpc>
                <a:spcPts val="3318"/>
              </a:lnSpc>
            </a:pPr>
            <a:r>
              <a:rPr lang="en-US" sz="2370">
                <a:solidFill>
                  <a:srgbClr val="0D0D0D"/>
                </a:solidFill>
                <a:latin typeface="Poppins"/>
                <a:ea typeface="Poppins"/>
                <a:cs typeface="Poppins"/>
                <a:sym typeface="Poppins"/>
              </a:rPr>
              <a:t>Visiting companies:</a:t>
            </a:r>
          </a:p>
          <a:p>
            <a:pPr marL="511683" lvl="1" indent="-255842" algn="l">
              <a:lnSpc>
                <a:spcPts val="3318"/>
              </a:lnSpc>
              <a:buFont typeface="Arial"/>
              <a:buChar char="•"/>
            </a:pPr>
            <a:r>
              <a:rPr lang="en-US" sz="2370">
                <a:solidFill>
                  <a:srgbClr val="0D0D0D"/>
                </a:solidFill>
                <a:latin typeface="Poppins"/>
                <a:ea typeface="Poppins"/>
                <a:cs typeface="Poppins"/>
                <a:sym typeface="Poppins"/>
              </a:rPr>
              <a:t>Aprio, Bennett Thrasher, Carr Riggs &amp; Ingram, CliftonLarsonAllen, CohnReznick, HLB Gross Collins, and Nichols Cauley </a:t>
            </a:r>
          </a:p>
          <a:p>
            <a:pPr marL="511683" lvl="1" indent="-255842" algn="l">
              <a:lnSpc>
                <a:spcPts val="3318"/>
              </a:lnSpc>
              <a:buFont typeface="Arial"/>
              <a:buChar char="•"/>
            </a:pPr>
            <a:r>
              <a:rPr lang="en-US" sz="2370">
                <a:solidFill>
                  <a:srgbClr val="0D0D0D"/>
                </a:solidFill>
                <a:latin typeface="Poppins"/>
                <a:ea typeface="Poppins"/>
                <a:cs typeface="Poppins"/>
                <a:sym typeface="Poppins"/>
              </a:rPr>
              <a:t>Business </a:t>
            </a:r>
            <a:r>
              <a:rPr lang="en-US" sz="2370" b="1">
                <a:solidFill>
                  <a:srgbClr val="0D0D0D"/>
                </a:solidFill>
                <a:latin typeface="Poppins Bold"/>
                <a:ea typeface="Poppins Bold"/>
                <a:cs typeface="Poppins Bold"/>
                <a:sym typeface="Poppins Bold"/>
              </a:rPr>
              <a:t>Professional</a:t>
            </a:r>
            <a:r>
              <a:rPr lang="en-US" sz="2370">
                <a:solidFill>
                  <a:srgbClr val="0D0D0D"/>
                </a:solidFill>
                <a:latin typeface="Poppins"/>
                <a:ea typeface="Poppins"/>
                <a:cs typeface="Poppins"/>
                <a:sym typeface="Poppins"/>
              </a:rPr>
              <a:t> Attire </a:t>
            </a:r>
          </a:p>
          <a:p>
            <a:pPr algn="l">
              <a:lnSpc>
                <a:spcPts val="3318"/>
              </a:lnSpc>
            </a:pPr>
            <a:endParaRPr lang="en-US" sz="2370">
              <a:solidFill>
                <a:srgbClr val="0D0D0D"/>
              </a:solidFill>
              <a:latin typeface="Poppins"/>
              <a:ea typeface="Poppins"/>
              <a:cs typeface="Poppins"/>
              <a:sym typeface="Poppins"/>
            </a:endParaRPr>
          </a:p>
          <a:p>
            <a:pPr marL="0" lvl="0" indent="0" algn="l">
              <a:lnSpc>
                <a:spcPts val="3318"/>
              </a:lnSpc>
              <a:spcBef>
                <a:spcPct val="0"/>
              </a:spcBef>
            </a:pPr>
            <a:endParaRPr lang="en-US" sz="2370">
              <a:solidFill>
                <a:srgbClr val="0D0D0D"/>
              </a:solidFill>
              <a:latin typeface="Poppins"/>
              <a:ea typeface="Poppins"/>
              <a:cs typeface="Poppins"/>
              <a:sym typeface="Poppins"/>
            </a:endParaRPr>
          </a:p>
          <a:p>
            <a:pPr marL="0" lvl="0" indent="0" algn="l">
              <a:lnSpc>
                <a:spcPts val="3318"/>
              </a:lnSpc>
              <a:spcBef>
                <a:spcPct val="0"/>
              </a:spcBef>
            </a:pPr>
            <a:endParaRPr lang="en-US" sz="2370">
              <a:solidFill>
                <a:srgbClr val="0D0D0D"/>
              </a:solidFill>
              <a:latin typeface="Poppins"/>
              <a:ea typeface="Poppins"/>
              <a:cs typeface="Poppins"/>
              <a:sym typeface="Poppins"/>
            </a:endParaRPr>
          </a:p>
        </p:txBody>
      </p:sp>
      <p:sp>
        <p:nvSpPr>
          <p:cNvPr id="24" name="Freeform 24"/>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7"/>
            <a:stretch>
              <a:fillRect l="-33935" r="-29863"/>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670651"/>
            <a:ext cx="4792500" cy="4616349"/>
            <a:chOff x="0" y="0"/>
            <a:chExt cx="1262222" cy="1215829"/>
          </a:xfrm>
        </p:grpSpPr>
        <p:sp>
          <p:nvSpPr>
            <p:cNvPr id="3" name="Freeform 3"/>
            <p:cNvSpPr/>
            <p:nvPr/>
          </p:nvSpPr>
          <p:spPr>
            <a:xfrm>
              <a:off x="0" y="0"/>
              <a:ext cx="1262222" cy="1215829"/>
            </a:xfrm>
            <a:custGeom>
              <a:avLst/>
              <a:gdLst/>
              <a:ahLst/>
              <a:cxnLst/>
              <a:rect l="l" t="t" r="r" b="b"/>
              <a:pathLst>
                <a:path w="1262222" h="1215829">
                  <a:moveTo>
                    <a:pt x="0" y="0"/>
                  </a:moveTo>
                  <a:lnTo>
                    <a:pt x="1262222" y="0"/>
                  </a:lnTo>
                  <a:lnTo>
                    <a:pt x="1262222" y="1215829"/>
                  </a:lnTo>
                  <a:lnTo>
                    <a:pt x="0" y="1215829"/>
                  </a:lnTo>
                  <a:close/>
                </a:path>
              </a:pathLst>
            </a:custGeom>
            <a:solidFill>
              <a:srgbClr val="B81F2F"/>
            </a:solidFill>
          </p:spPr>
          <p:txBody>
            <a:bodyPr/>
            <a:lstStyle/>
            <a:p>
              <a:endParaRPr lang="en-US"/>
            </a:p>
          </p:txBody>
        </p:sp>
        <p:sp>
          <p:nvSpPr>
            <p:cNvPr id="4" name="TextBox 4"/>
            <p:cNvSpPr txBox="1"/>
            <p:nvPr/>
          </p:nvSpPr>
          <p:spPr>
            <a:xfrm>
              <a:off x="0" y="-57150"/>
              <a:ext cx="1262222" cy="127297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792500" y="9258300"/>
            <a:ext cx="13495500" cy="1028700"/>
            <a:chOff x="0" y="0"/>
            <a:chExt cx="3554370" cy="270933"/>
          </a:xfrm>
        </p:grpSpPr>
        <p:sp>
          <p:nvSpPr>
            <p:cNvPr id="6" name="Freeform 6"/>
            <p:cNvSpPr/>
            <p:nvPr/>
          </p:nvSpPr>
          <p:spPr>
            <a:xfrm>
              <a:off x="0" y="0"/>
              <a:ext cx="3554371" cy="270933"/>
            </a:xfrm>
            <a:custGeom>
              <a:avLst/>
              <a:gdLst/>
              <a:ahLst/>
              <a:cxnLst/>
              <a:rect l="l" t="t" r="r" b="b"/>
              <a:pathLst>
                <a:path w="3554371" h="270933">
                  <a:moveTo>
                    <a:pt x="0" y="0"/>
                  </a:moveTo>
                  <a:lnTo>
                    <a:pt x="3554371" y="0"/>
                  </a:lnTo>
                  <a:lnTo>
                    <a:pt x="3554371" y="270933"/>
                  </a:lnTo>
                  <a:lnTo>
                    <a:pt x="0" y="270933"/>
                  </a:lnTo>
                  <a:close/>
                </a:path>
              </a:pathLst>
            </a:custGeom>
            <a:solidFill>
              <a:srgbClr val="F2AA16"/>
            </a:solidFill>
          </p:spPr>
          <p:txBody>
            <a:bodyPr/>
            <a:lstStyle/>
            <a:p>
              <a:endParaRPr lang="en-US"/>
            </a:p>
          </p:txBody>
        </p:sp>
        <p:sp>
          <p:nvSpPr>
            <p:cNvPr id="7" name="TextBox 7"/>
            <p:cNvSpPr txBox="1"/>
            <p:nvPr/>
          </p:nvSpPr>
          <p:spPr>
            <a:xfrm>
              <a:off x="0" y="-57150"/>
              <a:ext cx="3554370" cy="32808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5400000">
            <a:off x="6351795" y="7756790"/>
            <a:ext cx="505813" cy="949884"/>
          </a:xfrm>
          <a:custGeom>
            <a:avLst/>
            <a:gdLst/>
            <a:ahLst/>
            <a:cxnLst/>
            <a:rect l="l" t="t" r="r" b="b"/>
            <a:pathLst>
              <a:path w="505813" h="949884">
                <a:moveTo>
                  <a:pt x="0" y="0"/>
                </a:moveTo>
                <a:lnTo>
                  <a:pt x="505814" y="0"/>
                </a:lnTo>
                <a:lnTo>
                  <a:pt x="505814" y="949884"/>
                </a:lnTo>
                <a:lnTo>
                  <a:pt x="0" y="9498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5400000" flipH="1">
            <a:off x="762657" y="1388312"/>
            <a:ext cx="7114535" cy="7133615"/>
          </a:xfrm>
          <a:custGeom>
            <a:avLst/>
            <a:gdLst/>
            <a:ahLst/>
            <a:cxnLst/>
            <a:rect l="l" t="t" r="r" b="b"/>
            <a:pathLst>
              <a:path w="7114535" h="7133615">
                <a:moveTo>
                  <a:pt x="7114536" y="0"/>
                </a:moveTo>
                <a:lnTo>
                  <a:pt x="0" y="0"/>
                </a:lnTo>
                <a:lnTo>
                  <a:pt x="0" y="7133616"/>
                </a:lnTo>
                <a:lnTo>
                  <a:pt x="7114536" y="7133616"/>
                </a:lnTo>
                <a:lnTo>
                  <a:pt x="7114536" y="0"/>
                </a:lnTo>
                <a:close/>
              </a:path>
            </a:pathLst>
          </a:custGeom>
          <a:blipFill>
            <a:blip r:embed="rId4"/>
            <a:stretch>
              <a:fillRect r="-393"/>
            </a:stretch>
          </a:blipFill>
        </p:spPr>
        <p:txBody>
          <a:bodyPr/>
          <a:lstStyle/>
          <a:p>
            <a:endParaRPr lang="en-US"/>
          </a:p>
        </p:txBody>
      </p:sp>
      <p:grpSp>
        <p:nvGrpSpPr>
          <p:cNvPr id="10" name="Group 10"/>
          <p:cNvGrpSpPr/>
          <p:nvPr/>
        </p:nvGrpSpPr>
        <p:grpSpPr>
          <a:xfrm>
            <a:off x="1228800" y="1815803"/>
            <a:ext cx="6113188" cy="611318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5000" r="-25000"/>
              </a:stretch>
            </a:blipFill>
            <a:ln w="95250" cap="sq">
              <a:solidFill>
                <a:srgbClr val="FFFFFF"/>
              </a:solidFill>
              <a:prstDash val="solid"/>
              <a:miter/>
            </a:ln>
          </p:spPr>
          <p:txBody>
            <a:bodyPr/>
            <a:lstStyle/>
            <a:p>
              <a:endParaRPr lang="en-US"/>
            </a:p>
          </p:txBody>
        </p:sp>
      </p:grpSp>
      <p:sp>
        <p:nvSpPr>
          <p:cNvPr id="12" name="Freeform 12"/>
          <p:cNvSpPr/>
          <p:nvPr/>
        </p:nvSpPr>
        <p:spPr>
          <a:xfrm rot="-5400000" flipH="1">
            <a:off x="13767104" y="-1366328"/>
            <a:ext cx="2107746" cy="2113399"/>
          </a:xfrm>
          <a:custGeom>
            <a:avLst/>
            <a:gdLst/>
            <a:ahLst/>
            <a:cxnLst/>
            <a:rect l="l" t="t" r="r" b="b"/>
            <a:pathLst>
              <a:path w="2107746" h="2113399">
                <a:moveTo>
                  <a:pt x="2107746" y="0"/>
                </a:moveTo>
                <a:lnTo>
                  <a:pt x="0" y="0"/>
                </a:lnTo>
                <a:lnTo>
                  <a:pt x="0" y="2113399"/>
                </a:lnTo>
                <a:lnTo>
                  <a:pt x="2107746" y="2113399"/>
                </a:lnTo>
                <a:lnTo>
                  <a:pt x="2107746" y="0"/>
                </a:lnTo>
                <a:close/>
              </a:path>
            </a:pathLst>
          </a:custGeom>
          <a:blipFill>
            <a:blip r:embed="rId4"/>
            <a:stretch>
              <a:fillRect r="-393"/>
            </a:stretch>
          </a:blipFill>
        </p:spPr>
        <p:txBody>
          <a:bodyPr/>
          <a:lstStyle/>
          <a:p>
            <a:endParaRPr lang="en-US"/>
          </a:p>
        </p:txBody>
      </p:sp>
      <p:grpSp>
        <p:nvGrpSpPr>
          <p:cNvPr id="13" name="Group 13"/>
          <p:cNvGrpSpPr/>
          <p:nvPr/>
        </p:nvGrpSpPr>
        <p:grpSpPr>
          <a:xfrm>
            <a:off x="13902501" y="-1217908"/>
            <a:ext cx="1796020" cy="179602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15" name="TextBox 15"/>
            <p:cNvSpPr txBox="1"/>
            <p:nvPr/>
          </p:nvSpPr>
          <p:spPr>
            <a:xfrm>
              <a:off x="76200" y="19050"/>
              <a:ext cx="660400" cy="717550"/>
            </a:xfrm>
            <a:prstGeom prst="rect">
              <a:avLst/>
            </a:prstGeom>
          </p:spPr>
          <p:txBody>
            <a:bodyPr lIns="61945" tIns="61945" rIns="61945" bIns="61945" rtlCol="0" anchor="ctr"/>
            <a:lstStyle/>
            <a:p>
              <a:pPr algn="ctr">
                <a:lnSpc>
                  <a:spcPts val="2659"/>
                </a:lnSpc>
              </a:pPr>
              <a:endParaRPr/>
            </a:p>
          </p:txBody>
        </p:sp>
      </p:grpSp>
      <p:grpSp>
        <p:nvGrpSpPr>
          <p:cNvPr id="16" name="Group 16"/>
          <p:cNvGrpSpPr/>
          <p:nvPr/>
        </p:nvGrpSpPr>
        <p:grpSpPr>
          <a:xfrm>
            <a:off x="13220176" y="-1910430"/>
            <a:ext cx="3201602" cy="320160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38150" cap="sq">
              <a:solidFill>
                <a:srgbClr val="F2AA16"/>
              </a:solidFill>
              <a:prstDash val="solid"/>
              <a:miter/>
            </a:ln>
          </p:spPr>
          <p:txBody>
            <a:bodyPr/>
            <a:lstStyle/>
            <a:p>
              <a:endParaRPr lang="en-US"/>
            </a:p>
          </p:txBody>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8606968" y="1720553"/>
            <a:ext cx="8246078" cy="1670050"/>
          </a:xfrm>
          <a:prstGeom prst="rect">
            <a:avLst/>
          </a:prstGeom>
        </p:spPr>
        <p:txBody>
          <a:bodyPr lIns="0" tIns="0" rIns="0" bIns="0" rtlCol="0" anchor="t">
            <a:spAutoFit/>
          </a:bodyPr>
          <a:lstStyle/>
          <a:p>
            <a:pPr algn="l">
              <a:lnSpc>
                <a:spcPts val="6500"/>
              </a:lnSpc>
            </a:pPr>
            <a:r>
              <a:rPr lang="en-US" sz="5000" b="1">
                <a:solidFill>
                  <a:srgbClr val="1A1A1A"/>
                </a:solidFill>
                <a:latin typeface="Poppins Bold"/>
                <a:ea typeface="Poppins Bold"/>
                <a:cs typeface="Poppins Bold"/>
                <a:sym typeface="Poppins Bold"/>
              </a:rPr>
              <a:t>Why Join Beta Alpha </a:t>
            </a:r>
          </a:p>
          <a:p>
            <a:pPr algn="l">
              <a:lnSpc>
                <a:spcPts val="6500"/>
              </a:lnSpc>
            </a:pPr>
            <a:r>
              <a:rPr lang="en-US" sz="5000" b="1">
                <a:solidFill>
                  <a:srgbClr val="1A1A1A"/>
                </a:solidFill>
                <a:latin typeface="Poppins Bold"/>
                <a:ea typeface="Poppins Bold"/>
                <a:cs typeface="Poppins Bold"/>
                <a:sym typeface="Poppins Bold"/>
              </a:rPr>
              <a:t>Psi?</a:t>
            </a:r>
          </a:p>
        </p:txBody>
      </p:sp>
      <p:sp>
        <p:nvSpPr>
          <p:cNvPr id="20" name="TextBox 20"/>
          <p:cNvSpPr txBox="1"/>
          <p:nvPr/>
        </p:nvSpPr>
        <p:spPr>
          <a:xfrm>
            <a:off x="8606968" y="3550354"/>
            <a:ext cx="8652332" cy="4196715"/>
          </a:xfrm>
          <a:prstGeom prst="rect">
            <a:avLst/>
          </a:prstGeom>
        </p:spPr>
        <p:txBody>
          <a:bodyPr lIns="0" tIns="0" rIns="0" bIns="0" rtlCol="0" anchor="t">
            <a:spAutoFit/>
          </a:bodyPr>
          <a:lstStyle/>
          <a:p>
            <a:pPr marL="0" lvl="0" indent="0" algn="l">
              <a:lnSpc>
                <a:spcPts val="3359"/>
              </a:lnSpc>
              <a:spcBef>
                <a:spcPct val="0"/>
              </a:spcBef>
            </a:pPr>
            <a:r>
              <a:rPr lang="en-US" sz="2400">
                <a:solidFill>
                  <a:srgbClr val="0D0D0D"/>
                </a:solidFill>
                <a:latin typeface="Poppins"/>
                <a:ea typeface="Poppins"/>
                <a:cs typeface="Poppins"/>
                <a:sym typeface="Poppins"/>
              </a:rPr>
              <a:t>Founded in 1919, Beta Alpha Psi is an international honor organization for financial information students and professionals.</a:t>
            </a:r>
          </a:p>
          <a:p>
            <a:pPr marL="0" lvl="0" indent="0" algn="l">
              <a:lnSpc>
                <a:spcPts val="3359"/>
              </a:lnSpc>
              <a:spcBef>
                <a:spcPct val="0"/>
              </a:spcBef>
            </a:pPr>
            <a:endParaRPr lang="en-US" sz="2400">
              <a:solidFill>
                <a:srgbClr val="0D0D0D"/>
              </a:solidFill>
              <a:latin typeface="Poppins"/>
              <a:ea typeface="Poppins"/>
              <a:cs typeface="Poppins"/>
              <a:sym typeface="Poppins"/>
            </a:endParaRPr>
          </a:p>
          <a:p>
            <a:pPr marL="518160" lvl="1" indent="-259080" algn="l">
              <a:lnSpc>
                <a:spcPts val="3359"/>
              </a:lnSpc>
              <a:buFont typeface="Arial"/>
              <a:buChar char="•"/>
            </a:pPr>
            <a:r>
              <a:rPr lang="en-US" sz="2400" b="1" u="none" strike="noStrike">
                <a:solidFill>
                  <a:srgbClr val="0D0D0D"/>
                </a:solidFill>
                <a:latin typeface="Poppins Bold"/>
                <a:ea typeface="Poppins Bold"/>
                <a:cs typeface="Poppins Bold"/>
                <a:sym typeface="Poppins Bold"/>
              </a:rPr>
              <a:t>Professional Reputation &amp; Networking</a:t>
            </a:r>
            <a:r>
              <a:rPr lang="en-US" sz="2400" u="none" strike="noStrike">
                <a:solidFill>
                  <a:srgbClr val="0D0D0D"/>
                </a:solidFill>
                <a:latin typeface="Poppins"/>
                <a:ea typeface="Poppins"/>
                <a:cs typeface="Poppins"/>
                <a:sym typeface="Poppins"/>
              </a:rPr>
              <a:t> </a:t>
            </a:r>
          </a:p>
          <a:p>
            <a:pPr algn="l">
              <a:lnSpc>
                <a:spcPts val="3359"/>
              </a:lnSpc>
            </a:pPr>
            <a:endParaRPr lang="en-US" sz="2400" u="none" strike="noStrike">
              <a:solidFill>
                <a:srgbClr val="0D0D0D"/>
              </a:solidFill>
              <a:latin typeface="Poppins"/>
              <a:ea typeface="Poppins"/>
              <a:cs typeface="Poppins"/>
              <a:sym typeface="Poppins"/>
            </a:endParaRPr>
          </a:p>
          <a:p>
            <a:pPr marL="518160" lvl="1" indent="-259080" algn="l">
              <a:lnSpc>
                <a:spcPts val="3359"/>
              </a:lnSpc>
              <a:buFont typeface="Arial"/>
              <a:buChar char="•"/>
            </a:pPr>
            <a:r>
              <a:rPr lang="en-US" sz="2400" b="1" u="none" strike="noStrike">
                <a:solidFill>
                  <a:srgbClr val="0D0D0D"/>
                </a:solidFill>
                <a:latin typeface="Poppins Bold"/>
                <a:ea typeface="Poppins Bold"/>
                <a:cs typeface="Poppins Bold"/>
                <a:sym typeface="Poppins Bold"/>
              </a:rPr>
              <a:t>Academic &amp; Professional Development</a:t>
            </a:r>
          </a:p>
          <a:p>
            <a:pPr algn="l">
              <a:lnSpc>
                <a:spcPts val="3359"/>
              </a:lnSpc>
            </a:pPr>
            <a:endParaRPr lang="en-US" sz="2400" b="1" u="none" strike="noStrike">
              <a:solidFill>
                <a:srgbClr val="0D0D0D"/>
              </a:solidFill>
              <a:latin typeface="Poppins Bold"/>
              <a:ea typeface="Poppins Bold"/>
              <a:cs typeface="Poppins Bold"/>
              <a:sym typeface="Poppins Bold"/>
            </a:endParaRPr>
          </a:p>
          <a:p>
            <a:pPr marL="518160" lvl="1" indent="-259080" algn="l">
              <a:lnSpc>
                <a:spcPts val="3359"/>
              </a:lnSpc>
              <a:buFont typeface="Arial"/>
              <a:buChar char="•"/>
            </a:pPr>
            <a:r>
              <a:rPr lang="en-US" sz="2400" b="1" u="none" strike="noStrike">
                <a:solidFill>
                  <a:srgbClr val="0D0D0D"/>
                </a:solidFill>
                <a:latin typeface="Poppins Bold"/>
                <a:ea typeface="Poppins Bold"/>
                <a:cs typeface="Poppins Bold"/>
                <a:sym typeface="Poppins Bold"/>
              </a:rPr>
              <a:t>Ethics &amp; Leadership</a:t>
            </a:r>
          </a:p>
          <a:p>
            <a:pPr marL="0" lvl="0" indent="0" algn="l">
              <a:lnSpc>
                <a:spcPts val="3359"/>
              </a:lnSpc>
              <a:spcBef>
                <a:spcPct val="0"/>
              </a:spcBef>
            </a:pPr>
            <a:endParaRPr lang="en-US" sz="2400" b="1" u="none" strike="noStrike">
              <a:solidFill>
                <a:srgbClr val="0D0D0D"/>
              </a:solidFill>
              <a:latin typeface="Poppins Bold"/>
              <a:ea typeface="Poppins Bold"/>
              <a:cs typeface="Poppins Bold"/>
              <a:sym typeface="Poppins Bold"/>
            </a:endParaRPr>
          </a:p>
        </p:txBody>
      </p:sp>
      <p:sp>
        <p:nvSpPr>
          <p:cNvPr id="21" name="Freeform 21"/>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16769" y="3638502"/>
            <a:ext cx="3596448" cy="3724385"/>
            <a:chOff x="0" y="0"/>
            <a:chExt cx="817640" cy="846726"/>
          </a:xfrm>
        </p:grpSpPr>
        <p:sp>
          <p:nvSpPr>
            <p:cNvPr id="3" name="Freeform 3"/>
            <p:cNvSpPr/>
            <p:nvPr/>
          </p:nvSpPr>
          <p:spPr>
            <a:xfrm>
              <a:off x="0" y="0"/>
              <a:ext cx="817640" cy="846726"/>
            </a:xfrm>
            <a:custGeom>
              <a:avLst/>
              <a:gdLst/>
              <a:ahLst/>
              <a:cxnLst/>
              <a:rect l="l" t="t" r="r" b="b"/>
              <a:pathLst>
                <a:path w="817640" h="846726">
                  <a:moveTo>
                    <a:pt x="107633" y="0"/>
                  </a:moveTo>
                  <a:lnTo>
                    <a:pt x="710007" y="0"/>
                  </a:lnTo>
                  <a:cubicBezTo>
                    <a:pt x="738553" y="0"/>
                    <a:pt x="765930" y="11340"/>
                    <a:pt x="786115" y="31525"/>
                  </a:cubicBezTo>
                  <a:cubicBezTo>
                    <a:pt x="806300" y="51710"/>
                    <a:pt x="817640" y="79087"/>
                    <a:pt x="817640" y="107633"/>
                  </a:cubicBezTo>
                  <a:lnTo>
                    <a:pt x="817640" y="739093"/>
                  </a:lnTo>
                  <a:cubicBezTo>
                    <a:pt x="817640" y="798537"/>
                    <a:pt x="769451" y="846726"/>
                    <a:pt x="710007" y="846726"/>
                  </a:cubicBezTo>
                  <a:lnTo>
                    <a:pt x="107633" y="846726"/>
                  </a:lnTo>
                  <a:cubicBezTo>
                    <a:pt x="79087" y="846726"/>
                    <a:pt x="51710" y="835386"/>
                    <a:pt x="31525" y="815201"/>
                  </a:cubicBezTo>
                  <a:cubicBezTo>
                    <a:pt x="11340" y="795016"/>
                    <a:pt x="0" y="767639"/>
                    <a:pt x="0" y="739093"/>
                  </a:cubicBezTo>
                  <a:lnTo>
                    <a:pt x="0" y="107633"/>
                  </a:lnTo>
                  <a:cubicBezTo>
                    <a:pt x="0" y="79087"/>
                    <a:pt x="11340" y="51710"/>
                    <a:pt x="31525" y="31525"/>
                  </a:cubicBezTo>
                  <a:cubicBezTo>
                    <a:pt x="51710" y="11340"/>
                    <a:pt x="79087" y="0"/>
                    <a:pt x="107633" y="0"/>
                  </a:cubicBezTo>
                  <a:close/>
                </a:path>
              </a:pathLst>
            </a:custGeom>
            <a:solidFill>
              <a:srgbClr val="FCBA2F"/>
            </a:solidFill>
          </p:spPr>
          <p:txBody>
            <a:bodyPr/>
            <a:lstStyle/>
            <a:p>
              <a:endParaRPr lang="en-US"/>
            </a:p>
          </p:txBody>
        </p:sp>
        <p:sp>
          <p:nvSpPr>
            <p:cNvPr id="4" name="TextBox 4"/>
            <p:cNvSpPr txBox="1"/>
            <p:nvPr/>
          </p:nvSpPr>
          <p:spPr>
            <a:xfrm>
              <a:off x="0" y="-57150"/>
              <a:ext cx="817640" cy="90387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flipH="1">
            <a:off x="11638044" y="1235544"/>
            <a:ext cx="5950106" cy="5981030"/>
          </a:xfrm>
          <a:custGeom>
            <a:avLst/>
            <a:gdLst/>
            <a:ahLst/>
            <a:cxnLst/>
            <a:rect l="l" t="t" r="r" b="b"/>
            <a:pathLst>
              <a:path w="5950106" h="5981030">
                <a:moveTo>
                  <a:pt x="5950107" y="0"/>
                </a:moveTo>
                <a:lnTo>
                  <a:pt x="0" y="0"/>
                </a:lnTo>
                <a:lnTo>
                  <a:pt x="0" y="5981029"/>
                </a:lnTo>
                <a:lnTo>
                  <a:pt x="5950107" y="5981029"/>
                </a:lnTo>
                <a:lnTo>
                  <a:pt x="5950107" y="0"/>
                </a:lnTo>
                <a:close/>
              </a:path>
            </a:pathLst>
          </a:custGeom>
          <a:blipFill>
            <a:blip r:embed="rId2"/>
            <a:stretch>
              <a:fillRect l="-125" r="-520"/>
            </a:stretch>
          </a:blipFill>
        </p:spPr>
        <p:txBody>
          <a:bodyPr/>
          <a:lstStyle/>
          <a:p>
            <a:endParaRPr lang="en-US"/>
          </a:p>
        </p:txBody>
      </p:sp>
      <p:grpSp>
        <p:nvGrpSpPr>
          <p:cNvPr id="6" name="Group 6"/>
          <p:cNvGrpSpPr/>
          <p:nvPr/>
        </p:nvGrpSpPr>
        <p:grpSpPr>
          <a:xfrm>
            <a:off x="12020410" y="1600550"/>
            <a:ext cx="5112648" cy="511264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4941" r="-24941"/>
              </a:stretch>
            </a:blipFill>
            <a:ln w="95250" cap="sq">
              <a:solidFill>
                <a:srgbClr val="FFFFFF"/>
              </a:solidFill>
              <a:prstDash val="solid"/>
              <a:miter/>
            </a:ln>
          </p:spPr>
          <p:txBody>
            <a:bodyPr/>
            <a:lstStyle/>
            <a:p>
              <a:endParaRPr lang="en-US"/>
            </a:p>
          </p:txBody>
        </p:sp>
      </p:grpSp>
      <p:sp>
        <p:nvSpPr>
          <p:cNvPr id="8" name="Freeform 8"/>
          <p:cNvSpPr/>
          <p:nvPr/>
        </p:nvSpPr>
        <p:spPr>
          <a:xfrm rot="-5400000" flipH="1">
            <a:off x="1579643" y="-1409146"/>
            <a:ext cx="2107746" cy="2118701"/>
          </a:xfrm>
          <a:custGeom>
            <a:avLst/>
            <a:gdLst/>
            <a:ahLst/>
            <a:cxnLst/>
            <a:rect l="l" t="t" r="r" b="b"/>
            <a:pathLst>
              <a:path w="2107746" h="2118701">
                <a:moveTo>
                  <a:pt x="2107747" y="0"/>
                </a:moveTo>
                <a:lnTo>
                  <a:pt x="0" y="0"/>
                </a:lnTo>
                <a:lnTo>
                  <a:pt x="0" y="2118701"/>
                </a:lnTo>
                <a:lnTo>
                  <a:pt x="2107747" y="2118701"/>
                </a:lnTo>
                <a:lnTo>
                  <a:pt x="2107747" y="0"/>
                </a:lnTo>
                <a:close/>
              </a:path>
            </a:pathLst>
          </a:custGeom>
          <a:blipFill>
            <a:blip r:embed="rId2"/>
            <a:stretch>
              <a:fillRect l="-125" r="-520"/>
            </a:stretch>
          </a:blipFill>
        </p:spPr>
        <p:txBody>
          <a:bodyPr/>
          <a:lstStyle/>
          <a:p>
            <a:endParaRPr lang="en-US"/>
          </a:p>
        </p:txBody>
      </p:sp>
      <p:grpSp>
        <p:nvGrpSpPr>
          <p:cNvPr id="9" name="Group 9"/>
          <p:cNvGrpSpPr/>
          <p:nvPr/>
        </p:nvGrpSpPr>
        <p:grpSpPr>
          <a:xfrm>
            <a:off x="1712737" y="-1258075"/>
            <a:ext cx="1800525" cy="1796020"/>
            <a:chOff x="0" y="0"/>
            <a:chExt cx="814839" cy="812800"/>
          </a:xfrm>
        </p:grpSpPr>
        <p:sp>
          <p:nvSpPr>
            <p:cNvPr id="10" name="Freeform 10"/>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FCBA2F"/>
            </a:solidFill>
          </p:spPr>
          <p:txBody>
            <a:bodyPr/>
            <a:lstStyle/>
            <a:p>
              <a:endParaRPr lang="en-US"/>
            </a:p>
          </p:txBody>
        </p:sp>
        <p:sp>
          <p:nvSpPr>
            <p:cNvPr id="11" name="TextBox 11"/>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2" name="Group 12"/>
          <p:cNvGrpSpPr/>
          <p:nvPr/>
        </p:nvGrpSpPr>
        <p:grpSpPr>
          <a:xfrm>
            <a:off x="1028700" y="-1950597"/>
            <a:ext cx="3209633" cy="3201602"/>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000000">
                <a:alpha val="0"/>
              </a:srgbClr>
            </a:solidFill>
            <a:ln w="438150" cap="sq">
              <a:solidFill>
                <a:srgbClr val="AD251E"/>
              </a:solidFill>
              <a:prstDash val="solid"/>
              <a:miter/>
            </a:ln>
          </p:spPr>
          <p:txBody>
            <a:bodyPr/>
            <a:lstStyle/>
            <a:p>
              <a:endParaRPr lang="en-US"/>
            </a:p>
          </p:txBody>
        </p:sp>
        <p:sp>
          <p:nvSpPr>
            <p:cNvPr id="14" name="TextBox 14"/>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5400000">
            <a:off x="15766583" y="7363149"/>
            <a:ext cx="585971" cy="1100414"/>
          </a:xfrm>
          <a:custGeom>
            <a:avLst/>
            <a:gdLst/>
            <a:ahLst/>
            <a:cxnLst/>
            <a:rect l="l" t="t" r="r" b="b"/>
            <a:pathLst>
              <a:path w="585971" h="1100414">
                <a:moveTo>
                  <a:pt x="0" y="0"/>
                </a:moveTo>
                <a:lnTo>
                  <a:pt x="585971" y="0"/>
                </a:lnTo>
                <a:lnTo>
                  <a:pt x="585971" y="1100415"/>
                </a:lnTo>
                <a:lnTo>
                  <a:pt x="0" y="11004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6" name="Group 16"/>
          <p:cNvGrpSpPr/>
          <p:nvPr/>
        </p:nvGrpSpPr>
        <p:grpSpPr>
          <a:xfrm>
            <a:off x="0" y="9258300"/>
            <a:ext cx="18288000" cy="1028700"/>
            <a:chOff x="0" y="0"/>
            <a:chExt cx="4816593" cy="270933"/>
          </a:xfrm>
        </p:grpSpPr>
        <p:sp>
          <p:nvSpPr>
            <p:cNvPr id="17" name="Freeform 17"/>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B81F2F"/>
            </a:solidFill>
          </p:spPr>
          <p:txBody>
            <a:bodyPr/>
            <a:lstStyle/>
            <a:p>
              <a:endParaRPr lang="en-US"/>
            </a:p>
          </p:txBody>
        </p:sp>
        <p:sp>
          <p:nvSpPr>
            <p:cNvPr id="18" name="TextBox 18"/>
            <p:cNvSpPr txBox="1"/>
            <p:nvPr/>
          </p:nvSpPr>
          <p:spPr>
            <a:xfrm>
              <a:off x="0" y="-57150"/>
              <a:ext cx="4816593" cy="328083"/>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028700" y="1502863"/>
            <a:ext cx="9384310" cy="850900"/>
          </a:xfrm>
          <a:prstGeom prst="rect">
            <a:avLst/>
          </a:prstGeom>
        </p:spPr>
        <p:txBody>
          <a:bodyPr lIns="0" tIns="0" rIns="0" bIns="0" rtlCol="0" anchor="t">
            <a:spAutoFit/>
          </a:bodyPr>
          <a:lstStyle/>
          <a:p>
            <a:pPr algn="l">
              <a:lnSpc>
                <a:spcPts val="6500"/>
              </a:lnSpc>
            </a:pPr>
            <a:r>
              <a:rPr lang="en-US" sz="5000" b="1">
                <a:solidFill>
                  <a:srgbClr val="1A1A1A"/>
                </a:solidFill>
                <a:latin typeface="Poppins Bold"/>
                <a:ea typeface="Poppins Bold"/>
                <a:cs typeface="Poppins Bold"/>
                <a:sym typeface="Poppins Bold"/>
              </a:rPr>
              <a:t>Upcoming Events</a:t>
            </a:r>
          </a:p>
        </p:txBody>
      </p:sp>
      <p:sp>
        <p:nvSpPr>
          <p:cNvPr id="20" name="Freeform 20"/>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grpSp>
        <p:nvGrpSpPr>
          <p:cNvPr id="21" name="Group 21"/>
          <p:cNvGrpSpPr/>
          <p:nvPr/>
        </p:nvGrpSpPr>
        <p:grpSpPr>
          <a:xfrm>
            <a:off x="1028700" y="2831550"/>
            <a:ext cx="9937864" cy="953336"/>
            <a:chOff x="0" y="0"/>
            <a:chExt cx="4558189" cy="437265"/>
          </a:xfrm>
        </p:grpSpPr>
        <p:sp>
          <p:nvSpPr>
            <p:cNvPr id="22" name="Freeform 22"/>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23" name="TextBox 23"/>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grpSp>
        <p:nvGrpSpPr>
          <p:cNvPr id="24" name="Group 24"/>
          <p:cNvGrpSpPr/>
          <p:nvPr/>
        </p:nvGrpSpPr>
        <p:grpSpPr>
          <a:xfrm>
            <a:off x="1028700" y="6177191"/>
            <a:ext cx="9937864" cy="953336"/>
            <a:chOff x="0" y="0"/>
            <a:chExt cx="4558189" cy="437265"/>
          </a:xfrm>
        </p:grpSpPr>
        <p:sp>
          <p:nvSpPr>
            <p:cNvPr id="25" name="Freeform 25"/>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26" name="TextBox 26"/>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grpSp>
        <p:nvGrpSpPr>
          <p:cNvPr id="27" name="Group 27"/>
          <p:cNvGrpSpPr/>
          <p:nvPr/>
        </p:nvGrpSpPr>
        <p:grpSpPr>
          <a:xfrm>
            <a:off x="1028700" y="5050425"/>
            <a:ext cx="9937864" cy="953336"/>
            <a:chOff x="0" y="0"/>
            <a:chExt cx="4558189" cy="437265"/>
          </a:xfrm>
        </p:grpSpPr>
        <p:sp>
          <p:nvSpPr>
            <p:cNvPr id="28" name="Freeform 28"/>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29" name="TextBox 29"/>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30" name="AutoShape 30"/>
          <p:cNvSpPr/>
          <p:nvPr/>
        </p:nvSpPr>
        <p:spPr>
          <a:xfrm flipV="1">
            <a:off x="3005444" y="2831550"/>
            <a:ext cx="0" cy="953336"/>
          </a:xfrm>
          <a:prstGeom prst="line">
            <a:avLst/>
          </a:prstGeom>
          <a:ln w="28575" cap="flat">
            <a:solidFill>
              <a:srgbClr val="1A1A1A"/>
            </a:solidFill>
            <a:prstDash val="solid"/>
            <a:headEnd type="none" w="sm" len="sm"/>
            <a:tailEnd type="none" w="sm" len="sm"/>
          </a:ln>
        </p:spPr>
        <p:txBody>
          <a:bodyPr/>
          <a:lstStyle/>
          <a:p>
            <a:endParaRPr lang="en-US"/>
          </a:p>
        </p:txBody>
      </p:sp>
      <p:sp>
        <p:nvSpPr>
          <p:cNvPr id="31" name="AutoShape 31"/>
          <p:cNvSpPr/>
          <p:nvPr/>
        </p:nvSpPr>
        <p:spPr>
          <a:xfrm flipV="1">
            <a:off x="3005444" y="5050124"/>
            <a:ext cx="0" cy="953336"/>
          </a:xfrm>
          <a:prstGeom prst="line">
            <a:avLst/>
          </a:prstGeom>
          <a:ln w="28575" cap="flat">
            <a:solidFill>
              <a:srgbClr val="1A1A1A"/>
            </a:solidFill>
            <a:prstDash val="solid"/>
            <a:headEnd type="none" w="sm" len="sm"/>
            <a:tailEnd type="none" w="sm" len="sm"/>
          </a:ln>
        </p:spPr>
        <p:txBody>
          <a:bodyPr/>
          <a:lstStyle/>
          <a:p>
            <a:endParaRPr lang="en-US"/>
          </a:p>
        </p:txBody>
      </p:sp>
      <p:sp>
        <p:nvSpPr>
          <p:cNvPr id="32" name="AutoShape 32"/>
          <p:cNvSpPr/>
          <p:nvPr/>
        </p:nvSpPr>
        <p:spPr>
          <a:xfrm flipV="1">
            <a:off x="3005444" y="6177492"/>
            <a:ext cx="0" cy="953336"/>
          </a:xfrm>
          <a:prstGeom prst="line">
            <a:avLst/>
          </a:prstGeom>
          <a:ln w="28575" cap="flat">
            <a:solidFill>
              <a:srgbClr val="1A1A1A"/>
            </a:solidFill>
            <a:prstDash val="solid"/>
            <a:headEnd type="none" w="sm" len="sm"/>
            <a:tailEnd type="none" w="sm" len="sm"/>
          </a:ln>
        </p:spPr>
        <p:txBody>
          <a:bodyPr/>
          <a:lstStyle/>
          <a:p>
            <a:endParaRPr lang="en-US"/>
          </a:p>
        </p:txBody>
      </p:sp>
      <p:sp>
        <p:nvSpPr>
          <p:cNvPr id="33" name="TextBox 33"/>
          <p:cNvSpPr txBox="1"/>
          <p:nvPr/>
        </p:nvSpPr>
        <p:spPr>
          <a:xfrm>
            <a:off x="1446503" y="3032945"/>
            <a:ext cx="1333177"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Jan 2</a:t>
            </a:r>
            <a:r>
              <a:rPr lang="en-US" sz="3000" b="1" u="none" strike="noStrike">
                <a:latin typeface="Poppins Bold"/>
                <a:ea typeface="Poppins Bold"/>
                <a:cs typeface="Poppins Bold"/>
                <a:sym typeface="Poppins Bold"/>
              </a:rPr>
              <a:t>1</a:t>
            </a:r>
          </a:p>
        </p:txBody>
      </p:sp>
      <p:sp>
        <p:nvSpPr>
          <p:cNvPr id="34" name="TextBox 34"/>
          <p:cNvSpPr txBox="1"/>
          <p:nvPr/>
        </p:nvSpPr>
        <p:spPr>
          <a:xfrm>
            <a:off x="1446503" y="5251520"/>
            <a:ext cx="1444548"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Feb 12</a:t>
            </a:r>
          </a:p>
        </p:txBody>
      </p:sp>
      <p:sp>
        <p:nvSpPr>
          <p:cNvPr id="35" name="TextBox 35"/>
          <p:cNvSpPr txBox="1"/>
          <p:nvPr/>
        </p:nvSpPr>
        <p:spPr>
          <a:xfrm>
            <a:off x="1446503" y="6378887"/>
            <a:ext cx="1444548"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Feb 12</a:t>
            </a:r>
          </a:p>
        </p:txBody>
      </p:sp>
      <p:sp>
        <p:nvSpPr>
          <p:cNvPr id="36" name="TextBox 36"/>
          <p:cNvSpPr txBox="1"/>
          <p:nvPr/>
        </p:nvSpPr>
        <p:spPr>
          <a:xfrm>
            <a:off x="3258492" y="3015555"/>
            <a:ext cx="6139841" cy="585326"/>
          </a:xfrm>
          <a:prstGeom prst="rect">
            <a:avLst/>
          </a:prstGeom>
        </p:spPr>
        <p:txBody>
          <a:bodyPr lIns="0" tIns="0" rIns="0" bIns="0" rtlCol="0" anchor="t">
            <a:spAutoFit/>
          </a:bodyPr>
          <a:lstStyle/>
          <a:p>
            <a:pPr algn="l">
              <a:lnSpc>
                <a:spcPts val="2256"/>
              </a:lnSpc>
            </a:pPr>
            <a:r>
              <a:rPr lang="en-US" sz="2051">
                <a:latin typeface="Poppins"/>
                <a:ea typeface="Poppins"/>
                <a:cs typeface="Poppins"/>
                <a:sym typeface="Poppins"/>
              </a:rPr>
              <a:t>HLB Social @ Tin Lizzy’s </a:t>
            </a:r>
          </a:p>
          <a:p>
            <a:pPr marL="0" lvl="0" indent="0" algn="l">
              <a:lnSpc>
                <a:spcPts val="2256"/>
              </a:lnSpc>
            </a:pPr>
            <a:r>
              <a:rPr lang="en-US" sz="2051">
                <a:latin typeface="Poppins"/>
                <a:ea typeface="Poppins"/>
                <a:cs typeface="Poppins"/>
                <a:sym typeface="Poppins"/>
              </a:rPr>
              <a:t>Email Lexie to RSVP: </a:t>
            </a:r>
            <a:r>
              <a:rPr lang="en-US" sz="2051" u="sng">
                <a:latin typeface="Poppins"/>
                <a:ea typeface="Poppins"/>
                <a:cs typeface="Poppins"/>
                <a:sym typeface="Poppins"/>
                <a:hlinkClick r:id="rId7" tooltip="mailto:lquinton@grosscollins.com">
                  <a:extLst>
                    <a:ext uri="{A12FA001-AC4F-418D-AE19-62706E023703}">
                      <ahyp:hlinkClr xmlns:ahyp="http://schemas.microsoft.com/office/drawing/2018/hyperlinkcolor" val="tx"/>
                    </a:ext>
                  </a:extLst>
                </a:hlinkClick>
              </a:rPr>
              <a:t>lquinton@grosscollins.com</a:t>
            </a:r>
            <a:r>
              <a:rPr lang="en-US" sz="2051">
                <a:latin typeface="Poppins"/>
                <a:ea typeface="Poppins"/>
                <a:cs typeface="Poppins"/>
                <a:sym typeface="Poppins"/>
              </a:rPr>
              <a:t> </a:t>
            </a:r>
          </a:p>
        </p:txBody>
      </p:sp>
      <p:sp>
        <p:nvSpPr>
          <p:cNvPr id="37" name="TextBox 37"/>
          <p:cNvSpPr txBox="1"/>
          <p:nvPr/>
        </p:nvSpPr>
        <p:spPr>
          <a:xfrm>
            <a:off x="3258492" y="5373948"/>
            <a:ext cx="4322142" cy="305689"/>
          </a:xfrm>
          <a:prstGeom prst="rect">
            <a:avLst/>
          </a:prstGeom>
        </p:spPr>
        <p:txBody>
          <a:bodyPr lIns="0" tIns="0" rIns="0" bIns="0" rtlCol="0" anchor="t">
            <a:spAutoFit/>
          </a:bodyPr>
          <a:lstStyle/>
          <a:p>
            <a:pPr marL="0" lvl="0" indent="0" algn="l">
              <a:lnSpc>
                <a:spcPts val="2256"/>
              </a:lnSpc>
              <a:spcBef>
                <a:spcPct val="0"/>
              </a:spcBef>
            </a:pPr>
            <a:r>
              <a:rPr lang="en-US" sz="2051" u="sng">
                <a:latin typeface="Poppins"/>
                <a:ea typeface="Poppins"/>
                <a:cs typeface="Poppins"/>
                <a:sym typeface="Poppins"/>
                <a:hlinkClick r:id="rId8" tooltip="https://www.kennesaw.edu/coles/degrees-programs/graduate/master-accounting/information-sessions.php">
                  <a:extLst>
                    <a:ext uri="{A12FA001-AC4F-418D-AE19-62706E023703}">
                      <ahyp:hlinkClr xmlns:ahyp="http://schemas.microsoft.com/office/drawing/2018/hyperlinkcolor" val="tx"/>
                    </a:ext>
                  </a:extLst>
                </a:hlinkClick>
              </a:rPr>
              <a:t>MAcc Information Session </a:t>
            </a:r>
          </a:p>
        </p:txBody>
      </p:sp>
      <p:sp>
        <p:nvSpPr>
          <p:cNvPr id="38" name="TextBox 38"/>
          <p:cNvSpPr txBox="1"/>
          <p:nvPr/>
        </p:nvSpPr>
        <p:spPr>
          <a:xfrm>
            <a:off x="3258492" y="6501315"/>
            <a:ext cx="4322142" cy="305689"/>
          </a:xfrm>
          <a:prstGeom prst="rect">
            <a:avLst/>
          </a:prstGeom>
        </p:spPr>
        <p:txBody>
          <a:bodyPr lIns="0" tIns="0" rIns="0" bIns="0" rtlCol="0" anchor="t">
            <a:spAutoFit/>
          </a:bodyPr>
          <a:lstStyle/>
          <a:p>
            <a:pPr marL="0" lvl="0" indent="0" algn="l">
              <a:lnSpc>
                <a:spcPts val="2256"/>
              </a:lnSpc>
              <a:spcBef>
                <a:spcPct val="0"/>
              </a:spcBef>
            </a:pPr>
            <a:r>
              <a:rPr lang="en-US" sz="2051" u="sng">
                <a:latin typeface="Poppins"/>
                <a:ea typeface="Poppins"/>
                <a:cs typeface="Poppins"/>
                <a:sym typeface="Poppins"/>
                <a:hlinkClick r:id="rId9" tooltip="https://calendar.kennesaw.edu/event/2026-spring-soa-meet-the-firms">
                  <a:extLst>
                    <a:ext uri="{A12FA001-AC4F-418D-AE19-62706E023703}">
                      <ahyp:hlinkClr xmlns:ahyp="http://schemas.microsoft.com/office/drawing/2018/hyperlinkcolor" val="tx"/>
                    </a:ext>
                  </a:extLst>
                </a:hlinkClick>
              </a:rPr>
              <a:t>Meet the Firms</a:t>
            </a:r>
          </a:p>
        </p:txBody>
      </p:sp>
      <p:sp>
        <p:nvSpPr>
          <p:cNvPr id="39" name="TextBox 39"/>
          <p:cNvSpPr txBox="1"/>
          <p:nvPr/>
        </p:nvSpPr>
        <p:spPr>
          <a:xfrm>
            <a:off x="8498736" y="3204382"/>
            <a:ext cx="2296855" cy="255297"/>
          </a:xfrm>
          <a:prstGeom prst="rect">
            <a:avLst/>
          </a:prstGeom>
        </p:spPr>
        <p:txBody>
          <a:bodyPr lIns="0" tIns="0" rIns="0" bIns="0" rtlCol="0" anchor="t">
            <a:spAutoFit/>
          </a:bodyPr>
          <a:lstStyle/>
          <a:p>
            <a:pPr marL="0" lvl="0" indent="0" algn="r">
              <a:lnSpc>
                <a:spcPts val="1773"/>
              </a:lnSpc>
            </a:pPr>
            <a:r>
              <a:rPr lang="en-US" sz="2038" u="sng">
                <a:solidFill>
                  <a:srgbClr val="000000"/>
                </a:solidFill>
                <a:latin typeface="Poppins"/>
                <a:ea typeface="Poppins"/>
                <a:cs typeface="Poppins"/>
                <a:sym typeface="Poppins"/>
              </a:rPr>
              <a:t>4:00 </a:t>
            </a:r>
            <a:r>
              <a:rPr lang="en-US" sz="2038" u="sng" strike="noStrike">
                <a:solidFill>
                  <a:srgbClr val="000000"/>
                </a:solidFill>
                <a:latin typeface="Poppins"/>
                <a:ea typeface="Poppins"/>
                <a:cs typeface="Poppins"/>
                <a:sym typeface="Poppins"/>
              </a:rPr>
              <a:t>- 6:00</a:t>
            </a:r>
          </a:p>
        </p:txBody>
      </p:sp>
      <p:sp>
        <p:nvSpPr>
          <p:cNvPr id="40" name="TextBox 40"/>
          <p:cNvSpPr txBox="1"/>
          <p:nvPr/>
        </p:nvSpPr>
        <p:spPr>
          <a:xfrm>
            <a:off x="8498736" y="5369968"/>
            <a:ext cx="2296855" cy="255297"/>
          </a:xfrm>
          <a:prstGeom prst="rect">
            <a:avLst/>
          </a:prstGeom>
        </p:spPr>
        <p:txBody>
          <a:bodyPr lIns="0" tIns="0" rIns="0" bIns="0" rtlCol="0" anchor="t">
            <a:spAutoFit/>
          </a:bodyPr>
          <a:lstStyle/>
          <a:p>
            <a:pPr marL="0" lvl="0" indent="0" algn="r">
              <a:lnSpc>
                <a:spcPts val="1773"/>
              </a:lnSpc>
            </a:pPr>
            <a:r>
              <a:rPr lang="en-US" sz="2038" u="sng">
                <a:solidFill>
                  <a:srgbClr val="000000"/>
                </a:solidFill>
                <a:latin typeface="Poppins"/>
                <a:ea typeface="Poppins"/>
                <a:cs typeface="Poppins"/>
                <a:sym typeface="Poppins"/>
              </a:rPr>
              <a:t>12:00 </a:t>
            </a:r>
            <a:r>
              <a:rPr lang="en-US" sz="2038" u="sng" strike="noStrike">
                <a:solidFill>
                  <a:srgbClr val="000000"/>
                </a:solidFill>
                <a:latin typeface="Poppins"/>
                <a:ea typeface="Poppins"/>
                <a:cs typeface="Poppins"/>
                <a:sym typeface="Poppins"/>
              </a:rPr>
              <a:t>- 1:00</a:t>
            </a:r>
          </a:p>
        </p:txBody>
      </p:sp>
      <p:sp>
        <p:nvSpPr>
          <p:cNvPr id="41" name="TextBox 41"/>
          <p:cNvSpPr txBox="1"/>
          <p:nvPr/>
        </p:nvSpPr>
        <p:spPr>
          <a:xfrm>
            <a:off x="8498736" y="6496734"/>
            <a:ext cx="2296855" cy="255297"/>
          </a:xfrm>
          <a:prstGeom prst="rect">
            <a:avLst/>
          </a:prstGeom>
        </p:spPr>
        <p:txBody>
          <a:bodyPr lIns="0" tIns="0" rIns="0" bIns="0" rtlCol="0" anchor="t">
            <a:spAutoFit/>
          </a:bodyPr>
          <a:lstStyle/>
          <a:p>
            <a:pPr marL="0" lvl="0" indent="0" algn="r">
              <a:lnSpc>
                <a:spcPts val="1773"/>
              </a:lnSpc>
            </a:pPr>
            <a:r>
              <a:rPr lang="en-US" sz="2038" u="sng">
                <a:solidFill>
                  <a:srgbClr val="000000"/>
                </a:solidFill>
                <a:latin typeface="Poppins"/>
                <a:ea typeface="Poppins"/>
                <a:cs typeface="Poppins"/>
                <a:sym typeface="Poppins"/>
              </a:rPr>
              <a:t>12:00 </a:t>
            </a:r>
            <a:r>
              <a:rPr lang="en-US" sz="2038" u="sng" strike="noStrike">
                <a:solidFill>
                  <a:srgbClr val="000000"/>
                </a:solidFill>
                <a:latin typeface="Poppins"/>
                <a:ea typeface="Poppins"/>
                <a:cs typeface="Poppins"/>
                <a:sym typeface="Poppins"/>
              </a:rPr>
              <a:t>- 3:00</a:t>
            </a:r>
          </a:p>
        </p:txBody>
      </p:sp>
      <p:grpSp>
        <p:nvGrpSpPr>
          <p:cNvPr id="42" name="Group 42"/>
          <p:cNvGrpSpPr/>
          <p:nvPr/>
        </p:nvGrpSpPr>
        <p:grpSpPr>
          <a:xfrm>
            <a:off x="1028700" y="3941435"/>
            <a:ext cx="9937864" cy="953336"/>
            <a:chOff x="0" y="0"/>
            <a:chExt cx="4558189" cy="437265"/>
          </a:xfrm>
        </p:grpSpPr>
        <p:sp>
          <p:nvSpPr>
            <p:cNvPr id="43" name="Freeform 43"/>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44" name="TextBox 44"/>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45" name="AutoShape 45"/>
          <p:cNvSpPr/>
          <p:nvPr/>
        </p:nvSpPr>
        <p:spPr>
          <a:xfrm flipV="1">
            <a:off x="3005444" y="3941435"/>
            <a:ext cx="0" cy="953336"/>
          </a:xfrm>
          <a:prstGeom prst="line">
            <a:avLst/>
          </a:prstGeom>
          <a:ln w="28575" cap="flat">
            <a:solidFill>
              <a:srgbClr val="000000"/>
            </a:solidFill>
            <a:prstDash val="solid"/>
            <a:headEnd type="none" w="sm" len="sm"/>
            <a:tailEnd type="none" w="sm" len="sm"/>
          </a:ln>
        </p:spPr>
        <p:txBody>
          <a:bodyPr/>
          <a:lstStyle/>
          <a:p>
            <a:endParaRPr lang="en-US"/>
          </a:p>
        </p:txBody>
      </p:sp>
      <p:sp>
        <p:nvSpPr>
          <p:cNvPr id="46" name="TextBox 46"/>
          <p:cNvSpPr txBox="1"/>
          <p:nvPr/>
        </p:nvSpPr>
        <p:spPr>
          <a:xfrm>
            <a:off x="1446503" y="4142830"/>
            <a:ext cx="1495843"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Jan 26</a:t>
            </a:r>
          </a:p>
        </p:txBody>
      </p:sp>
      <p:sp>
        <p:nvSpPr>
          <p:cNvPr id="47" name="TextBox 47"/>
          <p:cNvSpPr txBox="1"/>
          <p:nvPr/>
        </p:nvSpPr>
        <p:spPr>
          <a:xfrm>
            <a:off x="3258492" y="4265258"/>
            <a:ext cx="4322142" cy="305689"/>
          </a:xfrm>
          <a:prstGeom prst="rect">
            <a:avLst/>
          </a:prstGeom>
        </p:spPr>
        <p:txBody>
          <a:bodyPr lIns="0" tIns="0" rIns="0" bIns="0" rtlCol="0" anchor="t">
            <a:spAutoFit/>
          </a:bodyPr>
          <a:lstStyle/>
          <a:p>
            <a:pPr marL="0" lvl="0" indent="0" algn="l">
              <a:lnSpc>
                <a:spcPts val="2256"/>
              </a:lnSpc>
              <a:spcBef>
                <a:spcPct val="0"/>
              </a:spcBef>
            </a:pPr>
            <a:r>
              <a:rPr lang="en-US" sz="2051" u="sng">
                <a:latin typeface="Poppins"/>
                <a:ea typeface="Poppins"/>
                <a:cs typeface="Poppins"/>
                <a:sym typeface="Poppins"/>
                <a:hlinkClick r:id="rId10" tooltip="https://owllife.kennesaw.edu/event/11953703">
                  <a:extLst>
                    <a:ext uri="{A12FA001-AC4F-418D-AE19-62706E023703}">
                      <ahyp:hlinkClr xmlns:ahyp="http://schemas.microsoft.com/office/drawing/2018/hyperlinkcolor" val="tx"/>
                    </a:ext>
                  </a:extLst>
                </a:hlinkClick>
              </a:rPr>
              <a:t>Coles Fest Spring 2026 </a:t>
            </a:r>
          </a:p>
        </p:txBody>
      </p:sp>
      <p:sp>
        <p:nvSpPr>
          <p:cNvPr id="48" name="TextBox 48"/>
          <p:cNvSpPr txBox="1"/>
          <p:nvPr/>
        </p:nvSpPr>
        <p:spPr>
          <a:xfrm>
            <a:off x="8498736" y="4263986"/>
            <a:ext cx="2296855" cy="255297"/>
          </a:xfrm>
          <a:prstGeom prst="rect">
            <a:avLst/>
          </a:prstGeom>
        </p:spPr>
        <p:txBody>
          <a:bodyPr lIns="0" tIns="0" rIns="0" bIns="0" rtlCol="0" anchor="t">
            <a:spAutoFit/>
          </a:bodyPr>
          <a:lstStyle/>
          <a:p>
            <a:pPr marL="0" lvl="0" indent="0" algn="r">
              <a:lnSpc>
                <a:spcPts val="1773"/>
              </a:lnSpc>
            </a:pPr>
            <a:r>
              <a:rPr lang="en-US" sz="2038" u="sng">
                <a:solidFill>
                  <a:srgbClr val="000000"/>
                </a:solidFill>
                <a:latin typeface="Poppins"/>
                <a:ea typeface="Poppins"/>
                <a:cs typeface="Poppins"/>
                <a:sym typeface="Poppins"/>
              </a:rPr>
              <a:t>11:00 </a:t>
            </a:r>
            <a:r>
              <a:rPr lang="en-US" sz="2038" u="sng" strike="noStrike">
                <a:solidFill>
                  <a:srgbClr val="000000"/>
                </a:solidFill>
                <a:latin typeface="Poppins"/>
                <a:ea typeface="Poppins"/>
                <a:cs typeface="Poppins"/>
                <a:sym typeface="Poppins"/>
              </a:rPr>
              <a:t>- 2:00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16769" y="3638502"/>
            <a:ext cx="3596448" cy="3724385"/>
            <a:chOff x="0" y="0"/>
            <a:chExt cx="817640" cy="846726"/>
          </a:xfrm>
        </p:grpSpPr>
        <p:sp>
          <p:nvSpPr>
            <p:cNvPr id="3" name="Freeform 3"/>
            <p:cNvSpPr/>
            <p:nvPr/>
          </p:nvSpPr>
          <p:spPr>
            <a:xfrm>
              <a:off x="0" y="0"/>
              <a:ext cx="817640" cy="846726"/>
            </a:xfrm>
            <a:custGeom>
              <a:avLst/>
              <a:gdLst/>
              <a:ahLst/>
              <a:cxnLst/>
              <a:rect l="l" t="t" r="r" b="b"/>
              <a:pathLst>
                <a:path w="817640" h="846726">
                  <a:moveTo>
                    <a:pt x="107633" y="0"/>
                  </a:moveTo>
                  <a:lnTo>
                    <a:pt x="710007" y="0"/>
                  </a:lnTo>
                  <a:cubicBezTo>
                    <a:pt x="738553" y="0"/>
                    <a:pt x="765930" y="11340"/>
                    <a:pt x="786115" y="31525"/>
                  </a:cubicBezTo>
                  <a:cubicBezTo>
                    <a:pt x="806300" y="51710"/>
                    <a:pt x="817640" y="79087"/>
                    <a:pt x="817640" y="107633"/>
                  </a:cubicBezTo>
                  <a:lnTo>
                    <a:pt x="817640" y="739093"/>
                  </a:lnTo>
                  <a:cubicBezTo>
                    <a:pt x="817640" y="798537"/>
                    <a:pt x="769451" y="846726"/>
                    <a:pt x="710007" y="846726"/>
                  </a:cubicBezTo>
                  <a:lnTo>
                    <a:pt x="107633" y="846726"/>
                  </a:lnTo>
                  <a:cubicBezTo>
                    <a:pt x="79087" y="846726"/>
                    <a:pt x="51710" y="835386"/>
                    <a:pt x="31525" y="815201"/>
                  </a:cubicBezTo>
                  <a:cubicBezTo>
                    <a:pt x="11340" y="795016"/>
                    <a:pt x="0" y="767639"/>
                    <a:pt x="0" y="739093"/>
                  </a:cubicBezTo>
                  <a:lnTo>
                    <a:pt x="0" y="107633"/>
                  </a:lnTo>
                  <a:cubicBezTo>
                    <a:pt x="0" y="79087"/>
                    <a:pt x="11340" y="51710"/>
                    <a:pt x="31525" y="31525"/>
                  </a:cubicBezTo>
                  <a:cubicBezTo>
                    <a:pt x="51710" y="11340"/>
                    <a:pt x="79087" y="0"/>
                    <a:pt x="107633" y="0"/>
                  </a:cubicBezTo>
                  <a:close/>
                </a:path>
              </a:pathLst>
            </a:custGeom>
            <a:solidFill>
              <a:srgbClr val="FCBA2F"/>
            </a:solidFill>
          </p:spPr>
          <p:txBody>
            <a:bodyPr/>
            <a:lstStyle/>
            <a:p>
              <a:endParaRPr lang="en-US"/>
            </a:p>
          </p:txBody>
        </p:sp>
        <p:sp>
          <p:nvSpPr>
            <p:cNvPr id="4" name="TextBox 4"/>
            <p:cNvSpPr txBox="1"/>
            <p:nvPr/>
          </p:nvSpPr>
          <p:spPr>
            <a:xfrm>
              <a:off x="0" y="-57150"/>
              <a:ext cx="817640" cy="90387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flipH="1">
            <a:off x="11638044" y="1235544"/>
            <a:ext cx="5950106" cy="5981030"/>
          </a:xfrm>
          <a:custGeom>
            <a:avLst/>
            <a:gdLst/>
            <a:ahLst/>
            <a:cxnLst/>
            <a:rect l="l" t="t" r="r" b="b"/>
            <a:pathLst>
              <a:path w="5950106" h="5981030">
                <a:moveTo>
                  <a:pt x="5950107" y="0"/>
                </a:moveTo>
                <a:lnTo>
                  <a:pt x="0" y="0"/>
                </a:lnTo>
                <a:lnTo>
                  <a:pt x="0" y="5981029"/>
                </a:lnTo>
                <a:lnTo>
                  <a:pt x="5950107" y="5981029"/>
                </a:lnTo>
                <a:lnTo>
                  <a:pt x="5950107" y="0"/>
                </a:lnTo>
                <a:close/>
              </a:path>
            </a:pathLst>
          </a:custGeom>
          <a:blipFill>
            <a:blip r:embed="rId2"/>
            <a:stretch>
              <a:fillRect l="-125" r="-520"/>
            </a:stretch>
          </a:blipFill>
        </p:spPr>
        <p:txBody>
          <a:bodyPr/>
          <a:lstStyle/>
          <a:p>
            <a:endParaRPr lang="en-US"/>
          </a:p>
        </p:txBody>
      </p:sp>
      <p:grpSp>
        <p:nvGrpSpPr>
          <p:cNvPr id="6" name="Group 6"/>
          <p:cNvGrpSpPr/>
          <p:nvPr/>
        </p:nvGrpSpPr>
        <p:grpSpPr>
          <a:xfrm>
            <a:off x="12020410" y="1600550"/>
            <a:ext cx="5112648" cy="511264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7071" r="-27071"/>
              </a:stretch>
            </a:blipFill>
            <a:ln w="95250" cap="sq">
              <a:solidFill>
                <a:srgbClr val="FFFFFF"/>
              </a:solidFill>
              <a:prstDash val="solid"/>
              <a:miter/>
            </a:ln>
          </p:spPr>
          <p:txBody>
            <a:bodyPr/>
            <a:lstStyle/>
            <a:p>
              <a:endParaRPr lang="en-US"/>
            </a:p>
          </p:txBody>
        </p:sp>
      </p:grpSp>
      <p:sp>
        <p:nvSpPr>
          <p:cNvPr id="8" name="Freeform 8"/>
          <p:cNvSpPr/>
          <p:nvPr/>
        </p:nvSpPr>
        <p:spPr>
          <a:xfrm rot="-5400000" flipH="1">
            <a:off x="1579643" y="-1409146"/>
            <a:ext cx="2107746" cy="2118701"/>
          </a:xfrm>
          <a:custGeom>
            <a:avLst/>
            <a:gdLst/>
            <a:ahLst/>
            <a:cxnLst/>
            <a:rect l="l" t="t" r="r" b="b"/>
            <a:pathLst>
              <a:path w="2107746" h="2118701">
                <a:moveTo>
                  <a:pt x="2107747" y="0"/>
                </a:moveTo>
                <a:lnTo>
                  <a:pt x="0" y="0"/>
                </a:lnTo>
                <a:lnTo>
                  <a:pt x="0" y="2118701"/>
                </a:lnTo>
                <a:lnTo>
                  <a:pt x="2107747" y="2118701"/>
                </a:lnTo>
                <a:lnTo>
                  <a:pt x="2107747" y="0"/>
                </a:lnTo>
                <a:close/>
              </a:path>
            </a:pathLst>
          </a:custGeom>
          <a:blipFill>
            <a:blip r:embed="rId2"/>
            <a:stretch>
              <a:fillRect l="-125" r="-520"/>
            </a:stretch>
          </a:blipFill>
        </p:spPr>
        <p:txBody>
          <a:bodyPr/>
          <a:lstStyle/>
          <a:p>
            <a:endParaRPr lang="en-US"/>
          </a:p>
        </p:txBody>
      </p:sp>
      <p:grpSp>
        <p:nvGrpSpPr>
          <p:cNvPr id="9" name="Group 9"/>
          <p:cNvGrpSpPr/>
          <p:nvPr/>
        </p:nvGrpSpPr>
        <p:grpSpPr>
          <a:xfrm>
            <a:off x="1712737" y="-1258075"/>
            <a:ext cx="1800525" cy="1796020"/>
            <a:chOff x="0" y="0"/>
            <a:chExt cx="814839" cy="812800"/>
          </a:xfrm>
        </p:grpSpPr>
        <p:sp>
          <p:nvSpPr>
            <p:cNvPr id="10" name="Freeform 10"/>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FCBA2F"/>
            </a:solidFill>
          </p:spPr>
          <p:txBody>
            <a:bodyPr/>
            <a:lstStyle/>
            <a:p>
              <a:endParaRPr lang="en-US"/>
            </a:p>
          </p:txBody>
        </p:sp>
        <p:sp>
          <p:nvSpPr>
            <p:cNvPr id="11" name="TextBox 11"/>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2" name="Group 12"/>
          <p:cNvGrpSpPr/>
          <p:nvPr/>
        </p:nvGrpSpPr>
        <p:grpSpPr>
          <a:xfrm>
            <a:off x="1028700" y="-1950597"/>
            <a:ext cx="3209633" cy="3201602"/>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000000">
                <a:alpha val="0"/>
              </a:srgbClr>
            </a:solidFill>
            <a:ln w="438150" cap="sq">
              <a:solidFill>
                <a:srgbClr val="AD251E"/>
              </a:solidFill>
              <a:prstDash val="solid"/>
              <a:miter/>
            </a:ln>
          </p:spPr>
          <p:txBody>
            <a:bodyPr/>
            <a:lstStyle/>
            <a:p>
              <a:endParaRPr lang="en-US"/>
            </a:p>
          </p:txBody>
        </p:sp>
        <p:sp>
          <p:nvSpPr>
            <p:cNvPr id="14" name="TextBox 14"/>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5400000">
            <a:off x="15766583" y="7363149"/>
            <a:ext cx="585971" cy="1100414"/>
          </a:xfrm>
          <a:custGeom>
            <a:avLst/>
            <a:gdLst/>
            <a:ahLst/>
            <a:cxnLst/>
            <a:rect l="l" t="t" r="r" b="b"/>
            <a:pathLst>
              <a:path w="585971" h="1100414">
                <a:moveTo>
                  <a:pt x="0" y="0"/>
                </a:moveTo>
                <a:lnTo>
                  <a:pt x="585971" y="0"/>
                </a:lnTo>
                <a:lnTo>
                  <a:pt x="585971" y="1100415"/>
                </a:lnTo>
                <a:lnTo>
                  <a:pt x="0" y="11004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6" name="Group 16"/>
          <p:cNvGrpSpPr/>
          <p:nvPr/>
        </p:nvGrpSpPr>
        <p:grpSpPr>
          <a:xfrm>
            <a:off x="0" y="9258300"/>
            <a:ext cx="18288000" cy="1028700"/>
            <a:chOff x="0" y="0"/>
            <a:chExt cx="4816593" cy="270933"/>
          </a:xfrm>
        </p:grpSpPr>
        <p:sp>
          <p:nvSpPr>
            <p:cNvPr id="17" name="Freeform 17"/>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B81F2F"/>
            </a:solidFill>
          </p:spPr>
          <p:txBody>
            <a:bodyPr/>
            <a:lstStyle/>
            <a:p>
              <a:endParaRPr lang="en-US"/>
            </a:p>
          </p:txBody>
        </p:sp>
        <p:sp>
          <p:nvSpPr>
            <p:cNvPr id="18" name="TextBox 18"/>
            <p:cNvSpPr txBox="1"/>
            <p:nvPr/>
          </p:nvSpPr>
          <p:spPr>
            <a:xfrm>
              <a:off x="0" y="-57150"/>
              <a:ext cx="4816593" cy="328083"/>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grpSp>
        <p:nvGrpSpPr>
          <p:cNvPr id="20" name="Group 20"/>
          <p:cNvGrpSpPr/>
          <p:nvPr/>
        </p:nvGrpSpPr>
        <p:grpSpPr>
          <a:xfrm>
            <a:off x="1028700" y="6167273"/>
            <a:ext cx="9937864" cy="953336"/>
            <a:chOff x="0" y="0"/>
            <a:chExt cx="4558189" cy="437265"/>
          </a:xfrm>
        </p:grpSpPr>
        <p:sp>
          <p:nvSpPr>
            <p:cNvPr id="21" name="Freeform 21"/>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22" name="TextBox 22"/>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23" name="AutoShape 23"/>
          <p:cNvSpPr/>
          <p:nvPr/>
        </p:nvSpPr>
        <p:spPr>
          <a:xfrm flipV="1">
            <a:off x="3005444" y="6167273"/>
            <a:ext cx="0" cy="953336"/>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24" name="Group 24"/>
          <p:cNvGrpSpPr/>
          <p:nvPr/>
        </p:nvGrpSpPr>
        <p:grpSpPr>
          <a:xfrm>
            <a:off x="1028700" y="5058584"/>
            <a:ext cx="9937864" cy="953336"/>
            <a:chOff x="0" y="0"/>
            <a:chExt cx="4558189" cy="437265"/>
          </a:xfrm>
        </p:grpSpPr>
        <p:sp>
          <p:nvSpPr>
            <p:cNvPr id="25" name="Freeform 25"/>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26" name="TextBox 26"/>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27" name="AutoShape 27"/>
          <p:cNvSpPr/>
          <p:nvPr/>
        </p:nvSpPr>
        <p:spPr>
          <a:xfrm flipV="1">
            <a:off x="3005444" y="5058584"/>
            <a:ext cx="0" cy="953336"/>
          </a:xfrm>
          <a:prstGeom prst="line">
            <a:avLst/>
          </a:prstGeom>
          <a:ln w="28575" cap="flat">
            <a:solidFill>
              <a:srgbClr val="000000"/>
            </a:solidFill>
            <a:prstDash val="solid"/>
            <a:headEnd type="none" w="sm" len="sm"/>
            <a:tailEnd type="none" w="sm" len="sm"/>
          </a:ln>
        </p:spPr>
        <p:txBody>
          <a:bodyPr/>
          <a:lstStyle/>
          <a:p>
            <a:endParaRPr lang="en-US"/>
          </a:p>
        </p:txBody>
      </p:sp>
      <p:sp>
        <p:nvSpPr>
          <p:cNvPr id="28" name="TextBox 28"/>
          <p:cNvSpPr txBox="1"/>
          <p:nvPr/>
        </p:nvSpPr>
        <p:spPr>
          <a:xfrm>
            <a:off x="1028700" y="1502863"/>
            <a:ext cx="9384310" cy="850900"/>
          </a:xfrm>
          <a:prstGeom prst="rect">
            <a:avLst/>
          </a:prstGeom>
        </p:spPr>
        <p:txBody>
          <a:bodyPr lIns="0" tIns="0" rIns="0" bIns="0" rtlCol="0" anchor="t">
            <a:spAutoFit/>
          </a:bodyPr>
          <a:lstStyle/>
          <a:p>
            <a:pPr algn="l">
              <a:lnSpc>
                <a:spcPts val="6500"/>
              </a:lnSpc>
            </a:pPr>
            <a:r>
              <a:rPr lang="en-US" sz="5000" b="1">
                <a:solidFill>
                  <a:srgbClr val="1A1A1A"/>
                </a:solidFill>
                <a:latin typeface="Poppins Bold"/>
                <a:ea typeface="Poppins Bold"/>
                <a:cs typeface="Poppins Bold"/>
                <a:sym typeface="Poppins Bold"/>
              </a:rPr>
              <a:t>Important Reminders </a:t>
            </a:r>
          </a:p>
        </p:txBody>
      </p:sp>
      <p:sp>
        <p:nvSpPr>
          <p:cNvPr id="29" name="TextBox 29"/>
          <p:cNvSpPr txBox="1"/>
          <p:nvPr/>
        </p:nvSpPr>
        <p:spPr>
          <a:xfrm>
            <a:off x="1446503" y="6368669"/>
            <a:ext cx="1495843"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Mar 01</a:t>
            </a:r>
          </a:p>
        </p:txBody>
      </p:sp>
      <p:sp>
        <p:nvSpPr>
          <p:cNvPr id="30" name="TextBox 30"/>
          <p:cNvSpPr txBox="1"/>
          <p:nvPr/>
        </p:nvSpPr>
        <p:spPr>
          <a:xfrm>
            <a:off x="3258492" y="6488040"/>
            <a:ext cx="5240245" cy="294953"/>
          </a:xfrm>
          <a:prstGeom prst="rect">
            <a:avLst/>
          </a:prstGeom>
        </p:spPr>
        <p:txBody>
          <a:bodyPr lIns="0" tIns="0" rIns="0" bIns="0" rtlCol="0" anchor="t">
            <a:spAutoFit/>
          </a:bodyPr>
          <a:lstStyle/>
          <a:p>
            <a:pPr marL="0" lvl="0" indent="0" algn="l">
              <a:lnSpc>
                <a:spcPts val="2256"/>
              </a:lnSpc>
              <a:spcBef>
                <a:spcPct val="0"/>
              </a:spcBef>
            </a:pPr>
            <a:r>
              <a:rPr lang="en-US" sz="2051" u="sng">
                <a:latin typeface="Poppins"/>
                <a:ea typeface="Poppins"/>
                <a:cs typeface="Poppins"/>
                <a:sym typeface="Poppins"/>
                <a:hlinkClick r:id="rId7" tooltip="https://campus.kennesaw.edu/current-students/financial-aid/scholarships/index.php">
                  <a:extLst>
                    <a:ext uri="{A12FA001-AC4F-418D-AE19-62706E023703}">
                      <ahyp:hlinkClr xmlns:ahyp="http://schemas.microsoft.com/office/drawing/2018/hyperlinkcolor" val="tx"/>
                    </a:ext>
                  </a:extLst>
                </a:hlinkClick>
              </a:rPr>
              <a:t>Kennesaw State University Scholarships</a:t>
            </a:r>
          </a:p>
        </p:txBody>
      </p:sp>
      <p:sp>
        <p:nvSpPr>
          <p:cNvPr id="31" name="TextBox 31"/>
          <p:cNvSpPr txBox="1"/>
          <p:nvPr/>
        </p:nvSpPr>
        <p:spPr>
          <a:xfrm>
            <a:off x="1446503" y="5259979"/>
            <a:ext cx="1444548"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Feb 01</a:t>
            </a:r>
          </a:p>
        </p:txBody>
      </p:sp>
      <p:sp>
        <p:nvSpPr>
          <p:cNvPr id="32" name="TextBox 32"/>
          <p:cNvSpPr txBox="1"/>
          <p:nvPr/>
        </p:nvSpPr>
        <p:spPr>
          <a:xfrm>
            <a:off x="3258492" y="5379351"/>
            <a:ext cx="5034325" cy="294953"/>
          </a:xfrm>
          <a:prstGeom prst="rect">
            <a:avLst/>
          </a:prstGeom>
        </p:spPr>
        <p:txBody>
          <a:bodyPr lIns="0" tIns="0" rIns="0" bIns="0" rtlCol="0" anchor="t">
            <a:spAutoFit/>
          </a:bodyPr>
          <a:lstStyle/>
          <a:p>
            <a:pPr marL="0" lvl="0" indent="0" algn="l">
              <a:lnSpc>
                <a:spcPts val="2256"/>
              </a:lnSpc>
              <a:spcBef>
                <a:spcPct val="0"/>
              </a:spcBef>
            </a:pPr>
            <a:r>
              <a:rPr lang="en-US" sz="2051" u="sng">
                <a:latin typeface="Poppins"/>
                <a:ea typeface="Poppins"/>
                <a:cs typeface="Poppins"/>
                <a:sym typeface="Poppins"/>
                <a:hlinkClick r:id="rId8" tooltip="https://www.gscpa.org/content/EducationalFoundation/Scholarships.aspx">
                  <a:extLst>
                    <a:ext uri="{A12FA001-AC4F-418D-AE19-62706E023703}">
                      <ahyp:hlinkClr xmlns:ahyp="http://schemas.microsoft.com/office/drawing/2018/hyperlinkcolor" val="tx"/>
                    </a:ext>
                  </a:extLst>
                </a:hlinkClick>
              </a:rPr>
              <a:t>GSCPA Scholarship Applications</a:t>
            </a:r>
          </a:p>
        </p:txBody>
      </p:sp>
      <p:grpSp>
        <p:nvGrpSpPr>
          <p:cNvPr id="33" name="Group 33"/>
          <p:cNvGrpSpPr/>
          <p:nvPr/>
        </p:nvGrpSpPr>
        <p:grpSpPr>
          <a:xfrm>
            <a:off x="1028700" y="3952848"/>
            <a:ext cx="9937864" cy="953336"/>
            <a:chOff x="0" y="0"/>
            <a:chExt cx="4558189" cy="437265"/>
          </a:xfrm>
        </p:grpSpPr>
        <p:sp>
          <p:nvSpPr>
            <p:cNvPr id="34" name="Freeform 34"/>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35" name="TextBox 35"/>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36" name="AutoShape 36"/>
          <p:cNvSpPr/>
          <p:nvPr/>
        </p:nvSpPr>
        <p:spPr>
          <a:xfrm flipV="1">
            <a:off x="3005444" y="3952848"/>
            <a:ext cx="0" cy="953336"/>
          </a:xfrm>
          <a:prstGeom prst="line">
            <a:avLst/>
          </a:prstGeom>
          <a:ln w="28575" cap="flat">
            <a:solidFill>
              <a:srgbClr val="000000"/>
            </a:solidFill>
            <a:prstDash val="solid"/>
            <a:headEnd type="none" w="sm" len="sm"/>
            <a:tailEnd type="none" w="sm" len="sm"/>
          </a:ln>
        </p:spPr>
        <p:txBody>
          <a:bodyPr/>
          <a:lstStyle/>
          <a:p>
            <a:endParaRPr lang="en-US"/>
          </a:p>
        </p:txBody>
      </p:sp>
      <p:sp>
        <p:nvSpPr>
          <p:cNvPr id="37" name="TextBox 37"/>
          <p:cNvSpPr txBox="1"/>
          <p:nvPr/>
        </p:nvSpPr>
        <p:spPr>
          <a:xfrm>
            <a:off x="1446503" y="4154243"/>
            <a:ext cx="1444548"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Jan 23</a:t>
            </a:r>
          </a:p>
        </p:txBody>
      </p:sp>
      <p:sp>
        <p:nvSpPr>
          <p:cNvPr id="38" name="TextBox 38"/>
          <p:cNvSpPr txBox="1"/>
          <p:nvPr/>
        </p:nvSpPr>
        <p:spPr>
          <a:xfrm>
            <a:off x="3258492" y="4276671"/>
            <a:ext cx="5034325" cy="305689"/>
          </a:xfrm>
          <a:prstGeom prst="rect">
            <a:avLst/>
          </a:prstGeom>
        </p:spPr>
        <p:txBody>
          <a:bodyPr lIns="0" tIns="0" rIns="0" bIns="0" rtlCol="0" anchor="t">
            <a:spAutoFit/>
          </a:bodyPr>
          <a:lstStyle/>
          <a:p>
            <a:pPr marL="0" lvl="0" indent="0" algn="l">
              <a:lnSpc>
                <a:spcPts val="2256"/>
              </a:lnSpc>
              <a:spcBef>
                <a:spcPct val="0"/>
              </a:spcBef>
            </a:pPr>
            <a:r>
              <a:rPr lang="en-US" sz="2051" u="sng">
                <a:latin typeface="Poppins"/>
                <a:ea typeface="Poppins"/>
                <a:cs typeface="Poppins"/>
                <a:sym typeface="Poppins"/>
                <a:hlinkClick r:id="rId9" tooltip="https://coke.wd1.myworkdayjobs.com/coca-cola-careers/job/US---GA---Atlanta/Global-Finance---Strategy-Intern_R-132822">
                  <a:extLst>
                    <a:ext uri="{A12FA001-AC4F-418D-AE19-62706E023703}">
                      <ahyp:hlinkClr xmlns:ahyp="http://schemas.microsoft.com/office/drawing/2018/hyperlinkcolor" val="tx"/>
                    </a:ext>
                  </a:extLst>
                </a:hlinkClick>
              </a:rPr>
              <a:t>Coca-Cola Corporate Audit Internship</a:t>
            </a:r>
            <a:r>
              <a:rPr lang="en-US" sz="2051">
                <a:latin typeface="Poppins"/>
                <a:ea typeface="Poppins"/>
                <a:cs typeface="Poppins"/>
                <a:sym typeface="Poppins"/>
              </a:rPr>
              <a:t> </a:t>
            </a:r>
          </a:p>
        </p:txBody>
      </p:sp>
      <p:grpSp>
        <p:nvGrpSpPr>
          <p:cNvPr id="39" name="Group 39"/>
          <p:cNvGrpSpPr/>
          <p:nvPr/>
        </p:nvGrpSpPr>
        <p:grpSpPr>
          <a:xfrm>
            <a:off x="1028700" y="2847112"/>
            <a:ext cx="9937864" cy="953336"/>
            <a:chOff x="0" y="0"/>
            <a:chExt cx="4558189" cy="437265"/>
          </a:xfrm>
        </p:grpSpPr>
        <p:sp>
          <p:nvSpPr>
            <p:cNvPr id="40" name="Freeform 40"/>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41" name="TextBox 41"/>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42" name="AutoShape 42"/>
          <p:cNvSpPr/>
          <p:nvPr/>
        </p:nvSpPr>
        <p:spPr>
          <a:xfrm flipV="1">
            <a:off x="3005444" y="2847112"/>
            <a:ext cx="0" cy="953336"/>
          </a:xfrm>
          <a:prstGeom prst="line">
            <a:avLst/>
          </a:prstGeom>
          <a:ln w="28575" cap="flat">
            <a:solidFill>
              <a:srgbClr val="1A1A1A"/>
            </a:solidFill>
            <a:prstDash val="solid"/>
            <a:headEnd type="none" w="sm" len="sm"/>
            <a:tailEnd type="none" w="sm" len="sm"/>
          </a:ln>
        </p:spPr>
        <p:txBody>
          <a:bodyPr/>
          <a:lstStyle/>
          <a:p>
            <a:endParaRPr lang="en-US"/>
          </a:p>
        </p:txBody>
      </p:sp>
      <p:sp>
        <p:nvSpPr>
          <p:cNvPr id="43" name="TextBox 43"/>
          <p:cNvSpPr txBox="1"/>
          <p:nvPr/>
        </p:nvSpPr>
        <p:spPr>
          <a:xfrm>
            <a:off x="3258492" y="3167879"/>
            <a:ext cx="6388672" cy="294953"/>
          </a:xfrm>
          <a:prstGeom prst="rect">
            <a:avLst/>
          </a:prstGeom>
        </p:spPr>
        <p:txBody>
          <a:bodyPr lIns="0" tIns="0" rIns="0" bIns="0" rtlCol="0" anchor="t">
            <a:spAutoFit/>
          </a:bodyPr>
          <a:lstStyle/>
          <a:p>
            <a:pPr marL="0" lvl="0" indent="0" algn="l">
              <a:lnSpc>
                <a:spcPts val="2256"/>
              </a:lnSpc>
            </a:pPr>
            <a:r>
              <a:rPr lang="en-US" sz="2051" u="sng">
                <a:latin typeface="Poppins"/>
                <a:ea typeface="Poppins"/>
                <a:cs typeface="Poppins"/>
                <a:sym typeface="Poppins"/>
                <a:hlinkClick r:id="rId10" tooltip="https://www.kennesaw.edu/coles/academics/accountancy/docs/slp-2026.pdf">
                  <a:extLst>
                    <a:ext uri="{A12FA001-AC4F-418D-AE19-62706E023703}">
                      <ahyp:hlinkClr xmlns:ahyp="http://schemas.microsoft.com/office/drawing/2018/hyperlinkcolor" val="tx"/>
                    </a:ext>
                  </a:extLst>
                </a:hlinkClick>
              </a:rPr>
              <a:t>Accounting Summer Leadership Programs 2026</a:t>
            </a:r>
          </a:p>
        </p:txBody>
      </p:sp>
      <p:sp>
        <p:nvSpPr>
          <p:cNvPr id="44" name="TextBox 44"/>
          <p:cNvSpPr txBox="1"/>
          <p:nvPr/>
        </p:nvSpPr>
        <p:spPr>
          <a:xfrm>
            <a:off x="1446503" y="3055222"/>
            <a:ext cx="1444548"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N/A</a:t>
            </a:r>
          </a:p>
        </p:txBody>
      </p:sp>
      <p:grpSp>
        <p:nvGrpSpPr>
          <p:cNvPr id="45" name="Group 45"/>
          <p:cNvGrpSpPr/>
          <p:nvPr/>
        </p:nvGrpSpPr>
        <p:grpSpPr>
          <a:xfrm>
            <a:off x="1028700" y="7273009"/>
            <a:ext cx="9937864" cy="953336"/>
            <a:chOff x="0" y="0"/>
            <a:chExt cx="4558189" cy="437265"/>
          </a:xfrm>
        </p:grpSpPr>
        <p:sp>
          <p:nvSpPr>
            <p:cNvPr id="46" name="Freeform 46"/>
            <p:cNvSpPr/>
            <p:nvPr/>
          </p:nvSpPr>
          <p:spPr>
            <a:xfrm>
              <a:off x="0" y="0"/>
              <a:ext cx="4558188" cy="437265"/>
            </a:xfrm>
            <a:custGeom>
              <a:avLst/>
              <a:gdLst/>
              <a:ahLst/>
              <a:cxnLst/>
              <a:rect l="l" t="t" r="r" b="b"/>
              <a:pathLst>
                <a:path w="4558188" h="437265">
                  <a:moveTo>
                    <a:pt x="37394" y="0"/>
                  </a:moveTo>
                  <a:lnTo>
                    <a:pt x="4520795" y="0"/>
                  </a:lnTo>
                  <a:cubicBezTo>
                    <a:pt x="4530712" y="0"/>
                    <a:pt x="4540224" y="3940"/>
                    <a:pt x="4547236" y="10952"/>
                  </a:cubicBezTo>
                  <a:cubicBezTo>
                    <a:pt x="4554249" y="17965"/>
                    <a:pt x="4558188" y="27476"/>
                    <a:pt x="4558188" y="37394"/>
                  </a:cubicBezTo>
                  <a:lnTo>
                    <a:pt x="4558188" y="399872"/>
                  </a:lnTo>
                  <a:cubicBezTo>
                    <a:pt x="4558188" y="420524"/>
                    <a:pt x="4541447" y="437265"/>
                    <a:pt x="4520795" y="437265"/>
                  </a:cubicBezTo>
                  <a:lnTo>
                    <a:pt x="37394" y="437265"/>
                  </a:lnTo>
                  <a:cubicBezTo>
                    <a:pt x="16742" y="437265"/>
                    <a:pt x="0" y="420524"/>
                    <a:pt x="0" y="399872"/>
                  </a:cubicBezTo>
                  <a:lnTo>
                    <a:pt x="0" y="37394"/>
                  </a:lnTo>
                  <a:cubicBezTo>
                    <a:pt x="0" y="16742"/>
                    <a:pt x="16742" y="0"/>
                    <a:pt x="37394" y="0"/>
                  </a:cubicBezTo>
                  <a:close/>
                </a:path>
              </a:pathLst>
            </a:custGeom>
            <a:solidFill>
              <a:srgbClr val="F2AA16"/>
            </a:solidFill>
          </p:spPr>
          <p:txBody>
            <a:bodyPr/>
            <a:lstStyle/>
            <a:p>
              <a:endParaRPr lang="en-US"/>
            </a:p>
          </p:txBody>
        </p:sp>
        <p:sp>
          <p:nvSpPr>
            <p:cNvPr id="47" name="TextBox 47"/>
            <p:cNvSpPr txBox="1"/>
            <p:nvPr/>
          </p:nvSpPr>
          <p:spPr>
            <a:xfrm>
              <a:off x="0" y="-66675"/>
              <a:ext cx="4558189" cy="503940"/>
            </a:xfrm>
            <a:prstGeom prst="rect">
              <a:avLst/>
            </a:prstGeom>
          </p:spPr>
          <p:txBody>
            <a:bodyPr lIns="50800" tIns="50800" rIns="50800" bIns="50800" rtlCol="0" anchor="ctr"/>
            <a:lstStyle/>
            <a:p>
              <a:pPr algn="ctr">
                <a:lnSpc>
                  <a:spcPts val="3359"/>
                </a:lnSpc>
              </a:pPr>
              <a:endParaRPr/>
            </a:p>
          </p:txBody>
        </p:sp>
      </p:grpSp>
      <p:sp>
        <p:nvSpPr>
          <p:cNvPr id="48" name="AutoShape 48"/>
          <p:cNvSpPr/>
          <p:nvPr/>
        </p:nvSpPr>
        <p:spPr>
          <a:xfrm flipV="1">
            <a:off x="3005444" y="7273009"/>
            <a:ext cx="0" cy="953336"/>
          </a:xfrm>
          <a:prstGeom prst="line">
            <a:avLst/>
          </a:prstGeom>
          <a:ln w="28575" cap="flat">
            <a:solidFill>
              <a:srgbClr val="000000"/>
            </a:solidFill>
            <a:prstDash val="solid"/>
            <a:headEnd type="none" w="sm" len="sm"/>
            <a:tailEnd type="none" w="sm" len="sm"/>
          </a:ln>
        </p:spPr>
        <p:txBody>
          <a:bodyPr/>
          <a:lstStyle/>
          <a:p>
            <a:endParaRPr lang="en-US"/>
          </a:p>
        </p:txBody>
      </p:sp>
      <p:sp>
        <p:nvSpPr>
          <p:cNvPr id="49" name="TextBox 49"/>
          <p:cNvSpPr txBox="1"/>
          <p:nvPr/>
        </p:nvSpPr>
        <p:spPr>
          <a:xfrm>
            <a:off x="1446503" y="7474404"/>
            <a:ext cx="1495843" cy="473206"/>
          </a:xfrm>
          <a:prstGeom prst="rect">
            <a:avLst/>
          </a:prstGeom>
        </p:spPr>
        <p:txBody>
          <a:bodyPr lIns="0" tIns="0" rIns="0" bIns="0" rtlCol="0" anchor="t">
            <a:spAutoFit/>
          </a:bodyPr>
          <a:lstStyle/>
          <a:p>
            <a:pPr marL="0" lvl="0" indent="0" algn="l">
              <a:lnSpc>
                <a:spcPts val="3840"/>
              </a:lnSpc>
              <a:spcBef>
                <a:spcPct val="0"/>
              </a:spcBef>
            </a:pPr>
            <a:r>
              <a:rPr lang="en-US" sz="3000" b="1">
                <a:latin typeface="Poppins Bold"/>
                <a:ea typeface="Poppins Bold"/>
                <a:cs typeface="Poppins Bold"/>
                <a:sym typeface="Poppins Bold"/>
              </a:rPr>
              <a:t>N/A</a:t>
            </a:r>
          </a:p>
        </p:txBody>
      </p:sp>
      <p:sp>
        <p:nvSpPr>
          <p:cNvPr id="50" name="TextBox 50"/>
          <p:cNvSpPr txBox="1"/>
          <p:nvPr/>
        </p:nvSpPr>
        <p:spPr>
          <a:xfrm>
            <a:off x="3258492" y="7593776"/>
            <a:ext cx="5240245" cy="294953"/>
          </a:xfrm>
          <a:prstGeom prst="rect">
            <a:avLst/>
          </a:prstGeom>
        </p:spPr>
        <p:txBody>
          <a:bodyPr lIns="0" tIns="0" rIns="0" bIns="0" rtlCol="0" anchor="t">
            <a:spAutoFit/>
          </a:bodyPr>
          <a:lstStyle/>
          <a:p>
            <a:pPr marL="0" lvl="0" indent="0" algn="l">
              <a:lnSpc>
                <a:spcPts val="2256"/>
              </a:lnSpc>
              <a:spcBef>
                <a:spcPct val="0"/>
              </a:spcBef>
            </a:pPr>
            <a:r>
              <a:rPr lang="en-US" sz="2051" u="sng">
                <a:latin typeface="Poppins"/>
                <a:ea typeface="Poppins"/>
                <a:cs typeface="Poppins"/>
                <a:sym typeface="Poppins"/>
                <a:hlinkClick r:id="rId11" tooltip="https://www.bap.org/partner-scholarships">
                  <a:extLst>
                    <a:ext uri="{A12FA001-AC4F-418D-AE19-62706E023703}">
                      <ahyp:hlinkClr xmlns:ahyp="http://schemas.microsoft.com/office/drawing/2018/hyperlinkcolor" val="tx"/>
                    </a:ext>
                  </a:extLst>
                </a:hlinkClick>
              </a:rPr>
              <a:t>Beta Alpha Psi Scholarships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73293" y="0"/>
            <a:ext cx="4714707" cy="5757846"/>
            <a:chOff x="0" y="0"/>
            <a:chExt cx="1071872" cy="1309026"/>
          </a:xfrm>
        </p:grpSpPr>
        <p:sp>
          <p:nvSpPr>
            <p:cNvPr id="3" name="Freeform 3"/>
            <p:cNvSpPr/>
            <p:nvPr/>
          </p:nvSpPr>
          <p:spPr>
            <a:xfrm>
              <a:off x="0" y="0"/>
              <a:ext cx="1071872" cy="1309026"/>
            </a:xfrm>
            <a:custGeom>
              <a:avLst/>
              <a:gdLst/>
              <a:ahLst/>
              <a:cxnLst/>
              <a:rect l="l" t="t" r="r" b="b"/>
              <a:pathLst>
                <a:path w="1071872" h="1309026">
                  <a:moveTo>
                    <a:pt x="0" y="0"/>
                  </a:moveTo>
                  <a:lnTo>
                    <a:pt x="1071872" y="0"/>
                  </a:lnTo>
                  <a:lnTo>
                    <a:pt x="1071872" y="1309026"/>
                  </a:lnTo>
                  <a:lnTo>
                    <a:pt x="0" y="1309026"/>
                  </a:lnTo>
                  <a:close/>
                </a:path>
              </a:pathLst>
            </a:custGeom>
            <a:solidFill>
              <a:srgbClr val="FCBA2F"/>
            </a:solidFill>
          </p:spPr>
          <p:txBody>
            <a:bodyPr/>
            <a:lstStyle/>
            <a:p>
              <a:endParaRPr lang="en-US"/>
            </a:p>
          </p:txBody>
        </p:sp>
        <p:sp>
          <p:nvSpPr>
            <p:cNvPr id="4" name="TextBox 4"/>
            <p:cNvSpPr txBox="1"/>
            <p:nvPr/>
          </p:nvSpPr>
          <p:spPr>
            <a:xfrm>
              <a:off x="0" y="-57150"/>
              <a:ext cx="1071872" cy="136617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flipH="1">
            <a:off x="10360433" y="2138081"/>
            <a:ext cx="6425720" cy="6459116"/>
          </a:xfrm>
          <a:custGeom>
            <a:avLst/>
            <a:gdLst/>
            <a:ahLst/>
            <a:cxnLst/>
            <a:rect l="l" t="t" r="r" b="b"/>
            <a:pathLst>
              <a:path w="6425720" h="6459116">
                <a:moveTo>
                  <a:pt x="6425720" y="0"/>
                </a:moveTo>
                <a:lnTo>
                  <a:pt x="0" y="0"/>
                </a:lnTo>
                <a:lnTo>
                  <a:pt x="0" y="6459116"/>
                </a:lnTo>
                <a:lnTo>
                  <a:pt x="6425720" y="6459116"/>
                </a:lnTo>
                <a:lnTo>
                  <a:pt x="6425720" y="0"/>
                </a:lnTo>
                <a:close/>
              </a:path>
            </a:pathLst>
          </a:custGeom>
          <a:blipFill>
            <a:blip r:embed="rId2"/>
            <a:stretch>
              <a:fillRect l="-125" r="-520"/>
            </a:stretch>
          </a:blipFill>
        </p:spPr>
        <p:txBody>
          <a:bodyPr/>
          <a:lstStyle/>
          <a:p>
            <a:endParaRPr lang="en-US"/>
          </a:p>
        </p:txBody>
      </p:sp>
      <p:grpSp>
        <p:nvGrpSpPr>
          <p:cNvPr id="6" name="Group 6"/>
          <p:cNvGrpSpPr/>
          <p:nvPr/>
        </p:nvGrpSpPr>
        <p:grpSpPr>
          <a:xfrm>
            <a:off x="10626281" y="1709825"/>
            <a:ext cx="6469555" cy="646955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6056" r="-24037"/>
              </a:stretch>
            </a:blipFill>
            <a:ln w="95250" cap="sq">
              <a:solidFill>
                <a:srgbClr val="FFFFFF"/>
              </a:solidFill>
              <a:prstDash val="solid"/>
              <a:miter/>
            </a:ln>
          </p:spPr>
          <p:txBody>
            <a:bodyPr/>
            <a:lstStyle/>
            <a:p>
              <a:endParaRPr lang="en-US"/>
            </a:p>
          </p:txBody>
        </p:sp>
      </p:grpSp>
      <p:sp>
        <p:nvSpPr>
          <p:cNvPr id="8" name="Freeform 8"/>
          <p:cNvSpPr/>
          <p:nvPr/>
        </p:nvSpPr>
        <p:spPr>
          <a:xfrm rot="-5400000" flipH="1">
            <a:off x="8461584" y="9414935"/>
            <a:ext cx="2107746" cy="2118701"/>
          </a:xfrm>
          <a:custGeom>
            <a:avLst/>
            <a:gdLst/>
            <a:ahLst/>
            <a:cxnLst/>
            <a:rect l="l" t="t" r="r" b="b"/>
            <a:pathLst>
              <a:path w="2107746" h="2118701">
                <a:moveTo>
                  <a:pt x="2107746" y="0"/>
                </a:moveTo>
                <a:lnTo>
                  <a:pt x="0" y="0"/>
                </a:lnTo>
                <a:lnTo>
                  <a:pt x="0" y="2118701"/>
                </a:lnTo>
                <a:lnTo>
                  <a:pt x="2107746" y="2118701"/>
                </a:lnTo>
                <a:lnTo>
                  <a:pt x="2107746" y="0"/>
                </a:lnTo>
                <a:close/>
              </a:path>
            </a:pathLst>
          </a:custGeom>
          <a:blipFill>
            <a:blip r:embed="rId2"/>
            <a:stretch>
              <a:fillRect l="-125" r="-520"/>
            </a:stretch>
          </a:blipFill>
        </p:spPr>
        <p:txBody>
          <a:bodyPr/>
          <a:lstStyle/>
          <a:p>
            <a:endParaRPr lang="en-US"/>
          </a:p>
        </p:txBody>
      </p:sp>
      <p:grpSp>
        <p:nvGrpSpPr>
          <p:cNvPr id="9" name="Group 9"/>
          <p:cNvGrpSpPr/>
          <p:nvPr/>
        </p:nvGrpSpPr>
        <p:grpSpPr>
          <a:xfrm>
            <a:off x="8594677" y="9566006"/>
            <a:ext cx="1800525" cy="1796020"/>
            <a:chOff x="0" y="0"/>
            <a:chExt cx="814839" cy="812800"/>
          </a:xfrm>
        </p:grpSpPr>
        <p:sp>
          <p:nvSpPr>
            <p:cNvPr id="10" name="Freeform 10"/>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FCBA2F"/>
            </a:solidFill>
          </p:spPr>
          <p:txBody>
            <a:bodyPr/>
            <a:lstStyle/>
            <a:p>
              <a:endParaRPr lang="en-US"/>
            </a:p>
          </p:txBody>
        </p:sp>
        <p:sp>
          <p:nvSpPr>
            <p:cNvPr id="11" name="TextBox 11"/>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2" name="Group 12"/>
          <p:cNvGrpSpPr/>
          <p:nvPr/>
        </p:nvGrpSpPr>
        <p:grpSpPr>
          <a:xfrm>
            <a:off x="7910640" y="8873485"/>
            <a:ext cx="3209633" cy="3201602"/>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000000">
                <a:alpha val="0"/>
              </a:srgbClr>
            </a:solidFill>
            <a:ln w="438150" cap="sq">
              <a:solidFill>
                <a:srgbClr val="AD251E"/>
              </a:solidFill>
              <a:prstDash val="solid"/>
              <a:miter/>
            </a:ln>
          </p:spPr>
          <p:txBody>
            <a:bodyPr/>
            <a:lstStyle/>
            <a:p>
              <a:endParaRPr lang="en-US"/>
            </a:p>
          </p:txBody>
        </p:sp>
        <p:sp>
          <p:nvSpPr>
            <p:cNvPr id="14" name="TextBox 14"/>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6509866" y="8030292"/>
            <a:ext cx="585971" cy="1100414"/>
          </a:xfrm>
          <a:custGeom>
            <a:avLst/>
            <a:gdLst/>
            <a:ahLst/>
            <a:cxnLst/>
            <a:rect l="l" t="t" r="r" b="b"/>
            <a:pathLst>
              <a:path w="585971" h="1100414">
                <a:moveTo>
                  <a:pt x="0" y="0"/>
                </a:moveTo>
                <a:lnTo>
                  <a:pt x="585970" y="0"/>
                </a:lnTo>
                <a:lnTo>
                  <a:pt x="585970" y="1100414"/>
                </a:lnTo>
                <a:lnTo>
                  <a:pt x="0" y="11004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6" name="Group 16"/>
          <p:cNvGrpSpPr/>
          <p:nvPr/>
        </p:nvGrpSpPr>
        <p:grpSpPr>
          <a:xfrm>
            <a:off x="1028700" y="920793"/>
            <a:ext cx="512703" cy="1834603"/>
            <a:chOff x="0" y="0"/>
            <a:chExt cx="135033" cy="483188"/>
          </a:xfrm>
        </p:grpSpPr>
        <p:sp>
          <p:nvSpPr>
            <p:cNvPr id="17" name="Freeform 17"/>
            <p:cNvSpPr/>
            <p:nvPr/>
          </p:nvSpPr>
          <p:spPr>
            <a:xfrm>
              <a:off x="0" y="0"/>
              <a:ext cx="135033" cy="483188"/>
            </a:xfrm>
            <a:custGeom>
              <a:avLst/>
              <a:gdLst/>
              <a:ahLst/>
              <a:cxnLst/>
              <a:rect l="l" t="t" r="r" b="b"/>
              <a:pathLst>
                <a:path w="135033" h="483188">
                  <a:moveTo>
                    <a:pt x="67516" y="0"/>
                  </a:moveTo>
                  <a:lnTo>
                    <a:pt x="67516" y="0"/>
                  </a:lnTo>
                  <a:cubicBezTo>
                    <a:pt x="104805" y="0"/>
                    <a:pt x="135033" y="30228"/>
                    <a:pt x="135033" y="67516"/>
                  </a:cubicBezTo>
                  <a:lnTo>
                    <a:pt x="135033" y="415671"/>
                  </a:lnTo>
                  <a:cubicBezTo>
                    <a:pt x="135033" y="433578"/>
                    <a:pt x="127919" y="450751"/>
                    <a:pt x="115258" y="463413"/>
                  </a:cubicBezTo>
                  <a:cubicBezTo>
                    <a:pt x="102596" y="476074"/>
                    <a:pt x="85423" y="483188"/>
                    <a:pt x="67516" y="483188"/>
                  </a:cubicBezTo>
                  <a:lnTo>
                    <a:pt x="67516" y="483188"/>
                  </a:lnTo>
                  <a:cubicBezTo>
                    <a:pt x="30228" y="483188"/>
                    <a:pt x="0" y="452960"/>
                    <a:pt x="0" y="415671"/>
                  </a:cubicBezTo>
                  <a:lnTo>
                    <a:pt x="0" y="67516"/>
                  </a:lnTo>
                  <a:cubicBezTo>
                    <a:pt x="0" y="49610"/>
                    <a:pt x="7113" y="32437"/>
                    <a:pt x="19775" y="19775"/>
                  </a:cubicBezTo>
                  <a:cubicBezTo>
                    <a:pt x="32437" y="7113"/>
                    <a:pt x="49610" y="0"/>
                    <a:pt x="67516" y="0"/>
                  </a:cubicBezTo>
                  <a:close/>
                </a:path>
              </a:pathLst>
            </a:custGeom>
            <a:solidFill>
              <a:srgbClr val="AD251E"/>
            </a:solidFill>
          </p:spPr>
          <p:txBody>
            <a:bodyPr/>
            <a:lstStyle/>
            <a:p>
              <a:endParaRPr lang="en-US"/>
            </a:p>
          </p:txBody>
        </p:sp>
        <p:sp>
          <p:nvSpPr>
            <p:cNvPr id="18" name="TextBox 18"/>
            <p:cNvSpPr txBox="1"/>
            <p:nvPr/>
          </p:nvSpPr>
          <p:spPr>
            <a:xfrm>
              <a:off x="0" y="-57150"/>
              <a:ext cx="135033" cy="540338"/>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sp>
        <p:nvSpPr>
          <p:cNvPr id="20" name="Freeform 20"/>
          <p:cNvSpPr/>
          <p:nvPr/>
        </p:nvSpPr>
        <p:spPr>
          <a:xfrm>
            <a:off x="9584553" y="551756"/>
            <a:ext cx="1980508" cy="1980508"/>
          </a:xfrm>
          <a:custGeom>
            <a:avLst/>
            <a:gdLst/>
            <a:ahLst/>
            <a:cxnLst/>
            <a:rect l="l" t="t" r="r" b="b"/>
            <a:pathLst>
              <a:path w="1980508" h="1980508">
                <a:moveTo>
                  <a:pt x="0" y="0"/>
                </a:moveTo>
                <a:lnTo>
                  <a:pt x="1980508" y="0"/>
                </a:lnTo>
                <a:lnTo>
                  <a:pt x="1980508" y="1980508"/>
                </a:lnTo>
                <a:lnTo>
                  <a:pt x="0" y="19805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TextBox 21"/>
          <p:cNvSpPr txBox="1"/>
          <p:nvPr/>
        </p:nvSpPr>
        <p:spPr>
          <a:xfrm>
            <a:off x="2100361" y="982750"/>
            <a:ext cx="6966747" cy="1386205"/>
          </a:xfrm>
          <a:prstGeom prst="rect">
            <a:avLst/>
          </a:prstGeom>
        </p:spPr>
        <p:txBody>
          <a:bodyPr lIns="0" tIns="0" rIns="0" bIns="0" rtlCol="0" anchor="t">
            <a:spAutoFit/>
          </a:bodyPr>
          <a:lstStyle/>
          <a:p>
            <a:pPr algn="l">
              <a:lnSpc>
                <a:spcPts val="6500"/>
              </a:lnSpc>
            </a:pPr>
            <a:r>
              <a:rPr lang="en-US" sz="5000" b="1">
                <a:solidFill>
                  <a:srgbClr val="1A1A1A"/>
                </a:solidFill>
                <a:latin typeface="Poppins Bold"/>
                <a:ea typeface="Poppins Bold"/>
                <a:cs typeface="Poppins Bold"/>
                <a:sym typeface="Poppins Bold"/>
              </a:rPr>
              <a:t>Contact Us</a:t>
            </a:r>
          </a:p>
          <a:p>
            <a:pPr algn="l">
              <a:lnSpc>
                <a:spcPts val="4160"/>
              </a:lnSpc>
            </a:pPr>
            <a:r>
              <a:rPr lang="en-US" sz="3200" b="1" i="1">
                <a:solidFill>
                  <a:srgbClr val="1A1A1A"/>
                </a:solidFill>
                <a:latin typeface="Poppins Bold Italics"/>
                <a:ea typeface="Poppins Bold Italics"/>
                <a:cs typeface="Poppins Bold Italics"/>
                <a:sym typeface="Poppins Bold Italics"/>
              </a:rPr>
              <a:t>Beta Alpha Psi - Iota Tau Chapter </a:t>
            </a:r>
          </a:p>
        </p:txBody>
      </p:sp>
      <p:sp>
        <p:nvSpPr>
          <p:cNvPr id="22" name="TextBox 22"/>
          <p:cNvSpPr txBox="1"/>
          <p:nvPr/>
        </p:nvSpPr>
        <p:spPr>
          <a:xfrm>
            <a:off x="1096527" y="2965133"/>
            <a:ext cx="7849080" cy="4090035"/>
          </a:xfrm>
          <a:prstGeom prst="rect">
            <a:avLst/>
          </a:prstGeom>
        </p:spPr>
        <p:txBody>
          <a:bodyPr lIns="0" tIns="0" rIns="0" bIns="0" rtlCol="0" anchor="t">
            <a:spAutoFit/>
          </a:bodyPr>
          <a:lstStyle/>
          <a:p>
            <a:pPr algn="l">
              <a:lnSpc>
                <a:spcPts val="2940"/>
              </a:lnSpc>
            </a:pPr>
            <a:r>
              <a:rPr lang="en-US" sz="2100">
                <a:solidFill>
                  <a:srgbClr val="000000"/>
                </a:solidFill>
                <a:latin typeface="Poppins"/>
                <a:ea typeface="Poppins"/>
                <a:cs typeface="Poppins"/>
                <a:sym typeface="Poppins"/>
              </a:rPr>
              <a:t>Contact EC for any specific questions:</a:t>
            </a:r>
          </a:p>
          <a:p>
            <a:pPr algn="l">
              <a:lnSpc>
                <a:spcPts val="2940"/>
              </a:lnSpc>
            </a:pPr>
            <a:r>
              <a:rPr lang="en-US" sz="2100" b="1">
                <a:solidFill>
                  <a:srgbClr val="000000"/>
                </a:solidFill>
                <a:latin typeface="Poppins Bold"/>
                <a:ea typeface="Poppins Bold"/>
                <a:cs typeface="Poppins Bold"/>
                <a:sym typeface="Poppins Bold"/>
              </a:rPr>
              <a:t>Karen Flores-Padilla, President </a:t>
            </a:r>
          </a:p>
          <a:p>
            <a:pPr marL="453390" lvl="1" indent="-226695" algn="l">
              <a:lnSpc>
                <a:spcPts val="2940"/>
              </a:lnSpc>
              <a:buFont typeface="Arial"/>
              <a:buChar char="•"/>
            </a:pPr>
            <a:r>
              <a:rPr lang="en-US" sz="2100">
                <a:solidFill>
                  <a:srgbClr val="000000"/>
                </a:solidFill>
                <a:latin typeface="Poppins"/>
                <a:ea typeface="Poppins"/>
                <a:cs typeface="Poppins"/>
                <a:sym typeface="Poppins"/>
              </a:rPr>
              <a:t>E: kfloresp@students.kennesaw.edu</a:t>
            </a:r>
          </a:p>
          <a:p>
            <a:pPr algn="l">
              <a:lnSpc>
                <a:spcPts val="2940"/>
              </a:lnSpc>
            </a:pPr>
            <a:r>
              <a:rPr lang="en-US" sz="2100" b="1">
                <a:solidFill>
                  <a:srgbClr val="000000"/>
                </a:solidFill>
                <a:latin typeface="Poppins Bold"/>
                <a:ea typeface="Poppins Bold"/>
                <a:cs typeface="Poppins Bold"/>
                <a:sym typeface="Poppins Bold"/>
              </a:rPr>
              <a:t>Zainab Choudhary, Vice President</a:t>
            </a:r>
          </a:p>
          <a:p>
            <a:pPr marL="453390" lvl="1" indent="-226695" algn="l">
              <a:lnSpc>
                <a:spcPts val="2940"/>
              </a:lnSpc>
              <a:buFont typeface="Arial"/>
              <a:buChar char="•"/>
            </a:pPr>
            <a:r>
              <a:rPr lang="en-US" sz="2100">
                <a:solidFill>
                  <a:srgbClr val="000000"/>
                </a:solidFill>
                <a:latin typeface="Poppins"/>
                <a:ea typeface="Poppins"/>
                <a:cs typeface="Poppins"/>
                <a:sym typeface="Poppins"/>
              </a:rPr>
              <a:t>E: zchoudh1@students.kennesaw.edu</a:t>
            </a:r>
          </a:p>
          <a:p>
            <a:pPr algn="l">
              <a:lnSpc>
                <a:spcPts val="2940"/>
              </a:lnSpc>
            </a:pPr>
            <a:r>
              <a:rPr lang="en-US" sz="2100" b="1">
                <a:solidFill>
                  <a:srgbClr val="000000"/>
                </a:solidFill>
                <a:latin typeface="Poppins Bold"/>
                <a:ea typeface="Poppins Bold"/>
                <a:cs typeface="Poppins Bold"/>
                <a:sym typeface="Poppins Bold"/>
              </a:rPr>
              <a:t>Eric Super, Treasurer</a:t>
            </a:r>
          </a:p>
          <a:p>
            <a:pPr marL="453390" lvl="1" indent="-226695" algn="l">
              <a:lnSpc>
                <a:spcPts val="2940"/>
              </a:lnSpc>
              <a:buFont typeface="Arial"/>
              <a:buChar char="•"/>
            </a:pPr>
            <a:r>
              <a:rPr lang="en-US" sz="2100">
                <a:solidFill>
                  <a:srgbClr val="000000"/>
                </a:solidFill>
                <a:latin typeface="Poppins"/>
                <a:ea typeface="Poppins"/>
                <a:cs typeface="Poppins"/>
                <a:sym typeface="Poppins"/>
              </a:rPr>
              <a:t>E: esuper@students.kennesaw.edu</a:t>
            </a:r>
          </a:p>
          <a:p>
            <a:pPr algn="l">
              <a:lnSpc>
                <a:spcPts val="2940"/>
              </a:lnSpc>
            </a:pPr>
            <a:r>
              <a:rPr lang="en-US" sz="2100" b="1">
                <a:solidFill>
                  <a:srgbClr val="000000"/>
                </a:solidFill>
                <a:latin typeface="Poppins Bold"/>
                <a:ea typeface="Poppins Bold"/>
                <a:cs typeface="Poppins Bold"/>
                <a:sym typeface="Poppins Bold"/>
              </a:rPr>
              <a:t>Mya Bacchus , Reporter</a:t>
            </a:r>
          </a:p>
          <a:p>
            <a:pPr marL="453390" lvl="1" indent="-226695" algn="l">
              <a:lnSpc>
                <a:spcPts val="2940"/>
              </a:lnSpc>
              <a:buFont typeface="Arial"/>
              <a:buChar char="•"/>
            </a:pPr>
            <a:r>
              <a:rPr lang="en-US" sz="2100">
                <a:solidFill>
                  <a:srgbClr val="000000"/>
                </a:solidFill>
                <a:latin typeface="Poppins"/>
                <a:ea typeface="Poppins"/>
                <a:cs typeface="Poppins"/>
                <a:sym typeface="Poppins"/>
              </a:rPr>
              <a:t>E: mbacchu2@students.kennesaw.edu</a:t>
            </a:r>
          </a:p>
          <a:p>
            <a:pPr algn="l">
              <a:lnSpc>
                <a:spcPts val="2940"/>
              </a:lnSpc>
            </a:pPr>
            <a:r>
              <a:rPr lang="en-US" sz="2100" b="1">
                <a:solidFill>
                  <a:srgbClr val="000000"/>
                </a:solidFill>
                <a:latin typeface="Poppins Bold"/>
                <a:ea typeface="Poppins Bold"/>
                <a:cs typeface="Poppins Bold"/>
                <a:sym typeface="Poppins Bold"/>
              </a:rPr>
              <a:t>Hailey Young, Marketing Director</a:t>
            </a:r>
          </a:p>
          <a:p>
            <a:pPr marL="453390" lvl="1" indent="-226695" algn="l">
              <a:lnSpc>
                <a:spcPts val="2940"/>
              </a:lnSpc>
              <a:buFont typeface="Arial"/>
              <a:buChar char="•"/>
            </a:pPr>
            <a:r>
              <a:rPr lang="en-US" sz="2100">
                <a:solidFill>
                  <a:srgbClr val="000000"/>
                </a:solidFill>
                <a:latin typeface="Poppins"/>
                <a:ea typeface="Poppins"/>
                <a:cs typeface="Poppins"/>
                <a:sym typeface="Poppins"/>
              </a:rPr>
              <a:t>E: hyoung32@students.kennesaw.edu</a:t>
            </a:r>
          </a:p>
        </p:txBody>
      </p:sp>
      <p:sp>
        <p:nvSpPr>
          <p:cNvPr id="23" name="TextBox 23"/>
          <p:cNvSpPr txBox="1"/>
          <p:nvPr/>
        </p:nvSpPr>
        <p:spPr>
          <a:xfrm>
            <a:off x="1028700" y="7292341"/>
            <a:ext cx="7849080" cy="1861185"/>
          </a:xfrm>
          <a:prstGeom prst="rect">
            <a:avLst/>
          </a:prstGeom>
        </p:spPr>
        <p:txBody>
          <a:bodyPr lIns="0" tIns="0" rIns="0" bIns="0" rtlCol="0" anchor="t">
            <a:spAutoFit/>
          </a:bodyPr>
          <a:lstStyle/>
          <a:p>
            <a:pPr algn="l">
              <a:lnSpc>
                <a:spcPts val="2940"/>
              </a:lnSpc>
            </a:pPr>
            <a:r>
              <a:rPr lang="en-US" sz="2100">
                <a:solidFill>
                  <a:srgbClr val="000000"/>
                </a:solidFill>
                <a:latin typeface="Poppins"/>
                <a:ea typeface="Poppins"/>
                <a:cs typeface="Poppins"/>
                <a:sym typeface="Poppins"/>
              </a:rPr>
              <a:t>Contacts for other questions:</a:t>
            </a:r>
          </a:p>
          <a:p>
            <a:pPr algn="l">
              <a:lnSpc>
                <a:spcPts val="2940"/>
              </a:lnSpc>
            </a:pPr>
            <a:r>
              <a:rPr lang="en-US" sz="2100" b="1">
                <a:solidFill>
                  <a:srgbClr val="0D0D0D"/>
                </a:solidFill>
                <a:latin typeface="Poppins Bold"/>
                <a:ea typeface="Poppins Bold"/>
                <a:cs typeface="Poppins Bold"/>
                <a:sym typeface="Poppins Bold"/>
              </a:rPr>
              <a:t>Shannon Shumate:</a:t>
            </a:r>
          </a:p>
          <a:p>
            <a:pPr marL="453390" lvl="1" indent="-226695" algn="l">
              <a:lnSpc>
                <a:spcPts val="2940"/>
              </a:lnSpc>
              <a:buFont typeface="Arial"/>
              <a:buChar char="•"/>
            </a:pPr>
            <a:r>
              <a:rPr lang="en-US" sz="2100">
                <a:solidFill>
                  <a:srgbClr val="000000"/>
                </a:solidFill>
                <a:latin typeface="Poppins"/>
                <a:ea typeface="Poppins"/>
                <a:cs typeface="Poppins"/>
                <a:sym typeface="Poppins"/>
              </a:rPr>
              <a:t>E: sshumat2@kennesaw.edu</a:t>
            </a:r>
          </a:p>
          <a:p>
            <a:pPr algn="l">
              <a:lnSpc>
                <a:spcPts val="2940"/>
              </a:lnSpc>
            </a:pPr>
            <a:r>
              <a:rPr lang="en-US" sz="2100" b="1">
                <a:solidFill>
                  <a:srgbClr val="0D0D0D"/>
                </a:solidFill>
                <a:latin typeface="Poppins Bold"/>
                <a:ea typeface="Poppins Bold"/>
                <a:cs typeface="Poppins Bold"/>
                <a:sym typeface="Poppins Bold"/>
              </a:rPr>
              <a:t>Amanda York:</a:t>
            </a:r>
          </a:p>
          <a:p>
            <a:pPr marL="453390" lvl="1" indent="-226695" algn="l">
              <a:lnSpc>
                <a:spcPts val="2940"/>
              </a:lnSpc>
              <a:buFont typeface="Arial"/>
              <a:buChar char="•"/>
            </a:pPr>
            <a:r>
              <a:rPr lang="en-US" sz="2100">
                <a:solidFill>
                  <a:srgbClr val="000000"/>
                </a:solidFill>
                <a:latin typeface="Poppins"/>
                <a:ea typeface="Poppins"/>
                <a:cs typeface="Poppins"/>
                <a:sym typeface="Poppins"/>
              </a:rPr>
              <a:t>E: ayork23@kennesaw.edu</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85101" y="2709445"/>
            <a:ext cx="3197779" cy="3231410"/>
            <a:chOff x="0" y="0"/>
            <a:chExt cx="804341" cy="812800"/>
          </a:xfrm>
        </p:grpSpPr>
        <p:sp>
          <p:nvSpPr>
            <p:cNvPr id="3" name="Freeform 3"/>
            <p:cNvSpPr/>
            <p:nvPr/>
          </p:nvSpPr>
          <p:spPr>
            <a:xfrm>
              <a:off x="0" y="0"/>
              <a:ext cx="804341" cy="812800"/>
            </a:xfrm>
            <a:custGeom>
              <a:avLst/>
              <a:gdLst/>
              <a:ahLst/>
              <a:cxnLst/>
              <a:rect l="l" t="t" r="r" b="b"/>
              <a:pathLst>
                <a:path w="804341" h="812800">
                  <a:moveTo>
                    <a:pt x="402170" y="0"/>
                  </a:moveTo>
                  <a:cubicBezTo>
                    <a:pt x="180058" y="0"/>
                    <a:pt x="0" y="181951"/>
                    <a:pt x="0" y="406400"/>
                  </a:cubicBezTo>
                  <a:cubicBezTo>
                    <a:pt x="0" y="630849"/>
                    <a:pt x="180058" y="812800"/>
                    <a:pt x="402170" y="812800"/>
                  </a:cubicBezTo>
                  <a:cubicBezTo>
                    <a:pt x="624283" y="812800"/>
                    <a:pt x="804341" y="630849"/>
                    <a:pt x="804341" y="406400"/>
                  </a:cubicBezTo>
                  <a:cubicBezTo>
                    <a:pt x="804341" y="181951"/>
                    <a:pt x="624283" y="0"/>
                    <a:pt x="402170" y="0"/>
                  </a:cubicBezTo>
                  <a:close/>
                </a:path>
              </a:pathLst>
            </a:custGeom>
            <a:solidFill>
              <a:srgbClr val="000000">
                <a:alpha val="0"/>
              </a:srgbClr>
            </a:solidFill>
            <a:ln w="12700">
              <a:solidFill>
                <a:srgbClr val="000000"/>
              </a:solidFill>
            </a:ln>
          </p:spPr>
          <p:txBody>
            <a:bodyPr/>
            <a:lstStyle/>
            <a:p>
              <a:endParaRPr lang="en-US"/>
            </a:p>
          </p:txBody>
        </p:sp>
      </p:grpSp>
      <p:sp>
        <p:nvSpPr>
          <p:cNvPr id="4" name="Freeform 4"/>
          <p:cNvSpPr/>
          <p:nvPr/>
        </p:nvSpPr>
        <p:spPr>
          <a:xfrm>
            <a:off x="2393901" y="2501724"/>
            <a:ext cx="3608898" cy="3646852"/>
          </a:xfrm>
          <a:custGeom>
            <a:avLst/>
            <a:gdLst/>
            <a:ahLst/>
            <a:cxnLst/>
            <a:rect l="l" t="t" r="r" b="b"/>
            <a:pathLst>
              <a:path w="3608898" h="3646852">
                <a:moveTo>
                  <a:pt x="0" y="0"/>
                </a:moveTo>
                <a:lnTo>
                  <a:pt x="3608898" y="0"/>
                </a:lnTo>
                <a:lnTo>
                  <a:pt x="3608898" y="3646852"/>
                </a:lnTo>
                <a:lnTo>
                  <a:pt x="0" y="3646852"/>
                </a:lnTo>
                <a:lnTo>
                  <a:pt x="0" y="0"/>
                </a:lnTo>
                <a:close/>
              </a:path>
            </a:pathLst>
          </a:custGeom>
          <a:blipFill>
            <a:blip r:embed="rId2"/>
            <a:stretch>
              <a:fillRect l="-525" r="-525"/>
            </a:stretch>
          </a:blipFill>
        </p:spPr>
        <p:txBody>
          <a:bodyPr/>
          <a:lstStyle/>
          <a:p>
            <a:endParaRPr lang="en-US"/>
          </a:p>
        </p:txBody>
      </p:sp>
      <p:grpSp>
        <p:nvGrpSpPr>
          <p:cNvPr id="5" name="Group 5"/>
          <p:cNvGrpSpPr/>
          <p:nvPr/>
        </p:nvGrpSpPr>
        <p:grpSpPr>
          <a:xfrm>
            <a:off x="7543417" y="2709445"/>
            <a:ext cx="3197779" cy="3231410"/>
            <a:chOff x="0" y="0"/>
            <a:chExt cx="804341" cy="812800"/>
          </a:xfrm>
        </p:grpSpPr>
        <p:sp>
          <p:nvSpPr>
            <p:cNvPr id="6" name="Freeform 6"/>
            <p:cNvSpPr/>
            <p:nvPr/>
          </p:nvSpPr>
          <p:spPr>
            <a:xfrm>
              <a:off x="0" y="0"/>
              <a:ext cx="804341" cy="812800"/>
            </a:xfrm>
            <a:custGeom>
              <a:avLst/>
              <a:gdLst/>
              <a:ahLst/>
              <a:cxnLst/>
              <a:rect l="l" t="t" r="r" b="b"/>
              <a:pathLst>
                <a:path w="804341" h="812800">
                  <a:moveTo>
                    <a:pt x="402170" y="0"/>
                  </a:moveTo>
                  <a:cubicBezTo>
                    <a:pt x="180058" y="0"/>
                    <a:pt x="0" y="181951"/>
                    <a:pt x="0" y="406400"/>
                  </a:cubicBezTo>
                  <a:cubicBezTo>
                    <a:pt x="0" y="630849"/>
                    <a:pt x="180058" y="812800"/>
                    <a:pt x="402170" y="812800"/>
                  </a:cubicBezTo>
                  <a:cubicBezTo>
                    <a:pt x="624283" y="812800"/>
                    <a:pt x="804341" y="630849"/>
                    <a:pt x="804341" y="406400"/>
                  </a:cubicBezTo>
                  <a:cubicBezTo>
                    <a:pt x="804341" y="181951"/>
                    <a:pt x="624283" y="0"/>
                    <a:pt x="402170" y="0"/>
                  </a:cubicBezTo>
                  <a:close/>
                </a:path>
              </a:pathLst>
            </a:custGeom>
            <a:solidFill>
              <a:srgbClr val="000000">
                <a:alpha val="0"/>
              </a:srgbClr>
            </a:solidFill>
            <a:ln w="12700">
              <a:solidFill>
                <a:srgbClr val="000000"/>
              </a:solidFill>
            </a:ln>
          </p:spPr>
          <p:txBody>
            <a:bodyPr/>
            <a:lstStyle/>
            <a:p>
              <a:endParaRPr lang="en-US"/>
            </a:p>
          </p:txBody>
        </p:sp>
      </p:grpSp>
      <p:sp>
        <p:nvSpPr>
          <p:cNvPr id="7" name="Freeform 7"/>
          <p:cNvSpPr/>
          <p:nvPr/>
        </p:nvSpPr>
        <p:spPr>
          <a:xfrm>
            <a:off x="7352216" y="2501724"/>
            <a:ext cx="3608898" cy="3646852"/>
          </a:xfrm>
          <a:custGeom>
            <a:avLst/>
            <a:gdLst/>
            <a:ahLst/>
            <a:cxnLst/>
            <a:rect l="l" t="t" r="r" b="b"/>
            <a:pathLst>
              <a:path w="3608898" h="3646852">
                <a:moveTo>
                  <a:pt x="0" y="0"/>
                </a:moveTo>
                <a:lnTo>
                  <a:pt x="3608898" y="0"/>
                </a:lnTo>
                <a:lnTo>
                  <a:pt x="3608898" y="3646852"/>
                </a:lnTo>
                <a:lnTo>
                  <a:pt x="0" y="3646852"/>
                </a:lnTo>
                <a:lnTo>
                  <a:pt x="0" y="0"/>
                </a:lnTo>
                <a:close/>
              </a:path>
            </a:pathLst>
          </a:custGeom>
          <a:blipFill>
            <a:blip r:embed="rId2"/>
            <a:stretch>
              <a:fillRect l="-525" r="-525"/>
            </a:stretch>
          </a:blipFill>
        </p:spPr>
        <p:txBody>
          <a:bodyPr/>
          <a:lstStyle/>
          <a:p>
            <a:endParaRPr lang="en-US"/>
          </a:p>
        </p:txBody>
      </p:sp>
      <p:grpSp>
        <p:nvGrpSpPr>
          <p:cNvPr id="8" name="Group 8"/>
          <p:cNvGrpSpPr/>
          <p:nvPr/>
        </p:nvGrpSpPr>
        <p:grpSpPr>
          <a:xfrm>
            <a:off x="13022565" y="2709445"/>
            <a:ext cx="3197779" cy="3231410"/>
            <a:chOff x="0" y="0"/>
            <a:chExt cx="804341" cy="812800"/>
          </a:xfrm>
        </p:grpSpPr>
        <p:sp>
          <p:nvSpPr>
            <p:cNvPr id="9" name="Freeform 9"/>
            <p:cNvSpPr/>
            <p:nvPr/>
          </p:nvSpPr>
          <p:spPr>
            <a:xfrm>
              <a:off x="0" y="0"/>
              <a:ext cx="804341" cy="812800"/>
            </a:xfrm>
            <a:custGeom>
              <a:avLst/>
              <a:gdLst/>
              <a:ahLst/>
              <a:cxnLst/>
              <a:rect l="l" t="t" r="r" b="b"/>
              <a:pathLst>
                <a:path w="804341" h="812800">
                  <a:moveTo>
                    <a:pt x="402170" y="0"/>
                  </a:moveTo>
                  <a:cubicBezTo>
                    <a:pt x="180058" y="0"/>
                    <a:pt x="0" y="181951"/>
                    <a:pt x="0" y="406400"/>
                  </a:cubicBezTo>
                  <a:cubicBezTo>
                    <a:pt x="0" y="630849"/>
                    <a:pt x="180058" y="812800"/>
                    <a:pt x="402170" y="812800"/>
                  </a:cubicBezTo>
                  <a:cubicBezTo>
                    <a:pt x="624283" y="812800"/>
                    <a:pt x="804341" y="630849"/>
                    <a:pt x="804341" y="406400"/>
                  </a:cubicBezTo>
                  <a:cubicBezTo>
                    <a:pt x="804341" y="181951"/>
                    <a:pt x="624283" y="0"/>
                    <a:pt x="402170" y="0"/>
                  </a:cubicBezTo>
                  <a:close/>
                </a:path>
              </a:pathLst>
            </a:custGeom>
            <a:solidFill>
              <a:srgbClr val="000000">
                <a:alpha val="0"/>
              </a:srgbClr>
            </a:solidFill>
            <a:ln w="12700">
              <a:solidFill>
                <a:srgbClr val="000000"/>
              </a:solidFill>
            </a:ln>
          </p:spPr>
          <p:txBody>
            <a:bodyPr/>
            <a:lstStyle/>
            <a:p>
              <a:endParaRPr lang="en-US"/>
            </a:p>
          </p:txBody>
        </p:sp>
      </p:grpSp>
      <p:sp>
        <p:nvSpPr>
          <p:cNvPr id="10" name="Freeform 10"/>
          <p:cNvSpPr/>
          <p:nvPr/>
        </p:nvSpPr>
        <p:spPr>
          <a:xfrm>
            <a:off x="12831365" y="2501724"/>
            <a:ext cx="3608898" cy="3646852"/>
          </a:xfrm>
          <a:custGeom>
            <a:avLst/>
            <a:gdLst/>
            <a:ahLst/>
            <a:cxnLst/>
            <a:rect l="l" t="t" r="r" b="b"/>
            <a:pathLst>
              <a:path w="3608898" h="3646852">
                <a:moveTo>
                  <a:pt x="0" y="0"/>
                </a:moveTo>
                <a:lnTo>
                  <a:pt x="3608898" y="0"/>
                </a:lnTo>
                <a:lnTo>
                  <a:pt x="3608898" y="3646852"/>
                </a:lnTo>
                <a:lnTo>
                  <a:pt x="0" y="3646852"/>
                </a:lnTo>
                <a:lnTo>
                  <a:pt x="0" y="0"/>
                </a:lnTo>
                <a:close/>
              </a:path>
            </a:pathLst>
          </a:custGeom>
          <a:blipFill>
            <a:blip r:embed="rId2"/>
            <a:stretch>
              <a:fillRect l="-525" r="-525"/>
            </a:stretch>
          </a:blipFill>
        </p:spPr>
        <p:txBody>
          <a:bodyPr/>
          <a:lstStyle/>
          <a:p>
            <a:endParaRPr lang="en-US"/>
          </a:p>
        </p:txBody>
      </p:sp>
      <p:sp>
        <p:nvSpPr>
          <p:cNvPr id="11" name="Freeform 11"/>
          <p:cNvSpPr/>
          <p:nvPr/>
        </p:nvSpPr>
        <p:spPr>
          <a:xfrm rot="-5400000" flipH="1">
            <a:off x="-1268548" y="5846214"/>
            <a:ext cx="2107746" cy="2113399"/>
          </a:xfrm>
          <a:custGeom>
            <a:avLst/>
            <a:gdLst/>
            <a:ahLst/>
            <a:cxnLst/>
            <a:rect l="l" t="t" r="r" b="b"/>
            <a:pathLst>
              <a:path w="2107746" h="2113399">
                <a:moveTo>
                  <a:pt x="2107746" y="0"/>
                </a:moveTo>
                <a:lnTo>
                  <a:pt x="0" y="0"/>
                </a:lnTo>
                <a:lnTo>
                  <a:pt x="0" y="2113399"/>
                </a:lnTo>
                <a:lnTo>
                  <a:pt x="2107746" y="2113399"/>
                </a:lnTo>
                <a:lnTo>
                  <a:pt x="2107746" y="0"/>
                </a:lnTo>
                <a:close/>
              </a:path>
            </a:pathLst>
          </a:custGeom>
          <a:blipFill>
            <a:blip r:embed="rId3"/>
            <a:stretch>
              <a:fillRect r="-393"/>
            </a:stretch>
          </a:blipFill>
        </p:spPr>
        <p:txBody>
          <a:bodyPr/>
          <a:lstStyle/>
          <a:p>
            <a:endParaRPr lang="en-US"/>
          </a:p>
        </p:txBody>
      </p:sp>
      <p:grpSp>
        <p:nvGrpSpPr>
          <p:cNvPr id="12" name="Group 12"/>
          <p:cNvGrpSpPr/>
          <p:nvPr/>
        </p:nvGrpSpPr>
        <p:grpSpPr>
          <a:xfrm>
            <a:off x="-1133151" y="5994634"/>
            <a:ext cx="1796020" cy="179602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14" name="TextBox 14"/>
            <p:cNvSpPr txBox="1"/>
            <p:nvPr/>
          </p:nvSpPr>
          <p:spPr>
            <a:xfrm>
              <a:off x="76200" y="19050"/>
              <a:ext cx="660400" cy="717550"/>
            </a:xfrm>
            <a:prstGeom prst="rect">
              <a:avLst/>
            </a:prstGeom>
          </p:spPr>
          <p:txBody>
            <a:bodyPr lIns="61945" tIns="61945" rIns="61945" bIns="61945" rtlCol="0" anchor="ctr"/>
            <a:lstStyle/>
            <a:p>
              <a:pPr algn="ctr">
                <a:lnSpc>
                  <a:spcPts val="2659"/>
                </a:lnSpc>
              </a:pPr>
              <a:endParaRPr/>
            </a:p>
          </p:txBody>
        </p:sp>
      </p:grpSp>
      <p:grpSp>
        <p:nvGrpSpPr>
          <p:cNvPr id="15" name="Group 15"/>
          <p:cNvGrpSpPr/>
          <p:nvPr/>
        </p:nvGrpSpPr>
        <p:grpSpPr>
          <a:xfrm>
            <a:off x="-1815476" y="5302112"/>
            <a:ext cx="3201602" cy="320160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38150" cap="sq">
              <a:solidFill>
                <a:srgbClr val="000000"/>
              </a:solidFill>
              <a:prstDash val="solid"/>
              <a:miter/>
            </a:ln>
          </p:spPr>
          <p:txBody>
            <a:bodyPr/>
            <a:lstStyle/>
            <a:p>
              <a:endParaRPr lang="en-US"/>
            </a:p>
          </p:txBody>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5400000">
            <a:off x="15655152" y="7699565"/>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9" name="Group 19"/>
          <p:cNvGrpSpPr/>
          <p:nvPr/>
        </p:nvGrpSpPr>
        <p:grpSpPr>
          <a:xfrm>
            <a:off x="0" y="9258300"/>
            <a:ext cx="18288000" cy="1028700"/>
            <a:chOff x="0" y="0"/>
            <a:chExt cx="4816593" cy="270933"/>
          </a:xfrm>
        </p:grpSpPr>
        <p:sp>
          <p:nvSpPr>
            <p:cNvPr id="20" name="Freeform 20"/>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B81F2F"/>
            </a:solidFill>
          </p:spPr>
          <p:txBody>
            <a:bodyPr/>
            <a:lstStyle/>
            <a:p>
              <a:endParaRPr lang="en-US"/>
            </a:p>
          </p:txBody>
        </p:sp>
        <p:sp>
          <p:nvSpPr>
            <p:cNvPr id="21" name="TextBox 21"/>
            <p:cNvSpPr txBox="1"/>
            <p:nvPr/>
          </p:nvSpPr>
          <p:spPr>
            <a:xfrm>
              <a:off x="0" y="-57150"/>
              <a:ext cx="4816593" cy="328083"/>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2583014" y="2709445"/>
            <a:ext cx="3199866" cy="3233519"/>
            <a:chOff x="0" y="0"/>
            <a:chExt cx="804341" cy="812800"/>
          </a:xfrm>
        </p:grpSpPr>
        <p:sp>
          <p:nvSpPr>
            <p:cNvPr id="23" name="Freeform 23"/>
            <p:cNvSpPr/>
            <p:nvPr/>
          </p:nvSpPr>
          <p:spPr>
            <a:xfrm>
              <a:off x="0" y="0"/>
              <a:ext cx="804341" cy="812800"/>
            </a:xfrm>
            <a:custGeom>
              <a:avLst/>
              <a:gdLst/>
              <a:ahLst/>
              <a:cxnLst/>
              <a:rect l="l" t="t" r="r" b="b"/>
              <a:pathLst>
                <a:path w="804341" h="812800">
                  <a:moveTo>
                    <a:pt x="402170" y="0"/>
                  </a:moveTo>
                  <a:cubicBezTo>
                    <a:pt x="180058" y="0"/>
                    <a:pt x="0" y="181951"/>
                    <a:pt x="0" y="406400"/>
                  </a:cubicBezTo>
                  <a:cubicBezTo>
                    <a:pt x="0" y="630849"/>
                    <a:pt x="180058" y="812800"/>
                    <a:pt x="402170" y="812800"/>
                  </a:cubicBezTo>
                  <a:cubicBezTo>
                    <a:pt x="624283" y="812800"/>
                    <a:pt x="804341" y="630849"/>
                    <a:pt x="804341" y="406400"/>
                  </a:cubicBezTo>
                  <a:cubicBezTo>
                    <a:pt x="804341" y="181951"/>
                    <a:pt x="624283" y="0"/>
                    <a:pt x="402170" y="0"/>
                  </a:cubicBezTo>
                  <a:close/>
                </a:path>
              </a:pathLst>
            </a:custGeom>
            <a:blipFill>
              <a:blip r:embed="rId6"/>
              <a:stretch>
                <a:fillRect l="-175423" r="-175423"/>
              </a:stretch>
            </a:blipFill>
            <a:ln w="57150" cap="sq">
              <a:gradFill>
                <a:gsLst>
                  <a:gs pos="0">
                    <a:srgbClr val="492709">
                      <a:alpha val="100000"/>
                    </a:srgbClr>
                  </a:gs>
                  <a:gs pos="100000">
                    <a:srgbClr val="F2AA15">
                      <a:alpha val="100000"/>
                    </a:srgbClr>
                  </a:gs>
                </a:gsLst>
                <a:lin ang="5400000"/>
              </a:gradFill>
              <a:prstDash val="solid"/>
              <a:miter/>
            </a:ln>
          </p:spPr>
          <p:txBody>
            <a:bodyPr/>
            <a:lstStyle/>
            <a:p>
              <a:endParaRPr lang="en-US"/>
            </a:p>
          </p:txBody>
        </p:sp>
      </p:grpSp>
      <p:grpSp>
        <p:nvGrpSpPr>
          <p:cNvPr id="24" name="Group 24"/>
          <p:cNvGrpSpPr/>
          <p:nvPr/>
        </p:nvGrpSpPr>
        <p:grpSpPr>
          <a:xfrm>
            <a:off x="7556732" y="2707336"/>
            <a:ext cx="3199866" cy="3233519"/>
            <a:chOff x="0" y="0"/>
            <a:chExt cx="804341" cy="812800"/>
          </a:xfrm>
        </p:grpSpPr>
        <p:sp>
          <p:nvSpPr>
            <p:cNvPr id="25" name="Freeform 25"/>
            <p:cNvSpPr/>
            <p:nvPr/>
          </p:nvSpPr>
          <p:spPr>
            <a:xfrm>
              <a:off x="0" y="0"/>
              <a:ext cx="804341" cy="812800"/>
            </a:xfrm>
            <a:custGeom>
              <a:avLst/>
              <a:gdLst/>
              <a:ahLst/>
              <a:cxnLst/>
              <a:rect l="l" t="t" r="r" b="b"/>
              <a:pathLst>
                <a:path w="804341" h="812800">
                  <a:moveTo>
                    <a:pt x="402170" y="0"/>
                  </a:moveTo>
                  <a:cubicBezTo>
                    <a:pt x="180058" y="0"/>
                    <a:pt x="0" y="181951"/>
                    <a:pt x="0" y="406400"/>
                  </a:cubicBezTo>
                  <a:cubicBezTo>
                    <a:pt x="0" y="630849"/>
                    <a:pt x="180058" y="812800"/>
                    <a:pt x="402170" y="812800"/>
                  </a:cubicBezTo>
                  <a:cubicBezTo>
                    <a:pt x="624283" y="812800"/>
                    <a:pt x="804341" y="630849"/>
                    <a:pt x="804341" y="406400"/>
                  </a:cubicBezTo>
                  <a:cubicBezTo>
                    <a:pt x="804341" y="181951"/>
                    <a:pt x="624283" y="0"/>
                    <a:pt x="402170" y="0"/>
                  </a:cubicBezTo>
                  <a:close/>
                </a:path>
              </a:pathLst>
            </a:custGeom>
            <a:blipFill>
              <a:blip r:embed="rId6"/>
              <a:stretch>
                <a:fillRect l="-175423" r="-175423"/>
              </a:stretch>
            </a:blipFill>
            <a:ln w="57150" cap="sq">
              <a:gradFill>
                <a:gsLst>
                  <a:gs pos="0">
                    <a:srgbClr val="492709">
                      <a:alpha val="100000"/>
                    </a:srgbClr>
                  </a:gs>
                  <a:gs pos="100000">
                    <a:srgbClr val="F2AA15">
                      <a:alpha val="100000"/>
                    </a:srgbClr>
                  </a:gs>
                </a:gsLst>
                <a:lin ang="5400000"/>
              </a:gradFill>
              <a:prstDash val="solid"/>
              <a:miter/>
            </a:ln>
          </p:spPr>
          <p:txBody>
            <a:bodyPr/>
            <a:lstStyle/>
            <a:p>
              <a:endParaRPr lang="en-US"/>
            </a:p>
          </p:txBody>
        </p:sp>
      </p:grpSp>
      <p:grpSp>
        <p:nvGrpSpPr>
          <p:cNvPr id="26" name="Group 26"/>
          <p:cNvGrpSpPr/>
          <p:nvPr/>
        </p:nvGrpSpPr>
        <p:grpSpPr>
          <a:xfrm>
            <a:off x="13018336" y="2707336"/>
            <a:ext cx="3199866" cy="3233519"/>
            <a:chOff x="0" y="0"/>
            <a:chExt cx="804341" cy="812800"/>
          </a:xfrm>
        </p:grpSpPr>
        <p:sp>
          <p:nvSpPr>
            <p:cNvPr id="27" name="Freeform 27"/>
            <p:cNvSpPr/>
            <p:nvPr/>
          </p:nvSpPr>
          <p:spPr>
            <a:xfrm>
              <a:off x="0" y="0"/>
              <a:ext cx="804341" cy="812800"/>
            </a:xfrm>
            <a:custGeom>
              <a:avLst/>
              <a:gdLst/>
              <a:ahLst/>
              <a:cxnLst/>
              <a:rect l="l" t="t" r="r" b="b"/>
              <a:pathLst>
                <a:path w="804341" h="812800">
                  <a:moveTo>
                    <a:pt x="402170" y="0"/>
                  </a:moveTo>
                  <a:cubicBezTo>
                    <a:pt x="180058" y="0"/>
                    <a:pt x="0" y="181951"/>
                    <a:pt x="0" y="406400"/>
                  </a:cubicBezTo>
                  <a:cubicBezTo>
                    <a:pt x="0" y="630849"/>
                    <a:pt x="180058" y="812800"/>
                    <a:pt x="402170" y="812800"/>
                  </a:cubicBezTo>
                  <a:cubicBezTo>
                    <a:pt x="624283" y="812800"/>
                    <a:pt x="804341" y="630849"/>
                    <a:pt x="804341" y="406400"/>
                  </a:cubicBezTo>
                  <a:cubicBezTo>
                    <a:pt x="804341" y="181951"/>
                    <a:pt x="624283" y="0"/>
                    <a:pt x="402170" y="0"/>
                  </a:cubicBezTo>
                  <a:close/>
                </a:path>
              </a:pathLst>
            </a:custGeom>
            <a:blipFill>
              <a:blip r:embed="rId6"/>
              <a:stretch>
                <a:fillRect l="-175423" r="-175423"/>
              </a:stretch>
            </a:blipFill>
            <a:ln w="57150" cap="sq">
              <a:gradFill>
                <a:gsLst>
                  <a:gs pos="0">
                    <a:srgbClr val="492709">
                      <a:alpha val="100000"/>
                    </a:srgbClr>
                  </a:gs>
                  <a:gs pos="100000">
                    <a:srgbClr val="F2AA15">
                      <a:alpha val="100000"/>
                    </a:srgbClr>
                  </a:gs>
                </a:gsLst>
                <a:lin ang="5400000"/>
              </a:gradFill>
              <a:prstDash val="solid"/>
              <a:miter/>
            </a:ln>
          </p:spPr>
          <p:txBody>
            <a:bodyPr/>
            <a:lstStyle/>
            <a:p>
              <a:endParaRPr lang="en-US"/>
            </a:p>
          </p:txBody>
        </p:sp>
      </p:grpSp>
      <p:pic>
        <p:nvPicPr>
          <p:cNvPr id="28" name="Picture 28"/>
          <p:cNvPicPr>
            <a:picLocks noChangeAspect="1"/>
          </p:cNvPicPr>
          <p:nvPr/>
        </p:nvPicPr>
        <p:blipFill>
          <a:blip r:embed="rId7"/>
          <a:stretch>
            <a:fillRect/>
          </a:stretch>
        </p:blipFill>
        <p:spPr>
          <a:xfrm>
            <a:off x="2894710" y="3035858"/>
            <a:ext cx="2576477" cy="2576477"/>
          </a:xfrm>
          <a:prstGeom prst="rect">
            <a:avLst/>
          </a:prstGeom>
        </p:spPr>
      </p:pic>
      <p:pic>
        <p:nvPicPr>
          <p:cNvPr id="29" name="Picture 29"/>
          <p:cNvPicPr>
            <a:picLocks noChangeAspect="1"/>
          </p:cNvPicPr>
          <p:nvPr/>
        </p:nvPicPr>
        <p:blipFill>
          <a:blip r:embed="rId8"/>
          <a:stretch>
            <a:fillRect/>
          </a:stretch>
        </p:blipFill>
        <p:spPr>
          <a:xfrm>
            <a:off x="7896655" y="3078445"/>
            <a:ext cx="2491302" cy="2491302"/>
          </a:xfrm>
          <a:prstGeom prst="rect">
            <a:avLst/>
          </a:prstGeom>
        </p:spPr>
      </p:pic>
      <p:pic>
        <p:nvPicPr>
          <p:cNvPr id="30" name="Picture 30"/>
          <p:cNvPicPr>
            <a:picLocks noChangeAspect="1"/>
          </p:cNvPicPr>
          <p:nvPr/>
        </p:nvPicPr>
        <p:blipFill>
          <a:blip r:embed="rId9"/>
          <a:stretch>
            <a:fillRect/>
          </a:stretch>
        </p:blipFill>
        <p:spPr>
          <a:xfrm>
            <a:off x="13370296" y="3077511"/>
            <a:ext cx="2531035" cy="2531035"/>
          </a:xfrm>
          <a:prstGeom prst="rect">
            <a:avLst/>
          </a:prstGeom>
        </p:spPr>
      </p:pic>
      <p:sp>
        <p:nvSpPr>
          <p:cNvPr id="31" name="TextBox 31"/>
          <p:cNvSpPr txBox="1"/>
          <p:nvPr/>
        </p:nvSpPr>
        <p:spPr>
          <a:xfrm>
            <a:off x="2743059" y="953716"/>
            <a:ext cx="12798496" cy="660400"/>
          </a:xfrm>
          <a:prstGeom prst="rect">
            <a:avLst/>
          </a:prstGeom>
        </p:spPr>
        <p:txBody>
          <a:bodyPr lIns="0" tIns="0" rIns="0" bIns="0" rtlCol="0" anchor="t">
            <a:spAutoFit/>
          </a:bodyPr>
          <a:lstStyle/>
          <a:p>
            <a:pPr algn="ctr">
              <a:lnSpc>
                <a:spcPts val="4550"/>
              </a:lnSpc>
            </a:pPr>
            <a:r>
              <a:rPr lang="en-US" sz="5000" b="1">
                <a:solidFill>
                  <a:srgbClr val="0D0D0D"/>
                </a:solidFill>
                <a:latin typeface="Poppins Bold"/>
                <a:ea typeface="Poppins Bold"/>
                <a:cs typeface="Poppins Bold"/>
                <a:sym typeface="Poppins Bold"/>
              </a:rPr>
              <a:t>Follow US</a:t>
            </a:r>
          </a:p>
        </p:txBody>
      </p:sp>
      <p:sp>
        <p:nvSpPr>
          <p:cNvPr id="32" name="TextBox 32"/>
          <p:cNvSpPr txBox="1"/>
          <p:nvPr/>
        </p:nvSpPr>
        <p:spPr>
          <a:xfrm>
            <a:off x="1869823" y="6298815"/>
            <a:ext cx="4952012" cy="423582"/>
          </a:xfrm>
          <a:prstGeom prst="rect">
            <a:avLst/>
          </a:prstGeom>
        </p:spPr>
        <p:txBody>
          <a:bodyPr lIns="0" tIns="0" rIns="0" bIns="0" rtlCol="0" anchor="t">
            <a:spAutoFit/>
          </a:bodyPr>
          <a:lstStyle/>
          <a:p>
            <a:pPr algn="ctr">
              <a:lnSpc>
                <a:spcPts val="3257"/>
              </a:lnSpc>
            </a:pPr>
            <a:r>
              <a:rPr lang="en-US" sz="2506" b="1">
                <a:solidFill>
                  <a:srgbClr val="0D0D0D"/>
                </a:solidFill>
                <a:latin typeface="Poppins Bold"/>
                <a:ea typeface="Poppins Bold"/>
                <a:cs typeface="Poppins Bold"/>
                <a:sym typeface="Poppins Bold"/>
              </a:rPr>
              <a:t>Instagram</a:t>
            </a:r>
          </a:p>
        </p:txBody>
      </p:sp>
      <p:sp>
        <p:nvSpPr>
          <p:cNvPr id="33" name="TextBox 33"/>
          <p:cNvSpPr txBox="1"/>
          <p:nvPr/>
        </p:nvSpPr>
        <p:spPr>
          <a:xfrm>
            <a:off x="6828139" y="6298815"/>
            <a:ext cx="4952012" cy="423582"/>
          </a:xfrm>
          <a:prstGeom prst="rect">
            <a:avLst/>
          </a:prstGeom>
        </p:spPr>
        <p:txBody>
          <a:bodyPr lIns="0" tIns="0" rIns="0" bIns="0" rtlCol="0" anchor="t">
            <a:spAutoFit/>
          </a:bodyPr>
          <a:lstStyle/>
          <a:p>
            <a:pPr algn="ctr">
              <a:lnSpc>
                <a:spcPts val="3257"/>
              </a:lnSpc>
            </a:pPr>
            <a:r>
              <a:rPr lang="en-US" sz="2506" b="1">
                <a:solidFill>
                  <a:srgbClr val="0D0D0D"/>
                </a:solidFill>
                <a:latin typeface="Poppins Bold"/>
                <a:ea typeface="Poppins Bold"/>
                <a:cs typeface="Poppins Bold"/>
                <a:sym typeface="Poppins Bold"/>
              </a:rPr>
              <a:t>Website</a:t>
            </a:r>
          </a:p>
        </p:txBody>
      </p:sp>
      <p:sp>
        <p:nvSpPr>
          <p:cNvPr id="34" name="TextBox 34"/>
          <p:cNvSpPr txBox="1"/>
          <p:nvPr/>
        </p:nvSpPr>
        <p:spPr>
          <a:xfrm>
            <a:off x="12307288" y="6298815"/>
            <a:ext cx="4952012" cy="423582"/>
          </a:xfrm>
          <a:prstGeom prst="rect">
            <a:avLst/>
          </a:prstGeom>
        </p:spPr>
        <p:txBody>
          <a:bodyPr lIns="0" tIns="0" rIns="0" bIns="0" rtlCol="0" anchor="t">
            <a:spAutoFit/>
          </a:bodyPr>
          <a:lstStyle/>
          <a:p>
            <a:pPr algn="ctr">
              <a:lnSpc>
                <a:spcPts val="3257"/>
              </a:lnSpc>
            </a:pPr>
            <a:r>
              <a:rPr lang="en-US" sz="2506" b="1">
                <a:solidFill>
                  <a:srgbClr val="0D0D0D"/>
                </a:solidFill>
                <a:latin typeface="Poppins Bold"/>
                <a:ea typeface="Poppins Bold"/>
                <a:cs typeface="Poppins Bold"/>
                <a:sym typeface="Poppins Bold"/>
              </a:rPr>
              <a:t>LinkedIn</a:t>
            </a:r>
          </a:p>
        </p:txBody>
      </p:sp>
      <p:sp>
        <p:nvSpPr>
          <p:cNvPr id="35" name="Freeform 35"/>
          <p:cNvSpPr/>
          <p:nvPr/>
        </p:nvSpPr>
        <p:spPr>
          <a:xfrm rot="-5400000">
            <a:off x="3889962" y="771478"/>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6" name="Freeform 36"/>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10"/>
            <a:stretch>
              <a:fillRect l="-33935" r="-29863"/>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69981" y="1205423"/>
            <a:ext cx="7778348" cy="777834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FFFF">
                    <a:alpha val="100000"/>
                  </a:srgbClr>
                </a:gs>
                <a:gs pos="50000">
                  <a:srgbClr val="F2AA15">
                    <a:alpha val="100000"/>
                  </a:srgbClr>
                </a:gs>
                <a:gs pos="100000">
                  <a:srgbClr val="C5C19C">
                    <a:alpha val="100000"/>
                  </a:srgbClr>
                </a:gs>
              </a:gsLst>
              <a:lin ang="5400000"/>
            </a:gradFill>
            <a:ln w="12700" cap="sq">
              <a:solidFill>
                <a:srgbClr val="000000"/>
              </a:solidFill>
              <a:prstDash val="solid"/>
              <a:miter/>
            </a:ln>
          </p:spPr>
          <p:txBody>
            <a:bodyPr/>
            <a:lstStyle/>
            <a:p>
              <a:endParaRPr lang="en-US"/>
            </a:p>
          </p:txBody>
        </p:sp>
      </p:grpSp>
      <p:sp>
        <p:nvSpPr>
          <p:cNvPr id="4" name="Freeform 4"/>
          <p:cNvSpPr/>
          <p:nvPr/>
        </p:nvSpPr>
        <p:spPr>
          <a:xfrm rot="-10800000">
            <a:off x="12182073" y="0"/>
            <a:ext cx="951548" cy="10287000"/>
          </a:xfrm>
          <a:custGeom>
            <a:avLst/>
            <a:gdLst/>
            <a:ahLst/>
            <a:cxnLst/>
            <a:rect l="l" t="t" r="r" b="b"/>
            <a:pathLst>
              <a:path w="951548" h="10287000">
                <a:moveTo>
                  <a:pt x="0" y="0"/>
                </a:moveTo>
                <a:lnTo>
                  <a:pt x="951547" y="0"/>
                </a:lnTo>
                <a:lnTo>
                  <a:pt x="951547" y="10287000"/>
                </a:lnTo>
                <a:lnTo>
                  <a:pt x="0" y="10287000"/>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13133620" y="0"/>
            <a:ext cx="5154380" cy="10287000"/>
            <a:chOff x="0" y="0"/>
            <a:chExt cx="1357532" cy="2709333"/>
          </a:xfrm>
        </p:grpSpPr>
        <p:sp>
          <p:nvSpPr>
            <p:cNvPr id="6" name="Freeform 6"/>
            <p:cNvSpPr/>
            <p:nvPr/>
          </p:nvSpPr>
          <p:spPr>
            <a:xfrm>
              <a:off x="0" y="0"/>
              <a:ext cx="1357532" cy="2709333"/>
            </a:xfrm>
            <a:custGeom>
              <a:avLst/>
              <a:gdLst/>
              <a:ahLst/>
              <a:cxnLst/>
              <a:rect l="l" t="t" r="r" b="b"/>
              <a:pathLst>
                <a:path w="1357532" h="2709333">
                  <a:moveTo>
                    <a:pt x="0" y="0"/>
                  </a:moveTo>
                  <a:lnTo>
                    <a:pt x="1357532" y="0"/>
                  </a:lnTo>
                  <a:lnTo>
                    <a:pt x="1357532" y="2709333"/>
                  </a:lnTo>
                  <a:lnTo>
                    <a:pt x="0" y="2709333"/>
                  </a:lnTo>
                  <a:close/>
                </a:path>
              </a:pathLst>
            </a:custGeom>
            <a:gradFill rotWithShape="1">
              <a:gsLst>
                <a:gs pos="0">
                  <a:srgbClr val="F2AA16">
                    <a:alpha val="100000"/>
                  </a:srgbClr>
                </a:gs>
                <a:gs pos="50000">
                  <a:srgbClr val="F4C801">
                    <a:alpha val="100000"/>
                  </a:srgbClr>
                </a:gs>
                <a:gs pos="100000">
                  <a:srgbClr val="FCBA2F">
                    <a:alpha val="100000"/>
                  </a:srgbClr>
                </a:gs>
              </a:gsLst>
              <a:lin ang="0"/>
            </a:gradFill>
          </p:spPr>
          <p:txBody>
            <a:bodyPr/>
            <a:lstStyle/>
            <a:p>
              <a:endParaRPr lang="en-US"/>
            </a:p>
          </p:txBody>
        </p:sp>
        <p:sp>
          <p:nvSpPr>
            <p:cNvPr id="7" name="TextBox 7"/>
            <p:cNvSpPr txBox="1"/>
            <p:nvPr/>
          </p:nvSpPr>
          <p:spPr>
            <a:xfrm>
              <a:off x="0" y="-57150"/>
              <a:ext cx="1357532" cy="276648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5400000" flipH="1">
            <a:off x="9528579" y="1528791"/>
            <a:ext cx="7210082" cy="7229419"/>
          </a:xfrm>
          <a:custGeom>
            <a:avLst/>
            <a:gdLst/>
            <a:ahLst/>
            <a:cxnLst/>
            <a:rect l="l" t="t" r="r" b="b"/>
            <a:pathLst>
              <a:path w="7210082" h="7229419">
                <a:moveTo>
                  <a:pt x="7210083" y="0"/>
                </a:moveTo>
                <a:lnTo>
                  <a:pt x="0" y="0"/>
                </a:lnTo>
                <a:lnTo>
                  <a:pt x="0" y="7229418"/>
                </a:lnTo>
                <a:lnTo>
                  <a:pt x="7210083" y="7229418"/>
                </a:lnTo>
                <a:lnTo>
                  <a:pt x="7210083" y="0"/>
                </a:lnTo>
                <a:close/>
              </a:path>
            </a:pathLst>
          </a:custGeom>
          <a:blipFill>
            <a:blip r:embed="rId3"/>
            <a:stretch>
              <a:fillRect r="-393"/>
            </a:stretch>
          </a:blipFill>
        </p:spPr>
        <p:txBody>
          <a:bodyPr/>
          <a:lstStyle/>
          <a:p>
            <a:endParaRPr lang="en-US"/>
          </a:p>
        </p:txBody>
      </p:sp>
      <p:grpSp>
        <p:nvGrpSpPr>
          <p:cNvPr id="9" name="Group 9"/>
          <p:cNvGrpSpPr/>
          <p:nvPr/>
        </p:nvGrpSpPr>
        <p:grpSpPr>
          <a:xfrm>
            <a:off x="816663" y="8224391"/>
            <a:ext cx="3975449" cy="1323565"/>
            <a:chOff x="0" y="0"/>
            <a:chExt cx="1759696" cy="585864"/>
          </a:xfrm>
        </p:grpSpPr>
        <p:sp>
          <p:nvSpPr>
            <p:cNvPr id="10" name="Freeform 10"/>
            <p:cNvSpPr/>
            <p:nvPr/>
          </p:nvSpPr>
          <p:spPr>
            <a:xfrm>
              <a:off x="0" y="0"/>
              <a:ext cx="1759696" cy="585864"/>
            </a:xfrm>
            <a:custGeom>
              <a:avLst/>
              <a:gdLst/>
              <a:ahLst/>
              <a:cxnLst/>
              <a:rect l="l" t="t" r="r" b="b"/>
              <a:pathLst>
                <a:path w="1759696" h="585864">
                  <a:moveTo>
                    <a:pt x="194743" y="0"/>
                  </a:moveTo>
                  <a:lnTo>
                    <a:pt x="1564953" y="0"/>
                  </a:lnTo>
                  <a:cubicBezTo>
                    <a:pt x="1616602" y="0"/>
                    <a:pt x="1666136" y="20518"/>
                    <a:pt x="1702657" y="57039"/>
                  </a:cubicBezTo>
                  <a:cubicBezTo>
                    <a:pt x="1739179" y="93560"/>
                    <a:pt x="1759696" y="143094"/>
                    <a:pt x="1759696" y="194743"/>
                  </a:cubicBezTo>
                  <a:lnTo>
                    <a:pt x="1759696" y="391121"/>
                  </a:lnTo>
                  <a:cubicBezTo>
                    <a:pt x="1759696" y="498674"/>
                    <a:pt x="1672507" y="585864"/>
                    <a:pt x="1564953" y="585864"/>
                  </a:cubicBezTo>
                  <a:lnTo>
                    <a:pt x="194743" y="585864"/>
                  </a:lnTo>
                  <a:cubicBezTo>
                    <a:pt x="143094" y="585864"/>
                    <a:pt x="93560" y="565346"/>
                    <a:pt x="57039" y="528825"/>
                  </a:cubicBezTo>
                  <a:cubicBezTo>
                    <a:pt x="20518" y="492304"/>
                    <a:pt x="0" y="442770"/>
                    <a:pt x="0" y="391121"/>
                  </a:cubicBezTo>
                  <a:lnTo>
                    <a:pt x="0" y="194743"/>
                  </a:lnTo>
                  <a:cubicBezTo>
                    <a:pt x="0" y="143094"/>
                    <a:pt x="20518" y="93560"/>
                    <a:pt x="57039" y="57039"/>
                  </a:cubicBezTo>
                  <a:cubicBezTo>
                    <a:pt x="93560" y="20518"/>
                    <a:pt x="143094" y="0"/>
                    <a:pt x="194743" y="0"/>
                  </a:cubicBezTo>
                  <a:close/>
                </a:path>
              </a:pathLst>
            </a:custGeom>
            <a:solidFill>
              <a:srgbClr val="F2AA16"/>
            </a:solidFill>
          </p:spPr>
          <p:txBody>
            <a:bodyPr/>
            <a:lstStyle/>
            <a:p>
              <a:endParaRPr lang="en-US"/>
            </a:p>
          </p:txBody>
        </p:sp>
        <p:sp>
          <p:nvSpPr>
            <p:cNvPr id="11" name="TextBox 11"/>
            <p:cNvSpPr txBox="1"/>
            <p:nvPr/>
          </p:nvSpPr>
          <p:spPr>
            <a:xfrm>
              <a:off x="0" y="-57150"/>
              <a:ext cx="1759696" cy="643014"/>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162446" y="6779206"/>
            <a:ext cx="505813" cy="949884"/>
          </a:xfrm>
          <a:custGeom>
            <a:avLst/>
            <a:gdLst/>
            <a:ahLst/>
            <a:cxnLst/>
            <a:rect l="l" t="t" r="r" b="b"/>
            <a:pathLst>
              <a:path w="505813" h="949884">
                <a:moveTo>
                  <a:pt x="0" y="0"/>
                </a:moveTo>
                <a:lnTo>
                  <a:pt x="505813" y="0"/>
                </a:lnTo>
                <a:lnTo>
                  <a:pt x="505813" y="949885"/>
                </a:lnTo>
                <a:lnTo>
                  <a:pt x="0" y="9498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978322" y="1092694"/>
            <a:ext cx="986448" cy="908886"/>
          </a:xfrm>
          <a:custGeom>
            <a:avLst/>
            <a:gdLst/>
            <a:ahLst/>
            <a:cxnLst/>
            <a:rect l="l" t="t" r="r" b="b"/>
            <a:pathLst>
              <a:path w="986448" h="908886">
                <a:moveTo>
                  <a:pt x="0" y="0"/>
                </a:moveTo>
                <a:lnTo>
                  <a:pt x="986448" y="0"/>
                </a:lnTo>
                <a:lnTo>
                  <a:pt x="986448" y="908886"/>
                </a:lnTo>
                <a:lnTo>
                  <a:pt x="0" y="908886"/>
                </a:lnTo>
                <a:lnTo>
                  <a:pt x="0" y="0"/>
                </a:lnTo>
                <a:close/>
              </a:path>
            </a:pathLst>
          </a:custGeom>
          <a:blipFill>
            <a:blip r:embed="rId6"/>
            <a:stretch>
              <a:fillRect l="-33935" r="-29863"/>
            </a:stretch>
          </a:blipFill>
        </p:spPr>
        <p:txBody>
          <a:bodyPr/>
          <a:lstStyle/>
          <a:p>
            <a:endParaRPr lang="en-US"/>
          </a:p>
        </p:txBody>
      </p:sp>
      <p:grpSp>
        <p:nvGrpSpPr>
          <p:cNvPr id="14" name="Group 14"/>
          <p:cNvGrpSpPr/>
          <p:nvPr/>
        </p:nvGrpSpPr>
        <p:grpSpPr>
          <a:xfrm>
            <a:off x="1028700" y="8416724"/>
            <a:ext cx="841576" cy="84157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en-US"/>
            </a:p>
          </p:txBody>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17" name="Freeform 17"/>
          <p:cNvSpPr/>
          <p:nvPr/>
        </p:nvSpPr>
        <p:spPr>
          <a:xfrm>
            <a:off x="1142073" y="8530097"/>
            <a:ext cx="614830" cy="614830"/>
          </a:xfrm>
          <a:custGeom>
            <a:avLst/>
            <a:gdLst/>
            <a:ahLst/>
            <a:cxnLst/>
            <a:rect l="l" t="t" r="r" b="b"/>
            <a:pathLst>
              <a:path w="614830" h="614830">
                <a:moveTo>
                  <a:pt x="0" y="0"/>
                </a:moveTo>
                <a:lnTo>
                  <a:pt x="614830" y="0"/>
                </a:lnTo>
                <a:lnTo>
                  <a:pt x="614830" y="614830"/>
                </a:lnTo>
                <a:lnTo>
                  <a:pt x="0" y="6148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8"/>
          <p:cNvGrpSpPr/>
          <p:nvPr/>
        </p:nvGrpSpPr>
        <p:grpSpPr>
          <a:xfrm>
            <a:off x="9764628" y="1678739"/>
            <a:ext cx="6737985" cy="6737985"/>
            <a:chOff x="0" y="0"/>
            <a:chExt cx="812800" cy="812800"/>
          </a:xfrm>
        </p:grpSpPr>
        <p:sp>
          <p:nvSpPr>
            <p:cNvPr id="19" name="Freeform 19" descr="image"/>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a:stretch>
            </a:blipFill>
          </p:spPr>
          <p:txBody>
            <a:bodyPr/>
            <a:lstStyle/>
            <a:p>
              <a:endParaRPr lang="en-US"/>
            </a:p>
          </p:txBody>
        </p:sp>
      </p:grpSp>
      <p:sp>
        <p:nvSpPr>
          <p:cNvPr id="20" name="TextBox 20"/>
          <p:cNvSpPr txBox="1"/>
          <p:nvPr/>
        </p:nvSpPr>
        <p:spPr>
          <a:xfrm>
            <a:off x="1964770" y="6876323"/>
            <a:ext cx="4412311" cy="679450"/>
          </a:xfrm>
          <a:prstGeom prst="rect">
            <a:avLst/>
          </a:prstGeom>
        </p:spPr>
        <p:txBody>
          <a:bodyPr lIns="0" tIns="0" rIns="0" bIns="0" rtlCol="0" anchor="t">
            <a:spAutoFit/>
          </a:bodyPr>
          <a:lstStyle/>
          <a:p>
            <a:pPr marL="0" lvl="0" indent="0" algn="l">
              <a:lnSpc>
                <a:spcPts val="5599"/>
              </a:lnSpc>
              <a:spcBef>
                <a:spcPct val="0"/>
              </a:spcBef>
            </a:pPr>
            <a:r>
              <a:rPr lang="en-US" sz="3999" b="1">
                <a:solidFill>
                  <a:srgbClr val="1A1A1A"/>
                </a:solidFill>
                <a:latin typeface="Archivo Narrow Bold"/>
                <a:ea typeface="Archivo Narrow Bold"/>
                <a:cs typeface="Archivo Narrow Bold"/>
                <a:sym typeface="Archivo Narrow Bold"/>
              </a:rPr>
              <a:t>Iota Tau Chapter</a:t>
            </a:r>
          </a:p>
        </p:txBody>
      </p:sp>
      <p:sp>
        <p:nvSpPr>
          <p:cNvPr id="21" name="TextBox 21"/>
          <p:cNvSpPr txBox="1"/>
          <p:nvPr/>
        </p:nvSpPr>
        <p:spPr>
          <a:xfrm>
            <a:off x="1038225" y="2375508"/>
            <a:ext cx="8115300" cy="3346017"/>
          </a:xfrm>
          <a:prstGeom prst="rect">
            <a:avLst/>
          </a:prstGeom>
        </p:spPr>
        <p:txBody>
          <a:bodyPr lIns="0" tIns="0" rIns="0" bIns="0" rtlCol="0" anchor="t">
            <a:spAutoFit/>
          </a:bodyPr>
          <a:lstStyle/>
          <a:p>
            <a:pPr algn="l">
              <a:lnSpc>
                <a:spcPts val="12612"/>
              </a:lnSpc>
            </a:pPr>
            <a:r>
              <a:rPr lang="en-US" sz="11465" b="1" dirty="0">
                <a:solidFill>
                  <a:srgbClr val="1A1A1A"/>
                </a:solidFill>
                <a:effectLst>
                  <a:outerShdw blurRad="50800" dist="50800" dir="5400000" algn="ctr" rotWithShape="0">
                    <a:srgbClr val="000000">
                      <a:alpha val="50000"/>
                    </a:srgbClr>
                  </a:outerShdw>
                </a:effectLst>
                <a:latin typeface="Poppins Bold"/>
                <a:ea typeface="Poppins Bold"/>
                <a:cs typeface="Poppins Bold"/>
                <a:sym typeface="Poppins Bold"/>
              </a:rPr>
              <a:t>Thank You!</a:t>
            </a:r>
          </a:p>
        </p:txBody>
      </p:sp>
      <p:sp>
        <p:nvSpPr>
          <p:cNvPr id="22" name="TextBox 22"/>
          <p:cNvSpPr txBox="1"/>
          <p:nvPr/>
        </p:nvSpPr>
        <p:spPr>
          <a:xfrm>
            <a:off x="2057808" y="1190018"/>
            <a:ext cx="2878787" cy="685800"/>
          </a:xfrm>
          <a:prstGeom prst="rect">
            <a:avLst/>
          </a:prstGeom>
        </p:spPr>
        <p:txBody>
          <a:bodyPr lIns="0" tIns="0" rIns="0" bIns="0" rtlCol="0" anchor="t">
            <a:spAutoFit/>
          </a:bodyPr>
          <a:lstStyle/>
          <a:p>
            <a:pPr algn="ctr">
              <a:lnSpc>
                <a:spcPts val="2661"/>
              </a:lnSpc>
            </a:pPr>
            <a:r>
              <a:rPr lang="en-US" sz="2218" b="1">
                <a:solidFill>
                  <a:srgbClr val="0D0D0D"/>
                </a:solidFill>
                <a:latin typeface="Poppins Bold"/>
                <a:ea typeface="Poppins Bold"/>
                <a:cs typeface="Poppins Bold"/>
                <a:sym typeface="Poppins Bold"/>
              </a:rPr>
              <a:t>Kennesaw State University </a:t>
            </a:r>
          </a:p>
        </p:txBody>
      </p:sp>
      <p:sp>
        <p:nvSpPr>
          <p:cNvPr id="23" name="TextBox 23"/>
          <p:cNvSpPr txBox="1"/>
          <p:nvPr/>
        </p:nvSpPr>
        <p:spPr>
          <a:xfrm>
            <a:off x="2017419" y="8489474"/>
            <a:ext cx="3454282" cy="304800"/>
          </a:xfrm>
          <a:prstGeom prst="rect">
            <a:avLst/>
          </a:prstGeom>
        </p:spPr>
        <p:txBody>
          <a:bodyPr lIns="0" tIns="0" rIns="0" bIns="0" rtlCol="0" anchor="t">
            <a:spAutoFit/>
          </a:bodyPr>
          <a:lstStyle/>
          <a:p>
            <a:pPr algn="l">
              <a:lnSpc>
                <a:spcPts val="2321"/>
              </a:lnSpc>
            </a:pPr>
            <a:r>
              <a:rPr lang="en-US" sz="1934">
                <a:solidFill>
                  <a:srgbClr val="0D0D0D"/>
                </a:solidFill>
                <a:latin typeface="Poppins"/>
                <a:ea typeface="Poppins"/>
                <a:cs typeface="Poppins"/>
                <a:sym typeface="Poppins"/>
              </a:rPr>
              <a:t>Visit Our Website</a:t>
            </a:r>
          </a:p>
        </p:txBody>
      </p:sp>
      <p:sp>
        <p:nvSpPr>
          <p:cNvPr id="24" name="TextBox 24"/>
          <p:cNvSpPr txBox="1"/>
          <p:nvPr/>
        </p:nvSpPr>
        <p:spPr>
          <a:xfrm>
            <a:off x="2017419" y="8769458"/>
            <a:ext cx="4410331" cy="400050"/>
          </a:xfrm>
          <a:prstGeom prst="rect">
            <a:avLst/>
          </a:prstGeom>
        </p:spPr>
        <p:txBody>
          <a:bodyPr lIns="0" tIns="0" rIns="0" bIns="0" rtlCol="0" anchor="t">
            <a:spAutoFit/>
          </a:bodyPr>
          <a:lstStyle/>
          <a:p>
            <a:pPr algn="l">
              <a:lnSpc>
                <a:spcPts val="2946"/>
              </a:lnSpc>
            </a:pPr>
            <a:r>
              <a:rPr lang="en-US" sz="2455" b="1">
                <a:solidFill>
                  <a:srgbClr val="0D0D0D"/>
                </a:solidFill>
                <a:latin typeface="Poppins Bold"/>
                <a:ea typeface="Poppins Bold"/>
                <a:cs typeface="Poppins Bold"/>
                <a:sym typeface="Poppins Bold"/>
              </a:rPr>
              <a:t>ksubap.com</a:t>
            </a:r>
          </a:p>
        </p:txBody>
      </p:sp>
      <p:sp>
        <p:nvSpPr>
          <p:cNvPr id="25" name="Freeform 25"/>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2204" y="2885256"/>
            <a:ext cx="5517542" cy="1961408"/>
            <a:chOff x="0" y="0"/>
            <a:chExt cx="1556528" cy="553324"/>
          </a:xfrm>
        </p:grpSpPr>
        <p:sp>
          <p:nvSpPr>
            <p:cNvPr id="3" name="Freeform 3"/>
            <p:cNvSpPr/>
            <p:nvPr/>
          </p:nvSpPr>
          <p:spPr>
            <a:xfrm>
              <a:off x="0" y="0"/>
              <a:ext cx="1556528" cy="553324"/>
            </a:xfrm>
            <a:custGeom>
              <a:avLst/>
              <a:gdLst/>
              <a:ahLst/>
              <a:cxnLst/>
              <a:rect l="l" t="t" r="r" b="b"/>
              <a:pathLst>
                <a:path w="1556528" h="553324">
                  <a:moveTo>
                    <a:pt x="65948" y="0"/>
                  </a:moveTo>
                  <a:lnTo>
                    <a:pt x="1490580" y="0"/>
                  </a:lnTo>
                  <a:cubicBezTo>
                    <a:pt x="1508071" y="0"/>
                    <a:pt x="1524845" y="6948"/>
                    <a:pt x="1537212" y="19316"/>
                  </a:cubicBezTo>
                  <a:cubicBezTo>
                    <a:pt x="1549580" y="31683"/>
                    <a:pt x="1556528" y="48457"/>
                    <a:pt x="1556528" y="65948"/>
                  </a:cubicBezTo>
                  <a:lnTo>
                    <a:pt x="1556528" y="487376"/>
                  </a:lnTo>
                  <a:cubicBezTo>
                    <a:pt x="1556528" y="504866"/>
                    <a:pt x="1549580" y="521640"/>
                    <a:pt x="1537212" y="534008"/>
                  </a:cubicBezTo>
                  <a:cubicBezTo>
                    <a:pt x="1524845" y="546376"/>
                    <a:pt x="1508071" y="553324"/>
                    <a:pt x="1490580" y="553324"/>
                  </a:cubicBezTo>
                  <a:lnTo>
                    <a:pt x="65948" y="553324"/>
                  </a:lnTo>
                  <a:cubicBezTo>
                    <a:pt x="48457" y="553324"/>
                    <a:pt x="31683" y="546376"/>
                    <a:pt x="19316" y="534008"/>
                  </a:cubicBezTo>
                  <a:cubicBezTo>
                    <a:pt x="6948" y="521640"/>
                    <a:pt x="0" y="504866"/>
                    <a:pt x="0" y="487376"/>
                  </a:cubicBezTo>
                  <a:lnTo>
                    <a:pt x="0" y="65948"/>
                  </a:lnTo>
                  <a:cubicBezTo>
                    <a:pt x="0" y="48457"/>
                    <a:pt x="6948" y="31683"/>
                    <a:pt x="19316" y="19316"/>
                  </a:cubicBezTo>
                  <a:cubicBezTo>
                    <a:pt x="31683" y="6948"/>
                    <a:pt x="48457" y="0"/>
                    <a:pt x="65948" y="0"/>
                  </a:cubicBezTo>
                  <a:close/>
                </a:path>
              </a:pathLst>
            </a:custGeom>
            <a:solidFill>
              <a:srgbClr val="B81F2F"/>
            </a:solidFill>
            <a:ln cap="rnd">
              <a:noFill/>
              <a:prstDash val="solid"/>
              <a:round/>
            </a:ln>
          </p:spPr>
          <p:txBody>
            <a:bodyPr/>
            <a:lstStyle/>
            <a:p>
              <a:endParaRPr lang="en-US"/>
            </a:p>
          </p:txBody>
        </p:sp>
        <p:sp>
          <p:nvSpPr>
            <p:cNvPr id="4" name="TextBox 4"/>
            <p:cNvSpPr txBox="1"/>
            <p:nvPr/>
          </p:nvSpPr>
          <p:spPr>
            <a:xfrm>
              <a:off x="0" y="-57150"/>
              <a:ext cx="1556528" cy="610474"/>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a:off x="781096" y="5710681"/>
            <a:ext cx="5517542" cy="1961408"/>
            <a:chOff x="0" y="0"/>
            <a:chExt cx="1556528" cy="553324"/>
          </a:xfrm>
        </p:grpSpPr>
        <p:sp>
          <p:nvSpPr>
            <p:cNvPr id="6" name="Freeform 6"/>
            <p:cNvSpPr/>
            <p:nvPr/>
          </p:nvSpPr>
          <p:spPr>
            <a:xfrm>
              <a:off x="0" y="0"/>
              <a:ext cx="1556528" cy="553324"/>
            </a:xfrm>
            <a:custGeom>
              <a:avLst/>
              <a:gdLst/>
              <a:ahLst/>
              <a:cxnLst/>
              <a:rect l="l" t="t" r="r" b="b"/>
              <a:pathLst>
                <a:path w="1556528" h="553324">
                  <a:moveTo>
                    <a:pt x="65948" y="0"/>
                  </a:moveTo>
                  <a:lnTo>
                    <a:pt x="1490580" y="0"/>
                  </a:lnTo>
                  <a:cubicBezTo>
                    <a:pt x="1508071" y="0"/>
                    <a:pt x="1524845" y="6948"/>
                    <a:pt x="1537212" y="19316"/>
                  </a:cubicBezTo>
                  <a:cubicBezTo>
                    <a:pt x="1549580" y="31683"/>
                    <a:pt x="1556528" y="48457"/>
                    <a:pt x="1556528" y="65948"/>
                  </a:cubicBezTo>
                  <a:lnTo>
                    <a:pt x="1556528" y="487376"/>
                  </a:lnTo>
                  <a:cubicBezTo>
                    <a:pt x="1556528" y="504866"/>
                    <a:pt x="1549580" y="521640"/>
                    <a:pt x="1537212" y="534008"/>
                  </a:cubicBezTo>
                  <a:cubicBezTo>
                    <a:pt x="1524845" y="546376"/>
                    <a:pt x="1508071" y="553324"/>
                    <a:pt x="1490580" y="553324"/>
                  </a:cubicBezTo>
                  <a:lnTo>
                    <a:pt x="65948" y="553324"/>
                  </a:lnTo>
                  <a:cubicBezTo>
                    <a:pt x="48457" y="553324"/>
                    <a:pt x="31683" y="546376"/>
                    <a:pt x="19316" y="534008"/>
                  </a:cubicBezTo>
                  <a:cubicBezTo>
                    <a:pt x="6948" y="521640"/>
                    <a:pt x="0" y="504866"/>
                    <a:pt x="0" y="487376"/>
                  </a:cubicBezTo>
                  <a:lnTo>
                    <a:pt x="0" y="65948"/>
                  </a:lnTo>
                  <a:cubicBezTo>
                    <a:pt x="0" y="48457"/>
                    <a:pt x="6948" y="31683"/>
                    <a:pt x="19316" y="19316"/>
                  </a:cubicBezTo>
                  <a:cubicBezTo>
                    <a:pt x="31683" y="6948"/>
                    <a:pt x="48457" y="0"/>
                    <a:pt x="65948" y="0"/>
                  </a:cubicBezTo>
                  <a:close/>
                </a:path>
              </a:pathLst>
            </a:custGeom>
            <a:solidFill>
              <a:srgbClr val="B81F2F"/>
            </a:solidFill>
            <a:ln cap="rnd">
              <a:noFill/>
              <a:prstDash val="solid"/>
              <a:round/>
            </a:ln>
          </p:spPr>
          <p:txBody>
            <a:bodyPr/>
            <a:lstStyle/>
            <a:p>
              <a:endParaRPr lang="en-US"/>
            </a:p>
          </p:txBody>
        </p:sp>
        <p:sp>
          <p:nvSpPr>
            <p:cNvPr id="7" name="TextBox 7"/>
            <p:cNvSpPr txBox="1"/>
            <p:nvPr/>
          </p:nvSpPr>
          <p:spPr>
            <a:xfrm>
              <a:off x="0" y="-57150"/>
              <a:ext cx="1556528" cy="610474"/>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11989362" y="2885256"/>
            <a:ext cx="5517542" cy="1961408"/>
            <a:chOff x="0" y="0"/>
            <a:chExt cx="1556528" cy="553324"/>
          </a:xfrm>
        </p:grpSpPr>
        <p:sp>
          <p:nvSpPr>
            <p:cNvPr id="9" name="Freeform 9"/>
            <p:cNvSpPr/>
            <p:nvPr/>
          </p:nvSpPr>
          <p:spPr>
            <a:xfrm>
              <a:off x="0" y="0"/>
              <a:ext cx="1556528" cy="553324"/>
            </a:xfrm>
            <a:custGeom>
              <a:avLst/>
              <a:gdLst/>
              <a:ahLst/>
              <a:cxnLst/>
              <a:rect l="l" t="t" r="r" b="b"/>
              <a:pathLst>
                <a:path w="1556528" h="553324">
                  <a:moveTo>
                    <a:pt x="65948" y="0"/>
                  </a:moveTo>
                  <a:lnTo>
                    <a:pt x="1490580" y="0"/>
                  </a:lnTo>
                  <a:cubicBezTo>
                    <a:pt x="1508071" y="0"/>
                    <a:pt x="1524845" y="6948"/>
                    <a:pt x="1537212" y="19316"/>
                  </a:cubicBezTo>
                  <a:cubicBezTo>
                    <a:pt x="1549580" y="31683"/>
                    <a:pt x="1556528" y="48457"/>
                    <a:pt x="1556528" y="65948"/>
                  </a:cubicBezTo>
                  <a:lnTo>
                    <a:pt x="1556528" y="487376"/>
                  </a:lnTo>
                  <a:cubicBezTo>
                    <a:pt x="1556528" y="504866"/>
                    <a:pt x="1549580" y="521640"/>
                    <a:pt x="1537212" y="534008"/>
                  </a:cubicBezTo>
                  <a:cubicBezTo>
                    <a:pt x="1524845" y="546376"/>
                    <a:pt x="1508071" y="553324"/>
                    <a:pt x="1490580" y="553324"/>
                  </a:cubicBezTo>
                  <a:lnTo>
                    <a:pt x="65948" y="553324"/>
                  </a:lnTo>
                  <a:cubicBezTo>
                    <a:pt x="48457" y="553324"/>
                    <a:pt x="31683" y="546376"/>
                    <a:pt x="19316" y="534008"/>
                  </a:cubicBezTo>
                  <a:cubicBezTo>
                    <a:pt x="6948" y="521640"/>
                    <a:pt x="0" y="504866"/>
                    <a:pt x="0" y="487376"/>
                  </a:cubicBezTo>
                  <a:lnTo>
                    <a:pt x="0" y="65948"/>
                  </a:lnTo>
                  <a:cubicBezTo>
                    <a:pt x="0" y="48457"/>
                    <a:pt x="6948" y="31683"/>
                    <a:pt x="19316" y="19316"/>
                  </a:cubicBezTo>
                  <a:cubicBezTo>
                    <a:pt x="31683" y="6948"/>
                    <a:pt x="48457" y="0"/>
                    <a:pt x="65948" y="0"/>
                  </a:cubicBezTo>
                  <a:close/>
                </a:path>
              </a:pathLst>
            </a:custGeom>
            <a:solidFill>
              <a:srgbClr val="B81F2F"/>
            </a:solidFill>
            <a:ln cap="rnd">
              <a:noFill/>
              <a:prstDash val="solid"/>
              <a:round/>
            </a:ln>
          </p:spPr>
          <p:txBody>
            <a:bodyPr/>
            <a:lstStyle/>
            <a:p>
              <a:endParaRPr lang="en-US"/>
            </a:p>
          </p:txBody>
        </p:sp>
        <p:sp>
          <p:nvSpPr>
            <p:cNvPr id="10" name="TextBox 10"/>
            <p:cNvSpPr txBox="1"/>
            <p:nvPr/>
          </p:nvSpPr>
          <p:spPr>
            <a:xfrm>
              <a:off x="0" y="-57150"/>
              <a:ext cx="1556528" cy="610474"/>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1" name="Group 11"/>
          <p:cNvGrpSpPr/>
          <p:nvPr/>
        </p:nvGrpSpPr>
        <p:grpSpPr>
          <a:xfrm>
            <a:off x="11998254" y="5710681"/>
            <a:ext cx="5517542" cy="1961408"/>
            <a:chOff x="0" y="0"/>
            <a:chExt cx="1556528" cy="553324"/>
          </a:xfrm>
        </p:grpSpPr>
        <p:sp>
          <p:nvSpPr>
            <p:cNvPr id="12" name="Freeform 12"/>
            <p:cNvSpPr/>
            <p:nvPr/>
          </p:nvSpPr>
          <p:spPr>
            <a:xfrm>
              <a:off x="0" y="0"/>
              <a:ext cx="1556528" cy="553324"/>
            </a:xfrm>
            <a:custGeom>
              <a:avLst/>
              <a:gdLst/>
              <a:ahLst/>
              <a:cxnLst/>
              <a:rect l="l" t="t" r="r" b="b"/>
              <a:pathLst>
                <a:path w="1556528" h="553324">
                  <a:moveTo>
                    <a:pt x="65948" y="0"/>
                  </a:moveTo>
                  <a:lnTo>
                    <a:pt x="1490580" y="0"/>
                  </a:lnTo>
                  <a:cubicBezTo>
                    <a:pt x="1508071" y="0"/>
                    <a:pt x="1524845" y="6948"/>
                    <a:pt x="1537212" y="19316"/>
                  </a:cubicBezTo>
                  <a:cubicBezTo>
                    <a:pt x="1549580" y="31683"/>
                    <a:pt x="1556528" y="48457"/>
                    <a:pt x="1556528" y="65948"/>
                  </a:cubicBezTo>
                  <a:lnTo>
                    <a:pt x="1556528" y="487376"/>
                  </a:lnTo>
                  <a:cubicBezTo>
                    <a:pt x="1556528" y="504866"/>
                    <a:pt x="1549580" y="521640"/>
                    <a:pt x="1537212" y="534008"/>
                  </a:cubicBezTo>
                  <a:cubicBezTo>
                    <a:pt x="1524845" y="546376"/>
                    <a:pt x="1508071" y="553324"/>
                    <a:pt x="1490580" y="553324"/>
                  </a:cubicBezTo>
                  <a:lnTo>
                    <a:pt x="65948" y="553324"/>
                  </a:lnTo>
                  <a:cubicBezTo>
                    <a:pt x="48457" y="553324"/>
                    <a:pt x="31683" y="546376"/>
                    <a:pt x="19316" y="534008"/>
                  </a:cubicBezTo>
                  <a:cubicBezTo>
                    <a:pt x="6948" y="521640"/>
                    <a:pt x="0" y="504866"/>
                    <a:pt x="0" y="487376"/>
                  </a:cubicBezTo>
                  <a:lnTo>
                    <a:pt x="0" y="65948"/>
                  </a:lnTo>
                  <a:cubicBezTo>
                    <a:pt x="0" y="48457"/>
                    <a:pt x="6948" y="31683"/>
                    <a:pt x="19316" y="19316"/>
                  </a:cubicBezTo>
                  <a:cubicBezTo>
                    <a:pt x="31683" y="6948"/>
                    <a:pt x="48457" y="0"/>
                    <a:pt x="65948" y="0"/>
                  </a:cubicBezTo>
                  <a:close/>
                </a:path>
              </a:pathLst>
            </a:custGeom>
            <a:solidFill>
              <a:srgbClr val="B41515"/>
            </a:solidFill>
            <a:ln cap="rnd">
              <a:noFill/>
              <a:prstDash val="solid"/>
              <a:round/>
            </a:ln>
          </p:spPr>
          <p:txBody>
            <a:bodyPr/>
            <a:lstStyle/>
            <a:p>
              <a:endParaRPr lang="en-US"/>
            </a:p>
          </p:txBody>
        </p:sp>
        <p:sp>
          <p:nvSpPr>
            <p:cNvPr id="13" name="TextBox 13"/>
            <p:cNvSpPr txBox="1"/>
            <p:nvPr/>
          </p:nvSpPr>
          <p:spPr>
            <a:xfrm>
              <a:off x="0" y="-57150"/>
              <a:ext cx="1556528" cy="610474"/>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4" name="Group 14"/>
          <p:cNvGrpSpPr/>
          <p:nvPr/>
        </p:nvGrpSpPr>
        <p:grpSpPr>
          <a:xfrm>
            <a:off x="879693" y="2990098"/>
            <a:ext cx="5822203" cy="2051678"/>
            <a:chOff x="0" y="0"/>
            <a:chExt cx="1642475" cy="578789"/>
          </a:xfrm>
        </p:grpSpPr>
        <p:sp>
          <p:nvSpPr>
            <p:cNvPr id="15" name="Freeform 15"/>
            <p:cNvSpPr/>
            <p:nvPr/>
          </p:nvSpPr>
          <p:spPr>
            <a:xfrm>
              <a:off x="0" y="0"/>
              <a:ext cx="1642475" cy="578789"/>
            </a:xfrm>
            <a:custGeom>
              <a:avLst/>
              <a:gdLst/>
              <a:ahLst/>
              <a:cxnLst/>
              <a:rect l="l" t="t" r="r" b="b"/>
              <a:pathLst>
                <a:path w="1642475" h="578789">
                  <a:moveTo>
                    <a:pt x="49200" y="0"/>
                  </a:moveTo>
                  <a:lnTo>
                    <a:pt x="1593275" y="0"/>
                  </a:lnTo>
                  <a:cubicBezTo>
                    <a:pt x="1620447" y="0"/>
                    <a:pt x="1642475" y="22027"/>
                    <a:pt x="1642475" y="49200"/>
                  </a:cubicBezTo>
                  <a:lnTo>
                    <a:pt x="1642475" y="529589"/>
                  </a:lnTo>
                  <a:cubicBezTo>
                    <a:pt x="1642475" y="556762"/>
                    <a:pt x="1620447" y="578789"/>
                    <a:pt x="1593275" y="578789"/>
                  </a:cubicBezTo>
                  <a:lnTo>
                    <a:pt x="49200" y="578789"/>
                  </a:lnTo>
                  <a:cubicBezTo>
                    <a:pt x="22027" y="578789"/>
                    <a:pt x="0" y="556762"/>
                    <a:pt x="0" y="529589"/>
                  </a:cubicBezTo>
                  <a:lnTo>
                    <a:pt x="0" y="49200"/>
                  </a:lnTo>
                  <a:cubicBezTo>
                    <a:pt x="0" y="22027"/>
                    <a:pt x="22027" y="0"/>
                    <a:pt x="49200" y="0"/>
                  </a:cubicBezTo>
                  <a:close/>
                </a:path>
              </a:pathLst>
            </a:custGeom>
            <a:solidFill>
              <a:srgbClr val="FCBA2F"/>
            </a:solidFill>
          </p:spPr>
          <p:txBody>
            <a:bodyPr/>
            <a:lstStyle/>
            <a:p>
              <a:endParaRPr lang="en-US"/>
            </a:p>
          </p:txBody>
        </p:sp>
        <p:sp>
          <p:nvSpPr>
            <p:cNvPr id="16" name="TextBox 16"/>
            <p:cNvSpPr txBox="1"/>
            <p:nvPr/>
          </p:nvSpPr>
          <p:spPr>
            <a:xfrm>
              <a:off x="0" y="-57150"/>
              <a:ext cx="1642475" cy="635939"/>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879693" y="5479474"/>
            <a:ext cx="5822203" cy="2051678"/>
            <a:chOff x="0" y="0"/>
            <a:chExt cx="1642475" cy="578789"/>
          </a:xfrm>
        </p:grpSpPr>
        <p:sp>
          <p:nvSpPr>
            <p:cNvPr id="18" name="Freeform 18"/>
            <p:cNvSpPr/>
            <p:nvPr/>
          </p:nvSpPr>
          <p:spPr>
            <a:xfrm>
              <a:off x="0" y="0"/>
              <a:ext cx="1642475" cy="578789"/>
            </a:xfrm>
            <a:custGeom>
              <a:avLst/>
              <a:gdLst/>
              <a:ahLst/>
              <a:cxnLst/>
              <a:rect l="l" t="t" r="r" b="b"/>
              <a:pathLst>
                <a:path w="1642475" h="578789">
                  <a:moveTo>
                    <a:pt x="49200" y="0"/>
                  </a:moveTo>
                  <a:lnTo>
                    <a:pt x="1593275" y="0"/>
                  </a:lnTo>
                  <a:cubicBezTo>
                    <a:pt x="1620447" y="0"/>
                    <a:pt x="1642475" y="22027"/>
                    <a:pt x="1642475" y="49200"/>
                  </a:cubicBezTo>
                  <a:lnTo>
                    <a:pt x="1642475" y="529589"/>
                  </a:lnTo>
                  <a:cubicBezTo>
                    <a:pt x="1642475" y="556762"/>
                    <a:pt x="1620447" y="578789"/>
                    <a:pt x="1593275" y="578789"/>
                  </a:cubicBezTo>
                  <a:lnTo>
                    <a:pt x="49200" y="578789"/>
                  </a:lnTo>
                  <a:cubicBezTo>
                    <a:pt x="22027" y="578789"/>
                    <a:pt x="0" y="556762"/>
                    <a:pt x="0" y="529589"/>
                  </a:cubicBezTo>
                  <a:lnTo>
                    <a:pt x="0" y="49200"/>
                  </a:lnTo>
                  <a:cubicBezTo>
                    <a:pt x="0" y="22027"/>
                    <a:pt x="22027" y="0"/>
                    <a:pt x="49200" y="0"/>
                  </a:cubicBezTo>
                  <a:close/>
                </a:path>
              </a:pathLst>
            </a:custGeom>
            <a:solidFill>
              <a:srgbClr val="FCBA2F"/>
            </a:solidFill>
          </p:spPr>
          <p:txBody>
            <a:bodyPr/>
            <a:lstStyle/>
            <a:p>
              <a:endParaRPr lang="en-US"/>
            </a:p>
          </p:txBody>
        </p:sp>
        <p:sp>
          <p:nvSpPr>
            <p:cNvPr id="19" name="TextBox 19"/>
            <p:cNvSpPr txBox="1"/>
            <p:nvPr/>
          </p:nvSpPr>
          <p:spPr>
            <a:xfrm>
              <a:off x="0" y="-57150"/>
              <a:ext cx="1642475" cy="635939"/>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1536619" y="2990098"/>
            <a:ext cx="5822203" cy="2051678"/>
            <a:chOff x="0" y="0"/>
            <a:chExt cx="1642475" cy="578789"/>
          </a:xfrm>
        </p:grpSpPr>
        <p:sp>
          <p:nvSpPr>
            <p:cNvPr id="21" name="Freeform 21"/>
            <p:cNvSpPr/>
            <p:nvPr/>
          </p:nvSpPr>
          <p:spPr>
            <a:xfrm>
              <a:off x="0" y="0"/>
              <a:ext cx="1642475" cy="578789"/>
            </a:xfrm>
            <a:custGeom>
              <a:avLst/>
              <a:gdLst/>
              <a:ahLst/>
              <a:cxnLst/>
              <a:rect l="l" t="t" r="r" b="b"/>
              <a:pathLst>
                <a:path w="1642475" h="578789">
                  <a:moveTo>
                    <a:pt x="49200" y="0"/>
                  </a:moveTo>
                  <a:lnTo>
                    <a:pt x="1593275" y="0"/>
                  </a:lnTo>
                  <a:cubicBezTo>
                    <a:pt x="1620447" y="0"/>
                    <a:pt x="1642475" y="22027"/>
                    <a:pt x="1642475" y="49200"/>
                  </a:cubicBezTo>
                  <a:lnTo>
                    <a:pt x="1642475" y="529589"/>
                  </a:lnTo>
                  <a:cubicBezTo>
                    <a:pt x="1642475" y="556762"/>
                    <a:pt x="1620447" y="578789"/>
                    <a:pt x="1593275" y="578789"/>
                  </a:cubicBezTo>
                  <a:lnTo>
                    <a:pt x="49200" y="578789"/>
                  </a:lnTo>
                  <a:cubicBezTo>
                    <a:pt x="22027" y="578789"/>
                    <a:pt x="0" y="556762"/>
                    <a:pt x="0" y="529589"/>
                  </a:cubicBezTo>
                  <a:lnTo>
                    <a:pt x="0" y="49200"/>
                  </a:lnTo>
                  <a:cubicBezTo>
                    <a:pt x="0" y="22027"/>
                    <a:pt x="22027" y="0"/>
                    <a:pt x="49200" y="0"/>
                  </a:cubicBezTo>
                  <a:close/>
                </a:path>
              </a:pathLst>
            </a:custGeom>
            <a:solidFill>
              <a:srgbClr val="FCBA2F"/>
            </a:solidFill>
          </p:spPr>
          <p:txBody>
            <a:bodyPr/>
            <a:lstStyle/>
            <a:p>
              <a:endParaRPr lang="en-US"/>
            </a:p>
          </p:txBody>
        </p:sp>
        <p:sp>
          <p:nvSpPr>
            <p:cNvPr id="22" name="TextBox 22"/>
            <p:cNvSpPr txBox="1"/>
            <p:nvPr/>
          </p:nvSpPr>
          <p:spPr>
            <a:xfrm>
              <a:off x="0" y="-57150"/>
              <a:ext cx="1642475" cy="635939"/>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1536619" y="5479474"/>
            <a:ext cx="5822203" cy="2051678"/>
            <a:chOff x="0" y="0"/>
            <a:chExt cx="1642475" cy="578789"/>
          </a:xfrm>
        </p:grpSpPr>
        <p:sp>
          <p:nvSpPr>
            <p:cNvPr id="24" name="Freeform 24"/>
            <p:cNvSpPr/>
            <p:nvPr/>
          </p:nvSpPr>
          <p:spPr>
            <a:xfrm>
              <a:off x="0" y="0"/>
              <a:ext cx="1642475" cy="578789"/>
            </a:xfrm>
            <a:custGeom>
              <a:avLst/>
              <a:gdLst/>
              <a:ahLst/>
              <a:cxnLst/>
              <a:rect l="l" t="t" r="r" b="b"/>
              <a:pathLst>
                <a:path w="1642475" h="578789">
                  <a:moveTo>
                    <a:pt x="49200" y="0"/>
                  </a:moveTo>
                  <a:lnTo>
                    <a:pt x="1593275" y="0"/>
                  </a:lnTo>
                  <a:cubicBezTo>
                    <a:pt x="1620447" y="0"/>
                    <a:pt x="1642475" y="22027"/>
                    <a:pt x="1642475" y="49200"/>
                  </a:cubicBezTo>
                  <a:lnTo>
                    <a:pt x="1642475" y="529589"/>
                  </a:lnTo>
                  <a:cubicBezTo>
                    <a:pt x="1642475" y="556762"/>
                    <a:pt x="1620447" y="578789"/>
                    <a:pt x="1593275" y="578789"/>
                  </a:cubicBezTo>
                  <a:lnTo>
                    <a:pt x="49200" y="578789"/>
                  </a:lnTo>
                  <a:cubicBezTo>
                    <a:pt x="22027" y="578789"/>
                    <a:pt x="0" y="556762"/>
                    <a:pt x="0" y="529589"/>
                  </a:cubicBezTo>
                  <a:lnTo>
                    <a:pt x="0" y="49200"/>
                  </a:lnTo>
                  <a:cubicBezTo>
                    <a:pt x="0" y="22027"/>
                    <a:pt x="22027" y="0"/>
                    <a:pt x="49200" y="0"/>
                  </a:cubicBezTo>
                  <a:close/>
                </a:path>
              </a:pathLst>
            </a:custGeom>
            <a:solidFill>
              <a:srgbClr val="FCBA2F"/>
            </a:solidFill>
          </p:spPr>
          <p:txBody>
            <a:bodyPr/>
            <a:lstStyle/>
            <a:p>
              <a:endParaRPr lang="en-US"/>
            </a:p>
          </p:txBody>
        </p:sp>
        <p:sp>
          <p:nvSpPr>
            <p:cNvPr id="25" name="TextBox 25"/>
            <p:cNvSpPr txBox="1"/>
            <p:nvPr/>
          </p:nvSpPr>
          <p:spPr>
            <a:xfrm>
              <a:off x="0" y="-57150"/>
              <a:ext cx="1642475" cy="63593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5679855" y="4015937"/>
            <a:ext cx="1046204" cy="1025839"/>
            <a:chOff x="0" y="0"/>
            <a:chExt cx="295140" cy="289395"/>
          </a:xfrm>
        </p:grpSpPr>
        <p:sp>
          <p:nvSpPr>
            <p:cNvPr id="27" name="Freeform 27"/>
            <p:cNvSpPr/>
            <p:nvPr/>
          </p:nvSpPr>
          <p:spPr>
            <a:xfrm>
              <a:off x="0" y="0"/>
              <a:ext cx="295140" cy="289395"/>
            </a:xfrm>
            <a:custGeom>
              <a:avLst/>
              <a:gdLst/>
              <a:ahLst/>
              <a:cxnLst/>
              <a:rect l="l" t="t" r="r" b="b"/>
              <a:pathLst>
                <a:path w="295140" h="289395">
                  <a:moveTo>
                    <a:pt x="144697" y="0"/>
                  </a:moveTo>
                  <a:lnTo>
                    <a:pt x="150443" y="0"/>
                  </a:lnTo>
                  <a:cubicBezTo>
                    <a:pt x="230357" y="0"/>
                    <a:pt x="295140" y="64783"/>
                    <a:pt x="295140" y="144697"/>
                  </a:cubicBezTo>
                  <a:lnTo>
                    <a:pt x="295140" y="144697"/>
                  </a:lnTo>
                  <a:cubicBezTo>
                    <a:pt x="295140" y="183073"/>
                    <a:pt x="279895" y="219878"/>
                    <a:pt x="252759" y="247014"/>
                  </a:cubicBezTo>
                  <a:cubicBezTo>
                    <a:pt x="225623" y="274150"/>
                    <a:pt x="188819" y="289395"/>
                    <a:pt x="150443" y="289395"/>
                  </a:cubicBezTo>
                  <a:lnTo>
                    <a:pt x="144697" y="289395"/>
                  </a:lnTo>
                  <a:cubicBezTo>
                    <a:pt x="106321" y="289395"/>
                    <a:pt x="69517" y="274150"/>
                    <a:pt x="42381" y="247014"/>
                  </a:cubicBezTo>
                  <a:cubicBezTo>
                    <a:pt x="15245" y="219878"/>
                    <a:pt x="0" y="183073"/>
                    <a:pt x="0" y="144697"/>
                  </a:cubicBezTo>
                  <a:lnTo>
                    <a:pt x="0" y="144697"/>
                  </a:lnTo>
                  <a:cubicBezTo>
                    <a:pt x="0" y="106321"/>
                    <a:pt x="15245" y="69517"/>
                    <a:pt x="42381" y="42381"/>
                  </a:cubicBezTo>
                  <a:cubicBezTo>
                    <a:pt x="69517" y="15245"/>
                    <a:pt x="106321" y="0"/>
                    <a:pt x="144697" y="0"/>
                  </a:cubicBezTo>
                  <a:close/>
                </a:path>
              </a:pathLst>
            </a:custGeom>
            <a:solidFill>
              <a:srgbClr val="B81F2F"/>
            </a:solidFill>
          </p:spPr>
          <p:txBody>
            <a:bodyPr/>
            <a:lstStyle/>
            <a:p>
              <a:endParaRPr lang="en-US"/>
            </a:p>
          </p:txBody>
        </p:sp>
        <p:sp>
          <p:nvSpPr>
            <p:cNvPr id="28" name="TextBox 28"/>
            <p:cNvSpPr txBox="1"/>
            <p:nvPr/>
          </p:nvSpPr>
          <p:spPr>
            <a:xfrm>
              <a:off x="0" y="-76200"/>
              <a:ext cx="295140" cy="365595"/>
            </a:xfrm>
            <a:prstGeom prst="rect">
              <a:avLst/>
            </a:prstGeom>
          </p:spPr>
          <p:txBody>
            <a:bodyPr lIns="50800" tIns="50800" rIns="50800" bIns="50800" rtlCol="0" anchor="ctr"/>
            <a:lstStyle/>
            <a:p>
              <a:pPr algn="ctr">
                <a:lnSpc>
                  <a:spcPts val="4059"/>
                </a:lnSpc>
              </a:pPr>
              <a:r>
                <a:rPr lang="en-US" sz="2899">
                  <a:solidFill>
                    <a:srgbClr val="FFFFFF"/>
                  </a:solidFill>
                  <a:latin typeface="Poppins"/>
                  <a:ea typeface="Poppins"/>
                  <a:cs typeface="Poppins"/>
                  <a:sym typeface="Poppins"/>
                </a:rPr>
                <a:t>01</a:t>
              </a:r>
            </a:p>
          </p:txBody>
        </p:sp>
      </p:grpSp>
      <p:grpSp>
        <p:nvGrpSpPr>
          <p:cNvPr id="29" name="Group 29"/>
          <p:cNvGrpSpPr/>
          <p:nvPr/>
        </p:nvGrpSpPr>
        <p:grpSpPr>
          <a:xfrm>
            <a:off x="5679855" y="5470581"/>
            <a:ext cx="1046204" cy="1025839"/>
            <a:chOff x="0" y="0"/>
            <a:chExt cx="295140" cy="289395"/>
          </a:xfrm>
        </p:grpSpPr>
        <p:sp>
          <p:nvSpPr>
            <p:cNvPr id="30" name="Freeform 30"/>
            <p:cNvSpPr/>
            <p:nvPr/>
          </p:nvSpPr>
          <p:spPr>
            <a:xfrm>
              <a:off x="0" y="0"/>
              <a:ext cx="295140" cy="289395"/>
            </a:xfrm>
            <a:custGeom>
              <a:avLst/>
              <a:gdLst/>
              <a:ahLst/>
              <a:cxnLst/>
              <a:rect l="l" t="t" r="r" b="b"/>
              <a:pathLst>
                <a:path w="295140" h="289395">
                  <a:moveTo>
                    <a:pt x="144697" y="0"/>
                  </a:moveTo>
                  <a:lnTo>
                    <a:pt x="150443" y="0"/>
                  </a:lnTo>
                  <a:cubicBezTo>
                    <a:pt x="230357" y="0"/>
                    <a:pt x="295140" y="64783"/>
                    <a:pt x="295140" y="144697"/>
                  </a:cubicBezTo>
                  <a:lnTo>
                    <a:pt x="295140" y="144697"/>
                  </a:lnTo>
                  <a:cubicBezTo>
                    <a:pt x="295140" y="183073"/>
                    <a:pt x="279895" y="219878"/>
                    <a:pt x="252759" y="247014"/>
                  </a:cubicBezTo>
                  <a:cubicBezTo>
                    <a:pt x="225623" y="274150"/>
                    <a:pt x="188819" y="289395"/>
                    <a:pt x="150443" y="289395"/>
                  </a:cubicBezTo>
                  <a:lnTo>
                    <a:pt x="144697" y="289395"/>
                  </a:lnTo>
                  <a:cubicBezTo>
                    <a:pt x="106321" y="289395"/>
                    <a:pt x="69517" y="274150"/>
                    <a:pt x="42381" y="247014"/>
                  </a:cubicBezTo>
                  <a:cubicBezTo>
                    <a:pt x="15245" y="219878"/>
                    <a:pt x="0" y="183073"/>
                    <a:pt x="0" y="144697"/>
                  </a:cubicBezTo>
                  <a:lnTo>
                    <a:pt x="0" y="144697"/>
                  </a:lnTo>
                  <a:cubicBezTo>
                    <a:pt x="0" y="106321"/>
                    <a:pt x="15245" y="69517"/>
                    <a:pt x="42381" y="42381"/>
                  </a:cubicBezTo>
                  <a:cubicBezTo>
                    <a:pt x="69517" y="15245"/>
                    <a:pt x="106321" y="0"/>
                    <a:pt x="144697" y="0"/>
                  </a:cubicBezTo>
                  <a:close/>
                </a:path>
              </a:pathLst>
            </a:custGeom>
            <a:solidFill>
              <a:srgbClr val="B81F2F"/>
            </a:solidFill>
            <a:ln cap="rnd">
              <a:noFill/>
              <a:prstDash val="solid"/>
              <a:round/>
            </a:ln>
          </p:spPr>
          <p:txBody>
            <a:bodyPr/>
            <a:lstStyle/>
            <a:p>
              <a:endParaRPr lang="en-US"/>
            </a:p>
          </p:txBody>
        </p:sp>
        <p:sp>
          <p:nvSpPr>
            <p:cNvPr id="31" name="TextBox 31"/>
            <p:cNvSpPr txBox="1"/>
            <p:nvPr/>
          </p:nvSpPr>
          <p:spPr>
            <a:xfrm>
              <a:off x="0" y="-76200"/>
              <a:ext cx="295140" cy="365595"/>
            </a:xfrm>
            <a:prstGeom prst="rect">
              <a:avLst/>
            </a:prstGeom>
          </p:spPr>
          <p:txBody>
            <a:bodyPr lIns="50800" tIns="50800" rIns="50800" bIns="50800" rtlCol="0" anchor="ctr"/>
            <a:lstStyle/>
            <a:p>
              <a:pPr marL="0" lvl="0" indent="0" algn="ctr">
                <a:lnSpc>
                  <a:spcPts val="4059"/>
                </a:lnSpc>
                <a:spcBef>
                  <a:spcPct val="0"/>
                </a:spcBef>
              </a:pPr>
              <a:r>
                <a:rPr lang="en-US" sz="2899">
                  <a:solidFill>
                    <a:srgbClr val="FFFFFF"/>
                  </a:solidFill>
                  <a:latin typeface="Poppins"/>
                  <a:ea typeface="Poppins"/>
                  <a:cs typeface="Poppins"/>
                  <a:sym typeface="Poppins"/>
                </a:rPr>
                <a:t>04</a:t>
              </a:r>
            </a:p>
          </p:txBody>
        </p:sp>
      </p:grpSp>
      <p:grpSp>
        <p:nvGrpSpPr>
          <p:cNvPr id="32" name="Group 32"/>
          <p:cNvGrpSpPr/>
          <p:nvPr/>
        </p:nvGrpSpPr>
        <p:grpSpPr>
          <a:xfrm>
            <a:off x="11542996" y="4015937"/>
            <a:ext cx="1046204" cy="1025839"/>
            <a:chOff x="0" y="0"/>
            <a:chExt cx="295140" cy="289395"/>
          </a:xfrm>
        </p:grpSpPr>
        <p:sp>
          <p:nvSpPr>
            <p:cNvPr id="33" name="Freeform 33"/>
            <p:cNvSpPr/>
            <p:nvPr/>
          </p:nvSpPr>
          <p:spPr>
            <a:xfrm>
              <a:off x="0" y="0"/>
              <a:ext cx="295140" cy="289395"/>
            </a:xfrm>
            <a:custGeom>
              <a:avLst/>
              <a:gdLst/>
              <a:ahLst/>
              <a:cxnLst/>
              <a:rect l="l" t="t" r="r" b="b"/>
              <a:pathLst>
                <a:path w="295140" h="289395">
                  <a:moveTo>
                    <a:pt x="144697" y="0"/>
                  </a:moveTo>
                  <a:lnTo>
                    <a:pt x="150443" y="0"/>
                  </a:lnTo>
                  <a:cubicBezTo>
                    <a:pt x="230357" y="0"/>
                    <a:pt x="295140" y="64783"/>
                    <a:pt x="295140" y="144697"/>
                  </a:cubicBezTo>
                  <a:lnTo>
                    <a:pt x="295140" y="144697"/>
                  </a:lnTo>
                  <a:cubicBezTo>
                    <a:pt x="295140" y="183073"/>
                    <a:pt x="279895" y="219878"/>
                    <a:pt x="252759" y="247014"/>
                  </a:cubicBezTo>
                  <a:cubicBezTo>
                    <a:pt x="225623" y="274150"/>
                    <a:pt x="188819" y="289395"/>
                    <a:pt x="150443" y="289395"/>
                  </a:cubicBezTo>
                  <a:lnTo>
                    <a:pt x="144697" y="289395"/>
                  </a:lnTo>
                  <a:cubicBezTo>
                    <a:pt x="106321" y="289395"/>
                    <a:pt x="69517" y="274150"/>
                    <a:pt x="42381" y="247014"/>
                  </a:cubicBezTo>
                  <a:cubicBezTo>
                    <a:pt x="15245" y="219878"/>
                    <a:pt x="0" y="183073"/>
                    <a:pt x="0" y="144697"/>
                  </a:cubicBezTo>
                  <a:lnTo>
                    <a:pt x="0" y="144697"/>
                  </a:lnTo>
                  <a:cubicBezTo>
                    <a:pt x="0" y="106321"/>
                    <a:pt x="15245" y="69517"/>
                    <a:pt x="42381" y="42381"/>
                  </a:cubicBezTo>
                  <a:cubicBezTo>
                    <a:pt x="69517" y="15245"/>
                    <a:pt x="106321" y="0"/>
                    <a:pt x="144697" y="0"/>
                  </a:cubicBezTo>
                  <a:close/>
                </a:path>
              </a:pathLst>
            </a:custGeom>
            <a:solidFill>
              <a:srgbClr val="B81F2F"/>
            </a:solidFill>
            <a:ln cap="rnd">
              <a:noFill/>
              <a:prstDash val="solid"/>
              <a:round/>
            </a:ln>
          </p:spPr>
          <p:txBody>
            <a:bodyPr/>
            <a:lstStyle/>
            <a:p>
              <a:endParaRPr lang="en-US"/>
            </a:p>
          </p:txBody>
        </p:sp>
        <p:sp>
          <p:nvSpPr>
            <p:cNvPr id="34" name="TextBox 34"/>
            <p:cNvSpPr txBox="1"/>
            <p:nvPr/>
          </p:nvSpPr>
          <p:spPr>
            <a:xfrm>
              <a:off x="0" y="-76200"/>
              <a:ext cx="295140" cy="365595"/>
            </a:xfrm>
            <a:prstGeom prst="rect">
              <a:avLst/>
            </a:prstGeom>
          </p:spPr>
          <p:txBody>
            <a:bodyPr lIns="50800" tIns="50800" rIns="50800" bIns="50800" rtlCol="0" anchor="ctr"/>
            <a:lstStyle/>
            <a:p>
              <a:pPr marL="0" lvl="0" indent="0" algn="ctr">
                <a:lnSpc>
                  <a:spcPts val="4059"/>
                </a:lnSpc>
                <a:spcBef>
                  <a:spcPct val="0"/>
                </a:spcBef>
              </a:pPr>
              <a:r>
                <a:rPr lang="en-US" sz="2899">
                  <a:solidFill>
                    <a:srgbClr val="FFFFFF"/>
                  </a:solidFill>
                  <a:latin typeface="Poppins"/>
                  <a:ea typeface="Poppins"/>
                  <a:cs typeface="Poppins"/>
                  <a:sym typeface="Poppins"/>
                </a:rPr>
                <a:t>02</a:t>
              </a:r>
            </a:p>
          </p:txBody>
        </p:sp>
      </p:grpSp>
      <p:grpSp>
        <p:nvGrpSpPr>
          <p:cNvPr id="35" name="Group 35"/>
          <p:cNvGrpSpPr/>
          <p:nvPr/>
        </p:nvGrpSpPr>
        <p:grpSpPr>
          <a:xfrm>
            <a:off x="11542996" y="5470581"/>
            <a:ext cx="1046204" cy="1025839"/>
            <a:chOff x="0" y="0"/>
            <a:chExt cx="295140" cy="289395"/>
          </a:xfrm>
        </p:grpSpPr>
        <p:sp>
          <p:nvSpPr>
            <p:cNvPr id="36" name="Freeform 36"/>
            <p:cNvSpPr/>
            <p:nvPr/>
          </p:nvSpPr>
          <p:spPr>
            <a:xfrm>
              <a:off x="0" y="0"/>
              <a:ext cx="295140" cy="289395"/>
            </a:xfrm>
            <a:custGeom>
              <a:avLst/>
              <a:gdLst/>
              <a:ahLst/>
              <a:cxnLst/>
              <a:rect l="l" t="t" r="r" b="b"/>
              <a:pathLst>
                <a:path w="295140" h="289395">
                  <a:moveTo>
                    <a:pt x="144697" y="0"/>
                  </a:moveTo>
                  <a:lnTo>
                    <a:pt x="150443" y="0"/>
                  </a:lnTo>
                  <a:cubicBezTo>
                    <a:pt x="230357" y="0"/>
                    <a:pt x="295140" y="64783"/>
                    <a:pt x="295140" y="144697"/>
                  </a:cubicBezTo>
                  <a:lnTo>
                    <a:pt x="295140" y="144697"/>
                  </a:lnTo>
                  <a:cubicBezTo>
                    <a:pt x="295140" y="183073"/>
                    <a:pt x="279895" y="219878"/>
                    <a:pt x="252759" y="247014"/>
                  </a:cubicBezTo>
                  <a:cubicBezTo>
                    <a:pt x="225623" y="274150"/>
                    <a:pt x="188819" y="289395"/>
                    <a:pt x="150443" y="289395"/>
                  </a:cubicBezTo>
                  <a:lnTo>
                    <a:pt x="144697" y="289395"/>
                  </a:lnTo>
                  <a:cubicBezTo>
                    <a:pt x="106321" y="289395"/>
                    <a:pt x="69517" y="274150"/>
                    <a:pt x="42381" y="247014"/>
                  </a:cubicBezTo>
                  <a:cubicBezTo>
                    <a:pt x="15245" y="219878"/>
                    <a:pt x="0" y="183073"/>
                    <a:pt x="0" y="144697"/>
                  </a:cubicBezTo>
                  <a:lnTo>
                    <a:pt x="0" y="144697"/>
                  </a:lnTo>
                  <a:cubicBezTo>
                    <a:pt x="0" y="106321"/>
                    <a:pt x="15245" y="69517"/>
                    <a:pt x="42381" y="42381"/>
                  </a:cubicBezTo>
                  <a:cubicBezTo>
                    <a:pt x="69517" y="15245"/>
                    <a:pt x="106321" y="0"/>
                    <a:pt x="144697" y="0"/>
                  </a:cubicBezTo>
                  <a:close/>
                </a:path>
              </a:pathLst>
            </a:custGeom>
            <a:solidFill>
              <a:srgbClr val="B41515"/>
            </a:solidFill>
            <a:ln cap="rnd">
              <a:noFill/>
              <a:prstDash val="solid"/>
              <a:round/>
            </a:ln>
          </p:spPr>
          <p:txBody>
            <a:bodyPr/>
            <a:lstStyle/>
            <a:p>
              <a:endParaRPr lang="en-US"/>
            </a:p>
          </p:txBody>
        </p:sp>
        <p:sp>
          <p:nvSpPr>
            <p:cNvPr id="37" name="TextBox 37"/>
            <p:cNvSpPr txBox="1"/>
            <p:nvPr/>
          </p:nvSpPr>
          <p:spPr>
            <a:xfrm>
              <a:off x="0" y="-76200"/>
              <a:ext cx="295140" cy="365595"/>
            </a:xfrm>
            <a:prstGeom prst="rect">
              <a:avLst/>
            </a:prstGeom>
          </p:spPr>
          <p:txBody>
            <a:bodyPr lIns="50800" tIns="50800" rIns="50800" bIns="50800" rtlCol="0" anchor="ctr"/>
            <a:lstStyle/>
            <a:p>
              <a:pPr marL="0" lvl="0" indent="0" algn="ctr">
                <a:lnSpc>
                  <a:spcPts val="4059"/>
                </a:lnSpc>
                <a:spcBef>
                  <a:spcPct val="0"/>
                </a:spcBef>
              </a:pPr>
              <a:r>
                <a:rPr lang="en-US" sz="2899">
                  <a:solidFill>
                    <a:srgbClr val="FFFFFF"/>
                  </a:solidFill>
                  <a:latin typeface="Poppins"/>
                  <a:ea typeface="Poppins"/>
                  <a:cs typeface="Poppins"/>
                  <a:sym typeface="Poppins"/>
                </a:rPr>
                <a:t>03</a:t>
              </a:r>
            </a:p>
          </p:txBody>
        </p:sp>
      </p:grpSp>
      <p:grpSp>
        <p:nvGrpSpPr>
          <p:cNvPr id="38" name="Group 38"/>
          <p:cNvGrpSpPr/>
          <p:nvPr/>
        </p:nvGrpSpPr>
        <p:grpSpPr>
          <a:xfrm>
            <a:off x="1200020" y="3260570"/>
            <a:ext cx="1398044" cy="1398044"/>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0" name="TextBox 4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1200020" y="5749946"/>
            <a:ext cx="1398044" cy="1398044"/>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3" name="TextBox 4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15748649" y="3260570"/>
            <a:ext cx="1436963" cy="1436963"/>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6" name="TextBox 4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a:off x="15786749" y="5749946"/>
            <a:ext cx="1436963" cy="1436963"/>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9" name="TextBox 4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50" name="Freeform 50"/>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2"/>
            <a:stretch>
              <a:fillRect l="-33935" r="-29863"/>
            </a:stretch>
          </a:blipFill>
        </p:spPr>
        <p:txBody>
          <a:bodyPr/>
          <a:lstStyle/>
          <a:p>
            <a:endParaRPr lang="en-US"/>
          </a:p>
        </p:txBody>
      </p:sp>
      <p:grpSp>
        <p:nvGrpSpPr>
          <p:cNvPr id="51" name="Group 51"/>
          <p:cNvGrpSpPr/>
          <p:nvPr/>
        </p:nvGrpSpPr>
        <p:grpSpPr>
          <a:xfrm rot="-10800000">
            <a:off x="6886125" y="3225368"/>
            <a:ext cx="4490427" cy="4490427"/>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53" name="TextBox 53"/>
            <p:cNvSpPr txBox="1"/>
            <p:nvPr/>
          </p:nvSpPr>
          <p:spPr>
            <a:xfrm>
              <a:off x="76200" y="28575"/>
              <a:ext cx="660400" cy="708025"/>
            </a:xfrm>
            <a:prstGeom prst="rect">
              <a:avLst/>
            </a:prstGeom>
          </p:spPr>
          <p:txBody>
            <a:bodyPr lIns="58553" tIns="58553" rIns="58553" bIns="58553" rtlCol="0" anchor="ctr"/>
            <a:lstStyle/>
            <a:p>
              <a:pPr algn="ctr">
                <a:lnSpc>
                  <a:spcPts val="2100"/>
                </a:lnSpc>
              </a:pPr>
              <a:endParaRPr/>
            </a:p>
          </p:txBody>
        </p:sp>
      </p:grpSp>
      <p:grpSp>
        <p:nvGrpSpPr>
          <p:cNvPr id="54" name="Group 54"/>
          <p:cNvGrpSpPr/>
          <p:nvPr/>
        </p:nvGrpSpPr>
        <p:grpSpPr>
          <a:xfrm>
            <a:off x="7107080" y="3446322"/>
            <a:ext cx="4048519" cy="4048519"/>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C19C"/>
            </a:solidFill>
            <a:ln w="76200" cap="sq">
              <a:solidFill>
                <a:srgbClr val="FFFFFF"/>
              </a:solidFill>
              <a:prstDash val="solid"/>
              <a:miter/>
            </a:ln>
          </p:spPr>
          <p:txBody>
            <a:bodyPr/>
            <a:lstStyle/>
            <a:p>
              <a:endParaRPr lang="en-US"/>
            </a:p>
          </p:txBody>
        </p:sp>
        <p:sp>
          <p:nvSpPr>
            <p:cNvPr id="56" name="TextBox 56"/>
            <p:cNvSpPr txBox="1"/>
            <p:nvPr/>
          </p:nvSpPr>
          <p:spPr>
            <a:xfrm>
              <a:off x="76200" y="28575"/>
              <a:ext cx="660400" cy="708025"/>
            </a:xfrm>
            <a:prstGeom prst="rect">
              <a:avLst/>
            </a:prstGeom>
          </p:spPr>
          <p:txBody>
            <a:bodyPr lIns="58553" tIns="58553" rIns="58553" bIns="58553" rtlCol="0" anchor="ctr"/>
            <a:lstStyle/>
            <a:p>
              <a:pPr algn="ctr">
                <a:lnSpc>
                  <a:spcPts val="2100"/>
                </a:lnSpc>
              </a:pPr>
              <a:endParaRPr/>
            </a:p>
          </p:txBody>
        </p:sp>
      </p:grpSp>
      <p:grpSp>
        <p:nvGrpSpPr>
          <p:cNvPr id="57" name="Group 57"/>
          <p:cNvGrpSpPr/>
          <p:nvPr/>
        </p:nvGrpSpPr>
        <p:grpSpPr>
          <a:xfrm>
            <a:off x="7345326" y="3684568"/>
            <a:ext cx="3572026" cy="3572026"/>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16679" b="-16679"/>
              </a:stretch>
            </a:blipFill>
            <a:ln w="76200" cap="sq">
              <a:gradFill>
                <a:gsLst>
                  <a:gs pos="0">
                    <a:srgbClr val="492709">
                      <a:alpha val="100000"/>
                    </a:srgbClr>
                  </a:gs>
                  <a:gs pos="100000">
                    <a:srgbClr val="F2AA15">
                      <a:alpha val="100000"/>
                    </a:srgbClr>
                  </a:gs>
                </a:gsLst>
                <a:lin ang="5400000"/>
              </a:gradFill>
              <a:prstDash val="solid"/>
              <a:miter/>
            </a:ln>
          </p:spPr>
          <p:txBody>
            <a:bodyPr/>
            <a:lstStyle/>
            <a:p>
              <a:endParaRPr lang="en-US"/>
            </a:p>
          </p:txBody>
        </p:sp>
      </p:grpSp>
      <p:sp>
        <p:nvSpPr>
          <p:cNvPr id="59" name="Freeform 59"/>
          <p:cNvSpPr/>
          <p:nvPr/>
        </p:nvSpPr>
        <p:spPr>
          <a:xfrm>
            <a:off x="1382249" y="3490730"/>
            <a:ext cx="1034730" cy="937724"/>
          </a:xfrm>
          <a:custGeom>
            <a:avLst/>
            <a:gdLst/>
            <a:ahLst/>
            <a:cxnLst/>
            <a:rect l="l" t="t" r="r" b="b"/>
            <a:pathLst>
              <a:path w="1034730" h="937724">
                <a:moveTo>
                  <a:pt x="0" y="0"/>
                </a:moveTo>
                <a:lnTo>
                  <a:pt x="1034731" y="0"/>
                </a:lnTo>
                <a:lnTo>
                  <a:pt x="1034731" y="937724"/>
                </a:lnTo>
                <a:lnTo>
                  <a:pt x="0" y="937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0" name="Freeform 60"/>
          <p:cNvSpPr/>
          <p:nvPr/>
        </p:nvSpPr>
        <p:spPr>
          <a:xfrm>
            <a:off x="1386467" y="5920949"/>
            <a:ext cx="1025150" cy="967485"/>
          </a:xfrm>
          <a:custGeom>
            <a:avLst/>
            <a:gdLst/>
            <a:ahLst/>
            <a:cxnLst/>
            <a:rect l="l" t="t" r="r" b="b"/>
            <a:pathLst>
              <a:path w="1025150" h="967485">
                <a:moveTo>
                  <a:pt x="0" y="0"/>
                </a:moveTo>
                <a:lnTo>
                  <a:pt x="1025150" y="0"/>
                </a:lnTo>
                <a:lnTo>
                  <a:pt x="1025150" y="967485"/>
                </a:lnTo>
                <a:lnTo>
                  <a:pt x="0" y="9674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1" name="Freeform 61"/>
          <p:cNvSpPr/>
          <p:nvPr/>
        </p:nvSpPr>
        <p:spPr>
          <a:xfrm>
            <a:off x="16166805" y="3384256"/>
            <a:ext cx="805470" cy="1150672"/>
          </a:xfrm>
          <a:custGeom>
            <a:avLst/>
            <a:gdLst/>
            <a:ahLst/>
            <a:cxnLst/>
            <a:rect l="l" t="t" r="r" b="b"/>
            <a:pathLst>
              <a:path w="805470" h="1150672">
                <a:moveTo>
                  <a:pt x="0" y="0"/>
                </a:moveTo>
                <a:lnTo>
                  <a:pt x="805470" y="0"/>
                </a:lnTo>
                <a:lnTo>
                  <a:pt x="805470" y="1150672"/>
                </a:lnTo>
                <a:lnTo>
                  <a:pt x="0" y="11506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2" name="Freeform 62"/>
          <p:cNvSpPr/>
          <p:nvPr/>
        </p:nvSpPr>
        <p:spPr>
          <a:xfrm>
            <a:off x="16037602" y="5920949"/>
            <a:ext cx="899545" cy="1142279"/>
          </a:xfrm>
          <a:custGeom>
            <a:avLst/>
            <a:gdLst/>
            <a:ahLst/>
            <a:cxnLst/>
            <a:rect l="l" t="t" r="r" b="b"/>
            <a:pathLst>
              <a:path w="899545" h="1142279">
                <a:moveTo>
                  <a:pt x="0" y="0"/>
                </a:moveTo>
                <a:lnTo>
                  <a:pt x="899545" y="0"/>
                </a:lnTo>
                <a:lnTo>
                  <a:pt x="899545" y="1142279"/>
                </a:lnTo>
                <a:lnTo>
                  <a:pt x="0" y="11422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63" name="TextBox 63"/>
          <p:cNvSpPr txBox="1"/>
          <p:nvPr/>
        </p:nvSpPr>
        <p:spPr>
          <a:xfrm>
            <a:off x="2826161" y="3183173"/>
            <a:ext cx="2725957" cy="400819"/>
          </a:xfrm>
          <a:prstGeom prst="rect">
            <a:avLst/>
          </a:prstGeom>
        </p:spPr>
        <p:txBody>
          <a:bodyPr lIns="0" tIns="0" rIns="0" bIns="0" rtlCol="0" anchor="t">
            <a:spAutoFit/>
          </a:bodyPr>
          <a:lstStyle/>
          <a:p>
            <a:pPr algn="l">
              <a:lnSpc>
                <a:spcPts val="3224"/>
              </a:lnSpc>
              <a:spcBef>
                <a:spcPct val="0"/>
              </a:spcBef>
            </a:pPr>
            <a:r>
              <a:rPr lang="en-US" sz="2303" b="1" u="sng">
                <a:solidFill>
                  <a:srgbClr val="0D0D0D"/>
                </a:solidFill>
                <a:latin typeface="Poppins Bold"/>
                <a:ea typeface="Poppins Bold"/>
                <a:cs typeface="Poppins Bold"/>
                <a:sym typeface="Poppins Bold"/>
              </a:rPr>
              <a:t>Electronics Silent</a:t>
            </a:r>
          </a:p>
        </p:txBody>
      </p:sp>
      <p:sp>
        <p:nvSpPr>
          <p:cNvPr id="64" name="TextBox 64"/>
          <p:cNvSpPr txBox="1"/>
          <p:nvPr/>
        </p:nvSpPr>
        <p:spPr>
          <a:xfrm>
            <a:off x="12896475" y="3390617"/>
            <a:ext cx="2471173" cy="400819"/>
          </a:xfrm>
          <a:prstGeom prst="rect">
            <a:avLst/>
          </a:prstGeom>
        </p:spPr>
        <p:txBody>
          <a:bodyPr lIns="0" tIns="0" rIns="0" bIns="0" rtlCol="0" anchor="t">
            <a:spAutoFit/>
          </a:bodyPr>
          <a:lstStyle/>
          <a:p>
            <a:pPr marL="0" lvl="0" indent="0" algn="r">
              <a:lnSpc>
                <a:spcPts val="3224"/>
              </a:lnSpc>
              <a:spcBef>
                <a:spcPct val="0"/>
              </a:spcBef>
            </a:pPr>
            <a:r>
              <a:rPr lang="en-US" sz="2303" b="1" u="sng" strike="noStrike">
                <a:solidFill>
                  <a:srgbClr val="0D0D0D"/>
                </a:solidFill>
                <a:latin typeface="Poppins Bold"/>
                <a:ea typeface="Poppins Bold"/>
                <a:cs typeface="Poppins Bold"/>
                <a:sym typeface="Poppins Bold"/>
              </a:rPr>
              <a:t>Networking</a:t>
            </a:r>
          </a:p>
        </p:txBody>
      </p:sp>
      <p:sp>
        <p:nvSpPr>
          <p:cNvPr id="65" name="TextBox 65"/>
          <p:cNvSpPr txBox="1"/>
          <p:nvPr/>
        </p:nvSpPr>
        <p:spPr>
          <a:xfrm>
            <a:off x="12896475" y="5823649"/>
            <a:ext cx="2471173" cy="400819"/>
          </a:xfrm>
          <a:prstGeom prst="rect">
            <a:avLst/>
          </a:prstGeom>
        </p:spPr>
        <p:txBody>
          <a:bodyPr lIns="0" tIns="0" rIns="0" bIns="0" rtlCol="0" anchor="t">
            <a:spAutoFit/>
          </a:bodyPr>
          <a:lstStyle/>
          <a:p>
            <a:pPr marL="0" lvl="0" indent="0" algn="r">
              <a:lnSpc>
                <a:spcPts val="3224"/>
              </a:lnSpc>
              <a:spcBef>
                <a:spcPct val="0"/>
              </a:spcBef>
            </a:pPr>
            <a:r>
              <a:rPr lang="en-US" sz="2303" b="1" u="sng">
                <a:solidFill>
                  <a:srgbClr val="0D0D0D"/>
                </a:solidFill>
                <a:latin typeface="Poppins Bold"/>
                <a:ea typeface="Poppins Bold"/>
                <a:cs typeface="Poppins Bold"/>
                <a:sym typeface="Poppins Bold"/>
              </a:rPr>
              <a:t>Food &amp; Drinks</a:t>
            </a:r>
          </a:p>
        </p:txBody>
      </p:sp>
      <p:sp>
        <p:nvSpPr>
          <p:cNvPr id="66" name="TextBox 66"/>
          <p:cNvSpPr txBox="1"/>
          <p:nvPr/>
        </p:nvSpPr>
        <p:spPr>
          <a:xfrm>
            <a:off x="2826161" y="3655904"/>
            <a:ext cx="2853694" cy="1205150"/>
          </a:xfrm>
          <a:prstGeom prst="rect">
            <a:avLst/>
          </a:prstGeom>
        </p:spPr>
        <p:txBody>
          <a:bodyPr lIns="0" tIns="0" rIns="0" bIns="0" rtlCol="0" anchor="t">
            <a:spAutoFit/>
          </a:bodyPr>
          <a:lstStyle/>
          <a:p>
            <a:pPr algn="l">
              <a:lnSpc>
                <a:spcPts val="3224"/>
              </a:lnSpc>
              <a:spcBef>
                <a:spcPct val="0"/>
              </a:spcBef>
            </a:pPr>
            <a:r>
              <a:rPr lang="en-US" sz="2303">
                <a:solidFill>
                  <a:srgbClr val="0D0D0D"/>
                </a:solidFill>
                <a:latin typeface="Poppins"/>
                <a:ea typeface="Poppins"/>
                <a:cs typeface="Poppins"/>
                <a:sym typeface="Poppins"/>
              </a:rPr>
              <a:t>Cellphones should be put on silent for company visits </a:t>
            </a:r>
          </a:p>
        </p:txBody>
      </p:sp>
      <p:sp>
        <p:nvSpPr>
          <p:cNvPr id="67" name="TextBox 67"/>
          <p:cNvSpPr txBox="1"/>
          <p:nvPr/>
        </p:nvSpPr>
        <p:spPr>
          <a:xfrm>
            <a:off x="13229009" y="3791198"/>
            <a:ext cx="2138639" cy="1205150"/>
          </a:xfrm>
          <a:prstGeom prst="rect">
            <a:avLst/>
          </a:prstGeom>
        </p:spPr>
        <p:txBody>
          <a:bodyPr lIns="0" tIns="0" rIns="0" bIns="0" rtlCol="0" anchor="t">
            <a:spAutoFit/>
          </a:bodyPr>
          <a:lstStyle/>
          <a:p>
            <a:pPr marL="0" lvl="0" indent="0" algn="r">
              <a:lnSpc>
                <a:spcPts val="3224"/>
              </a:lnSpc>
              <a:spcBef>
                <a:spcPct val="0"/>
              </a:spcBef>
            </a:pPr>
            <a:r>
              <a:rPr lang="en-US" sz="2303">
                <a:solidFill>
                  <a:srgbClr val="0D0D0D"/>
                </a:solidFill>
                <a:latin typeface="Poppins"/>
                <a:ea typeface="Poppins"/>
                <a:cs typeface="Poppins"/>
                <a:sym typeface="Poppins"/>
              </a:rPr>
              <a:t>Network and engage with your peers</a:t>
            </a:r>
          </a:p>
        </p:txBody>
      </p:sp>
      <p:sp>
        <p:nvSpPr>
          <p:cNvPr id="68" name="TextBox 68"/>
          <p:cNvSpPr txBox="1"/>
          <p:nvPr/>
        </p:nvSpPr>
        <p:spPr>
          <a:xfrm>
            <a:off x="12896475" y="6224229"/>
            <a:ext cx="2471173" cy="802984"/>
          </a:xfrm>
          <a:prstGeom prst="rect">
            <a:avLst/>
          </a:prstGeom>
        </p:spPr>
        <p:txBody>
          <a:bodyPr lIns="0" tIns="0" rIns="0" bIns="0" rtlCol="0" anchor="t">
            <a:spAutoFit/>
          </a:bodyPr>
          <a:lstStyle/>
          <a:p>
            <a:pPr marL="0" lvl="0" indent="0" algn="r">
              <a:lnSpc>
                <a:spcPts val="3224"/>
              </a:lnSpc>
              <a:spcBef>
                <a:spcPct val="0"/>
              </a:spcBef>
            </a:pPr>
            <a:r>
              <a:rPr lang="en-US" sz="2303" u="none" strike="noStrike">
                <a:solidFill>
                  <a:srgbClr val="0D0D0D"/>
                </a:solidFill>
                <a:latin typeface="Poppins"/>
                <a:ea typeface="Poppins"/>
                <a:cs typeface="Poppins"/>
                <a:sym typeface="Poppins"/>
              </a:rPr>
              <a:t>Be mindful of snacking</a:t>
            </a:r>
          </a:p>
        </p:txBody>
      </p:sp>
      <p:sp>
        <p:nvSpPr>
          <p:cNvPr id="69" name="TextBox 69"/>
          <p:cNvSpPr txBox="1"/>
          <p:nvPr/>
        </p:nvSpPr>
        <p:spPr>
          <a:xfrm>
            <a:off x="2359846" y="876300"/>
            <a:ext cx="13568308" cy="927735"/>
          </a:xfrm>
          <a:prstGeom prst="rect">
            <a:avLst/>
          </a:prstGeom>
        </p:spPr>
        <p:txBody>
          <a:bodyPr lIns="0" tIns="0" rIns="0" bIns="0" rtlCol="0" anchor="t">
            <a:spAutoFit/>
          </a:bodyPr>
          <a:lstStyle/>
          <a:p>
            <a:pPr algn="ctr">
              <a:lnSpc>
                <a:spcPts val="7139"/>
              </a:lnSpc>
              <a:spcBef>
                <a:spcPct val="0"/>
              </a:spcBef>
            </a:pPr>
            <a:r>
              <a:rPr lang="en-US" sz="5100" b="1">
                <a:solidFill>
                  <a:srgbClr val="0D0D0D"/>
                </a:solidFill>
                <a:latin typeface="Poppins Bold"/>
                <a:ea typeface="Poppins Bold"/>
                <a:cs typeface="Poppins Bold"/>
                <a:sym typeface="Poppins Bold"/>
              </a:rPr>
              <a:t>Meeting Expectations</a:t>
            </a:r>
          </a:p>
        </p:txBody>
      </p:sp>
      <p:sp>
        <p:nvSpPr>
          <p:cNvPr id="70" name="TextBox 70"/>
          <p:cNvSpPr txBox="1"/>
          <p:nvPr/>
        </p:nvSpPr>
        <p:spPr>
          <a:xfrm>
            <a:off x="2469294" y="2098492"/>
            <a:ext cx="13568308" cy="424814"/>
          </a:xfrm>
          <a:prstGeom prst="rect">
            <a:avLst/>
          </a:prstGeom>
        </p:spPr>
        <p:txBody>
          <a:bodyPr lIns="0" tIns="0" rIns="0" bIns="0" rtlCol="0" anchor="t">
            <a:spAutoFit/>
          </a:bodyPr>
          <a:lstStyle/>
          <a:p>
            <a:pPr algn="ctr">
              <a:lnSpc>
                <a:spcPts val="3360"/>
              </a:lnSpc>
              <a:spcBef>
                <a:spcPct val="0"/>
              </a:spcBef>
            </a:pPr>
            <a:r>
              <a:rPr lang="en-US" sz="2400">
                <a:solidFill>
                  <a:srgbClr val="0D0D0D"/>
                </a:solidFill>
                <a:latin typeface="Poppins"/>
                <a:ea typeface="Poppins"/>
                <a:cs typeface="Poppins"/>
                <a:sym typeface="Poppins"/>
              </a:rPr>
              <a:t>When attending a meeting please ensure be remain respectful to speakers.</a:t>
            </a:r>
          </a:p>
        </p:txBody>
      </p:sp>
      <p:sp>
        <p:nvSpPr>
          <p:cNvPr id="71" name="TextBox 71"/>
          <p:cNvSpPr txBox="1"/>
          <p:nvPr/>
        </p:nvSpPr>
        <p:spPr>
          <a:xfrm>
            <a:off x="2826161" y="5788957"/>
            <a:ext cx="2853694" cy="400819"/>
          </a:xfrm>
          <a:prstGeom prst="rect">
            <a:avLst/>
          </a:prstGeom>
        </p:spPr>
        <p:txBody>
          <a:bodyPr lIns="0" tIns="0" rIns="0" bIns="0" rtlCol="0" anchor="t">
            <a:spAutoFit/>
          </a:bodyPr>
          <a:lstStyle/>
          <a:p>
            <a:pPr algn="l">
              <a:lnSpc>
                <a:spcPts val="3224"/>
              </a:lnSpc>
              <a:spcBef>
                <a:spcPct val="0"/>
              </a:spcBef>
            </a:pPr>
            <a:r>
              <a:rPr lang="en-US" sz="2303" b="1" u="sng">
                <a:solidFill>
                  <a:srgbClr val="0D0D0D"/>
                </a:solidFill>
                <a:latin typeface="Poppins Bold"/>
                <a:ea typeface="Poppins Bold"/>
                <a:cs typeface="Poppins Bold"/>
                <a:sym typeface="Poppins Bold"/>
              </a:rPr>
              <a:t>Professional Attire</a:t>
            </a:r>
          </a:p>
        </p:txBody>
      </p:sp>
      <p:sp>
        <p:nvSpPr>
          <p:cNvPr id="72" name="TextBox 72"/>
          <p:cNvSpPr txBox="1"/>
          <p:nvPr/>
        </p:nvSpPr>
        <p:spPr>
          <a:xfrm>
            <a:off x="2826161" y="6260587"/>
            <a:ext cx="2725957" cy="1205150"/>
          </a:xfrm>
          <a:prstGeom prst="rect">
            <a:avLst/>
          </a:prstGeom>
        </p:spPr>
        <p:txBody>
          <a:bodyPr lIns="0" tIns="0" rIns="0" bIns="0" rtlCol="0" anchor="t">
            <a:spAutoFit/>
          </a:bodyPr>
          <a:lstStyle/>
          <a:p>
            <a:pPr algn="l">
              <a:lnSpc>
                <a:spcPts val="3224"/>
              </a:lnSpc>
              <a:spcBef>
                <a:spcPct val="0"/>
              </a:spcBef>
            </a:pPr>
            <a:r>
              <a:rPr lang="en-US" sz="2303">
                <a:solidFill>
                  <a:srgbClr val="0D0D0D"/>
                </a:solidFill>
                <a:latin typeface="Poppins"/>
                <a:ea typeface="Poppins"/>
                <a:cs typeface="Poppins"/>
                <a:sym typeface="Poppins"/>
              </a:rPr>
              <a:t>Business Professional attire for company visits</a:t>
            </a:r>
          </a:p>
        </p:txBody>
      </p:sp>
      <p:sp>
        <p:nvSpPr>
          <p:cNvPr id="73" name="Freeform 73"/>
          <p:cNvSpPr/>
          <p:nvPr/>
        </p:nvSpPr>
        <p:spPr>
          <a:xfrm rot="-5400000">
            <a:off x="4104964" y="864775"/>
            <a:ext cx="585971" cy="1100414"/>
          </a:xfrm>
          <a:custGeom>
            <a:avLst/>
            <a:gdLst/>
            <a:ahLst/>
            <a:cxnLst/>
            <a:rect l="l" t="t" r="r" b="b"/>
            <a:pathLst>
              <a:path w="585971" h="1100414">
                <a:moveTo>
                  <a:pt x="0" y="0"/>
                </a:moveTo>
                <a:lnTo>
                  <a:pt x="585970" y="0"/>
                </a:lnTo>
                <a:lnTo>
                  <a:pt x="585970" y="1100414"/>
                </a:lnTo>
                <a:lnTo>
                  <a:pt x="0" y="11004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74" name="Freeform 74"/>
          <p:cNvSpPr/>
          <p:nvPr/>
        </p:nvSpPr>
        <p:spPr>
          <a:xfrm rot="-5400000">
            <a:off x="13498909" y="864775"/>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75" name="Group 75"/>
          <p:cNvGrpSpPr/>
          <p:nvPr/>
        </p:nvGrpSpPr>
        <p:grpSpPr>
          <a:xfrm>
            <a:off x="6158858" y="8089107"/>
            <a:ext cx="5517542" cy="1961408"/>
            <a:chOff x="0" y="0"/>
            <a:chExt cx="1556528" cy="553324"/>
          </a:xfrm>
        </p:grpSpPr>
        <p:sp>
          <p:nvSpPr>
            <p:cNvPr id="76" name="Freeform 76"/>
            <p:cNvSpPr/>
            <p:nvPr/>
          </p:nvSpPr>
          <p:spPr>
            <a:xfrm>
              <a:off x="0" y="0"/>
              <a:ext cx="1556528" cy="553324"/>
            </a:xfrm>
            <a:custGeom>
              <a:avLst/>
              <a:gdLst/>
              <a:ahLst/>
              <a:cxnLst/>
              <a:rect l="l" t="t" r="r" b="b"/>
              <a:pathLst>
                <a:path w="1556528" h="553324">
                  <a:moveTo>
                    <a:pt x="65948" y="0"/>
                  </a:moveTo>
                  <a:lnTo>
                    <a:pt x="1490580" y="0"/>
                  </a:lnTo>
                  <a:cubicBezTo>
                    <a:pt x="1508071" y="0"/>
                    <a:pt x="1524845" y="6948"/>
                    <a:pt x="1537212" y="19316"/>
                  </a:cubicBezTo>
                  <a:cubicBezTo>
                    <a:pt x="1549580" y="31683"/>
                    <a:pt x="1556528" y="48457"/>
                    <a:pt x="1556528" y="65948"/>
                  </a:cubicBezTo>
                  <a:lnTo>
                    <a:pt x="1556528" y="487376"/>
                  </a:lnTo>
                  <a:cubicBezTo>
                    <a:pt x="1556528" y="504866"/>
                    <a:pt x="1549580" y="521640"/>
                    <a:pt x="1537212" y="534008"/>
                  </a:cubicBezTo>
                  <a:cubicBezTo>
                    <a:pt x="1524845" y="546376"/>
                    <a:pt x="1508071" y="553324"/>
                    <a:pt x="1490580" y="553324"/>
                  </a:cubicBezTo>
                  <a:lnTo>
                    <a:pt x="65948" y="553324"/>
                  </a:lnTo>
                  <a:cubicBezTo>
                    <a:pt x="48457" y="553324"/>
                    <a:pt x="31683" y="546376"/>
                    <a:pt x="19316" y="534008"/>
                  </a:cubicBezTo>
                  <a:cubicBezTo>
                    <a:pt x="6948" y="521640"/>
                    <a:pt x="0" y="504866"/>
                    <a:pt x="0" y="487376"/>
                  </a:cubicBezTo>
                  <a:lnTo>
                    <a:pt x="0" y="65948"/>
                  </a:lnTo>
                  <a:cubicBezTo>
                    <a:pt x="0" y="48457"/>
                    <a:pt x="6948" y="31683"/>
                    <a:pt x="19316" y="19316"/>
                  </a:cubicBezTo>
                  <a:cubicBezTo>
                    <a:pt x="31683" y="6948"/>
                    <a:pt x="48457" y="0"/>
                    <a:pt x="65948" y="0"/>
                  </a:cubicBezTo>
                  <a:close/>
                </a:path>
              </a:pathLst>
            </a:custGeom>
            <a:solidFill>
              <a:srgbClr val="B81F2F"/>
            </a:solidFill>
            <a:ln cap="rnd">
              <a:noFill/>
              <a:prstDash val="solid"/>
              <a:round/>
            </a:ln>
          </p:spPr>
          <p:txBody>
            <a:bodyPr/>
            <a:lstStyle/>
            <a:p>
              <a:endParaRPr lang="en-US"/>
            </a:p>
          </p:txBody>
        </p:sp>
        <p:sp>
          <p:nvSpPr>
            <p:cNvPr id="77" name="TextBox 77"/>
            <p:cNvSpPr txBox="1"/>
            <p:nvPr/>
          </p:nvSpPr>
          <p:spPr>
            <a:xfrm>
              <a:off x="0" y="-57150"/>
              <a:ext cx="1556528" cy="610474"/>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78" name="Group 78"/>
          <p:cNvGrpSpPr/>
          <p:nvPr/>
        </p:nvGrpSpPr>
        <p:grpSpPr>
          <a:xfrm>
            <a:off x="6257455" y="7857900"/>
            <a:ext cx="5822203" cy="2051678"/>
            <a:chOff x="0" y="0"/>
            <a:chExt cx="1642475" cy="578789"/>
          </a:xfrm>
        </p:grpSpPr>
        <p:sp>
          <p:nvSpPr>
            <p:cNvPr id="79" name="Freeform 79"/>
            <p:cNvSpPr/>
            <p:nvPr/>
          </p:nvSpPr>
          <p:spPr>
            <a:xfrm>
              <a:off x="0" y="0"/>
              <a:ext cx="1642475" cy="578789"/>
            </a:xfrm>
            <a:custGeom>
              <a:avLst/>
              <a:gdLst/>
              <a:ahLst/>
              <a:cxnLst/>
              <a:rect l="l" t="t" r="r" b="b"/>
              <a:pathLst>
                <a:path w="1642475" h="578789">
                  <a:moveTo>
                    <a:pt x="49200" y="0"/>
                  </a:moveTo>
                  <a:lnTo>
                    <a:pt x="1593275" y="0"/>
                  </a:lnTo>
                  <a:cubicBezTo>
                    <a:pt x="1620447" y="0"/>
                    <a:pt x="1642475" y="22027"/>
                    <a:pt x="1642475" y="49200"/>
                  </a:cubicBezTo>
                  <a:lnTo>
                    <a:pt x="1642475" y="529589"/>
                  </a:lnTo>
                  <a:cubicBezTo>
                    <a:pt x="1642475" y="556762"/>
                    <a:pt x="1620447" y="578789"/>
                    <a:pt x="1593275" y="578789"/>
                  </a:cubicBezTo>
                  <a:lnTo>
                    <a:pt x="49200" y="578789"/>
                  </a:lnTo>
                  <a:cubicBezTo>
                    <a:pt x="22027" y="578789"/>
                    <a:pt x="0" y="556762"/>
                    <a:pt x="0" y="529589"/>
                  </a:cubicBezTo>
                  <a:lnTo>
                    <a:pt x="0" y="49200"/>
                  </a:lnTo>
                  <a:cubicBezTo>
                    <a:pt x="0" y="22027"/>
                    <a:pt x="22027" y="0"/>
                    <a:pt x="49200" y="0"/>
                  </a:cubicBezTo>
                  <a:close/>
                </a:path>
              </a:pathLst>
            </a:custGeom>
            <a:solidFill>
              <a:srgbClr val="FCBA2F"/>
            </a:solidFill>
          </p:spPr>
          <p:txBody>
            <a:bodyPr/>
            <a:lstStyle/>
            <a:p>
              <a:endParaRPr lang="en-US"/>
            </a:p>
          </p:txBody>
        </p:sp>
        <p:sp>
          <p:nvSpPr>
            <p:cNvPr id="80" name="TextBox 80"/>
            <p:cNvSpPr txBox="1"/>
            <p:nvPr/>
          </p:nvSpPr>
          <p:spPr>
            <a:xfrm>
              <a:off x="0" y="-57150"/>
              <a:ext cx="1642475" cy="635939"/>
            </a:xfrm>
            <a:prstGeom prst="rect">
              <a:avLst/>
            </a:prstGeom>
          </p:spPr>
          <p:txBody>
            <a:bodyPr lIns="50800" tIns="50800" rIns="50800" bIns="50800" rtlCol="0" anchor="ctr"/>
            <a:lstStyle/>
            <a:p>
              <a:pPr algn="ctr">
                <a:lnSpc>
                  <a:spcPts val="2659"/>
                </a:lnSpc>
              </a:pPr>
              <a:endParaRPr/>
            </a:p>
          </p:txBody>
        </p:sp>
      </p:grpSp>
      <p:grpSp>
        <p:nvGrpSpPr>
          <p:cNvPr id="81" name="Group 81"/>
          <p:cNvGrpSpPr/>
          <p:nvPr/>
        </p:nvGrpSpPr>
        <p:grpSpPr>
          <a:xfrm>
            <a:off x="11057616" y="7849007"/>
            <a:ext cx="1046204" cy="1025839"/>
            <a:chOff x="0" y="0"/>
            <a:chExt cx="295140" cy="289395"/>
          </a:xfrm>
        </p:grpSpPr>
        <p:sp>
          <p:nvSpPr>
            <p:cNvPr id="82" name="Freeform 82"/>
            <p:cNvSpPr/>
            <p:nvPr/>
          </p:nvSpPr>
          <p:spPr>
            <a:xfrm>
              <a:off x="0" y="0"/>
              <a:ext cx="295140" cy="289395"/>
            </a:xfrm>
            <a:custGeom>
              <a:avLst/>
              <a:gdLst/>
              <a:ahLst/>
              <a:cxnLst/>
              <a:rect l="l" t="t" r="r" b="b"/>
              <a:pathLst>
                <a:path w="295140" h="289395">
                  <a:moveTo>
                    <a:pt x="144697" y="0"/>
                  </a:moveTo>
                  <a:lnTo>
                    <a:pt x="150443" y="0"/>
                  </a:lnTo>
                  <a:cubicBezTo>
                    <a:pt x="230357" y="0"/>
                    <a:pt x="295140" y="64783"/>
                    <a:pt x="295140" y="144697"/>
                  </a:cubicBezTo>
                  <a:lnTo>
                    <a:pt x="295140" y="144697"/>
                  </a:lnTo>
                  <a:cubicBezTo>
                    <a:pt x="295140" y="183073"/>
                    <a:pt x="279895" y="219878"/>
                    <a:pt x="252759" y="247014"/>
                  </a:cubicBezTo>
                  <a:cubicBezTo>
                    <a:pt x="225623" y="274150"/>
                    <a:pt x="188819" y="289395"/>
                    <a:pt x="150443" y="289395"/>
                  </a:cubicBezTo>
                  <a:lnTo>
                    <a:pt x="144697" y="289395"/>
                  </a:lnTo>
                  <a:cubicBezTo>
                    <a:pt x="106321" y="289395"/>
                    <a:pt x="69517" y="274150"/>
                    <a:pt x="42381" y="247014"/>
                  </a:cubicBezTo>
                  <a:cubicBezTo>
                    <a:pt x="15245" y="219878"/>
                    <a:pt x="0" y="183073"/>
                    <a:pt x="0" y="144697"/>
                  </a:cubicBezTo>
                  <a:lnTo>
                    <a:pt x="0" y="144697"/>
                  </a:lnTo>
                  <a:cubicBezTo>
                    <a:pt x="0" y="106321"/>
                    <a:pt x="15245" y="69517"/>
                    <a:pt x="42381" y="42381"/>
                  </a:cubicBezTo>
                  <a:cubicBezTo>
                    <a:pt x="69517" y="15245"/>
                    <a:pt x="106321" y="0"/>
                    <a:pt x="144697" y="0"/>
                  </a:cubicBezTo>
                  <a:close/>
                </a:path>
              </a:pathLst>
            </a:custGeom>
            <a:solidFill>
              <a:srgbClr val="B81F2F"/>
            </a:solidFill>
            <a:ln cap="rnd">
              <a:noFill/>
              <a:prstDash val="solid"/>
              <a:round/>
            </a:ln>
          </p:spPr>
          <p:txBody>
            <a:bodyPr/>
            <a:lstStyle/>
            <a:p>
              <a:endParaRPr lang="en-US"/>
            </a:p>
          </p:txBody>
        </p:sp>
        <p:sp>
          <p:nvSpPr>
            <p:cNvPr id="83" name="TextBox 83"/>
            <p:cNvSpPr txBox="1"/>
            <p:nvPr/>
          </p:nvSpPr>
          <p:spPr>
            <a:xfrm>
              <a:off x="0" y="-76200"/>
              <a:ext cx="295140" cy="365595"/>
            </a:xfrm>
            <a:prstGeom prst="rect">
              <a:avLst/>
            </a:prstGeom>
          </p:spPr>
          <p:txBody>
            <a:bodyPr lIns="50800" tIns="50800" rIns="50800" bIns="50800" rtlCol="0" anchor="ctr"/>
            <a:lstStyle/>
            <a:p>
              <a:pPr marL="0" lvl="0" indent="0" algn="ctr">
                <a:lnSpc>
                  <a:spcPts val="4059"/>
                </a:lnSpc>
                <a:spcBef>
                  <a:spcPct val="0"/>
                </a:spcBef>
              </a:pPr>
              <a:r>
                <a:rPr lang="en-US" sz="2899">
                  <a:solidFill>
                    <a:srgbClr val="FFFFFF"/>
                  </a:solidFill>
                  <a:latin typeface="Poppins"/>
                  <a:ea typeface="Poppins"/>
                  <a:cs typeface="Poppins"/>
                  <a:sym typeface="Poppins"/>
                </a:rPr>
                <a:t>05</a:t>
              </a:r>
            </a:p>
          </p:txBody>
        </p:sp>
      </p:grpSp>
      <p:grpSp>
        <p:nvGrpSpPr>
          <p:cNvPr id="84" name="Group 84"/>
          <p:cNvGrpSpPr/>
          <p:nvPr/>
        </p:nvGrpSpPr>
        <p:grpSpPr>
          <a:xfrm>
            <a:off x="6577781" y="8128372"/>
            <a:ext cx="1398044" cy="1398044"/>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86" name="TextBox 8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87" name="TextBox 87"/>
          <p:cNvSpPr txBox="1"/>
          <p:nvPr/>
        </p:nvSpPr>
        <p:spPr>
          <a:xfrm>
            <a:off x="8203922" y="8167383"/>
            <a:ext cx="2853694" cy="400819"/>
          </a:xfrm>
          <a:prstGeom prst="rect">
            <a:avLst/>
          </a:prstGeom>
        </p:spPr>
        <p:txBody>
          <a:bodyPr lIns="0" tIns="0" rIns="0" bIns="0" rtlCol="0" anchor="t">
            <a:spAutoFit/>
          </a:bodyPr>
          <a:lstStyle/>
          <a:p>
            <a:pPr algn="l">
              <a:lnSpc>
                <a:spcPts val="3224"/>
              </a:lnSpc>
              <a:spcBef>
                <a:spcPct val="0"/>
              </a:spcBef>
            </a:pPr>
            <a:r>
              <a:rPr lang="en-US" sz="2303" b="1" u="sng">
                <a:solidFill>
                  <a:srgbClr val="0D0D0D"/>
                </a:solidFill>
                <a:latin typeface="Poppins Bold"/>
                <a:ea typeface="Poppins Bold"/>
                <a:cs typeface="Poppins Bold"/>
                <a:sym typeface="Poppins Bold"/>
              </a:rPr>
              <a:t>Timeliness</a:t>
            </a:r>
          </a:p>
        </p:txBody>
      </p:sp>
      <p:sp>
        <p:nvSpPr>
          <p:cNvPr id="88" name="TextBox 88"/>
          <p:cNvSpPr txBox="1"/>
          <p:nvPr/>
        </p:nvSpPr>
        <p:spPr>
          <a:xfrm>
            <a:off x="8203922" y="8639013"/>
            <a:ext cx="3216965" cy="1205150"/>
          </a:xfrm>
          <a:prstGeom prst="rect">
            <a:avLst/>
          </a:prstGeom>
        </p:spPr>
        <p:txBody>
          <a:bodyPr lIns="0" tIns="0" rIns="0" bIns="0" rtlCol="0" anchor="t">
            <a:spAutoFit/>
          </a:bodyPr>
          <a:lstStyle/>
          <a:p>
            <a:pPr algn="l">
              <a:lnSpc>
                <a:spcPts val="3224"/>
              </a:lnSpc>
              <a:spcBef>
                <a:spcPct val="0"/>
              </a:spcBef>
            </a:pPr>
            <a:r>
              <a:rPr lang="en-US" sz="2303">
                <a:solidFill>
                  <a:srgbClr val="0D0D0D"/>
                </a:solidFill>
                <a:latin typeface="Poppins"/>
                <a:ea typeface="Poppins"/>
                <a:cs typeface="Poppins"/>
                <a:sym typeface="Poppins"/>
              </a:rPr>
              <a:t>Enter quietly if you arrive late between transitions</a:t>
            </a:r>
          </a:p>
        </p:txBody>
      </p:sp>
      <p:sp>
        <p:nvSpPr>
          <p:cNvPr id="89" name="Freeform 89"/>
          <p:cNvSpPr/>
          <p:nvPr/>
        </p:nvSpPr>
        <p:spPr>
          <a:xfrm>
            <a:off x="6807462" y="8323193"/>
            <a:ext cx="938684" cy="946970"/>
          </a:xfrm>
          <a:custGeom>
            <a:avLst/>
            <a:gdLst/>
            <a:ahLst/>
            <a:cxnLst/>
            <a:rect l="l" t="t" r="r" b="b"/>
            <a:pathLst>
              <a:path w="938684" h="946970">
                <a:moveTo>
                  <a:pt x="0" y="0"/>
                </a:moveTo>
                <a:lnTo>
                  <a:pt x="938683" y="0"/>
                </a:lnTo>
                <a:lnTo>
                  <a:pt x="938683" y="946970"/>
                </a:lnTo>
                <a:lnTo>
                  <a:pt x="0" y="94697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23244" y="3761539"/>
            <a:ext cx="6849539" cy="5321184"/>
            <a:chOff x="0" y="0"/>
            <a:chExt cx="1803994" cy="1401464"/>
          </a:xfrm>
        </p:grpSpPr>
        <p:sp>
          <p:nvSpPr>
            <p:cNvPr id="3" name="Freeform 3"/>
            <p:cNvSpPr/>
            <p:nvPr/>
          </p:nvSpPr>
          <p:spPr>
            <a:xfrm>
              <a:off x="0" y="0"/>
              <a:ext cx="1803994" cy="1401464"/>
            </a:xfrm>
            <a:custGeom>
              <a:avLst/>
              <a:gdLst/>
              <a:ahLst/>
              <a:cxnLst/>
              <a:rect l="l" t="t" r="r" b="b"/>
              <a:pathLst>
                <a:path w="1803994" h="1401464">
                  <a:moveTo>
                    <a:pt x="56514" y="0"/>
                  </a:moveTo>
                  <a:lnTo>
                    <a:pt x="1747480" y="0"/>
                  </a:lnTo>
                  <a:cubicBezTo>
                    <a:pt x="1762468" y="0"/>
                    <a:pt x="1776843" y="5954"/>
                    <a:pt x="1787441" y="16553"/>
                  </a:cubicBezTo>
                  <a:cubicBezTo>
                    <a:pt x="1798040" y="27151"/>
                    <a:pt x="1803994" y="41526"/>
                    <a:pt x="1803994" y="56514"/>
                  </a:cubicBezTo>
                  <a:lnTo>
                    <a:pt x="1803994" y="1344950"/>
                  </a:lnTo>
                  <a:cubicBezTo>
                    <a:pt x="1803994" y="1359938"/>
                    <a:pt x="1798040" y="1374313"/>
                    <a:pt x="1787441" y="1384911"/>
                  </a:cubicBezTo>
                  <a:cubicBezTo>
                    <a:pt x="1776843" y="1395510"/>
                    <a:pt x="1762468" y="1401464"/>
                    <a:pt x="1747480" y="1401464"/>
                  </a:cubicBezTo>
                  <a:lnTo>
                    <a:pt x="56514" y="1401464"/>
                  </a:lnTo>
                  <a:cubicBezTo>
                    <a:pt x="41526" y="1401464"/>
                    <a:pt x="27151" y="1395510"/>
                    <a:pt x="16553" y="1384911"/>
                  </a:cubicBezTo>
                  <a:cubicBezTo>
                    <a:pt x="5954" y="1374313"/>
                    <a:pt x="0" y="1359938"/>
                    <a:pt x="0" y="1344950"/>
                  </a:cubicBezTo>
                  <a:lnTo>
                    <a:pt x="0" y="56514"/>
                  </a:lnTo>
                  <a:cubicBezTo>
                    <a:pt x="0" y="41526"/>
                    <a:pt x="5954" y="27151"/>
                    <a:pt x="16553" y="16553"/>
                  </a:cubicBezTo>
                  <a:cubicBezTo>
                    <a:pt x="27151" y="5954"/>
                    <a:pt x="41526" y="0"/>
                    <a:pt x="56514" y="0"/>
                  </a:cubicBezTo>
                  <a:close/>
                </a:path>
              </a:pathLst>
            </a:custGeom>
            <a:solidFill>
              <a:srgbClr val="B81F2F"/>
            </a:solidFill>
            <a:ln w="47625" cap="rnd">
              <a:solidFill>
                <a:srgbClr val="000000"/>
              </a:solidFill>
              <a:prstDash val="solid"/>
              <a:round/>
            </a:ln>
          </p:spPr>
          <p:txBody>
            <a:bodyPr/>
            <a:lstStyle/>
            <a:p>
              <a:endParaRPr lang="en-US"/>
            </a:p>
          </p:txBody>
        </p:sp>
        <p:sp>
          <p:nvSpPr>
            <p:cNvPr id="4" name="TextBox 4"/>
            <p:cNvSpPr txBox="1"/>
            <p:nvPr/>
          </p:nvSpPr>
          <p:spPr>
            <a:xfrm>
              <a:off x="0" y="-57150"/>
              <a:ext cx="1803994" cy="145861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976822" y="3160418"/>
            <a:ext cx="4180920" cy="1221942"/>
            <a:chOff x="0" y="0"/>
            <a:chExt cx="1101148" cy="321828"/>
          </a:xfrm>
        </p:grpSpPr>
        <p:sp>
          <p:nvSpPr>
            <p:cNvPr id="6" name="Freeform 6"/>
            <p:cNvSpPr/>
            <p:nvPr/>
          </p:nvSpPr>
          <p:spPr>
            <a:xfrm>
              <a:off x="0" y="0"/>
              <a:ext cx="1101148" cy="321828"/>
            </a:xfrm>
            <a:custGeom>
              <a:avLst/>
              <a:gdLst/>
              <a:ahLst/>
              <a:cxnLst/>
              <a:rect l="l" t="t" r="r" b="b"/>
              <a:pathLst>
                <a:path w="1101148" h="321828">
                  <a:moveTo>
                    <a:pt x="160914" y="0"/>
                  </a:moveTo>
                  <a:lnTo>
                    <a:pt x="940233" y="0"/>
                  </a:lnTo>
                  <a:cubicBezTo>
                    <a:pt x="982911" y="0"/>
                    <a:pt x="1023840" y="16953"/>
                    <a:pt x="1054017" y="47131"/>
                  </a:cubicBezTo>
                  <a:cubicBezTo>
                    <a:pt x="1084194" y="77308"/>
                    <a:pt x="1101148" y="118237"/>
                    <a:pt x="1101148" y="160914"/>
                  </a:cubicBezTo>
                  <a:lnTo>
                    <a:pt x="1101148" y="160914"/>
                  </a:lnTo>
                  <a:cubicBezTo>
                    <a:pt x="1101148" y="249785"/>
                    <a:pt x="1029104" y="321828"/>
                    <a:pt x="940233" y="321828"/>
                  </a:cubicBezTo>
                  <a:lnTo>
                    <a:pt x="160914" y="321828"/>
                  </a:lnTo>
                  <a:cubicBezTo>
                    <a:pt x="72044" y="321828"/>
                    <a:pt x="0" y="249785"/>
                    <a:pt x="0" y="160914"/>
                  </a:cubicBezTo>
                  <a:lnTo>
                    <a:pt x="0" y="160914"/>
                  </a:lnTo>
                  <a:cubicBezTo>
                    <a:pt x="0" y="72044"/>
                    <a:pt x="72044" y="0"/>
                    <a:pt x="160914" y="0"/>
                  </a:cubicBezTo>
                  <a:close/>
                </a:path>
              </a:pathLst>
            </a:custGeom>
            <a:solidFill>
              <a:srgbClr val="FFFFFF"/>
            </a:solidFill>
            <a:ln w="47625" cap="rnd">
              <a:solidFill>
                <a:srgbClr val="000000"/>
              </a:solidFill>
              <a:prstDash val="solid"/>
              <a:round/>
            </a:ln>
          </p:spPr>
          <p:txBody>
            <a:bodyPr/>
            <a:lstStyle/>
            <a:p>
              <a:endParaRPr lang="en-US"/>
            </a:p>
          </p:txBody>
        </p:sp>
        <p:sp>
          <p:nvSpPr>
            <p:cNvPr id="7" name="TextBox 7"/>
            <p:cNvSpPr txBox="1"/>
            <p:nvPr/>
          </p:nvSpPr>
          <p:spPr>
            <a:xfrm>
              <a:off x="0" y="-57150"/>
              <a:ext cx="1101148" cy="37897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40514" y="730376"/>
            <a:ext cx="15275761" cy="1707309"/>
            <a:chOff x="0" y="0"/>
            <a:chExt cx="4023246" cy="449662"/>
          </a:xfrm>
        </p:grpSpPr>
        <p:sp>
          <p:nvSpPr>
            <p:cNvPr id="9" name="Freeform 9"/>
            <p:cNvSpPr/>
            <p:nvPr/>
          </p:nvSpPr>
          <p:spPr>
            <a:xfrm>
              <a:off x="0" y="0"/>
              <a:ext cx="4023246" cy="449662"/>
            </a:xfrm>
            <a:custGeom>
              <a:avLst/>
              <a:gdLst/>
              <a:ahLst/>
              <a:cxnLst/>
              <a:rect l="l" t="t" r="r" b="b"/>
              <a:pathLst>
                <a:path w="4023246" h="449662">
                  <a:moveTo>
                    <a:pt x="25341" y="0"/>
                  </a:moveTo>
                  <a:lnTo>
                    <a:pt x="3997905" y="0"/>
                  </a:lnTo>
                  <a:cubicBezTo>
                    <a:pt x="4004626" y="0"/>
                    <a:pt x="4011071" y="2670"/>
                    <a:pt x="4015824" y="7422"/>
                  </a:cubicBezTo>
                  <a:cubicBezTo>
                    <a:pt x="4020576" y="12174"/>
                    <a:pt x="4023246" y="18620"/>
                    <a:pt x="4023246" y="25341"/>
                  </a:cubicBezTo>
                  <a:lnTo>
                    <a:pt x="4023246" y="424321"/>
                  </a:lnTo>
                  <a:cubicBezTo>
                    <a:pt x="4023246" y="438316"/>
                    <a:pt x="4011900" y="449662"/>
                    <a:pt x="3997905" y="449662"/>
                  </a:cubicBezTo>
                  <a:lnTo>
                    <a:pt x="25341" y="449662"/>
                  </a:lnTo>
                  <a:cubicBezTo>
                    <a:pt x="11345" y="449662"/>
                    <a:pt x="0" y="438316"/>
                    <a:pt x="0" y="424321"/>
                  </a:cubicBezTo>
                  <a:lnTo>
                    <a:pt x="0" y="25341"/>
                  </a:lnTo>
                  <a:cubicBezTo>
                    <a:pt x="0" y="11345"/>
                    <a:pt x="11345" y="0"/>
                    <a:pt x="25341" y="0"/>
                  </a:cubicBezTo>
                  <a:close/>
                </a:path>
              </a:pathLst>
            </a:custGeom>
            <a:solidFill>
              <a:srgbClr val="FCBA2F"/>
            </a:solidFill>
            <a:ln w="47625" cap="rnd">
              <a:solidFill>
                <a:srgbClr val="000000"/>
              </a:solidFill>
              <a:prstDash val="solid"/>
              <a:round/>
            </a:ln>
          </p:spPr>
          <p:txBody>
            <a:bodyPr/>
            <a:lstStyle/>
            <a:p>
              <a:endParaRPr lang="en-US"/>
            </a:p>
          </p:txBody>
        </p:sp>
        <p:sp>
          <p:nvSpPr>
            <p:cNvPr id="10" name="TextBox 10"/>
            <p:cNvSpPr txBox="1"/>
            <p:nvPr/>
          </p:nvSpPr>
          <p:spPr>
            <a:xfrm>
              <a:off x="0" y="-57150"/>
              <a:ext cx="4023246" cy="506812"/>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0800000">
            <a:off x="15423939" y="1001415"/>
            <a:ext cx="620486" cy="1165231"/>
          </a:xfrm>
          <a:custGeom>
            <a:avLst/>
            <a:gdLst/>
            <a:ahLst/>
            <a:cxnLst/>
            <a:rect l="l" t="t" r="r" b="b"/>
            <a:pathLst>
              <a:path w="620486" h="1165231">
                <a:moveTo>
                  <a:pt x="0" y="0"/>
                </a:moveTo>
                <a:lnTo>
                  <a:pt x="620486" y="0"/>
                </a:lnTo>
                <a:lnTo>
                  <a:pt x="620486" y="1165231"/>
                </a:lnTo>
                <a:lnTo>
                  <a:pt x="0" y="11652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rot="-5400000" flipH="1">
            <a:off x="832050" y="2757854"/>
            <a:ext cx="2021648" cy="2027070"/>
          </a:xfrm>
          <a:custGeom>
            <a:avLst/>
            <a:gdLst/>
            <a:ahLst/>
            <a:cxnLst/>
            <a:rect l="l" t="t" r="r" b="b"/>
            <a:pathLst>
              <a:path w="2021648" h="2027070">
                <a:moveTo>
                  <a:pt x="2021648" y="0"/>
                </a:moveTo>
                <a:lnTo>
                  <a:pt x="0" y="0"/>
                </a:lnTo>
                <a:lnTo>
                  <a:pt x="0" y="2027070"/>
                </a:lnTo>
                <a:lnTo>
                  <a:pt x="2021648" y="2027070"/>
                </a:lnTo>
                <a:lnTo>
                  <a:pt x="2021648" y="0"/>
                </a:lnTo>
                <a:close/>
              </a:path>
            </a:pathLst>
          </a:custGeom>
          <a:blipFill>
            <a:blip r:embed="rId4"/>
            <a:stretch>
              <a:fillRect r="-393"/>
            </a:stretch>
          </a:blipFill>
        </p:spPr>
        <p:txBody>
          <a:bodyPr/>
          <a:lstStyle/>
          <a:p>
            <a:endParaRPr lang="en-US"/>
          </a:p>
        </p:txBody>
      </p:sp>
      <p:grpSp>
        <p:nvGrpSpPr>
          <p:cNvPr id="13" name="Group 13"/>
          <p:cNvGrpSpPr/>
          <p:nvPr/>
        </p:nvGrpSpPr>
        <p:grpSpPr>
          <a:xfrm>
            <a:off x="961916" y="2900212"/>
            <a:ext cx="1722655" cy="172265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AA16"/>
            </a:solidFill>
            <a:ln w="47625" cap="sq">
              <a:solidFill>
                <a:srgbClr val="000000"/>
              </a:solidFill>
              <a:prstDash val="solid"/>
              <a:miter/>
            </a:ln>
          </p:spPr>
          <p:txBody>
            <a:bodyPr/>
            <a:lstStyle/>
            <a:p>
              <a:endParaRPr lang="en-US"/>
            </a:p>
          </p:txBody>
        </p:sp>
        <p:sp>
          <p:nvSpPr>
            <p:cNvPr id="15" name="TextBox 15"/>
            <p:cNvSpPr txBox="1"/>
            <p:nvPr/>
          </p:nvSpPr>
          <p:spPr>
            <a:xfrm>
              <a:off x="76200" y="19050"/>
              <a:ext cx="660400" cy="717550"/>
            </a:xfrm>
            <a:prstGeom prst="rect">
              <a:avLst/>
            </a:prstGeom>
          </p:spPr>
          <p:txBody>
            <a:bodyPr lIns="61945" tIns="61945" rIns="61945" bIns="61945" rtlCol="0" anchor="ctr"/>
            <a:lstStyle/>
            <a:p>
              <a:pPr algn="ctr">
                <a:lnSpc>
                  <a:spcPts val="2659"/>
                </a:lnSpc>
              </a:pPr>
              <a:endParaRPr/>
            </a:p>
          </p:txBody>
        </p:sp>
      </p:grpSp>
      <p:grpSp>
        <p:nvGrpSpPr>
          <p:cNvPr id="16" name="Group 16"/>
          <p:cNvGrpSpPr/>
          <p:nvPr/>
        </p:nvGrpSpPr>
        <p:grpSpPr>
          <a:xfrm>
            <a:off x="10200087" y="3761539"/>
            <a:ext cx="6849539" cy="5321184"/>
            <a:chOff x="0" y="0"/>
            <a:chExt cx="1803994" cy="1401464"/>
          </a:xfrm>
        </p:grpSpPr>
        <p:sp>
          <p:nvSpPr>
            <p:cNvPr id="17" name="Freeform 17"/>
            <p:cNvSpPr/>
            <p:nvPr/>
          </p:nvSpPr>
          <p:spPr>
            <a:xfrm>
              <a:off x="0" y="0"/>
              <a:ext cx="1803994" cy="1401464"/>
            </a:xfrm>
            <a:custGeom>
              <a:avLst/>
              <a:gdLst/>
              <a:ahLst/>
              <a:cxnLst/>
              <a:rect l="l" t="t" r="r" b="b"/>
              <a:pathLst>
                <a:path w="1803994" h="1401464">
                  <a:moveTo>
                    <a:pt x="56514" y="0"/>
                  </a:moveTo>
                  <a:lnTo>
                    <a:pt x="1747480" y="0"/>
                  </a:lnTo>
                  <a:cubicBezTo>
                    <a:pt x="1762468" y="0"/>
                    <a:pt x="1776843" y="5954"/>
                    <a:pt x="1787441" y="16553"/>
                  </a:cubicBezTo>
                  <a:cubicBezTo>
                    <a:pt x="1798040" y="27151"/>
                    <a:pt x="1803994" y="41526"/>
                    <a:pt x="1803994" y="56514"/>
                  </a:cubicBezTo>
                  <a:lnTo>
                    <a:pt x="1803994" y="1344950"/>
                  </a:lnTo>
                  <a:cubicBezTo>
                    <a:pt x="1803994" y="1359938"/>
                    <a:pt x="1798040" y="1374313"/>
                    <a:pt x="1787441" y="1384911"/>
                  </a:cubicBezTo>
                  <a:cubicBezTo>
                    <a:pt x="1776843" y="1395510"/>
                    <a:pt x="1762468" y="1401464"/>
                    <a:pt x="1747480" y="1401464"/>
                  </a:cubicBezTo>
                  <a:lnTo>
                    <a:pt x="56514" y="1401464"/>
                  </a:lnTo>
                  <a:cubicBezTo>
                    <a:pt x="41526" y="1401464"/>
                    <a:pt x="27151" y="1395510"/>
                    <a:pt x="16553" y="1384911"/>
                  </a:cubicBezTo>
                  <a:cubicBezTo>
                    <a:pt x="5954" y="1374313"/>
                    <a:pt x="0" y="1359938"/>
                    <a:pt x="0" y="1344950"/>
                  </a:cubicBezTo>
                  <a:lnTo>
                    <a:pt x="0" y="56514"/>
                  </a:lnTo>
                  <a:cubicBezTo>
                    <a:pt x="0" y="41526"/>
                    <a:pt x="5954" y="27151"/>
                    <a:pt x="16553" y="16553"/>
                  </a:cubicBezTo>
                  <a:cubicBezTo>
                    <a:pt x="27151" y="5954"/>
                    <a:pt x="41526" y="0"/>
                    <a:pt x="56514" y="0"/>
                  </a:cubicBezTo>
                  <a:close/>
                </a:path>
              </a:pathLst>
            </a:custGeom>
            <a:solidFill>
              <a:srgbClr val="B81F2F"/>
            </a:solidFill>
            <a:ln w="47625" cap="rnd">
              <a:solidFill>
                <a:srgbClr val="000000"/>
              </a:solidFill>
              <a:prstDash val="solid"/>
              <a:round/>
            </a:ln>
          </p:spPr>
          <p:txBody>
            <a:bodyPr/>
            <a:lstStyle/>
            <a:p>
              <a:endParaRPr lang="en-US"/>
            </a:p>
          </p:txBody>
        </p:sp>
        <p:sp>
          <p:nvSpPr>
            <p:cNvPr id="18" name="TextBox 18"/>
            <p:cNvSpPr txBox="1"/>
            <p:nvPr/>
          </p:nvSpPr>
          <p:spPr>
            <a:xfrm>
              <a:off x="0" y="-57150"/>
              <a:ext cx="1803994" cy="1458614"/>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0353666" y="3160418"/>
            <a:ext cx="4180920" cy="1221942"/>
            <a:chOff x="0" y="0"/>
            <a:chExt cx="1101148" cy="321828"/>
          </a:xfrm>
        </p:grpSpPr>
        <p:sp>
          <p:nvSpPr>
            <p:cNvPr id="20" name="Freeform 20"/>
            <p:cNvSpPr/>
            <p:nvPr/>
          </p:nvSpPr>
          <p:spPr>
            <a:xfrm>
              <a:off x="0" y="0"/>
              <a:ext cx="1101148" cy="321828"/>
            </a:xfrm>
            <a:custGeom>
              <a:avLst/>
              <a:gdLst/>
              <a:ahLst/>
              <a:cxnLst/>
              <a:rect l="l" t="t" r="r" b="b"/>
              <a:pathLst>
                <a:path w="1101148" h="321828">
                  <a:moveTo>
                    <a:pt x="160914" y="0"/>
                  </a:moveTo>
                  <a:lnTo>
                    <a:pt x="940233" y="0"/>
                  </a:lnTo>
                  <a:cubicBezTo>
                    <a:pt x="982911" y="0"/>
                    <a:pt x="1023840" y="16953"/>
                    <a:pt x="1054017" y="47131"/>
                  </a:cubicBezTo>
                  <a:cubicBezTo>
                    <a:pt x="1084194" y="77308"/>
                    <a:pt x="1101148" y="118237"/>
                    <a:pt x="1101148" y="160914"/>
                  </a:cubicBezTo>
                  <a:lnTo>
                    <a:pt x="1101148" y="160914"/>
                  </a:lnTo>
                  <a:cubicBezTo>
                    <a:pt x="1101148" y="249785"/>
                    <a:pt x="1029104" y="321828"/>
                    <a:pt x="940233" y="321828"/>
                  </a:cubicBezTo>
                  <a:lnTo>
                    <a:pt x="160914" y="321828"/>
                  </a:lnTo>
                  <a:cubicBezTo>
                    <a:pt x="72044" y="321828"/>
                    <a:pt x="0" y="249785"/>
                    <a:pt x="0" y="160914"/>
                  </a:cubicBezTo>
                  <a:lnTo>
                    <a:pt x="0" y="160914"/>
                  </a:lnTo>
                  <a:cubicBezTo>
                    <a:pt x="0" y="72044"/>
                    <a:pt x="72044" y="0"/>
                    <a:pt x="160914" y="0"/>
                  </a:cubicBezTo>
                  <a:close/>
                </a:path>
              </a:pathLst>
            </a:custGeom>
            <a:solidFill>
              <a:srgbClr val="FFFFFF"/>
            </a:solidFill>
            <a:ln w="47625" cap="rnd">
              <a:solidFill>
                <a:srgbClr val="000000"/>
              </a:solidFill>
              <a:prstDash val="solid"/>
              <a:round/>
            </a:ln>
          </p:spPr>
          <p:txBody>
            <a:bodyPr/>
            <a:lstStyle/>
            <a:p>
              <a:endParaRPr lang="en-US"/>
            </a:p>
          </p:txBody>
        </p:sp>
        <p:sp>
          <p:nvSpPr>
            <p:cNvPr id="21" name="TextBox 21"/>
            <p:cNvSpPr txBox="1"/>
            <p:nvPr/>
          </p:nvSpPr>
          <p:spPr>
            <a:xfrm>
              <a:off x="0" y="-57150"/>
              <a:ext cx="1101148" cy="378978"/>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rot="-5400000" flipH="1">
            <a:off x="9208893" y="2757854"/>
            <a:ext cx="2021648" cy="2027070"/>
          </a:xfrm>
          <a:custGeom>
            <a:avLst/>
            <a:gdLst/>
            <a:ahLst/>
            <a:cxnLst/>
            <a:rect l="l" t="t" r="r" b="b"/>
            <a:pathLst>
              <a:path w="2021648" h="2027070">
                <a:moveTo>
                  <a:pt x="2021649" y="0"/>
                </a:moveTo>
                <a:lnTo>
                  <a:pt x="0" y="0"/>
                </a:lnTo>
                <a:lnTo>
                  <a:pt x="0" y="2027070"/>
                </a:lnTo>
                <a:lnTo>
                  <a:pt x="2021649" y="2027070"/>
                </a:lnTo>
                <a:lnTo>
                  <a:pt x="2021649" y="0"/>
                </a:lnTo>
                <a:close/>
              </a:path>
            </a:pathLst>
          </a:custGeom>
          <a:blipFill>
            <a:blip r:embed="rId4"/>
            <a:stretch>
              <a:fillRect r="-393"/>
            </a:stretch>
          </a:blipFill>
        </p:spPr>
        <p:txBody>
          <a:bodyPr/>
          <a:lstStyle/>
          <a:p>
            <a:endParaRPr lang="en-US"/>
          </a:p>
        </p:txBody>
      </p:sp>
      <p:grpSp>
        <p:nvGrpSpPr>
          <p:cNvPr id="23" name="Group 23"/>
          <p:cNvGrpSpPr/>
          <p:nvPr/>
        </p:nvGrpSpPr>
        <p:grpSpPr>
          <a:xfrm>
            <a:off x="9338760" y="2900212"/>
            <a:ext cx="1722655" cy="172265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BA2F"/>
            </a:solidFill>
            <a:ln w="47625" cap="sq">
              <a:solidFill>
                <a:srgbClr val="000000"/>
              </a:solidFill>
              <a:prstDash val="solid"/>
              <a:miter/>
            </a:ln>
          </p:spPr>
          <p:txBody>
            <a:bodyPr/>
            <a:lstStyle/>
            <a:p>
              <a:endParaRPr lang="en-US"/>
            </a:p>
          </p:txBody>
        </p:sp>
        <p:sp>
          <p:nvSpPr>
            <p:cNvPr id="25" name="TextBox 25"/>
            <p:cNvSpPr txBox="1"/>
            <p:nvPr/>
          </p:nvSpPr>
          <p:spPr>
            <a:xfrm>
              <a:off x="76200" y="19050"/>
              <a:ext cx="660400" cy="717550"/>
            </a:xfrm>
            <a:prstGeom prst="rect">
              <a:avLst/>
            </a:prstGeom>
          </p:spPr>
          <p:txBody>
            <a:bodyPr lIns="61945" tIns="61945" rIns="61945" bIns="61945" rtlCol="0" anchor="ctr"/>
            <a:lstStyle/>
            <a:p>
              <a:pPr algn="ctr">
                <a:lnSpc>
                  <a:spcPts val="2659"/>
                </a:lnSpc>
              </a:pPr>
              <a:endParaRPr/>
            </a:p>
          </p:txBody>
        </p:sp>
      </p:grpSp>
      <p:sp>
        <p:nvSpPr>
          <p:cNvPr id="26" name="Freeform 26"/>
          <p:cNvSpPr/>
          <p:nvPr/>
        </p:nvSpPr>
        <p:spPr>
          <a:xfrm>
            <a:off x="1440514" y="3372155"/>
            <a:ext cx="793701" cy="789732"/>
          </a:xfrm>
          <a:custGeom>
            <a:avLst/>
            <a:gdLst/>
            <a:ahLst/>
            <a:cxnLst/>
            <a:rect l="l" t="t" r="r" b="b"/>
            <a:pathLst>
              <a:path w="793701" h="789732">
                <a:moveTo>
                  <a:pt x="0" y="0"/>
                </a:moveTo>
                <a:lnTo>
                  <a:pt x="793701" y="0"/>
                </a:lnTo>
                <a:lnTo>
                  <a:pt x="793701" y="789732"/>
                </a:lnTo>
                <a:lnTo>
                  <a:pt x="0" y="7897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Freeform 27"/>
          <p:cNvSpPr/>
          <p:nvPr/>
        </p:nvSpPr>
        <p:spPr>
          <a:xfrm>
            <a:off x="9779510" y="3372155"/>
            <a:ext cx="841155" cy="778769"/>
          </a:xfrm>
          <a:custGeom>
            <a:avLst/>
            <a:gdLst/>
            <a:ahLst/>
            <a:cxnLst/>
            <a:rect l="l" t="t" r="r" b="b"/>
            <a:pathLst>
              <a:path w="841155" h="778769">
                <a:moveTo>
                  <a:pt x="0" y="0"/>
                </a:moveTo>
                <a:lnTo>
                  <a:pt x="841155" y="0"/>
                </a:lnTo>
                <a:lnTo>
                  <a:pt x="841155" y="778769"/>
                </a:lnTo>
                <a:lnTo>
                  <a:pt x="0" y="7787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8" name="TextBox 28"/>
          <p:cNvSpPr txBox="1"/>
          <p:nvPr/>
        </p:nvSpPr>
        <p:spPr>
          <a:xfrm>
            <a:off x="3392754" y="3406237"/>
            <a:ext cx="1968910" cy="682625"/>
          </a:xfrm>
          <a:prstGeom prst="rect">
            <a:avLst/>
          </a:prstGeom>
        </p:spPr>
        <p:txBody>
          <a:bodyPr lIns="0" tIns="0" rIns="0" bIns="0" rtlCol="0" anchor="t">
            <a:spAutoFit/>
          </a:bodyPr>
          <a:lstStyle/>
          <a:p>
            <a:pPr algn="l">
              <a:lnSpc>
                <a:spcPts val="5199"/>
              </a:lnSpc>
            </a:pPr>
            <a:r>
              <a:rPr lang="en-US" sz="3999" b="1">
                <a:solidFill>
                  <a:srgbClr val="0D0D0D"/>
                </a:solidFill>
                <a:latin typeface="Poppins Bold"/>
                <a:ea typeface="Poppins Bold"/>
                <a:cs typeface="Poppins Bold"/>
                <a:sym typeface="Poppins Bold"/>
              </a:rPr>
              <a:t>Vision</a:t>
            </a:r>
          </a:p>
        </p:txBody>
      </p:sp>
      <p:sp>
        <p:nvSpPr>
          <p:cNvPr id="29" name="TextBox 29"/>
          <p:cNvSpPr txBox="1"/>
          <p:nvPr/>
        </p:nvSpPr>
        <p:spPr>
          <a:xfrm>
            <a:off x="2234215" y="4556192"/>
            <a:ext cx="5976145" cy="2520315"/>
          </a:xfrm>
          <a:prstGeom prst="rect">
            <a:avLst/>
          </a:prstGeom>
        </p:spPr>
        <p:txBody>
          <a:bodyPr lIns="0" tIns="0" rIns="0" bIns="0" rtlCol="0" anchor="t">
            <a:spAutoFit/>
          </a:bodyPr>
          <a:lstStyle/>
          <a:p>
            <a:pPr algn="l">
              <a:lnSpc>
                <a:spcPts val="3359"/>
              </a:lnSpc>
            </a:pPr>
            <a:r>
              <a:rPr lang="en-US" sz="2400">
                <a:solidFill>
                  <a:srgbClr val="FFFFFF"/>
                </a:solidFill>
                <a:latin typeface="Poppins"/>
                <a:ea typeface="Poppins"/>
                <a:cs typeface="Poppins"/>
                <a:sym typeface="Poppins"/>
              </a:rPr>
              <a:t>Beta Alpha Psi will shape the financial and business information professions by developing members into:</a:t>
            </a:r>
          </a:p>
          <a:p>
            <a:pPr marL="518160" lvl="1" indent="-259080" algn="l">
              <a:lnSpc>
                <a:spcPts val="3359"/>
              </a:lnSpc>
              <a:buFont typeface="Arial"/>
              <a:buChar char="•"/>
            </a:pPr>
            <a:r>
              <a:rPr lang="en-US" sz="2400">
                <a:solidFill>
                  <a:srgbClr val="FFFFFF"/>
                </a:solidFill>
                <a:latin typeface="Poppins"/>
                <a:ea typeface="Poppins"/>
                <a:cs typeface="Poppins"/>
                <a:sym typeface="Poppins"/>
              </a:rPr>
              <a:t>Ethical </a:t>
            </a:r>
          </a:p>
          <a:p>
            <a:pPr marL="518160" lvl="1" indent="-259080" algn="l">
              <a:lnSpc>
                <a:spcPts val="3359"/>
              </a:lnSpc>
              <a:buFont typeface="Arial"/>
              <a:buChar char="•"/>
            </a:pPr>
            <a:r>
              <a:rPr lang="en-US" sz="2400">
                <a:solidFill>
                  <a:srgbClr val="FFFFFF"/>
                </a:solidFill>
                <a:latin typeface="Poppins"/>
                <a:ea typeface="Poppins"/>
                <a:cs typeface="Poppins"/>
                <a:sym typeface="Poppins"/>
              </a:rPr>
              <a:t>Professional</a:t>
            </a:r>
          </a:p>
          <a:p>
            <a:pPr marL="518160" lvl="1" indent="-259080" algn="l">
              <a:lnSpc>
                <a:spcPts val="3359"/>
              </a:lnSpc>
              <a:buFont typeface="Arial"/>
              <a:buChar char="•"/>
            </a:pPr>
            <a:r>
              <a:rPr lang="en-US" sz="2400">
                <a:solidFill>
                  <a:srgbClr val="FFFFFF"/>
                </a:solidFill>
                <a:latin typeface="Poppins"/>
                <a:ea typeface="Poppins"/>
                <a:cs typeface="Poppins"/>
                <a:sym typeface="Poppins"/>
              </a:rPr>
              <a:t>Confident leaders</a:t>
            </a:r>
          </a:p>
        </p:txBody>
      </p:sp>
      <p:sp>
        <p:nvSpPr>
          <p:cNvPr id="30" name="TextBox 30"/>
          <p:cNvSpPr txBox="1"/>
          <p:nvPr/>
        </p:nvSpPr>
        <p:spPr>
          <a:xfrm>
            <a:off x="11769598" y="3406237"/>
            <a:ext cx="2135341" cy="682625"/>
          </a:xfrm>
          <a:prstGeom prst="rect">
            <a:avLst/>
          </a:prstGeom>
        </p:spPr>
        <p:txBody>
          <a:bodyPr lIns="0" tIns="0" rIns="0" bIns="0" rtlCol="0" anchor="t">
            <a:spAutoFit/>
          </a:bodyPr>
          <a:lstStyle/>
          <a:p>
            <a:pPr algn="l">
              <a:lnSpc>
                <a:spcPts val="5199"/>
              </a:lnSpc>
            </a:pPr>
            <a:r>
              <a:rPr lang="en-US" sz="3999" b="1">
                <a:solidFill>
                  <a:srgbClr val="0D0D0D"/>
                </a:solidFill>
                <a:latin typeface="Poppins Bold"/>
                <a:ea typeface="Poppins Bold"/>
                <a:cs typeface="Poppins Bold"/>
                <a:sym typeface="Poppins Bold"/>
              </a:rPr>
              <a:t>Mission</a:t>
            </a:r>
          </a:p>
        </p:txBody>
      </p:sp>
      <p:sp>
        <p:nvSpPr>
          <p:cNvPr id="31" name="TextBox 31"/>
          <p:cNvSpPr txBox="1"/>
          <p:nvPr/>
        </p:nvSpPr>
        <p:spPr>
          <a:xfrm>
            <a:off x="1967297" y="1137117"/>
            <a:ext cx="9084593" cy="850900"/>
          </a:xfrm>
          <a:prstGeom prst="rect">
            <a:avLst/>
          </a:prstGeom>
        </p:spPr>
        <p:txBody>
          <a:bodyPr lIns="0" tIns="0" rIns="0" bIns="0" rtlCol="0" anchor="t">
            <a:spAutoFit/>
          </a:bodyPr>
          <a:lstStyle/>
          <a:p>
            <a:pPr algn="ctr">
              <a:lnSpc>
                <a:spcPts val="6500"/>
              </a:lnSpc>
            </a:pPr>
            <a:r>
              <a:rPr lang="en-US" sz="5000" b="1">
                <a:solidFill>
                  <a:srgbClr val="1A1A1A"/>
                </a:solidFill>
                <a:latin typeface="Poppins Bold"/>
                <a:ea typeface="Poppins Bold"/>
                <a:cs typeface="Poppins Bold"/>
                <a:sym typeface="Poppins Bold"/>
              </a:rPr>
              <a:t>Chapter Vision &amp; Mission</a:t>
            </a:r>
          </a:p>
        </p:txBody>
      </p:sp>
      <p:sp>
        <p:nvSpPr>
          <p:cNvPr id="32" name="Freeform 32"/>
          <p:cNvSpPr/>
          <p:nvPr/>
        </p:nvSpPr>
        <p:spPr>
          <a:xfrm rot="-5400000" flipH="1">
            <a:off x="8371412" y="9625905"/>
            <a:ext cx="2107746" cy="2113399"/>
          </a:xfrm>
          <a:custGeom>
            <a:avLst/>
            <a:gdLst/>
            <a:ahLst/>
            <a:cxnLst/>
            <a:rect l="l" t="t" r="r" b="b"/>
            <a:pathLst>
              <a:path w="2107746" h="2113399">
                <a:moveTo>
                  <a:pt x="2107747" y="0"/>
                </a:moveTo>
                <a:lnTo>
                  <a:pt x="0" y="0"/>
                </a:lnTo>
                <a:lnTo>
                  <a:pt x="0" y="2113399"/>
                </a:lnTo>
                <a:lnTo>
                  <a:pt x="2107747" y="2113399"/>
                </a:lnTo>
                <a:lnTo>
                  <a:pt x="2107747" y="0"/>
                </a:lnTo>
                <a:close/>
              </a:path>
            </a:pathLst>
          </a:custGeom>
          <a:blipFill>
            <a:blip r:embed="rId4"/>
            <a:stretch>
              <a:fillRect r="-393"/>
            </a:stretch>
          </a:blipFill>
        </p:spPr>
        <p:txBody>
          <a:bodyPr/>
          <a:lstStyle/>
          <a:p>
            <a:endParaRPr lang="en-US"/>
          </a:p>
        </p:txBody>
      </p:sp>
      <p:grpSp>
        <p:nvGrpSpPr>
          <p:cNvPr id="33" name="Group 33"/>
          <p:cNvGrpSpPr/>
          <p:nvPr/>
        </p:nvGrpSpPr>
        <p:grpSpPr>
          <a:xfrm>
            <a:off x="8506810" y="9774325"/>
            <a:ext cx="1796020" cy="1796020"/>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35" name="TextBox 35"/>
            <p:cNvSpPr txBox="1"/>
            <p:nvPr/>
          </p:nvSpPr>
          <p:spPr>
            <a:xfrm>
              <a:off x="76200" y="19050"/>
              <a:ext cx="660400" cy="717550"/>
            </a:xfrm>
            <a:prstGeom prst="rect">
              <a:avLst/>
            </a:prstGeom>
          </p:spPr>
          <p:txBody>
            <a:bodyPr lIns="61945" tIns="61945" rIns="61945" bIns="61945" rtlCol="0" anchor="ctr"/>
            <a:lstStyle/>
            <a:p>
              <a:pPr algn="ctr">
                <a:lnSpc>
                  <a:spcPts val="2659"/>
                </a:lnSpc>
              </a:pPr>
              <a:endParaRPr/>
            </a:p>
          </p:txBody>
        </p:sp>
      </p:grpSp>
      <p:grpSp>
        <p:nvGrpSpPr>
          <p:cNvPr id="36" name="Group 36"/>
          <p:cNvGrpSpPr/>
          <p:nvPr/>
        </p:nvGrpSpPr>
        <p:grpSpPr>
          <a:xfrm>
            <a:off x="7824485" y="9081803"/>
            <a:ext cx="3201602" cy="3201602"/>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38150" cap="sq">
              <a:solidFill>
                <a:srgbClr val="000000"/>
              </a:solidFill>
              <a:prstDash val="solid"/>
              <a:miter/>
            </a:ln>
          </p:spPr>
          <p:txBody>
            <a:bodyPr/>
            <a:lstStyle/>
            <a:p>
              <a:endParaRPr lang="en-US"/>
            </a:p>
          </p:txBody>
        </p:sp>
        <p:sp>
          <p:nvSpPr>
            <p:cNvPr id="38" name="TextBox 3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39" name="Freeform 39"/>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9"/>
            <a:stretch>
              <a:fillRect l="-33935" r="-29863"/>
            </a:stretch>
          </a:blipFill>
        </p:spPr>
        <p:txBody>
          <a:bodyPr/>
          <a:lstStyle/>
          <a:p>
            <a:endParaRPr lang="en-US"/>
          </a:p>
        </p:txBody>
      </p:sp>
      <p:sp>
        <p:nvSpPr>
          <p:cNvPr id="40" name="TextBox 40"/>
          <p:cNvSpPr txBox="1"/>
          <p:nvPr/>
        </p:nvSpPr>
        <p:spPr>
          <a:xfrm>
            <a:off x="10750435" y="4556192"/>
            <a:ext cx="5976145" cy="4615815"/>
          </a:xfrm>
          <a:prstGeom prst="rect">
            <a:avLst/>
          </a:prstGeom>
        </p:spPr>
        <p:txBody>
          <a:bodyPr lIns="0" tIns="0" rIns="0" bIns="0" rtlCol="0" anchor="t">
            <a:spAutoFit/>
          </a:bodyPr>
          <a:lstStyle/>
          <a:p>
            <a:pPr algn="l">
              <a:lnSpc>
                <a:spcPts val="3359"/>
              </a:lnSpc>
            </a:pPr>
            <a:r>
              <a:rPr lang="en-US" sz="2400">
                <a:solidFill>
                  <a:srgbClr val="FFFFFF"/>
                </a:solidFill>
                <a:latin typeface="Poppins"/>
                <a:ea typeface="Poppins"/>
                <a:cs typeface="Poppins"/>
                <a:sym typeface="Poppins"/>
              </a:rPr>
              <a:t>To inspire and support excellence by:</a:t>
            </a:r>
          </a:p>
          <a:p>
            <a:pPr marL="518160" lvl="1" indent="-259080" algn="l">
              <a:lnSpc>
                <a:spcPts val="3359"/>
              </a:lnSpc>
              <a:buFont typeface="Arial"/>
              <a:buChar char="•"/>
            </a:pPr>
            <a:r>
              <a:rPr lang="en-US" sz="2400" b="1">
                <a:solidFill>
                  <a:srgbClr val="FFFFFF"/>
                </a:solidFill>
                <a:latin typeface="Poppins Bold"/>
                <a:ea typeface="Poppins Bold"/>
                <a:cs typeface="Poppins Bold"/>
                <a:sym typeface="Poppins Bold"/>
              </a:rPr>
              <a:t>Encouraging</a:t>
            </a:r>
            <a:r>
              <a:rPr lang="en-US" sz="2400">
                <a:solidFill>
                  <a:srgbClr val="FFFFFF"/>
                </a:solidFill>
                <a:latin typeface="Poppins"/>
                <a:ea typeface="Poppins"/>
                <a:cs typeface="Poppins"/>
                <a:sym typeface="Poppins"/>
              </a:rPr>
              <a:t> the study and practice of accounting, finance, business technology, and analytics</a:t>
            </a:r>
          </a:p>
          <a:p>
            <a:pPr marL="518160" lvl="1" indent="-259080" algn="l">
              <a:lnSpc>
                <a:spcPts val="3359"/>
              </a:lnSpc>
              <a:buFont typeface="Arial"/>
              <a:buChar char="•"/>
            </a:pPr>
            <a:r>
              <a:rPr lang="en-US" sz="2400" b="1">
                <a:solidFill>
                  <a:srgbClr val="FFFFFF"/>
                </a:solidFill>
                <a:latin typeface="Poppins Bold"/>
                <a:ea typeface="Poppins Bold"/>
                <a:cs typeface="Poppins Bold"/>
                <a:sym typeface="Poppins Bold"/>
              </a:rPr>
              <a:t>Providing</a:t>
            </a:r>
            <a:r>
              <a:rPr lang="en-US" sz="2400">
                <a:solidFill>
                  <a:srgbClr val="FFFFFF"/>
                </a:solidFill>
                <a:latin typeface="Poppins"/>
                <a:ea typeface="Poppins"/>
                <a:cs typeface="Poppins"/>
                <a:sym typeface="Poppins"/>
              </a:rPr>
              <a:t> opportunities for professional development, interaction among members, and financial professionals</a:t>
            </a:r>
          </a:p>
          <a:p>
            <a:pPr marL="518160" lvl="1" indent="-259080" algn="l">
              <a:lnSpc>
                <a:spcPts val="3359"/>
              </a:lnSpc>
              <a:buFont typeface="Arial"/>
              <a:buChar char="•"/>
            </a:pPr>
            <a:r>
              <a:rPr lang="en-US" sz="2400" b="1">
                <a:solidFill>
                  <a:srgbClr val="FFFFFF"/>
                </a:solidFill>
                <a:latin typeface="Poppins Bold"/>
                <a:ea typeface="Poppins Bold"/>
                <a:cs typeface="Poppins Bold"/>
                <a:sym typeface="Poppins Bold"/>
              </a:rPr>
              <a:t>Fostering</a:t>
            </a:r>
            <a:r>
              <a:rPr lang="en-US" sz="2400">
                <a:solidFill>
                  <a:srgbClr val="FFFFFF"/>
                </a:solidFill>
                <a:latin typeface="Poppins"/>
                <a:ea typeface="Poppins"/>
                <a:cs typeface="Poppins"/>
                <a:sym typeface="Poppins"/>
              </a:rPr>
              <a:t> lifelong ethical, social, and public responsibilities</a:t>
            </a:r>
          </a:p>
          <a:p>
            <a:pPr marL="0" lvl="0" indent="0" algn="l">
              <a:lnSpc>
                <a:spcPts val="3359"/>
              </a:lnSpc>
              <a:spcBef>
                <a:spcPct val="0"/>
              </a:spcBef>
            </a:pPr>
            <a:endParaRPr lang="en-US" sz="2400">
              <a:solidFill>
                <a:srgbClr val="FFFFFF"/>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52331" y="1663783"/>
            <a:ext cx="2517406" cy="251740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2700">
              <a:solidFill>
                <a:srgbClr val="000000"/>
              </a:solidFill>
            </a:ln>
          </p:spPr>
          <p:txBody>
            <a:bodyPr/>
            <a:lstStyle/>
            <a:p>
              <a:endParaRPr lang="en-US"/>
            </a:p>
          </p:txBody>
        </p:sp>
      </p:grpSp>
      <p:sp>
        <p:nvSpPr>
          <p:cNvPr id="4" name="Freeform 4"/>
          <p:cNvSpPr/>
          <p:nvPr/>
        </p:nvSpPr>
        <p:spPr>
          <a:xfrm>
            <a:off x="2801811" y="1501960"/>
            <a:ext cx="2841053" cy="2841053"/>
          </a:xfrm>
          <a:custGeom>
            <a:avLst/>
            <a:gdLst/>
            <a:ahLst/>
            <a:cxnLst/>
            <a:rect l="l" t="t" r="r" b="b"/>
            <a:pathLst>
              <a:path w="2841053" h="2841053">
                <a:moveTo>
                  <a:pt x="0" y="0"/>
                </a:moveTo>
                <a:lnTo>
                  <a:pt x="2841053" y="0"/>
                </a:lnTo>
                <a:lnTo>
                  <a:pt x="2841053" y="2841053"/>
                </a:lnTo>
                <a:lnTo>
                  <a:pt x="0" y="2841053"/>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2663120" y="4894891"/>
            <a:ext cx="3350637" cy="318778"/>
          </a:xfrm>
          <a:prstGeom prst="rect">
            <a:avLst/>
          </a:prstGeom>
        </p:spPr>
        <p:txBody>
          <a:bodyPr lIns="0" tIns="0" rIns="0" bIns="0" rtlCol="0" anchor="t">
            <a:spAutoFit/>
          </a:bodyPr>
          <a:lstStyle/>
          <a:p>
            <a:pPr algn="ctr">
              <a:lnSpc>
                <a:spcPts val="2469"/>
              </a:lnSpc>
            </a:pPr>
            <a:r>
              <a:rPr lang="en-US" sz="1899">
                <a:solidFill>
                  <a:srgbClr val="0D0D0D"/>
                </a:solidFill>
                <a:latin typeface="Poppins"/>
                <a:ea typeface="Poppins"/>
                <a:cs typeface="Poppins"/>
                <a:sym typeface="Poppins"/>
              </a:rPr>
              <a:t>President </a:t>
            </a:r>
          </a:p>
        </p:txBody>
      </p:sp>
      <p:sp>
        <p:nvSpPr>
          <p:cNvPr id="6" name="Freeform 6"/>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3"/>
            <a:stretch>
              <a:fillRect l="-33935" r="-29863"/>
            </a:stretch>
          </a:blipFill>
        </p:spPr>
        <p:txBody>
          <a:bodyPr/>
          <a:lstStyle/>
          <a:p>
            <a:endParaRPr lang="en-US"/>
          </a:p>
        </p:txBody>
      </p:sp>
      <p:grpSp>
        <p:nvGrpSpPr>
          <p:cNvPr id="7" name="Group 7"/>
          <p:cNvGrpSpPr/>
          <p:nvPr/>
        </p:nvGrpSpPr>
        <p:grpSpPr>
          <a:xfrm>
            <a:off x="7370535" y="1663783"/>
            <a:ext cx="2517406" cy="251740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2700">
              <a:solidFill>
                <a:srgbClr val="000000"/>
              </a:solidFill>
            </a:ln>
          </p:spPr>
          <p:txBody>
            <a:bodyPr/>
            <a:lstStyle/>
            <a:p>
              <a:endParaRPr lang="en-US"/>
            </a:p>
          </p:txBody>
        </p:sp>
      </p:grpSp>
      <p:sp>
        <p:nvSpPr>
          <p:cNvPr id="9" name="Freeform 9"/>
          <p:cNvSpPr/>
          <p:nvPr/>
        </p:nvSpPr>
        <p:spPr>
          <a:xfrm>
            <a:off x="7220016" y="1501960"/>
            <a:ext cx="2841053" cy="2841053"/>
          </a:xfrm>
          <a:custGeom>
            <a:avLst/>
            <a:gdLst/>
            <a:ahLst/>
            <a:cxnLst/>
            <a:rect l="l" t="t" r="r" b="b"/>
            <a:pathLst>
              <a:path w="2841053" h="2841053">
                <a:moveTo>
                  <a:pt x="0" y="0"/>
                </a:moveTo>
                <a:lnTo>
                  <a:pt x="2841053" y="0"/>
                </a:lnTo>
                <a:lnTo>
                  <a:pt x="2841053" y="2841053"/>
                </a:lnTo>
                <a:lnTo>
                  <a:pt x="0" y="2841053"/>
                </a:lnTo>
                <a:lnTo>
                  <a:pt x="0" y="0"/>
                </a:lnTo>
                <a:close/>
              </a:path>
            </a:pathLst>
          </a:custGeom>
          <a:blipFill>
            <a:blip r:embed="rId2"/>
            <a:stretch>
              <a:fillRect/>
            </a:stretch>
          </a:blipFill>
        </p:spPr>
        <p:txBody>
          <a:bodyPr/>
          <a:lstStyle/>
          <a:p>
            <a:endParaRPr lang="en-US"/>
          </a:p>
        </p:txBody>
      </p:sp>
      <p:sp>
        <p:nvSpPr>
          <p:cNvPr id="10" name="TextBox 10"/>
          <p:cNvSpPr txBox="1"/>
          <p:nvPr/>
        </p:nvSpPr>
        <p:spPr>
          <a:xfrm>
            <a:off x="7081325" y="4894891"/>
            <a:ext cx="3350637" cy="318778"/>
          </a:xfrm>
          <a:prstGeom prst="rect">
            <a:avLst/>
          </a:prstGeom>
        </p:spPr>
        <p:txBody>
          <a:bodyPr lIns="0" tIns="0" rIns="0" bIns="0" rtlCol="0" anchor="t">
            <a:spAutoFit/>
          </a:bodyPr>
          <a:lstStyle/>
          <a:p>
            <a:pPr algn="ctr">
              <a:lnSpc>
                <a:spcPts val="2469"/>
              </a:lnSpc>
            </a:pPr>
            <a:r>
              <a:rPr lang="en-US" sz="1899">
                <a:solidFill>
                  <a:srgbClr val="0D0D0D"/>
                </a:solidFill>
                <a:latin typeface="Poppins"/>
                <a:ea typeface="Poppins"/>
                <a:cs typeface="Poppins"/>
                <a:sym typeface="Poppins"/>
              </a:rPr>
              <a:t>Vice President </a:t>
            </a:r>
          </a:p>
        </p:txBody>
      </p:sp>
      <p:grpSp>
        <p:nvGrpSpPr>
          <p:cNvPr id="11" name="Group 11"/>
          <p:cNvGrpSpPr/>
          <p:nvPr/>
        </p:nvGrpSpPr>
        <p:grpSpPr>
          <a:xfrm>
            <a:off x="12062622" y="1663783"/>
            <a:ext cx="2517406" cy="251740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2700">
              <a:solidFill>
                <a:srgbClr val="000000"/>
              </a:solidFill>
            </a:ln>
          </p:spPr>
          <p:txBody>
            <a:bodyPr/>
            <a:lstStyle/>
            <a:p>
              <a:endParaRPr lang="en-US"/>
            </a:p>
          </p:txBody>
        </p:sp>
      </p:grpSp>
      <p:sp>
        <p:nvSpPr>
          <p:cNvPr id="13" name="Freeform 13"/>
          <p:cNvSpPr/>
          <p:nvPr/>
        </p:nvSpPr>
        <p:spPr>
          <a:xfrm>
            <a:off x="11912102" y="1501960"/>
            <a:ext cx="2841053" cy="2841053"/>
          </a:xfrm>
          <a:custGeom>
            <a:avLst/>
            <a:gdLst/>
            <a:ahLst/>
            <a:cxnLst/>
            <a:rect l="l" t="t" r="r" b="b"/>
            <a:pathLst>
              <a:path w="2841053" h="2841053">
                <a:moveTo>
                  <a:pt x="0" y="0"/>
                </a:moveTo>
                <a:lnTo>
                  <a:pt x="2841053" y="0"/>
                </a:lnTo>
                <a:lnTo>
                  <a:pt x="2841053" y="2841053"/>
                </a:lnTo>
                <a:lnTo>
                  <a:pt x="0" y="2841053"/>
                </a:lnTo>
                <a:lnTo>
                  <a:pt x="0" y="0"/>
                </a:lnTo>
                <a:close/>
              </a:path>
            </a:pathLst>
          </a:custGeom>
          <a:blipFill>
            <a:blip r:embed="rId2"/>
            <a:stretch>
              <a:fillRect/>
            </a:stretch>
          </a:blipFill>
        </p:spPr>
        <p:txBody>
          <a:bodyPr/>
          <a:lstStyle/>
          <a:p>
            <a:endParaRPr lang="en-US"/>
          </a:p>
        </p:txBody>
      </p:sp>
      <p:sp>
        <p:nvSpPr>
          <p:cNvPr id="14" name="TextBox 14"/>
          <p:cNvSpPr txBox="1"/>
          <p:nvPr/>
        </p:nvSpPr>
        <p:spPr>
          <a:xfrm>
            <a:off x="11773411" y="4894891"/>
            <a:ext cx="3350637" cy="318778"/>
          </a:xfrm>
          <a:prstGeom prst="rect">
            <a:avLst/>
          </a:prstGeom>
        </p:spPr>
        <p:txBody>
          <a:bodyPr lIns="0" tIns="0" rIns="0" bIns="0" rtlCol="0" anchor="t">
            <a:spAutoFit/>
          </a:bodyPr>
          <a:lstStyle/>
          <a:p>
            <a:pPr algn="ctr">
              <a:lnSpc>
                <a:spcPts val="2469"/>
              </a:lnSpc>
            </a:pPr>
            <a:r>
              <a:rPr lang="en-US" sz="1899">
                <a:solidFill>
                  <a:srgbClr val="0D0D0D"/>
                </a:solidFill>
                <a:latin typeface="Poppins"/>
                <a:ea typeface="Poppins"/>
                <a:cs typeface="Poppins"/>
                <a:sym typeface="Poppins"/>
              </a:rPr>
              <a:t>Treasurer</a:t>
            </a:r>
          </a:p>
        </p:txBody>
      </p:sp>
      <p:grpSp>
        <p:nvGrpSpPr>
          <p:cNvPr id="15" name="Group 15"/>
          <p:cNvGrpSpPr/>
          <p:nvPr/>
        </p:nvGrpSpPr>
        <p:grpSpPr>
          <a:xfrm>
            <a:off x="4966982" y="5235154"/>
            <a:ext cx="2517406" cy="251740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2700">
              <a:solidFill>
                <a:srgbClr val="000000"/>
              </a:solidFill>
            </a:ln>
          </p:spPr>
          <p:txBody>
            <a:bodyPr/>
            <a:lstStyle/>
            <a:p>
              <a:endParaRPr lang="en-US"/>
            </a:p>
          </p:txBody>
        </p:sp>
      </p:grpSp>
      <p:sp>
        <p:nvSpPr>
          <p:cNvPr id="17" name="Freeform 17"/>
          <p:cNvSpPr/>
          <p:nvPr/>
        </p:nvSpPr>
        <p:spPr>
          <a:xfrm>
            <a:off x="4816462" y="5073330"/>
            <a:ext cx="2841053" cy="2841053"/>
          </a:xfrm>
          <a:custGeom>
            <a:avLst/>
            <a:gdLst/>
            <a:ahLst/>
            <a:cxnLst/>
            <a:rect l="l" t="t" r="r" b="b"/>
            <a:pathLst>
              <a:path w="2841053" h="2841053">
                <a:moveTo>
                  <a:pt x="0" y="0"/>
                </a:moveTo>
                <a:lnTo>
                  <a:pt x="2841053" y="0"/>
                </a:lnTo>
                <a:lnTo>
                  <a:pt x="2841053" y="2841053"/>
                </a:lnTo>
                <a:lnTo>
                  <a:pt x="0" y="2841053"/>
                </a:lnTo>
                <a:lnTo>
                  <a:pt x="0" y="0"/>
                </a:lnTo>
                <a:close/>
              </a:path>
            </a:pathLst>
          </a:custGeom>
          <a:blipFill>
            <a:blip r:embed="rId2"/>
            <a:stretch>
              <a:fillRect/>
            </a:stretch>
          </a:blipFill>
        </p:spPr>
        <p:txBody>
          <a:bodyPr/>
          <a:lstStyle/>
          <a:p>
            <a:endParaRPr lang="en-US"/>
          </a:p>
        </p:txBody>
      </p:sp>
      <p:grpSp>
        <p:nvGrpSpPr>
          <p:cNvPr id="18" name="Group 18"/>
          <p:cNvGrpSpPr/>
          <p:nvPr/>
        </p:nvGrpSpPr>
        <p:grpSpPr>
          <a:xfrm>
            <a:off x="9541887" y="5235154"/>
            <a:ext cx="2517406" cy="251740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2700">
              <a:solidFill>
                <a:srgbClr val="000000"/>
              </a:solidFill>
            </a:ln>
          </p:spPr>
          <p:txBody>
            <a:bodyPr/>
            <a:lstStyle/>
            <a:p>
              <a:endParaRPr lang="en-US"/>
            </a:p>
          </p:txBody>
        </p:sp>
      </p:grpSp>
      <p:sp>
        <p:nvSpPr>
          <p:cNvPr id="20" name="Freeform 20"/>
          <p:cNvSpPr/>
          <p:nvPr/>
        </p:nvSpPr>
        <p:spPr>
          <a:xfrm>
            <a:off x="9391367" y="5073330"/>
            <a:ext cx="2841053" cy="2841053"/>
          </a:xfrm>
          <a:custGeom>
            <a:avLst/>
            <a:gdLst/>
            <a:ahLst/>
            <a:cxnLst/>
            <a:rect l="l" t="t" r="r" b="b"/>
            <a:pathLst>
              <a:path w="2841053" h="2841053">
                <a:moveTo>
                  <a:pt x="0" y="0"/>
                </a:moveTo>
                <a:lnTo>
                  <a:pt x="2841053" y="0"/>
                </a:lnTo>
                <a:lnTo>
                  <a:pt x="2841053" y="2841053"/>
                </a:lnTo>
                <a:lnTo>
                  <a:pt x="0" y="2841053"/>
                </a:lnTo>
                <a:lnTo>
                  <a:pt x="0" y="0"/>
                </a:lnTo>
                <a:close/>
              </a:path>
            </a:pathLst>
          </a:custGeom>
          <a:blipFill>
            <a:blip r:embed="rId2"/>
            <a:stretch>
              <a:fillRect/>
            </a:stretch>
          </a:blipFill>
        </p:spPr>
        <p:txBody>
          <a:bodyPr/>
          <a:lstStyle/>
          <a:p>
            <a:endParaRPr lang="en-US"/>
          </a:p>
        </p:txBody>
      </p:sp>
      <p:sp>
        <p:nvSpPr>
          <p:cNvPr id="21" name="Freeform 21"/>
          <p:cNvSpPr/>
          <p:nvPr/>
        </p:nvSpPr>
        <p:spPr>
          <a:xfrm rot="-5400000" flipH="1">
            <a:off x="-1268548" y="5846214"/>
            <a:ext cx="2107746" cy="2113399"/>
          </a:xfrm>
          <a:custGeom>
            <a:avLst/>
            <a:gdLst/>
            <a:ahLst/>
            <a:cxnLst/>
            <a:rect l="l" t="t" r="r" b="b"/>
            <a:pathLst>
              <a:path w="2107746" h="2113399">
                <a:moveTo>
                  <a:pt x="2107746" y="0"/>
                </a:moveTo>
                <a:lnTo>
                  <a:pt x="0" y="0"/>
                </a:lnTo>
                <a:lnTo>
                  <a:pt x="0" y="2113399"/>
                </a:lnTo>
                <a:lnTo>
                  <a:pt x="2107746" y="2113399"/>
                </a:lnTo>
                <a:lnTo>
                  <a:pt x="2107746" y="0"/>
                </a:lnTo>
                <a:close/>
              </a:path>
            </a:pathLst>
          </a:custGeom>
          <a:blipFill>
            <a:blip r:embed="rId4"/>
            <a:stretch>
              <a:fillRect r="-393"/>
            </a:stretch>
          </a:blipFill>
        </p:spPr>
        <p:txBody>
          <a:bodyPr/>
          <a:lstStyle/>
          <a:p>
            <a:endParaRPr lang="en-US"/>
          </a:p>
        </p:txBody>
      </p:sp>
      <p:grpSp>
        <p:nvGrpSpPr>
          <p:cNvPr id="22" name="Group 22"/>
          <p:cNvGrpSpPr/>
          <p:nvPr/>
        </p:nvGrpSpPr>
        <p:grpSpPr>
          <a:xfrm>
            <a:off x="-1133151" y="5994634"/>
            <a:ext cx="1796020" cy="179602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24" name="TextBox 24"/>
            <p:cNvSpPr txBox="1"/>
            <p:nvPr/>
          </p:nvSpPr>
          <p:spPr>
            <a:xfrm>
              <a:off x="76200" y="19050"/>
              <a:ext cx="660400" cy="717550"/>
            </a:xfrm>
            <a:prstGeom prst="rect">
              <a:avLst/>
            </a:prstGeom>
          </p:spPr>
          <p:txBody>
            <a:bodyPr lIns="61945" tIns="61945" rIns="61945" bIns="61945" rtlCol="0" anchor="ctr"/>
            <a:lstStyle/>
            <a:p>
              <a:pPr algn="ctr">
                <a:lnSpc>
                  <a:spcPts val="2659"/>
                </a:lnSpc>
              </a:pPr>
              <a:endParaRPr/>
            </a:p>
          </p:txBody>
        </p:sp>
      </p:grpSp>
      <p:grpSp>
        <p:nvGrpSpPr>
          <p:cNvPr id="25" name="Group 25"/>
          <p:cNvGrpSpPr/>
          <p:nvPr/>
        </p:nvGrpSpPr>
        <p:grpSpPr>
          <a:xfrm>
            <a:off x="-1815476" y="5302112"/>
            <a:ext cx="3201602" cy="3201602"/>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38150" cap="sq">
              <a:solidFill>
                <a:srgbClr val="000000"/>
              </a:solidFill>
              <a:prstDash val="solid"/>
              <a:miter/>
            </a:ln>
          </p:spPr>
          <p:txBody>
            <a:bodyPr/>
            <a:lstStyle/>
            <a:p>
              <a:endParaRPr lang="en-US"/>
            </a:p>
          </p:txBody>
        </p:sp>
        <p:sp>
          <p:nvSpPr>
            <p:cNvPr id="27" name="TextBox 27"/>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8" name="Freeform 28"/>
          <p:cNvSpPr/>
          <p:nvPr/>
        </p:nvSpPr>
        <p:spPr>
          <a:xfrm rot="-5400000">
            <a:off x="15655152" y="7699565"/>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9" name="Group 29"/>
          <p:cNvGrpSpPr/>
          <p:nvPr/>
        </p:nvGrpSpPr>
        <p:grpSpPr>
          <a:xfrm>
            <a:off x="0" y="9258300"/>
            <a:ext cx="18288000" cy="1028700"/>
            <a:chOff x="0" y="0"/>
            <a:chExt cx="4816593" cy="270933"/>
          </a:xfrm>
        </p:grpSpPr>
        <p:sp>
          <p:nvSpPr>
            <p:cNvPr id="30" name="Freeform 30"/>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B81F2F"/>
            </a:solidFill>
          </p:spPr>
          <p:txBody>
            <a:bodyPr/>
            <a:lstStyle/>
            <a:p>
              <a:endParaRPr lang="en-US"/>
            </a:p>
          </p:txBody>
        </p:sp>
        <p:sp>
          <p:nvSpPr>
            <p:cNvPr id="31" name="TextBox 31"/>
            <p:cNvSpPr txBox="1"/>
            <p:nvPr/>
          </p:nvSpPr>
          <p:spPr>
            <a:xfrm>
              <a:off x="0" y="-57150"/>
              <a:ext cx="4816593" cy="328083"/>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2950688" y="1663783"/>
            <a:ext cx="2519049" cy="2519049"/>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t="-25000" b="-25000"/>
              </a:stretch>
            </a:blipFill>
            <a:ln w="57150" cap="sq">
              <a:gradFill>
                <a:gsLst>
                  <a:gs pos="0">
                    <a:srgbClr val="492709">
                      <a:alpha val="100000"/>
                    </a:srgbClr>
                  </a:gs>
                  <a:gs pos="100000">
                    <a:srgbClr val="F2AA15">
                      <a:alpha val="100000"/>
                    </a:srgbClr>
                  </a:gs>
                </a:gsLst>
                <a:lin ang="5400000"/>
              </a:gradFill>
              <a:prstDash val="solid"/>
              <a:miter/>
            </a:ln>
          </p:spPr>
          <p:txBody>
            <a:bodyPr/>
            <a:lstStyle/>
            <a:p>
              <a:endParaRPr lang="en-US"/>
            </a:p>
          </p:txBody>
        </p:sp>
      </p:grpSp>
      <p:grpSp>
        <p:nvGrpSpPr>
          <p:cNvPr id="34" name="Group 34"/>
          <p:cNvGrpSpPr/>
          <p:nvPr/>
        </p:nvGrpSpPr>
        <p:grpSpPr>
          <a:xfrm>
            <a:off x="7381018" y="1662141"/>
            <a:ext cx="2519049" cy="2519049"/>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t="-25136" b="-25136"/>
              </a:stretch>
            </a:blipFill>
            <a:ln w="57150" cap="sq">
              <a:gradFill>
                <a:gsLst>
                  <a:gs pos="0">
                    <a:srgbClr val="492709">
                      <a:alpha val="100000"/>
                    </a:srgbClr>
                  </a:gs>
                  <a:gs pos="100000">
                    <a:srgbClr val="F2AA15">
                      <a:alpha val="100000"/>
                    </a:srgbClr>
                  </a:gs>
                </a:gsLst>
                <a:lin ang="5400000"/>
              </a:gradFill>
              <a:prstDash val="solid"/>
              <a:miter/>
            </a:ln>
          </p:spPr>
          <p:txBody>
            <a:bodyPr/>
            <a:lstStyle/>
            <a:p>
              <a:endParaRPr lang="en-US"/>
            </a:p>
          </p:txBody>
        </p:sp>
      </p:grpSp>
      <p:grpSp>
        <p:nvGrpSpPr>
          <p:cNvPr id="36" name="Group 36"/>
          <p:cNvGrpSpPr/>
          <p:nvPr/>
        </p:nvGrpSpPr>
        <p:grpSpPr>
          <a:xfrm>
            <a:off x="12059293" y="1662141"/>
            <a:ext cx="2519049" cy="2519049"/>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5317" r="-5317" b="-65952"/>
              </a:stretch>
            </a:blipFill>
            <a:ln w="57150" cap="sq">
              <a:gradFill>
                <a:gsLst>
                  <a:gs pos="0">
                    <a:srgbClr val="492709">
                      <a:alpha val="100000"/>
                    </a:srgbClr>
                  </a:gs>
                  <a:gs pos="100000">
                    <a:srgbClr val="F2AA15">
                      <a:alpha val="100000"/>
                    </a:srgbClr>
                  </a:gs>
                </a:gsLst>
                <a:lin ang="5400000"/>
              </a:gradFill>
              <a:prstDash val="solid"/>
              <a:miter/>
            </a:ln>
          </p:spPr>
          <p:txBody>
            <a:bodyPr/>
            <a:lstStyle/>
            <a:p>
              <a:endParaRPr lang="en-US"/>
            </a:p>
          </p:txBody>
        </p:sp>
      </p:grpSp>
      <p:grpSp>
        <p:nvGrpSpPr>
          <p:cNvPr id="38" name="Group 38"/>
          <p:cNvGrpSpPr/>
          <p:nvPr/>
        </p:nvGrpSpPr>
        <p:grpSpPr>
          <a:xfrm>
            <a:off x="4977464" y="5216422"/>
            <a:ext cx="2519049" cy="2519049"/>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t="-16235" b="-33764"/>
              </a:stretch>
            </a:blipFill>
            <a:ln w="57150" cap="sq">
              <a:gradFill>
                <a:gsLst>
                  <a:gs pos="0">
                    <a:srgbClr val="492709">
                      <a:alpha val="100000"/>
                    </a:srgbClr>
                  </a:gs>
                  <a:gs pos="100000">
                    <a:srgbClr val="F2AA15">
                      <a:alpha val="100000"/>
                    </a:srgbClr>
                  </a:gs>
                </a:gsLst>
                <a:lin ang="5400000"/>
              </a:gradFill>
              <a:prstDash val="solid"/>
              <a:miter/>
            </a:ln>
          </p:spPr>
          <p:txBody>
            <a:bodyPr/>
            <a:lstStyle/>
            <a:p>
              <a:endParaRPr lang="en-US"/>
            </a:p>
          </p:txBody>
        </p:sp>
      </p:grpSp>
      <p:grpSp>
        <p:nvGrpSpPr>
          <p:cNvPr id="40" name="Group 40"/>
          <p:cNvGrpSpPr/>
          <p:nvPr/>
        </p:nvGrpSpPr>
        <p:grpSpPr>
          <a:xfrm>
            <a:off x="9554056" y="5235154"/>
            <a:ext cx="2519049" cy="2519049"/>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7303" t="-22513" b="-35092"/>
              </a:stretch>
            </a:blipFill>
            <a:ln w="57150" cap="sq">
              <a:gradFill>
                <a:gsLst>
                  <a:gs pos="0">
                    <a:srgbClr val="492709">
                      <a:alpha val="100000"/>
                    </a:srgbClr>
                  </a:gs>
                  <a:gs pos="100000">
                    <a:srgbClr val="F2AA15">
                      <a:alpha val="100000"/>
                    </a:srgbClr>
                  </a:gs>
                </a:gsLst>
                <a:lin ang="5400000"/>
              </a:gradFill>
              <a:prstDash val="solid"/>
              <a:miter/>
            </a:ln>
          </p:spPr>
          <p:txBody>
            <a:bodyPr/>
            <a:lstStyle/>
            <a:p>
              <a:endParaRPr lang="en-US"/>
            </a:p>
          </p:txBody>
        </p:sp>
      </p:grpSp>
      <p:sp>
        <p:nvSpPr>
          <p:cNvPr id="42" name="TextBox 42"/>
          <p:cNvSpPr txBox="1"/>
          <p:nvPr/>
        </p:nvSpPr>
        <p:spPr>
          <a:xfrm>
            <a:off x="2853428" y="368300"/>
            <a:ext cx="12798496" cy="660400"/>
          </a:xfrm>
          <a:prstGeom prst="rect">
            <a:avLst/>
          </a:prstGeom>
        </p:spPr>
        <p:txBody>
          <a:bodyPr lIns="0" tIns="0" rIns="0" bIns="0" rtlCol="0" anchor="t">
            <a:spAutoFit/>
          </a:bodyPr>
          <a:lstStyle/>
          <a:p>
            <a:pPr algn="ctr">
              <a:lnSpc>
                <a:spcPts val="4550"/>
              </a:lnSpc>
            </a:pPr>
            <a:r>
              <a:rPr lang="en-US" sz="5000" b="1">
                <a:solidFill>
                  <a:srgbClr val="0D0D0D"/>
                </a:solidFill>
                <a:latin typeface="Poppins Bold"/>
                <a:ea typeface="Poppins Bold"/>
                <a:cs typeface="Poppins Bold"/>
                <a:sym typeface="Poppins Bold"/>
              </a:rPr>
              <a:t>Meet The Executive Committee </a:t>
            </a:r>
          </a:p>
        </p:txBody>
      </p:sp>
      <p:sp>
        <p:nvSpPr>
          <p:cNvPr id="43" name="TextBox 43"/>
          <p:cNvSpPr txBox="1"/>
          <p:nvPr/>
        </p:nvSpPr>
        <p:spPr>
          <a:xfrm>
            <a:off x="2389239" y="4459057"/>
            <a:ext cx="3898400" cy="424307"/>
          </a:xfrm>
          <a:prstGeom prst="rect">
            <a:avLst/>
          </a:prstGeom>
        </p:spPr>
        <p:txBody>
          <a:bodyPr lIns="0" tIns="0" rIns="0" bIns="0" rtlCol="0" anchor="t">
            <a:spAutoFit/>
          </a:bodyPr>
          <a:lstStyle/>
          <a:p>
            <a:pPr algn="ctr">
              <a:lnSpc>
                <a:spcPts val="3366"/>
              </a:lnSpc>
            </a:pPr>
            <a:r>
              <a:rPr lang="en-US" sz="2589" b="1">
                <a:solidFill>
                  <a:srgbClr val="0D0D0D"/>
                </a:solidFill>
                <a:latin typeface="Poppins Bold"/>
                <a:ea typeface="Poppins Bold"/>
                <a:cs typeface="Poppins Bold"/>
                <a:sym typeface="Poppins Bold"/>
              </a:rPr>
              <a:t>Karen Flores-Padilla</a:t>
            </a:r>
          </a:p>
        </p:txBody>
      </p:sp>
      <p:sp>
        <p:nvSpPr>
          <p:cNvPr id="44" name="TextBox 44"/>
          <p:cNvSpPr txBox="1"/>
          <p:nvPr/>
        </p:nvSpPr>
        <p:spPr>
          <a:xfrm>
            <a:off x="6807443" y="4459057"/>
            <a:ext cx="3898400" cy="424307"/>
          </a:xfrm>
          <a:prstGeom prst="rect">
            <a:avLst/>
          </a:prstGeom>
        </p:spPr>
        <p:txBody>
          <a:bodyPr lIns="0" tIns="0" rIns="0" bIns="0" rtlCol="0" anchor="t">
            <a:spAutoFit/>
          </a:bodyPr>
          <a:lstStyle/>
          <a:p>
            <a:pPr algn="ctr">
              <a:lnSpc>
                <a:spcPts val="3366"/>
              </a:lnSpc>
            </a:pPr>
            <a:r>
              <a:rPr lang="en-US" sz="2589" b="1">
                <a:solidFill>
                  <a:srgbClr val="0D0D0D"/>
                </a:solidFill>
                <a:latin typeface="Poppins Bold"/>
                <a:ea typeface="Poppins Bold"/>
                <a:cs typeface="Poppins Bold"/>
                <a:sym typeface="Poppins Bold"/>
              </a:rPr>
              <a:t>Zainab Choudhary</a:t>
            </a:r>
          </a:p>
        </p:txBody>
      </p:sp>
      <p:sp>
        <p:nvSpPr>
          <p:cNvPr id="45" name="TextBox 45"/>
          <p:cNvSpPr txBox="1"/>
          <p:nvPr/>
        </p:nvSpPr>
        <p:spPr>
          <a:xfrm>
            <a:off x="11499530" y="4459057"/>
            <a:ext cx="3898400" cy="424307"/>
          </a:xfrm>
          <a:prstGeom prst="rect">
            <a:avLst/>
          </a:prstGeom>
        </p:spPr>
        <p:txBody>
          <a:bodyPr lIns="0" tIns="0" rIns="0" bIns="0" rtlCol="0" anchor="t">
            <a:spAutoFit/>
          </a:bodyPr>
          <a:lstStyle/>
          <a:p>
            <a:pPr algn="ctr">
              <a:lnSpc>
                <a:spcPts val="3366"/>
              </a:lnSpc>
            </a:pPr>
            <a:r>
              <a:rPr lang="en-US" sz="2589" b="1">
                <a:solidFill>
                  <a:srgbClr val="0D0D0D"/>
                </a:solidFill>
                <a:latin typeface="Poppins Bold"/>
                <a:ea typeface="Poppins Bold"/>
                <a:cs typeface="Poppins Bold"/>
                <a:sym typeface="Poppins Bold"/>
              </a:rPr>
              <a:t>Eric Super</a:t>
            </a:r>
          </a:p>
        </p:txBody>
      </p:sp>
      <p:sp>
        <p:nvSpPr>
          <p:cNvPr id="46" name="TextBox 46"/>
          <p:cNvSpPr txBox="1"/>
          <p:nvPr/>
        </p:nvSpPr>
        <p:spPr>
          <a:xfrm>
            <a:off x="4403889" y="8030428"/>
            <a:ext cx="3898400" cy="424307"/>
          </a:xfrm>
          <a:prstGeom prst="rect">
            <a:avLst/>
          </a:prstGeom>
        </p:spPr>
        <p:txBody>
          <a:bodyPr lIns="0" tIns="0" rIns="0" bIns="0" rtlCol="0" anchor="t">
            <a:spAutoFit/>
          </a:bodyPr>
          <a:lstStyle/>
          <a:p>
            <a:pPr algn="ctr">
              <a:lnSpc>
                <a:spcPts val="3366"/>
              </a:lnSpc>
            </a:pPr>
            <a:r>
              <a:rPr lang="en-US" sz="2589" b="1">
                <a:solidFill>
                  <a:srgbClr val="0D0D0D"/>
                </a:solidFill>
                <a:latin typeface="Poppins Bold"/>
                <a:ea typeface="Poppins Bold"/>
                <a:cs typeface="Poppins Bold"/>
                <a:sym typeface="Poppins Bold"/>
              </a:rPr>
              <a:t>Mya Bacchus</a:t>
            </a:r>
          </a:p>
        </p:txBody>
      </p:sp>
      <p:sp>
        <p:nvSpPr>
          <p:cNvPr id="47" name="TextBox 47"/>
          <p:cNvSpPr txBox="1"/>
          <p:nvPr/>
        </p:nvSpPr>
        <p:spPr>
          <a:xfrm>
            <a:off x="4677771" y="8466262"/>
            <a:ext cx="3350637" cy="318778"/>
          </a:xfrm>
          <a:prstGeom prst="rect">
            <a:avLst/>
          </a:prstGeom>
        </p:spPr>
        <p:txBody>
          <a:bodyPr lIns="0" tIns="0" rIns="0" bIns="0" rtlCol="0" anchor="t">
            <a:spAutoFit/>
          </a:bodyPr>
          <a:lstStyle/>
          <a:p>
            <a:pPr algn="ctr">
              <a:lnSpc>
                <a:spcPts val="2469"/>
              </a:lnSpc>
            </a:pPr>
            <a:r>
              <a:rPr lang="en-US" sz="1899">
                <a:solidFill>
                  <a:srgbClr val="0D0D0D"/>
                </a:solidFill>
                <a:latin typeface="Poppins"/>
                <a:ea typeface="Poppins"/>
                <a:cs typeface="Poppins"/>
                <a:sym typeface="Poppins"/>
              </a:rPr>
              <a:t>Reporter</a:t>
            </a:r>
          </a:p>
        </p:txBody>
      </p:sp>
      <p:sp>
        <p:nvSpPr>
          <p:cNvPr id="48" name="TextBox 48"/>
          <p:cNvSpPr txBox="1"/>
          <p:nvPr/>
        </p:nvSpPr>
        <p:spPr>
          <a:xfrm>
            <a:off x="8978795" y="8030428"/>
            <a:ext cx="3898400" cy="424307"/>
          </a:xfrm>
          <a:prstGeom prst="rect">
            <a:avLst/>
          </a:prstGeom>
        </p:spPr>
        <p:txBody>
          <a:bodyPr lIns="0" tIns="0" rIns="0" bIns="0" rtlCol="0" anchor="t">
            <a:spAutoFit/>
          </a:bodyPr>
          <a:lstStyle/>
          <a:p>
            <a:pPr algn="ctr">
              <a:lnSpc>
                <a:spcPts val="3366"/>
              </a:lnSpc>
            </a:pPr>
            <a:r>
              <a:rPr lang="en-US" sz="2589" b="1">
                <a:solidFill>
                  <a:srgbClr val="0D0D0D"/>
                </a:solidFill>
                <a:latin typeface="Poppins Bold"/>
                <a:ea typeface="Poppins Bold"/>
                <a:cs typeface="Poppins Bold"/>
                <a:sym typeface="Poppins Bold"/>
              </a:rPr>
              <a:t>Hailey Young</a:t>
            </a:r>
          </a:p>
        </p:txBody>
      </p:sp>
      <p:sp>
        <p:nvSpPr>
          <p:cNvPr id="49" name="TextBox 49"/>
          <p:cNvSpPr txBox="1"/>
          <p:nvPr/>
        </p:nvSpPr>
        <p:spPr>
          <a:xfrm>
            <a:off x="9252676" y="8466262"/>
            <a:ext cx="3350637" cy="318778"/>
          </a:xfrm>
          <a:prstGeom prst="rect">
            <a:avLst/>
          </a:prstGeom>
        </p:spPr>
        <p:txBody>
          <a:bodyPr lIns="0" tIns="0" rIns="0" bIns="0" rtlCol="0" anchor="t">
            <a:spAutoFit/>
          </a:bodyPr>
          <a:lstStyle/>
          <a:p>
            <a:pPr algn="ctr">
              <a:lnSpc>
                <a:spcPts val="2469"/>
              </a:lnSpc>
            </a:pPr>
            <a:r>
              <a:rPr lang="en-US" sz="1899">
                <a:solidFill>
                  <a:srgbClr val="0D0D0D"/>
                </a:solidFill>
                <a:latin typeface="Poppins"/>
                <a:ea typeface="Poppins"/>
                <a:cs typeface="Poppins"/>
                <a:sym typeface="Poppins"/>
              </a:rPr>
              <a:t>Marketing Director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2"/>
            <a:stretch>
              <a:fillRect l="-33935" r="-29863"/>
            </a:stretch>
          </a:blipFill>
        </p:spPr>
        <p:txBody>
          <a:bodyPr/>
          <a:lstStyle/>
          <a:p>
            <a:endParaRPr lang="en-US"/>
          </a:p>
        </p:txBody>
      </p:sp>
      <p:sp>
        <p:nvSpPr>
          <p:cNvPr id="3" name="Freeform 3"/>
          <p:cNvSpPr/>
          <p:nvPr/>
        </p:nvSpPr>
        <p:spPr>
          <a:xfrm rot="-5400000" flipH="1">
            <a:off x="-1268548" y="5846214"/>
            <a:ext cx="2107746" cy="2113399"/>
          </a:xfrm>
          <a:custGeom>
            <a:avLst/>
            <a:gdLst/>
            <a:ahLst/>
            <a:cxnLst/>
            <a:rect l="l" t="t" r="r" b="b"/>
            <a:pathLst>
              <a:path w="2107746" h="2113399">
                <a:moveTo>
                  <a:pt x="2107746" y="0"/>
                </a:moveTo>
                <a:lnTo>
                  <a:pt x="0" y="0"/>
                </a:lnTo>
                <a:lnTo>
                  <a:pt x="0" y="2113399"/>
                </a:lnTo>
                <a:lnTo>
                  <a:pt x="2107746" y="2113399"/>
                </a:lnTo>
                <a:lnTo>
                  <a:pt x="2107746" y="0"/>
                </a:lnTo>
                <a:close/>
              </a:path>
            </a:pathLst>
          </a:custGeom>
          <a:blipFill>
            <a:blip r:embed="rId3"/>
            <a:stretch>
              <a:fillRect r="-393"/>
            </a:stretch>
          </a:blipFill>
        </p:spPr>
        <p:txBody>
          <a:bodyPr/>
          <a:lstStyle/>
          <a:p>
            <a:endParaRPr lang="en-US"/>
          </a:p>
        </p:txBody>
      </p:sp>
      <p:grpSp>
        <p:nvGrpSpPr>
          <p:cNvPr id="4" name="Group 4"/>
          <p:cNvGrpSpPr/>
          <p:nvPr/>
        </p:nvGrpSpPr>
        <p:grpSpPr>
          <a:xfrm>
            <a:off x="-1133151" y="5994634"/>
            <a:ext cx="1796020" cy="179602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1F2F"/>
            </a:solidFill>
          </p:spPr>
          <p:txBody>
            <a:bodyPr/>
            <a:lstStyle/>
            <a:p>
              <a:endParaRPr lang="en-US"/>
            </a:p>
          </p:txBody>
        </p:sp>
        <p:sp>
          <p:nvSpPr>
            <p:cNvPr id="6" name="TextBox 6"/>
            <p:cNvSpPr txBox="1"/>
            <p:nvPr/>
          </p:nvSpPr>
          <p:spPr>
            <a:xfrm>
              <a:off x="76200" y="19050"/>
              <a:ext cx="660400" cy="717550"/>
            </a:xfrm>
            <a:prstGeom prst="rect">
              <a:avLst/>
            </a:prstGeom>
          </p:spPr>
          <p:txBody>
            <a:bodyPr lIns="61945" tIns="61945" rIns="61945" bIns="61945" rtlCol="0" anchor="ctr"/>
            <a:lstStyle/>
            <a:p>
              <a:pPr algn="ctr">
                <a:lnSpc>
                  <a:spcPts val="2659"/>
                </a:lnSpc>
              </a:pPr>
              <a:endParaRPr/>
            </a:p>
          </p:txBody>
        </p:sp>
      </p:grpSp>
      <p:grpSp>
        <p:nvGrpSpPr>
          <p:cNvPr id="7" name="Group 7"/>
          <p:cNvGrpSpPr/>
          <p:nvPr/>
        </p:nvGrpSpPr>
        <p:grpSpPr>
          <a:xfrm>
            <a:off x="-1815476" y="5302112"/>
            <a:ext cx="3201602" cy="320160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38150" cap="sq">
              <a:solidFill>
                <a:srgbClr val="000000"/>
              </a:solidFill>
              <a:prstDash val="solid"/>
              <a:miter/>
            </a:ln>
          </p:spPr>
          <p:txBody>
            <a:bodyPr/>
            <a:lstStyle/>
            <a:p>
              <a:endParaRPr lang="en-US"/>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5400000">
            <a:off x="15655152" y="7699565"/>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1" name="Group 11"/>
          <p:cNvGrpSpPr/>
          <p:nvPr/>
        </p:nvGrpSpPr>
        <p:grpSpPr>
          <a:xfrm>
            <a:off x="0" y="9258300"/>
            <a:ext cx="18288000" cy="1028700"/>
            <a:chOff x="0" y="0"/>
            <a:chExt cx="4816593" cy="270933"/>
          </a:xfrm>
        </p:grpSpPr>
        <p:sp>
          <p:nvSpPr>
            <p:cNvPr id="12" name="Freeform 12"/>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B81F2F"/>
            </a:solidFill>
          </p:spPr>
          <p:txBody>
            <a:bodyPr/>
            <a:lstStyle/>
            <a:p>
              <a:endParaRPr lang="en-US"/>
            </a:p>
          </p:txBody>
        </p:sp>
        <p:sp>
          <p:nvSpPr>
            <p:cNvPr id="13" name="TextBox 13"/>
            <p:cNvSpPr txBox="1"/>
            <p:nvPr/>
          </p:nvSpPr>
          <p:spPr>
            <a:xfrm>
              <a:off x="0" y="-57150"/>
              <a:ext cx="4816593" cy="328083"/>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3602201" y="1431002"/>
            <a:ext cx="4467261" cy="5718094"/>
          </a:xfrm>
          <a:custGeom>
            <a:avLst/>
            <a:gdLst/>
            <a:ahLst/>
            <a:cxnLst/>
            <a:rect l="l" t="t" r="r" b="b"/>
            <a:pathLst>
              <a:path w="4467261" h="5718094">
                <a:moveTo>
                  <a:pt x="0" y="0"/>
                </a:moveTo>
                <a:lnTo>
                  <a:pt x="4467261" y="0"/>
                </a:lnTo>
                <a:lnTo>
                  <a:pt x="4467261" y="5718094"/>
                </a:lnTo>
                <a:lnTo>
                  <a:pt x="0" y="5718094"/>
                </a:lnTo>
                <a:lnTo>
                  <a:pt x="0" y="0"/>
                </a:lnTo>
                <a:close/>
              </a:path>
            </a:pathLst>
          </a:custGeom>
          <a:blipFill>
            <a:blip r:embed="rId6"/>
            <a:stretch>
              <a:fillRect/>
            </a:stretch>
          </a:blipFill>
        </p:spPr>
        <p:txBody>
          <a:bodyPr/>
          <a:lstStyle/>
          <a:p>
            <a:endParaRPr lang="en-US"/>
          </a:p>
        </p:txBody>
      </p:sp>
      <p:grpSp>
        <p:nvGrpSpPr>
          <p:cNvPr id="15" name="Group 15"/>
          <p:cNvGrpSpPr/>
          <p:nvPr/>
        </p:nvGrpSpPr>
        <p:grpSpPr>
          <a:xfrm>
            <a:off x="3824965" y="1914270"/>
            <a:ext cx="4021733" cy="4751557"/>
            <a:chOff x="0" y="0"/>
            <a:chExt cx="812800" cy="960299"/>
          </a:xfrm>
        </p:grpSpPr>
        <p:sp>
          <p:nvSpPr>
            <p:cNvPr id="16" name="Freeform 16"/>
            <p:cNvSpPr/>
            <p:nvPr/>
          </p:nvSpPr>
          <p:spPr>
            <a:xfrm>
              <a:off x="0" y="0"/>
              <a:ext cx="812800" cy="960299"/>
            </a:xfrm>
            <a:custGeom>
              <a:avLst/>
              <a:gdLst/>
              <a:ahLst/>
              <a:cxnLst/>
              <a:rect l="l" t="t" r="r" b="b"/>
              <a:pathLst>
                <a:path w="812800" h="960299">
                  <a:moveTo>
                    <a:pt x="406400" y="0"/>
                  </a:moveTo>
                  <a:cubicBezTo>
                    <a:pt x="181951" y="0"/>
                    <a:pt x="0" y="214970"/>
                    <a:pt x="0" y="480149"/>
                  </a:cubicBezTo>
                  <a:cubicBezTo>
                    <a:pt x="0" y="745329"/>
                    <a:pt x="181951" y="960299"/>
                    <a:pt x="406400" y="960299"/>
                  </a:cubicBezTo>
                  <a:cubicBezTo>
                    <a:pt x="630849" y="960299"/>
                    <a:pt x="812800" y="745329"/>
                    <a:pt x="812800" y="480149"/>
                  </a:cubicBezTo>
                  <a:cubicBezTo>
                    <a:pt x="812800" y="214970"/>
                    <a:pt x="630849" y="0"/>
                    <a:pt x="406400" y="0"/>
                  </a:cubicBezTo>
                  <a:close/>
                </a:path>
              </a:pathLst>
            </a:custGeom>
            <a:blipFill>
              <a:blip r:embed="rId7"/>
              <a:stretch>
                <a:fillRect l="-7272" t="-4905" b="-17169"/>
              </a:stretch>
            </a:blipFill>
            <a:ln w="76200" cap="sq">
              <a:gradFill>
                <a:gsLst>
                  <a:gs pos="0">
                    <a:srgbClr val="492709">
                      <a:alpha val="100000"/>
                    </a:srgbClr>
                  </a:gs>
                  <a:gs pos="100000">
                    <a:srgbClr val="F2AA15">
                      <a:alpha val="100000"/>
                    </a:srgbClr>
                  </a:gs>
                </a:gsLst>
                <a:lin ang="5400000"/>
              </a:gradFill>
              <a:prstDash val="solid"/>
              <a:miter/>
            </a:ln>
          </p:spPr>
          <p:txBody>
            <a:bodyPr/>
            <a:lstStyle/>
            <a:p>
              <a:endParaRPr lang="en-US"/>
            </a:p>
          </p:txBody>
        </p:sp>
      </p:grpSp>
      <p:sp>
        <p:nvSpPr>
          <p:cNvPr id="17" name="Freeform 17"/>
          <p:cNvSpPr/>
          <p:nvPr/>
        </p:nvSpPr>
        <p:spPr>
          <a:xfrm>
            <a:off x="9938426" y="1282053"/>
            <a:ext cx="4467261" cy="5718094"/>
          </a:xfrm>
          <a:custGeom>
            <a:avLst/>
            <a:gdLst/>
            <a:ahLst/>
            <a:cxnLst/>
            <a:rect l="l" t="t" r="r" b="b"/>
            <a:pathLst>
              <a:path w="4467261" h="5718094">
                <a:moveTo>
                  <a:pt x="0" y="0"/>
                </a:moveTo>
                <a:lnTo>
                  <a:pt x="4467261" y="0"/>
                </a:lnTo>
                <a:lnTo>
                  <a:pt x="4467261" y="5718094"/>
                </a:lnTo>
                <a:lnTo>
                  <a:pt x="0" y="5718094"/>
                </a:lnTo>
                <a:lnTo>
                  <a:pt x="0" y="0"/>
                </a:lnTo>
                <a:close/>
              </a:path>
            </a:pathLst>
          </a:custGeom>
          <a:blipFill>
            <a:blip r:embed="rId6"/>
            <a:stretch>
              <a:fillRect/>
            </a:stretch>
          </a:blipFill>
        </p:spPr>
        <p:txBody>
          <a:bodyPr/>
          <a:lstStyle/>
          <a:p>
            <a:endParaRPr lang="en-US"/>
          </a:p>
        </p:txBody>
      </p:sp>
      <p:grpSp>
        <p:nvGrpSpPr>
          <p:cNvPr id="18" name="Group 18"/>
          <p:cNvGrpSpPr/>
          <p:nvPr/>
        </p:nvGrpSpPr>
        <p:grpSpPr>
          <a:xfrm>
            <a:off x="10189848" y="1801774"/>
            <a:ext cx="4021733" cy="4751557"/>
            <a:chOff x="0" y="0"/>
            <a:chExt cx="812800" cy="960299"/>
          </a:xfrm>
        </p:grpSpPr>
        <p:sp>
          <p:nvSpPr>
            <p:cNvPr id="19" name="Freeform 19"/>
            <p:cNvSpPr/>
            <p:nvPr/>
          </p:nvSpPr>
          <p:spPr>
            <a:xfrm>
              <a:off x="0" y="0"/>
              <a:ext cx="812800" cy="960299"/>
            </a:xfrm>
            <a:custGeom>
              <a:avLst/>
              <a:gdLst/>
              <a:ahLst/>
              <a:cxnLst/>
              <a:rect l="l" t="t" r="r" b="b"/>
              <a:pathLst>
                <a:path w="812800" h="960299">
                  <a:moveTo>
                    <a:pt x="406400" y="0"/>
                  </a:moveTo>
                  <a:cubicBezTo>
                    <a:pt x="181951" y="0"/>
                    <a:pt x="0" y="214970"/>
                    <a:pt x="0" y="480149"/>
                  </a:cubicBezTo>
                  <a:cubicBezTo>
                    <a:pt x="0" y="745329"/>
                    <a:pt x="181951" y="960299"/>
                    <a:pt x="406400" y="960299"/>
                  </a:cubicBezTo>
                  <a:cubicBezTo>
                    <a:pt x="630849" y="960299"/>
                    <a:pt x="812800" y="745329"/>
                    <a:pt x="812800" y="480149"/>
                  </a:cubicBezTo>
                  <a:cubicBezTo>
                    <a:pt x="812800" y="214970"/>
                    <a:pt x="630849" y="0"/>
                    <a:pt x="406400" y="0"/>
                  </a:cubicBezTo>
                  <a:close/>
                </a:path>
              </a:pathLst>
            </a:custGeom>
            <a:blipFill>
              <a:blip r:embed="rId8"/>
              <a:stretch>
                <a:fillRect t="-12288" r="-2782" b="-12288"/>
              </a:stretch>
            </a:blipFill>
            <a:ln w="76200" cap="sq">
              <a:gradFill>
                <a:gsLst>
                  <a:gs pos="0">
                    <a:srgbClr val="492709">
                      <a:alpha val="100000"/>
                    </a:srgbClr>
                  </a:gs>
                  <a:gs pos="100000">
                    <a:srgbClr val="F2AA15">
                      <a:alpha val="100000"/>
                    </a:srgbClr>
                  </a:gs>
                </a:gsLst>
                <a:lin ang="5400000"/>
              </a:gradFill>
              <a:prstDash val="solid"/>
              <a:miter/>
            </a:ln>
          </p:spPr>
          <p:txBody>
            <a:bodyPr/>
            <a:lstStyle/>
            <a:p>
              <a:endParaRPr lang="en-US"/>
            </a:p>
          </p:txBody>
        </p:sp>
      </p:grpSp>
      <p:sp>
        <p:nvSpPr>
          <p:cNvPr id="20" name="TextBox 20"/>
          <p:cNvSpPr txBox="1"/>
          <p:nvPr/>
        </p:nvSpPr>
        <p:spPr>
          <a:xfrm>
            <a:off x="2744752" y="497827"/>
            <a:ext cx="12798496" cy="660400"/>
          </a:xfrm>
          <a:prstGeom prst="rect">
            <a:avLst/>
          </a:prstGeom>
        </p:spPr>
        <p:txBody>
          <a:bodyPr lIns="0" tIns="0" rIns="0" bIns="0" rtlCol="0" anchor="t">
            <a:spAutoFit/>
          </a:bodyPr>
          <a:lstStyle/>
          <a:p>
            <a:pPr algn="ctr">
              <a:lnSpc>
                <a:spcPts val="4550"/>
              </a:lnSpc>
            </a:pPr>
            <a:r>
              <a:rPr lang="en-US" sz="5000" b="1">
                <a:solidFill>
                  <a:srgbClr val="0D0D0D"/>
                </a:solidFill>
                <a:latin typeface="Poppins Bold"/>
                <a:ea typeface="Poppins Bold"/>
                <a:cs typeface="Poppins Bold"/>
                <a:sym typeface="Poppins Bold"/>
              </a:rPr>
              <a:t>Meet The Advisors </a:t>
            </a:r>
          </a:p>
        </p:txBody>
      </p:sp>
      <p:sp>
        <p:nvSpPr>
          <p:cNvPr id="21" name="TextBox 21"/>
          <p:cNvSpPr txBox="1"/>
          <p:nvPr/>
        </p:nvSpPr>
        <p:spPr>
          <a:xfrm>
            <a:off x="4036220" y="7224259"/>
            <a:ext cx="4033241" cy="447190"/>
          </a:xfrm>
          <a:prstGeom prst="rect">
            <a:avLst/>
          </a:prstGeom>
        </p:spPr>
        <p:txBody>
          <a:bodyPr lIns="0" tIns="0" rIns="0" bIns="0" rtlCol="0" anchor="t">
            <a:spAutoFit/>
          </a:bodyPr>
          <a:lstStyle/>
          <a:p>
            <a:pPr algn="ctr">
              <a:lnSpc>
                <a:spcPts val="3483"/>
              </a:lnSpc>
            </a:pPr>
            <a:r>
              <a:rPr lang="en-US" sz="2679" b="1">
                <a:solidFill>
                  <a:srgbClr val="0D0D0D"/>
                </a:solidFill>
                <a:latin typeface="Poppins Bold"/>
                <a:ea typeface="Poppins Bold"/>
                <a:cs typeface="Poppins Bold"/>
                <a:sym typeface="Poppins Bold"/>
              </a:rPr>
              <a:t>Shannon Shumate</a:t>
            </a:r>
          </a:p>
        </p:txBody>
      </p:sp>
      <p:sp>
        <p:nvSpPr>
          <p:cNvPr id="22" name="TextBox 22"/>
          <p:cNvSpPr txBox="1"/>
          <p:nvPr/>
        </p:nvSpPr>
        <p:spPr>
          <a:xfrm>
            <a:off x="4319575" y="7684693"/>
            <a:ext cx="3466532" cy="328487"/>
          </a:xfrm>
          <a:prstGeom prst="rect">
            <a:avLst/>
          </a:prstGeom>
        </p:spPr>
        <p:txBody>
          <a:bodyPr lIns="0" tIns="0" rIns="0" bIns="0" rtlCol="0" anchor="t">
            <a:spAutoFit/>
          </a:bodyPr>
          <a:lstStyle/>
          <a:p>
            <a:pPr algn="ctr">
              <a:lnSpc>
                <a:spcPts val="2554"/>
              </a:lnSpc>
            </a:pPr>
            <a:r>
              <a:rPr lang="en-US" sz="1965">
                <a:solidFill>
                  <a:srgbClr val="0D0D0D"/>
                </a:solidFill>
                <a:latin typeface="Poppins"/>
                <a:ea typeface="Poppins"/>
                <a:cs typeface="Poppins"/>
                <a:sym typeface="Poppins"/>
              </a:rPr>
              <a:t>Principal Lecturer</a:t>
            </a:r>
          </a:p>
        </p:txBody>
      </p:sp>
      <p:sp>
        <p:nvSpPr>
          <p:cNvPr id="23" name="TextBox 23"/>
          <p:cNvSpPr txBox="1"/>
          <p:nvPr/>
        </p:nvSpPr>
        <p:spPr>
          <a:xfrm>
            <a:off x="10372446" y="7224259"/>
            <a:ext cx="4033241" cy="447190"/>
          </a:xfrm>
          <a:prstGeom prst="rect">
            <a:avLst/>
          </a:prstGeom>
        </p:spPr>
        <p:txBody>
          <a:bodyPr lIns="0" tIns="0" rIns="0" bIns="0" rtlCol="0" anchor="t">
            <a:spAutoFit/>
          </a:bodyPr>
          <a:lstStyle/>
          <a:p>
            <a:pPr algn="ctr">
              <a:lnSpc>
                <a:spcPts val="3483"/>
              </a:lnSpc>
            </a:pPr>
            <a:r>
              <a:rPr lang="en-US" sz="2679" b="1">
                <a:solidFill>
                  <a:srgbClr val="0D0D0D"/>
                </a:solidFill>
                <a:latin typeface="Poppins Bold"/>
                <a:ea typeface="Poppins Bold"/>
                <a:cs typeface="Poppins Bold"/>
                <a:sym typeface="Poppins Bold"/>
              </a:rPr>
              <a:t>Amanda York</a:t>
            </a:r>
          </a:p>
        </p:txBody>
      </p:sp>
      <p:sp>
        <p:nvSpPr>
          <p:cNvPr id="24" name="TextBox 24"/>
          <p:cNvSpPr txBox="1"/>
          <p:nvPr/>
        </p:nvSpPr>
        <p:spPr>
          <a:xfrm>
            <a:off x="10559626" y="7665594"/>
            <a:ext cx="3466532" cy="643829"/>
          </a:xfrm>
          <a:prstGeom prst="rect">
            <a:avLst/>
          </a:prstGeom>
        </p:spPr>
        <p:txBody>
          <a:bodyPr lIns="0" tIns="0" rIns="0" bIns="0" rtlCol="0" anchor="t">
            <a:spAutoFit/>
          </a:bodyPr>
          <a:lstStyle/>
          <a:p>
            <a:pPr algn="ctr">
              <a:lnSpc>
                <a:spcPts val="2554"/>
              </a:lnSpc>
            </a:pPr>
            <a:r>
              <a:rPr lang="en-US" sz="1965">
                <a:solidFill>
                  <a:srgbClr val="0D0D0D"/>
                </a:solidFill>
                <a:latin typeface="Poppins"/>
                <a:ea typeface="Poppins"/>
                <a:cs typeface="Poppins"/>
                <a:sym typeface="Poppins"/>
              </a:rPr>
              <a:t>Associate Director, Strategic Partnerships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974549"/>
            <a:ext cx="12791969" cy="4460791"/>
            <a:chOff x="0" y="0"/>
            <a:chExt cx="2908209" cy="1014145"/>
          </a:xfrm>
        </p:grpSpPr>
        <p:sp>
          <p:nvSpPr>
            <p:cNvPr id="3" name="Freeform 3"/>
            <p:cNvSpPr/>
            <p:nvPr/>
          </p:nvSpPr>
          <p:spPr>
            <a:xfrm>
              <a:off x="0" y="0"/>
              <a:ext cx="2908209" cy="1014145"/>
            </a:xfrm>
            <a:custGeom>
              <a:avLst/>
              <a:gdLst/>
              <a:ahLst/>
              <a:cxnLst/>
              <a:rect l="l" t="t" r="r" b="b"/>
              <a:pathLst>
                <a:path w="2908209" h="1014145">
                  <a:moveTo>
                    <a:pt x="30261" y="0"/>
                  </a:moveTo>
                  <a:lnTo>
                    <a:pt x="2877948" y="0"/>
                  </a:lnTo>
                  <a:cubicBezTo>
                    <a:pt x="2885973" y="0"/>
                    <a:pt x="2893670" y="3188"/>
                    <a:pt x="2899346" y="8863"/>
                  </a:cubicBezTo>
                  <a:cubicBezTo>
                    <a:pt x="2905021" y="14538"/>
                    <a:pt x="2908209" y="22235"/>
                    <a:pt x="2908209" y="30261"/>
                  </a:cubicBezTo>
                  <a:lnTo>
                    <a:pt x="2908209" y="983884"/>
                  </a:lnTo>
                  <a:cubicBezTo>
                    <a:pt x="2908209" y="991910"/>
                    <a:pt x="2905021" y="999607"/>
                    <a:pt x="2899346" y="1005282"/>
                  </a:cubicBezTo>
                  <a:cubicBezTo>
                    <a:pt x="2893670" y="1010957"/>
                    <a:pt x="2885973" y="1014145"/>
                    <a:pt x="2877948" y="1014145"/>
                  </a:cubicBezTo>
                  <a:lnTo>
                    <a:pt x="30261" y="1014145"/>
                  </a:lnTo>
                  <a:cubicBezTo>
                    <a:pt x="22235" y="1014145"/>
                    <a:pt x="14538" y="1010957"/>
                    <a:pt x="8863" y="1005282"/>
                  </a:cubicBezTo>
                  <a:cubicBezTo>
                    <a:pt x="3188" y="999607"/>
                    <a:pt x="0" y="991910"/>
                    <a:pt x="0" y="983884"/>
                  </a:cubicBezTo>
                  <a:lnTo>
                    <a:pt x="0" y="30261"/>
                  </a:lnTo>
                  <a:cubicBezTo>
                    <a:pt x="0" y="22235"/>
                    <a:pt x="3188" y="14538"/>
                    <a:pt x="8863" y="8863"/>
                  </a:cubicBezTo>
                  <a:cubicBezTo>
                    <a:pt x="14538" y="3188"/>
                    <a:pt x="22235" y="0"/>
                    <a:pt x="30261" y="0"/>
                  </a:cubicBezTo>
                  <a:close/>
                </a:path>
              </a:pathLst>
            </a:custGeom>
            <a:solidFill>
              <a:srgbClr val="B81F2F"/>
            </a:solidFill>
          </p:spPr>
          <p:txBody>
            <a:bodyPr/>
            <a:lstStyle/>
            <a:p>
              <a:endParaRPr lang="en-US"/>
            </a:p>
          </p:txBody>
        </p:sp>
        <p:sp>
          <p:nvSpPr>
            <p:cNvPr id="4" name="TextBox 4"/>
            <p:cNvSpPr txBox="1"/>
            <p:nvPr/>
          </p:nvSpPr>
          <p:spPr>
            <a:xfrm>
              <a:off x="0" y="-57150"/>
              <a:ext cx="2908209" cy="107129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2122028"/>
            <a:ext cx="5669855" cy="1538876"/>
            <a:chOff x="0" y="0"/>
            <a:chExt cx="1289021" cy="349858"/>
          </a:xfrm>
        </p:grpSpPr>
        <p:sp>
          <p:nvSpPr>
            <p:cNvPr id="6" name="Freeform 6"/>
            <p:cNvSpPr/>
            <p:nvPr/>
          </p:nvSpPr>
          <p:spPr>
            <a:xfrm>
              <a:off x="0" y="0"/>
              <a:ext cx="1289021" cy="349858"/>
            </a:xfrm>
            <a:custGeom>
              <a:avLst/>
              <a:gdLst/>
              <a:ahLst/>
              <a:cxnLst/>
              <a:rect l="l" t="t" r="r" b="b"/>
              <a:pathLst>
                <a:path w="1289021" h="349858">
                  <a:moveTo>
                    <a:pt x="68273" y="0"/>
                  </a:moveTo>
                  <a:lnTo>
                    <a:pt x="1220749" y="0"/>
                  </a:lnTo>
                  <a:cubicBezTo>
                    <a:pt x="1238856" y="0"/>
                    <a:pt x="1256221" y="7193"/>
                    <a:pt x="1269025" y="19997"/>
                  </a:cubicBezTo>
                  <a:cubicBezTo>
                    <a:pt x="1281828" y="32800"/>
                    <a:pt x="1289021" y="50166"/>
                    <a:pt x="1289021" y="68273"/>
                  </a:cubicBezTo>
                  <a:lnTo>
                    <a:pt x="1289021" y="281585"/>
                  </a:lnTo>
                  <a:cubicBezTo>
                    <a:pt x="1289021" y="299692"/>
                    <a:pt x="1281828" y="317058"/>
                    <a:pt x="1269025" y="329861"/>
                  </a:cubicBezTo>
                  <a:cubicBezTo>
                    <a:pt x="1256221" y="342665"/>
                    <a:pt x="1238856" y="349858"/>
                    <a:pt x="1220749" y="349858"/>
                  </a:cubicBezTo>
                  <a:lnTo>
                    <a:pt x="68273" y="349858"/>
                  </a:lnTo>
                  <a:cubicBezTo>
                    <a:pt x="50166" y="349858"/>
                    <a:pt x="32800" y="342665"/>
                    <a:pt x="19997" y="329861"/>
                  </a:cubicBezTo>
                  <a:cubicBezTo>
                    <a:pt x="7193" y="317058"/>
                    <a:pt x="0" y="299692"/>
                    <a:pt x="0" y="281585"/>
                  </a:cubicBezTo>
                  <a:lnTo>
                    <a:pt x="0" y="68273"/>
                  </a:lnTo>
                  <a:cubicBezTo>
                    <a:pt x="0" y="50166"/>
                    <a:pt x="7193" y="32800"/>
                    <a:pt x="19997" y="19997"/>
                  </a:cubicBezTo>
                  <a:cubicBezTo>
                    <a:pt x="32800" y="7193"/>
                    <a:pt x="50166" y="0"/>
                    <a:pt x="68273" y="0"/>
                  </a:cubicBezTo>
                  <a:close/>
                </a:path>
              </a:pathLst>
            </a:custGeom>
            <a:solidFill>
              <a:srgbClr val="FCBA2F"/>
            </a:solidFill>
          </p:spPr>
          <p:txBody>
            <a:bodyPr/>
            <a:lstStyle/>
            <a:p>
              <a:endParaRPr lang="en-US"/>
            </a:p>
          </p:txBody>
        </p:sp>
        <p:sp>
          <p:nvSpPr>
            <p:cNvPr id="7" name="TextBox 7"/>
            <p:cNvSpPr txBox="1"/>
            <p:nvPr/>
          </p:nvSpPr>
          <p:spPr>
            <a:xfrm>
              <a:off x="0" y="-57150"/>
              <a:ext cx="1289021" cy="40700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5400000" flipH="1">
            <a:off x="9639709" y="1200166"/>
            <a:ext cx="8361920" cy="8405377"/>
          </a:xfrm>
          <a:custGeom>
            <a:avLst/>
            <a:gdLst/>
            <a:ahLst/>
            <a:cxnLst/>
            <a:rect l="l" t="t" r="r" b="b"/>
            <a:pathLst>
              <a:path w="8361920" h="8405377">
                <a:moveTo>
                  <a:pt x="8361920" y="0"/>
                </a:moveTo>
                <a:lnTo>
                  <a:pt x="0" y="0"/>
                </a:lnTo>
                <a:lnTo>
                  <a:pt x="0" y="8405377"/>
                </a:lnTo>
                <a:lnTo>
                  <a:pt x="8361920" y="8405377"/>
                </a:lnTo>
                <a:lnTo>
                  <a:pt x="8361920" y="0"/>
                </a:lnTo>
                <a:close/>
              </a:path>
            </a:pathLst>
          </a:custGeom>
          <a:blipFill>
            <a:blip r:embed="rId2"/>
            <a:stretch>
              <a:fillRect l="-125" r="-520"/>
            </a:stretch>
          </a:blipFill>
        </p:spPr>
        <p:txBody>
          <a:bodyPr/>
          <a:lstStyle/>
          <a:p>
            <a:endParaRPr lang="en-US"/>
          </a:p>
        </p:txBody>
      </p:sp>
      <p:grpSp>
        <p:nvGrpSpPr>
          <p:cNvPr id="9" name="Group 9"/>
          <p:cNvGrpSpPr/>
          <p:nvPr/>
        </p:nvGrpSpPr>
        <p:grpSpPr>
          <a:xfrm>
            <a:off x="10177063" y="1713124"/>
            <a:ext cx="7185007" cy="718500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45759" r="-45759"/>
              </a:stretch>
            </a:blipFill>
            <a:ln w="95250" cap="sq">
              <a:solidFill>
                <a:srgbClr val="FFFFFF"/>
              </a:solidFill>
              <a:prstDash val="solid"/>
              <a:miter/>
            </a:ln>
          </p:spPr>
          <p:txBody>
            <a:bodyPr/>
            <a:lstStyle/>
            <a:p>
              <a:endParaRPr lang="en-US"/>
            </a:p>
          </p:txBody>
        </p:sp>
      </p:grpSp>
      <p:sp>
        <p:nvSpPr>
          <p:cNvPr id="11" name="Freeform 11"/>
          <p:cNvSpPr/>
          <p:nvPr/>
        </p:nvSpPr>
        <p:spPr>
          <a:xfrm rot="-5400000" flipH="1">
            <a:off x="-463940" y="-881023"/>
            <a:ext cx="2107746" cy="2118701"/>
          </a:xfrm>
          <a:custGeom>
            <a:avLst/>
            <a:gdLst/>
            <a:ahLst/>
            <a:cxnLst/>
            <a:rect l="l" t="t" r="r" b="b"/>
            <a:pathLst>
              <a:path w="2107746" h="2118701">
                <a:moveTo>
                  <a:pt x="2107746" y="0"/>
                </a:moveTo>
                <a:lnTo>
                  <a:pt x="0" y="0"/>
                </a:lnTo>
                <a:lnTo>
                  <a:pt x="0" y="2118701"/>
                </a:lnTo>
                <a:lnTo>
                  <a:pt x="2107746" y="2118701"/>
                </a:lnTo>
                <a:lnTo>
                  <a:pt x="2107746" y="0"/>
                </a:lnTo>
                <a:close/>
              </a:path>
            </a:pathLst>
          </a:custGeom>
          <a:blipFill>
            <a:blip r:embed="rId2"/>
            <a:stretch>
              <a:fillRect l="-125" r="-520"/>
            </a:stretch>
          </a:blipFill>
        </p:spPr>
        <p:txBody>
          <a:bodyPr/>
          <a:lstStyle/>
          <a:p>
            <a:endParaRPr lang="en-US"/>
          </a:p>
        </p:txBody>
      </p:sp>
      <p:grpSp>
        <p:nvGrpSpPr>
          <p:cNvPr id="12" name="Group 12"/>
          <p:cNvGrpSpPr/>
          <p:nvPr/>
        </p:nvGrpSpPr>
        <p:grpSpPr>
          <a:xfrm>
            <a:off x="-330847" y="-729952"/>
            <a:ext cx="1800525" cy="1796020"/>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B81F2F"/>
            </a:solidFill>
          </p:spPr>
          <p:txBody>
            <a:bodyPr/>
            <a:lstStyle/>
            <a:p>
              <a:endParaRPr lang="en-US"/>
            </a:p>
          </p:txBody>
        </p:sp>
        <p:sp>
          <p:nvSpPr>
            <p:cNvPr id="14" name="TextBox 14"/>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5" name="Group 15"/>
          <p:cNvGrpSpPr/>
          <p:nvPr/>
        </p:nvGrpSpPr>
        <p:grpSpPr>
          <a:xfrm>
            <a:off x="-1014884" y="-1422474"/>
            <a:ext cx="3209633" cy="3201602"/>
            <a:chOff x="0" y="0"/>
            <a:chExt cx="814839" cy="812800"/>
          </a:xfrm>
        </p:grpSpPr>
        <p:sp>
          <p:nvSpPr>
            <p:cNvPr id="16" name="Freeform 16"/>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000000">
                <a:alpha val="0"/>
              </a:srgbClr>
            </a:solidFill>
            <a:ln w="438150" cap="sq">
              <a:solidFill>
                <a:srgbClr val="CBCBCB"/>
              </a:solidFill>
              <a:prstDash val="solid"/>
              <a:miter/>
            </a:ln>
          </p:spPr>
          <p:txBody>
            <a:bodyPr/>
            <a:lstStyle/>
            <a:p>
              <a:endParaRPr lang="en-US"/>
            </a:p>
          </p:txBody>
        </p:sp>
        <p:sp>
          <p:nvSpPr>
            <p:cNvPr id="17" name="TextBox 17"/>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5477759">
            <a:off x="7613215" y="2341259"/>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AutoShape 19"/>
          <p:cNvSpPr/>
          <p:nvPr/>
        </p:nvSpPr>
        <p:spPr>
          <a:xfrm>
            <a:off x="1205093" y="5143500"/>
            <a:ext cx="6492240" cy="0"/>
          </a:xfrm>
          <a:prstGeom prst="line">
            <a:avLst/>
          </a:prstGeom>
          <a:ln w="38100" cap="flat">
            <a:solidFill>
              <a:srgbClr val="FFFFFF"/>
            </a:solidFill>
            <a:prstDash val="solid"/>
            <a:headEnd type="none" w="sm" len="sm"/>
            <a:tailEnd type="none" w="sm" len="sm"/>
          </a:ln>
        </p:spPr>
        <p:txBody>
          <a:bodyPr/>
          <a:lstStyle/>
          <a:p>
            <a:endParaRPr lang="en-US"/>
          </a:p>
        </p:txBody>
      </p:sp>
      <p:sp>
        <p:nvSpPr>
          <p:cNvPr id="20" name="Freeform 20"/>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sp>
        <p:nvSpPr>
          <p:cNvPr id="21" name="TextBox 21"/>
          <p:cNvSpPr txBox="1"/>
          <p:nvPr/>
        </p:nvSpPr>
        <p:spPr>
          <a:xfrm>
            <a:off x="1205093" y="2500386"/>
            <a:ext cx="5916154" cy="692150"/>
          </a:xfrm>
          <a:prstGeom prst="rect">
            <a:avLst/>
          </a:prstGeom>
        </p:spPr>
        <p:txBody>
          <a:bodyPr lIns="0" tIns="0" rIns="0" bIns="0" rtlCol="0" anchor="t">
            <a:spAutoFit/>
          </a:bodyPr>
          <a:lstStyle/>
          <a:p>
            <a:pPr algn="l">
              <a:lnSpc>
                <a:spcPts val="5200"/>
              </a:lnSpc>
            </a:pPr>
            <a:r>
              <a:rPr lang="en-US" sz="4000" b="1">
                <a:solidFill>
                  <a:srgbClr val="FFFFFF"/>
                </a:solidFill>
                <a:latin typeface="Poppins Bold"/>
                <a:ea typeface="Poppins Bold"/>
                <a:cs typeface="Poppins Bold"/>
                <a:sym typeface="Poppins Bold"/>
              </a:rPr>
              <a:t>Karen Flores-Padilla</a:t>
            </a:r>
          </a:p>
        </p:txBody>
      </p:sp>
      <p:sp>
        <p:nvSpPr>
          <p:cNvPr id="22" name="TextBox 22"/>
          <p:cNvSpPr txBox="1"/>
          <p:nvPr/>
        </p:nvSpPr>
        <p:spPr>
          <a:xfrm>
            <a:off x="1205093" y="4340502"/>
            <a:ext cx="5916154" cy="682625"/>
          </a:xfrm>
          <a:prstGeom prst="rect">
            <a:avLst/>
          </a:prstGeom>
        </p:spPr>
        <p:txBody>
          <a:bodyPr lIns="0" tIns="0" rIns="0" bIns="0" rtlCol="0" anchor="t">
            <a:spAutoFit/>
          </a:bodyPr>
          <a:lstStyle/>
          <a:p>
            <a:pPr algn="l">
              <a:lnSpc>
                <a:spcPts val="5199"/>
              </a:lnSpc>
            </a:pPr>
            <a:r>
              <a:rPr lang="en-US" sz="3999" b="1">
                <a:solidFill>
                  <a:srgbClr val="FFFFFF"/>
                </a:solidFill>
                <a:latin typeface="Poppins Bold"/>
                <a:ea typeface="Poppins Bold"/>
                <a:cs typeface="Poppins Bold"/>
                <a:sym typeface="Poppins Bold"/>
              </a:rPr>
              <a:t>President</a:t>
            </a:r>
          </a:p>
        </p:txBody>
      </p:sp>
      <p:sp>
        <p:nvSpPr>
          <p:cNvPr id="23" name="TextBox 23"/>
          <p:cNvSpPr txBox="1"/>
          <p:nvPr/>
        </p:nvSpPr>
        <p:spPr>
          <a:xfrm>
            <a:off x="1205093" y="5419725"/>
            <a:ext cx="6492240" cy="2676525"/>
          </a:xfrm>
          <a:prstGeom prst="rect">
            <a:avLst/>
          </a:prstGeom>
        </p:spPr>
        <p:txBody>
          <a:bodyPr lIns="0" tIns="0" rIns="0" bIns="0" rtlCol="0" anchor="t">
            <a:spAutoFit/>
          </a:bodyPr>
          <a:lstStyle/>
          <a:p>
            <a:pPr algn="ctr">
              <a:lnSpc>
                <a:spcPts val="4200"/>
              </a:lnSpc>
            </a:pPr>
            <a:r>
              <a:rPr lang="en-US" sz="3000" b="1">
                <a:solidFill>
                  <a:srgbClr val="FFFFFF"/>
                </a:solidFill>
                <a:latin typeface="Poppins Bold"/>
                <a:ea typeface="Poppins Bold"/>
                <a:cs typeface="Poppins Bold"/>
                <a:sym typeface="Poppins Bold"/>
              </a:rPr>
              <a:t>Internship: Bennett Thrasher Summer 2026</a:t>
            </a:r>
          </a:p>
          <a:p>
            <a:pPr algn="ctr">
              <a:lnSpc>
                <a:spcPts val="4200"/>
              </a:lnSpc>
            </a:pPr>
            <a:endParaRPr lang="en-US" sz="3000" b="1">
              <a:solidFill>
                <a:srgbClr val="FFFFFF"/>
              </a:solidFill>
              <a:latin typeface="Poppins Bold"/>
              <a:ea typeface="Poppins Bold"/>
              <a:cs typeface="Poppins Bold"/>
              <a:sym typeface="Poppins Bold"/>
            </a:endParaRPr>
          </a:p>
          <a:p>
            <a:pPr algn="ctr">
              <a:lnSpc>
                <a:spcPts val="4200"/>
              </a:lnSpc>
            </a:pPr>
            <a:r>
              <a:rPr lang="en-US" sz="3000" b="1">
                <a:solidFill>
                  <a:srgbClr val="FFFFFF"/>
                </a:solidFill>
                <a:latin typeface="Poppins Bold"/>
                <a:ea typeface="Poppins Bold"/>
                <a:cs typeface="Poppins Bold"/>
                <a:sym typeface="Poppins Bold"/>
              </a:rPr>
              <a:t>Fun Fact: I can’t swim &amp; I can crack my thumbs</a:t>
            </a:r>
          </a:p>
        </p:txBody>
      </p:sp>
      <p:sp>
        <p:nvSpPr>
          <p:cNvPr id="24" name="Freeform 24"/>
          <p:cNvSpPr/>
          <p:nvPr/>
        </p:nvSpPr>
        <p:spPr>
          <a:xfrm>
            <a:off x="1649283" y="8693428"/>
            <a:ext cx="409406" cy="409406"/>
          </a:xfrm>
          <a:custGeom>
            <a:avLst/>
            <a:gdLst/>
            <a:ahLst/>
            <a:cxnLst/>
            <a:rect l="l" t="t" r="r" b="b"/>
            <a:pathLst>
              <a:path w="409406" h="409406">
                <a:moveTo>
                  <a:pt x="0" y="0"/>
                </a:moveTo>
                <a:lnTo>
                  <a:pt x="409406" y="0"/>
                </a:lnTo>
                <a:lnTo>
                  <a:pt x="409406" y="409406"/>
                </a:lnTo>
                <a:lnTo>
                  <a:pt x="0" y="4094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a:off x="6961459" y="8693428"/>
            <a:ext cx="409406" cy="409406"/>
          </a:xfrm>
          <a:custGeom>
            <a:avLst/>
            <a:gdLst/>
            <a:ahLst/>
            <a:cxnLst/>
            <a:rect l="l" t="t" r="r" b="b"/>
            <a:pathLst>
              <a:path w="409406" h="409406">
                <a:moveTo>
                  <a:pt x="0" y="0"/>
                </a:moveTo>
                <a:lnTo>
                  <a:pt x="409406" y="0"/>
                </a:lnTo>
                <a:lnTo>
                  <a:pt x="409406" y="409406"/>
                </a:lnTo>
                <a:lnTo>
                  <a:pt x="0" y="4094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TextBox 26"/>
          <p:cNvSpPr txBox="1"/>
          <p:nvPr/>
        </p:nvSpPr>
        <p:spPr>
          <a:xfrm>
            <a:off x="2239043" y="8706678"/>
            <a:ext cx="4541441" cy="305084"/>
          </a:xfrm>
          <a:prstGeom prst="rect">
            <a:avLst/>
          </a:prstGeom>
        </p:spPr>
        <p:txBody>
          <a:bodyPr lIns="0" tIns="0" rIns="0" bIns="0" rtlCol="0" anchor="t">
            <a:spAutoFit/>
          </a:bodyPr>
          <a:lstStyle/>
          <a:p>
            <a:pPr marL="0" lvl="0" indent="0" algn="l">
              <a:lnSpc>
                <a:spcPts val="2520"/>
              </a:lnSpc>
              <a:spcBef>
                <a:spcPct val="0"/>
              </a:spcBef>
            </a:pPr>
            <a:r>
              <a:rPr lang="en-US" sz="1800" b="1" u="sng" dirty="0">
                <a:latin typeface="Poppins Bold"/>
                <a:ea typeface="Poppins Bold"/>
                <a:cs typeface="Poppins Bold"/>
                <a:sym typeface="Poppins Bold"/>
                <a:hlinkClick r:id="rId11" tooltip="https://www.linkedin.com/in/karenflores-padilla?lipi=urn%3Ali%3Apage%3Ad_flagship3_profile_view_base_contact_details%3B4j2gwiF5TXa6UPBFWgDR%2Fw%3D%3D">
                  <a:extLst>
                    <a:ext uri="{A12FA001-AC4F-418D-AE19-62706E023703}">
                      <ahyp:hlinkClr xmlns:ahyp="http://schemas.microsoft.com/office/drawing/2018/hyperlinkcolor" val="tx"/>
                    </a:ext>
                  </a:extLst>
                </a:hlinkClick>
              </a:rPr>
              <a:t>linkedin.com/in/</a:t>
            </a:r>
            <a:r>
              <a:rPr lang="en-US" sz="1800" b="1" u="sng" dirty="0" err="1">
                <a:latin typeface="Poppins Bold"/>
                <a:ea typeface="Poppins Bold"/>
                <a:cs typeface="Poppins Bold"/>
                <a:sym typeface="Poppins Bold"/>
                <a:hlinkClick r:id="rId11" tooltip="https://www.linkedin.com/in/karenflores-padilla?lipi=urn%3Ali%3Apage%3Ad_flagship3_profile_view_base_contact_details%3B4j2gwiF5TXa6UPBFWgDR%2Fw%3D%3D">
                  <a:extLst>
                    <a:ext uri="{A12FA001-AC4F-418D-AE19-62706E023703}">
                      <ahyp:hlinkClr xmlns:ahyp="http://schemas.microsoft.com/office/drawing/2018/hyperlinkcolor" val="tx"/>
                    </a:ext>
                  </a:extLst>
                </a:hlinkClick>
              </a:rPr>
              <a:t>karenflores-padilla</a:t>
            </a:r>
            <a:endParaRPr lang="en-US" sz="1800" b="1" u="sng" dirty="0">
              <a:latin typeface="Poppins Bold"/>
              <a:ea typeface="Poppins Bold"/>
              <a:cs typeface="Poppins Bold"/>
              <a:sym typeface="Poppins Bold"/>
              <a:hlinkClick r:id="rId11" tooltip="https://www.linkedin.com/in/karenflores-padilla?lipi=urn%3Ali%3Apage%3Ad_flagship3_profile_view_base_contact_details%3B4j2gwiF5TXa6UPBFWgDR%2Fw%3D%3D">
                <a:extLst>
                  <a:ext uri="{A12FA001-AC4F-418D-AE19-62706E023703}">
                    <ahyp:hlinkClr xmlns:ahyp="http://schemas.microsoft.com/office/drawing/2018/hyperlinkcolor" val="tx"/>
                  </a:ext>
                </a:extLst>
              </a:hlinkClick>
            </a:endParaRPr>
          </a:p>
        </p:txBody>
      </p:sp>
      <p:sp>
        <p:nvSpPr>
          <p:cNvPr id="27" name="TextBox 27"/>
          <p:cNvSpPr txBox="1"/>
          <p:nvPr/>
        </p:nvSpPr>
        <p:spPr>
          <a:xfrm>
            <a:off x="7551840" y="8706678"/>
            <a:ext cx="4144515" cy="325755"/>
          </a:xfrm>
          <a:prstGeom prst="rect">
            <a:avLst/>
          </a:prstGeom>
        </p:spPr>
        <p:txBody>
          <a:bodyPr lIns="0" tIns="0" rIns="0" bIns="0" rtlCol="0" anchor="t">
            <a:spAutoFit/>
          </a:bodyPr>
          <a:lstStyle/>
          <a:p>
            <a:pPr marL="0" lvl="0" indent="0" algn="l">
              <a:lnSpc>
                <a:spcPts val="2520"/>
              </a:lnSpc>
              <a:spcBef>
                <a:spcPct val="0"/>
              </a:spcBef>
            </a:pPr>
            <a:r>
              <a:rPr lang="en-US" sz="1800" b="1">
                <a:solidFill>
                  <a:srgbClr val="0D0D0D"/>
                </a:solidFill>
                <a:latin typeface="Poppins Bold"/>
                <a:ea typeface="Poppins Bold"/>
                <a:cs typeface="Poppins Bold"/>
                <a:sym typeface="Poppins Bold"/>
              </a:rPr>
              <a:t>kfloresp@students.kennesaw.edu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974549"/>
            <a:ext cx="12791969" cy="4460791"/>
            <a:chOff x="0" y="0"/>
            <a:chExt cx="2908209" cy="1014145"/>
          </a:xfrm>
        </p:grpSpPr>
        <p:sp>
          <p:nvSpPr>
            <p:cNvPr id="3" name="Freeform 3"/>
            <p:cNvSpPr/>
            <p:nvPr/>
          </p:nvSpPr>
          <p:spPr>
            <a:xfrm>
              <a:off x="0" y="0"/>
              <a:ext cx="2908209" cy="1014145"/>
            </a:xfrm>
            <a:custGeom>
              <a:avLst/>
              <a:gdLst/>
              <a:ahLst/>
              <a:cxnLst/>
              <a:rect l="l" t="t" r="r" b="b"/>
              <a:pathLst>
                <a:path w="2908209" h="1014145">
                  <a:moveTo>
                    <a:pt x="30261" y="0"/>
                  </a:moveTo>
                  <a:lnTo>
                    <a:pt x="2877948" y="0"/>
                  </a:lnTo>
                  <a:cubicBezTo>
                    <a:pt x="2885973" y="0"/>
                    <a:pt x="2893670" y="3188"/>
                    <a:pt x="2899346" y="8863"/>
                  </a:cubicBezTo>
                  <a:cubicBezTo>
                    <a:pt x="2905021" y="14538"/>
                    <a:pt x="2908209" y="22235"/>
                    <a:pt x="2908209" y="30261"/>
                  </a:cubicBezTo>
                  <a:lnTo>
                    <a:pt x="2908209" y="983884"/>
                  </a:lnTo>
                  <a:cubicBezTo>
                    <a:pt x="2908209" y="991910"/>
                    <a:pt x="2905021" y="999607"/>
                    <a:pt x="2899346" y="1005282"/>
                  </a:cubicBezTo>
                  <a:cubicBezTo>
                    <a:pt x="2893670" y="1010957"/>
                    <a:pt x="2885973" y="1014145"/>
                    <a:pt x="2877948" y="1014145"/>
                  </a:cubicBezTo>
                  <a:lnTo>
                    <a:pt x="30261" y="1014145"/>
                  </a:lnTo>
                  <a:cubicBezTo>
                    <a:pt x="22235" y="1014145"/>
                    <a:pt x="14538" y="1010957"/>
                    <a:pt x="8863" y="1005282"/>
                  </a:cubicBezTo>
                  <a:cubicBezTo>
                    <a:pt x="3188" y="999607"/>
                    <a:pt x="0" y="991910"/>
                    <a:pt x="0" y="983884"/>
                  </a:cubicBezTo>
                  <a:lnTo>
                    <a:pt x="0" y="30261"/>
                  </a:lnTo>
                  <a:cubicBezTo>
                    <a:pt x="0" y="22235"/>
                    <a:pt x="3188" y="14538"/>
                    <a:pt x="8863" y="8863"/>
                  </a:cubicBezTo>
                  <a:cubicBezTo>
                    <a:pt x="14538" y="3188"/>
                    <a:pt x="22235" y="0"/>
                    <a:pt x="30261" y="0"/>
                  </a:cubicBezTo>
                  <a:close/>
                </a:path>
              </a:pathLst>
            </a:custGeom>
            <a:solidFill>
              <a:srgbClr val="B81F2F"/>
            </a:solidFill>
          </p:spPr>
          <p:txBody>
            <a:bodyPr/>
            <a:lstStyle/>
            <a:p>
              <a:endParaRPr lang="en-US"/>
            </a:p>
          </p:txBody>
        </p:sp>
        <p:sp>
          <p:nvSpPr>
            <p:cNvPr id="4" name="TextBox 4"/>
            <p:cNvSpPr txBox="1"/>
            <p:nvPr/>
          </p:nvSpPr>
          <p:spPr>
            <a:xfrm>
              <a:off x="0" y="-57150"/>
              <a:ext cx="2908209" cy="107129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2122028"/>
            <a:ext cx="5669855" cy="1538876"/>
            <a:chOff x="0" y="0"/>
            <a:chExt cx="1289021" cy="349858"/>
          </a:xfrm>
        </p:grpSpPr>
        <p:sp>
          <p:nvSpPr>
            <p:cNvPr id="6" name="Freeform 6"/>
            <p:cNvSpPr/>
            <p:nvPr/>
          </p:nvSpPr>
          <p:spPr>
            <a:xfrm>
              <a:off x="0" y="0"/>
              <a:ext cx="1289021" cy="349858"/>
            </a:xfrm>
            <a:custGeom>
              <a:avLst/>
              <a:gdLst/>
              <a:ahLst/>
              <a:cxnLst/>
              <a:rect l="l" t="t" r="r" b="b"/>
              <a:pathLst>
                <a:path w="1289021" h="349858">
                  <a:moveTo>
                    <a:pt x="68273" y="0"/>
                  </a:moveTo>
                  <a:lnTo>
                    <a:pt x="1220749" y="0"/>
                  </a:lnTo>
                  <a:cubicBezTo>
                    <a:pt x="1238856" y="0"/>
                    <a:pt x="1256221" y="7193"/>
                    <a:pt x="1269025" y="19997"/>
                  </a:cubicBezTo>
                  <a:cubicBezTo>
                    <a:pt x="1281828" y="32800"/>
                    <a:pt x="1289021" y="50166"/>
                    <a:pt x="1289021" y="68273"/>
                  </a:cubicBezTo>
                  <a:lnTo>
                    <a:pt x="1289021" y="281585"/>
                  </a:lnTo>
                  <a:cubicBezTo>
                    <a:pt x="1289021" y="299692"/>
                    <a:pt x="1281828" y="317058"/>
                    <a:pt x="1269025" y="329861"/>
                  </a:cubicBezTo>
                  <a:cubicBezTo>
                    <a:pt x="1256221" y="342665"/>
                    <a:pt x="1238856" y="349858"/>
                    <a:pt x="1220749" y="349858"/>
                  </a:cubicBezTo>
                  <a:lnTo>
                    <a:pt x="68273" y="349858"/>
                  </a:lnTo>
                  <a:cubicBezTo>
                    <a:pt x="50166" y="349858"/>
                    <a:pt x="32800" y="342665"/>
                    <a:pt x="19997" y="329861"/>
                  </a:cubicBezTo>
                  <a:cubicBezTo>
                    <a:pt x="7193" y="317058"/>
                    <a:pt x="0" y="299692"/>
                    <a:pt x="0" y="281585"/>
                  </a:cubicBezTo>
                  <a:lnTo>
                    <a:pt x="0" y="68273"/>
                  </a:lnTo>
                  <a:cubicBezTo>
                    <a:pt x="0" y="50166"/>
                    <a:pt x="7193" y="32800"/>
                    <a:pt x="19997" y="19997"/>
                  </a:cubicBezTo>
                  <a:cubicBezTo>
                    <a:pt x="32800" y="7193"/>
                    <a:pt x="50166" y="0"/>
                    <a:pt x="68273" y="0"/>
                  </a:cubicBezTo>
                  <a:close/>
                </a:path>
              </a:pathLst>
            </a:custGeom>
            <a:solidFill>
              <a:srgbClr val="FCBA2F"/>
            </a:solidFill>
          </p:spPr>
          <p:txBody>
            <a:bodyPr/>
            <a:lstStyle/>
            <a:p>
              <a:endParaRPr lang="en-US"/>
            </a:p>
          </p:txBody>
        </p:sp>
        <p:sp>
          <p:nvSpPr>
            <p:cNvPr id="7" name="TextBox 7"/>
            <p:cNvSpPr txBox="1"/>
            <p:nvPr/>
          </p:nvSpPr>
          <p:spPr>
            <a:xfrm>
              <a:off x="0" y="-57150"/>
              <a:ext cx="1289021" cy="40700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5400000" flipH="1">
            <a:off x="9639709" y="1200166"/>
            <a:ext cx="8361920" cy="8405377"/>
          </a:xfrm>
          <a:custGeom>
            <a:avLst/>
            <a:gdLst/>
            <a:ahLst/>
            <a:cxnLst/>
            <a:rect l="l" t="t" r="r" b="b"/>
            <a:pathLst>
              <a:path w="8361920" h="8405377">
                <a:moveTo>
                  <a:pt x="8361920" y="0"/>
                </a:moveTo>
                <a:lnTo>
                  <a:pt x="0" y="0"/>
                </a:lnTo>
                <a:lnTo>
                  <a:pt x="0" y="8405377"/>
                </a:lnTo>
                <a:lnTo>
                  <a:pt x="8361920" y="8405377"/>
                </a:lnTo>
                <a:lnTo>
                  <a:pt x="8361920" y="0"/>
                </a:lnTo>
                <a:close/>
              </a:path>
            </a:pathLst>
          </a:custGeom>
          <a:blipFill>
            <a:blip r:embed="rId2"/>
            <a:stretch>
              <a:fillRect l="-125" r="-520"/>
            </a:stretch>
          </a:blipFill>
        </p:spPr>
        <p:txBody>
          <a:bodyPr/>
          <a:lstStyle/>
          <a:p>
            <a:endParaRPr lang="en-US"/>
          </a:p>
        </p:txBody>
      </p:sp>
      <p:grpSp>
        <p:nvGrpSpPr>
          <p:cNvPr id="9" name="Group 9"/>
          <p:cNvGrpSpPr/>
          <p:nvPr/>
        </p:nvGrpSpPr>
        <p:grpSpPr>
          <a:xfrm>
            <a:off x="10177063" y="1713124"/>
            <a:ext cx="7185007" cy="718500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25046" b="-25046"/>
              </a:stretch>
            </a:blipFill>
            <a:ln w="95250" cap="sq">
              <a:solidFill>
                <a:srgbClr val="FFFFFF"/>
              </a:solidFill>
              <a:prstDash val="solid"/>
              <a:miter/>
            </a:ln>
          </p:spPr>
          <p:txBody>
            <a:bodyPr/>
            <a:lstStyle/>
            <a:p>
              <a:endParaRPr lang="en-US"/>
            </a:p>
          </p:txBody>
        </p:sp>
      </p:grpSp>
      <p:sp>
        <p:nvSpPr>
          <p:cNvPr id="11" name="Freeform 11"/>
          <p:cNvSpPr/>
          <p:nvPr/>
        </p:nvSpPr>
        <p:spPr>
          <a:xfrm rot="-5400000" flipH="1">
            <a:off x="-463940" y="-881023"/>
            <a:ext cx="2107746" cy="2118701"/>
          </a:xfrm>
          <a:custGeom>
            <a:avLst/>
            <a:gdLst/>
            <a:ahLst/>
            <a:cxnLst/>
            <a:rect l="l" t="t" r="r" b="b"/>
            <a:pathLst>
              <a:path w="2107746" h="2118701">
                <a:moveTo>
                  <a:pt x="2107746" y="0"/>
                </a:moveTo>
                <a:lnTo>
                  <a:pt x="0" y="0"/>
                </a:lnTo>
                <a:lnTo>
                  <a:pt x="0" y="2118701"/>
                </a:lnTo>
                <a:lnTo>
                  <a:pt x="2107746" y="2118701"/>
                </a:lnTo>
                <a:lnTo>
                  <a:pt x="2107746" y="0"/>
                </a:lnTo>
                <a:close/>
              </a:path>
            </a:pathLst>
          </a:custGeom>
          <a:blipFill>
            <a:blip r:embed="rId2"/>
            <a:stretch>
              <a:fillRect l="-125" r="-520"/>
            </a:stretch>
          </a:blipFill>
        </p:spPr>
        <p:txBody>
          <a:bodyPr/>
          <a:lstStyle/>
          <a:p>
            <a:endParaRPr lang="en-US"/>
          </a:p>
        </p:txBody>
      </p:sp>
      <p:grpSp>
        <p:nvGrpSpPr>
          <p:cNvPr id="12" name="Group 12"/>
          <p:cNvGrpSpPr/>
          <p:nvPr/>
        </p:nvGrpSpPr>
        <p:grpSpPr>
          <a:xfrm>
            <a:off x="-330847" y="-729952"/>
            <a:ext cx="1800525" cy="1796020"/>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B81F2F"/>
            </a:solidFill>
          </p:spPr>
          <p:txBody>
            <a:bodyPr/>
            <a:lstStyle/>
            <a:p>
              <a:endParaRPr lang="en-US"/>
            </a:p>
          </p:txBody>
        </p:sp>
        <p:sp>
          <p:nvSpPr>
            <p:cNvPr id="14" name="TextBox 14"/>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5" name="Group 15"/>
          <p:cNvGrpSpPr/>
          <p:nvPr/>
        </p:nvGrpSpPr>
        <p:grpSpPr>
          <a:xfrm>
            <a:off x="-1014884" y="-1422474"/>
            <a:ext cx="3209633" cy="3201602"/>
            <a:chOff x="0" y="0"/>
            <a:chExt cx="814839" cy="812800"/>
          </a:xfrm>
        </p:grpSpPr>
        <p:sp>
          <p:nvSpPr>
            <p:cNvPr id="16" name="Freeform 16"/>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000000">
                <a:alpha val="0"/>
              </a:srgbClr>
            </a:solidFill>
            <a:ln w="438150" cap="sq">
              <a:solidFill>
                <a:srgbClr val="CBCBCB"/>
              </a:solidFill>
              <a:prstDash val="solid"/>
              <a:miter/>
            </a:ln>
          </p:spPr>
          <p:txBody>
            <a:bodyPr/>
            <a:lstStyle/>
            <a:p>
              <a:endParaRPr lang="en-US"/>
            </a:p>
          </p:txBody>
        </p:sp>
        <p:sp>
          <p:nvSpPr>
            <p:cNvPr id="17" name="TextBox 17"/>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5477759">
            <a:off x="7613215" y="2341259"/>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a:off x="1649283" y="8693428"/>
            <a:ext cx="409406" cy="409406"/>
          </a:xfrm>
          <a:custGeom>
            <a:avLst/>
            <a:gdLst/>
            <a:ahLst/>
            <a:cxnLst/>
            <a:rect l="l" t="t" r="r" b="b"/>
            <a:pathLst>
              <a:path w="409406" h="409406">
                <a:moveTo>
                  <a:pt x="0" y="0"/>
                </a:moveTo>
                <a:lnTo>
                  <a:pt x="409406" y="0"/>
                </a:lnTo>
                <a:lnTo>
                  <a:pt x="409406" y="409406"/>
                </a:lnTo>
                <a:lnTo>
                  <a:pt x="0" y="409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a:off x="6961459" y="8693428"/>
            <a:ext cx="409406" cy="409406"/>
          </a:xfrm>
          <a:custGeom>
            <a:avLst/>
            <a:gdLst/>
            <a:ahLst/>
            <a:cxnLst/>
            <a:rect l="l" t="t" r="r" b="b"/>
            <a:pathLst>
              <a:path w="409406" h="409406">
                <a:moveTo>
                  <a:pt x="0" y="0"/>
                </a:moveTo>
                <a:lnTo>
                  <a:pt x="409406" y="0"/>
                </a:lnTo>
                <a:lnTo>
                  <a:pt x="409406" y="409406"/>
                </a:lnTo>
                <a:lnTo>
                  <a:pt x="0" y="4094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AutoShape 21"/>
          <p:cNvSpPr/>
          <p:nvPr/>
        </p:nvSpPr>
        <p:spPr>
          <a:xfrm>
            <a:off x="1205093" y="5143500"/>
            <a:ext cx="6492240" cy="0"/>
          </a:xfrm>
          <a:prstGeom prst="line">
            <a:avLst/>
          </a:prstGeom>
          <a:ln w="38100" cap="flat">
            <a:solidFill>
              <a:srgbClr val="FFFFFF"/>
            </a:solidFill>
            <a:prstDash val="solid"/>
            <a:headEnd type="none" w="sm" len="sm"/>
            <a:tailEnd type="none" w="sm" len="sm"/>
          </a:ln>
        </p:spPr>
        <p:txBody>
          <a:bodyPr/>
          <a:lstStyle/>
          <a:p>
            <a:endParaRPr lang="en-US"/>
          </a:p>
        </p:txBody>
      </p:sp>
      <p:sp>
        <p:nvSpPr>
          <p:cNvPr id="22" name="Freeform 22"/>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10"/>
            <a:stretch>
              <a:fillRect l="-33935" r="-29863"/>
            </a:stretch>
          </a:blipFill>
        </p:spPr>
        <p:txBody>
          <a:bodyPr/>
          <a:lstStyle/>
          <a:p>
            <a:endParaRPr lang="en-US"/>
          </a:p>
        </p:txBody>
      </p:sp>
      <p:sp>
        <p:nvSpPr>
          <p:cNvPr id="23" name="TextBox 23"/>
          <p:cNvSpPr txBox="1"/>
          <p:nvPr/>
        </p:nvSpPr>
        <p:spPr>
          <a:xfrm>
            <a:off x="1205093" y="2500386"/>
            <a:ext cx="5916154" cy="692150"/>
          </a:xfrm>
          <a:prstGeom prst="rect">
            <a:avLst/>
          </a:prstGeom>
        </p:spPr>
        <p:txBody>
          <a:bodyPr lIns="0" tIns="0" rIns="0" bIns="0" rtlCol="0" anchor="t">
            <a:spAutoFit/>
          </a:bodyPr>
          <a:lstStyle/>
          <a:p>
            <a:pPr algn="l">
              <a:lnSpc>
                <a:spcPts val="5200"/>
              </a:lnSpc>
            </a:pPr>
            <a:r>
              <a:rPr lang="en-US" sz="4000" b="1">
                <a:solidFill>
                  <a:srgbClr val="FFFFFF"/>
                </a:solidFill>
                <a:latin typeface="Poppins Bold"/>
                <a:ea typeface="Poppins Bold"/>
                <a:cs typeface="Poppins Bold"/>
                <a:sym typeface="Poppins Bold"/>
              </a:rPr>
              <a:t>Zainab Choudhary</a:t>
            </a:r>
          </a:p>
        </p:txBody>
      </p:sp>
      <p:sp>
        <p:nvSpPr>
          <p:cNvPr id="24" name="TextBox 24"/>
          <p:cNvSpPr txBox="1"/>
          <p:nvPr/>
        </p:nvSpPr>
        <p:spPr>
          <a:xfrm>
            <a:off x="2239043" y="8706678"/>
            <a:ext cx="4541441" cy="305084"/>
          </a:xfrm>
          <a:prstGeom prst="rect">
            <a:avLst/>
          </a:prstGeom>
        </p:spPr>
        <p:txBody>
          <a:bodyPr lIns="0" tIns="0" rIns="0" bIns="0" rtlCol="0" anchor="t">
            <a:spAutoFit/>
          </a:bodyPr>
          <a:lstStyle/>
          <a:p>
            <a:pPr marL="0" lvl="0" indent="0" algn="l">
              <a:lnSpc>
                <a:spcPts val="2520"/>
              </a:lnSpc>
              <a:spcBef>
                <a:spcPct val="0"/>
              </a:spcBef>
            </a:pPr>
            <a:r>
              <a:rPr lang="en-US" sz="1800" b="1" u="sng" dirty="0">
                <a:latin typeface="Poppins Bold"/>
                <a:ea typeface="Poppins Bold"/>
                <a:cs typeface="Poppins Bold"/>
                <a:sym typeface="Poppins Bold"/>
                <a:hlinkClick r:id="rId11" tooltip="http://linkedin.com/in/zainab-choudhary-">
                  <a:extLst>
                    <a:ext uri="{A12FA001-AC4F-418D-AE19-62706E023703}">
                      <ahyp:hlinkClr xmlns:ahyp="http://schemas.microsoft.com/office/drawing/2018/hyperlinkcolor" val="tx"/>
                    </a:ext>
                  </a:extLst>
                </a:hlinkClick>
              </a:rPr>
              <a:t>li</a:t>
            </a:r>
            <a:r>
              <a:rPr lang="en-US" sz="1800" b="1" u="sng" dirty="0">
                <a:latin typeface="Poppins Bold"/>
                <a:ea typeface="Poppins Bold"/>
                <a:cs typeface="Poppins Bold"/>
                <a:sym typeface="Poppins Bold"/>
                <a:hlinkClick r:id="rId11" tooltip="http://linkedin.com/in/zainab-choudhary-">
                  <a:extLst>
                    <a:ext uri="{A12FA001-AC4F-418D-AE19-62706E023703}">
                      <ahyp:hlinkClr xmlns:ahyp="http://schemas.microsoft.com/office/drawing/2018/hyperlinkcolor" val="tx"/>
                    </a:ext>
                  </a:extLst>
                </a:hlinkClick>
              </a:rPr>
              <a:t>nkedin.com/in/</a:t>
            </a:r>
            <a:r>
              <a:rPr lang="en-US" sz="1800" b="1" u="sng" dirty="0" err="1">
                <a:latin typeface="Poppins Bold"/>
                <a:ea typeface="Poppins Bold"/>
                <a:cs typeface="Poppins Bold"/>
                <a:sym typeface="Poppins Bold"/>
                <a:hlinkClick r:id="rId11" tooltip="http://linkedin.com/in/zainab-choudhary-">
                  <a:extLst>
                    <a:ext uri="{A12FA001-AC4F-418D-AE19-62706E023703}">
                      <ahyp:hlinkClr xmlns:ahyp="http://schemas.microsoft.com/office/drawing/2018/hyperlinkcolor" val="tx"/>
                    </a:ext>
                  </a:extLst>
                </a:hlinkClick>
              </a:rPr>
              <a:t>zainab-choudhary</a:t>
            </a:r>
            <a:r>
              <a:rPr lang="en-US" sz="1800" b="1" u="sng" dirty="0">
                <a:latin typeface="Poppins Bold"/>
                <a:ea typeface="Poppins Bold"/>
                <a:cs typeface="Poppins Bold"/>
                <a:sym typeface="Poppins Bold"/>
                <a:hlinkClick r:id="rId11" tooltip="http://linkedin.com/in/zainab-choudhary-">
                  <a:extLst>
                    <a:ext uri="{A12FA001-AC4F-418D-AE19-62706E023703}">
                      <ahyp:hlinkClr xmlns:ahyp="http://schemas.microsoft.com/office/drawing/2018/hyperlinkcolor" val="tx"/>
                    </a:ext>
                  </a:extLst>
                </a:hlinkClick>
              </a:rPr>
              <a:t>-</a:t>
            </a:r>
          </a:p>
        </p:txBody>
      </p:sp>
      <p:sp>
        <p:nvSpPr>
          <p:cNvPr id="25" name="TextBox 25"/>
          <p:cNvSpPr txBox="1"/>
          <p:nvPr/>
        </p:nvSpPr>
        <p:spPr>
          <a:xfrm>
            <a:off x="7551840" y="8706678"/>
            <a:ext cx="4352555" cy="325755"/>
          </a:xfrm>
          <a:prstGeom prst="rect">
            <a:avLst/>
          </a:prstGeom>
        </p:spPr>
        <p:txBody>
          <a:bodyPr lIns="0" tIns="0" rIns="0" bIns="0" rtlCol="0" anchor="t">
            <a:spAutoFit/>
          </a:bodyPr>
          <a:lstStyle/>
          <a:p>
            <a:pPr marL="0" lvl="0" indent="0" algn="l">
              <a:lnSpc>
                <a:spcPts val="2520"/>
              </a:lnSpc>
              <a:spcBef>
                <a:spcPct val="0"/>
              </a:spcBef>
            </a:pPr>
            <a:r>
              <a:rPr lang="en-US" sz="1800" b="1">
                <a:solidFill>
                  <a:srgbClr val="0D0D0D"/>
                </a:solidFill>
                <a:latin typeface="Poppins Bold"/>
                <a:ea typeface="Poppins Bold"/>
                <a:cs typeface="Poppins Bold"/>
                <a:sym typeface="Poppins Bold"/>
              </a:rPr>
              <a:t>zchoudh1@students.kennesaw.edu</a:t>
            </a:r>
          </a:p>
        </p:txBody>
      </p:sp>
      <p:sp>
        <p:nvSpPr>
          <p:cNvPr id="26" name="TextBox 26"/>
          <p:cNvSpPr txBox="1"/>
          <p:nvPr/>
        </p:nvSpPr>
        <p:spPr>
          <a:xfrm>
            <a:off x="1205093" y="4330977"/>
            <a:ext cx="5916154" cy="692150"/>
          </a:xfrm>
          <a:prstGeom prst="rect">
            <a:avLst/>
          </a:prstGeom>
        </p:spPr>
        <p:txBody>
          <a:bodyPr lIns="0" tIns="0" rIns="0" bIns="0" rtlCol="0" anchor="t">
            <a:spAutoFit/>
          </a:bodyPr>
          <a:lstStyle/>
          <a:p>
            <a:pPr algn="l">
              <a:lnSpc>
                <a:spcPts val="5200"/>
              </a:lnSpc>
            </a:pPr>
            <a:r>
              <a:rPr lang="en-US" sz="4000" b="1">
                <a:solidFill>
                  <a:srgbClr val="FFFFFF"/>
                </a:solidFill>
                <a:latin typeface="Poppins Bold"/>
                <a:ea typeface="Poppins Bold"/>
                <a:cs typeface="Poppins Bold"/>
                <a:sym typeface="Poppins Bold"/>
              </a:rPr>
              <a:t>Vice President</a:t>
            </a:r>
          </a:p>
        </p:txBody>
      </p:sp>
      <p:sp>
        <p:nvSpPr>
          <p:cNvPr id="27" name="TextBox 27"/>
          <p:cNvSpPr txBox="1"/>
          <p:nvPr/>
        </p:nvSpPr>
        <p:spPr>
          <a:xfrm>
            <a:off x="1205093" y="5419725"/>
            <a:ext cx="5976145" cy="2676525"/>
          </a:xfrm>
          <a:prstGeom prst="rect">
            <a:avLst/>
          </a:prstGeom>
        </p:spPr>
        <p:txBody>
          <a:bodyPr lIns="0" tIns="0" rIns="0" bIns="0" rtlCol="0" anchor="t">
            <a:spAutoFit/>
          </a:bodyPr>
          <a:lstStyle/>
          <a:p>
            <a:pPr marL="0" lvl="0" indent="0" algn="ctr">
              <a:lnSpc>
                <a:spcPts val="4200"/>
              </a:lnSpc>
              <a:spcBef>
                <a:spcPct val="0"/>
              </a:spcBef>
            </a:pPr>
            <a:r>
              <a:rPr lang="en-US" sz="3000" b="1" u="none" strike="noStrike">
                <a:solidFill>
                  <a:srgbClr val="FFFFFF"/>
                </a:solidFill>
                <a:latin typeface="Poppins Bold"/>
                <a:ea typeface="Poppins Bold"/>
                <a:cs typeface="Poppins Bold"/>
                <a:sym typeface="Poppins Bold"/>
              </a:rPr>
              <a:t>Internship: KPMG Embark Summer 2026</a:t>
            </a:r>
          </a:p>
          <a:p>
            <a:pPr marL="0" lvl="0" indent="0" algn="ctr">
              <a:lnSpc>
                <a:spcPts val="4200"/>
              </a:lnSpc>
              <a:spcBef>
                <a:spcPct val="0"/>
              </a:spcBef>
            </a:pPr>
            <a:endParaRPr lang="en-US" sz="3000" b="1" u="none" strike="noStrike">
              <a:solidFill>
                <a:srgbClr val="FFFFFF"/>
              </a:solidFill>
              <a:latin typeface="Poppins Bold"/>
              <a:ea typeface="Poppins Bold"/>
              <a:cs typeface="Poppins Bold"/>
              <a:sym typeface="Poppins Bold"/>
            </a:endParaRPr>
          </a:p>
          <a:p>
            <a:pPr marL="0" lvl="0" indent="0" algn="ctr">
              <a:lnSpc>
                <a:spcPts val="4200"/>
              </a:lnSpc>
              <a:spcBef>
                <a:spcPct val="0"/>
              </a:spcBef>
            </a:pPr>
            <a:r>
              <a:rPr lang="en-US" sz="3000" b="1" u="none" strike="noStrike">
                <a:solidFill>
                  <a:srgbClr val="FFFFFF"/>
                </a:solidFill>
                <a:latin typeface="Poppins Bold"/>
                <a:ea typeface="Poppins Bold"/>
                <a:cs typeface="Poppins Bold"/>
                <a:sym typeface="Poppins Bold"/>
              </a:rPr>
              <a:t>Fun Fact: I was lost at sea for 20 minutes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974549"/>
            <a:ext cx="12791969" cy="4460791"/>
            <a:chOff x="0" y="0"/>
            <a:chExt cx="2908209" cy="1014145"/>
          </a:xfrm>
        </p:grpSpPr>
        <p:sp>
          <p:nvSpPr>
            <p:cNvPr id="3" name="Freeform 3"/>
            <p:cNvSpPr/>
            <p:nvPr/>
          </p:nvSpPr>
          <p:spPr>
            <a:xfrm>
              <a:off x="0" y="0"/>
              <a:ext cx="2908209" cy="1014145"/>
            </a:xfrm>
            <a:custGeom>
              <a:avLst/>
              <a:gdLst/>
              <a:ahLst/>
              <a:cxnLst/>
              <a:rect l="l" t="t" r="r" b="b"/>
              <a:pathLst>
                <a:path w="2908209" h="1014145">
                  <a:moveTo>
                    <a:pt x="30261" y="0"/>
                  </a:moveTo>
                  <a:lnTo>
                    <a:pt x="2877948" y="0"/>
                  </a:lnTo>
                  <a:cubicBezTo>
                    <a:pt x="2885973" y="0"/>
                    <a:pt x="2893670" y="3188"/>
                    <a:pt x="2899346" y="8863"/>
                  </a:cubicBezTo>
                  <a:cubicBezTo>
                    <a:pt x="2905021" y="14538"/>
                    <a:pt x="2908209" y="22235"/>
                    <a:pt x="2908209" y="30261"/>
                  </a:cubicBezTo>
                  <a:lnTo>
                    <a:pt x="2908209" y="983884"/>
                  </a:lnTo>
                  <a:cubicBezTo>
                    <a:pt x="2908209" y="991910"/>
                    <a:pt x="2905021" y="999607"/>
                    <a:pt x="2899346" y="1005282"/>
                  </a:cubicBezTo>
                  <a:cubicBezTo>
                    <a:pt x="2893670" y="1010957"/>
                    <a:pt x="2885973" y="1014145"/>
                    <a:pt x="2877948" y="1014145"/>
                  </a:cubicBezTo>
                  <a:lnTo>
                    <a:pt x="30261" y="1014145"/>
                  </a:lnTo>
                  <a:cubicBezTo>
                    <a:pt x="22235" y="1014145"/>
                    <a:pt x="14538" y="1010957"/>
                    <a:pt x="8863" y="1005282"/>
                  </a:cubicBezTo>
                  <a:cubicBezTo>
                    <a:pt x="3188" y="999607"/>
                    <a:pt x="0" y="991910"/>
                    <a:pt x="0" y="983884"/>
                  </a:cubicBezTo>
                  <a:lnTo>
                    <a:pt x="0" y="30261"/>
                  </a:lnTo>
                  <a:cubicBezTo>
                    <a:pt x="0" y="22235"/>
                    <a:pt x="3188" y="14538"/>
                    <a:pt x="8863" y="8863"/>
                  </a:cubicBezTo>
                  <a:cubicBezTo>
                    <a:pt x="14538" y="3188"/>
                    <a:pt x="22235" y="0"/>
                    <a:pt x="30261" y="0"/>
                  </a:cubicBezTo>
                  <a:close/>
                </a:path>
              </a:pathLst>
            </a:custGeom>
            <a:solidFill>
              <a:srgbClr val="B81F2F"/>
            </a:solidFill>
          </p:spPr>
          <p:txBody>
            <a:bodyPr/>
            <a:lstStyle/>
            <a:p>
              <a:endParaRPr lang="en-US"/>
            </a:p>
          </p:txBody>
        </p:sp>
        <p:sp>
          <p:nvSpPr>
            <p:cNvPr id="4" name="TextBox 4"/>
            <p:cNvSpPr txBox="1"/>
            <p:nvPr/>
          </p:nvSpPr>
          <p:spPr>
            <a:xfrm>
              <a:off x="0" y="-57150"/>
              <a:ext cx="2908209" cy="107129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2122028"/>
            <a:ext cx="5669855" cy="1538876"/>
            <a:chOff x="0" y="0"/>
            <a:chExt cx="1289021" cy="349858"/>
          </a:xfrm>
        </p:grpSpPr>
        <p:sp>
          <p:nvSpPr>
            <p:cNvPr id="6" name="Freeform 6"/>
            <p:cNvSpPr/>
            <p:nvPr/>
          </p:nvSpPr>
          <p:spPr>
            <a:xfrm>
              <a:off x="0" y="0"/>
              <a:ext cx="1289021" cy="349858"/>
            </a:xfrm>
            <a:custGeom>
              <a:avLst/>
              <a:gdLst/>
              <a:ahLst/>
              <a:cxnLst/>
              <a:rect l="l" t="t" r="r" b="b"/>
              <a:pathLst>
                <a:path w="1289021" h="349858">
                  <a:moveTo>
                    <a:pt x="68273" y="0"/>
                  </a:moveTo>
                  <a:lnTo>
                    <a:pt x="1220749" y="0"/>
                  </a:lnTo>
                  <a:cubicBezTo>
                    <a:pt x="1238856" y="0"/>
                    <a:pt x="1256221" y="7193"/>
                    <a:pt x="1269025" y="19997"/>
                  </a:cubicBezTo>
                  <a:cubicBezTo>
                    <a:pt x="1281828" y="32800"/>
                    <a:pt x="1289021" y="50166"/>
                    <a:pt x="1289021" y="68273"/>
                  </a:cubicBezTo>
                  <a:lnTo>
                    <a:pt x="1289021" y="281585"/>
                  </a:lnTo>
                  <a:cubicBezTo>
                    <a:pt x="1289021" y="299692"/>
                    <a:pt x="1281828" y="317058"/>
                    <a:pt x="1269025" y="329861"/>
                  </a:cubicBezTo>
                  <a:cubicBezTo>
                    <a:pt x="1256221" y="342665"/>
                    <a:pt x="1238856" y="349858"/>
                    <a:pt x="1220749" y="349858"/>
                  </a:cubicBezTo>
                  <a:lnTo>
                    <a:pt x="68273" y="349858"/>
                  </a:lnTo>
                  <a:cubicBezTo>
                    <a:pt x="50166" y="349858"/>
                    <a:pt x="32800" y="342665"/>
                    <a:pt x="19997" y="329861"/>
                  </a:cubicBezTo>
                  <a:cubicBezTo>
                    <a:pt x="7193" y="317058"/>
                    <a:pt x="0" y="299692"/>
                    <a:pt x="0" y="281585"/>
                  </a:cubicBezTo>
                  <a:lnTo>
                    <a:pt x="0" y="68273"/>
                  </a:lnTo>
                  <a:cubicBezTo>
                    <a:pt x="0" y="50166"/>
                    <a:pt x="7193" y="32800"/>
                    <a:pt x="19997" y="19997"/>
                  </a:cubicBezTo>
                  <a:cubicBezTo>
                    <a:pt x="32800" y="7193"/>
                    <a:pt x="50166" y="0"/>
                    <a:pt x="68273" y="0"/>
                  </a:cubicBezTo>
                  <a:close/>
                </a:path>
              </a:pathLst>
            </a:custGeom>
            <a:solidFill>
              <a:srgbClr val="FCBA2F"/>
            </a:solidFill>
          </p:spPr>
          <p:txBody>
            <a:bodyPr/>
            <a:lstStyle/>
            <a:p>
              <a:endParaRPr lang="en-US"/>
            </a:p>
          </p:txBody>
        </p:sp>
        <p:sp>
          <p:nvSpPr>
            <p:cNvPr id="7" name="TextBox 7"/>
            <p:cNvSpPr txBox="1"/>
            <p:nvPr/>
          </p:nvSpPr>
          <p:spPr>
            <a:xfrm>
              <a:off x="0" y="-57150"/>
              <a:ext cx="1289021" cy="40700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5400000" flipH="1">
            <a:off x="9639709" y="1200166"/>
            <a:ext cx="8361920" cy="8405377"/>
          </a:xfrm>
          <a:custGeom>
            <a:avLst/>
            <a:gdLst/>
            <a:ahLst/>
            <a:cxnLst/>
            <a:rect l="l" t="t" r="r" b="b"/>
            <a:pathLst>
              <a:path w="8361920" h="8405377">
                <a:moveTo>
                  <a:pt x="8361920" y="0"/>
                </a:moveTo>
                <a:lnTo>
                  <a:pt x="0" y="0"/>
                </a:lnTo>
                <a:lnTo>
                  <a:pt x="0" y="8405377"/>
                </a:lnTo>
                <a:lnTo>
                  <a:pt x="8361920" y="8405377"/>
                </a:lnTo>
                <a:lnTo>
                  <a:pt x="8361920" y="0"/>
                </a:lnTo>
                <a:close/>
              </a:path>
            </a:pathLst>
          </a:custGeom>
          <a:blipFill>
            <a:blip r:embed="rId2"/>
            <a:stretch>
              <a:fillRect l="-125" r="-520"/>
            </a:stretch>
          </a:blipFill>
        </p:spPr>
        <p:txBody>
          <a:bodyPr/>
          <a:lstStyle/>
          <a:p>
            <a:endParaRPr lang="en-US"/>
          </a:p>
        </p:txBody>
      </p:sp>
      <p:grpSp>
        <p:nvGrpSpPr>
          <p:cNvPr id="9" name="Group 9"/>
          <p:cNvGrpSpPr/>
          <p:nvPr/>
        </p:nvGrpSpPr>
        <p:grpSpPr>
          <a:xfrm>
            <a:off x="10177063" y="1713124"/>
            <a:ext cx="7185007" cy="718500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16666" b="-16666"/>
              </a:stretch>
            </a:blipFill>
            <a:ln w="95250" cap="sq">
              <a:solidFill>
                <a:srgbClr val="FFFFFF"/>
              </a:solidFill>
              <a:prstDash val="solid"/>
              <a:miter/>
            </a:ln>
          </p:spPr>
          <p:txBody>
            <a:bodyPr/>
            <a:lstStyle/>
            <a:p>
              <a:endParaRPr lang="en-US"/>
            </a:p>
          </p:txBody>
        </p:sp>
      </p:grpSp>
      <p:sp>
        <p:nvSpPr>
          <p:cNvPr id="11" name="Freeform 11"/>
          <p:cNvSpPr/>
          <p:nvPr/>
        </p:nvSpPr>
        <p:spPr>
          <a:xfrm rot="-5400000" flipH="1">
            <a:off x="-463940" y="-881023"/>
            <a:ext cx="2107746" cy="2118701"/>
          </a:xfrm>
          <a:custGeom>
            <a:avLst/>
            <a:gdLst/>
            <a:ahLst/>
            <a:cxnLst/>
            <a:rect l="l" t="t" r="r" b="b"/>
            <a:pathLst>
              <a:path w="2107746" h="2118701">
                <a:moveTo>
                  <a:pt x="2107746" y="0"/>
                </a:moveTo>
                <a:lnTo>
                  <a:pt x="0" y="0"/>
                </a:lnTo>
                <a:lnTo>
                  <a:pt x="0" y="2118701"/>
                </a:lnTo>
                <a:lnTo>
                  <a:pt x="2107746" y="2118701"/>
                </a:lnTo>
                <a:lnTo>
                  <a:pt x="2107746" y="0"/>
                </a:lnTo>
                <a:close/>
              </a:path>
            </a:pathLst>
          </a:custGeom>
          <a:blipFill>
            <a:blip r:embed="rId2"/>
            <a:stretch>
              <a:fillRect l="-125" r="-520"/>
            </a:stretch>
          </a:blipFill>
        </p:spPr>
        <p:txBody>
          <a:bodyPr/>
          <a:lstStyle/>
          <a:p>
            <a:endParaRPr lang="en-US"/>
          </a:p>
        </p:txBody>
      </p:sp>
      <p:grpSp>
        <p:nvGrpSpPr>
          <p:cNvPr id="12" name="Group 12"/>
          <p:cNvGrpSpPr/>
          <p:nvPr/>
        </p:nvGrpSpPr>
        <p:grpSpPr>
          <a:xfrm>
            <a:off x="-330847" y="-729952"/>
            <a:ext cx="1800525" cy="1796020"/>
            <a:chOff x="0" y="0"/>
            <a:chExt cx="814839" cy="812800"/>
          </a:xfrm>
        </p:grpSpPr>
        <p:sp>
          <p:nvSpPr>
            <p:cNvPr id="13" name="Freeform 13"/>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B81F2F"/>
            </a:solidFill>
          </p:spPr>
          <p:txBody>
            <a:bodyPr/>
            <a:lstStyle/>
            <a:p>
              <a:endParaRPr lang="en-US"/>
            </a:p>
          </p:txBody>
        </p:sp>
        <p:sp>
          <p:nvSpPr>
            <p:cNvPr id="14" name="TextBox 14"/>
            <p:cNvSpPr txBox="1"/>
            <p:nvPr/>
          </p:nvSpPr>
          <p:spPr>
            <a:xfrm>
              <a:off x="76391" y="19050"/>
              <a:ext cx="662057" cy="717550"/>
            </a:xfrm>
            <a:prstGeom prst="rect">
              <a:avLst/>
            </a:prstGeom>
          </p:spPr>
          <p:txBody>
            <a:bodyPr lIns="61945" tIns="61945" rIns="61945" bIns="61945" rtlCol="0" anchor="ctr"/>
            <a:lstStyle/>
            <a:p>
              <a:pPr algn="ctr">
                <a:lnSpc>
                  <a:spcPts val="2659"/>
                </a:lnSpc>
              </a:pPr>
              <a:endParaRPr/>
            </a:p>
          </p:txBody>
        </p:sp>
      </p:grpSp>
      <p:grpSp>
        <p:nvGrpSpPr>
          <p:cNvPr id="15" name="Group 15"/>
          <p:cNvGrpSpPr/>
          <p:nvPr/>
        </p:nvGrpSpPr>
        <p:grpSpPr>
          <a:xfrm>
            <a:off x="-1014884" y="-1422474"/>
            <a:ext cx="3209633" cy="3201602"/>
            <a:chOff x="0" y="0"/>
            <a:chExt cx="814839" cy="812800"/>
          </a:xfrm>
        </p:grpSpPr>
        <p:sp>
          <p:nvSpPr>
            <p:cNvPr id="16" name="Freeform 16"/>
            <p:cNvSpPr/>
            <p:nvPr/>
          </p:nvSpPr>
          <p:spPr>
            <a:xfrm>
              <a:off x="0" y="0"/>
              <a:ext cx="814839" cy="812800"/>
            </a:xfrm>
            <a:custGeom>
              <a:avLst/>
              <a:gdLst/>
              <a:ahLst/>
              <a:cxnLst/>
              <a:rect l="l" t="t" r="r" b="b"/>
              <a:pathLst>
                <a:path w="814839" h="812800">
                  <a:moveTo>
                    <a:pt x="407419" y="0"/>
                  </a:moveTo>
                  <a:cubicBezTo>
                    <a:pt x="182408" y="0"/>
                    <a:pt x="0" y="181951"/>
                    <a:pt x="0" y="406400"/>
                  </a:cubicBezTo>
                  <a:cubicBezTo>
                    <a:pt x="0" y="630849"/>
                    <a:pt x="182408" y="812800"/>
                    <a:pt x="407419" y="812800"/>
                  </a:cubicBezTo>
                  <a:cubicBezTo>
                    <a:pt x="632431" y="812800"/>
                    <a:pt x="814839" y="630849"/>
                    <a:pt x="814839" y="406400"/>
                  </a:cubicBezTo>
                  <a:cubicBezTo>
                    <a:pt x="814839" y="181951"/>
                    <a:pt x="632431" y="0"/>
                    <a:pt x="407419" y="0"/>
                  </a:cubicBezTo>
                  <a:close/>
                </a:path>
              </a:pathLst>
            </a:custGeom>
            <a:solidFill>
              <a:srgbClr val="000000">
                <a:alpha val="0"/>
              </a:srgbClr>
            </a:solidFill>
            <a:ln w="438150" cap="sq">
              <a:solidFill>
                <a:srgbClr val="CBCBCB"/>
              </a:solidFill>
              <a:prstDash val="solid"/>
              <a:miter/>
            </a:ln>
          </p:spPr>
          <p:txBody>
            <a:bodyPr/>
            <a:lstStyle/>
            <a:p>
              <a:endParaRPr lang="en-US"/>
            </a:p>
          </p:txBody>
        </p:sp>
        <p:sp>
          <p:nvSpPr>
            <p:cNvPr id="17" name="TextBox 17"/>
            <p:cNvSpPr txBox="1"/>
            <p:nvPr/>
          </p:nvSpPr>
          <p:spPr>
            <a:xfrm>
              <a:off x="76391" y="19050"/>
              <a:ext cx="662057" cy="7175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5477759">
            <a:off x="7613215" y="2341259"/>
            <a:ext cx="585971" cy="1100414"/>
          </a:xfrm>
          <a:custGeom>
            <a:avLst/>
            <a:gdLst/>
            <a:ahLst/>
            <a:cxnLst/>
            <a:rect l="l" t="t" r="r" b="b"/>
            <a:pathLst>
              <a:path w="585971" h="1100414">
                <a:moveTo>
                  <a:pt x="0" y="0"/>
                </a:moveTo>
                <a:lnTo>
                  <a:pt x="585971" y="0"/>
                </a:lnTo>
                <a:lnTo>
                  <a:pt x="585971" y="1100414"/>
                </a:lnTo>
                <a:lnTo>
                  <a:pt x="0" y="11004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AutoShape 19"/>
          <p:cNvSpPr/>
          <p:nvPr/>
        </p:nvSpPr>
        <p:spPr>
          <a:xfrm>
            <a:off x="1205093" y="5143500"/>
            <a:ext cx="6492240" cy="0"/>
          </a:xfrm>
          <a:prstGeom prst="line">
            <a:avLst/>
          </a:prstGeom>
          <a:ln w="38100" cap="flat">
            <a:solidFill>
              <a:srgbClr val="FFFFFF"/>
            </a:solidFill>
            <a:prstDash val="solid"/>
            <a:headEnd type="none" w="sm" len="sm"/>
            <a:tailEnd type="none" w="sm" len="sm"/>
          </a:ln>
        </p:spPr>
        <p:txBody>
          <a:bodyPr/>
          <a:lstStyle/>
          <a:p>
            <a:endParaRPr lang="en-US"/>
          </a:p>
        </p:txBody>
      </p:sp>
      <p:sp>
        <p:nvSpPr>
          <p:cNvPr id="20" name="Freeform 20"/>
          <p:cNvSpPr/>
          <p:nvPr/>
        </p:nvSpPr>
        <p:spPr>
          <a:xfrm>
            <a:off x="16713036" y="132901"/>
            <a:ext cx="1574964" cy="1451129"/>
          </a:xfrm>
          <a:custGeom>
            <a:avLst/>
            <a:gdLst/>
            <a:ahLst/>
            <a:cxnLst/>
            <a:rect l="l" t="t" r="r" b="b"/>
            <a:pathLst>
              <a:path w="1574964" h="1451129">
                <a:moveTo>
                  <a:pt x="0" y="0"/>
                </a:moveTo>
                <a:lnTo>
                  <a:pt x="1574964" y="0"/>
                </a:lnTo>
                <a:lnTo>
                  <a:pt x="1574964" y="1451129"/>
                </a:lnTo>
                <a:lnTo>
                  <a:pt x="0" y="1451129"/>
                </a:lnTo>
                <a:lnTo>
                  <a:pt x="0" y="0"/>
                </a:lnTo>
                <a:close/>
              </a:path>
            </a:pathLst>
          </a:custGeom>
          <a:blipFill>
            <a:blip r:embed="rId6"/>
            <a:stretch>
              <a:fillRect l="-33935" r="-29863"/>
            </a:stretch>
          </a:blipFill>
        </p:spPr>
        <p:txBody>
          <a:bodyPr/>
          <a:lstStyle/>
          <a:p>
            <a:endParaRPr lang="en-US"/>
          </a:p>
        </p:txBody>
      </p:sp>
      <p:sp>
        <p:nvSpPr>
          <p:cNvPr id="21" name="TextBox 21"/>
          <p:cNvSpPr txBox="1"/>
          <p:nvPr/>
        </p:nvSpPr>
        <p:spPr>
          <a:xfrm>
            <a:off x="1205093" y="2509911"/>
            <a:ext cx="5916154" cy="682625"/>
          </a:xfrm>
          <a:prstGeom prst="rect">
            <a:avLst/>
          </a:prstGeom>
        </p:spPr>
        <p:txBody>
          <a:bodyPr lIns="0" tIns="0" rIns="0" bIns="0" rtlCol="0" anchor="t">
            <a:spAutoFit/>
          </a:bodyPr>
          <a:lstStyle/>
          <a:p>
            <a:pPr algn="l">
              <a:lnSpc>
                <a:spcPts val="5199"/>
              </a:lnSpc>
            </a:pPr>
            <a:r>
              <a:rPr lang="en-US" sz="3999" b="1">
                <a:solidFill>
                  <a:srgbClr val="FFFFFF"/>
                </a:solidFill>
                <a:latin typeface="Poppins Bold"/>
                <a:ea typeface="Poppins Bold"/>
                <a:cs typeface="Poppins Bold"/>
                <a:sym typeface="Poppins Bold"/>
              </a:rPr>
              <a:t>Eric Super</a:t>
            </a:r>
          </a:p>
        </p:txBody>
      </p:sp>
      <p:sp>
        <p:nvSpPr>
          <p:cNvPr id="22" name="TextBox 22"/>
          <p:cNvSpPr txBox="1"/>
          <p:nvPr/>
        </p:nvSpPr>
        <p:spPr>
          <a:xfrm>
            <a:off x="1205093" y="4330977"/>
            <a:ext cx="5916154" cy="692150"/>
          </a:xfrm>
          <a:prstGeom prst="rect">
            <a:avLst/>
          </a:prstGeom>
        </p:spPr>
        <p:txBody>
          <a:bodyPr lIns="0" tIns="0" rIns="0" bIns="0" rtlCol="0" anchor="t">
            <a:spAutoFit/>
          </a:bodyPr>
          <a:lstStyle/>
          <a:p>
            <a:pPr algn="l">
              <a:lnSpc>
                <a:spcPts val="5200"/>
              </a:lnSpc>
            </a:pPr>
            <a:r>
              <a:rPr lang="en-US" sz="4000" b="1">
                <a:solidFill>
                  <a:srgbClr val="FFFFFF"/>
                </a:solidFill>
                <a:latin typeface="Poppins Bold"/>
                <a:ea typeface="Poppins Bold"/>
                <a:cs typeface="Poppins Bold"/>
                <a:sym typeface="Poppins Bold"/>
              </a:rPr>
              <a:t>Treasurer</a:t>
            </a:r>
          </a:p>
        </p:txBody>
      </p:sp>
      <p:sp>
        <p:nvSpPr>
          <p:cNvPr id="23" name="TextBox 23"/>
          <p:cNvSpPr txBox="1"/>
          <p:nvPr/>
        </p:nvSpPr>
        <p:spPr>
          <a:xfrm>
            <a:off x="1205093" y="5419725"/>
            <a:ext cx="5976145" cy="2676525"/>
          </a:xfrm>
          <a:prstGeom prst="rect">
            <a:avLst/>
          </a:prstGeom>
        </p:spPr>
        <p:txBody>
          <a:bodyPr lIns="0" tIns="0" rIns="0" bIns="0" rtlCol="0" anchor="t">
            <a:spAutoFit/>
          </a:bodyPr>
          <a:lstStyle/>
          <a:p>
            <a:pPr marL="0" lvl="0" indent="0" algn="ctr">
              <a:lnSpc>
                <a:spcPts val="4200"/>
              </a:lnSpc>
              <a:spcBef>
                <a:spcPct val="0"/>
              </a:spcBef>
            </a:pPr>
            <a:r>
              <a:rPr lang="en-US" sz="3000" b="1" u="none" strike="noStrike">
                <a:solidFill>
                  <a:srgbClr val="FFFFFF"/>
                </a:solidFill>
                <a:latin typeface="Poppins Bold"/>
                <a:ea typeface="Poppins Bold"/>
                <a:cs typeface="Poppins Bold"/>
                <a:sym typeface="Poppins Bold"/>
              </a:rPr>
              <a:t>Internship: Deloitte Summer 2026</a:t>
            </a:r>
          </a:p>
          <a:p>
            <a:pPr marL="0" lvl="0" indent="0" algn="ctr">
              <a:lnSpc>
                <a:spcPts val="4200"/>
              </a:lnSpc>
              <a:spcBef>
                <a:spcPct val="0"/>
              </a:spcBef>
            </a:pPr>
            <a:endParaRPr lang="en-US" sz="3000" b="1" u="none" strike="noStrike">
              <a:solidFill>
                <a:srgbClr val="FFFFFF"/>
              </a:solidFill>
              <a:latin typeface="Poppins Bold"/>
              <a:ea typeface="Poppins Bold"/>
              <a:cs typeface="Poppins Bold"/>
              <a:sym typeface="Poppins Bold"/>
            </a:endParaRPr>
          </a:p>
          <a:p>
            <a:pPr marL="0" lvl="0" indent="0" algn="ctr">
              <a:lnSpc>
                <a:spcPts val="4200"/>
              </a:lnSpc>
              <a:spcBef>
                <a:spcPct val="0"/>
              </a:spcBef>
            </a:pPr>
            <a:r>
              <a:rPr lang="en-US" sz="3000" b="1" u="none" strike="noStrike">
                <a:solidFill>
                  <a:srgbClr val="FFFFFF"/>
                </a:solidFill>
                <a:latin typeface="Poppins Bold"/>
                <a:ea typeface="Poppins Bold"/>
                <a:cs typeface="Poppins Bold"/>
                <a:sym typeface="Poppins Bold"/>
              </a:rPr>
              <a:t>Fun Fact: I am a Roblox Game Developer</a:t>
            </a:r>
          </a:p>
        </p:txBody>
      </p:sp>
      <p:sp>
        <p:nvSpPr>
          <p:cNvPr id="24" name="Freeform 24"/>
          <p:cNvSpPr/>
          <p:nvPr/>
        </p:nvSpPr>
        <p:spPr>
          <a:xfrm>
            <a:off x="1649283" y="8693428"/>
            <a:ext cx="409406" cy="409406"/>
          </a:xfrm>
          <a:custGeom>
            <a:avLst/>
            <a:gdLst/>
            <a:ahLst/>
            <a:cxnLst/>
            <a:rect l="l" t="t" r="r" b="b"/>
            <a:pathLst>
              <a:path w="409406" h="409406">
                <a:moveTo>
                  <a:pt x="0" y="0"/>
                </a:moveTo>
                <a:lnTo>
                  <a:pt x="409406" y="0"/>
                </a:lnTo>
                <a:lnTo>
                  <a:pt x="409406" y="409406"/>
                </a:lnTo>
                <a:lnTo>
                  <a:pt x="0" y="4094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a:off x="6961459" y="8693428"/>
            <a:ext cx="409406" cy="409406"/>
          </a:xfrm>
          <a:custGeom>
            <a:avLst/>
            <a:gdLst/>
            <a:ahLst/>
            <a:cxnLst/>
            <a:rect l="l" t="t" r="r" b="b"/>
            <a:pathLst>
              <a:path w="409406" h="409406">
                <a:moveTo>
                  <a:pt x="0" y="0"/>
                </a:moveTo>
                <a:lnTo>
                  <a:pt x="409406" y="0"/>
                </a:lnTo>
                <a:lnTo>
                  <a:pt x="409406" y="409406"/>
                </a:lnTo>
                <a:lnTo>
                  <a:pt x="0" y="4094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TextBox 26"/>
          <p:cNvSpPr txBox="1"/>
          <p:nvPr/>
        </p:nvSpPr>
        <p:spPr>
          <a:xfrm>
            <a:off x="2239043" y="8706678"/>
            <a:ext cx="4541441" cy="305084"/>
          </a:xfrm>
          <a:prstGeom prst="rect">
            <a:avLst/>
          </a:prstGeom>
        </p:spPr>
        <p:txBody>
          <a:bodyPr lIns="0" tIns="0" rIns="0" bIns="0" rtlCol="0" anchor="t">
            <a:spAutoFit/>
          </a:bodyPr>
          <a:lstStyle/>
          <a:p>
            <a:pPr marL="0" lvl="0" indent="0" algn="l">
              <a:lnSpc>
                <a:spcPts val="2520"/>
              </a:lnSpc>
              <a:spcBef>
                <a:spcPct val="0"/>
              </a:spcBef>
            </a:pPr>
            <a:r>
              <a:rPr lang="en-US" sz="1800" b="1" u="sng" dirty="0">
                <a:latin typeface="Poppins Bold"/>
                <a:ea typeface="Poppins Bold"/>
                <a:cs typeface="Poppins Bold"/>
                <a:sym typeface="Poppins Bold"/>
                <a:hlinkClick r:id="rId11" tooltip="https://www.linkedin.com/in/eric-super?lipi=urn%3Ali%3Apage%3Ad_flagship3_profile_view_base_contact_details%3B5Ldz8cW6QiynZueybWOEBQ%3D%3D">
                  <a:extLst>
                    <a:ext uri="{A12FA001-AC4F-418D-AE19-62706E023703}">
                      <ahyp:hlinkClr xmlns:ahyp="http://schemas.microsoft.com/office/drawing/2018/hyperlinkcolor" val="tx"/>
                    </a:ext>
                  </a:extLst>
                </a:hlinkClick>
              </a:rPr>
              <a:t>linkedin.com/in/eric-super</a:t>
            </a:r>
          </a:p>
        </p:txBody>
      </p:sp>
      <p:sp>
        <p:nvSpPr>
          <p:cNvPr id="27" name="TextBox 27"/>
          <p:cNvSpPr txBox="1"/>
          <p:nvPr/>
        </p:nvSpPr>
        <p:spPr>
          <a:xfrm>
            <a:off x="7551840" y="8706678"/>
            <a:ext cx="4352555" cy="325755"/>
          </a:xfrm>
          <a:prstGeom prst="rect">
            <a:avLst/>
          </a:prstGeom>
        </p:spPr>
        <p:txBody>
          <a:bodyPr lIns="0" tIns="0" rIns="0" bIns="0" rtlCol="0" anchor="t">
            <a:spAutoFit/>
          </a:bodyPr>
          <a:lstStyle/>
          <a:p>
            <a:pPr marL="0" lvl="0" indent="0" algn="l">
              <a:lnSpc>
                <a:spcPts val="2520"/>
              </a:lnSpc>
              <a:spcBef>
                <a:spcPct val="0"/>
              </a:spcBef>
            </a:pPr>
            <a:r>
              <a:rPr lang="en-US" sz="1800" b="1">
                <a:solidFill>
                  <a:srgbClr val="0D0D0D"/>
                </a:solidFill>
                <a:latin typeface="Poppins Bold"/>
                <a:ea typeface="Poppins Bold"/>
                <a:cs typeface="Poppins Bold"/>
                <a:sym typeface="Poppins Bold"/>
              </a:rPr>
              <a:t>esuper@students.kennesaw.edu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af60072-9883-48d1-bc86-ebc0850dc932">
      <Terms xmlns="http://schemas.microsoft.com/office/infopath/2007/PartnerControls"/>
    </lcf76f155ced4ddcb4097134ff3c332f>
    <TaxCatchAll xmlns="f80b0f9f-b4ea-47ca-a63f-e2c8f27dab4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B946585FEA2348845D11F709E24C90" ma:contentTypeVersion="12" ma:contentTypeDescription="Create a new document." ma:contentTypeScope="" ma:versionID="8b93e64b8575fe7075daeace621cd93e">
  <xsd:schema xmlns:xsd="http://www.w3.org/2001/XMLSchema" xmlns:xs="http://www.w3.org/2001/XMLSchema" xmlns:p="http://schemas.microsoft.com/office/2006/metadata/properties" xmlns:ns2="7af60072-9883-48d1-bc86-ebc0850dc932" xmlns:ns3="f80b0f9f-b4ea-47ca-a63f-e2c8f27dab47" targetNamespace="http://schemas.microsoft.com/office/2006/metadata/properties" ma:root="true" ma:fieldsID="a89c85d26c48fcea004d9411d1c08a9d" ns2:_="" ns3:_="">
    <xsd:import namespace="7af60072-9883-48d1-bc86-ebc0850dc932"/>
    <xsd:import namespace="f80b0f9f-b4ea-47ca-a63f-e2c8f27dab4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f60072-9883-48d1-bc86-ebc0850dc9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16867a8-d3dd-450c-8722-94d742a2adf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80b0f9f-b4ea-47ca-a63f-e2c8f27dab4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c162bfc-9b34-4ab6-9f50-a66c790610d2}" ma:internalName="TaxCatchAll" ma:showField="CatchAllData" ma:web="f80b0f9f-b4ea-47ca-a63f-e2c8f27dab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DD6584-5D17-4CFB-90ED-67C2782BCFD5}">
  <ds:schemaRefs>
    <ds:schemaRef ds:uri="http://purl.org/dc/elements/1.1/"/>
    <ds:schemaRef ds:uri="http://purl.org/dc/terms/"/>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 ds:uri="f80b0f9f-b4ea-47ca-a63f-e2c8f27dab47"/>
    <ds:schemaRef ds:uri="7af60072-9883-48d1-bc86-ebc0850dc932"/>
    <ds:schemaRef ds:uri="http://schemas.microsoft.com/office/2006/metadata/properties"/>
  </ds:schemaRefs>
</ds:datastoreItem>
</file>

<file path=customXml/itemProps2.xml><?xml version="1.0" encoding="utf-8"?>
<ds:datastoreItem xmlns:ds="http://schemas.openxmlformats.org/officeDocument/2006/customXml" ds:itemID="{7175AEB1-BB0E-48BA-8DDA-AAF77956A95F}">
  <ds:schemaRefs>
    <ds:schemaRef ds:uri="http://schemas.microsoft.com/sharepoint/v3/contenttype/forms"/>
  </ds:schemaRefs>
</ds:datastoreItem>
</file>

<file path=customXml/itemProps3.xml><?xml version="1.0" encoding="utf-8"?>
<ds:datastoreItem xmlns:ds="http://schemas.openxmlformats.org/officeDocument/2006/customXml" ds:itemID="{20D1B513-B6F1-4BA3-A6D9-77E3FE0EEE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f60072-9883-48d1-bc86-ebc0850dc932"/>
    <ds:schemaRef ds:uri="f80b0f9f-b4ea-47ca-a63f-e2c8f27dab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TotalTime>
  <Words>1228</Words>
  <Application>Microsoft Office PowerPoint</Application>
  <PresentationFormat>Custom</PresentationFormat>
  <Paragraphs>277</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Poppins</vt:lpstr>
      <vt:lpstr>Calibri</vt:lpstr>
      <vt:lpstr>Arial</vt:lpstr>
      <vt:lpstr>Poppins Bold Italics</vt:lpstr>
      <vt:lpstr>Archivo Narrow Bold</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BAP Information Session 1.16.2026</dc:title>
  <cp:lastModifiedBy>Karen Flores-Padilla</cp:lastModifiedBy>
  <cp:revision>1</cp:revision>
  <dcterms:created xsi:type="dcterms:W3CDTF">2006-08-16T00:00:00Z</dcterms:created>
  <dcterms:modified xsi:type="dcterms:W3CDTF">2026-01-16T18:12:22Z</dcterms:modified>
  <dc:identifier>DAG-c-RcsDU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0x01010009B946585FEA2348845D11F709E24C90</vt:lpwstr>
  </property>
  <property fmtid="{D5CDD505-2E9C-101B-9397-08002B2CF9AE}" pid="3" name="MediaServiceImageTags">
    <vt:lpwstr/>
  </property>
</Properties>
</file>