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rchivo Narrow Bold" panose="020B0604020202020204" charset="0"/>
      <p:regular r:id="rId23"/>
    </p:embeddedFont>
    <p:embeddedFont>
      <p:font typeface="Poppins" panose="00000500000000000000" pitchFamily="2" charset="0"/>
      <p:regular r:id="rId24"/>
    </p:embeddedFont>
    <p:embeddedFont>
      <p:font typeface="Poppins Bold" panose="00000800000000000000" charset="0"/>
      <p:regular r:id="rId25"/>
    </p:embeddedFont>
    <p:embeddedFont>
      <p:font typeface="Poppins Bold Italics" panose="020B0604020202020204" charset="0"/>
      <p:regular r:id="rId26"/>
    </p:embeddedFont>
    <p:embeddedFont>
      <p:font typeface="Poppins Italics" panose="020B0604020202020204" charset="0"/>
      <p:regular r:id="rId27"/>
    </p:embeddedFont>
    <p:embeddedFont>
      <p:font typeface="Poppins Semi-Bold" panose="020B0604020202020204" charset="0"/>
      <p:regular r:id="rId28"/>
    </p:embeddedFont>
    <p:embeddedFont>
      <p:font typeface="Poppins Ultra-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601"/>
    <a:srgbClr val="B81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8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flores" userId="c88d70f5c80355dd" providerId="LiveId" clId="{5A82B8F6-78CD-40D3-B5BE-E0C5098032FC}"/>
    <pc:docChg chg="custSel modSld">
      <pc:chgData name="karen flores" userId="c88d70f5c80355dd" providerId="LiveId" clId="{5A82B8F6-78CD-40D3-B5BE-E0C5098032FC}" dt="2025-08-24T20:41:47.023" v="4" actId="478"/>
      <pc:docMkLst>
        <pc:docMk/>
      </pc:docMkLst>
      <pc:sldChg chg="delSp modSp mod">
        <pc:chgData name="karen flores" userId="c88d70f5c80355dd" providerId="LiveId" clId="{5A82B8F6-78CD-40D3-B5BE-E0C5098032FC}" dt="2025-08-24T20:41:43.593" v="3" actId="478"/>
        <pc:sldMkLst>
          <pc:docMk/>
          <pc:sldMk cId="0" sldId="275"/>
        </pc:sldMkLst>
        <pc:spChg chg="del mod">
          <ac:chgData name="karen flores" userId="c88d70f5c80355dd" providerId="LiveId" clId="{5A82B8F6-78CD-40D3-B5BE-E0C5098032FC}" dt="2025-08-24T20:41:43.593" v="3" actId="478"/>
          <ac:spMkLst>
            <pc:docMk/>
            <pc:sldMk cId="0" sldId="275"/>
            <ac:spMk id="48" creationId="{00000000-0000-0000-0000-000000000000}"/>
          </ac:spMkLst>
        </pc:spChg>
      </pc:sldChg>
      <pc:sldChg chg="delSp modSp mod">
        <pc:chgData name="karen flores" userId="c88d70f5c80355dd" providerId="LiveId" clId="{5A82B8F6-78CD-40D3-B5BE-E0C5098032FC}" dt="2025-08-24T20:41:47.023" v="4" actId="478"/>
        <pc:sldMkLst>
          <pc:docMk/>
          <pc:sldMk cId="0" sldId="276"/>
        </pc:sldMkLst>
        <pc:spChg chg="del mod">
          <ac:chgData name="karen flores" userId="c88d70f5c80355dd" providerId="LiveId" clId="{5A82B8F6-78CD-40D3-B5BE-E0C5098032FC}" dt="2025-08-24T20:41:47.023" v="4" actId="478"/>
          <ac:spMkLst>
            <pc:docMk/>
            <pc:sldMk cId="0" sldId="276"/>
            <ac:spMk id="4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7.sv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.sv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0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61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.sv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9.svg"/><Relationship Id="rId10" Type="http://schemas.openxmlformats.org/officeDocument/2006/relationships/image" Target="../media/image5.svg"/><Relationship Id="rId4" Type="http://schemas.openxmlformats.org/officeDocument/2006/relationships/image" Target="../media/image6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sv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24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1040437" y="-1521935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67545" y="7631693"/>
            <a:ext cx="18623091" cy="2804496"/>
            <a:chOff x="0" y="0"/>
            <a:chExt cx="4904847" cy="7386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gradFill rotWithShape="1">
              <a:gsLst>
                <a:gs pos="0">
                  <a:srgbClr val="F2AA16">
                    <a:alpha val="100000"/>
                  </a:srgbClr>
                </a:gs>
                <a:gs pos="50000">
                  <a:srgbClr val="F4C801">
                    <a:alpha val="100000"/>
                  </a:srgbClr>
                </a:gs>
                <a:gs pos="100000">
                  <a:srgbClr val="FCBA2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7448" y="1028700"/>
            <a:ext cx="8229600" cy="82296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2AA15">
                    <a:alpha val="100000"/>
                  </a:srgbClr>
                </a:gs>
                <a:gs pos="100000">
                  <a:srgbClr val="C5C19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552391" y="1433642"/>
            <a:ext cx="7419716" cy="7419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989025" y="1870276"/>
            <a:ext cx="6546447" cy="654644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0808" r="-4080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7927639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5400000">
            <a:off x="8319198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8710757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5400000">
            <a:off x="8708528" y="5010908"/>
            <a:ext cx="284234" cy="284234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270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5400000">
            <a:off x="17531735" y="5010908"/>
            <a:ext cx="284234" cy="284234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270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Kennesaw State University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38225" y="2375508"/>
            <a:ext cx="8115300" cy="334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1465" b="1">
                <a:solidFill>
                  <a:srgbClr val="1A1A1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BETA ALPHA PSI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28700" y="6688718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097565" y="2419480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2575120" y="2621055"/>
            <a:ext cx="5044891" cy="504489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2699238" y="2869291"/>
            <a:ext cx="4796654" cy="4548417"/>
            <a:chOff x="0" y="0"/>
            <a:chExt cx="85716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86698" y="2745173"/>
            <a:ext cx="4021733" cy="4751557"/>
            <a:chOff x="0" y="0"/>
            <a:chExt cx="812800" cy="9602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272" t="-4905" b="-17169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04606" y="2351989"/>
            <a:ext cx="174241" cy="17424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004606" y="7760771"/>
            <a:ext cx="174241" cy="17424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1019175"/>
            <a:ext cx="12307808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Meet Our Advisors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48365" y="8200299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22246" y="8636134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Principal Lecturer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707319" y="8200299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88242" y="8617673"/>
            <a:ext cx="3350637" cy="62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Associate Director, Strategic Partnerships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Advisors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594853" y="2419480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 rot="5400000">
            <a:off x="10072408" y="2621055"/>
            <a:ext cx="5044891" cy="504489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0196526" y="2869291"/>
            <a:ext cx="4796654" cy="4548417"/>
            <a:chOff x="0" y="0"/>
            <a:chExt cx="85716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583987" y="2745173"/>
            <a:ext cx="4021733" cy="4751557"/>
            <a:chOff x="0" y="0"/>
            <a:chExt cx="812800" cy="9602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2288" r="-2782" b="-1228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01894" y="2351989"/>
            <a:ext cx="174241" cy="17424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501894" y="7760771"/>
            <a:ext cx="174241" cy="17424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571081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DD9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2745811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21341" y="384919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5400000">
            <a:off x="306541" y="713742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711483" y="1118684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117" y="1555319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269699" y="2748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69699" y="909802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368800" y="1019175"/>
            <a:ext cx="8890500" cy="260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Candidate and Member Requirements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201591" y="6773180"/>
            <a:ext cx="2708890" cy="3389364"/>
          </a:xfrm>
          <a:custGeom>
            <a:avLst/>
            <a:gdLst/>
            <a:ahLst/>
            <a:cxnLst/>
            <a:rect l="l" t="t" r="r" b="b"/>
            <a:pathLst>
              <a:path w="2708890" h="3389364">
                <a:moveTo>
                  <a:pt x="0" y="0"/>
                </a:moveTo>
                <a:lnTo>
                  <a:pt x="2708890" y="0"/>
                </a:lnTo>
                <a:lnTo>
                  <a:pt x="2708890" y="3389363"/>
                </a:lnTo>
                <a:lnTo>
                  <a:pt x="0" y="33893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9846039" y="3948755"/>
            <a:ext cx="4740574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9"/>
              </a:lnSpc>
            </a:pPr>
            <a:r>
              <a:rPr lang="en-US" sz="30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Join?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98194" y="4563113"/>
            <a:ext cx="7515087" cy="5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Must commit to two full semesters​ and complete first semester requirements to become a member​: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6 hours of community service​ (CS)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8 hours of professional development​ (PD)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1st Semester - $110 – Candidate​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2nd Semester - $50 – Member​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Final registration and payment</a:t>
            </a: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deadline : Thursday, September 11th </a:t>
            </a: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@11:59 pm​</a:t>
            </a:r>
          </a:p>
          <a:p>
            <a:pPr algn="l">
              <a:lnSpc>
                <a:spcPts val="3220"/>
              </a:lnSpc>
            </a:pPr>
            <a:endParaRPr lang="en-US" sz="2300" b="1">
              <a:solidFill>
                <a:srgbClr val="B81F2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Candidacy and Membership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76888" y="2638897"/>
            <a:ext cx="7139516" cy="3173996"/>
            <a:chOff x="0" y="0"/>
            <a:chExt cx="1710187" cy="760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0187" cy="760293"/>
            </a:xfrm>
            <a:custGeom>
              <a:avLst/>
              <a:gdLst/>
              <a:ahLst/>
              <a:cxnLst/>
              <a:rect l="l" t="t" r="r" b="b"/>
              <a:pathLst>
                <a:path w="1710187" h="760293">
                  <a:moveTo>
                    <a:pt x="19519" y="0"/>
                  </a:moveTo>
                  <a:lnTo>
                    <a:pt x="1690668" y="0"/>
                  </a:lnTo>
                  <a:cubicBezTo>
                    <a:pt x="1701448" y="0"/>
                    <a:pt x="1710187" y="8739"/>
                    <a:pt x="1710187" y="19519"/>
                  </a:cubicBezTo>
                  <a:lnTo>
                    <a:pt x="1710187" y="740775"/>
                  </a:lnTo>
                  <a:cubicBezTo>
                    <a:pt x="1710187" y="751554"/>
                    <a:pt x="1701448" y="760293"/>
                    <a:pt x="1690668" y="760293"/>
                  </a:cubicBezTo>
                  <a:lnTo>
                    <a:pt x="19519" y="760293"/>
                  </a:lnTo>
                  <a:cubicBezTo>
                    <a:pt x="14342" y="760293"/>
                    <a:pt x="9377" y="758237"/>
                    <a:pt x="5717" y="754576"/>
                  </a:cubicBezTo>
                  <a:cubicBezTo>
                    <a:pt x="2056" y="750916"/>
                    <a:pt x="0" y="745951"/>
                    <a:pt x="0" y="740775"/>
                  </a:cubicBezTo>
                  <a:lnTo>
                    <a:pt x="0" y="19519"/>
                  </a:lnTo>
                  <a:cubicBezTo>
                    <a:pt x="0" y="14342"/>
                    <a:pt x="2056" y="9377"/>
                    <a:pt x="5717" y="5717"/>
                  </a:cubicBezTo>
                  <a:cubicBezTo>
                    <a:pt x="9377" y="2056"/>
                    <a:pt x="14342" y="0"/>
                    <a:pt x="19519" y="0"/>
                  </a:cubicBezTo>
                  <a:close/>
                </a:path>
              </a:pathLst>
            </a:custGeom>
            <a:solidFill>
              <a:srgbClr val="B81F2F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10187" cy="80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76888" y="6084304"/>
            <a:ext cx="7139516" cy="3173996"/>
            <a:chOff x="0" y="0"/>
            <a:chExt cx="1710187" cy="76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0187" cy="760293"/>
            </a:xfrm>
            <a:custGeom>
              <a:avLst/>
              <a:gdLst/>
              <a:ahLst/>
              <a:cxnLst/>
              <a:rect l="l" t="t" r="r" b="b"/>
              <a:pathLst>
                <a:path w="1710187" h="760293">
                  <a:moveTo>
                    <a:pt x="19519" y="0"/>
                  </a:moveTo>
                  <a:lnTo>
                    <a:pt x="1690668" y="0"/>
                  </a:lnTo>
                  <a:cubicBezTo>
                    <a:pt x="1701448" y="0"/>
                    <a:pt x="1710187" y="8739"/>
                    <a:pt x="1710187" y="19519"/>
                  </a:cubicBezTo>
                  <a:lnTo>
                    <a:pt x="1710187" y="740775"/>
                  </a:lnTo>
                  <a:cubicBezTo>
                    <a:pt x="1710187" y="751554"/>
                    <a:pt x="1701448" y="760293"/>
                    <a:pt x="1690668" y="760293"/>
                  </a:cubicBezTo>
                  <a:lnTo>
                    <a:pt x="19519" y="760293"/>
                  </a:lnTo>
                  <a:cubicBezTo>
                    <a:pt x="14342" y="760293"/>
                    <a:pt x="9377" y="758237"/>
                    <a:pt x="5717" y="754576"/>
                  </a:cubicBezTo>
                  <a:cubicBezTo>
                    <a:pt x="2056" y="750916"/>
                    <a:pt x="0" y="745951"/>
                    <a:pt x="0" y="740775"/>
                  </a:cubicBezTo>
                  <a:lnTo>
                    <a:pt x="0" y="19519"/>
                  </a:lnTo>
                  <a:cubicBezTo>
                    <a:pt x="0" y="14342"/>
                    <a:pt x="2056" y="9377"/>
                    <a:pt x="5717" y="5717"/>
                  </a:cubicBezTo>
                  <a:cubicBezTo>
                    <a:pt x="9377" y="2056"/>
                    <a:pt x="14342" y="0"/>
                    <a:pt x="19519" y="0"/>
                  </a:cubicBezTo>
                  <a:close/>
                </a:path>
              </a:pathLst>
            </a:custGeom>
            <a:solidFill>
              <a:srgbClr val="B81F2F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710187" cy="80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31437" y="3845202"/>
            <a:ext cx="7030418" cy="1915327"/>
            <a:chOff x="0" y="0"/>
            <a:chExt cx="1684054" cy="4587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4054" cy="458794"/>
            </a:xfrm>
            <a:custGeom>
              <a:avLst/>
              <a:gdLst/>
              <a:ahLst/>
              <a:cxnLst/>
              <a:rect l="l" t="t" r="r" b="b"/>
              <a:pathLst>
                <a:path w="1684054" h="458794">
                  <a:moveTo>
                    <a:pt x="15417" y="0"/>
                  </a:moveTo>
                  <a:lnTo>
                    <a:pt x="1668637" y="0"/>
                  </a:lnTo>
                  <a:cubicBezTo>
                    <a:pt x="1677151" y="0"/>
                    <a:pt x="1684054" y="6902"/>
                    <a:pt x="1684054" y="15417"/>
                  </a:cubicBezTo>
                  <a:lnTo>
                    <a:pt x="1684054" y="443377"/>
                  </a:lnTo>
                  <a:cubicBezTo>
                    <a:pt x="1684054" y="451892"/>
                    <a:pt x="1677151" y="458794"/>
                    <a:pt x="1668637" y="458794"/>
                  </a:cubicBezTo>
                  <a:lnTo>
                    <a:pt x="15417" y="458794"/>
                  </a:lnTo>
                  <a:cubicBezTo>
                    <a:pt x="6902" y="458794"/>
                    <a:pt x="0" y="451892"/>
                    <a:pt x="0" y="443377"/>
                  </a:cubicBezTo>
                  <a:lnTo>
                    <a:pt x="0" y="15417"/>
                  </a:lnTo>
                  <a:cubicBezTo>
                    <a:pt x="0" y="6902"/>
                    <a:pt x="6902" y="0"/>
                    <a:pt x="1541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84054" cy="506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3731437" y="6137550"/>
            <a:ext cx="7030418" cy="1914444"/>
            <a:chOff x="0" y="0"/>
            <a:chExt cx="1684054" cy="4585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4054" cy="458583"/>
            </a:xfrm>
            <a:custGeom>
              <a:avLst/>
              <a:gdLst/>
              <a:ahLst/>
              <a:cxnLst/>
              <a:rect l="l" t="t" r="r" b="b"/>
              <a:pathLst>
                <a:path w="1684054" h="458583">
                  <a:moveTo>
                    <a:pt x="15417" y="0"/>
                  </a:moveTo>
                  <a:lnTo>
                    <a:pt x="1668637" y="0"/>
                  </a:lnTo>
                  <a:cubicBezTo>
                    <a:pt x="1677151" y="0"/>
                    <a:pt x="1684054" y="6902"/>
                    <a:pt x="1684054" y="15417"/>
                  </a:cubicBezTo>
                  <a:lnTo>
                    <a:pt x="1684054" y="443166"/>
                  </a:lnTo>
                  <a:cubicBezTo>
                    <a:pt x="1684054" y="451680"/>
                    <a:pt x="1677151" y="458583"/>
                    <a:pt x="1668637" y="458583"/>
                  </a:cubicBezTo>
                  <a:lnTo>
                    <a:pt x="15417" y="458583"/>
                  </a:lnTo>
                  <a:cubicBezTo>
                    <a:pt x="6902" y="458583"/>
                    <a:pt x="0" y="451680"/>
                    <a:pt x="0" y="443166"/>
                  </a:cubicBezTo>
                  <a:lnTo>
                    <a:pt x="0" y="15417"/>
                  </a:lnTo>
                  <a:cubicBezTo>
                    <a:pt x="0" y="6902"/>
                    <a:pt x="6902" y="0"/>
                    <a:pt x="1541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684054" cy="506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12599735" y="2704502"/>
            <a:ext cx="0" cy="6488194"/>
          </a:xfrm>
          <a:prstGeom prst="line">
            <a:avLst/>
          </a:prstGeom>
          <a:ln w="38100" cap="flat">
            <a:solidFill>
              <a:srgbClr val="FCBA2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9955536" y="3304399"/>
            <a:ext cx="5288398" cy="528839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10215755" y="3564618"/>
            <a:ext cx="4767961" cy="476796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96339" y="3845202"/>
            <a:ext cx="4206793" cy="420679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Eligibility Requirements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916742" y="2843509"/>
            <a:ext cx="971862" cy="103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04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41248" y="2864677"/>
            <a:ext cx="5778107" cy="35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0"/>
              </a:lnSpc>
            </a:pPr>
            <a:r>
              <a:rPr lang="en-US" sz="230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Am I Eligible?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916742" y="7903312"/>
            <a:ext cx="971862" cy="103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04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041248" y="8352120"/>
            <a:ext cx="2853236" cy="35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0"/>
              </a:lnSpc>
            </a:pPr>
            <a:r>
              <a:rPr lang="en-US" sz="230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Join as FBIS!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734001" y="3911291"/>
            <a:ext cx="6324661" cy="208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295" lvl="1" indent="-213647" algn="l">
              <a:lnSpc>
                <a:spcPts val="2770"/>
              </a:lnSpc>
              <a:buFont typeface="Arial"/>
              <a:buChar char="•"/>
            </a:pPr>
            <a:r>
              <a:rPr lang="en-US" sz="197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Must have declared a major – Accounting, Finance, or Information Systems​</a:t>
            </a:r>
          </a:p>
          <a:p>
            <a:pPr marL="427295" lvl="1" indent="-213647" algn="l">
              <a:lnSpc>
                <a:spcPts val="2770"/>
              </a:lnSpc>
              <a:buFont typeface="Arial"/>
              <a:buChar char="•"/>
            </a:pPr>
            <a:r>
              <a:rPr lang="en-US" sz="197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Must have completed major- 3100 course​</a:t>
            </a:r>
          </a:p>
          <a:p>
            <a:pPr marL="427295" lvl="1" indent="-213647" algn="l">
              <a:lnSpc>
                <a:spcPts val="2770"/>
              </a:lnSpc>
              <a:buFont typeface="Arial"/>
              <a:buChar char="•"/>
            </a:pPr>
            <a:r>
              <a:rPr lang="en-US" sz="197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Institutional and major GPA 3.0 beyond business core</a:t>
            </a:r>
          </a:p>
          <a:p>
            <a:pPr algn="l">
              <a:lnSpc>
                <a:spcPts val="2770"/>
              </a:lnSpc>
            </a:pPr>
            <a:endParaRPr lang="en-US" sz="197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" name="AutoShape 4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Eligibility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785986" y="6198749"/>
            <a:ext cx="7030418" cy="173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0"/>
              </a:lnSpc>
            </a:pPr>
            <a:r>
              <a:rPr lang="en-US" sz="197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Students who don't yet meet the 3100 </a:t>
            </a:r>
          </a:p>
          <a:p>
            <a:pPr algn="l">
              <a:lnSpc>
                <a:spcPts val="2770"/>
              </a:lnSpc>
            </a:pPr>
            <a:r>
              <a:rPr lang="en-US" sz="197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requirement to become a candidate​ can join FBIS</a:t>
            </a:r>
          </a:p>
          <a:p>
            <a:pPr algn="l">
              <a:lnSpc>
                <a:spcPts val="2770"/>
              </a:lnSpc>
            </a:pPr>
            <a:r>
              <a:rPr lang="en-US" sz="19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Recommended minimum:​</a:t>
            </a:r>
          </a:p>
          <a:p>
            <a:pPr marL="427290" lvl="1" indent="-213645" algn="l">
              <a:lnSpc>
                <a:spcPts val="2770"/>
              </a:lnSpc>
              <a:buFont typeface="Arial"/>
              <a:buChar char="•"/>
            </a:pPr>
            <a:r>
              <a:rPr lang="en-US" sz="19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 hours PD and  2 hours CS activities </a:t>
            </a:r>
          </a:p>
          <a:p>
            <a:pPr marL="427290" lvl="1" indent="-213645" algn="l">
              <a:lnSpc>
                <a:spcPts val="2770"/>
              </a:lnSpc>
              <a:buFont typeface="Arial"/>
              <a:buChar char="•"/>
            </a:pPr>
            <a:r>
              <a:rPr lang="en-US" sz="19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$30 per semester​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815169" y="4006667"/>
            <a:ext cx="7494117" cy="3999604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8595" y="0"/>
                  </a:moveTo>
                  <a:lnTo>
                    <a:pt x="1743550" y="0"/>
                  </a:lnTo>
                  <a:cubicBezTo>
                    <a:pt x="1748482" y="0"/>
                    <a:pt x="1753212" y="1959"/>
                    <a:pt x="1756699" y="5446"/>
                  </a:cubicBezTo>
                  <a:cubicBezTo>
                    <a:pt x="1760186" y="8934"/>
                    <a:pt x="1762145" y="13663"/>
                    <a:pt x="1762145" y="18595"/>
                  </a:cubicBezTo>
                  <a:lnTo>
                    <a:pt x="1762145" y="921860"/>
                  </a:lnTo>
                  <a:cubicBezTo>
                    <a:pt x="1762145" y="926792"/>
                    <a:pt x="1760186" y="931522"/>
                    <a:pt x="1756699" y="935009"/>
                  </a:cubicBezTo>
                  <a:cubicBezTo>
                    <a:pt x="1753212" y="938496"/>
                    <a:pt x="1748482" y="940456"/>
                    <a:pt x="1743550" y="940456"/>
                  </a:cubicBezTo>
                  <a:lnTo>
                    <a:pt x="18595" y="940456"/>
                  </a:lnTo>
                  <a:cubicBezTo>
                    <a:pt x="13663" y="940456"/>
                    <a:pt x="8934" y="938496"/>
                    <a:pt x="5446" y="935009"/>
                  </a:cubicBezTo>
                  <a:cubicBezTo>
                    <a:pt x="1959" y="931522"/>
                    <a:pt x="0" y="926792"/>
                    <a:pt x="0" y="921860"/>
                  </a:cubicBezTo>
                  <a:lnTo>
                    <a:pt x="0" y="18595"/>
                  </a:lnTo>
                  <a:cubicBezTo>
                    <a:pt x="0" y="13663"/>
                    <a:pt x="1959" y="8934"/>
                    <a:pt x="5446" y="5446"/>
                  </a:cubicBezTo>
                  <a:cubicBezTo>
                    <a:pt x="8934" y="1959"/>
                    <a:pt x="13663" y="0"/>
                    <a:pt x="18595" y="0"/>
                  </a:cubicBezTo>
                  <a:close/>
                </a:path>
              </a:pathLst>
            </a:custGeom>
            <a:solidFill>
              <a:srgbClr val="B81F2F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70739" y="5569126"/>
            <a:ext cx="7162005" cy="2319966"/>
            <a:chOff x="0" y="0"/>
            <a:chExt cx="1684054" cy="5455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545510"/>
            </a:xfrm>
            <a:custGeom>
              <a:avLst/>
              <a:gdLst/>
              <a:ahLst/>
              <a:cxnLst/>
              <a:rect l="l" t="t" r="r" b="b"/>
              <a:pathLst>
                <a:path w="1684054" h="545510">
                  <a:moveTo>
                    <a:pt x="15134" y="0"/>
                  </a:moveTo>
                  <a:lnTo>
                    <a:pt x="1668920" y="0"/>
                  </a:lnTo>
                  <a:cubicBezTo>
                    <a:pt x="1677278" y="0"/>
                    <a:pt x="1684054" y="6776"/>
                    <a:pt x="1684054" y="15134"/>
                  </a:cubicBezTo>
                  <a:lnTo>
                    <a:pt x="1684054" y="530377"/>
                  </a:lnTo>
                  <a:cubicBezTo>
                    <a:pt x="1684054" y="534390"/>
                    <a:pt x="1682459" y="538240"/>
                    <a:pt x="1679621" y="541078"/>
                  </a:cubicBezTo>
                  <a:cubicBezTo>
                    <a:pt x="1676783" y="543916"/>
                    <a:pt x="1672934" y="545510"/>
                    <a:pt x="1668920" y="545510"/>
                  </a:cubicBezTo>
                  <a:lnTo>
                    <a:pt x="15134" y="545510"/>
                  </a:lnTo>
                  <a:cubicBezTo>
                    <a:pt x="11120" y="545510"/>
                    <a:pt x="7271" y="543916"/>
                    <a:pt x="4433" y="541078"/>
                  </a:cubicBezTo>
                  <a:cubicBezTo>
                    <a:pt x="1594" y="538240"/>
                    <a:pt x="0" y="534390"/>
                    <a:pt x="0" y="530377"/>
                  </a:cubicBezTo>
                  <a:lnTo>
                    <a:pt x="0" y="15134"/>
                  </a:lnTo>
                  <a:cubicBezTo>
                    <a:pt x="0" y="11120"/>
                    <a:pt x="1594" y="7271"/>
                    <a:pt x="4433" y="4433"/>
                  </a:cubicBezTo>
                  <a:cubicBezTo>
                    <a:pt x="7271" y="1594"/>
                    <a:pt x="11120" y="0"/>
                    <a:pt x="151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59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672404" y="2592644"/>
            <a:ext cx="0" cy="6609632"/>
          </a:xfrm>
          <a:prstGeom prst="line">
            <a:avLst/>
          </a:prstGeom>
          <a:ln w="38100" cap="flat">
            <a:solidFill>
              <a:srgbClr val="FCBA2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2978714" y="3203770"/>
            <a:ext cx="5387380" cy="538738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3243803" y="3468859"/>
            <a:ext cx="4857202" cy="48572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29639" y="3754695"/>
            <a:ext cx="4285531" cy="428553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Eligibility Requirements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53919" y="4678029"/>
            <a:ext cx="990052" cy="105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616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40326" y="4165014"/>
            <a:ext cx="4145873" cy="38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2"/>
              </a:lnSpc>
            </a:pPr>
            <a:r>
              <a:rPr lang="en-US" sz="235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Non BAP PD AND CS Hours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911292" y="4628597"/>
            <a:ext cx="4787126" cy="74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79"/>
              </a:lnSpc>
            </a:pPr>
            <a:r>
              <a:rPr lang="en-US" sz="212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 if I can’t attend enough BAP meetings?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660257" y="5569784"/>
            <a:ext cx="5803941" cy="247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5292" lvl="1" indent="-217646" algn="l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Members and Candidates may earn up to 2 PD hours and 4 CS hours outside of BAP.</a:t>
            </a:r>
          </a:p>
          <a:p>
            <a:pPr marL="435292" lvl="1" indent="-217646" algn="l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All hours must be submitted using the Non-BAP CS and PD Hours Form at ksubap.com/resources.</a:t>
            </a:r>
          </a:p>
          <a:p>
            <a:pPr algn="just">
              <a:lnSpc>
                <a:spcPts val="2822"/>
              </a:lnSpc>
            </a:pPr>
            <a:endParaRPr lang="en-US" sz="2016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AutoShape 34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Eligibility</a:t>
            </a:r>
          </a:p>
        </p:txBody>
      </p:sp>
      <p:sp>
        <p:nvSpPr>
          <p:cNvPr id="36" name="Freeform 36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08312" y="5420214"/>
            <a:ext cx="8671375" cy="0"/>
          </a:xfrm>
          <a:prstGeom prst="line">
            <a:avLst/>
          </a:prstGeom>
          <a:ln w="5715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028700" y="3610418"/>
            <a:ext cx="3429092" cy="342909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28112" y="7028388"/>
            <a:ext cx="430268" cy="527477"/>
            <a:chOff x="0" y="0"/>
            <a:chExt cx="812800" cy="996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46529" y="4174986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280471" y="5420214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5295869" y="3610418"/>
            <a:ext cx="3429092" cy="342909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95281" y="7028388"/>
            <a:ext cx="430268" cy="527477"/>
            <a:chOff x="0" y="0"/>
            <a:chExt cx="812800" cy="9964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5547640" y="5420214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9563038" y="3610418"/>
            <a:ext cx="3429092" cy="342909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62451" y="7028388"/>
            <a:ext cx="430268" cy="527477"/>
            <a:chOff x="0" y="0"/>
            <a:chExt cx="812800" cy="9964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>
            <a:off x="9814809" y="5420214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 rot="-5400000">
            <a:off x="13830208" y="3610418"/>
            <a:ext cx="3429092" cy="342909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329620" y="7028388"/>
            <a:ext cx="430268" cy="527477"/>
            <a:chOff x="0" y="0"/>
            <a:chExt cx="812800" cy="9964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1" name="AutoShape 31"/>
          <p:cNvSpPr/>
          <p:nvPr/>
        </p:nvSpPr>
        <p:spPr>
          <a:xfrm>
            <a:off x="14081978" y="5420214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 rot="-5400000">
            <a:off x="2743246" y="3218236"/>
            <a:ext cx="1593651" cy="159365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7010415" y="3218236"/>
            <a:ext cx="1593651" cy="159365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5400000">
            <a:off x="11277585" y="3218236"/>
            <a:ext cx="1593651" cy="159365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5400000">
            <a:off x="15544754" y="3218236"/>
            <a:ext cx="1593651" cy="159365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2684344" y="7496963"/>
            <a:ext cx="117804" cy="117804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 rot="5400000">
            <a:off x="4505419" y="2674191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5400000">
            <a:off x="12942213" y="2674191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5400000">
            <a:off x="4753186" y="2674191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 rot="5400000">
            <a:off x="13189980" y="2674191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 rot="5400000">
            <a:off x="5000953" y="2674191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5400000">
            <a:off x="13437747" y="2674191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2" name="Group 62"/>
          <p:cNvGrpSpPr/>
          <p:nvPr/>
        </p:nvGrpSpPr>
        <p:grpSpPr>
          <a:xfrm rot="-5400000">
            <a:off x="6951513" y="7496963"/>
            <a:ext cx="117804" cy="117804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 rot="-5400000">
            <a:off x="11218682" y="7496963"/>
            <a:ext cx="117804" cy="117804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 rot="-5400000">
            <a:off x="15485852" y="7496963"/>
            <a:ext cx="117804" cy="117804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15932227" y="3648700"/>
            <a:ext cx="818705" cy="783910"/>
          </a:xfrm>
          <a:custGeom>
            <a:avLst/>
            <a:gdLst/>
            <a:ahLst/>
            <a:cxnLst/>
            <a:rect l="l" t="t" r="r" b="b"/>
            <a:pathLst>
              <a:path w="818705" h="783910">
                <a:moveTo>
                  <a:pt x="0" y="0"/>
                </a:moveTo>
                <a:lnTo>
                  <a:pt x="818705" y="0"/>
                </a:lnTo>
                <a:lnTo>
                  <a:pt x="818705" y="783910"/>
                </a:lnTo>
                <a:lnTo>
                  <a:pt x="0" y="783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11754290" y="3599140"/>
            <a:ext cx="761136" cy="831843"/>
          </a:xfrm>
          <a:custGeom>
            <a:avLst/>
            <a:gdLst/>
            <a:ahLst/>
            <a:cxnLst/>
            <a:rect l="l" t="t" r="r" b="b"/>
            <a:pathLst>
              <a:path w="761136" h="831843">
                <a:moveTo>
                  <a:pt x="0" y="0"/>
                </a:moveTo>
                <a:lnTo>
                  <a:pt x="761136" y="0"/>
                </a:lnTo>
                <a:lnTo>
                  <a:pt x="761136" y="831843"/>
                </a:lnTo>
                <a:lnTo>
                  <a:pt x="0" y="831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7513765" y="3527862"/>
            <a:ext cx="591948" cy="974400"/>
          </a:xfrm>
          <a:custGeom>
            <a:avLst/>
            <a:gdLst/>
            <a:ahLst/>
            <a:cxnLst/>
            <a:rect l="l" t="t" r="r" b="b"/>
            <a:pathLst>
              <a:path w="591948" h="974400">
                <a:moveTo>
                  <a:pt x="0" y="0"/>
                </a:moveTo>
                <a:lnTo>
                  <a:pt x="591948" y="0"/>
                </a:lnTo>
                <a:lnTo>
                  <a:pt x="591948" y="974400"/>
                </a:lnTo>
                <a:lnTo>
                  <a:pt x="0" y="97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3118422" y="3527862"/>
            <a:ext cx="843299" cy="974400"/>
          </a:xfrm>
          <a:custGeom>
            <a:avLst/>
            <a:gdLst/>
            <a:ahLst/>
            <a:cxnLst/>
            <a:rect l="l" t="t" r="r" b="b"/>
            <a:pathLst>
              <a:path w="843299" h="974400">
                <a:moveTo>
                  <a:pt x="0" y="0"/>
                </a:moveTo>
                <a:lnTo>
                  <a:pt x="843299" y="0"/>
                </a:lnTo>
                <a:lnTo>
                  <a:pt x="843299" y="974400"/>
                </a:lnTo>
                <a:lnTo>
                  <a:pt x="0" y="97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TextBox 77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GPA Verification Steps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410760" y="5560067"/>
            <a:ext cx="2664973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 into Degree Works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859167" y="5693417"/>
            <a:ext cx="2302498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Press CTRL + P (do NOT use printer icon)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5913698" y="4174986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180867" y="4174986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4448036" y="4232136"/>
            <a:ext cx="1096718" cy="107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04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9814809" y="5693417"/>
            <a:ext cx="2925551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Destination: Save as PDF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4212267" y="5693417"/>
            <a:ext cx="2664973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Layout: Lanscape then SAVE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677836" y="7929093"/>
            <a:ext cx="9868626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Both Candidates and Members must</a:t>
            </a: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email a copy of their transcript 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Degree Works transcripts should be submitted to Professor Shannon Shumate at sshumat2@kennesaw.edu.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GPA Verification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124950" y="3845556"/>
            <a:ext cx="0" cy="5900990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47854" y="614201"/>
            <a:ext cx="2182175" cy="21821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899358" y="765704"/>
            <a:ext cx="1879168" cy="18791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09943" y="876289"/>
            <a:ext cx="1657998" cy="16579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433778" y="1193594"/>
            <a:ext cx="1001641" cy="1023388"/>
          </a:xfrm>
          <a:custGeom>
            <a:avLst/>
            <a:gdLst/>
            <a:ahLst/>
            <a:cxnLst/>
            <a:rect l="l" t="t" r="r" b="b"/>
            <a:pathLst>
              <a:path w="1001641" h="1023388">
                <a:moveTo>
                  <a:pt x="0" y="0"/>
                </a:moveTo>
                <a:lnTo>
                  <a:pt x="1001642" y="0"/>
                </a:lnTo>
                <a:lnTo>
                  <a:pt x="1001642" y="1023388"/>
                </a:lnTo>
                <a:lnTo>
                  <a:pt x="0" y="1023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145034" y="933450"/>
            <a:ext cx="7997932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Tentative Fall 2025 Schedule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3066" y="2933414"/>
            <a:ext cx="520890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2488" y="2906659"/>
            <a:ext cx="60277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Development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478892" y="3866033"/>
            <a:ext cx="8007883" cy="5615143"/>
            <a:chOff x="0" y="0"/>
            <a:chExt cx="2109072" cy="14788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aphicFrame>
        <p:nvGraphicFramePr>
          <p:cNvPr id="27" name="Object 27"/>
          <p:cNvGraphicFramePr/>
          <p:nvPr/>
        </p:nvGraphicFramePr>
        <p:xfrm>
          <a:off x="816779" y="5186032"/>
          <a:ext cx="6286500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543800" imgH="4406900" progId="Excel.Sheet.12">
                  <p:embed/>
                </p:oleObj>
              </mc:Choice>
              <mc:Fallback>
                <p:oleObj name="Worksheet" r:id="rId4" imgW="7543800" imgH="4406900" progId="Excel.Sheet.12">
                  <p:embed/>
                  <p:pic>
                    <p:nvPicPr>
                      <p:cNvPr id="27" name="Object 2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6779" y="5186032"/>
                        <a:ext cx="6286500" cy="315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8"/>
          <p:cNvGrpSpPr/>
          <p:nvPr/>
        </p:nvGrpSpPr>
        <p:grpSpPr>
          <a:xfrm rot="-10800000">
            <a:off x="9763125" y="3792484"/>
            <a:ext cx="8007883" cy="5615143"/>
            <a:chOff x="0" y="0"/>
            <a:chExt cx="2109072" cy="14788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aphicFrame>
        <p:nvGraphicFramePr>
          <p:cNvPr id="31" name="Object 31"/>
          <p:cNvGraphicFramePr/>
          <p:nvPr/>
        </p:nvGraphicFramePr>
        <p:xfrm>
          <a:off x="10139199" y="4652193"/>
          <a:ext cx="6286500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7543800" imgH="4406900" progId="Excel.Sheet.12">
                  <p:embed/>
                </p:oleObj>
              </mc:Choice>
              <mc:Fallback>
                <p:oleObj name="Worksheet" r:id="rId6" imgW="7543800" imgH="4406900" progId="Excel.Sheet.12">
                  <p:embed/>
                  <p:pic>
                    <p:nvPicPr>
                      <p:cNvPr id="31" name="Object 3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39199" y="4652193"/>
                        <a:ext cx="6286500" cy="315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AutoShape 32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Tentative Schedule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8366882" y="1369603"/>
            <a:ext cx="1711456" cy="5161858"/>
          </a:xfrm>
          <a:custGeom>
            <a:avLst/>
            <a:gdLst/>
            <a:ahLst/>
            <a:cxnLst/>
            <a:rect l="l" t="t" r="r" b="b"/>
            <a:pathLst>
              <a:path w="1711456" h="5161858">
                <a:moveTo>
                  <a:pt x="0" y="0"/>
                </a:moveTo>
                <a:lnTo>
                  <a:pt x="1711455" y="0"/>
                </a:lnTo>
                <a:lnTo>
                  <a:pt x="1711455" y="5161858"/>
                </a:lnTo>
                <a:lnTo>
                  <a:pt x="0" y="516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8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61942" y="5143500"/>
            <a:ext cx="18611884" cy="5388233"/>
            <a:chOff x="0" y="0"/>
            <a:chExt cx="4901895" cy="14191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1895" cy="1419123"/>
            </a:xfrm>
            <a:custGeom>
              <a:avLst/>
              <a:gdLst/>
              <a:ahLst/>
              <a:cxnLst/>
              <a:rect l="l" t="t" r="r" b="b"/>
              <a:pathLst>
                <a:path w="4901895" h="1419123">
                  <a:moveTo>
                    <a:pt x="0" y="0"/>
                  </a:moveTo>
                  <a:lnTo>
                    <a:pt x="4901895" y="0"/>
                  </a:lnTo>
                  <a:lnTo>
                    <a:pt x="4901895" y="1419123"/>
                  </a:lnTo>
                  <a:lnTo>
                    <a:pt x="0" y="1419123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901895" cy="1466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6817719" y="3270843"/>
            <a:ext cx="4809780" cy="480978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54387" y="3507511"/>
            <a:ext cx="4336444" cy="43364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09578" y="3762701"/>
            <a:ext cx="3826064" cy="382606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1305" t="-29245" r="-52684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213851" y="5675733"/>
            <a:ext cx="5846182" cy="1510990"/>
            <a:chOff x="0" y="0"/>
            <a:chExt cx="1217141" cy="3145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32427" y="0"/>
                  </a:moveTo>
                  <a:lnTo>
                    <a:pt x="1084714" y="0"/>
                  </a:lnTo>
                  <a:cubicBezTo>
                    <a:pt x="1157851" y="0"/>
                    <a:pt x="1217141" y="59290"/>
                    <a:pt x="1217141" y="132427"/>
                  </a:cubicBezTo>
                  <a:lnTo>
                    <a:pt x="1217141" y="182152"/>
                  </a:lnTo>
                  <a:cubicBezTo>
                    <a:pt x="1217141" y="255290"/>
                    <a:pt x="1157851" y="314579"/>
                    <a:pt x="1084714" y="314579"/>
                  </a:cubicBezTo>
                  <a:lnTo>
                    <a:pt x="132427" y="314579"/>
                  </a:lnTo>
                  <a:cubicBezTo>
                    <a:pt x="59290" y="314579"/>
                    <a:pt x="0" y="255290"/>
                    <a:pt x="0" y="182152"/>
                  </a:cubicBezTo>
                  <a:lnTo>
                    <a:pt x="0" y="132427"/>
                  </a:lnTo>
                  <a:cubicBezTo>
                    <a:pt x="0" y="59290"/>
                    <a:pt x="59290" y="0"/>
                    <a:pt x="132427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045340" y="5445911"/>
            <a:ext cx="1697426" cy="1697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96478" y="5675733"/>
            <a:ext cx="5846182" cy="1510990"/>
            <a:chOff x="0" y="0"/>
            <a:chExt cx="1217141" cy="3145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32427" y="0"/>
                  </a:moveTo>
                  <a:lnTo>
                    <a:pt x="1084714" y="0"/>
                  </a:lnTo>
                  <a:cubicBezTo>
                    <a:pt x="1157851" y="0"/>
                    <a:pt x="1217141" y="59290"/>
                    <a:pt x="1217141" y="132427"/>
                  </a:cubicBezTo>
                  <a:lnTo>
                    <a:pt x="1217141" y="182152"/>
                  </a:lnTo>
                  <a:cubicBezTo>
                    <a:pt x="1217141" y="255290"/>
                    <a:pt x="1157851" y="314579"/>
                    <a:pt x="1084714" y="314579"/>
                  </a:cubicBezTo>
                  <a:lnTo>
                    <a:pt x="132427" y="314579"/>
                  </a:lnTo>
                  <a:cubicBezTo>
                    <a:pt x="59290" y="314579"/>
                    <a:pt x="0" y="255290"/>
                    <a:pt x="0" y="182152"/>
                  </a:cubicBezTo>
                  <a:lnTo>
                    <a:pt x="0" y="132427"/>
                  </a:lnTo>
                  <a:cubicBezTo>
                    <a:pt x="0" y="59290"/>
                    <a:pt x="59290" y="0"/>
                    <a:pt x="132427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5545233" y="5445911"/>
            <a:ext cx="1697426" cy="169742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3012286" y="7747310"/>
            <a:ext cx="5846182" cy="1510990"/>
            <a:chOff x="0" y="0"/>
            <a:chExt cx="1217141" cy="31457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32427" y="0"/>
                  </a:moveTo>
                  <a:lnTo>
                    <a:pt x="1084714" y="0"/>
                  </a:lnTo>
                  <a:cubicBezTo>
                    <a:pt x="1157851" y="0"/>
                    <a:pt x="1217141" y="59290"/>
                    <a:pt x="1217141" y="132427"/>
                  </a:cubicBezTo>
                  <a:lnTo>
                    <a:pt x="1217141" y="182152"/>
                  </a:lnTo>
                  <a:cubicBezTo>
                    <a:pt x="1217141" y="255290"/>
                    <a:pt x="1157851" y="314579"/>
                    <a:pt x="1084714" y="314579"/>
                  </a:cubicBezTo>
                  <a:lnTo>
                    <a:pt x="132427" y="314579"/>
                  </a:lnTo>
                  <a:cubicBezTo>
                    <a:pt x="59290" y="314579"/>
                    <a:pt x="0" y="255290"/>
                    <a:pt x="0" y="182152"/>
                  </a:cubicBezTo>
                  <a:lnTo>
                    <a:pt x="0" y="132427"/>
                  </a:lnTo>
                  <a:cubicBezTo>
                    <a:pt x="0" y="59290"/>
                    <a:pt x="59290" y="0"/>
                    <a:pt x="132427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2843775" y="7517488"/>
            <a:ext cx="1697426" cy="169742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598043" y="7747310"/>
            <a:ext cx="5846182" cy="1510990"/>
            <a:chOff x="0" y="0"/>
            <a:chExt cx="1217141" cy="31457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32427" y="0"/>
                  </a:moveTo>
                  <a:lnTo>
                    <a:pt x="1084714" y="0"/>
                  </a:lnTo>
                  <a:cubicBezTo>
                    <a:pt x="1157851" y="0"/>
                    <a:pt x="1217141" y="59290"/>
                    <a:pt x="1217141" y="132427"/>
                  </a:cubicBezTo>
                  <a:lnTo>
                    <a:pt x="1217141" y="182152"/>
                  </a:lnTo>
                  <a:cubicBezTo>
                    <a:pt x="1217141" y="255290"/>
                    <a:pt x="1157851" y="314579"/>
                    <a:pt x="1084714" y="314579"/>
                  </a:cubicBezTo>
                  <a:lnTo>
                    <a:pt x="132427" y="314579"/>
                  </a:lnTo>
                  <a:cubicBezTo>
                    <a:pt x="59290" y="314579"/>
                    <a:pt x="0" y="255290"/>
                    <a:pt x="0" y="182152"/>
                  </a:cubicBezTo>
                  <a:lnTo>
                    <a:pt x="0" y="132427"/>
                  </a:lnTo>
                  <a:cubicBezTo>
                    <a:pt x="0" y="59290"/>
                    <a:pt x="59290" y="0"/>
                    <a:pt x="132427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13746799" y="7517488"/>
            <a:ext cx="1697426" cy="169742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>
            <a:off x="11627500" y="4799116"/>
            <a:ext cx="6822442" cy="0"/>
          </a:xfrm>
          <a:prstGeom prst="line">
            <a:avLst/>
          </a:prstGeom>
          <a:ln w="2857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>
            <a:off x="-161942" y="4799116"/>
            <a:ext cx="6979661" cy="0"/>
          </a:xfrm>
          <a:prstGeom prst="line">
            <a:avLst/>
          </a:prstGeom>
          <a:ln w="2857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>
            <a:off x="12521134" y="4232378"/>
            <a:ext cx="5928808" cy="0"/>
          </a:xfrm>
          <a:prstGeom prst="line">
            <a:avLst/>
          </a:prstGeom>
          <a:ln w="7620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 flipV="1">
            <a:off x="-161942" y="4232378"/>
            <a:ext cx="5920496" cy="0"/>
          </a:xfrm>
          <a:prstGeom prst="line">
            <a:avLst/>
          </a:prstGeom>
          <a:ln w="7620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AutoShape 52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3157419" y="7747310"/>
            <a:ext cx="1068318" cy="1008225"/>
          </a:xfrm>
          <a:custGeom>
            <a:avLst/>
            <a:gdLst/>
            <a:ahLst/>
            <a:cxnLst/>
            <a:rect l="l" t="t" r="r" b="b"/>
            <a:pathLst>
              <a:path w="1068318" h="1008225">
                <a:moveTo>
                  <a:pt x="0" y="0"/>
                </a:moveTo>
                <a:lnTo>
                  <a:pt x="1068317" y="0"/>
                </a:lnTo>
                <a:lnTo>
                  <a:pt x="1068317" y="1008225"/>
                </a:lnTo>
                <a:lnTo>
                  <a:pt x="0" y="1008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13960489" y="7837617"/>
            <a:ext cx="1270045" cy="1039850"/>
          </a:xfrm>
          <a:custGeom>
            <a:avLst/>
            <a:gdLst/>
            <a:ahLst/>
            <a:cxnLst/>
            <a:rect l="l" t="t" r="r" b="b"/>
            <a:pathLst>
              <a:path w="1270045" h="1039850">
                <a:moveTo>
                  <a:pt x="0" y="0"/>
                </a:moveTo>
                <a:lnTo>
                  <a:pt x="1270046" y="0"/>
                </a:lnTo>
                <a:lnTo>
                  <a:pt x="1270046" y="1039849"/>
                </a:lnTo>
                <a:lnTo>
                  <a:pt x="0" y="103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278703" y="5736962"/>
            <a:ext cx="1230701" cy="1115323"/>
          </a:xfrm>
          <a:custGeom>
            <a:avLst/>
            <a:gdLst/>
            <a:ahLst/>
            <a:cxnLst/>
            <a:rect l="l" t="t" r="r" b="b"/>
            <a:pathLst>
              <a:path w="1230701" h="1115323">
                <a:moveTo>
                  <a:pt x="0" y="0"/>
                </a:moveTo>
                <a:lnTo>
                  <a:pt x="1230701" y="0"/>
                </a:lnTo>
                <a:lnTo>
                  <a:pt x="1230701" y="1115323"/>
                </a:lnTo>
                <a:lnTo>
                  <a:pt x="0" y="1115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16167991" y="5736962"/>
            <a:ext cx="805470" cy="1150672"/>
          </a:xfrm>
          <a:custGeom>
            <a:avLst/>
            <a:gdLst/>
            <a:ahLst/>
            <a:cxnLst/>
            <a:rect l="l" t="t" r="r" b="b"/>
            <a:pathLst>
              <a:path w="805470" h="1150672">
                <a:moveTo>
                  <a:pt x="0" y="0"/>
                </a:moveTo>
                <a:lnTo>
                  <a:pt x="805471" y="0"/>
                </a:lnTo>
                <a:lnTo>
                  <a:pt x="805471" y="1150672"/>
                </a:lnTo>
                <a:lnTo>
                  <a:pt x="0" y="1150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TextBox 57"/>
          <p:cNvSpPr txBox="1"/>
          <p:nvPr/>
        </p:nvSpPr>
        <p:spPr>
          <a:xfrm>
            <a:off x="3442352" y="933450"/>
            <a:ext cx="1140329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Meeting Expectations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843775" y="5845441"/>
            <a:ext cx="403833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47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Cellphone should be put on silent for company visits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1865625" y="6021653"/>
            <a:ext cx="341584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6"/>
              </a:lnSpc>
            </a:pPr>
            <a:r>
              <a:rPr lang="en-US" sz="250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Network and talk to your peers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788824" y="7904737"/>
            <a:ext cx="3487077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endParaRPr/>
          </a:p>
        </p:txBody>
      </p:sp>
      <p:sp>
        <p:nvSpPr>
          <p:cNvPr id="61" name="TextBox 61"/>
          <p:cNvSpPr txBox="1"/>
          <p:nvPr/>
        </p:nvSpPr>
        <p:spPr>
          <a:xfrm>
            <a:off x="10012098" y="8093230"/>
            <a:ext cx="34870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6"/>
              </a:lnSpc>
            </a:pPr>
            <a:r>
              <a:rPr lang="en-US" sz="250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Be mindful of snacking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Expectations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731029" y="7904737"/>
            <a:ext cx="3821302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47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Professional attire for company visits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6103636" y="3419075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080027" y="3601463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H="1">
            <a:off x="11201065" y="5026332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H="1" flipV="1">
            <a:off x="10629619" y="5248889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3790684" y="3388420"/>
            <a:ext cx="2651866" cy="265186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7818067" y="3388420"/>
            <a:ext cx="2651866" cy="265186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11845450" y="3388420"/>
            <a:ext cx="2651866" cy="265186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8548366" y="4057620"/>
            <a:ext cx="1191269" cy="1191269"/>
          </a:xfrm>
          <a:custGeom>
            <a:avLst/>
            <a:gdLst/>
            <a:ahLst/>
            <a:cxnLst/>
            <a:rect l="l" t="t" r="r" b="b"/>
            <a:pathLst>
              <a:path w="1191269" h="1191269">
                <a:moveTo>
                  <a:pt x="0" y="0"/>
                </a:moveTo>
                <a:lnTo>
                  <a:pt x="1191268" y="0"/>
                </a:lnTo>
                <a:lnTo>
                  <a:pt x="1191268" y="1191269"/>
                </a:lnTo>
                <a:lnTo>
                  <a:pt x="0" y="11912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2624248" y="3933650"/>
            <a:ext cx="1274138" cy="1315239"/>
          </a:xfrm>
          <a:custGeom>
            <a:avLst/>
            <a:gdLst/>
            <a:ahLst/>
            <a:cxnLst/>
            <a:rect l="l" t="t" r="r" b="b"/>
            <a:pathLst>
              <a:path w="1274138" h="1315239">
                <a:moveTo>
                  <a:pt x="0" y="0"/>
                </a:moveTo>
                <a:lnTo>
                  <a:pt x="1274137" y="0"/>
                </a:lnTo>
                <a:lnTo>
                  <a:pt x="1274137" y="1315239"/>
                </a:lnTo>
                <a:lnTo>
                  <a:pt x="0" y="1315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570503" y="4156661"/>
            <a:ext cx="1092228" cy="1092228"/>
          </a:xfrm>
          <a:custGeom>
            <a:avLst/>
            <a:gdLst/>
            <a:ahLst/>
            <a:cxnLst/>
            <a:rect l="l" t="t" r="r" b="b"/>
            <a:pathLst>
              <a:path w="1092228" h="1092228">
                <a:moveTo>
                  <a:pt x="0" y="0"/>
                </a:moveTo>
                <a:lnTo>
                  <a:pt x="1092228" y="0"/>
                </a:lnTo>
                <a:lnTo>
                  <a:pt x="1092228" y="1092228"/>
                </a:lnTo>
                <a:lnTo>
                  <a:pt x="0" y="1092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5799967" y="933450"/>
            <a:ext cx="66880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Ice Breaker Activity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66686" y="6647193"/>
            <a:ext cx="359896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Find Your Pair!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09627" y="7324253"/>
            <a:ext cx="5457956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Duo = blue and white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Trio = blue, white, and pink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No card? raise hand to receive one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When you find your pair, sit down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086935" y="6437643"/>
            <a:ext cx="412794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Ask Your Pair a Question?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919176" y="6437643"/>
            <a:ext cx="373854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Share What You Learned!</a:t>
            </a:r>
          </a:p>
        </p:txBody>
      </p:sp>
      <p:sp>
        <p:nvSpPr>
          <p:cNvPr id="36" name="AutoShape 36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Ice Breaker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01762" y="7324253"/>
            <a:ext cx="4600833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Casual conversation, use questions below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Example questions: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Name, Major, and Grade Level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Memorable summer memory?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Biggest challenge so far?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488033" y="7256793"/>
            <a:ext cx="4600833" cy="148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At the end, pairs will talk to another pair nearby and share what they learned about each other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811341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7653558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8495775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028700" y="962025"/>
            <a:ext cx="7361365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Career Fair Prep Resume Review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66875" y="6810019"/>
            <a:ext cx="934322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Member of Beta Alpha Psi – Iota Tau Chapter​</a:t>
            </a:r>
          </a:p>
          <a:p>
            <a:pPr algn="l">
              <a:lnSpc>
                <a:spcPts val="3119"/>
              </a:lnSpc>
            </a:pPr>
            <a:endParaRPr lang="en-US" sz="2599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666875" y="7485548"/>
            <a:ext cx="897415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Candidate for Membership of Beta Alpha Psi – Iota Tau Chapter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66875" y="8494453"/>
            <a:ext cx="8521964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Member of FBIS – an Affiliate of Beta Alpha Psi​ - Iota Tau Chapter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Meeting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5895" y="2837549"/>
            <a:ext cx="8952091" cy="3764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Have a resume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rough draft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by next Friday’s meeting​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Attire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Bring questions for visiting companies: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Mauldin &amp; Jenkins, HLB Gross Collins, Carr Riggs &amp; Ingram, CliftonLarsonAllen, and Nichols Cauley</a:t>
            </a: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089602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264332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387368" y="699877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4" y="0"/>
                </a:lnTo>
                <a:lnTo>
                  <a:pt x="4443624" y="8887246"/>
                </a:lnTo>
                <a:lnTo>
                  <a:pt x="0" y="888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9716192" y="1028700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41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0121134" y="1433642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57768" y="1870276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5136" b="-2513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3698400" y="9412986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698400" y="58977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8742848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9134407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9525966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28700" y="1803368"/>
            <a:ext cx="613321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- Iota Tau Chapter</a:t>
            </a:r>
          </a:p>
          <a:p>
            <a:pPr algn="l">
              <a:lnSpc>
                <a:spcPts val="4199"/>
              </a:lnSpc>
            </a:pPr>
            <a:endParaRPr lang="en-US" sz="3499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7" name="AutoShape 2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7101068" y="917540"/>
            <a:ext cx="1543946" cy="1244844"/>
            <a:chOff x="0" y="0"/>
            <a:chExt cx="2058595" cy="1659792"/>
          </a:xfrm>
        </p:grpSpPr>
        <p:sp>
          <p:nvSpPr>
            <p:cNvPr id="29" name="AutoShape 29"/>
            <p:cNvSpPr/>
            <p:nvPr/>
          </p:nvSpPr>
          <p:spPr>
            <a:xfrm>
              <a:off x="0" y="0"/>
              <a:ext cx="2058595" cy="1659792"/>
            </a:xfrm>
            <a:prstGeom prst="rect">
              <a:avLst/>
            </a:prstGeom>
            <a:solidFill>
              <a:srgbClr val="FDD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511676" y="460659"/>
              <a:ext cx="1035244" cy="738474"/>
            </a:xfrm>
            <a:custGeom>
              <a:avLst/>
              <a:gdLst/>
              <a:ahLst/>
              <a:cxnLst/>
              <a:rect l="l" t="t" r="r" b="b"/>
              <a:pathLst>
                <a:path w="1035244" h="738474">
                  <a:moveTo>
                    <a:pt x="0" y="0"/>
                  </a:moveTo>
                  <a:lnTo>
                    <a:pt x="1035243" y="0"/>
                  </a:lnTo>
                  <a:lnTo>
                    <a:pt x="1035243" y="738474"/>
                  </a:lnTo>
                  <a:lnTo>
                    <a:pt x="0" y="73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028700" y="908015"/>
            <a:ext cx="8335337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5935" y="3069907"/>
            <a:ext cx="7849080" cy="40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 EC for any specific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President</a:t>
            </a: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kfloresp@students.kennesaw.edu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Vice President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lmccle10@students.kennesaw.edu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Reporter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kbarto19@students.kennesaw.edu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Events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aangell2@students.kennesaw.edu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Marketing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zchoudh1@students.kennesaw.edu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8108" y="7397115"/>
            <a:ext cx="7849080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Contacts for other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shumat2@kennesaw.edu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ayork23@kennesaw.edu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089602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264332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387368" y="699877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4" y="0"/>
                </a:lnTo>
                <a:lnTo>
                  <a:pt x="4443624" y="8887246"/>
                </a:lnTo>
                <a:lnTo>
                  <a:pt x="0" y="888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9716192" y="1028700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0121134" y="1433642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57768" y="1870276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128" t="-41848" r="-312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3698400" y="9412986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698400" y="58977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66022" y="2728114"/>
            <a:ext cx="7497223" cy="718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29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Founded in 1919, Beta Alpha Psi is an international honor organization for financial information students and professionals. </a:t>
            </a:r>
          </a:p>
          <a:p>
            <a:pPr algn="l">
              <a:lnSpc>
                <a:spcPts val="3212"/>
              </a:lnSpc>
            </a:pPr>
            <a:endParaRPr lang="en-US" sz="2294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12"/>
              </a:lnSpc>
            </a:pPr>
            <a:r>
              <a:rPr lang="en-US" sz="229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Reputation &amp; Networking</a:t>
            </a:r>
          </a:p>
          <a:p>
            <a:pPr marL="495390" lvl="1" indent="-247695" algn="l">
              <a:lnSpc>
                <a:spcPts val="3212"/>
              </a:lnSpc>
              <a:buFont typeface="Arial"/>
              <a:buChar char="•"/>
            </a:pPr>
            <a:r>
              <a:rPr lang="en-US" sz="229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Gain recognition from employers and connect with top professionals in accounting, finance, analytics, and technology</a:t>
            </a:r>
          </a:p>
          <a:p>
            <a:pPr algn="l">
              <a:lnSpc>
                <a:spcPts val="3212"/>
              </a:lnSpc>
            </a:pPr>
            <a:endParaRPr lang="en-US" sz="2294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12"/>
              </a:lnSpc>
            </a:pPr>
            <a:r>
              <a:rPr lang="en-US" sz="229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Academic &amp; Professional Development</a:t>
            </a:r>
          </a:p>
          <a:p>
            <a:pPr marL="495390" lvl="1" indent="-247695" algn="l">
              <a:lnSpc>
                <a:spcPts val="3212"/>
              </a:lnSpc>
              <a:buFont typeface="Arial"/>
              <a:buChar char="•"/>
            </a:pPr>
            <a:r>
              <a:rPr lang="en-US" sz="229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Build skills through mentoring, workplace readiness, credentialing, and recognition of academic excellence</a:t>
            </a:r>
          </a:p>
          <a:p>
            <a:pPr algn="l">
              <a:lnSpc>
                <a:spcPts val="3212"/>
              </a:lnSpc>
            </a:pPr>
            <a:endParaRPr lang="en-US" sz="2294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12"/>
              </a:lnSpc>
            </a:pPr>
            <a:r>
              <a:rPr lang="en-US" sz="229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Ethics &amp; Leadership</a:t>
            </a:r>
          </a:p>
          <a:p>
            <a:pPr marL="495390" lvl="1" indent="-247695" algn="l">
              <a:lnSpc>
                <a:spcPts val="3212"/>
              </a:lnSpc>
              <a:buFont typeface="Arial"/>
              <a:buChar char="•"/>
            </a:pPr>
            <a:r>
              <a:rPr lang="en-US" sz="229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Foster responsible practices, advocacy, and community involvement through service </a:t>
            </a:r>
          </a:p>
          <a:p>
            <a:pPr algn="just">
              <a:lnSpc>
                <a:spcPts val="3212"/>
              </a:lnSpc>
            </a:pPr>
            <a:endParaRPr lang="en-US" sz="2294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28700" y="1019175"/>
            <a:ext cx="8335337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Why Join?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5507" y="2084541"/>
            <a:ext cx="45347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About BAP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6423630" y="1933458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00021" y="2115846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12116923" y="2279906"/>
            <a:ext cx="3322533" cy="332253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1349216" y="4734534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H="1" flipV="1">
            <a:off x="10777769" y="4957091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3457692" y="2279906"/>
            <a:ext cx="3322533" cy="332253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984" y="2664750"/>
            <a:ext cx="2467427" cy="246742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6236" y="2729219"/>
            <a:ext cx="2423909" cy="2423909"/>
          </a:xfrm>
          <a:prstGeom prst="rect">
            <a:avLst/>
          </a:prstGeom>
        </p:spPr>
      </p:pic>
      <p:sp>
        <p:nvSpPr>
          <p:cNvPr id="28" name="AutoShape 28"/>
          <p:cNvSpPr/>
          <p:nvPr/>
        </p:nvSpPr>
        <p:spPr>
          <a:xfrm flipH="1">
            <a:off x="4412003" y="7235844"/>
            <a:ext cx="1336257" cy="384932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H="1" flipV="1">
            <a:off x="4279869" y="6678534"/>
            <a:ext cx="226408" cy="785956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 rot="-5400000">
            <a:off x="7652742" y="2268633"/>
            <a:ext cx="3322533" cy="332253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021" y="2748245"/>
            <a:ext cx="2385857" cy="238585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 rot="-5400000">
            <a:off x="5539736" y="5961819"/>
            <a:ext cx="3322533" cy="332253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6165016" y="6619044"/>
            <a:ext cx="2071973" cy="2058160"/>
          </a:xfrm>
          <a:custGeom>
            <a:avLst/>
            <a:gdLst/>
            <a:ahLst/>
            <a:cxnLst/>
            <a:rect l="l" t="t" r="r" b="b"/>
            <a:pathLst>
              <a:path w="2071973" h="2058160">
                <a:moveTo>
                  <a:pt x="0" y="0"/>
                </a:moveTo>
                <a:lnTo>
                  <a:pt x="2071973" y="0"/>
                </a:lnTo>
                <a:lnTo>
                  <a:pt x="2071973" y="2058160"/>
                </a:lnTo>
                <a:lnTo>
                  <a:pt x="0" y="2058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5799967" y="933450"/>
            <a:ext cx="66880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19477" y="5710042"/>
            <a:ext cx="359896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Instagram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283977" y="5710042"/>
            <a:ext cx="41279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906575" y="5710042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405454" y="9305293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Survey</a:t>
            </a:r>
          </a:p>
        </p:txBody>
      </p:sp>
      <p:grpSp>
        <p:nvGrpSpPr>
          <p:cNvPr id="44" name="Group 44"/>
          <p:cNvGrpSpPr/>
          <p:nvPr/>
        </p:nvGrpSpPr>
        <p:grpSpPr>
          <a:xfrm rot="-5400000">
            <a:off x="9976694" y="5935767"/>
            <a:ext cx="3322533" cy="332253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9768688" y="9305293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BUSA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545" y="7631693"/>
            <a:ext cx="18623091" cy="2804496"/>
            <a:chOff x="0" y="0"/>
            <a:chExt cx="4904847" cy="7386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1028700"/>
            <a:ext cx="8229600" cy="82296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A6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48942" y="1433642"/>
            <a:ext cx="7419716" cy="7419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6929030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5400000">
            <a:off x="7320589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7712148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5400000">
            <a:off x="11040437" y="-1521935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 rot="-5400000">
            <a:off x="8708528" y="5010908"/>
            <a:ext cx="284234" cy="28423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17531735" y="5010908"/>
            <a:ext cx="284234" cy="28423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1028700" y="2346933"/>
            <a:ext cx="5878529" cy="368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32"/>
              </a:lnSpc>
            </a:pPr>
            <a:r>
              <a:rPr lang="en-US" sz="126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8700" y="6664905"/>
            <a:ext cx="779377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Complete Attendance Check In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Kennesaw State University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  <p:sp>
        <p:nvSpPr>
          <p:cNvPr id="50" name="AutoShape 50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Attendance</a:t>
            </a:r>
          </a:p>
        </p:txBody>
      </p:sp>
      <p:sp>
        <p:nvSpPr>
          <p:cNvPr id="52" name="Freeform 5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868" y="1460591"/>
            <a:ext cx="2794312" cy="3324424"/>
            <a:chOff x="0" y="0"/>
            <a:chExt cx="735950" cy="875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5950" cy="875568"/>
            </a:xfrm>
            <a:custGeom>
              <a:avLst/>
              <a:gdLst/>
              <a:ahLst/>
              <a:cxnLst/>
              <a:rect l="l" t="t" r="r" b="b"/>
              <a:pathLst>
                <a:path w="735950" h="875568">
                  <a:moveTo>
                    <a:pt x="0" y="0"/>
                  </a:moveTo>
                  <a:lnTo>
                    <a:pt x="735950" y="0"/>
                  </a:lnTo>
                  <a:lnTo>
                    <a:pt x="735950" y="875568"/>
                  </a:lnTo>
                  <a:lnTo>
                    <a:pt x="0" y="875568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735950" cy="923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689556" y="5479050"/>
            <a:ext cx="2794312" cy="3324424"/>
            <a:chOff x="0" y="0"/>
            <a:chExt cx="735950" cy="8755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5950" cy="875568"/>
            </a:xfrm>
            <a:custGeom>
              <a:avLst/>
              <a:gdLst/>
              <a:ahLst/>
              <a:cxnLst/>
              <a:rect l="l" t="t" r="r" b="b"/>
              <a:pathLst>
                <a:path w="735950" h="875568">
                  <a:moveTo>
                    <a:pt x="0" y="0"/>
                  </a:moveTo>
                  <a:lnTo>
                    <a:pt x="735950" y="0"/>
                  </a:lnTo>
                  <a:lnTo>
                    <a:pt x="735950" y="875568"/>
                  </a:lnTo>
                  <a:lnTo>
                    <a:pt x="0" y="875568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5950" cy="923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028700" y="1219200"/>
            <a:ext cx="3807205" cy="38072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13452095" y="5260595"/>
            <a:ext cx="3807205" cy="38072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293026" y="1483526"/>
            <a:ext cx="3278553" cy="327855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3716421" y="5524921"/>
            <a:ext cx="3278553" cy="327855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85962" y="1676462"/>
            <a:ext cx="2892681" cy="289268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909357" y="5717857"/>
            <a:ext cx="2892681" cy="28926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2288112" y="2420197"/>
            <a:ext cx="1288381" cy="1244898"/>
          </a:xfrm>
          <a:custGeom>
            <a:avLst/>
            <a:gdLst/>
            <a:ahLst/>
            <a:cxnLst/>
            <a:rect l="l" t="t" r="r" b="b"/>
            <a:pathLst>
              <a:path w="1288381" h="1244898">
                <a:moveTo>
                  <a:pt x="0" y="0"/>
                </a:moveTo>
                <a:lnTo>
                  <a:pt x="1288381" y="0"/>
                </a:lnTo>
                <a:lnTo>
                  <a:pt x="1288381" y="1244898"/>
                </a:lnTo>
                <a:lnTo>
                  <a:pt x="0" y="12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flipH="1">
            <a:off x="14607671" y="6454930"/>
            <a:ext cx="1400803" cy="1418535"/>
          </a:xfrm>
          <a:custGeom>
            <a:avLst/>
            <a:gdLst/>
            <a:ahLst/>
            <a:cxnLst/>
            <a:rect l="l" t="t" r="r" b="b"/>
            <a:pathLst>
              <a:path w="1400803" h="1418535">
                <a:moveTo>
                  <a:pt x="1400803" y="0"/>
                </a:moveTo>
                <a:lnTo>
                  <a:pt x="0" y="0"/>
                </a:lnTo>
                <a:lnTo>
                  <a:pt x="0" y="1418535"/>
                </a:lnTo>
                <a:lnTo>
                  <a:pt x="1400803" y="1418535"/>
                </a:lnTo>
                <a:lnTo>
                  <a:pt x="14008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5374942" y="1610572"/>
            <a:ext cx="623835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Vision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74942" y="2588429"/>
            <a:ext cx="1158582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Beta Alpha Psi will shape the financial and business information professions by developing members into ethical, professional, and confident leaders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74703" y="5651966"/>
            <a:ext cx="623835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Mission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38442" y="6633041"/>
            <a:ext cx="11585821" cy="279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To inspire and support excellence by: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encouraging the study and practice of accounting, finance, business technology, and analytics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providing opportunities for professional development, interaction among members, and financial professionals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fostering lifelong ethical, social, and public responsibilities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AutoShape 3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3221088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2583317" y="2262803"/>
            <a:ext cx="2910356" cy="29103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97953" y="2477439"/>
            <a:ext cx="2481084" cy="24810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5609243" y="3717981"/>
            <a:ext cx="104570" cy="1045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2363176" y="3717981"/>
            <a:ext cx="104570" cy="1045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019175"/>
            <a:ext cx="12307808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Executive Committee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9295" y="5536723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63176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President </a:t>
            </a:r>
          </a:p>
        </p:txBody>
      </p:sp>
      <p:sp>
        <p:nvSpPr>
          <p:cNvPr id="23" name="Freeform 23"/>
          <p:cNvSpPr/>
          <p:nvPr/>
        </p:nvSpPr>
        <p:spPr>
          <a:xfrm rot="5400000">
            <a:off x="8162476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7524705" y="2262803"/>
            <a:ext cx="2910356" cy="291035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739341" y="2477439"/>
            <a:ext cx="2481084" cy="248108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10550631" y="3717981"/>
            <a:ext cx="104570" cy="10457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7304564" y="3717981"/>
            <a:ext cx="104570" cy="10457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030683" y="5536723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04564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Vice President</a:t>
            </a:r>
          </a:p>
        </p:txBody>
      </p:sp>
      <p:sp>
        <p:nvSpPr>
          <p:cNvPr id="37" name="Freeform 37"/>
          <p:cNvSpPr/>
          <p:nvPr/>
        </p:nvSpPr>
        <p:spPr>
          <a:xfrm rot="5400000">
            <a:off x="13103864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 rot="-10800000">
            <a:off x="12466093" y="2262803"/>
            <a:ext cx="2910356" cy="291035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680729" y="2477439"/>
            <a:ext cx="2481084" cy="2481084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 rot="5400000">
            <a:off x="15492019" y="3717981"/>
            <a:ext cx="104570" cy="10457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5400000">
            <a:off x="12245952" y="3717981"/>
            <a:ext cx="104570" cy="10457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1972071" y="5536723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245952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Reporter</a:t>
            </a:r>
          </a:p>
        </p:txBody>
      </p:sp>
      <p:sp>
        <p:nvSpPr>
          <p:cNvPr id="51" name="Freeform 51"/>
          <p:cNvSpPr/>
          <p:nvPr/>
        </p:nvSpPr>
        <p:spPr>
          <a:xfrm rot="5400000">
            <a:off x="5592269" y="6788768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 rot="-10800000">
            <a:off x="4954498" y="6150997"/>
            <a:ext cx="2910356" cy="2910356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169134" y="6365633"/>
            <a:ext cx="2481084" cy="2481084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 rot="5400000">
            <a:off x="7980425" y="7606175"/>
            <a:ext cx="104570" cy="104570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5400000">
            <a:off x="4734358" y="7606175"/>
            <a:ext cx="104570" cy="104570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4460476" y="942491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734358" y="986075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Events Director</a:t>
            </a:r>
          </a:p>
        </p:txBody>
      </p:sp>
      <p:sp>
        <p:nvSpPr>
          <p:cNvPr id="65" name="Freeform 65"/>
          <p:cNvSpPr/>
          <p:nvPr/>
        </p:nvSpPr>
        <p:spPr>
          <a:xfrm rot="5400000">
            <a:off x="10738445" y="6788768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6" name="Group 66"/>
          <p:cNvGrpSpPr/>
          <p:nvPr/>
        </p:nvGrpSpPr>
        <p:grpSpPr>
          <a:xfrm rot="-10800000">
            <a:off x="10100674" y="6150997"/>
            <a:ext cx="2910356" cy="2910356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315310" y="6365633"/>
            <a:ext cx="2481084" cy="248108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71"/>
          <p:cNvGrpSpPr/>
          <p:nvPr/>
        </p:nvGrpSpPr>
        <p:grpSpPr>
          <a:xfrm rot="5400000">
            <a:off x="13126600" y="7606175"/>
            <a:ext cx="104570" cy="104570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 rot="5400000">
            <a:off x="9845955" y="7610017"/>
            <a:ext cx="104570" cy="10457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9606652" y="942491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880533" y="986075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Marketing Director</a:t>
            </a:r>
          </a:p>
        </p:txBody>
      </p:sp>
      <p:sp>
        <p:nvSpPr>
          <p:cNvPr id="79" name="Freeform 79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TextBox 81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5137391" y="6365633"/>
            <a:ext cx="2481084" cy="2481084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779" y="735175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02779" y="6659143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3506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7468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028700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394611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9159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36" t="-43563" r="-383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09860" y="1028700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09860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 flipH="1" flipV="1">
            <a:off x="17720374" y="4375418"/>
            <a:ext cx="0" cy="2058382"/>
          </a:xfrm>
          <a:prstGeom prst="line">
            <a:avLst/>
          </a:prstGeom>
          <a:ln w="4762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7518408" y="4171946"/>
            <a:ext cx="403932" cy="40393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618721" y="4272260"/>
            <a:ext cx="203305" cy="20330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518408" y="4859078"/>
            <a:ext cx="403932" cy="40393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618721" y="4959391"/>
            <a:ext cx="203305" cy="20330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518408" y="5546209"/>
            <a:ext cx="403932" cy="403932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7618721" y="5646522"/>
            <a:ext cx="203305" cy="203305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518408" y="6233340"/>
            <a:ext cx="403932" cy="403932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7618721" y="6333653"/>
            <a:ext cx="203305" cy="203305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8318876" y="817982"/>
            <a:ext cx="884011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</a:t>
            </a:r>
          </a:p>
          <a:p>
            <a:pPr algn="l">
              <a:lnSpc>
                <a:spcPts val="7200"/>
              </a:lnSpc>
            </a:pPr>
            <a:r>
              <a:rPr lang="en-US" sz="6000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President</a:t>
            </a:r>
          </a:p>
        </p:txBody>
      </p:sp>
      <p:grpSp>
        <p:nvGrpSpPr>
          <p:cNvPr id="50" name="Group 50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3" name="AutoShape 5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54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7" name="Freeform 57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8"/>
          <p:cNvSpPr txBox="1"/>
          <p:nvPr/>
        </p:nvSpPr>
        <p:spPr>
          <a:xfrm>
            <a:off x="9249030" y="4818156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Minor: Coles Leadership Scholar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762201" y="5505287"/>
            <a:ext cx="8521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Hobbies: Hiking and Thrifting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762201" y="6192418"/>
            <a:ext cx="852196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Summer 2026 - Audit internship at Bennett Thrasher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249030" y="4232678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Major: Accounting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779" y="735175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02779" y="6659143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3506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7468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028700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394611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9159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9796" b="-1979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09860" y="1028700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09860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 flipH="1" flipV="1">
            <a:off x="17720374" y="4375418"/>
            <a:ext cx="101653" cy="1677073"/>
          </a:xfrm>
          <a:prstGeom prst="line">
            <a:avLst/>
          </a:prstGeom>
          <a:ln w="4762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7518408" y="4171946"/>
            <a:ext cx="403932" cy="40393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618721" y="4272260"/>
            <a:ext cx="203305" cy="20330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518408" y="4859078"/>
            <a:ext cx="403932" cy="40393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618721" y="4959391"/>
            <a:ext cx="203305" cy="20330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518408" y="5546209"/>
            <a:ext cx="403932" cy="403932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7618721" y="5646522"/>
            <a:ext cx="203305" cy="203305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8318876" y="817982"/>
            <a:ext cx="884011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</a:t>
            </a:r>
          </a:p>
          <a:p>
            <a:pPr algn="l">
              <a:lnSpc>
                <a:spcPts val="7200"/>
              </a:lnSpc>
            </a:pPr>
            <a:r>
              <a:rPr lang="en-US" sz="6000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Vice President</a:t>
            </a:r>
          </a:p>
        </p:txBody>
      </p:sp>
      <p:grpSp>
        <p:nvGrpSpPr>
          <p:cNvPr id="44" name="Group 44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TextBox 52"/>
          <p:cNvSpPr txBox="1"/>
          <p:nvPr/>
        </p:nvSpPr>
        <p:spPr>
          <a:xfrm>
            <a:off x="8762201" y="4919809"/>
            <a:ext cx="8521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Hobbies: Gym and Thrifiting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730757" y="5527159"/>
            <a:ext cx="852196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Spring 2026 - Tax internship at Warren Averett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249030" y="4232678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Major: Accounting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779" y="735175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02779" y="6659143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3506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7468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028700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394611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9159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747" r="-16747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09860" y="1028700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09860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318876" y="817982"/>
            <a:ext cx="884011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 </a:t>
            </a:r>
          </a:p>
          <a:p>
            <a:pPr algn="l">
              <a:lnSpc>
                <a:spcPts val="7200"/>
              </a:lnSpc>
            </a:pPr>
            <a:r>
              <a:rPr lang="en-US" sz="6000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Reporter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  <p:grpSp>
        <p:nvGrpSpPr>
          <p:cNvPr id="30" name="Group 30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H="1" flipV="1">
            <a:off x="17720374" y="4375418"/>
            <a:ext cx="101653" cy="1677073"/>
          </a:xfrm>
          <a:prstGeom prst="line">
            <a:avLst/>
          </a:prstGeom>
          <a:ln w="4762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7518408" y="4171946"/>
            <a:ext cx="403932" cy="40393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7618721" y="4272260"/>
            <a:ext cx="203305" cy="203305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7518408" y="4859078"/>
            <a:ext cx="403932" cy="403932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7618721" y="4959391"/>
            <a:ext cx="203305" cy="20330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7518408" y="5546209"/>
            <a:ext cx="403932" cy="403932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7618721" y="5646522"/>
            <a:ext cx="203305" cy="203305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8762201" y="4919809"/>
            <a:ext cx="8521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Hobbies: Reading and Camping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730757" y="5527159"/>
            <a:ext cx="852196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Spring 2026 - Tax internship at Cherry Bekaert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249030" y="4232678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Major: Accounting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779" y="735175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02779" y="6659143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3506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7468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028700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394611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9159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5710" b="-571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09860" y="1028700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09860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318876" y="817982"/>
            <a:ext cx="884011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</a:t>
            </a:r>
          </a:p>
          <a:p>
            <a:pPr algn="l">
              <a:lnSpc>
                <a:spcPts val="7200"/>
              </a:lnSpc>
            </a:pPr>
            <a:r>
              <a:rPr lang="en-US" sz="6000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Events Director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  <p:grpSp>
        <p:nvGrpSpPr>
          <p:cNvPr id="30" name="Group 30"/>
          <p:cNvGrpSpPr/>
          <p:nvPr/>
        </p:nvGrpSpPr>
        <p:grpSpPr>
          <a:xfrm rot="-10800000">
            <a:off x="15076902" y="-165718"/>
            <a:ext cx="3685761" cy="1194418"/>
            <a:chOff x="0" y="0"/>
            <a:chExt cx="970735" cy="31457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H="1" flipV="1">
            <a:off x="17720374" y="4375418"/>
            <a:ext cx="101653" cy="1677073"/>
          </a:xfrm>
          <a:prstGeom prst="line">
            <a:avLst/>
          </a:prstGeom>
          <a:ln w="4762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7518408" y="4171946"/>
            <a:ext cx="403932" cy="40393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7618721" y="4272260"/>
            <a:ext cx="203305" cy="203305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7518408" y="4859078"/>
            <a:ext cx="403932" cy="403932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7618721" y="4959391"/>
            <a:ext cx="203305" cy="20330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7518408" y="5546209"/>
            <a:ext cx="403932" cy="403932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7618721" y="5646522"/>
            <a:ext cx="203305" cy="203305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8762201" y="4919809"/>
            <a:ext cx="8521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Hobbies: Volunteering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730757" y="5527159"/>
            <a:ext cx="8521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Spring 2026 - Tax internship at Aprio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249030" y="4232678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Major: Accounting and Marketing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779" y="735175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02779" y="6659143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3506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7468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028700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394611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9159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68833" b="-8925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09860" y="1028700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09860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 flipH="1" flipV="1">
            <a:off x="17720374" y="4375418"/>
            <a:ext cx="0" cy="2058382"/>
          </a:xfrm>
          <a:prstGeom prst="line">
            <a:avLst/>
          </a:prstGeom>
          <a:ln w="4762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7518408" y="4171946"/>
            <a:ext cx="403932" cy="40393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618721" y="4272260"/>
            <a:ext cx="203305" cy="20330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518408" y="4859078"/>
            <a:ext cx="403932" cy="40393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618721" y="4959391"/>
            <a:ext cx="203305" cy="20330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518408" y="5546209"/>
            <a:ext cx="403932" cy="403932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7618721" y="5646522"/>
            <a:ext cx="203305" cy="203305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518408" y="6233340"/>
            <a:ext cx="403932" cy="403932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9270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7618721" y="6333653"/>
            <a:ext cx="203305" cy="203305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8318876" y="817982"/>
            <a:ext cx="884011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 </a:t>
            </a:r>
          </a:p>
          <a:p>
            <a:pPr algn="l">
              <a:lnSpc>
                <a:spcPts val="7200"/>
              </a:lnSpc>
            </a:pPr>
            <a:r>
              <a:rPr lang="en-US" sz="6000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Marketing Director</a:t>
            </a:r>
          </a:p>
        </p:txBody>
      </p:sp>
      <p:sp>
        <p:nvSpPr>
          <p:cNvPr id="50" name="Freeform 50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1" name="Group 51"/>
          <p:cNvGrpSpPr/>
          <p:nvPr/>
        </p:nvGrpSpPr>
        <p:grpSpPr>
          <a:xfrm rot="-10800000">
            <a:off x="-474663" y="9258300"/>
            <a:ext cx="3685761" cy="1194418"/>
            <a:chOff x="0" y="0"/>
            <a:chExt cx="970735" cy="31457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4" name="AutoShape 54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5" name="Group 55"/>
          <p:cNvGrpSpPr/>
          <p:nvPr/>
        </p:nvGrpSpPr>
        <p:grpSpPr>
          <a:xfrm rot="-10800000">
            <a:off x="15086427" y="-165718"/>
            <a:ext cx="3685761" cy="1194418"/>
            <a:chOff x="0" y="0"/>
            <a:chExt cx="970735" cy="31457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8" name="Freeform 58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TextBox 59"/>
          <p:cNvSpPr txBox="1"/>
          <p:nvPr/>
        </p:nvSpPr>
        <p:spPr>
          <a:xfrm>
            <a:off x="9249030" y="4818156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Minor: Coles Leadership Scholar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762201" y="5505287"/>
            <a:ext cx="8521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Hobbies: Walking and Talking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762201" y="6192418"/>
            <a:ext cx="852196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Summer 2026 - Embark Scholar internship at KPMG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249030" y="4232678"/>
            <a:ext cx="803513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Major: Accounting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948</Words>
  <Application>Microsoft Office PowerPoint</Application>
  <PresentationFormat>Custom</PresentationFormat>
  <Paragraphs>191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Poppins</vt:lpstr>
      <vt:lpstr>Poppins Bold Italics</vt:lpstr>
      <vt:lpstr>Archivo Narrow Bold</vt:lpstr>
      <vt:lpstr>Poppins Italics</vt:lpstr>
      <vt:lpstr>Poppins Ultra-Bold</vt:lpstr>
      <vt:lpstr>Poppins Bold</vt:lpstr>
      <vt:lpstr>Calibri</vt:lpstr>
      <vt:lpstr>Poppins Semi-Bold</vt:lpstr>
      <vt:lpstr>Arial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Information Session</dc:title>
  <cp:lastModifiedBy>karen flores</cp:lastModifiedBy>
  <cp:revision>1</cp:revision>
  <dcterms:created xsi:type="dcterms:W3CDTF">2006-08-16T00:00:00Z</dcterms:created>
  <dcterms:modified xsi:type="dcterms:W3CDTF">2025-08-24T20:41:49Z</dcterms:modified>
  <dc:identifier>DAGwpjxaq5o</dc:identifier>
</cp:coreProperties>
</file>