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8288000" cy="10287000"/>
  <p:notesSz cx="6858000" cy="9144000"/>
  <p:embeddedFontLst>
    <p:embeddedFont>
      <p:font typeface="Archivo Narrow Bold" panose="020B0604020202020204" charset="0"/>
      <p:regular r:id="rId18"/>
    </p:embeddedFont>
    <p:embeddedFont>
      <p:font typeface="Lumios Marker" panose="020B0604020202020204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Poppins Bold" panose="00000800000000000000" charset="0"/>
      <p:regular r:id="rId24"/>
      <p:bold r:id="rId25"/>
    </p:embeddedFont>
    <p:embeddedFont>
      <p:font typeface="Poppins Bold Italics" panose="020B0604020202020204" charset="0"/>
      <p:regular r:id="rId26"/>
    </p:embeddedFont>
    <p:embeddedFont>
      <p:font typeface="Poppins Italics" panose="020B0604020202020204" charset="0"/>
      <p:regular r:id="rId27"/>
    </p:embeddedFont>
    <p:embeddedFont>
      <p:font typeface="Poppins Semi-Bold" panose="020B0604020202020204" charset="0"/>
      <p:regular r:id="rId28"/>
    </p:embeddedFont>
    <p:embeddedFont>
      <p:font typeface="Poppins Ultra-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5C32BC-D73C-81A8-96B9-E03984EAE891}" v="47" dt="2025-09-29T19:13:10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2.sv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3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30.jpeg"/><Relationship Id="rId2" Type="http://schemas.openxmlformats.org/officeDocument/2006/relationships/image" Target="../media/image7.jpe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4.sv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32.jpeg"/><Relationship Id="rId30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7.svg"/><Relationship Id="rId3" Type="http://schemas.openxmlformats.org/officeDocument/2006/relationships/image" Target="../media/image41.png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hyperlink" Target="https://www.kennesaw.edu/president/president-award.php" TargetMode="External"/><Relationship Id="rId5" Type="http://schemas.openxmlformats.org/officeDocument/2006/relationships/image" Target="../media/image43.png"/><Relationship Id="rId10" Type="http://schemas.openxmlformats.org/officeDocument/2006/relationships/hyperlink" Target="https://www.kennesaw.edu/coles/degrees-programs/graduate/master-accounting/information-sessions.php" TargetMode="External"/><Relationship Id="rId4" Type="http://schemas.openxmlformats.org/officeDocument/2006/relationships/image" Target="../media/image42.sv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hyperlink" Target="https://www.kennesaw.edu/coles/centers/markets-economic-opportunity/flip.php#events" TargetMode="External"/><Relationship Id="rId3" Type="http://schemas.openxmlformats.org/officeDocument/2006/relationships/image" Target="../media/image37.svg"/><Relationship Id="rId7" Type="http://schemas.openxmlformats.org/officeDocument/2006/relationships/image" Target="../media/image50.svg"/><Relationship Id="rId12" Type="http://schemas.openxmlformats.org/officeDocument/2006/relationships/hyperlink" Target="https://owllife.kennesaw.edu/event/11414091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svg"/><Relationship Id="rId14" Type="http://schemas.openxmlformats.org/officeDocument/2006/relationships/hyperlink" Target="https://www.kennesaw.edu/coles/events/tetley-series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7.svg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7.svg"/><Relationship Id="rId7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61.png"/><Relationship Id="rId9" Type="http://schemas.openxmlformats.org/officeDocument/2006/relationships/hyperlink" Target="https://www.georgia.ja.org/ja-discovery-center-atlant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7545" y="7631693"/>
            <a:ext cx="18623091" cy="2804496"/>
            <a:chOff x="0" y="0"/>
            <a:chExt cx="4904847" cy="7386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67545" y="6248855"/>
            <a:ext cx="18623091" cy="1603626"/>
            <a:chOff x="0" y="0"/>
            <a:chExt cx="4904847" cy="4223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E1DD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818352" y="960932"/>
            <a:ext cx="1262272" cy="1163023"/>
          </a:xfrm>
          <a:custGeom>
            <a:avLst/>
            <a:gdLst/>
            <a:ahLst/>
            <a:cxnLst/>
            <a:rect l="l" t="t" r="r" b="b"/>
            <a:pathLst>
              <a:path w="1262272" h="1163023">
                <a:moveTo>
                  <a:pt x="0" y="0"/>
                </a:moveTo>
                <a:lnTo>
                  <a:pt x="1262272" y="0"/>
                </a:lnTo>
                <a:lnTo>
                  <a:pt x="1262272" y="1163023"/>
                </a:lnTo>
                <a:lnTo>
                  <a:pt x="0" y="1163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657478" y="838556"/>
            <a:ext cx="5316915" cy="5410299"/>
          </a:xfrm>
          <a:custGeom>
            <a:avLst/>
            <a:gdLst/>
            <a:ahLst/>
            <a:cxnLst/>
            <a:rect l="l" t="t" r="r" b="b"/>
            <a:pathLst>
              <a:path w="5316915" h="5410299">
                <a:moveTo>
                  <a:pt x="0" y="0"/>
                </a:moveTo>
                <a:lnTo>
                  <a:pt x="5316915" y="0"/>
                </a:lnTo>
                <a:lnTo>
                  <a:pt x="5316915" y="5410299"/>
                </a:lnTo>
                <a:lnTo>
                  <a:pt x="0" y="5410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7369" t="-21895" r="-7399" b="-187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Kennesaw State University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8225" y="6707332"/>
            <a:ext cx="744991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b="1">
                <a:solidFill>
                  <a:srgbClr val="0D0D0D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Iota Tau Chapter </a:t>
            </a:r>
          </a:p>
        </p:txBody>
      </p:sp>
      <p:sp>
        <p:nvSpPr>
          <p:cNvPr id="27" name="Freeform 27"/>
          <p:cNvSpPr/>
          <p:nvPr/>
        </p:nvSpPr>
        <p:spPr>
          <a:xfrm rot="5400000">
            <a:off x="7927639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8319198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8710757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038225" y="2375508"/>
            <a:ext cx="8115300" cy="334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12"/>
              </a:lnSpc>
            </a:pPr>
            <a:r>
              <a:rPr lang="en-US" sz="11465" b="1">
                <a:solidFill>
                  <a:srgbClr val="1A1A1A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BETA ALPHA PSI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2017419" y="8489474"/>
            <a:ext cx="3454282" cy="30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17419" y="8778983"/>
            <a:ext cx="4410331" cy="38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4"/>
              </a:lnSpc>
            </a:pPr>
            <a:r>
              <a:rPr lang="en-US" sz="248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ksubap.com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721335"/>
            <a:ext cx="18288000" cy="0"/>
          </a:xfrm>
          <a:prstGeom prst="line">
            <a:avLst/>
          </a:prstGeom>
          <a:ln w="47625" cap="flat">
            <a:solidFill>
              <a:srgbClr val="FDD05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DDB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061240" y="4008635"/>
            <a:ext cx="3507805" cy="3507805"/>
          </a:xfrm>
          <a:custGeom>
            <a:avLst/>
            <a:gdLst/>
            <a:ahLst/>
            <a:cxnLst/>
            <a:rect l="l" t="t" r="r" b="b"/>
            <a:pathLst>
              <a:path w="3507805" h="3507805">
                <a:moveTo>
                  <a:pt x="0" y="0"/>
                </a:moveTo>
                <a:lnTo>
                  <a:pt x="3507805" y="0"/>
                </a:lnTo>
                <a:lnTo>
                  <a:pt x="3507805" y="3507804"/>
                </a:lnTo>
                <a:lnTo>
                  <a:pt x="0" y="3507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275723" y="3192692"/>
            <a:ext cx="4625040" cy="4625040"/>
          </a:xfrm>
          <a:custGeom>
            <a:avLst/>
            <a:gdLst/>
            <a:ahLst/>
            <a:cxnLst/>
            <a:rect l="l" t="t" r="r" b="b"/>
            <a:pathLst>
              <a:path w="4625040" h="4625040">
                <a:moveTo>
                  <a:pt x="0" y="0"/>
                </a:moveTo>
                <a:lnTo>
                  <a:pt x="4625040" y="0"/>
                </a:lnTo>
                <a:lnTo>
                  <a:pt x="4625040" y="4625040"/>
                </a:lnTo>
                <a:lnTo>
                  <a:pt x="0" y="4625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729038" y="3307153"/>
            <a:ext cx="3949970" cy="3949970"/>
          </a:xfrm>
          <a:custGeom>
            <a:avLst/>
            <a:gdLst/>
            <a:ahLst/>
            <a:cxnLst/>
            <a:rect l="l" t="t" r="r" b="b"/>
            <a:pathLst>
              <a:path w="3949970" h="3949970">
                <a:moveTo>
                  <a:pt x="0" y="0"/>
                </a:moveTo>
                <a:lnTo>
                  <a:pt x="3949970" y="0"/>
                </a:lnTo>
                <a:lnTo>
                  <a:pt x="3949970" y="3949971"/>
                </a:lnTo>
                <a:lnTo>
                  <a:pt x="0" y="3949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679008" y="933450"/>
            <a:ext cx="696405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Meals on Wheels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698169" y="1949496"/>
            <a:ext cx="4891662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E1DDB8"/>
                </a:solidFill>
                <a:latin typeface="Poppins Bold"/>
                <a:ea typeface="Poppins Bold"/>
                <a:cs typeface="Poppins Bold"/>
                <a:sym typeface="Poppins Bold"/>
              </a:rPr>
              <a:t>Featuring Our Visiting Firms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43648" y="8751352"/>
            <a:ext cx="9234775" cy="37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299" b="1">
                <a:solidFill>
                  <a:srgbClr val="E1DDB8"/>
                </a:solidFill>
                <a:latin typeface="Poppins Bold"/>
                <a:ea typeface="Poppins Bold"/>
                <a:cs typeface="Poppins Bold"/>
                <a:sym typeface="Poppins Bold"/>
              </a:rPr>
              <a:t>Decorate bags and network with firms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Bag Decorating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513013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15528984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6186470" y="1655908"/>
            <a:ext cx="1014895" cy="1014895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7194235" y="1844157"/>
            <a:ext cx="596938" cy="596938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 rot="-5400000">
            <a:off x="12062704" y="2013489"/>
            <a:ext cx="3429295" cy="342929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1270329" y="4546990"/>
            <a:ext cx="1014895" cy="1014895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H="1" flipV="1">
            <a:off x="10680520" y="4776699"/>
            <a:ext cx="596938" cy="596938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3125228" y="2013489"/>
            <a:ext cx="3429295" cy="342929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283" y="2410698"/>
            <a:ext cx="2546712" cy="254671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6454" y="2477238"/>
            <a:ext cx="2501796" cy="2501796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 rot="-5400000">
            <a:off x="7455077" y="2001853"/>
            <a:ext cx="3429295" cy="342929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3496" y="2496876"/>
            <a:ext cx="2462521" cy="2462521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7074462" y="5555068"/>
            <a:ext cx="4260588" cy="47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sz="285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Website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45597" y="5555068"/>
            <a:ext cx="3858676" cy="47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sz="285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LinkedIn</a:t>
            </a:r>
          </a:p>
        </p:txBody>
      </p:sp>
      <p:sp>
        <p:nvSpPr>
          <p:cNvPr id="33" name="AutoShape 33"/>
          <p:cNvSpPr/>
          <p:nvPr/>
        </p:nvSpPr>
        <p:spPr>
          <a:xfrm flipH="1">
            <a:off x="6365361" y="7527488"/>
            <a:ext cx="1379194" cy="397301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 flipH="1" flipV="1">
            <a:off x="6228981" y="6952270"/>
            <a:ext cx="233683" cy="811211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 rot="-5400000">
            <a:off x="7529331" y="6212525"/>
            <a:ext cx="3429295" cy="3429295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8174703" y="6890868"/>
            <a:ext cx="2138551" cy="2124294"/>
          </a:xfrm>
          <a:custGeom>
            <a:avLst/>
            <a:gdLst/>
            <a:ahLst/>
            <a:cxnLst/>
            <a:rect l="l" t="t" r="r" b="b"/>
            <a:pathLst>
              <a:path w="2138551" h="2124294">
                <a:moveTo>
                  <a:pt x="0" y="0"/>
                </a:moveTo>
                <a:lnTo>
                  <a:pt x="2138551" y="0"/>
                </a:lnTo>
                <a:lnTo>
                  <a:pt x="2138551" y="2124295"/>
                </a:lnTo>
                <a:lnTo>
                  <a:pt x="0" y="212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5799967" y="801024"/>
            <a:ext cx="6688066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Follow Us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982572" y="5555068"/>
            <a:ext cx="3714608" cy="47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sz="285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Instagram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455077" y="9765645"/>
            <a:ext cx="37385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Survey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089602" y="4062892"/>
            <a:ext cx="10769479" cy="2161215"/>
            <a:chOff x="0" y="0"/>
            <a:chExt cx="2836406" cy="56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0264332" y="4341687"/>
            <a:ext cx="10769479" cy="1603626"/>
            <a:chOff x="0" y="0"/>
            <a:chExt cx="2836406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387368" y="699877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4" y="0"/>
                </a:lnTo>
                <a:lnTo>
                  <a:pt x="4443624" y="8887246"/>
                </a:lnTo>
                <a:lnTo>
                  <a:pt x="0" y="8887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9716192" y="1028700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24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0121134" y="1433642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57768" y="1870276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3698400" y="9412986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3698400" y="58977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5400000">
            <a:off x="8742848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5400000">
            <a:off x="9134407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5400000">
            <a:off x="9525966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028700" y="1803368"/>
            <a:ext cx="613321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BETA ALPHA PSI - Iota Tau Chapter</a:t>
            </a:r>
          </a:p>
          <a:p>
            <a:pPr algn="l">
              <a:lnSpc>
                <a:spcPts val="4199"/>
              </a:lnSpc>
            </a:pPr>
            <a:endParaRPr lang="en-US" sz="3499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7101068" y="917540"/>
            <a:ext cx="1543946" cy="1244844"/>
            <a:chOff x="0" y="0"/>
            <a:chExt cx="2058595" cy="1659792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2058595" cy="1659792"/>
            </a:xfrm>
            <a:prstGeom prst="rect">
              <a:avLst/>
            </a:prstGeom>
            <a:solidFill>
              <a:srgbClr val="FDD0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511676" y="460659"/>
              <a:ext cx="1035244" cy="738474"/>
            </a:xfrm>
            <a:custGeom>
              <a:avLst/>
              <a:gdLst/>
              <a:ahLst/>
              <a:cxnLst/>
              <a:rect l="l" t="t" r="r" b="b"/>
              <a:pathLst>
                <a:path w="1035244" h="738474">
                  <a:moveTo>
                    <a:pt x="0" y="0"/>
                  </a:moveTo>
                  <a:lnTo>
                    <a:pt x="1035243" y="0"/>
                  </a:lnTo>
                  <a:lnTo>
                    <a:pt x="1035243" y="738474"/>
                  </a:lnTo>
                  <a:lnTo>
                    <a:pt x="0" y="73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028700" y="908015"/>
            <a:ext cx="8335337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Us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95935" y="3069907"/>
            <a:ext cx="7849080" cy="40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 EC for any specific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President</a:t>
            </a: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kfloresp@students.kennesaw.edu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Lindsey Mcclelland,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Vice President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lmccle10@students.kennesaw.edu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Reporter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kbarto19@students.kennesaw.edu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Anchiella Angelle,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Events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aangell2@students.kennesaw.edu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Marketing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zchoudh1@students.kennesaw.edu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8108" y="7397115"/>
            <a:ext cx="7849080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Contacts for other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shumat2@kennesaw.edu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ayork23@kennesaw.edu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545" y="7821757"/>
            <a:ext cx="18623091" cy="2804496"/>
            <a:chOff x="0" y="0"/>
            <a:chExt cx="4904847" cy="7386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67545" y="6248855"/>
            <a:ext cx="18623091" cy="1603626"/>
            <a:chOff x="0" y="0"/>
            <a:chExt cx="4904847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E1DD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6929030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7320589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>
            <a:off x="7712148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28700" y="2346933"/>
            <a:ext cx="5878529" cy="368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32"/>
              </a:lnSpc>
            </a:pPr>
            <a:r>
              <a:rPr lang="en-US" sz="12665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8225" y="6707332"/>
            <a:ext cx="744991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b="1">
                <a:solidFill>
                  <a:srgbClr val="0D0D0D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Iota Tau Chapter </a:t>
            </a:r>
          </a:p>
        </p:txBody>
      </p:sp>
      <p:sp>
        <p:nvSpPr>
          <p:cNvPr id="28" name="Freeform 28"/>
          <p:cNvSpPr/>
          <p:nvPr/>
        </p:nvSpPr>
        <p:spPr>
          <a:xfrm>
            <a:off x="11519165" y="917540"/>
            <a:ext cx="4883727" cy="5004955"/>
          </a:xfrm>
          <a:custGeom>
            <a:avLst/>
            <a:gdLst/>
            <a:ahLst/>
            <a:cxnLst/>
            <a:rect l="l" t="t" r="r" b="b"/>
            <a:pathLst>
              <a:path w="4883727" h="5004955">
                <a:moveTo>
                  <a:pt x="0" y="0"/>
                </a:moveTo>
                <a:lnTo>
                  <a:pt x="4883728" y="0"/>
                </a:lnTo>
                <a:lnTo>
                  <a:pt x="4883728" y="5004955"/>
                </a:lnTo>
                <a:lnTo>
                  <a:pt x="0" y="500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0746" t="-27191" r="-13073" b="-248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Kennesaw State University </a:t>
            </a:r>
          </a:p>
        </p:txBody>
      </p:sp>
      <p:sp>
        <p:nvSpPr>
          <p:cNvPr id="30" name="Freeform 30"/>
          <p:cNvSpPr/>
          <p:nvPr/>
        </p:nvSpPr>
        <p:spPr>
          <a:xfrm>
            <a:off x="818352" y="960932"/>
            <a:ext cx="1262272" cy="1163023"/>
          </a:xfrm>
          <a:custGeom>
            <a:avLst/>
            <a:gdLst/>
            <a:ahLst/>
            <a:cxnLst/>
            <a:rect l="l" t="t" r="r" b="b"/>
            <a:pathLst>
              <a:path w="1262272" h="1163023">
                <a:moveTo>
                  <a:pt x="0" y="0"/>
                </a:moveTo>
                <a:lnTo>
                  <a:pt x="1262272" y="0"/>
                </a:lnTo>
                <a:lnTo>
                  <a:pt x="1262272" y="1163023"/>
                </a:lnTo>
                <a:lnTo>
                  <a:pt x="0" y="1163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2017419" y="8489474"/>
            <a:ext cx="3454282" cy="30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17419" y="8778983"/>
            <a:ext cx="4410331" cy="38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4"/>
              </a:lnSpc>
            </a:pPr>
            <a:r>
              <a:rPr lang="en-US" sz="248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ksubap.com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117692">
            <a:off x="2698207" y="-4217672"/>
            <a:ext cx="12569063" cy="19314389"/>
          </a:xfrm>
          <a:custGeom>
            <a:avLst/>
            <a:gdLst/>
            <a:ahLst/>
            <a:cxnLst/>
            <a:rect l="l" t="t" r="r" b="b"/>
            <a:pathLst>
              <a:path w="12569063" h="19314389">
                <a:moveTo>
                  <a:pt x="0" y="0"/>
                </a:moveTo>
                <a:lnTo>
                  <a:pt x="12569063" y="0"/>
                </a:lnTo>
                <a:lnTo>
                  <a:pt x="12569063" y="19314389"/>
                </a:lnTo>
                <a:lnTo>
                  <a:pt x="0" y="19314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410" r="-82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781201">
            <a:off x="10774718" y="1964449"/>
            <a:ext cx="3454891" cy="3774490"/>
            <a:chOff x="0" y="0"/>
            <a:chExt cx="1047121" cy="11990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7121" cy="1199072"/>
            </a:xfrm>
            <a:custGeom>
              <a:avLst/>
              <a:gdLst/>
              <a:ahLst/>
              <a:cxnLst/>
              <a:rect l="l" t="t" r="r" b="b"/>
              <a:pathLst>
                <a:path w="1047121" h="1199072">
                  <a:moveTo>
                    <a:pt x="0" y="0"/>
                  </a:moveTo>
                  <a:lnTo>
                    <a:pt x="1047121" y="0"/>
                  </a:lnTo>
                  <a:lnTo>
                    <a:pt x="1047121" y="1199072"/>
                  </a:lnTo>
                  <a:lnTo>
                    <a:pt x="0" y="11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047121" cy="1208597"/>
            </a:xfrm>
            <a:prstGeom prst="rect">
              <a:avLst/>
            </a:prstGeom>
          </p:spPr>
          <p:txBody>
            <a:bodyPr lIns="5706" tIns="5706" rIns="5706" bIns="5706" rtlCol="0" anchor="ctr"/>
            <a:lstStyle/>
            <a:p>
              <a:pPr algn="ctr">
                <a:lnSpc>
                  <a:spcPts val="5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8900000">
            <a:off x="415529" y="6338786"/>
            <a:ext cx="2812330" cy="615197"/>
          </a:xfrm>
          <a:custGeom>
            <a:avLst/>
            <a:gdLst/>
            <a:ahLst/>
            <a:cxnLst/>
            <a:rect l="l" t="t" r="r" b="b"/>
            <a:pathLst>
              <a:path w="2812330" h="615197">
                <a:moveTo>
                  <a:pt x="0" y="0"/>
                </a:moveTo>
                <a:lnTo>
                  <a:pt x="2812329" y="0"/>
                </a:lnTo>
                <a:lnTo>
                  <a:pt x="2812329" y="615197"/>
                </a:lnTo>
                <a:lnTo>
                  <a:pt x="0" y="615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157375">
            <a:off x="15410763" y="4501831"/>
            <a:ext cx="2812330" cy="615197"/>
          </a:xfrm>
          <a:custGeom>
            <a:avLst/>
            <a:gdLst/>
            <a:ahLst/>
            <a:cxnLst/>
            <a:rect l="l" t="t" r="r" b="b"/>
            <a:pathLst>
              <a:path w="2812330" h="615197">
                <a:moveTo>
                  <a:pt x="0" y="0"/>
                </a:moveTo>
                <a:lnTo>
                  <a:pt x="2812329" y="0"/>
                </a:lnTo>
                <a:lnTo>
                  <a:pt x="2812329" y="615197"/>
                </a:lnTo>
                <a:lnTo>
                  <a:pt x="0" y="6151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20853094">
            <a:off x="1695646" y="1485097"/>
            <a:ext cx="4595110" cy="4279173"/>
            <a:chOff x="0" y="0"/>
            <a:chExt cx="19050000" cy="17386300"/>
          </a:xfrm>
        </p:grpSpPr>
        <p:sp>
          <p:nvSpPr>
            <p:cNvPr id="9" name="Freeform 9"/>
            <p:cNvSpPr/>
            <p:nvPr/>
          </p:nvSpPr>
          <p:spPr>
            <a:xfrm>
              <a:off x="416229" y="-1181057"/>
              <a:ext cx="18217543" cy="17650402"/>
            </a:xfrm>
            <a:custGeom>
              <a:avLst/>
              <a:gdLst/>
              <a:ahLst/>
              <a:cxnLst/>
              <a:rect l="l" t="t" r="r" b="b"/>
              <a:pathLst>
                <a:path w="18217543" h="17650402">
                  <a:moveTo>
                    <a:pt x="9108771" y="17650402"/>
                  </a:moveTo>
                  <a:cubicBezTo>
                    <a:pt x="9108771" y="17650402"/>
                    <a:pt x="788866" y="13410732"/>
                    <a:pt x="369115" y="6274952"/>
                  </a:cubicBezTo>
                  <a:cubicBezTo>
                    <a:pt x="0" y="0"/>
                    <a:pt x="9108771" y="2046910"/>
                    <a:pt x="9108771" y="5805170"/>
                  </a:cubicBezTo>
                  <a:cubicBezTo>
                    <a:pt x="9108771" y="2046910"/>
                    <a:pt x="18217542" y="0"/>
                    <a:pt x="17848427" y="6274953"/>
                  </a:cubicBezTo>
                  <a:cubicBezTo>
                    <a:pt x="17428676" y="13410733"/>
                    <a:pt x="9108771" y="17650402"/>
                    <a:pt x="9108771" y="17650402"/>
                  </a:cubicBezTo>
                  <a:close/>
                </a:path>
              </a:pathLst>
            </a:custGeom>
            <a:blipFill>
              <a:blip r:embed="rId4"/>
              <a:stretch>
                <a:fillRect l="-28544" r="-2854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56303"/>
              <a:ext cx="19050000" cy="17273694"/>
            </a:xfrm>
            <a:custGeom>
              <a:avLst/>
              <a:gdLst/>
              <a:ahLst/>
              <a:cxnLst/>
              <a:rect l="l" t="t" r="r" b="b"/>
              <a:pathLst>
                <a:path w="19050000" h="17273694">
                  <a:moveTo>
                    <a:pt x="0" y="0"/>
                  </a:moveTo>
                  <a:lnTo>
                    <a:pt x="19050000" y="0"/>
                  </a:lnTo>
                  <a:lnTo>
                    <a:pt x="19050000" y="17273693"/>
                  </a:lnTo>
                  <a:lnTo>
                    <a:pt x="0" y="17273693"/>
                  </a:lnTo>
                  <a:close/>
                </a:path>
              </a:pathLst>
            </a:custGeom>
            <a:blipFill>
              <a:blip r:embed="rId5"/>
              <a:stretch>
                <a:fillRect t="-316" b="-3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20523329">
            <a:off x="8418062" y="6552327"/>
            <a:ext cx="3665824" cy="3756675"/>
            <a:chOff x="0" y="0"/>
            <a:chExt cx="1047121" cy="11990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47121" cy="1199072"/>
            </a:xfrm>
            <a:custGeom>
              <a:avLst/>
              <a:gdLst/>
              <a:ahLst/>
              <a:cxnLst/>
              <a:rect l="l" t="t" r="r" b="b"/>
              <a:pathLst>
                <a:path w="1047121" h="1199072">
                  <a:moveTo>
                    <a:pt x="0" y="0"/>
                  </a:moveTo>
                  <a:lnTo>
                    <a:pt x="1047121" y="0"/>
                  </a:lnTo>
                  <a:lnTo>
                    <a:pt x="1047121" y="1199072"/>
                  </a:lnTo>
                  <a:lnTo>
                    <a:pt x="0" y="11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047121" cy="1208597"/>
            </a:xfrm>
            <a:prstGeom prst="rect">
              <a:avLst/>
            </a:prstGeom>
          </p:spPr>
          <p:txBody>
            <a:bodyPr lIns="5706" tIns="5706" rIns="5706" bIns="5706" rtlCol="0" anchor="ctr"/>
            <a:lstStyle/>
            <a:p>
              <a:pPr algn="ctr">
                <a:lnSpc>
                  <a:spcPts val="5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8216908">
            <a:off x="14673169" y="-448798"/>
            <a:ext cx="1572150" cy="2199837"/>
          </a:xfrm>
          <a:custGeom>
            <a:avLst/>
            <a:gdLst/>
            <a:ahLst/>
            <a:cxnLst/>
            <a:rect l="l" t="t" r="r" b="b"/>
            <a:pathLst>
              <a:path w="1572150" h="2199837">
                <a:moveTo>
                  <a:pt x="0" y="0"/>
                </a:moveTo>
                <a:lnTo>
                  <a:pt x="1572150" y="0"/>
                </a:lnTo>
                <a:lnTo>
                  <a:pt x="1572150" y="2199837"/>
                </a:lnTo>
                <a:lnTo>
                  <a:pt x="0" y="2199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542669">
            <a:off x="7227120" y="-23723"/>
            <a:ext cx="1075938" cy="408857"/>
          </a:xfrm>
          <a:custGeom>
            <a:avLst/>
            <a:gdLst/>
            <a:ahLst/>
            <a:cxnLst/>
            <a:rect l="l" t="t" r="r" b="b"/>
            <a:pathLst>
              <a:path w="1075938" h="408857">
                <a:moveTo>
                  <a:pt x="0" y="0"/>
                </a:moveTo>
                <a:lnTo>
                  <a:pt x="1075938" y="0"/>
                </a:lnTo>
                <a:lnTo>
                  <a:pt x="1075938" y="408857"/>
                </a:lnTo>
                <a:lnTo>
                  <a:pt x="0" y="4088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1223">
            <a:off x="10280519" y="930034"/>
            <a:ext cx="1145374" cy="435242"/>
          </a:xfrm>
          <a:custGeom>
            <a:avLst/>
            <a:gdLst/>
            <a:ahLst/>
            <a:cxnLst/>
            <a:rect l="l" t="t" r="r" b="b"/>
            <a:pathLst>
              <a:path w="1145374" h="435242">
                <a:moveTo>
                  <a:pt x="0" y="0"/>
                </a:moveTo>
                <a:lnTo>
                  <a:pt x="1145374" y="0"/>
                </a:lnTo>
                <a:lnTo>
                  <a:pt x="1145374" y="435242"/>
                </a:lnTo>
                <a:lnTo>
                  <a:pt x="0" y="435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84274">
            <a:off x="6702292" y="1823170"/>
            <a:ext cx="3688053" cy="198233"/>
          </a:xfrm>
          <a:custGeom>
            <a:avLst/>
            <a:gdLst/>
            <a:ahLst/>
            <a:cxnLst/>
            <a:rect l="l" t="t" r="r" b="b"/>
            <a:pathLst>
              <a:path w="3688053" h="198233">
                <a:moveTo>
                  <a:pt x="0" y="0"/>
                </a:moveTo>
                <a:lnTo>
                  <a:pt x="3688053" y="0"/>
                </a:lnTo>
                <a:lnTo>
                  <a:pt x="3688053" y="198233"/>
                </a:lnTo>
                <a:lnTo>
                  <a:pt x="0" y="198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475363" y="7269917"/>
            <a:ext cx="979913" cy="950515"/>
          </a:xfrm>
          <a:custGeom>
            <a:avLst/>
            <a:gdLst/>
            <a:ahLst/>
            <a:cxnLst/>
            <a:rect l="l" t="t" r="r" b="b"/>
            <a:pathLst>
              <a:path w="979913" h="950515">
                <a:moveTo>
                  <a:pt x="0" y="0"/>
                </a:moveTo>
                <a:lnTo>
                  <a:pt x="979912" y="0"/>
                </a:lnTo>
                <a:lnTo>
                  <a:pt x="979912" y="950515"/>
                </a:lnTo>
                <a:lnTo>
                  <a:pt x="0" y="9505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826994" y="8824511"/>
            <a:ext cx="455743" cy="504280"/>
          </a:xfrm>
          <a:custGeom>
            <a:avLst/>
            <a:gdLst/>
            <a:ahLst/>
            <a:cxnLst/>
            <a:rect l="l" t="t" r="r" b="b"/>
            <a:pathLst>
              <a:path w="455743" h="504280">
                <a:moveTo>
                  <a:pt x="0" y="0"/>
                </a:moveTo>
                <a:lnTo>
                  <a:pt x="455743" y="0"/>
                </a:lnTo>
                <a:lnTo>
                  <a:pt x="455743" y="504280"/>
                </a:lnTo>
                <a:lnTo>
                  <a:pt x="0" y="504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722091" y="9343346"/>
            <a:ext cx="455743" cy="504280"/>
          </a:xfrm>
          <a:custGeom>
            <a:avLst/>
            <a:gdLst/>
            <a:ahLst/>
            <a:cxnLst/>
            <a:rect l="l" t="t" r="r" b="b"/>
            <a:pathLst>
              <a:path w="455743" h="504280">
                <a:moveTo>
                  <a:pt x="0" y="0"/>
                </a:moveTo>
                <a:lnTo>
                  <a:pt x="455743" y="0"/>
                </a:lnTo>
                <a:lnTo>
                  <a:pt x="455743" y="504281"/>
                </a:lnTo>
                <a:lnTo>
                  <a:pt x="0" y="504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9430" y="3040965"/>
            <a:ext cx="362903" cy="1018676"/>
          </a:xfrm>
          <a:custGeom>
            <a:avLst/>
            <a:gdLst/>
            <a:ahLst/>
            <a:cxnLst/>
            <a:rect l="l" t="t" r="r" b="b"/>
            <a:pathLst>
              <a:path w="362903" h="1018676">
                <a:moveTo>
                  <a:pt x="0" y="0"/>
                </a:moveTo>
                <a:lnTo>
                  <a:pt x="362903" y="0"/>
                </a:lnTo>
                <a:lnTo>
                  <a:pt x="362903" y="1018676"/>
                </a:lnTo>
                <a:lnTo>
                  <a:pt x="0" y="10186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03475">
            <a:off x="7494670" y="242287"/>
            <a:ext cx="602925" cy="707244"/>
          </a:xfrm>
          <a:custGeom>
            <a:avLst/>
            <a:gdLst/>
            <a:ahLst/>
            <a:cxnLst/>
            <a:rect l="l" t="t" r="r" b="b"/>
            <a:pathLst>
              <a:path w="602925" h="707244">
                <a:moveTo>
                  <a:pt x="0" y="0"/>
                </a:moveTo>
                <a:lnTo>
                  <a:pt x="602926" y="0"/>
                </a:lnTo>
                <a:lnTo>
                  <a:pt x="602926" y="707244"/>
                </a:lnTo>
                <a:lnTo>
                  <a:pt x="0" y="7072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103475">
            <a:off x="8107078" y="257514"/>
            <a:ext cx="622469" cy="696469"/>
          </a:xfrm>
          <a:custGeom>
            <a:avLst/>
            <a:gdLst/>
            <a:ahLst/>
            <a:cxnLst/>
            <a:rect l="l" t="t" r="r" b="b"/>
            <a:pathLst>
              <a:path w="622469" h="696469">
                <a:moveTo>
                  <a:pt x="0" y="0"/>
                </a:moveTo>
                <a:lnTo>
                  <a:pt x="622469" y="0"/>
                </a:lnTo>
                <a:lnTo>
                  <a:pt x="622469" y="696469"/>
                </a:lnTo>
                <a:lnTo>
                  <a:pt x="0" y="6964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739886" y="303196"/>
            <a:ext cx="497700" cy="605106"/>
          </a:xfrm>
          <a:custGeom>
            <a:avLst/>
            <a:gdLst/>
            <a:ahLst/>
            <a:cxnLst/>
            <a:rect l="l" t="t" r="r" b="b"/>
            <a:pathLst>
              <a:path w="497700" h="605106">
                <a:moveTo>
                  <a:pt x="0" y="0"/>
                </a:moveTo>
                <a:lnTo>
                  <a:pt x="497700" y="0"/>
                </a:lnTo>
                <a:lnTo>
                  <a:pt x="497700" y="605106"/>
                </a:lnTo>
                <a:lnTo>
                  <a:pt x="0" y="6051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047360">
            <a:off x="206613" y="2708597"/>
            <a:ext cx="1113526" cy="1548492"/>
          </a:xfrm>
          <a:custGeom>
            <a:avLst/>
            <a:gdLst/>
            <a:ahLst/>
            <a:cxnLst/>
            <a:rect l="l" t="t" r="r" b="b"/>
            <a:pathLst>
              <a:path w="1113526" h="1548492">
                <a:moveTo>
                  <a:pt x="0" y="0"/>
                </a:moveTo>
                <a:lnTo>
                  <a:pt x="1113526" y="0"/>
                </a:lnTo>
                <a:lnTo>
                  <a:pt x="1113526" y="1548492"/>
                </a:lnTo>
                <a:lnTo>
                  <a:pt x="0" y="154849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4316" r="-143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389754">
            <a:off x="7564351" y="3175361"/>
            <a:ext cx="865092" cy="793149"/>
          </a:xfrm>
          <a:custGeom>
            <a:avLst/>
            <a:gdLst/>
            <a:ahLst/>
            <a:cxnLst/>
            <a:rect l="l" t="t" r="r" b="b"/>
            <a:pathLst>
              <a:path w="865092" h="793149">
                <a:moveTo>
                  <a:pt x="0" y="0"/>
                </a:moveTo>
                <a:lnTo>
                  <a:pt x="865092" y="0"/>
                </a:lnTo>
                <a:lnTo>
                  <a:pt x="865092" y="793148"/>
                </a:lnTo>
                <a:lnTo>
                  <a:pt x="0" y="79314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 rot="20520000">
            <a:off x="8551117" y="6655404"/>
            <a:ext cx="3268208" cy="3371157"/>
            <a:chOff x="0" y="0"/>
            <a:chExt cx="1033863" cy="114024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3862" cy="1140243"/>
            </a:xfrm>
            <a:custGeom>
              <a:avLst/>
              <a:gdLst/>
              <a:ahLst/>
              <a:cxnLst/>
              <a:rect l="l" t="t" r="r" b="b"/>
              <a:pathLst>
                <a:path w="1033862" h="1140243">
                  <a:moveTo>
                    <a:pt x="0" y="0"/>
                  </a:moveTo>
                  <a:lnTo>
                    <a:pt x="1033862" y="0"/>
                  </a:lnTo>
                  <a:lnTo>
                    <a:pt x="1033862" y="1140243"/>
                  </a:lnTo>
                  <a:lnTo>
                    <a:pt x="0" y="1140243"/>
                  </a:lnTo>
                  <a:close/>
                </a:path>
              </a:pathLst>
            </a:custGeom>
            <a:blipFill>
              <a:blip r:embed="rId25"/>
              <a:stretch>
                <a:fillRect l="-59193" t="-30487" r="-57071"/>
              </a:stretch>
            </a:blip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1711501" y="8646066"/>
            <a:ext cx="1585768" cy="1383661"/>
          </a:xfrm>
          <a:custGeom>
            <a:avLst/>
            <a:gdLst/>
            <a:ahLst/>
            <a:cxnLst/>
            <a:rect l="l" t="t" r="r" b="b"/>
            <a:pathLst>
              <a:path w="1585768" h="1383661">
                <a:moveTo>
                  <a:pt x="0" y="0"/>
                </a:moveTo>
                <a:lnTo>
                  <a:pt x="1585768" y="0"/>
                </a:lnTo>
                <a:lnTo>
                  <a:pt x="1585768" y="1383661"/>
                </a:lnTo>
                <a:lnTo>
                  <a:pt x="0" y="138366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 rot="826448">
            <a:off x="10915043" y="2106397"/>
            <a:ext cx="3185914" cy="3488734"/>
            <a:chOff x="-31739" y="-115497"/>
            <a:chExt cx="1196211" cy="1309911"/>
          </a:xfrm>
        </p:grpSpPr>
        <p:sp>
          <p:nvSpPr>
            <p:cNvPr id="31" name="Freeform 31"/>
            <p:cNvSpPr/>
            <p:nvPr/>
          </p:nvSpPr>
          <p:spPr>
            <a:xfrm>
              <a:off x="-31739" y="-115497"/>
              <a:ext cx="1196211" cy="1309911"/>
            </a:xfrm>
            <a:custGeom>
              <a:avLst/>
              <a:gdLst/>
              <a:ahLst/>
              <a:cxnLst/>
              <a:rect l="l" t="t" r="r" b="b"/>
              <a:pathLst>
                <a:path w="961670" h="1140243">
                  <a:moveTo>
                    <a:pt x="0" y="0"/>
                  </a:moveTo>
                  <a:lnTo>
                    <a:pt x="961670" y="0"/>
                  </a:lnTo>
                  <a:lnTo>
                    <a:pt x="961670" y="1140243"/>
                  </a:lnTo>
                  <a:lnTo>
                    <a:pt x="0" y="1140243"/>
                  </a:lnTo>
                  <a:close/>
                </a:path>
              </a:pathLst>
            </a:custGeom>
            <a:blipFill>
              <a:blip r:embed="rId27"/>
              <a:stretch>
                <a:fillRect l="-45259" r="-32918"/>
              </a:stretch>
            </a:blip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3836615" y="2148589"/>
            <a:ext cx="1123828" cy="1251808"/>
          </a:xfrm>
          <a:custGeom>
            <a:avLst/>
            <a:gdLst/>
            <a:ahLst/>
            <a:cxnLst/>
            <a:rect l="l" t="t" r="r" b="b"/>
            <a:pathLst>
              <a:path w="1123828" h="1251808">
                <a:moveTo>
                  <a:pt x="0" y="0"/>
                </a:moveTo>
                <a:lnTo>
                  <a:pt x="1123827" y="0"/>
                </a:lnTo>
                <a:lnTo>
                  <a:pt x="1123827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 rot="725179">
            <a:off x="3534401" y="6363760"/>
            <a:ext cx="3308441" cy="3594797"/>
            <a:chOff x="0" y="0"/>
            <a:chExt cx="1047121" cy="119907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47121" cy="1199072"/>
            </a:xfrm>
            <a:custGeom>
              <a:avLst/>
              <a:gdLst/>
              <a:ahLst/>
              <a:cxnLst/>
              <a:rect l="l" t="t" r="r" b="b"/>
              <a:pathLst>
                <a:path w="1047121" h="1199072">
                  <a:moveTo>
                    <a:pt x="0" y="0"/>
                  </a:moveTo>
                  <a:lnTo>
                    <a:pt x="1047121" y="0"/>
                  </a:lnTo>
                  <a:lnTo>
                    <a:pt x="1047121" y="1199072"/>
                  </a:lnTo>
                  <a:lnTo>
                    <a:pt x="0" y="1199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9525"/>
              <a:ext cx="1047121" cy="1208597"/>
            </a:xfrm>
            <a:prstGeom prst="rect">
              <a:avLst/>
            </a:prstGeom>
          </p:spPr>
          <p:txBody>
            <a:bodyPr lIns="5706" tIns="5706" rIns="5706" bIns="5706" rtlCol="0" anchor="ctr"/>
            <a:lstStyle/>
            <a:p>
              <a:pPr algn="ctr">
                <a:lnSpc>
                  <a:spcPts val="55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826448">
            <a:off x="3543280" y="6286717"/>
            <a:ext cx="3503097" cy="3481072"/>
            <a:chOff x="0" y="0"/>
            <a:chExt cx="1143972" cy="114024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43972" cy="1140243"/>
            </a:xfrm>
            <a:custGeom>
              <a:avLst/>
              <a:gdLst/>
              <a:ahLst/>
              <a:cxnLst/>
              <a:rect l="l" t="t" r="r" b="b"/>
              <a:pathLst>
                <a:path w="1143972" h="1140243">
                  <a:moveTo>
                    <a:pt x="0" y="0"/>
                  </a:moveTo>
                  <a:lnTo>
                    <a:pt x="1143972" y="0"/>
                  </a:lnTo>
                  <a:lnTo>
                    <a:pt x="1143972" y="1140243"/>
                  </a:lnTo>
                  <a:lnTo>
                    <a:pt x="0" y="1140243"/>
                  </a:lnTo>
                  <a:close/>
                </a:path>
              </a:pathLst>
            </a:custGeom>
            <a:blipFill>
              <a:blip r:embed="rId29"/>
              <a:stretch>
                <a:fillRect l="-36033" r="-41955"/>
              </a:stretch>
            </a:blip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 rot="2218172">
            <a:off x="2372496" y="8659061"/>
            <a:ext cx="1906832" cy="831574"/>
          </a:xfrm>
          <a:custGeom>
            <a:avLst/>
            <a:gdLst/>
            <a:ahLst/>
            <a:cxnLst/>
            <a:rect l="l" t="t" r="r" b="b"/>
            <a:pathLst>
              <a:path w="1906832" h="831574">
                <a:moveTo>
                  <a:pt x="0" y="0"/>
                </a:moveTo>
                <a:lnTo>
                  <a:pt x="1906832" y="0"/>
                </a:lnTo>
                <a:lnTo>
                  <a:pt x="1906832" y="831574"/>
                </a:lnTo>
                <a:lnTo>
                  <a:pt x="0" y="83157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 rot="-384274">
            <a:off x="5927853" y="961663"/>
            <a:ext cx="5520687" cy="102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8"/>
              </a:lnSpc>
              <a:spcBef>
                <a:spcPct val="0"/>
              </a:spcBef>
            </a:pPr>
            <a:r>
              <a:rPr lang="en-US" sz="5963">
                <a:solidFill>
                  <a:srgbClr val="0D0D0D"/>
                </a:solidFill>
                <a:latin typeface="Lumios Marker"/>
                <a:ea typeface="Lumios Marker"/>
                <a:cs typeface="Lumios Marker"/>
                <a:sym typeface="Lumios Marker"/>
              </a:rPr>
              <a:t>Kickball Tournament 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76" r="-2497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28700" y="962025"/>
            <a:ext cx="8949286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BAP: Meals On Wheels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377" y="5076825"/>
            <a:ext cx="8723776" cy="228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6"/>
              </a:lnSpc>
            </a:pPr>
            <a:r>
              <a:rPr lang="en-US" sz="2604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Today’s Meeting Agenda:</a:t>
            </a:r>
          </a:p>
          <a:p>
            <a:pPr marL="562351" lvl="1" indent="-281175" algn="l">
              <a:lnSpc>
                <a:spcPts val="3646"/>
              </a:lnSpc>
              <a:buAutoNum type="arabicPeriod"/>
            </a:pPr>
            <a:r>
              <a:rPr lang="en-US" sz="260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  <a:p>
            <a:pPr marL="562351" lvl="1" indent="-281175" algn="l">
              <a:lnSpc>
                <a:spcPts val="3646"/>
              </a:lnSpc>
              <a:buAutoNum type="arabicPeriod"/>
            </a:pPr>
            <a:r>
              <a:rPr lang="en-US" sz="260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  <a:p>
            <a:pPr marL="562351" lvl="1" indent="-281175" algn="l">
              <a:lnSpc>
                <a:spcPts val="3646"/>
              </a:lnSpc>
              <a:buAutoNum type="arabicPeriod"/>
            </a:pPr>
            <a:r>
              <a:rPr lang="en-US" sz="260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Bag Decorating 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Aprio, Novogradac, and Nichols Cauley</a:t>
            </a:r>
          </a:p>
        </p:txBody>
      </p:sp>
      <p:sp>
        <p:nvSpPr>
          <p:cNvPr id="27" name="Freeform 27"/>
          <p:cNvSpPr/>
          <p:nvPr/>
        </p:nvSpPr>
        <p:spPr>
          <a:xfrm>
            <a:off x="196496" y="2794628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965377" y="2693491"/>
            <a:ext cx="817862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Volunteers decorate bags with creative themes, adding a personal touch for seniors and individuals with disabilities, to promote community engagement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47" y="2586971"/>
            <a:ext cx="1633243" cy="163324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58647" y="6780571"/>
            <a:ext cx="1633243" cy="16332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13450" y="5229347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Friday, October 3rd 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11:00 AM - 3:00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KSU Center 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13450" y="7335747"/>
            <a:ext cx="7364536" cy="239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Applications now open for Fall 2025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Requirements: Essay, recommendation letters, resume (academic, research, leadership, etc.)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en-US" sz="2300" b="1" i="1">
                <a:solidFill>
                  <a:srgbClr val="B4242E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Deadline: TODAY @8:00 PM</a:t>
            </a:r>
          </a:p>
          <a:p>
            <a:pPr algn="l">
              <a:lnSpc>
                <a:spcPts val="3220"/>
              </a:lnSpc>
            </a:pPr>
            <a:endParaRPr lang="en-US" sz="2300" b="1" i="1">
              <a:solidFill>
                <a:srgbClr val="B4242E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02726" y="2775415"/>
            <a:ext cx="1180942" cy="1231752"/>
          </a:xfrm>
          <a:custGeom>
            <a:avLst/>
            <a:gdLst/>
            <a:ahLst/>
            <a:cxnLst/>
            <a:rect l="l" t="t" r="r" b="b"/>
            <a:pathLst>
              <a:path w="1180942" h="1231752">
                <a:moveTo>
                  <a:pt x="0" y="0"/>
                </a:moveTo>
                <a:lnTo>
                  <a:pt x="1180942" y="0"/>
                </a:lnTo>
                <a:lnTo>
                  <a:pt x="1180942" y="1231752"/>
                </a:lnTo>
                <a:lnTo>
                  <a:pt x="0" y="1231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59652" y="6833301"/>
            <a:ext cx="1231233" cy="1276440"/>
          </a:xfrm>
          <a:custGeom>
            <a:avLst/>
            <a:gdLst/>
            <a:ahLst/>
            <a:cxnLst/>
            <a:rect l="l" t="t" r="r" b="b"/>
            <a:pathLst>
              <a:path w="1231233" h="1276440">
                <a:moveTo>
                  <a:pt x="0" y="0"/>
                </a:moveTo>
                <a:lnTo>
                  <a:pt x="1231233" y="0"/>
                </a:lnTo>
                <a:lnTo>
                  <a:pt x="1231233" y="1276440"/>
                </a:lnTo>
                <a:lnTo>
                  <a:pt x="0" y="1276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>
                <a:alphaModFix amt="84000"/>
              </a:blip>
              <a:stretch>
                <a:fillRect l="-24941" r="-24941"/>
              </a:stretch>
            </a:blipFill>
            <a:ln w="76200" cap="sq">
              <a:gradFill>
                <a:gsLst>
                  <a:gs pos="0">
                    <a:srgbClr val="492709">
                      <a:alpha val="84000"/>
                    </a:srgbClr>
                  </a:gs>
                  <a:gs pos="100000">
                    <a:srgbClr val="F2AA15">
                      <a:alpha val="84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613450" y="2520296"/>
            <a:ext cx="6477591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MAcc/CPA Info Session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613450" y="4651297"/>
            <a:ext cx="6530550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Internal Audit/Advisory Career Fair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613450" y="6757697"/>
            <a:ext cx="6477591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President’s Award of Distinction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981075"/>
            <a:ext cx="81153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13450" y="3075241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Friday, October 17th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11:30 AM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Virtual 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558647" y="4683771"/>
            <a:ext cx="1633243" cy="1633243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>
            <a:off x="888118" y="4879196"/>
            <a:ext cx="1063041" cy="1164686"/>
          </a:xfrm>
          <a:custGeom>
            <a:avLst/>
            <a:gdLst/>
            <a:ahLst/>
            <a:cxnLst/>
            <a:rect l="l" t="t" r="r" b="b"/>
            <a:pathLst>
              <a:path w="1063041" h="1164686">
                <a:moveTo>
                  <a:pt x="0" y="0"/>
                </a:moveTo>
                <a:lnTo>
                  <a:pt x="1063041" y="0"/>
                </a:lnTo>
                <a:lnTo>
                  <a:pt x="1063041" y="1164686"/>
                </a:lnTo>
                <a:lnTo>
                  <a:pt x="0" y="1164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84000"/>
              </a:blip>
              <a:stretch>
                <a:fillRect l="-27071" r="-27071"/>
              </a:stretch>
            </a:blipFill>
            <a:ln w="76200" cap="sq">
              <a:gradFill>
                <a:gsLst>
                  <a:gs pos="0">
                    <a:srgbClr val="492709">
                      <a:alpha val="84000"/>
                    </a:srgbClr>
                  </a:gs>
                  <a:gs pos="100000">
                    <a:srgbClr val="F2AA15">
                      <a:alpha val="84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558647" y="2586971"/>
            <a:ext cx="1633243" cy="1633243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58647" y="6780571"/>
            <a:ext cx="1633243" cy="1633243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58647" y="4683771"/>
            <a:ext cx="1633243" cy="1633243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745949" y="2948858"/>
            <a:ext cx="1347542" cy="909468"/>
          </a:xfrm>
          <a:custGeom>
            <a:avLst/>
            <a:gdLst/>
            <a:ahLst/>
            <a:cxnLst/>
            <a:rect l="l" t="t" r="r" b="b"/>
            <a:pathLst>
              <a:path w="1347542" h="909468">
                <a:moveTo>
                  <a:pt x="0" y="0"/>
                </a:moveTo>
                <a:lnTo>
                  <a:pt x="1347542" y="0"/>
                </a:lnTo>
                <a:lnTo>
                  <a:pt x="1347542" y="909468"/>
                </a:lnTo>
                <a:lnTo>
                  <a:pt x="0" y="909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728020" y="4861382"/>
            <a:ext cx="1294496" cy="1278020"/>
          </a:xfrm>
          <a:custGeom>
            <a:avLst/>
            <a:gdLst/>
            <a:ahLst/>
            <a:cxnLst/>
            <a:rect l="l" t="t" r="r" b="b"/>
            <a:pathLst>
              <a:path w="1294496" h="1278020">
                <a:moveTo>
                  <a:pt x="0" y="0"/>
                </a:moveTo>
                <a:lnTo>
                  <a:pt x="1294496" y="0"/>
                </a:lnTo>
                <a:lnTo>
                  <a:pt x="1294496" y="1278020"/>
                </a:lnTo>
                <a:lnTo>
                  <a:pt x="0" y="12780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745949" y="6865391"/>
            <a:ext cx="1294496" cy="1188582"/>
          </a:xfrm>
          <a:custGeom>
            <a:avLst/>
            <a:gdLst/>
            <a:ahLst/>
            <a:cxnLst/>
            <a:rect l="l" t="t" r="r" b="b"/>
            <a:pathLst>
              <a:path w="1294496" h="1188582">
                <a:moveTo>
                  <a:pt x="0" y="0"/>
                </a:moveTo>
                <a:lnTo>
                  <a:pt x="1294496" y="0"/>
                </a:lnTo>
                <a:lnTo>
                  <a:pt x="1294496" y="1188583"/>
                </a:lnTo>
                <a:lnTo>
                  <a:pt x="0" y="1188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028700" y="1910171"/>
            <a:ext cx="6681409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Other Opportunities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981075"/>
            <a:ext cx="81153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613450" y="5229347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Wednesday, October 8th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1:25 PM - 2:15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ALC 1100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613450" y="7402532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Wednesday, October 15th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2:00 PM - 3:00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Student Center University Room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613450" y="2520296"/>
            <a:ext cx="6477591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Industry Voices: TJ Bowling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613450" y="4651297"/>
            <a:ext cx="6530550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 Path To Financial Freedom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613450" y="6757697"/>
            <a:ext cx="6477591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Tetley Leader Lecture Series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613450" y="3075241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Tuesday, October 7th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6:00 PM - 7:00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Virtual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9124950" y="3845556"/>
            <a:ext cx="0" cy="5900990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13142966" y="614201"/>
            <a:ext cx="2182175" cy="21821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41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3294470" y="765704"/>
            <a:ext cx="1879168" cy="18791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405055" y="876289"/>
            <a:ext cx="1657998" cy="16579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828890" y="1193594"/>
            <a:ext cx="1001641" cy="1023388"/>
          </a:xfrm>
          <a:custGeom>
            <a:avLst/>
            <a:gdLst/>
            <a:ahLst/>
            <a:cxnLst/>
            <a:rect l="l" t="t" r="r" b="b"/>
            <a:pathLst>
              <a:path w="1001641" h="1023388">
                <a:moveTo>
                  <a:pt x="0" y="0"/>
                </a:moveTo>
                <a:lnTo>
                  <a:pt x="1001641" y="0"/>
                </a:lnTo>
                <a:lnTo>
                  <a:pt x="1001641" y="1023388"/>
                </a:lnTo>
                <a:lnTo>
                  <a:pt x="0" y="1023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145034" y="933450"/>
            <a:ext cx="7997932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Tentative Fall 2025 Schedule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13066" y="2933414"/>
            <a:ext cx="520890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Community Service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2488" y="2906659"/>
            <a:ext cx="60277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 Development</a:t>
            </a:r>
          </a:p>
        </p:txBody>
      </p:sp>
      <p:grpSp>
        <p:nvGrpSpPr>
          <p:cNvPr id="24" name="Group 24"/>
          <p:cNvGrpSpPr/>
          <p:nvPr/>
        </p:nvGrpSpPr>
        <p:grpSpPr>
          <a:xfrm rot="10800000">
            <a:off x="672987" y="3843325"/>
            <a:ext cx="8007883" cy="5615143"/>
            <a:chOff x="0" y="0"/>
            <a:chExt cx="2109072" cy="147888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9763125" y="3792484"/>
            <a:ext cx="8007883" cy="5615143"/>
            <a:chOff x="0" y="0"/>
            <a:chExt cx="2109072" cy="147888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C5C1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pic>
        <p:nvPicPr>
          <p:cNvPr id="35" name="Picture 34" descr="A group of text on a white background&#10;&#10;AI-generated content may be incorrect.">
            <a:extLst>
              <a:ext uri="{FF2B5EF4-FFF2-40B4-BE49-F238E27FC236}">
                <a16:creationId xmlns:a16="http://schemas.microsoft.com/office/drawing/2014/main" id="{8F8A0A52-202F-0193-CA67-88E2E8202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53" y="5103517"/>
            <a:ext cx="7747147" cy="31102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C7DA1E-BEED-79E8-588B-F3D14F045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3611" y="4127948"/>
            <a:ext cx="7806909" cy="49654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028700" y="962025"/>
            <a:ext cx="8949286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Firm Visits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Upcoming Events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1207" y="2216564"/>
            <a:ext cx="7515087" cy="365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Students will have the opportunity to participate in an on-site firm visit to gain firsthand exposure to professional environments.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Friday, October 17th 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1:30 PM - 3:30 PM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Firms: WBL, Nichols Cauley or Deloitte</a:t>
            </a:r>
          </a:p>
        </p:txBody>
      </p:sp>
      <p:grpSp>
        <p:nvGrpSpPr>
          <p:cNvPr id="29" name="Group 29"/>
          <p:cNvGrpSpPr/>
          <p:nvPr/>
        </p:nvGrpSpPr>
        <p:grpSpPr>
          <a:xfrm rot="-5400000">
            <a:off x="6003757" y="5975256"/>
            <a:ext cx="3974229" cy="397422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941207" y="6151024"/>
            <a:ext cx="5346465" cy="182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Professional 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Attire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Only for Candidates and Members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Worth 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2.0 PD 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Hours </a:t>
            </a:r>
          </a:p>
        </p:txBody>
      </p:sp>
      <p:sp>
        <p:nvSpPr>
          <p:cNvPr id="33" name="Freeform 33"/>
          <p:cNvSpPr/>
          <p:nvPr/>
        </p:nvSpPr>
        <p:spPr>
          <a:xfrm>
            <a:off x="333163" y="2283239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3123" y="6444622"/>
            <a:ext cx="3035497" cy="30354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0D0D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 rot="-5400000">
            <a:off x="6459122" y="6114112"/>
            <a:ext cx="3974229" cy="397422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333163" y="2283239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3834" y="6587339"/>
            <a:ext cx="3044803" cy="304480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028700" y="962025"/>
            <a:ext cx="1000687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Junior Achievement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Upcoming Events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1207" y="2216564"/>
            <a:ext cx="7515087" cy="365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5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5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Students will work with kids to engage in interactive simulations, gaining insight into business, finance, and career pathways.</a:t>
            </a:r>
          </a:p>
          <a:p>
            <a:pPr algn="l">
              <a:lnSpc>
                <a:spcPts val="3639"/>
              </a:lnSpc>
            </a:pPr>
            <a:r>
              <a:rPr lang="en-US" sz="25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n-US" sz="25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639"/>
              </a:lnSpc>
            </a:pPr>
            <a:r>
              <a:rPr lang="en-US" sz="25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Friday, October 24th </a:t>
            </a:r>
            <a:endParaRPr lang="en-US" sz="25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639"/>
              </a:lnSpc>
            </a:pPr>
            <a:r>
              <a:rPr lang="en-US" sz="25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8:00 AM - 3:00 PM</a:t>
            </a:r>
            <a:endParaRPr lang="en-US" sz="25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639"/>
              </a:lnSpc>
            </a:pPr>
            <a:r>
              <a:rPr lang="en-US" sz="25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</a:t>
            </a:r>
            <a:r>
              <a:rPr lang="en-US" sz="2550" b="1" u="sng" dirty="0">
                <a:latin typeface="Poppins"/>
                <a:ea typeface="Poppins"/>
                <a:cs typeface="Poppins"/>
                <a:sym typeface="Poppi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 Chick-Fil-A Discovery Center </a:t>
            </a:r>
            <a:endParaRPr lang="en-US" sz="2550" b="1" u="sng" dirty="0">
              <a:latin typeface="Poppins"/>
              <a:ea typeface="Poppins"/>
              <a:cs typeface="Poppins"/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41207" y="6151024"/>
            <a:ext cx="5346465" cy="274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KSU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BAP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Attire 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Only for Candidates and Members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Worth 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7.0 CS 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Hours 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Parking, Coffee, Training, and Lunch provided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568264" y="3461108"/>
            <a:ext cx="8886573" cy="4742757"/>
            <a:chOff x="0" y="0"/>
            <a:chExt cx="1762145" cy="940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145" cy="940456"/>
            </a:xfrm>
            <a:custGeom>
              <a:avLst/>
              <a:gdLst/>
              <a:ahLst/>
              <a:cxnLst/>
              <a:rect l="l" t="t" r="r" b="b"/>
              <a:pathLst>
                <a:path w="1762145" h="940456">
                  <a:moveTo>
                    <a:pt x="15681" y="0"/>
                  </a:moveTo>
                  <a:lnTo>
                    <a:pt x="1746464" y="0"/>
                  </a:lnTo>
                  <a:cubicBezTo>
                    <a:pt x="1755124" y="0"/>
                    <a:pt x="1762145" y="7021"/>
                    <a:pt x="1762145" y="15681"/>
                  </a:cubicBezTo>
                  <a:lnTo>
                    <a:pt x="1762145" y="924774"/>
                  </a:lnTo>
                  <a:cubicBezTo>
                    <a:pt x="1762145" y="933435"/>
                    <a:pt x="1755124" y="940456"/>
                    <a:pt x="1746464" y="940456"/>
                  </a:cubicBezTo>
                  <a:lnTo>
                    <a:pt x="15681" y="940456"/>
                  </a:lnTo>
                  <a:cubicBezTo>
                    <a:pt x="7021" y="940456"/>
                    <a:pt x="0" y="933435"/>
                    <a:pt x="0" y="924774"/>
                  </a:cubicBezTo>
                  <a:lnTo>
                    <a:pt x="0" y="15681"/>
                  </a:lnTo>
                  <a:cubicBezTo>
                    <a:pt x="0" y="7021"/>
                    <a:pt x="7021" y="0"/>
                    <a:pt x="15681" y="0"/>
                  </a:cubicBezTo>
                  <a:close/>
                </a:path>
              </a:pathLst>
            </a:custGeom>
            <a:solidFill>
              <a:srgbClr val="B4242E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62145" cy="9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34159" y="4528523"/>
            <a:ext cx="8492753" cy="3536390"/>
            <a:chOff x="0" y="0"/>
            <a:chExt cx="1684054" cy="7012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4054" cy="701241"/>
            </a:xfrm>
            <a:custGeom>
              <a:avLst/>
              <a:gdLst/>
              <a:ahLst/>
              <a:cxnLst/>
              <a:rect l="l" t="t" r="r" b="b"/>
              <a:pathLst>
                <a:path w="1684054" h="701241">
                  <a:moveTo>
                    <a:pt x="12762" y="0"/>
                  </a:moveTo>
                  <a:lnTo>
                    <a:pt x="1671291" y="0"/>
                  </a:lnTo>
                  <a:cubicBezTo>
                    <a:pt x="1678340" y="0"/>
                    <a:pt x="1684054" y="5714"/>
                    <a:pt x="1684054" y="12762"/>
                  </a:cubicBezTo>
                  <a:lnTo>
                    <a:pt x="1684054" y="688479"/>
                  </a:lnTo>
                  <a:cubicBezTo>
                    <a:pt x="1684054" y="695528"/>
                    <a:pt x="1678340" y="701241"/>
                    <a:pt x="1671291" y="701241"/>
                  </a:cubicBezTo>
                  <a:lnTo>
                    <a:pt x="12762" y="701241"/>
                  </a:lnTo>
                  <a:cubicBezTo>
                    <a:pt x="5714" y="701241"/>
                    <a:pt x="0" y="695528"/>
                    <a:pt x="0" y="688479"/>
                  </a:cubicBezTo>
                  <a:lnTo>
                    <a:pt x="0" y="12762"/>
                  </a:lnTo>
                  <a:cubicBezTo>
                    <a:pt x="0" y="5714"/>
                    <a:pt x="5714" y="0"/>
                    <a:pt x="1276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84054" cy="74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5027359" y="1784350"/>
            <a:ext cx="0" cy="7837746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833163" y="2509027"/>
            <a:ext cx="6388391" cy="63883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24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2147508" y="2823372"/>
            <a:ext cx="5759702" cy="57597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86454" y="3162318"/>
            <a:ext cx="5081810" cy="508181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5400000">
            <a:off x="15280360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5400000">
            <a:off x="15679205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Pie Awards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21670" y="3498907"/>
            <a:ext cx="529716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Beta Alpha Psi Pie Awards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42233" y="3851332"/>
            <a:ext cx="567660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do I stand out?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629079" y="4604685"/>
            <a:ext cx="6882351" cy="399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BAP Iota Tau Chapter recognizes students who show outstanding participation at scheduled events</a:t>
            </a:r>
          </a:p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Awards:</a:t>
            </a: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Professional Development Award​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Community Service Award</a:t>
            </a:r>
          </a:p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Prize:</a:t>
            </a: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Pie, recognition, and a surprise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f60072-9883-48d1-bc86-ebc0850dc932">
      <Terms xmlns="http://schemas.microsoft.com/office/infopath/2007/PartnerControls"/>
    </lcf76f155ced4ddcb4097134ff3c332f>
    <TaxCatchAll xmlns="f80b0f9f-b4ea-47ca-a63f-e2c8f27dab4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946585FEA2348845D11F709E24C90" ma:contentTypeVersion="12" ma:contentTypeDescription="Create a new document." ma:contentTypeScope="" ma:versionID="7469c75cbab27a7a1c74fada94f0a0e0">
  <xsd:schema xmlns:xsd="http://www.w3.org/2001/XMLSchema" xmlns:xs="http://www.w3.org/2001/XMLSchema" xmlns:p="http://schemas.microsoft.com/office/2006/metadata/properties" xmlns:ns2="7af60072-9883-48d1-bc86-ebc0850dc932" xmlns:ns3="f80b0f9f-b4ea-47ca-a63f-e2c8f27dab47" targetNamespace="http://schemas.microsoft.com/office/2006/metadata/properties" ma:root="true" ma:fieldsID="014afb7032d28473937d470a4d6c1a91" ns2:_="" ns3:_="">
    <xsd:import namespace="7af60072-9883-48d1-bc86-ebc0850dc932"/>
    <xsd:import namespace="f80b0f9f-b4ea-47ca-a63f-e2c8f27dab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60072-9883-48d1-bc86-ebc0850dc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16867a8-d3dd-450c-8722-94d742a2a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b0f9f-b4ea-47ca-a63f-e2c8f27dab4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c162bfc-9b34-4ab6-9f50-a66c790610d2}" ma:internalName="TaxCatchAll" ma:showField="CatchAllData" ma:web="f80b0f9f-b4ea-47ca-a63f-e2c8f27dab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8BEF39-0E65-409C-9710-8EC8C360817D}">
  <ds:schemaRefs>
    <ds:schemaRef ds:uri="http://schemas.microsoft.com/office/2006/metadata/properties"/>
    <ds:schemaRef ds:uri="http://schemas.microsoft.com/office/infopath/2007/PartnerControls"/>
    <ds:schemaRef ds:uri="7af60072-9883-48d1-bc86-ebc0850dc932"/>
    <ds:schemaRef ds:uri="f80b0f9f-b4ea-47ca-a63f-e2c8f27dab47"/>
  </ds:schemaRefs>
</ds:datastoreItem>
</file>

<file path=customXml/itemProps2.xml><?xml version="1.0" encoding="utf-8"?>
<ds:datastoreItem xmlns:ds="http://schemas.openxmlformats.org/officeDocument/2006/customXml" ds:itemID="{5886A58C-640A-4849-BAF0-199B5F677B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D3AEA3-5AF8-45D9-B49E-A64BE1CA14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f60072-9883-48d1-bc86-ebc0850dc932"/>
    <ds:schemaRef ds:uri="f80b0f9f-b4ea-47ca-a63f-e2c8f27da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Custom</PresentationFormat>
  <Paragraphs>110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Poppins Ultra-Bold</vt:lpstr>
      <vt:lpstr>Arial</vt:lpstr>
      <vt:lpstr>Lumios Marker</vt:lpstr>
      <vt:lpstr>Calibri</vt:lpstr>
      <vt:lpstr>Poppins Semi-Bold</vt:lpstr>
      <vt:lpstr>Poppins Italics</vt:lpstr>
      <vt:lpstr>Poppins Bold Italics</vt:lpstr>
      <vt:lpstr>Archivo Narrow Bold</vt:lpstr>
      <vt:lpstr>Poppins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Meals on Wheels </dc:title>
  <cp:lastModifiedBy>Karen Flores-Padilla</cp:lastModifiedBy>
  <cp:revision>60</cp:revision>
  <dcterms:created xsi:type="dcterms:W3CDTF">2006-08-16T00:00:00Z</dcterms:created>
  <dcterms:modified xsi:type="dcterms:W3CDTF">2025-10-06T18:20:35Z</dcterms:modified>
  <dc:identifier>DAGzu9LYFTQ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0x01010009B946585FEA2348845D11F709E24C90</vt:lpwstr>
  </property>
</Properties>
</file>