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6002aa3604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002aa3604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work item can only be considered as Work In Progress if it has voluntarily pulled into process by the individual team, or organization r esponsible for operating the process. Just-in-time commitment and just-in-time prioritization work are topics covered in a future presentation.but the concept of WIP applies regardless of context. If you find yourself operating within a push system, then the best, first predictability exercise you might want to undertake is to define the boundaries around your process.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002aa3604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002aa3604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sum up, for in progress definition purposes your team must define a specific point when it considers work to have arrived to the process and it must define a specific point where work has departed the process. The definition of those two system boundaries is the crucial starting point in predictable process design. Once you have made those decisions, then all work items between those two points will count as Work In Progress. “Doesn’t this mean we have to make sure our work items are the same size?” No, it doesn’t. You will have suspend disbelief and abandon the thinking work items in relative complexity or level of effort. No restriction on the level at which you track work items. You can track WIP at the portfolio, project, epic, or story level--just to name a few.</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6002aa360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6002aa360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your team determines the points of delineation that define Work In Progress, the definition of Cycle Time becomes simple. Definition comes from Hopp and Spearman in the book Factory Physics. Vacanti believes this holds up well in most knowledge work contexts. Actual amount of time spent actively working on a given item. Customers think in terms of elapsed time not in actual time.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6002aa3604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002aa3604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Velocity as you may know, is measured in terms of Story Points per sprint or iteration. You have to remember, though, that for Throughput we are talking about actual counts of work items (e.g., actual number of discrete stories and </a:t>
            </a:r>
            <a:r>
              <a:rPr i="1" lang="en"/>
              <a:t>not </a:t>
            </a:r>
            <a:r>
              <a:rPr lang="en"/>
              <a:t> Story Points) per unit of time. Vacanti says all of this because many agile coaches and consultants use the words “Velocity” and “Throughput” interchangeably. Just know that these two terms are definitely not synonymous. At some point you are going to need to answer that question, so track Throughput and be prepared.</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002aa3604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002aa360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In what may be one of the most miraculous results in the history of process analysis, these three metrics are intrinsically linked by a very straightforward and very powerful relationship known as Little’s Law: the service might be a taxi ride (travelers), a bowl of soup (lunch eaters), or auto repair (car owners). In most cases, the service is the bottleneck that created the queue, and so we usually have service operation with a service time, but this is not required.</a:t>
            </a:r>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60117c315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60117c315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Little researched the connection between the average Arrival Rate of a queue, the average number of items in the queue, and the average amount of time spent in the queue (for the purpose of this chapter, when Vacanti says “average” </a:t>
            </a:r>
            <a:endParaRPr/>
          </a:p>
          <a:p>
            <a:pPr indent="0" lvl="0" marL="0" rtl="0" algn="l">
              <a:spcBef>
                <a:spcPts val="0"/>
              </a:spcBef>
              <a:spcAft>
                <a:spcPts val="0"/>
              </a:spcAft>
              <a:buNone/>
            </a:pPr>
            <a:r>
              <a:rPr lang="en"/>
              <a:t>Vacanti is talking about the “</a:t>
            </a:r>
            <a:r>
              <a:rPr lang="en"/>
              <a:t>arithmetic</a:t>
            </a:r>
            <a:r>
              <a:rPr lang="en"/>
              <a:t> mean.” Notice that Equation (1) is stated strictly in terms of a queuing </a:t>
            </a:r>
            <a:r>
              <a:rPr lang="en"/>
              <a:t>system’s</a:t>
            </a:r>
            <a:r>
              <a:rPr lang="en"/>
              <a:t> Arrival Rate. Little’s Law is a relationship of averages. Most knowledge work applications and discussion of the law neglect this very important detail. The fact that Little’s Law is based on average is neither good or bad. It is only bad when people try to apply the law for uses that it was never intended.</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60117c315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60117c315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latin typeface="Impact"/>
                <a:ea typeface="Impact"/>
                <a:cs typeface="Impact"/>
                <a:sym typeface="Impact"/>
              </a:rPr>
              <a:t>In the late 1980s (or early 1990s depending on whom you ask) Little’s Law was usurped by the Operations Management (OM) community and was changed to emphasize OM’s focus on Throughput. The OM crowd thus changed the terms in Little’s Law to reflect their different perspective as shown by Equation (2):</a:t>
            </a:r>
            <a:endParaRPr>
              <a:latin typeface="Impact"/>
              <a:ea typeface="Impact"/>
              <a:cs typeface="Impact"/>
              <a:sym typeface="Impact"/>
            </a:endParaRPr>
          </a:p>
          <a:p>
            <a:pPr indent="0" lvl="0" marL="0" rtl="0" algn="l">
              <a:spcBef>
                <a:spcPts val="0"/>
              </a:spcBef>
              <a:spcAft>
                <a:spcPts val="0"/>
              </a:spcAft>
              <a:buNone/>
            </a:pPr>
            <a:r>
              <a:t/>
            </a:r>
            <a:endParaRPr>
              <a:latin typeface="Impact"/>
              <a:ea typeface="Impact"/>
              <a:cs typeface="Impact"/>
              <a:sym typeface="Impact"/>
            </a:endParaRPr>
          </a:p>
          <a:p>
            <a:pPr indent="0" lvl="0" marL="0" rtl="0" algn="l">
              <a:spcBef>
                <a:spcPts val="0"/>
              </a:spcBef>
              <a:spcAft>
                <a:spcPts val="0"/>
              </a:spcAft>
              <a:buClr>
                <a:schemeClr val="dk1"/>
              </a:buClr>
              <a:buSzPts val="1100"/>
              <a:buFont typeface="Arial"/>
              <a:buNone/>
            </a:pPr>
            <a:r>
              <a:rPr lang="en">
                <a:latin typeface="Impact"/>
                <a:ea typeface="Impact"/>
                <a:cs typeface="Impact"/>
                <a:sym typeface="Impact"/>
              </a:rPr>
              <a:t>In the interest of completeness, it is ok to perform the algebra on Little’s Law so that it takes the different, yet still valid forms:</a:t>
            </a:r>
            <a:endParaRPr>
              <a:latin typeface="Impact"/>
              <a:ea typeface="Impact"/>
              <a:cs typeface="Impact"/>
              <a:sym typeface="Impact"/>
            </a:endParaRPr>
          </a:p>
          <a:p>
            <a:pPr indent="0" lvl="0" marL="0" rtl="0" algn="l">
              <a:spcBef>
                <a:spcPts val="0"/>
              </a:spcBef>
              <a:spcAft>
                <a:spcPts val="0"/>
              </a:spcAft>
              <a:buNone/>
            </a:pPr>
            <a:r>
              <a:t/>
            </a:r>
            <a:endParaRPr>
              <a:latin typeface="Impact"/>
              <a:ea typeface="Impact"/>
              <a:cs typeface="Impact"/>
              <a:sym typeface="Impac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0117c315a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0117c315a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A change in one metric almost always results in a change in the others. Most companies that I talk to that complain of poor predictability are almost always ignorant of the negative implication of too much WIP on Cycle Time or Throughput. Ignore this correlation at your own peril.</a:t>
            </a:r>
            <a:endParaRPr/>
          </a:p>
          <a:p>
            <a:pPr indent="0" lvl="0" marL="0" rtl="0" algn="l">
              <a:spcBef>
                <a:spcPts val="0"/>
              </a:spcBef>
              <a:spcAft>
                <a:spcPts val="0"/>
              </a:spcAft>
              <a:buNone/>
            </a:pPr>
            <a:r>
              <a:t/>
            </a:r>
            <a:endParaRPr>
              <a:latin typeface="Impact"/>
              <a:ea typeface="Impact"/>
              <a:cs typeface="Impact"/>
              <a:sym typeface="Impac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602180a2b4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602180a2b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Two basic cases to consider. Each case is going to require its own assumption to be valid. The first assumption requires WIP to go to zero. Vacanti puts emphasis on exact. No other assumptions about stable systems or no other assumptions about the length of time period.</a:t>
            </a:r>
            <a:endParaRPr/>
          </a:p>
          <a:p>
            <a:pPr indent="0" lvl="0" marL="0" rtl="0" algn="l">
              <a:spcBef>
                <a:spcPts val="0"/>
              </a:spcBef>
              <a:spcAft>
                <a:spcPts val="0"/>
              </a:spcAft>
              <a:buNone/>
            </a:pPr>
            <a:r>
              <a:rPr lang="en"/>
              <a:t>The second case has to have the following assumptions be true.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0117c315a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0117c315a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first two assumptions (#1 and #2) comprise a notion known as Conservation of Flow. I will spend a lot of time talking about this principle in Chapter 7</a:t>
            </a:r>
            <a:endParaRPr/>
          </a:p>
          <a:p>
            <a:pPr indent="0" lvl="0" marL="0" rtl="0" algn="l">
              <a:spcBef>
                <a:spcPts val="0"/>
              </a:spcBef>
              <a:spcAft>
                <a:spcPts val="0"/>
              </a:spcAft>
              <a:buNone/>
            </a:pPr>
            <a:r>
              <a:rPr lang="en"/>
              <a:t>and Chapter 8. The second two assumptions (#3 and #4) speak to the notion of system stability. I will also spend a lot of time talking about one way to recognize unstable systems in Chapter 9.</a:t>
            </a:r>
            <a:endParaRPr/>
          </a:p>
          <a:p>
            <a:pPr indent="0" lvl="0" marL="0" rtl="0" algn="l">
              <a:spcBef>
                <a:spcPts val="0"/>
              </a:spcBef>
              <a:spcAft>
                <a:spcPts val="0"/>
              </a:spcAft>
              <a:buNone/>
            </a:pPr>
            <a:r>
              <a:rPr lang="en"/>
              <a:t>The last assumption (#5) is necessary for the math (and any corresponding analysis) to come out correctly (you will notice this is the same assumption necessary when stating the law in terms of arrivals). The necessity for using consistent units when performing a Little’s Law calculation should be intuitively obvious, but it is fairly easy to get tripped up over this. When we say “consistent” units what we are really saying is, for example, if we are measuring average Cycle Time using the unit</a:t>
            </a:r>
            <a:endParaRPr/>
          </a:p>
          <a:p>
            <a:pPr indent="0" lvl="0" marL="0" rtl="0" algn="l">
              <a:spcBef>
                <a:spcPts val="0"/>
              </a:spcBef>
              <a:spcAft>
                <a:spcPts val="0"/>
              </a:spcAft>
              <a:buClr>
                <a:schemeClr val="dk1"/>
              </a:buClr>
              <a:buSzPts val="1100"/>
              <a:buFont typeface="Arial"/>
              <a:buNone/>
            </a:pPr>
            <a:r>
              <a:rPr lang="en"/>
              <a:t>of time “day”, then the average Throughput must be in the form of the number of items per that same unit of time (day), and the average WIP must be the average amount of items for one unit of time (day). As another example, if you want to measure average Throughput</a:t>
            </a:r>
            <a:endParaRPr/>
          </a:p>
          <a:p>
            <a:pPr indent="0" lvl="0" marL="0" rtl="0" algn="l">
              <a:spcBef>
                <a:spcPts val="0"/>
              </a:spcBef>
              <a:spcAft>
                <a:spcPts val="0"/>
              </a:spcAft>
              <a:buClr>
                <a:schemeClr val="dk1"/>
              </a:buClr>
              <a:buSzPts val="1100"/>
              <a:buFont typeface="Arial"/>
              <a:buNone/>
            </a:pPr>
            <a:r>
              <a:rPr lang="en"/>
              <a:t>in terms of items per week (i.e., the unit of time here is “week”), then average Cycle Time must be stated in</a:t>
            </a:r>
            <a:endParaRPr/>
          </a:p>
          <a:p>
            <a:pPr indent="0" lvl="0" marL="0" rtl="0" algn="l">
              <a:spcBef>
                <a:spcPts val="0"/>
              </a:spcBef>
              <a:spcAft>
                <a:spcPts val="0"/>
              </a:spcAft>
              <a:buClr>
                <a:schemeClr val="dk1"/>
              </a:buClr>
              <a:buSzPts val="1100"/>
              <a:buFont typeface="Arial"/>
              <a:buNone/>
            </a:pPr>
            <a:r>
              <a:rPr lang="en"/>
              <a:t>terms of weeks, and average WIP must be the average for each week.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60a4e26fc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60a4e26f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Your customers ask you this question as soon as you start working for them, it may be the only thing they are interested in until you deliver. We would like for you to consider the following set of questions to some or all of your projects.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602180a2b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602180a2b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true power of Little’s Law lies in understanding the assumptions necessary for the law to work in the first place. Each time you violate an assumption of Little’s Law your process becomes less predictable. Every time. This increased unpredictability may manifest itself as longer Cycle Times or more process variability or both. Or, worse yet, these violations may not even immediately show up in your data. The whole time you are violating Little’s Law your data may be showing you a rosier picture of the worl than is really occurring.</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602180a2b4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602180a2b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design of your process is really just the sum of all the policies you have in place. How well your system performs or does not perform is directly attributable to those policies and to how well you adhere or do not adhere to them. When I talk about designing for predictability,</a:t>
            </a:r>
            <a:endParaRPr/>
          </a:p>
          <a:p>
            <a:pPr indent="0" lvl="0" marL="0" rtl="0" algn="l">
              <a:spcBef>
                <a:spcPts val="0"/>
              </a:spcBef>
              <a:spcAft>
                <a:spcPts val="0"/>
              </a:spcAft>
              <a:buClr>
                <a:schemeClr val="dk1"/>
              </a:buClr>
              <a:buSzPts val="1100"/>
              <a:buFont typeface="Arial"/>
              <a:buNone/>
            </a:pPr>
            <a:r>
              <a:rPr lang="en"/>
              <a:t>what I am talking about is giving you some clues—some insights—into appropriate policies that you can build into the day to day operation of your process.These policies will serve to normalize and stabilize your system in order to give your process the predictability</a:t>
            </a:r>
            <a:endParaRPr/>
          </a:p>
          <a:p>
            <a:pPr indent="0" lvl="0" marL="0" rtl="0" algn="l">
              <a:spcBef>
                <a:spcPts val="0"/>
              </a:spcBef>
              <a:spcAft>
                <a:spcPts val="0"/>
              </a:spcAft>
              <a:buNone/>
            </a:pPr>
            <a:r>
              <a:rPr lang="en"/>
              <a:t>that you are looking for. It is only from this stable base that we can even hope to implement real, long-lasting process improvement. </a:t>
            </a:r>
            <a:endParaRPr/>
          </a:p>
          <a:p>
            <a:pPr indent="0" lvl="0" marL="0" rtl="0" algn="l">
              <a:spcBef>
                <a:spcPts val="0"/>
              </a:spcBef>
              <a:spcAft>
                <a:spcPts val="0"/>
              </a:spcAft>
              <a:buNone/>
            </a:pPr>
            <a:r>
              <a:rPr lang="en"/>
              <a:t>The policies that I have mentioned here will in no small way influence the data that you</a:t>
            </a:r>
            <a:endParaRPr/>
          </a:p>
          <a:p>
            <a:pPr indent="0" lvl="0" marL="0" rtl="0" algn="l">
              <a:spcBef>
                <a:spcPts val="0"/>
              </a:spcBef>
              <a:spcAft>
                <a:spcPts val="0"/>
              </a:spcAft>
              <a:buNone/>
            </a:pPr>
            <a:r>
              <a:rPr lang="en"/>
              <a:t>collect off of your process. That is a good thing, by the way. It is a good thing because that data in and of itself is potentially going to further suggest where our process policies are deficient. It is this virtuous cycle that I am talking about when I say “actionable metrics for</a:t>
            </a:r>
            <a:endParaRPr/>
          </a:p>
          <a:p>
            <a:pPr indent="0" lvl="0" marL="0" rtl="0" algn="l">
              <a:spcBef>
                <a:spcPts val="0"/>
              </a:spcBef>
              <a:spcAft>
                <a:spcPts val="0"/>
              </a:spcAft>
              <a:buNone/>
            </a:pPr>
            <a:r>
              <a:rPr lang="en"/>
              <a:t>predictability”.</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602180a2b4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602180a2b4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it would make sense that you might want to segment your WIP so you can see if there is a difference in throughput across work item types.</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602180a2b4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602180a2b4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The point here is that if you are using a Kanban system, you cannot just simply add up all the WIP Limits on your board and think that you have calculated WIP for your process (as discussed previously in Chapter 2). You are going to have actually track physical WIP.</a:t>
            </a:r>
            <a:endParaRPr/>
          </a:p>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602180a2b4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602180a2b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200"/>
              <a:t>Work items do not have to be the same size. Work item size does not matter because for Little’s Law we are dealing with relationships among averages.</a:t>
            </a:r>
            <a:r>
              <a:rPr lang="en" sz="1200">
                <a:solidFill>
                  <a:schemeClr val="dk1"/>
                </a:solidFill>
              </a:rPr>
              <a:t>Your bigger predictability problems are usually too much WIP, the frequency with which you violate Little’s Law’s assumptions, etc.</a:t>
            </a:r>
            <a:endParaRPr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60b76a7bd3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60b76a7bd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cannot assume that Little’s Law will make that prediction. It will not. All Little’s Law will say is that an increase in average WIP will result in a change to one or both of average Cycle Time and average Throughput. It will further say that those changes will manifest themselves in ways such that the relationship among all three metrics will still obey that law. If the process we</a:t>
            </a:r>
            <a:endParaRPr/>
          </a:p>
          <a:p>
            <a:pPr indent="0" lvl="0" marL="0" rtl="0" algn="l">
              <a:spcBef>
                <a:spcPts val="0"/>
              </a:spcBef>
              <a:spcAft>
                <a:spcPts val="0"/>
              </a:spcAft>
              <a:buNone/>
            </a:pPr>
            <a:r>
              <a:rPr lang="en"/>
              <a:t>operate conforms—or mostly conforms—to all of the assumptions of the law then we get to a world where we can start to trust the data that we are collecting off of our system. It is at this point that our process is probabilistically predictable. Once there we can start to use something like Monte Carlo simulation on our historical data to make forecasts and, more importantly, we can have some confidence in the results we get by using that method.</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602180a2b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602180a2b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60b76a7bd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60b76a7bd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thank you for still being awake at this part of the presentation. We have covered a lot of ground as this slide reminds us. I highly recommend you buy Daniel Vacanti’s book </a:t>
            </a:r>
            <a:r>
              <a:rPr b="1" lang="en" u="sng"/>
              <a:t>Actionable Agile Metrics</a:t>
            </a:r>
            <a:r>
              <a:rPr lang="en"/>
              <a:t>. Another presentation will be coming soon on Cumulative Flow Diagrams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60a4e26fc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60a4e26fc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Perhaps you have come across some of these situations in current or perhaps past projects. These demands or circumstances interrupt flow of work items through a development process.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60a4e26fc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0a4e26fc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have experienced this or are currently experiencing these types of interrupters then there is something terribly wrong with your process. Your chosen project management framework may be sustaining the underlying disease. When it comes to unpredictability, the thing that really ails you is a lack of flow.</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60a4e26fc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60a4e26fc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your process is unpredictable then you need look into poor flow. A symptom of suboptimal flow is a large build up work somewhere in your process. </a:t>
            </a:r>
            <a:endParaRPr/>
          </a:p>
          <a:p>
            <a:pPr indent="0" lvl="0" marL="0" rtl="0" algn="l">
              <a:spcBef>
                <a:spcPts val="0"/>
              </a:spcBef>
              <a:spcAft>
                <a:spcPts val="0"/>
              </a:spcAft>
              <a:buNone/>
            </a:pPr>
            <a:r>
              <a:rPr lang="en"/>
              <a:t>Queues form when work items that have been started just get stuck somewhere in your process (without completing). Items may get stuck because: -.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60a4e26fc8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0a4e26fc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are blind to these queues because we didn’t know that we should inquire about them. If you are doing some sort of Agile then you might think that your iterations or sprints insulate you from large queues. However, if you answered “yes” to any of the questions I asked above then there is a good chance you have a large buildup of work somewhere in your process.</a:t>
            </a:r>
            <a:endParaRPr/>
          </a:p>
          <a:p>
            <a:pPr indent="0" lvl="0" marL="0" rtl="0" algn="l">
              <a:spcBef>
                <a:spcPts val="0"/>
              </a:spcBef>
              <a:spcAft>
                <a:spcPts val="0"/>
              </a:spcAft>
              <a:buNone/>
            </a:pPr>
            <a:r>
              <a:rPr lang="en"/>
              <a:t>The above actions do not solve the core problem, but in most instances they tend to make things worse.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6002aa360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6002aa36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take action to prevent them from happening in the first place. First we have to understand flow. The first indication of a problem is there is a queue. To identify the queue you count the number of items you are working on. </a:t>
            </a:r>
            <a:r>
              <a:rPr lang="en"/>
              <a:t>We can recognize queues by counting the number of items you are working on at any given time.</a:t>
            </a:r>
            <a:r>
              <a:rPr lang="en">
                <a:solidFill>
                  <a:schemeClr val="dk2"/>
                </a:solidFill>
              </a:rPr>
              <a:t> </a:t>
            </a:r>
            <a:r>
              <a:rPr lang="en"/>
              <a:t>Processes with elongated Cycle Times makes it harder to answer that question. Elongated Cycle Times result in decrease Throughput. A decrease in Throughput therefore means that less work is getting done. The less work that gets done the less value we deliver.</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6002aa360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6002aa360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Knowing what metrics to track allows us to visualize those metrics in flow-based analytics. These analytics will bring visibility to any problems with flow much more quickly so that we can proactively deal with issues rather than retroactively fight fires. Work items taking too long to finish? Not enough work getting done? These metrics and analytics will give us some of the magic levers we can pull to improve throughput and reduce time to market. Eric Reis, of Lean Startup fame, gives one perspective: “The only metrics that entrepreneurs should invest in are those that help them make decisions.” Troy Magennis, of Lean Forecasting fame, goes even further: “If a metric does not offer predictive power, then capturing that metric is waste.” Even if you do not have an Agile tool, these metrics are very easy to manually track using a simple spreadsheet. WIP, Cycle Time, and Throughput take very little time to collect, and offer the biggest bang for the buck in terms of gaining precious insight into the overall health, performance, and predictability of your process.</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6002aa360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6002aa360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Define work as direct or indirect discrete unit of customer value as a candidate. Generic term used by Vacanti is “work item”. Work item might be a user story, an epic, a feature, or a project. It might be a requirement, use case, or enhancement. </a:t>
            </a:r>
            <a:endParaRPr/>
          </a:p>
          <a:p>
            <a:pPr indent="0" lvl="0" marL="0" rtl="0" algn="l">
              <a:spcBef>
                <a:spcPts val="0"/>
              </a:spcBef>
              <a:spcAft>
                <a:spcPts val="0"/>
              </a:spcAft>
              <a:buNone/>
            </a:pPr>
            <a:r>
              <a:rPr lang="en"/>
              <a:t>Define in progress consider the boundaries of your process.</a:t>
            </a:r>
            <a:endParaRPr/>
          </a:p>
          <a:p>
            <a:pPr indent="0" lvl="0" marL="0" rtl="0" algn="l">
              <a:spcBef>
                <a:spcPts val="0"/>
              </a:spcBef>
              <a:spcAft>
                <a:spcPts val="0"/>
              </a:spcAft>
              <a:buNone/>
            </a:pPr>
            <a:r>
              <a:rPr lang="en"/>
              <a:t>In a queuing system work arrives to a process and there is work that departs from a process. What does it mean to have something to “arrived”? Team needs to define a specific time where a unit of work transforms from being an arbitrary idea into being a legitimate work item to acted upon and completed. After that arrival point, the item counts as Work In Progress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800">
                <a:solidFill>
                  <a:srgbClr val="000000"/>
                </a:solidFill>
              </a:rPr>
              <a:t>“</a:t>
            </a:r>
            <a:r>
              <a:rPr lang="en" sz="4800">
                <a:solidFill>
                  <a:srgbClr val="000000"/>
                </a:solidFill>
              </a:rPr>
              <a:t>When will it be done?” Introduction to Flow</a:t>
            </a:r>
            <a:endParaRPr sz="4800">
              <a:solidFill>
                <a:srgbClr val="000000"/>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rPr lang="en" sz="2400">
                <a:solidFill>
                  <a:srgbClr val="000000"/>
                </a:solidFill>
              </a:rPr>
              <a:t>By</a:t>
            </a:r>
            <a:endParaRPr sz="2400">
              <a:solidFill>
                <a:srgbClr val="000000"/>
              </a:solidFill>
            </a:endParaRPr>
          </a:p>
          <a:p>
            <a:pPr indent="0" lvl="0" marL="0" rtl="0" algn="ctr">
              <a:spcBef>
                <a:spcPts val="0"/>
              </a:spcBef>
              <a:spcAft>
                <a:spcPts val="0"/>
              </a:spcAft>
              <a:buNone/>
            </a:pPr>
            <a:r>
              <a:rPr lang="en" sz="2400">
                <a:solidFill>
                  <a:srgbClr val="000000"/>
                </a:solidFill>
              </a:rPr>
              <a:t>Kevin Best material from </a:t>
            </a:r>
            <a:r>
              <a:rPr b="1" lang="en" sz="2400">
                <a:solidFill>
                  <a:srgbClr val="000000"/>
                </a:solidFill>
              </a:rPr>
              <a:t>Actionable Agile Metrics</a:t>
            </a:r>
            <a:r>
              <a:rPr lang="en" sz="2400">
                <a:solidFill>
                  <a:srgbClr val="000000"/>
                </a:solidFill>
              </a:rPr>
              <a:t> Daniel S. Vacanti</a:t>
            </a:r>
            <a:endParaRPr sz="2400">
              <a:solidFill>
                <a:srgbClr val="000000"/>
              </a:solidFill>
            </a:endParaRPr>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Pull System versus Push System Arrival Entry Point Decisions</a:t>
            </a:r>
            <a:endParaRPr sz="2400"/>
          </a:p>
        </p:txBody>
      </p:sp>
      <p:sp>
        <p:nvSpPr>
          <p:cNvPr id="126" name="Google Shape;126;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Pull System</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Team starts work only when it has the capacity to do so</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Arrival point is when a team member performs the first pull transaction</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work item is considered WIP until it departs the process.</a:t>
            </a:r>
            <a:endParaRPr>
              <a:solidFill>
                <a:srgbClr val="000000"/>
              </a:solidFill>
            </a:endParaRPr>
          </a:p>
          <a:p>
            <a:pPr indent="0" lvl="0" marL="0" rtl="0" algn="l">
              <a:spcBef>
                <a:spcPts val="1600"/>
              </a:spcBef>
              <a:spcAft>
                <a:spcPts val="0"/>
              </a:spcAft>
              <a:buNone/>
            </a:pPr>
            <a:r>
              <a:rPr lang="en">
                <a:solidFill>
                  <a:srgbClr val="000000"/>
                </a:solidFill>
              </a:rPr>
              <a:t>Push System</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Entry point is harder to define because there is no consideration for a team’s capacity</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Work can be considered started when any stakeholder has a reasonable expectation work has been committed to</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Need to get  a handle on what is considered WIP is a necessary step</a:t>
            </a:r>
            <a:endParaRPr>
              <a:solidFill>
                <a:srgbClr val="000000"/>
              </a:solidFill>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Arrival and Departure</a:t>
            </a:r>
            <a:endParaRPr/>
          </a:p>
        </p:txBody>
      </p:sp>
      <p:sp>
        <p:nvSpPr>
          <p:cNvPr id="133" name="Google Shape;133;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Arrival - when work item is put into a process so it is acted upon</a:t>
            </a:r>
            <a:endParaRPr>
              <a:solidFill>
                <a:srgbClr val="000000"/>
              </a:solidFill>
            </a:endParaRPr>
          </a:p>
          <a:p>
            <a:pPr indent="0" lvl="0" marL="0" rtl="0" algn="l">
              <a:spcBef>
                <a:spcPts val="1600"/>
              </a:spcBef>
              <a:spcAft>
                <a:spcPts val="0"/>
              </a:spcAft>
              <a:buNone/>
            </a:pPr>
            <a:r>
              <a:rPr lang="en">
                <a:solidFill>
                  <a:srgbClr val="000000"/>
                </a:solidFill>
              </a:rPr>
              <a:t>Departure - when a work item has exited a work process in such way that it is in the client’s hands or it can be used by the client hopefully adding value</a:t>
            </a:r>
            <a:endParaRPr>
              <a:solidFill>
                <a:srgbClr val="000000"/>
              </a:solidFill>
            </a:endParaRPr>
          </a:p>
          <a:p>
            <a:pPr indent="0" lvl="0" marL="0" rtl="0" algn="l">
              <a:spcBef>
                <a:spcPts val="1600"/>
              </a:spcBef>
              <a:spcAft>
                <a:spcPts val="0"/>
              </a:spcAft>
              <a:buNone/>
            </a:pPr>
            <a:r>
              <a:rPr lang="en">
                <a:solidFill>
                  <a:srgbClr val="000000"/>
                </a:solidFill>
              </a:rPr>
              <a:t>WIP: All discrete units of customer value that have entered a given process but have not exited.</a:t>
            </a:r>
            <a:endParaRPr>
              <a:solidFill>
                <a:srgbClr val="000000"/>
              </a:solidFill>
            </a:endParaRPr>
          </a:p>
          <a:p>
            <a:pPr indent="0" lvl="0" marL="0" rtl="0" algn="l">
              <a:spcBef>
                <a:spcPts val="1600"/>
              </a:spcBef>
              <a:spcAft>
                <a:spcPts val="1600"/>
              </a:spcAft>
              <a:buNone/>
            </a:pPr>
            <a:r>
              <a:rPr lang="en">
                <a:solidFill>
                  <a:srgbClr val="000000"/>
                </a:solidFill>
              </a:rPr>
              <a:t>Defining the WIP is the hard part, measuring the WIP is the easy part for all you do is count the discrete number of work items within your process boundaries</a:t>
            </a:r>
            <a:endParaRPr>
              <a:solidFill>
                <a:srgbClr val="000000"/>
              </a:solidFill>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Cycle Time</a:t>
            </a:r>
            <a:endParaRPr/>
          </a:p>
        </p:txBody>
      </p:sp>
      <p:sp>
        <p:nvSpPr>
          <p:cNvPr id="140" name="Google Shape;140;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Cycle Time: The amount of elapsed time that a work item spends as Work In Progress.</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Removes arbitrariness of some other explanations of Cycle Time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Provides tight definition to begin measuring this metric</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Have control over something when it is counted as Work In Progress in your process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Usage of “elapsed time” different from other guidance you may have received </a:t>
            </a:r>
            <a:endParaRPr>
              <a:solidFill>
                <a:srgbClr val="000000"/>
              </a:solidFill>
            </a:endParaRPr>
          </a:p>
          <a:p>
            <a:pPr indent="-317500" lvl="1" marL="914400" rtl="0" algn="l">
              <a:spcBef>
                <a:spcPts val="0"/>
              </a:spcBef>
              <a:spcAft>
                <a:spcPts val="0"/>
              </a:spcAft>
              <a:buClr>
                <a:schemeClr val="dk1"/>
              </a:buClr>
              <a:buSzPts val="1400"/>
              <a:buChar char="○"/>
            </a:pPr>
            <a:r>
              <a:rPr lang="en">
                <a:solidFill>
                  <a:schemeClr val="dk1"/>
                </a:solidFill>
              </a:rPr>
              <a:t>Customers think in terms of elapsed time not actual time</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If you only consider the actual time spent you miss the biggest contributor to Cycle Time</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Delay is the enemy of flow!</a:t>
            </a:r>
            <a:endParaRPr>
              <a:solidFill>
                <a:schemeClr val="dk1"/>
              </a:solidFill>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Throughput </a:t>
            </a:r>
            <a:endParaRPr/>
          </a:p>
        </p:txBody>
      </p:sp>
      <p:sp>
        <p:nvSpPr>
          <p:cNvPr id="147" name="Google Shape;14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Throughput: the amount of WIP (number of work items) completed per unit of time.</a:t>
            </a:r>
            <a:endParaRPr>
              <a:solidFill>
                <a:schemeClr val="dk1"/>
              </a:solidFill>
            </a:endParaRPr>
          </a:p>
          <a:p>
            <a:pPr indent="-342900" lvl="0" marL="457200" rtl="0" algn="l">
              <a:spcBef>
                <a:spcPts val="1600"/>
              </a:spcBef>
              <a:spcAft>
                <a:spcPts val="0"/>
              </a:spcAft>
              <a:buClr>
                <a:schemeClr val="dk1"/>
              </a:buClr>
              <a:buSzPts val="1800"/>
              <a:buChar char="●"/>
            </a:pPr>
            <a:r>
              <a:rPr lang="en">
                <a:solidFill>
                  <a:schemeClr val="dk1"/>
                </a:solidFill>
              </a:rPr>
              <a:t>How fast items depart a process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Unit of time is up to your team</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Per day</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Per Week</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Per Iteration</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Throughput is not the same as Scrum metric “Velocity”</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Arrival Rate - how fast things arrive to your process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Departure Rate - how fast things depart your process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Answers the very important question “How many features am I going to get in the next release?”</a:t>
            </a:r>
            <a:endParaRPr>
              <a:solidFill>
                <a:schemeClr val="dk1"/>
              </a:solidFill>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Introduction to Little’s Law</a:t>
            </a:r>
            <a:endParaRPr/>
          </a:p>
          <a:p>
            <a:pPr indent="0" lvl="0" marL="0" rtl="0" algn="l">
              <a:spcBef>
                <a:spcPts val="0"/>
              </a:spcBef>
              <a:spcAft>
                <a:spcPts val="0"/>
              </a:spcAft>
              <a:buNone/>
            </a:pPr>
            <a:r>
              <a:t/>
            </a:r>
            <a:endParaRPr/>
          </a:p>
        </p:txBody>
      </p:sp>
      <p:sp>
        <p:nvSpPr>
          <p:cNvPr id="154" name="Google Shape;154;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Average Cycle Time = Average Work In Progress/Average Throughput</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Average Items in Queue = Average Arrival Rate * Average Wait Time</a:t>
            </a:r>
            <a:endParaRPr>
              <a:solidFill>
                <a:srgbClr val="000000"/>
              </a:solidFill>
            </a:endParaRPr>
          </a:p>
          <a:p>
            <a:pPr indent="0" lvl="0" marL="0" rtl="0" algn="l">
              <a:spcBef>
                <a:spcPts val="1600"/>
              </a:spcBef>
              <a:spcAft>
                <a:spcPts val="1600"/>
              </a:spcAft>
              <a:buNone/>
            </a:pPr>
            <a:r>
              <a:rPr lang="en">
                <a:solidFill>
                  <a:srgbClr val="000000"/>
                </a:solidFill>
              </a:rPr>
              <a:t>Definition of a Queuing System - “A queuing system consists of discrete objects we shall call items, which arrive at some rate to the system. The items could be cars at a toll both, people in a cafeteria line, aircraft on a production line, or instructions waiting to be executed inside a computer. The stream of arrivals enters the system, joins one or more queues and eventually receives service, and exits in a stream of departures. </a:t>
            </a:r>
            <a:endParaRPr>
              <a:solidFill>
                <a:srgbClr val="000000"/>
              </a:solidFill>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Proof of Little’s Law</a:t>
            </a:r>
            <a:endParaRPr/>
          </a:p>
        </p:txBody>
      </p:sp>
      <p:sp>
        <p:nvSpPr>
          <p:cNvPr id="161" name="Google Shape;161;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Equation (1): L = λ*W</a:t>
            </a:r>
            <a:endParaRPr>
              <a:solidFill>
                <a:srgbClr val="000000"/>
              </a:solidFill>
            </a:endParaRPr>
          </a:p>
          <a:p>
            <a:pPr indent="0" lvl="0" marL="0" rtl="0" algn="l">
              <a:spcBef>
                <a:spcPts val="1600"/>
              </a:spcBef>
              <a:spcAft>
                <a:spcPts val="0"/>
              </a:spcAft>
              <a:buNone/>
            </a:pPr>
            <a:r>
              <a:rPr lang="en">
                <a:solidFill>
                  <a:srgbClr val="000000"/>
                </a:solidFill>
              </a:rPr>
              <a:t>Where:</a:t>
            </a:r>
            <a:endParaRPr>
              <a:solidFill>
                <a:srgbClr val="000000"/>
              </a:solidFill>
            </a:endParaRPr>
          </a:p>
          <a:p>
            <a:pPr indent="0" lvl="0" marL="0" rtl="0" algn="l">
              <a:spcBef>
                <a:spcPts val="1600"/>
              </a:spcBef>
              <a:spcAft>
                <a:spcPts val="0"/>
              </a:spcAft>
              <a:buNone/>
            </a:pPr>
            <a:r>
              <a:rPr lang="en">
                <a:solidFill>
                  <a:srgbClr val="000000"/>
                </a:solidFill>
              </a:rPr>
              <a:t>L = the average number of items in the queuing system</a:t>
            </a:r>
            <a:endParaRPr>
              <a:solidFill>
                <a:srgbClr val="000000"/>
              </a:solidFill>
            </a:endParaRPr>
          </a:p>
          <a:p>
            <a:pPr indent="0" lvl="0" marL="0" rtl="0" algn="l">
              <a:spcBef>
                <a:spcPts val="1600"/>
              </a:spcBef>
              <a:spcAft>
                <a:spcPts val="0"/>
              </a:spcAft>
              <a:buNone/>
            </a:pPr>
            <a:r>
              <a:rPr lang="en">
                <a:solidFill>
                  <a:srgbClr val="000000"/>
                </a:solidFill>
              </a:rPr>
              <a:t>λ = the average number of items arriving per unit time</a:t>
            </a:r>
            <a:endParaRPr>
              <a:solidFill>
                <a:srgbClr val="000000"/>
              </a:solidFill>
            </a:endParaRPr>
          </a:p>
          <a:p>
            <a:pPr indent="0" lvl="0" marL="0" rtl="0" algn="l">
              <a:spcBef>
                <a:spcPts val="1600"/>
              </a:spcBef>
              <a:spcAft>
                <a:spcPts val="0"/>
              </a:spcAft>
              <a:buNone/>
            </a:pPr>
            <a:r>
              <a:rPr lang="en">
                <a:solidFill>
                  <a:srgbClr val="000000"/>
                </a:solidFill>
              </a:rPr>
              <a:t>And</a:t>
            </a:r>
            <a:endParaRPr>
              <a:solidFill>
                <a:srgbClr val="000000"/>
              </a:solidFill>
            </a:endParaRPr>
          </a:p>
          <a:p>
            <a:pPr indent="0" lvl="0" marL="0" rtl="0" algn="l">
              <a:spcBef>
                <a:spcPts val="1600"/>
              </a:spcBef>
              <a:spcAft>
                <a:spcPts val="1600"/>
              </a:spcAft>
              <a:buNone/>
            </a:pPr>
            <a:r>
              <a:rPr lang="en">
                <a:solidFill>
                  <a:srgbClr val="000000"/>
                </a:solidFill>
              </a:rPr>
              <a:t>W = the average wait time in the system for an item.</a:t>
            </a:r>
            <a:endParaRPr>
              <a:solidFill>
                <a:srgbClr val="000000"/>
              </a:solidFill>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Little’s Law from a Different Perspective</a:t>
            </a:r>
            <a:endParaRPr/>
          </a:p>
          <a:p>
            <a:pPr indent="0" lvl="0" marL="0" rtl="0" algn="l">
              <a:spcBef>
                <a:spcPts val="0"/>
              </a:spcBef>
              <a:spcAft>
                <a:spcPts val="0"/>
              </a:spcAft>
              <a:buNone/>
            </a:pPr>
            <a:r>
              <a:t/>
            </a:r>
            <a:endParaRPr/>
          </a:p>
        </p:txBody>
      </p:sp>
      <p:sp>
        <p:nvSpPr>
          <p:cNvPr id="168" name="Google Shape;168;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Equation (2): Cycle Time = Work In Progress/Throughput</a:t>
            </a:r>
            <a:endParaRPr>
              <a:solidFill>
                <a:srgbClr val="000000"/>
              </a:solidFill>
            </a:endParaRPr>
          </a:p>
          <a:p>
            <a:pPr indent="0" lvl="0" marL="0" rtl="0" algn="l">
              <a:spcBef>
                <a:spcPts val="1600"/>
              </a:spcBef>
              <a:spcAft>
                <a:spcPts val="0"/>
              </a:spcAft>
              <a:buNone/>
            </a:pPr>
            <a:r>
              <a:rPr lang="en">
                <a:solidFill>
                  <a:srgbClr val="000000"/>
                </a:solidFill>
              </a:rPr>
              <a:t>Where:</a:t>
            </a:r>
            <a:endParaRPr>
              <a:solidFill>
                <a:srgbClr val="000000"/>
              </a:solidFill>
            </a:endParaRPr>
          </a:p>
          <a:p>
            <a:pPr indent="-342900" lvl="0" marL="457200" rtl="0" algn="l">
              <a:spcBef>
                <a:spcPts val="1600"/>
              </a:spcBef>
              <a:spcAft>
                <a:spcPts val="0"/>
              </a:spcAft>
              <a:buClr>
                <a:srgbClr val="000000"/>
              </a:buClr>
              <a:buSzPts val="1800"/>
              <a:buAutoNum type="arabicPeriod"/>
            </a:pPr>
            <a:r>
              <a:rPr lang="en">
                <a:solidFill>
                  <a:srgbClr val="000000"/>
                </a:solidFill>
              </a:rPr>
              <a:t>Cycle Time (CT) = the average amount of time it takes for an item to flow through the system.</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Work In Progress (WIP) = the average total inventory in the system.</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Throughput (TH) = the average Throughput of the system.</a:t>
            </a:r>
            <a:endParaRPr>
              <a:solidFill>
                <a:srgbClr val="000000"/>
              </a:solidFill>
            </a:endParaRPr>
          </a:p>
          <a:p>
            <a:pPr indent="0" lvl="0" marL="0" rtl="0" algn="l">
              <a:spcBef>
                <a:spcPts val="1600"/>
              </a:spcBef>
              <a:spcAft>
                <a:spcPts val="0"/>
              </a:spcAft>
              <a:buNone/>
            </a:pPr>
            <a:r>
              <a:rPr lang="en">
                <a:solidFill>
                  <a:srgbClr val="000000"/>
                </a:solidFill>
              </a:rPr>
              <a:t>Equation (3): TH = WIP / CT</a:t>
            </a:r>
            <a:endParaRPr>
              <a:solidFill>
                <a:srgbClr val="000000"/>
              </a:solidFill>
            </a:endParaRPr>
          </a:p>
          <a:p>
            <a:pPr indent="0" lvl="0" marL="0" rtl="0" algn="l">
              <a:spcBef>
                <a:spcPts val="1600"/>
              </a:spcBef>
              <a:spcAft>
                <a:spcPts val="1600"/>
              </a:spcAft>
              <a:buNone/>
            </a:pPr>
            <a:r>
              <a:rPr lang="en">
                <a:solidFill>
                  <a:srgbClr val="000000"/>
                </a:solidFill>
              </a:rPr>
              <a:t>Equation (4): WIP = CT * TH</a:t>
            </a:r>
            <a:endParaRPr>
              <a:solidFill>
                <a:srgbClr val="000000"/>
              </a:solidFill>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 We Get From These Equations?</a:t>
            </a:r>
            <a:endParaRPr/>
          </a:p>
        </p:txBody>
      </p:sp>
      <p:sp>
        <p:nvSpPr>
          <p:cNvPr id="175" name="Google Shape;175;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The more things that you work on at any given time (on average) the longer is is going to take for each of those things to finish (on average).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Don’t make the managerial mistake when seeing long CT, panic and put more things into the system.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First thing to do is consider lowering WIP</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In order to get things done faster, you need to work on less (again, on average).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three flow metrics are related in such a way that changing one of them affect one or both of the other two. Little’s Law tells us what levers we can pull when undertaking process improvement.</a:t>
            </a:r>
            <a:endParaRPr>
              <a:solidFill>
                <a:srgbClr val="000000"/>
              </a:solidFill>
            </a:endParaRPr>
          </a:p>
          <a:p>
            <a:pPr indent="0" lvl="0" marL="0" rtl="0" algn="l">
              <a:spcBef>
                <a:spcPts val="1600"/>
              </a:spcBef>
              <a:spcAft>
                <a:spcPts val="1600"/>
              </a:spcAft>
              <a:buNone/>
            </a:pPr>
            <a:r>
              <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Basic Cases</a:t>
            </a:r>
            <a:r>
              <a:rPr lang="en"/>
              <a:t> of Little’s Law </a:t>
            </a:r>
            <a:endParaRPr/>
          </a:p>
        </p:txBody>
      </p:sp>
      <p:sp>
        <p:nvSpPr>
          <p:cNvPr id="182" name="Google Shape;182;p30"/>
          <p:cNvSpPr txBox="1"/>
          <p:nvPr>
            <p:ph idx="1" type="body"/>
          </p:nvPr>
        </p:nvSpPr>
        <p:spPr>
          <a:xfrm>
            <a:off x="311700" y="14395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Looking at Little’s Law from the perspective of Throughput rather than from the perspective of Arrival Rate necessitates a change in the assumptions required for the law to be valid.</a:t>
            </a:r>
            <a:endParaRPr/>
          </a:p>
          <a:p>
            <a:pPr indent="-342900" lvl="0" marL="457200" rtl="0" algn="l">
              <a:spcBef>
                <a:spcPts val="1600"/>
              </a:spcBef>
              <a:spcAft>
                <a:spcPts val="0"/>
              </a:spcAft>
              <a:buSzPts val="1800"/>
              <a:buAutoNum type="arabicPeriod"/>
            </a:pPr>
            <a:r>
              <a:rPr lang="en"/>
              <a:t>If the total amount of WIP in a process is ever allowed to go to zero. If so, then Little’s Law is exact between any two time instances where total process WIP is zero. Everything that enters the system eventually exits.</a:t>
            </a:r>
            <a:endParaRPr/>
          </a:p>
          <a:p>
            <a:pPr indent="-342900" lvl="0" marL="457200" rtl="0" algn="l">
              <a:spcBef>
                <a:spcPts val="0"/>
              </a:spcBef>
              <a:spcAft>
                <a:spcPts val="0"/>
              </a:spcAft>
              <a:buSzPts val="1800"/>
              <a:buAutoNum type="arabicPeriod"/>
            </a:pPr>
            <a:r>
              <a:rPr lang="en"/>
              <a:t>When WIP never goes to zero. There are assumptions necessary to make Little’s Law (Equation (2)) work.</a:t>
            </a:r>
            <a:endParaRPr/>
          </a:p>
          <a:p>
            <a:pPr indent="0" lvl="0" marL="0" rtl="0" algn="l">
              <a:spcBef>
                <a:spcPts val="1600"/>
              </a:spcBef>
              <a:spcAft>
                <a:spcPts val="1600"/>
              </a:spcAft>
              <a:buNone/>
            </a:pPr>
            <a:r>
              <a:t/>
            </a: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Making Little’s Law Work for Equation (2)</a:t>
            </a:r>
            <a:endParaRPr/>
          </a:p>
        </p:txBody>
      </p:sp>
      <p:sp>
        <p:nvSpPr>
          <p:cNvPr id="189" name="Google Shape;189;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000000"/>
                </a:solidFill>
              </a:rPr>
              <a:t>1. The average input or Arrival Rate (λ) should equal the average output or Departure Rate (Throughput).</a:t>
            </a:r>
            <a:endParaRPr>
              <a:solidFill>
                <a:srgbClr val="000000"/>
              </a:solidFill>
            </a:endParaRPr>
          </a:p>
          <a:p>
            <a:pPr indent="0" lvl="0" marL="0" rtl="0" algn="l">
              <a:spcBef>
                <a:spcPts val="1600"/>
              </a:spcBef>
              <a:spcAft>
                <a:spcPts val="0"/>
              </a:spcAft>
              <a:buClr>
                <a:schemeClr val="dk1"/>
              </a:buClr>
              <a:buSzPts val="1100"/>
              <a:buFont typeface="Arial"/>
              <a:buNone/>
            </a:pPr>
            <a:r>
              <a:rPr lang="en">
                <a:solidFill>
                  <a:srgbClr val="000000"/>
                </a:solidFill>
              </a:rPr>
              <a:t>2. All work that is started will eventually be completed and exit the system.</a:t>
            </a:r>
            <a:endParaRPr>
              <a:solidFill>
                <a:srgbClr val="000000"/>
              </a:solidFill>
            </a:endParaRPr>
          </a:p>
          <a:p>
            <a:pPr indent="0" lvl="0" marL="0" rtl="0" algn="l">
              <a:spcBef>
                <a:spcPts val="1600"/>
              </a:spcBef>
              <a:spcAft>
                <a:spcPts val="0"/>
              </a:spcAft>
              <a:buClr>
                <a:schemeClr val="dk1"/>
              </a:buClr>
              <a:buSzPts val="1100"/>
              <a:buFont typeface="Arial"/>
              <a:buNone/>
            </a:pPr>
            <a:r>
              <a:rPr lang="en">
                <a:solidFill>
                  <a:srgbClr val="000000"/>
                </a:solidFill>
              </a:rPr>
              <a:t>3. The amount of WIP should be roughly the same at the beginning and at the end of the time interval chosen for the calculation. </a:t>
            </a:r>
            <a:endParaRPr>
              <a:solidFill>
                <a:srgbClr val="000000"/>
              </a:solidFill>
            </a:endParaRPr>
          </a:p>
          <a:p>
            <a:pPr indent="0" lvl="0" marL="0" rtl="0" algn="l">
              <a:spcBef>
                <a:spcPts val="1600"/>
              </a:spcBef>
              <a:spcAft>
                <a:spcPts val="0"/>
              </a:spcAft>
              <a:buClr>
                <a:schemeClr val="dk1"/>
              </a:buClr>
              <a:buSzPts val="1100"/>
              <a:buFont typeface="Arial"/>
              <a:buNone/>
            </a:pPr>
            <a:r>
              <a:rPr lang="en">
                <a:solidFill>
                  <a:srgbClr val="000000"/>
                </a:solidFill>
              </a:rPr>
              <a:t>4. The average age of the WIP is neither increasing nor decreasing.</a:t>
            </a:r>
            <a:endParaRPr>
              <a:solidFill>
                <a:srgbClr val="000000"/>
              </a:solidFill>
            </a:endParaRPr>
          </a:p>
          <a:p>
            <a:pPr indent="0" lvl="0" marL="0" rtl="0" algn="l">
              <a:spcBef>
                <a:spcPts val="1600"/>
              </a:spcBef>
              <a:spcAft>
                <a:spcPts val="0"/>
              </a:spcAft>
              <a:buClr>
                <a:schemeClr val="dk1"/>
              </a:buClr>
              <a:buSzPts val="1100"/>
              <a:buFont typeface="Arial"/>
              <a:buNone/>
            </a:pPr>
            <a:r>
              <a:rPr lang="en">
                <a:solidFill>
                  <a:srgbClr val="000000"/>
                </a:solidFill>
              </a:rPr>
              <a:t>5. Cycle Time, WIP, and Throughput must all be measured using consistent units.</a:t>
            </a:r>
            <a:endParaRPr>
              <a:solidFill>
                <a:srgbClr val="000000"/>
              </a:solidFill>
            </a:endParaRPr>
          </a:p>
          <a:p>
            <a:pPr indent="0" lvl="0" marL="0" rtl="0" algn="l">
              <a:spcBef>
                <a:spcPts val="1600"/>
              </a:spcBef>
              <a:spcAft>
                <a:spcPts val="1600"/>
              </a:spcAft>
              <a:buNone/>
            </a:pPr>
            <a:r>
              <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Predictability</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“When will it be done?”</a:t>
            </a:r>
            <a:endParaRPr>
              <a:solidFill>
                <a:srgbClr val="000000"/>
              </a:solidFill>
            </a:endParaRPr>
          </a:p>
          <a:p>
            <a:pPr indent="0" lvl="0" marL="0" rtl="0" algn="l">
              <a:spcBef>
                <a:spcPts val="1600"/>
              </a:spcBef>
              <a:spcAft>
                <a:spcPts val="1600"/>
              </a:spcAft>
              <a:buNone/>
            </a:pPr>
            <a:r>
              <a:rPr lang="en">
                <a:solidFill>
                  <a:srgbClr val="000000"/>
                </a:solidFill>
              </a:rPr>
              <a:t>No matter what your practice whether it Scrum, Agile, Kanban, Waterfall, Iterative, or Lean you have to admit that in many cases you were wrong. It doesn’t matter which process you are using there is a certain amount of </a:t>
            </a:r>
            <a:r>
              <a:rPr lang="en">
                <a:solidFill>
                  <a:srgbClr val="000000"/>
                </a:solidFill>
              </a:rPr>
              <a:t>unpredictability.</a:t>
            </a:r>
            <a:r>
              <a:rPr lang="en">
                <a:solidFill>
                  <a:srgbClr val="000000"/>
                </a:solidFill>
              </a:rPr>
              <a:t>..</a:t>
            </a:r>
            <a:endParaRPr>
              <a:solidFill>
                <a:srgbClr val="000000"/>
              </a:solidFill>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Assumptions as Process Policies</a:t>
            </a:r>
            <a:endParaRPr/>
          </a:p>
        </p:txBody>
      </p:sp>
      <p:sp>
        <p:nvSpPr>
          <p:cNvPr id="196" name="Google Shape;196;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Three things to take away from the conversation.</a:t>
            </a:r>
            <a:endParaRPr>
              <a:solidFill>
                <a:srgbClr val="000000"/>
              </a:solidFill>
            </a:endParaRPr>
          </a:p>
          <a:p>
            <a:pPr indent="-342900" lvl="0" marL="457200" rtl="0" algn="l">
              <a:spcBef>
                <a:spcPts val="1600"/>
              </a:spcBef>
              <a:spcAft>
                <a:spcPts val="0"/>
              </a:spcAft>
              <a:buClr>
                <a:srgbClr val="000000"/>
              </a:buClr>
              <a:buSzPts val="1800"/>
              <a:buAutoNum type="arabicPeriod"/>
            </a:pPr>
            <a:r>
              <a:rPr lang="en">
                <a:solidFill>
                  <a:srgbClr val="000000"/>
                </a:solidFill>
              </a:rPr>
              <a:t>It is all about the assumptions.</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It is all about the assumptions.</a:t>
            </a:r>
            <a:endParaRPr>
              <a:solidFill>
                <a:srgbClr val="000000"/>
              </a:solidFill>
            </a:endParaRPr>
          </a:p>
          <a:p>
            <a:pPr indent="-342900" lvl="0" marL="457200" rtl="0" algn="l">
              <a:spcBef>
                <a:spcPts val="0"/>
              </a:spcBef>
              <a:spcAft>
                <a:spcPts val="0"/>
              </a:spcAft>
              <a:buClr>
                <a:srgbClr val="000000"/>
              </a:buClr>
              <a:buSzPts val="1800"/>
              <a:buAutoNum type="arabicPeriod"/>
            </a:pPr>
            <a:r>
              <a:rPr lang="en">
                <a:solidFill>
                  <a:srgbClr val="000000"/>
                </a:solidFill>
              </a:rPr>
              <a:t>It is all about the assumptions.</a:t>
            </a:r>
            <a:endParaRPr>
              <a:solidFill>
                <a:srgbClr val="000000"/>
              </a:solidFill>
            </a:endParaRPr>
          </a:p>
          <a:p>
            <a:pPr indent="0" lvl="0" marL="0" rtl="0" algn="l">
              <a:spcBef>
                <a:spcPts val="1600"/>
              </a:spcBef>
              <a:spcAft>
                <a:spcPts val="0"/>
              </a:spcAft>
              <a:buNone/>
            </a:pPr>
            <a:r>
              <a:rPr lang="en">
                <a:solidFill>
                  <a:srgbClr val="000000"/>
                </a:solidFill>
              </a:rPr>
              <a:t>Process policies one could institute to not violate the assumptions</a:t>
            </a:r>
            <a:endParaRPr>
              <a:solidFill>
                <a:srgbClr val="000000"/>
              </a:solidFill>
            </a:endParaRPr>
          </a:p>
          <a:p>
            <a:pPr indent="0" lvl="0" marL="0" rtl="0" algn="l">
              <a:spcBef>
                <a:spcPts val="1600"/>
              </a:spcBef>
              <a:spcAft>
                <a:spcPts val="1600"/>
              </a:spcAft>
              <a:buNone/>
            </a:pPr>
            <a:r>
              <a:t/>
            </a: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3000">
                <a:solidFill>
                  <a:srgbClr val="000000"/>
                </a:solidFill>
              </a:rPr>
              <a:t>Process policies to not violate the assumptions</a:t>
            </a:r>
            <a:endParaRPr sz="3000">
              <a:solidFill>
                <a:srgbClr val="000000"/>
              </a:solidFill>
            </a:endParaRPr>
          </a:p>
        </p:txBody>
      </p:sp>
      <p:sp>
        <p:nvSpPr>
          <p:cNvPr id="203" name="Google Shape;203;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We will only start new work at about the same rate that we finish old work</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We will make every reasonable effort to finish all work that is started and minimize wasted effort due to discarded work items.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If work becomes blocked we will do everything we can to unblock that work expeditiously as possible.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We will closely monitor our policies around the order in which we pull items through our system so that some work items do not sit and age unnecessarily.</a:t>
            </a:r>
            <a:endParaRPr>
              <a:solidFill>
                <a:srgbClr val="000000"/>
              </a:solidFill>
            </a:endParaRPr>
          </a:p>
          <a:p>
            <a:pPr indent="0" lvl="0" marL="0" rtl="0" algn="l">
              <a:spcBef>
                <a:spcPts val="1600"/>
              </a:spcBef>
              <a:spcAft>
                <a:spcPts val="1600"/>
              </a:spcAft>
              <a:buNone/>
            </a:pPr>
            <a:r>
              <a:rPr lang="en">
                <a:solidFill>
                  <a:srgbClr val="000000"/>
                </a:solidFill>
              </a:rPr>
              <a:t>Vacanti’s friend Frank Vega says often “your policies shape your data and your data shape your policies”</a:t>
            </a:r>
            <a:endParaRPr>
              <a:solidFill>
                <a:srgbClr val="000000"/>
              </a:solidFill>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Segmenting Work In Progress (WIP)</a:t>
            </a:r>
            <a:endParaRPr/>
          </a:p>
        </p:txBody>
      </p:sp>
      <p:sp>
        <p:nvSpPr>
          <p:cNvPr id="210" name="Google Shape;210;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Work items are often categorized into different types. The good news is that Little’s Law applies to both the overall WIP in the system  as well as to each type or groups of types.</a:t>
            </a:r>
            <a:endParaRPr>
              <a:solidFill>
                <a:srgbClr val="000000"/>
              </a:solidFill>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Kanban Systems</a:t>
            </a:r>
            <a:endParaRPr/>
          </a:p>
        </p:txBody>
      </p:sp>
      <p:sp>
        <p:nvSpPr>
          <p:cNvPr id="217" name="Google Shape;217;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dk1"/>
                </a:solidFill>
              </a:rPr>
              <a:t>From a WIP perspective it may appear that running a Kanban system guarantees Little’s Law’s assumptions are taken care of. This may not be the case and here are reasons why:</a:t>
            </a:r>
            <a:endParaRPr sz="1400">
              <a:solidFill>
                <a:schemeClr val="dk1"/>
              </a:solidFill>
            </a:endParaRPr>
          </a:p>
          <a:p>
            <a:pPr indent="-317500" lvl="0" marL="457200" rtl="0" algn="l">
              <a:spcBef>
                <a:spcPts val="1600"/>
              </a:spcBef>
              <a:spcAft>
                <a:spcPts val="0"/>
              </a:spcAft>
              <a:buClr>
                <a:schemeClr val="dk1"/>
              </a:buClr>
              <a:buSzPts val="1400"/>
              <a:buAutoNum type="arabicPeriod"/>
            </a:pPr>
            <a:r>
              <a:rPr lang="en" sz="1400">
                <a:solidFill>
                  <a:schemeClr val="dk1"/>
                </a:solidFill>
              </a:rPr>
              <a:t>It is possible that changing WIP limits may have no effect on total average WIP (e.g., decreasing or increasing a WIP limit after a clear systemic bottleneck). This may be one reason you do not get the “forecasted” behavior you might expect from Little’s Law.</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Setting a WIP limit is not necessarily the same as limiting Work In Progress. I cannot tell you how many teams I come across that set WIP Limits but then routinely violate them. And violate them egregiously.</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Average WIP over a time period is highly dependent on pull policies in place. E.g., are as many items as possible pulled in order to satisfy WIP limits at all times?</a:t>
            </a:r>
            <a:endParaRPr sz="1400">
              <a:solidFill>
                <a:schemeClr val="dk1"/>
              </a:solidFill>
            </a:endParaRPr>
          </a:p>
          <a:p>
            <a:pPr indent="0" lvl="0" marL="457200" rtl="0" algn="l">
              <a:spcBef>
                <a:spcPts val="1600"/>
              </a:spcBef>
              <a:spcAft>
                <a:spcPts val="1600"/>
              </a:spcAft>
              <a:buNone/>
            </a:pPr>
            <a:r>
              <a:t/>
            </a: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 Item Size Does Not Matter</a:t>
            </a:r>
            <a:endParaRPr/>
          </a:p>
        </p:txBody>
      </p:sp>
      <p:sp>
        <p:nvSpPr>
          <p:cNvPr id="224" name="Google Shape;224;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We do not necessarily care about each item individually, we care about what all items look like on average.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a:t>
            </a:r>
            <a:r>
              <a:rPr lang="en">
                <a:solidFill>
                  <a:srgbClr val="000000"/>
                </a:solidFill>
              </a:rPr>
              <a:t>he variability in work item size is probably not the variability that is killing your predictability.</a:t>
            </a:r>
            <a:endParaRPr>
              <a:solidFill>
                <a:srgbClr val="000000"/>
              </a:solidFill>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Forecasting: Burst the Bubble Time</a:t>
            </a:r>
            <a:endParaRPr/>
          </a:p>
        </p:txBody>
      </p:sp>
      <p:sp>
        <p:nvSpPr>
          <p:cNvPr id="231" name="Google Shape;231;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Vacanti states the following:</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Little’s Law... is concerned with looking backward over a time period that has completed. It is not about looking forward; that is, is not meant to be used to make </a:t>
            </a:r>
            <a:r>
              <a:rPr i="1" lang="en">
                <a:solidFill>
                  <a:srgbClr val="000000"/>
                </a:solidFill>
              </a:rPr>
              <a:t>deterministic</a:t>
            </a:r>
            <a:r>
              <a:rPr lang="en">
                <a:solidFill>
                  <a:srgbClr val="000000"/>
                </a:solidFill>
              </a:rPr>
              <a:t> predictions.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“law” part of Little’s Law specifies an exact relationship between average WIP, average Cycle Time, and average Throughput, and this “law” part only applies only when you are looking back over historical data. </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law is not about— and was never designed for—making deterministic forecasts about the future.</a:t>
            </a:r>
            <a:endParaRPr>
              <a:solidFill>
                <a:srgbClr val="000000"/>
              </a:solidFill>
            </a:endParaRPr>
          </a:p>
          <a:p>
            <a:pPr indent="0" lvl="0" marL="457200" rtl="0" algn="l">
              <a:spcBef>
                <a:spcPts val="1600"/>
              </a:spcBef>
              <a:spcAft>
                <a:spcPts val="1600"/>
              </a:spcAft>
              <a:buNone/>
            </a:pPr>
            <a:r>
              <a:t/>
            </a: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Cumulative Flow Diagram</a:t>
            </a:r>
            <a:endParaRPr/>
          </a:p>
        </p:txBody>
      </p:sp>
      <p:sp>
        <p:nvSpPr>
          <p:cNvPr id="238" name="Google Shape;238;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40" name="Google Shape;240;p38"/>
          <p:cNvPicPr preferRelativeResize="0"/>
          <p:nvPr/>
        </p:nvPicPr>
        <p:blipFill>
          <a:blip r:embed="rId3">
            <a:alphaModFix/>
          </a:blip>
          <a:stretch>
            <a:fillRect/>
          </a:stretch>
        </p:blipFill>
        <p:spPr>
          <a:xfrm>
            <a:off x="361650" y="1152475"/>
            <a:ext cx="8420700" cy="4125774"/>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246" name="Google Shape;246;p3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solidFill>
                  <a:schemeClr val="dk1"/>
                </a:solidFill>
              </a:rPr>
              <a:t>Predictability</a:t>
            </a:r>
            <a:endParaRPr>
              <a:solidFill>
                <a:schemeClr val="dk1"/>
              </a:solidFill>
            </a:endParaRPr>
          </a:p>
          <a:p>
            <a:pPr indent="-317500" lvl="0" marL="457200" rtl="0" algn="l">
              <a:spcBef>
                <a:spcPts val="0"/>
              </a:spcBef>
              <a:spcAft>
                <a:spcPts val="0"/>
              </a:spcAft>
              <a:buSzPts val="1400"/>
              <a:buChar char="●"/>
            </a:pPr>
            <a:r>
              <a:rPr lang="en">
                <a:solidFill>
                  <a:schemeClr val="dk1"/>
                </a:solidFill>
              </a:rPr>
              <a:t>Flow Interrupters </a:t>
            </a:r>
            <a:endParaRPr>
              <a:solidFill>
                <a:schemeClr val="dk1"/>
              </a:solidFill>
            </a:endParaRPr>
          </a:p>
          <a:p>
            <a:pPr indent="-317500" lvl="0" marL="457200" rtl="0" algn="l">
              <a:spcBef>
                <a:spcPts val="0"/>
              </a:spcBef>
              <a:spcAft>
                <a:spcPts val="0"/>
              </a:spcAft>
              <a:buSzPts val="1400"/>
              <a:buChar char="●"/>
            </a:pPr>
            <a:r>
              <a:rPr lang="en">
                <a:solidFill>
                  <a:schemeClr val="dk1"/>
                </a:solidFill>
              </a:rPr>
              <a:t>Flow and its Basic Metrics</a:t>
            </a:r>
            <a:endParaRPr>
              <a:solidFill>
                <a:schemeClr val="dk1"/>
              </a:solidFill>
            </a:endParaRPr>
          </a:p>
          <a:p>
            <a:pPr indent="-317500" lvl="0" marL="457200" rtl="0" algn="l">
              <a:spcBef>
                <a:spcPts val="0"/>
              </a:spcBef>
              <a:spcAft>
                <a:spcPts val="0"/>
              </a:spcAft>
              <a:buSzPts val="1400"/>
              <a:buChar char="●"/>
            </a:pPr>
            <a:r>
              <a:rPr lang="en">
                <a:solidFill>
                  <a:schemeClr val="dk1"/>
                </a:solidFill>
              </a:rPr>
              <a:t>Queue Blindness</a:t>
            </a:r>
            <a:endParaRPr>
              <a:solidFill>
                <a:schemeClr val="dk1"/>
              </a:solidFill>
            </a:endParaRPr>
          </a:p>
          <a:p>
            <a:pPr indent="-317500" lvl="0" marL="457200" rtl="0" algn="l">
              <a:spcBef>
                <a:spcPts val="0"/>
              </a:spcBef>
              <a:spcAft>
                <a:spcPts val="0"/>
              </a:spcAft>
              <a:buSzPts val="1400"/>
              <a:buChar char="●"/>
            </a:pPr>
            <a:r>
              <a:rPr lang="en">
                <a:solidFill>
                  <a:schemeClr val="dk1"/>
                </a:solidFill>
              </a:rPr>
              <a:t>Actionable Metrics for Predictability</a:t>
            </a:r>
            <a:endParaRPr>
              <a:solidFill>
                <a:schemeClr val="dk1"/>
              </a:solidFill>
            </a:endParaRPr>
          </a:p>
          <a:p>
            <a:pPr indent="-317500" lvl="0" marL="457200" rtl="0" algn="l">
              <a:spcBef>
                <a:spcPts val="0"/>
              </a:spcBef>
              <a:spcAft>
                <a:spcPts val="0"/>
              </a:spcAft>
              <a:buSzPts val="1400"/>
              <a:buChar char="●"/>
            </a:pPr>
            <a:r>
              <a:rPr lang="en">
                <a:solidFill>
                  <a:schemeClr val="dk1"/>
                </a:solidFill>
              </a:rPr>
              <a:t>Basic Metrics of Flow</a:t>
            </a:r>
            <a:endParaRPr>
              <a:solidFill>
                <a:schemeClr val="dk1"/>
              </a:solidFill>
            </a:endParaRPr>
          </a:p>
          <a:p>
            <a:pPr indent="-317500" lvl="0" marL="457200" rtl="0" algn="l">
              <a:spcBef>
                <a:spcPts val="0"/>
              </a:spcBef>
              <a:spcAft>
                <a:spcPts val="0"/>
              </a:spcAft>
              <a:buSzPts val="1400"/>
              <a:buChar char="●"/>
            </a:pPr>
            <a:r>
              <a:rPr lang="en">
                <a:solidFill>
                  <a:schemeClr val="dk1"/>
                </a:solidFill>
              </a:rPr>
              <a:t>Pull versus Push System Arrival</a:t>
            </a:r>
            <a:endParaRPr>
              <a:solidFill>
                <a:schemeClr val="dk1"/>
              </a:solidFill>
            </a:endParaRPr>
          </a:p>
          <a:p>
            <a:pPr indent="-317500" lvl="0" marL="457200" rtl="0" algn="l">
              <a:spcBef>
                <a:spcPts val="0"/>
              </a:spcBef>
              <a:spcAft>
                <a:spcPts val="0"/>
              </a:spcAft>
              <a:buSzPts val="1400"/>
              <a:buChar char="●"/>
            </a:pPr>
            <a:r>
              <a:rPr lang="en">
                <a:solidFill>
                  <a:schemeClr val="dk1"/>
                </a:solidFill>
              </a:rPr>
              <a:t>Arrival and Departure</a:t>
            </a:r>
            <a:endParaRPr>
              <a:solidFill>
                <a:schemeClr val="dk1"/>
              </a:solidFill>
            </a:endParaRPr>
          </a:p>
          <a:p>
            <a:pPr indent="-317500" lvl="0" marL="457200" rtl="0" algn="l">
              <a:spcBef>
                <a:spcPts val="0"/>
              </a:spcBef>
              <a:spcAft>
                <a:spcPts val="0"/>
              </a:spcAft>
              <a:buSzPts val="1400"/>
              <a:buChar char="●"/>
            </a:pPr>
            <a:r>
              <a:rPr lang="en">
                <a:solidFill>
                  <a:schemeClr val="dk1"/>
                </a:solidFill>
              </a:rPr>
              <a:t>Cycle Time</a:t>
            </a:r>
            <a:endParaRPr>
              <a:solidFill>
                <a:schemeClr val="dk1"/>
              </a:solidFill>
            </a:endParaRPr>
          </a:p>
          <a:p>
            <a:pPr indent="-317500" lvl="0" marL="457200" rtl="0" algn="l">
              <a:spcBef>
                <a:spcPts val="0"/>
              </a:spcBef>
              <a:spcAft>
                <a:spcPts val="0"/>
              </a:spcAft>
              <a:buSzPts val="1400"/>
              <a:buChar char="●"/>
            </a:pPr>
            <a:r>
              <a:rPr lang="en">
                <a:solidFill>
                  <a:schemeClr val="dk1"/>
                </a:solidFill>
              </a:rPr>
              <a:t>Throughput</a:t>
            </a:r>
            <a:endParaRPr>
              <a:solidFill>
                <a:schemeClr val="dk1"/>
              </a:solidFill>
            </a:endParaRPr>
          </a:p>
          <a:p>
            <a:pPr indent="-317500" lvl="0" marL="457200" rtl="0" algn="l">
              <a:spcBef>
                <a:spcPts val="0"/>
              </a:spcBef>
              <a:spcAft>
                <a:spcPts val="0"/>
              </a:spcAft>
              <a:buSzPts val="1400"/>
              <a:buChar char="●"/>
            </a:pPr>
            <a:r>
              <a:rPr lang="en">
                <a:solidFill>
                  <a:schemeClr val="dk1"/>
                </a:solidFill>
              </a:rPr>
              <a:t>Work In Progress</a:t>
            </a:r>
            <a:endParaRPr>
              <a:solidFill>
                <a:schemeClr val="dk1"/>
              </a:solidFill>
            </a:endParaRPr>
          </a:p>
          <a:p>
            <a:pPr indent="-317500" lvl="0" marL="457200" rtl="0" algn="l">
              <a:spcBef>
                <a:spcPts val="0"/>
              </a:spcBef>
              <a:spcAft>
                <a:spcPts val="0"/>
              </a:spcAft>
              <a:buSzPts val="1400"/>
              <a:buChar char="●"/>
            </a:pPr>
            <a:r>
              <a:rPr lang="en">
                <a:solidFill>
                  <a:schemeClr val="dk1"/>
                </a:solidFill>
              </a:rPr>
              <a:t>Little's Law</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48" name="Google Shape;248;p3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Equation 1</a:t>
            </a:r>
            <a:endParaRPr/>
          </a:p>
          <a:p>
            <a:pPr indent="-317500" lvl="0" marL="457200" rtl="0" algn="l">
              <a:spcBef>
                <a:spcPts val="0"/>
              </a:spcBef>
              <a:spcAft>
                <a:spcPts val="0"/>
              </a:spcAft>
              <a:buSzPts val="1400"/>
              <a:buChar char="●"/>
            </a:pPr>
            <a:r>
              <a:rPr lang="en"/>
              <a:t>Equation 2</a:t>
            </a:r>
            <a:endParaRPr/>
          </a:p>
          <a:p>
            <a:pPr indent="-317500" lvl="0" marL="457200" rtl="0" algn="l">
              <a:spcBef>
                <a:spcPts val="0"/>
              </a:spcBef>
              <a:spcAft>
                <a:spcPts val="0"/>
              </a:spcAft>
              <a:buSzPts val="1400"/>
              <a:buChar char="●"/>
            </a:pPr>
            <a:r>
              <a:rPr lang="en"/>
              <a:t>Equation 3</a:t>
            </a:r>
            <a:endParaRPr/>
          </a:p>
          <a:p>
            <a:pPr indent="-317500" lvl="0" marL="457200" rtl="0" algn="l">
              <a:spcBef>
                <a:spcPts val="0"/>
              </a:spcBef>
              <a:spcAft>
                <a:spcPts val="0"/>
              </a:spcAft>
              <a:buSzPts val="1400"/>
              <a:buChar char="●"/>
            </a:pPr>
            <a:r>
              <a:rPr lang="en"/>
              <a:t>Equation 4</a:t>
            </a:r>
            <a:endParaRPr/>
          </a:p>
          <a:p>
            <a:pPr indent="-317500" lvl="0" marL="457200" rtl="0" algn="l">
              <a:spcBef>
                <a:spcPts val="0"/>
              </a:spcBef>
              <a:spcAft>
                <a:spcPts val="0"/>
              </a:spcAft>
              <a:buSzPts val="1400"/>
              <a:buChar char="●"/>
            </a:pPr>
            <a:r>
              <a:rPr lang="en"/>
              <a:t>Basic Cases of Little's Law</a:t>
            </a:r>
            <a:endParaRPr/>
          </a:p>
          <a:p>
            <a:pPr indent="-317500" lvl="0" marL="457200" rtl="0" algn="l">
              <a:spcBef>
                <a:spcPts val="0"/>
              </a:spcBef>
              <a:spcAft>
                <a:spcPts val="0"/>
              </a:spcAft>
              <a:buSzPts val="1400"/>
              <a:buChar char="●"/>
            </a:pPr>
            <a:r>
              <a:rPr lang="en"/>
              <a:t>Assumptions for Equation 2</a:t>
            </a:r>
            <a:endParaRPr/>
          </a:p>
          <a:p>
            <a:pPr indent="-317500" lvl="0" marL="457200" rtl="0" algn="l">
              <a:spcBef>
                <a:spcPts val="0"/>
              </a:spcBef>
              <a:spcAft>
                <a:spcPts val="0"/>
              </a:spcAft>
              <a:buSzPts val="1400"/>
              <a:buChar char="●"/>
            </a:pPr>
            <a:r>
              <a:rPr lang="en"/>
              <a:t>Process Policies</a:t>
            </a:r>
            <a:endParaRPr/>
          </a:p>
          <a:p>
            <a:pPr indent="-317500" lvl="0" marL="457200" rtl="0" algn="l">
              <a:spcBef>
                <a:spcPts val="0"/>
              </a:spcBef>
              <a:spcAft>
                <a:spcPts val="0"/>
              </a:spcAft>
              <a:buSzPts val="1400"/>
              <a:buChar char="●"/>
            </a:pPr>
            <a:r>
              <a:rPr lang="en"/>
              <a:t>Segmenting Work In Progress</a:t>
            </a:r>
            <a:endParaRPr/>
          </a:p>
          <a:p>
            <a:pPr indent="-317500" lvl="0" marL="457200" rtl="0" algn="l">
              <a:spcBef>
                <a:spcPts val="0"/>
              </a:spcBef>
              <a:spcAft>
                <a:spcPts val="0"/>
              </a:spcAft>
              <a:buSzPts val="1400"/>
              <a:buChar char="●"/>
            </a:pPr>
            <a:r>
              <a:rPr lang="en"/>
              <a:t>Kanban Systems</a:t>
            </a:r>
            <a:endParaRPr/>
          </a:p>
          <a:p>
            <a:pPr indent="-317500" lvl="0" marL="457200" rtl="0" algn="l">
              <a:spcBef>
                <a:spcPts val="0"/>
              </a:spcBef>
              <a:spcAft>
                <a:spcPts val="0"/>
              </a:spcAft>
              <a:buSzPts val="1400"/>
              <a:buChar char="●"/>
            </a:pPr>
            <a:r>
              <a:rPr lang="en"/>
              <a:t>Work Item Size Does Not Matter</a:t>
            </a:r>
            <a:endParaRPr/>
          </a:p>
          <a:p>
            <a:pPr indent="-317500" lvl="0" marL="457200" rtl="0" algn="l">
              <a:spcBef>
                <a:spcPts val="0"/>
              </a:spcBef>
              <a:spcAft>
                <a:spcPts val="0"/>
              </a:spcAft>
              <a:buSzPts val="1400"/>
              <a:buChar char="●"/>
            </a:pPr>
            <a:r>
              <a:rPr lang="en"/>
              <a:t>Forecasting</a:t>
            </a:r>
            <a:endParaRPr/>
          </a:p>
          <a:p>
            <a:pPr indent="0" lvl="0" marL="0" rtl="0" algn="l">
              <a:spcBef>
                <a:spcPts val="1600"/>
              </a:spcBef>
              <a:spcAft>
                <a:spcPts val="1600"/>
              </a:spcAft>
              <a:buNone/>
            </a:pPr>
            <a:r>
              <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Introducing Flow </a:t>
            </a:r>
            <a:r>
              <a:rPr lang="en"/>
              <a:t>Interrupters</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rPr>
              <a:t>Some questions to consider for all or some of the projects you have managed/</a:t>
            </a:r>
            <a:endParaRPr sz="1400">
              <a:solidFill>
                <a:srgbClr val="000000"/>
              </a:solidFill>
            </a:endParaRPr>
          </a:p>
          <a:p>
            <a:pPr indent="-317500" lvl="0" marL="457200" rtl="0" algn="l">
              <a:spcBef>
                <a:spcPts val="1600"/>
              </a:spcBef>
              <a:spcAft>
                <a:spcPts val="0"/>
              </a:spcAft>
              <a:buClr>
                <a:srgbClr val="000000"/>
              </a:buClr>
              <a:buSzPts val="1400"/>
              <a:buChar char="●"/>
            </a:pPr>
            <a:r>
              <a:rPr lang="en" sz="1400">
                <a:solidFill>
                  <a:srgbClr val="000000"/>
                </a:solidFill>
              </a:rPr>
              <a:t>Are you constantly asked to start new work before have had a chance to finish old work?</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Are you constantly asked to expedite new requests in addition to being expected to get all of your other current work done according to the original estimates and commitments?</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How many features do you start but do not finish because they get cancelled while you are working on them? </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How likely is it that the new items that replace the cancelled work will themselves get cancelled?</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When something that you are working on gets blocked (for whatever reason), do you simply put that blocked work aside and start working on something new?</a:t>
            </a:r>
            <a:endParaRPr sz="1400">
              <a:solidFill>
                <a:srgbClr val="000000"/>
              </a:solidFill>
            </a:endParaRPr>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Flow Interrupters Continued</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Do your estimates give consideration to how many other items will be in progress at the time you start work?</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Do you ignore the order in which you work on items currently in progress?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Do you constantly add new scope or acceptance criteria to items in progress because it is easier to modify an existing feature rather than to open a new one?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When an item takes too long to complete, have you ever said or heard someone say “it is just bigger that we thought it was” and/or “it will get done when it gets done”?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When things take too long to complete, is management’s first response always to have the team work overtime?</a:t>
            </a:r>
            <a:endParaRPr>
              <a:solidFill>
                <a:srgbClr val="000000"/>
              </a:solidFill>
            </a:endParaRPr>
          </a:p>
        </p:txBody>
      </p:sp>
      <p:sp>
        <p:nvSpPr>
          <p:cNvPr id="77" name="Google Shape;7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Flow and its Basic Metrics</a:t>
            </a:r>
            <a:endParaRPr/>
          </a:p>
        </p:txBody>
      </p:sp>
      <p:sp>
        <p:nvSpPr>
          <p:cNvPr id="83" name="Google Shape;83;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en">
                <a:solidFill>
                  <a:srgbClr val="000000"/>
                </a:solidFill>
              </a:rPr>
              <a:t>Flow - “is the movement and delivery of customer value through a process.” (Vacanti, p. 11)</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Queue - “buildup of work”</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Large queues = No flow</a:t>
            </a:r>
            <a:endParaRPr>
              <a:solidFill>
                <a:srgbClr val="000000"/>
              </a:solidFill>
            </a:endParaRPr>
          </a:p>
          <a:p>
            <a:pPr indent="0" lvl="0" marL="0" rtl="0" algn="l">
              <a:spcBef>
                <a:spcPts val="1600"/>
              </a:spcBef>
              <a:spcAft>
                <a:spcPts val="0"/>
              </a:spcAft>
              <a:buNone/>
            </a:pPr>
            <a:r>
              <a:rPr lang="en">
                <a:solidFill>
                  <a:srgbClr val="000000"/>
                </a:solidFill>
              </a:rPr>
              <a:t>Work items get stuck because…</a:t>
            </a:r>
            <a:endParaRPr>
              <a:solidFill>
                <a:srgbClr val="000000"/>
              </a:solidFill>
            </a:endParaRPr>
          </a:p>
          <a:p>
            <a:pPr indent="-342900" lvl="0" marL="457200" rtl="0" algn="l">
              <a:lnSpc>
                <a:spcPct val="100000"/>
              </a:lnSpc>
              <a:spcBef>
                <a:spcPts val="1600"/>
              </a:spcBef>
              <a:spcAft>
                <a:spcPts val="0"/>
              </a:spcAft>
              <a:buClr>
                <a:schemeClr val="dk1"/>
              </a:buClr>
              <a:buSzPts val="1800"/>
              <a:buChar char="●"/>
            </a:pPr>
            <a:r>
              <a:rPr lang="en">
                <a:solidFill>
                  <a:schemeClr val="dk1"/>
                </a:solidFill>
              </a:rPr>
              <a:t>T</a:t>
            </a:r>
            <a:r>
              <a:rPr lang="en">
                <a:solidFill>
                  <a:schemeClr val="dk1"/>
                </a:solidFill>
              </a:rPr>
              <a:t>here are no more resources available to continue work on them</a:t>
            </a:r>
            <a:endParaRPr sz="1100">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Some manager mandates that more new work be started before current work has finished.</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Resources that are actually doing the work are constantly pulled in multiple different directions and are not allowed to focus on any one thing.</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There is a dependency on some external team or vendor.</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p:txBody>
      </p:sp>
      <p:sp>
        <p:nvSpPr>
          <p:cNvPr id="84" name="Google Shape;84;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Queue Blindness is Real</a:t>
            </a:r>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Bad news: Project Management Framework leaves us blind to queues.</a:t>
            </a:r>
            <a:endParaRPr>
              <a:solidFill>
                <a:srgbClr val="000000"/>
              </a:solidFill>
            </a:endParaRPr>
          </a:p>
          <a:p>
            <a:pPr indent="0" lvl="0" marL="0" rtl="0" algn="l">
              <a:spcBef>
                <a:spcPts val="1600"/>
              </a:spcBef>
              <a:spcAft>
                <a:spcPts val="0"/>
              </a:spcAft>
              <a:buNone/>
            </a:pPr>
            <a:r>
              <a:rPr lang="en">
                <a:solidFill>
                  <a:srgbClr val="000000"/>
                </a:solidFill>
              </a:rPr>
              <a:t>More bad news: even though we don’t see these large queues, you constantly are feeling the their effect. </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Most obvious effect is that works takes too long to complete.</a:t>
            </a:r>
            <a:endParaRPr>
              <a:solidFill>
                <a:srgbClr val="000000"/>
              </a:solidFill>
            </a:endParaRPr>
          </a:p>
          <a:p>
            <a:pPr indent="0" lvl="0" marL="0" rtl="0" algn="l">
              <a:spcBef>
                <a:spcPts val="1600"/>
              </a:spcBef>
              <a:spcAft>
                <a:spcPts val="0"/>
              </a:spcAft>
              <a:buNone/>
            </a:pPr>
            <a:r>
              <a:rPr lang="en">
                <a:solidFill>
                  <a:srgbClr val="000000"/>
                </a:solidFill>
              </a:rPr>
              <a:t>Yet more bad news:</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Traditional project management responses to elongated completion times might be to constantly refigure project plans, to continuously revisit resource assignments, and to force teams to work overtime.</a:t>
            </a:r>
            <a:endParaRPr>
              <a:solidFill>
                <a:srgbClr val="000000"/>
              </a:solidFill>
            </a:endParaRPr>
          </a:p>
        </p:txBody>
      </p:sp>
      <p:sp>
        <p:nvSpPr>
          <p:cNvPr id="91" name="Google Shape;91;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Actionable Metrics for Predictability</a:t>
            </a:r>
            <a:endParaRPr/>
          </a:p>
        </p:txBody>
      </p:sp>
      <p:sp>
        <p:nvSpPr>
          <p:cNvPr id="97" name="Google Shape;97;p19"/>
          <p:cNvSpPr txBox="1"/>
          <p:nvPr>
            <p:ph idx="1" type="body"/>
          </p:nvPr>
        </p:nvSpPr>
        <p:spPr>
          <a:xfrm>
            <a:off x="311700" y="12060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There is good news. We can see these problems before they happen.</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Work In Progress (WIP) - The flow metric measuring the total count of items currently being worked.</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Cycle Time (CT) - The flow metric representing how long it takes for work to complete. This metric answers the question of “When will it be done?”.</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Throughput - The flow metric representing how much work is completed per unit of time.</a:t>
            </a:r>
            <a:endParaRPr>
              <a:solidFill>
                <a:srgbClr val="000000"/>
              </a:solidFill>
            </a:endParaRPr>
          </a:p>
        </p:txBody>
      </p:sp>
      <p:sp>
        <p:nvSpPr>
          <p:cNvPr id="98" name="Google Shape;98;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Defining Actionable Metrics for Predictability</a:t>
            </a:r>
            <a:endParaRPr/>
          </a:p>
        </p:txBody>
      </p:sp>
      <p:sp>
        <p:nvSpPr>
          <p:cNvPr id="104" name="Google Shape;104;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Actionable Metrics for Predictability: The set of metrics that will suggest specific interventions that will result in the outcomes you are expecting.</a:t>
            </a:r>
            <a:endParaRPr>
              <a:solidFill>
                <a:srgbClr val="000000"/>
              </a:solidFill>
            </a:endParaRPr>
          </a:p>
          <a:p>
            <a:pPr indent="0" lvl="0" marL="0" rtl="0" algn="l">
              <a:spcBef>
                <a:spcPts val="1600"/>
              </a:spcBef>
              <a:spcAft>
                <a:spcPts val="0"/>
              </a:spcAft>
              <a:buNone/>
            </a:pPr>
            <a:r>
              <a:rPr lang="en">
                <a:solidFill>
                  <a:srgbClr val="000000"/>
                </a:solidFill>
              </a:rPr>
              <a:t>Why these metrics?</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Aid us make a decision as what to do about a system or a process</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metrics offer predictive power, it isn’t wasteful rather they are helpful</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The cost to capture the metrics is very inexpensive with right tools</a:t>
            </a:r>
            <a:endParaRPr>
              <a:solidFill>
                <a:srgbClr val="000000"/>
              </a:solidFill>
            </a:endParaRPr>
          </a:p>
        </p:txBody>
      </p:sp>
      <p:sp>
        <p:nvSpPr>
          <p:cNvPr id="105" name="Google Shape;105;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Basic Metrics of Flow</a:t>
            </a:r>
            <a:endParaRPr/>
          </a:p>
        </p:txBody>
      </p:sp>
      <p:sp>
        <p:nvSpPr>
          <p:cNvPr id="111" name="Google Shape;111;p21"/>
          <p:cNvSpPr txBox="1"/>
          <p:nvPr>
            <p:ph idx="1" type="body"/>
          </p:nvPr>
        </p:nvSpPr>
        <p:spPr>
          <a:xfrm>
            <a:off x="311700" y="1152475"/>
            <a:ext cx="8520600" cy="383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Work In Progress</a:t>
            </a:r>
            <a:endParaRPr>
              <a:solidFill>
                <a:srgbClr val="000000"/>
              </a:solidFill>
            </a:endParaRPr>
          </a:p>
          <a:p>
            <a:pPr indent="-342900" lvl="0" marL="457200" rtl="0" algn="l">
              <a:spcBef>
                <a:spcPts val="1600"/>
              </a:spcBef>
              <a:spcAft>
                <a:spcPts val="0"/>
              </a:spcAft>
              <a:buClr>
                <a:srgbClr val="000000"/>
              </a:buClr>
              <a:buSzPts val="1800"/>
              <a:buChar char="●"/>
            </a:pPr>
            <a:r>
              <a:rPr lang="en">
                <a:solidFill>
                  <a:srgbClr val="000000"/>
                </a:solidFill>
              </a:rPr>
              <a:t>Most important metric</a:t>
            </a:r>
            <a:endParaRPr>
              <a:solidFill>
                <a:srgbClr val="000000"/>
              </a:solidFill>
            </a:endParaRPr>
          </a:p>
          <a:p>
            <a:pPr indent="-317500" lvl="1" marL="914400" rtl="0" algn="l">
              <a:spcBef>
                <a:spcPts val="0"/>
              </a:spcBef>
              <a:spcAft>
                <a:spcPts val="0"/>
              </a:spcAft>
              <a:buClr>
                <a:srgbClr val="000000"/>
              </a:buClr>
              <a:buSzPts val="1400"/>
              <a:buChar char="○"/>
            </a:pPr>
            <a:r>
              <a:rPr lang="en">
                <a:solidFill>
                  <a:srgbClr val="000000"/>
                </a:solidFill>
              </a:rPr>
              <a:t>Best predictor of overall system performance</a:t>
            </a:r>
            <a:endParaRPr>
              <a:solidFill>
                <a:srgbClr val="000000"/>
              </a:solidFill>
            </a:endParaRPr>
          </a:p>
          <a:p>
            <a:pPr indent="-317500" lvl="1" marL="914400" rtl="0" algn="l">
              <a:spcBef>
                <a:spcPts val="0"/>
              </a:spcBef>
              <a:spcAft>
                <a:spcPts val="0"/>
              </a:spcAft>
              <a:buClr>
                <a:srgbClr val="000000"/>
              </a:buClr>
              <a:buSzPts val="1400"/>
              <a:buChar char="○"/>
            </a:pPr>
            <a:r>
              <a:rPr lang="en">
                <a:solidFill>
                  <a:srgbClr val="000000"/>
                </a:solidFill>
              </a:rPr>
              <a:t>Other metrics of flow are defined in terms of (WIP)</a:t>
            </a:r>
            <a:endParaRPr>
              <a:solidFill>
                <a:srgbClr val="000000"/>
              </a:solidFill>
            </a:endParaRPr>
          </a:p>
          <a:p>
            <a:pPr indent="-342900" lvl="0" marL="457200" rtl="0" algn="l">
              <a:spcBef>
                <a:spcPts val="0"/>
              </a:spcBef>
              <a:spcAft>
                <a:spcPts val="0"/>
              </a:spcAft>
              <a:buClr>
                <a:srgbClr val="000000"/>
              </a:buClr>
              <a:buSzPts val="1800"/>
              <a:buChar char="●"/>
            </a:pPr>
            <a:r>
              <a:rPr lang="en">
                <a:solidFill>
                  <a:srgbClr val="000000"/>
                </a:solidFill>
              </a:rPr>
              <a:t>Hardest metric to define for it covers two dimensions, notions of</a:t>
            </a:r>
            <a:endParaRPr>
              <a:solidFill>
                <a:srgbClr val="000000"/>
              </a:solidFill>
            </a:endParaRPr>
          </a:p>
          <a:p>
            <a:pPr indent="-317500" lvl="1" marL="914400" rtl="0" algn="l">
              <a:spcBef>
                <a:spcPts val="0"/>
              </a:spcBef>
              <a:spcAft>
                <a:spcPts val="0"/>
              </a:spcAft>
              <a:buClr>
                <a:srgbClr val="000000"/>
              </a:buClr>
              <a:buSzPts val="1400"/>
              <a:buChar char="○"/>
            </a:pPr>
            <a:r>
              <a:rPr lang="en">
                <a:solidFill>
                  <a:srgbClr val="000000"/>
                </a:solidFill>
              </a:rPr>
              <a:t>Work</a:t>
            </a:r>
            <a:endParaRPr>
              <a:solidFill>
                <a:srgbClr val="000000"/>
              </a:solidFill>
            </a:endParaRPr>
          </a:p>
          <a:p>
            <a:pPr indent="-317500" lvl="1" marL="914400" rtl="0" algn="l">
              <a:spcBef>
                <a:spcPts val="0"/>
              </a:spcBef>
              <a:spcAft>
                <a:spcPts val="0"/>
              </a:spcAft>
              <a:buClr>
                <a:srgbClr val="000000"/>
              </a:buClr>
              <a:buSzPts val="1400"/>
              <a:buChar char="○"/>
            </a:pPr>
            <a:r>
              <a:rPr lang="en">
                <a:solidFill>
                  <a:srgbClr val="000000"/>
                </a:solidFill>
              </a:rPr>
              <a:t>In progress</a:t>
            </a:r>
            <a:endParaRPr>
              <a:solidFill>
                <a:srgbClr val="000000"/>
              </a:solidFill>
            </a:endParaRPr>
          </a:p>
          <a:p>
            <a:pPr indent="0" lvl="0" marL="0" rtl="0" algn="l">
              <a:spcBef>
                <a:spcPts val="1600"/>
              </a:spcBef>
              <a:spcAft>
                <a:spcPts val="1600"/>
              </a:spcAft>
              <a:buNone/>
            </a:pPr>
            <a:r>
              <a:t/>
            </a:r>
            <a:endParaRPr/>
          </a:p>
        </p:txBody>
      </p:sp>
      <p:cxnSp>
        <p:nvCxnSpPr>
          <p:cNvPr id="112" name="Google Shape;112;p21"/>
          <p:cNvCxnSpPr/>
          <p:nvPr/>
        </p:nvCxnSpPr>
        <p:spPr>
          <a:xfrm>
            <a:off x="656325" y="4071950"/>
            <a:ext cx="897600" cy="0"/>
          </a:xfrm>
          <a:prstGeom prst="straightConnector1">
            <a:avLst/>
          </a:prstGeom>
          <a:noFill/>
          <a:ln cap="flat" cmpd="sng" w="9525">
            <a:solidFill>
              <a:schemeClr val="dk2"/>
            </a:solidFill>
            <a:prstDash val="solid"/>
            <a:round/>
            <a:headEnd len="med" w="med" type="none"/>
            <a:tailEnd len="med" w="med" type="none"/>
          </a:ln>
        </p:spPr>
      </p:cxnSp>
      <p:cxnSp>
        <p:nvCxnSpPr>
          <p:cNvPr id="113" name="Google Shape;113;p21"/>
          <p:cNvCxnSpPr/>
          <p:nvPr/>
        </p:nvCxnSpPr>
        <p:spPr>
          <a:xfrm>
            <a:off x="656325" y="4071950"/>
            <a:ext cx="1486800" cy="13500"/>
          </a:xfrm>
          <a:prstGeom prst="straightConnector1">
            <a:avLst/>
          </a:prstGeom>
          <a:noFill/>
          <a:ln cap="flat" cmpd="sng" w="9525">
            <a:solidFill>
              <a:schemeClr val="dk2"/>
            </a:solidFill>
            <a:prstDash val="solid"/>
            <a:round/>
            <a:headEnd len="med" w="med" type="none"/>
            <a:tailEnd len="med" w="med" type="triangle"/>
          </a:ln>
        </p:spPr>
      </p:cxnSp>
      <p:sp>
        <p:nvSpPr>
          <p:cNvPr id="114" name="Google Shape;114;p21"/>
          <p:cNvSpPr txBox="1"/>
          <p:nvPr/>
        </p:nvSpPr>
        <p:spPr>
          <a:xfrm>
            <a:off x="2732475" y="3978175"/>
            <a:ext cx="3080700" cy="45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000">
              <a:latin typeface="Impact"/>
              <a:ea typeface="Impact"/>
              <a:cs typeface="Impact"/>
              <a:sym typeface="Impact"/>
            </a:endParaRPr>
          </a:p>
        </p:txBody>
      </p:sp>
      <p:sp>
        <p:nvSpPr>
          <p:cNvPr id="115" name="Google Shape;115;p21"/>
          <p:cNvSpPr/>
          <p:nvPr/>
        </p:nvSpPr>
        <p:spPr>
          <a:xfrm>
            <a:off x="2678900" y="3844225"/>
            <a:ext cx="3174600" cy="482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000">
                <a:solidFill>
                  <a:schemeClr val="dk1"/>
                </a:solidFill>
              </a:rPr>
              <a:t>System: Items being worked on or waiting to be worked on</a:t>
            </a:r>
            <a:endParaRPr/>
          </a:p>
        </p:txBody>
      </p:sp>
      <p:cxnSp>
        <p:nvCxnSpPr>
          <p:cNvPr id="116" name="Google Shape;116;p21"/>
          <p:cNvCxnSpPr/>
          <p:nvPr/>
        </p:nvCxnSpPr>
        <p:spPr>
          <a:xfrm>
            <a:off x="6174975" y="4065200"/>
            <a:ext cx="1486800" cy="13500"/>
          </a:xfrm>
          <a:prstGeom prst="straightConnector1">
            <a:avLst/>
          </a:prstGeom>
          <a:noFill/>
          <a:ln cap="flat" cmpd="sng" w="9525">
            <a:solidFill>
              <a:schemeClr val="dk2"/>
            </a:solidFill>
            <a:prstDash val="solid"/>
            <a:round/>
            <a:headEnd len="med" w="med" type="none"/>
            <a:tailEnd len="med" w="med" type="triangle"/>
          </a:ln>
        </p:spPr>
      </p:cxnSp>
      <p:sp>
        <p:nvSpPr>
          <p:cNvPr id="117" name="Google Shape;117;p21"/>
          <p:cNvSpPr txBox="1"/>
          <p:nvPr/>
        </p:nvSpPr>
        <p:spPr>
          <a:xfrm>
            <a:off x="6369225" y="3683275"/>
            <a:ext cx="1098300" cy="29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t>Departures</a:t>
            </a:r>
            <a:endParaRPr sz="1100"/>
          </a:p>
        </p:txBody>
      </p:sp>
      <p:sp>
        <p:nvSpPr>
          <p:cNvPr id="118" name="Google Shape;118;p21"/>
          <p:cNvSpPr txBox="1"/>
          <p:nvPr/>
        </p:nvSpPr>
        <p:spPr>
          <a:xfrm>
            <a:off x="843850" y="3609850"/>
            <a:ext cx="1218900" cy="29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t>Arrivals</a:t>
            </a:r>
            <a:endParaRPr sz="1100"/>
          </a:p>
        </p:txBody>
      </p:sp>
      <p:sp>
        <p:nvSpPr>
          <p:cNvPr id="119" name="Google Shape;119;p21"/>
          <p:cNvSpPr txBox="1"/>
          <p:nvPr/>
        </p:nvSpPr>
        <p:spPr>
          <a:xfrm>
            <a:off x="2678775" y="4326325"/>
            <a:ext cx="3174600" cy="482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t>Figure 1: A Simple Queuing System</a:t>
            </a:r>
            <a:endParaRPr b="1"/>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