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0E930-18E0-42D9-9B27-12515D850009}" v="81" dt="2019-10-21T16:14:0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6" autoAdjust="0"/>
    <p:restoredTop sz="94660"/>
  </p:normalViewPr>
  <p:slideViewPr>
    <p:cSldViewPr snapToGrid="0">
      <p:cViewPr varScale="1">
        <p:scale>
          <a:sx n="104" d="100"/>
          <a:sy n="104" d="100"/>
        </p:scale>
        <p:origin x="13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Best" userId="c4951a91478e89fc" providerId="LiveId" clId="{0DC17D34-8A10-46B7-A3B7-A0E4B11C52DD}"/>
    <pc:docChg chg="modSld">
      <pc:chgData name="Kevin Best" userId="c4951a91478e89fc" providerId="LiveId" clId="{0DC17D34-8A10-46B7-A3B7-A0E4B11C52DD}" dt="2019-09-26T19:22:56.496" v="3" actId="14100"/>
      <pc:docMkLst>
        <pc:docMk/>
      </pc:docMkLst>
      <pc:sldChg chg="modSp">
        <pc:chgData name="Kevin Best" userId="c4951a91478e89fc" providerId="LiveId" clId="{0DC17D34-8A10-46B7-A3B7-A0E4B11C52DD}" dt="2019-09-26T19:22:56.496" v="3" actId="14100"/>
        <pc:sldMkLst>
          <pc:docMk/>
          <pc:sldMk cId="1649714422" sldId="261"/>
        </pc:sldMkLst>
        <pc:picChg chg="mod">
          <ac:chgData name="Kevin Best" userId="c4951a91478e89fc" providerId="LiveId" clId="{0DC17D34-8A10-46B7-A3B7-A0E4B11C52DD}" dt="2019-09-26T19:22:56.496" v="3" actId="14100"/>
          <ac:picMkLst>
            <pc:docMk/>
            <pc:sldMk cId="1649714422" sldId="261"/>
            <ac:picMk id="5" creationId="{D5D72A8E-868A-48A0-959A-97E32DBC2389}"/>
          </ac:picMkLst>
        </pc:picChg>
      </pc:sldChg>
    </pc:docChg>
  </pc:docChgLst>
  <pc:docChgLst>
    <pc:chgData name="Kevin Best" userId="c4951a91478e89fc" providerId="LiveId" clId="{F920E930-18E0-42D9-9B27-12515D850009}"/>
    <pc:docChg chg="undo custSel addSld modSld sldOrd">
      <pc:chgData name="Kevin Best" userId="c4951a91478e89fc" providerId="LiveId" clId="{F920E930-18E0-42D9-9B27-12515D850009}" dt="2019-10-21T16:14:05.607" v="14063"/>
      <pc:docMkLst>
        <pc:docMk/>
      </pc:docMkLst>
      <pc:sldChg chg="addSp modSp">
        <pc:chgData name="Kevin Best" userId="c4951a91478e89fc" providerId="LiveId" clId="{F920E930-18E0-42D9-9B27-12515D850009}" dt="2019-10-13T23:27:15.258" v="688" actId="113"/>
        <pc:sldMkLst>
          <pc:docMk/>
          <pc:sldMk cId="1972172236" sldId="260"/>
        </pc:sldMkLst>
        <pc:spChg chg="add mod">
          <ac:chgData name="Kevin Best" userId="c4951a91478e89fc" providerId="LiveId" clId="{F920E930-18E0-42D9-9B27-12515D850009}" dt="2019-10-13T23:27:15.258" v="688" actId="113"/>
          <ac:spMkLst>
            <pc:docMk/>
            <pc:sldMk cId="1972172236" sldId="260"/>
            <ac:spMk id="2" creationId="{A2CF894A-352A-46A5-BD55-0BC2D4B5B77B}"/>
          </ac:spMkLst>
        </pc:spChg>
        <pc:picChg chg="mod">
          <ac:chgData name="Kevin Best" userId="c4951a91478e89fc" providerId="LiveId" clId="{F920E930-18E0-42D9-9B27-12515D850009}" dt="2019-10-13T23:26:02.495" v="660" actId="14100"/>
          <ac:picMkLst>
            <pc:docMk/>
            <pc:sldMk cId="1972172236" sldId="260"/>
            <ac:picMk id="5" creationId="{1C5F8ADA-1B92-40BB-8F02-D920E6511099}"/>
          </ac:picMkLst>
        </pc:picChg>
      </pc:sldChg>
      <pc:sldChg chg="addSp delSp modSp modNotesTx">
        <pc:chgData name="Kevin Best" userId="c4951a91478e89fc" providerId="LiveId" clId="{F920E930-18E0-42D9-9B27-12515D850009}" dt="2019-10-13T23:25:44.682" v="657" actId="20577"/>
        <pc:sldMkLst>
          <pc:docMk/>
          <pc:sldMk cId="1649714422" sldId="261"/>
        </pc:sldMkLst>
        <pc:spChg chg="add mod">
          <ac:chgData name="Kevin Best" userId="c4951a91478e89fc" providerId="LiveId" clId="{F920E930-18E0-42D9-9B27-12515D850009}" dt="2019-10-13T23:25:44.682" v="657" actId="20577"/>
          <ac:spMkLst>
            <pc:docMk/>
            <pc:sldMk cId="1649714422" sldId="261"/>
            <ac:spMk id="4" creationId="{811B62E3-CDEF-420E-B956-DAD167A0ADED}"/>
          </ac:spMkLst>
        </pc:spChg>
        <pc:picChg chg="add del mod">
          <ac:chgData name="Kevin Best" userId="c4951a91478e89fc" providerId="LiveId" clId="{F920E930-18E0-42D9-9B27-12515D850009}" dt="2019-10-13T23:24:27.457" v="606"/>
          <ac:picMkLst>
            <pc:docMk/>
            <pc:sldMk cId="1649714422" sldId="261"/>
            <ac:picMk id="3" creationId="{C0FD22C7-CB2C-42D6-AAFD-26D3BFDCB89A}"/>
          </ac:picMkLst>
        </pc:picChg>
        <pc:picChg chg="mod">
          <ac:chgData name="Kevin Best" userId="c4951a91478e89fc" providerId="LiveId" clId="{F920E930-18E0-42D9-9B27-12515D850009}" dt="2019-10-13T23:23:49.512" v="598" actId="14100"/>
          <ac:picMkLst>
            <pc:docMk/>
            <pc:sldMk cId="1649714422" sldId="261"/>
            <ac:picMk id="5" creationId="{D5D72A8E-868A-48A0-959A-97E32DBC2389}"/>
          </ac:picMkLst>
        </pc:picChg>
      </pc:sldChg>
      <pc:sldChg chg="addSp delSp modSp add modNotesTx">
        <pc:chgData name="Kevin Best" userId="c4951a91478e89fc" providerId="LiveId" clId="{F920E930-18E0-42D9-9B27-12515D850009}" dt="2019-10-13T23:31:50.795" v="1037" actId="20577"/>
        <pc:sldMkLst>
          <pc:docMk/>
          <pc:sldMk cId="2359850759" sldId="262"/>
        </pc:sldMkLst>
        <pc:spChg chg="mod">
          <ac:chgData name="Kevin Best" userId="c4951a91478e89fc" providerId="LiveId" clId="{F920E930-18E0-42D9-9B27-12515D850009}" dt="2019-10-13T23:19:28.288" v="536" actId="20577"/>
          <ac:spMkLst>
            <pc:docMk/>
            <pc:sldMk cId="2359850759" sldId="262"/>
            <ac:spMk id="2" creationId="{B4056E62-202B-4411-B1FD-F2CA4DB95E04}"/>
          </ac:spMkLst>
        </pc:spChg>
        <pc:spChg chg="del">
          <ac:chgData name="Kevin Best" userId="c4951a91478e89fc" providerId="LiveId" clId="{F920E930-18E0-42D9-9B27-12515D850009}" dt="2019-10-13T23:20:57.965" v="537" actId="931"/>
          <ac:spMkLst>
            <pc:docMk/>
            <pc:sldMk cId="2359850759" sldId="262"/>
            <ac:spMk id="3" creationId="{87816902-FCC3-4251-90FB-89838429289E}"/>
          </ac:spMkLst>
        </pc:spChg>
        <pc:spChg chg="add del mod">
          <ac:chgData name="Kevin Best" userId="c4951a91478e89fc" providerId="LiveId" clId="{F920E930-18E0-42D9-9B27-12515D850009}" dt="2019-10-13T23:23:27.251" v="597"/>
          <ac:spMkLst>
            <pc:docMk/>
            <pc:sldMk cId="2359850759" sldId="262"/>
            <ac:spMk id="6" creationId="{1D3A0996-B818-41BA-B199-4445CAA10303}"/>
          </ac:spMkLst>
        </pc:spChg>
        <pc:spChg chg="add mod">
          <ac:chgData name="Kevin Best" userId="c4951a91478e89fc" providerId="LiveId" clId="{F920E930-18E0-42D9-9B27-12515D850009}" dt="2019-10-13T23:28:23.015" v="690" actId="1076"/>
          <ac:spMkLst>
            <pc:docMk/>
            <pc:sldMk cId="2359850759" sldId="262"/>
            <ac:spMk id="7" creationId="{55104FD7-FC26-4A02-B528-4C6B535F63C4}"/>
          </ac:spMkLst>
        </pc:spChg>
        <pc:picChg chg="add mod">
          <ac:chgData name="Kevin Best" userId="c4951a91478e89fc" providerId="LiveId" clId="{F920E930-18E0-42D9-9B27-12515D850009}" dt="2019-10-13T23:28:15.368" v="689" actId="1076"/>
          <ac:picMkLst>
            <pc:docMk/>
            <pc:sldMk cId="2359850759" sldId="262"/>
            <ac:picMk id="5" creationId="{5EA58860-61F0-409E-9E1B-2CA4384C5FB0}"/>
          </ac:picMkLst>
        </pc:picChg>
      </pc:sldChg>
      <pc:sldChg chg="modSp add modNotesTx">
        <pc:chgData name="Kevin Best" userId="c4951a91478e89fc" providerId="LiveId" clId="{F920E930-18E0-42D9-9B27-12515D850009}" dt="2019-10-13T23:43:49.223" v="1596" actId="20577"/>
        <pc:sldMkLst>
          <pc:docMk/>
          <pc:sldMk cId="4043790938" sldId="263"/>
        </pc:sldMkLst>
        <pc:spChg chg="mod">
          <ac:chgData name="Kevin Best" userId="c4951a91478e89fc" providerId="LiveId" clId="{F920E930-18E0-42D9-9B27-12515D850009}" dt="2019-10-13T23:32:52.205" v="1073" actId="20577"/>
          <ac:spMkLst>
            <pc:docMk/>
            <pc:sldMk cId="4043790938" sldId="263"/>
            <ac:spMk id="2" creationId="{6B55D5EB-C0EA-4ED2-9BF5-310E341D9A58}"/>
          </ac:spMkLst>
        </pc:spChg>
        <pc:spChg chg="mod">
          <ac:chgData name="Kevin Best" userId="c4951a91478e89fc" providerId="LiveId" clId="{F920E930-18E0-42D9-9B27-12515D850009}" dt="2019-10-13T23:34:08.223" v="1101" actId="20577"/>
          <ac:spMkLst>
            <pc:docMk/>
            <pc:sldMk cId="4043790938" sldId="263"/>
            <ac:spMk id="3" creationId="{2D90060A-34B2-4687-A106-8B4276E4D4E0}"/>
          </ac:spMkLst>
        </pc:spChg>
      </pc:sldChg>
      <pc:sldChg chg="addSp delSp modSp add modNotesTx">
        <pc:chgData name="Kevin Best" userId="c4951a91478e89fc" providerId="LiveId" clId="{F920E930-18E0-42D9-9B27-12515D850009}" dt="2019-10-13T23:56:48.687" v="2311" actId="20577"/>
        <pc:sldMkLst>
          <pc:docMk/>
          <pc:sldMk cId="3442403765" sldId="264"/>
        </pc:sldMkLst>
        <pc:spChg chg="mod">
          <ac:chgData name="Kevin Best" userId="c4951a91478e89fc" providerId="LiveId" clId="{F920E930-18E0-42D9-9B27-12515D850009}" dt="2019-10-13T23:46:04.915" v="1624" actId="20577"/>
          <ac:spMkLst>
            <pc:docMk/>
            <pc:sldMk cId="3442403765" sldId="264"/>
            <ac:spMk id="2" creationId="{940BC42E-FF5F-4F45-B1F2-298EF1029955}"/>
          </ac:spMkLst>
        </pc:spChg>
        <pc:spChg chg="del">
          <ac:chgData name="Kevin Best" userId="c4951a91478e89fc" providerId="LiveId" clId="{F920E930-18E0-42D9-9B27-12515D850009}" dt="2019-10-13T23:47:13.655" v="1625" actId="931"/>
          <ac:spMkLst>
            <pc:docMk/>
            <pc:sldMk cId="3442403765" sldId="264"/>
            <ac:spMk id="3" creationId="{DCE71D37-4F7E-45CB-9882-ADCED5472427}"/>
          </ac:spMkLst>
        </pc:spChg>
        <pc:spChg chg="add mod">
          <ac:chgData name="Kevin Best" userId="c4951a91478e89fc" providerId="LiveId" clId="{F920E930-18E0-42D9-9B27-12515D850009}" dt="2019-10-13T23:48:42.829" v="1666" actId="1076"/>
          <ac:spMkLst>
            <pc:docMk/>
            <pc:sldMk cId="3442403765" sldId="264"/>
            <ac:spMk id="6" creationId="{F0CA1DE6-2D7C-4EC9-BD6B-89E7F321B978}"/>
          </ac:spMkLst>
        </pc:spChg>
        <pc:picChg chg="add mod">
          <ac:chgData name="Kevin Best" userId="c4951a91478e89fc" providerId="LiveId" clId="{F920E930-18E0-42D9-9B27-12515D850009}" dt="2019-10-13T23:47:26.271" v="1631" actId="14100"/>
          <ac:picMkLst>
            <pc:docMk/>
            <pc:sldMk cId="3442403765" sldId="264"/>
            <ac:picMk id="5" creationId="{702E1A7A-375F-4C74-BA4F-5A9A8A9ADC55}"/>
          </ac:picMkLst>
        </pc:picChg>
      </pc:sldChg>
      <pc:sldChg chg="addSp delSp modSp add modNotesTx">
        <pc:chgData name="Kevin Best" userId="c4951a91478e89fc" providerId="LiveId" clId="{F920E930-18E0-42D9-9B27-12515D850009}" dt="2019-10-14T00:09:31.228" v="3068" actId="20577"/>
        <pc:sldMkLst>
          <pc:docMk/>
          <pc:sldMk cId="4266018420" sldId="265"/>
        </pc:sldMkLst>
        <pc:spChg chg="mod">
          <ac:chgData name="Kevin Best" userId="c4951a91478e89fc" providerId="LiveId" clId="{F920E930-18E0-42D9-9B27-12515D850009}" dt="2019-10-13T23:58:25.861" v="2373" actId="20577"/>
          <ac:spMkLst>
            <pc:docMk/>
            <pc:sldMk cId="4266018420" sldId="265"/>
            <ac:spMk id="2" creationId="{29157824-B450-4146-87F0-00BA2D69F5EE}"/>
          </ac:spMkLst>
        </pc:spChg>
        <pc:spChg chg="del">
          <ac:chgData name="Kevin Best" userId="c4951a91478e89fc" providerId="LiveId" clId="{F920E930-18E0-42D9-9B27-12515D850009}" dt="2019-10-13T23:59:15.557" v="2374" actId="931"/>
          <ac:spMkLst>
            <pc:docMk/>
            <pc:sldMk cId="4266018420" sldId="265"/>
            <ac:spMk id="3" creationId="{E2F22B02-5061-43E8-BEAD-261DBE60EAD3}"/>
          </ac:spMkLst>
        </pc:spChg>
        <pc:spChg chg="add del mod">
          <ac:chgData name="Kevin Best" userId="c4951a91478e89fc" providerId="LiveId" clId="{F920E930-18E0-42D9-9B27-12515D850009}" dt="2019-10-14T00:00:06.309" v="2384"/>
          <ac:spMkLst>
            <pc:docMk/>
            <pc:sldMk cId="4266018420" sldId="265"/>
            <ac:spMk id="6" creationId="{334A2E45-CEF1-4134-9357-79E5B691F224}"/>
          </ac:spMkLst>
        </pc:spChg>
        <pc:spChg chg="add mod">
          <ac:chgData name="Kevin Best" userId="c4951a91478e89fc" providerId="LiveId" clId="{F920E930-18E0-42D9-9B27-12515D850009}" dt="2019-10-14T00:02:16.569" v="2475" actId="20577"/>
          <ac:spMkLst>
            <pc:docMk/>
            <pc:sldMk cId="4266018420" sldId="265"/>
            <ac:spMk id="7" creationId="{8693EF1E-3936-4495-8DD5-56A9B6DB4A12}"/>
          </ac:spMkLst>
        </pc:spChg>
        <pc:picChg chg="add mod">
          <ac:chgData name="Kevin Best" userId="c4951a91478e89fc" providerId="LiveId" clId="{F920E930-18E0-42D9-9B27-12515D850009}" dt="2019-10-13T23:59:40.050" v="2380" actId="14100"/>
          <ac:picMkLst>
            <pc:docMk/>
            <pc:sldMk cId="4266018420" sldId="265"/>
            <ac:picMk id="5" creationId="{32FA77DF-2DE6-4C03-B35D-F2C3C37896A5}"/>
          </ac:picMkLst>
        </pc:picChg>
      </pc:sldChg>
      <pc:sldChg chg="addSp delSp modSp add modNotesTx">
        <pc:chgData name="Kevin Best" userId="c4951a91478e89fc" providerId="LiveId" clId="{F920E930-18E0-42D9-9B27-12515D850009}" dt="2019-10-19T19:28:05.415" v="3513" actId="20577"/>
        <pc:sldMkLst>
          <pc:docMk/>
          <pc:sldMk cId="4198789855" sldId="266"/>
        </pc:sldMkLst>
        <pc:spChg chg="mod">
          <ac:chgData name="Kevin Best" userId="c4951a91478e89fc" providerId="LiveId" clId="{F920E930-18E0-42D9-9B27-12515D850009}" dt="2019-10-19T19:19:00.386" v="3096" actId="20577"/>
          <ac:spMkLst>
            <pc:docMk/>
            <pc:sldMk cId="4198789855" sldId="266"/>
            <ac:spMk id="2" creationId="{B3F911D8-8E66-41A1-8017-104F666A6C97}"/>
          </ac:spMkLst>
        </pc:spChg>
        <pc:spChg chg="del">
          <ac:chgData name="Kevin Best" userId="c4951a91478e89fc" providerId="LiveId" clId="{F920E930-18E0-42D9-9B27-12515D850009}" dt="2019-10-19T19:20:21.226" v="3097" actId="931"/>
          <ac:spMkLst>
            <pc:docMk/>
            <pc:sldMk cId="4198789855" sldId="266"/>
            <ac:spMk id="3" creationId="{810421A6-9790-40F3-BCC5-F4DE40E41A85}"/>
          </ac:spMkLst>
        </pc:spChg>
        <pc:spChg chg="add mod">
          <ac:chgData name="Kevin Best" userId="c4951a91478e89fc" providerId="LiveId" clId="{F920E930-18E0-42D9-9B27-12515D850009}" dt="2019-10-19T19:22:38.300" v="3135" actId="113"/>
          <ac:spMkLst>
            <pc:docMk/>
            <pc:sldMk cId="4198789855" sldId="266"/>
            <ac:spMk id="6" creationId="{7E50AD3B-843D-41D1-817A-097DCDA502CD}"/>
          </ac:spMkLst>
        </pc:spChg>
        <pc:picChg chg="add mod">
          <ac:chgData name="Kevin Best" userId="c4951a91478e89fc" providerId="LiveId" clId="{F920E930-18E0-42D9-9B27-12515D850009}" dt="2019-10-19T19:21:56.959" v="3109" actId="1076"/>
          <ac:picMkLst>
            <pc:docMk/>
            <pc:sldMk cId="4198789855" sldId="266"/>
            <ac:picMk id="5" creationId="{A7A9AB17-B40B-424D-AFE7-F61C814032D4}"/>
          </ac:picMkLst>
        </pc:picChg>
      </pc:sldChg>
      <pc:sldChg chg="modSp add modNotesTx">
        <pc:chgData name="Kevin Best" userId="c4951a91478e89fc" providerId="LiveId" clId="{F920E930-18E0-42D9-9B27-12515D850009}" dt="2019-10-19T19:39:06.920" v="4158" actId="20577"/>
        <pc:sldMkLst>
          <pc:docMk/>
          <pc:sldMk cId="935146287" sldId="267"/>
        </pc:sldMkLst>
        <pc:spChg chg="mod">
          <ac:chgData name="Kevin Best" userId="c4951a91478e89fc" providerId="LiveId" clId="{F920E930-18E0-42D9-9B27-12515D850009}" dt="2019-10-19T19:39:06.920" v="4158" actId="20577"/>
          <ac:spMkLst>
            <pc:docMk/>
            <pc:sldMk cId="935146287" sldId="267"/>
            <ac:spMk id="2" creationId="{2670064B-3D36-45AC-86A9-B0035422B16C}"/>
          </ac:spMkLst>
        </pc:spChg>
        <pc:spChg chg="mod">
          <ac:chgData name="Kevin Best" userId="c4951a91478e89fc" providerId="LiveId" clId="{F920E930-18E0-42D9-9B27-12515D850009}" dt="2019-10-19T19:31:33.269" v="3634" actId="20577"/>
          <ac:spMkLst>
            <pc:docMk/>
            <pc:sldMk cId="935146287" sldId="267"/>
            <ac:spMk id="3" creationId="{4D42F354-947E-46E4-A059-9539281134B6}"/>
          </ac:spMkLst>
        </pc:spChg>
      </pc:sldChg>
      <pc:sldChg chg="modSp add modNotesTx">
        <pc:chgData name="Kevin Best" userId="c4951a91478e89fc" providerId="LiveId" clId="{F920E930-18E0-42D9-9B27-12515D850009}" dt="2019-10-19T19:55:05.137" v="4622" actId="313"/>
        <pc:sldMkLst>
          <pc:docMk/>
          <pc:sldMk cId="2535856944" sldId="268"/>
        </pc:sldMkLst>
        <pc:spChg chg="mod">
          <ac:chgData name="Kevin Best" userId="c4951a91478e89fc" providerId="LiveId" clId="{F920E930-18E0-42D9-9B27-12515D850009}" dt="2019-10-19T19:49:31.798" v="4212" actId="20577"/>
          <ac:spMkLst>
            <pc:docMk/>
            <pc:sldMk cId="2535856944" sldId="268"/>
            <ac:spMk id="2" creationId="{FD2CDDA0-C3FC-429E-929F-928ACC317C88}"/>
          </ac:spMkLst>
        </pc:spChg>
        <pc:spChg chg="mod">
          <ac:chgData name="Kevin Best" userId="c4951a91478e89fc" providerId="LiveId" clId="{F920E930-18E0-42D9-9B27-12515D850009}" dt="2019-10-19T19:55:05.137" v="4622" actId="313"/>
          <ac:spMkLst>
            <pc:docMk/>
            <pc:sldMk cId="2535856944" sldId="268"/>
            <ac:spMk id="3" creationId="{CB09182C-751A-46E5-8202-A5F357FDD516}"/>
          </ac:spMkLst>
        </pc:spChg>
      </pc:sldChg>
      <pc:sldChg chg="modSp add modNotesTx">
        <pc:chgData name="Kevin Best" userId="c4951a91478e89fc" providerId="LiveId" clId="{F920E930-18E0-42D9-9B27-12515D850009}" dt="2019-10-19T20:02:02.768" v="5205" actId="20577"/>
        <pc:sldMkLst>
          <pc:docMk/>
          <pc:sldMk cId="3244958858" sldId="269"/>
        </pc:sldMkLst>
        <pc:spChg chg="mod">
          <ac:chgData name="Kevin Best" userId="c4951a91478e89fc" providerId="LiveId" clId="{F920E930-18E0-42D9-9B27-12515D850009}" dt="2019-10-19T19:55:45.333" v="4647" actId="20577"/>
          <ac:spMkLst>
            <pc:docMk/>
            <pc:sldMk cId="3244958858" sldId="269"/>
            <ac:spMk id="2" creationId="{275660F7-3325-4CBF-AAFB-D42F423F7AF1}"/>
          </ac:spMkLst>
        </pc:spChg>
        <pc:spChg chg="mod">
          <ac:chgData name="Kevin Best" userId="c4951a91478e89fc" providerId="LiveId" clId="{F920E930-18E0-42D9-9B27-12515D850009}" dt="2019-10-19T20:00:05" v="5032" actId="20577"/>
          <ac:spMkLst>
            <pc:docMk/>
            <pc:sldMk cId="3244958858" sldId="269"/>
            <ac:spMk id="3" creationId="{64832A81-F05A-4B59-95BA-2BDEEEA475A8}"/>
          </ac:spMkLst>
        </pc:spChg>
      </pc:sldChg>
      <pc:sldChg chg="modSp add modNotesTx">
        <pc:chgData name="Kevin Best" userId="c4951a91478e89fc" providerId="LiveId" clId="{F920E930-18E0-42D9-9B27-12515D850009}" dt="2019-10-19T20:13:11.609" v="5844" actId="20577"/>
        <pc:sldMkLst>
          <pc:docMk/>
          <pc:sldMk cId="1650528887" sldId="270"/>
        </pc:sldMkLst>
        <pc:spChg chg="mod">
          <ac:chgData name="Kevin Best" userId="c4951a91478e89fc" providerId="LiveId" clId="{F920E930-18E0-42D9-9B27-12515D850009}" dt="2019-10-19T20:02:39.674" v="5268" actId="20577"/>
          <ac:spMkLst>
            <pc:docMk/>
            <pc:sldMk cId="1650528887" sldId="270"/>
            <ac:spMk id="2" creationId="{FA101F7B-A3DE-42AF-8FD8-4B33680B0275}"/>
          </ac:spMkLst>
        </pc:spChg>
        <pc:spChg chg="mod">
          <ac:chgData name="Kevin Best" userId="c4951a91478e89fc" providerId="LiveId" clId="{F920E930-18E0-42D9-9B27-12515D850009}" dt="2019-10-19T20:06:23.340" v="5348" actId="20577"/>
          <ac:spMkLst>
            <pc:docMk/>
            <pc:sldMk cId="1650528887" sldId="270"/>
            <ac:spMk id="3" creationId="{C98457A0-3F1A-4C88-B60D-607031071335}"/>
          </ac:spMkLst>
        </pc:spChg>
      </pc:sldChg>
      <pc:sldChg chg="modSp add modNotesTx">
        <pc:chgData name="Kevin Best" userId="c4951a91478e89fc" providerId="LiveId" clId="{F920E930-18E0-42D9-9B27-12515D850009}" dt="2019-10-19T20:22:59.704" v="6798" actId="20577"/>
        <pc:sldMkLst>
          <pc:docMk/>
          <pc:sldMk cId="3466218737" sldId="271"/>
        </pc:sldMkLst>
        <pc:spChg chg="mod">
          <ac:chgData name="Kevin Best" userId="c4951a91478e89fc" providerId="LiveId" clId="{F920E930-18E0-42D9-9B27-12515D850009}" dt="2019-10-19T20:14:35.617" v="5879" actId="20577"/>
          <ac:spMkLst>
            <pc:docMk/>
            <pc:sldMk cId="3466218737" sldId="271"/>
            <ac:spMk id="2" creationId="{E2F88E39-63DC-48E7-880B-EFB8260E4C99}"/>
          </ac:spMkLst>
        </pc:spChg>
        <pc:spChg chg="mod">
          <ac:chgData name="Kevin Best" userId="c4951a91478e89fc" providerId="LiveId" clId="{F920E930-18E0-42D9-9B27-12515D850009}" dt="2019-10-19T20:18:29.343" v="6335" actId="20577"/>
          <ac:spMkLst>
            <pc:docMk/>
            <pc:sldMk cId="3466218737" sldId="271"/>
            <ac:spMk id="3" creationId="{0F620C94-6B17-4AED-9A96-3179B9C9AEFA}"/>
          </ac:spMkLst>
        </pc:spChg>
      </pc:sldChg>
      <pc:sldChg chg="addSp delSp modSp add modNotesTx">
        <pc:chgData name="Kevin Best" userId="c4951a91478e89fc" providerId="LiveId" clId="{F920E930-18E0-42D9-9B27-12515D850009}" dt="2019-10-19T20:29:04.221" v="7107" actId="20577"/>
        <pc:sldMkLst>
          <pc:docMk/>
          <pc:sldMk cId="1036256776" sldId="272"/>
        </pc:sldMkLst>
        <pc:spChg chg="mod">
          <ac:chgData name="Kevin Best" userId="c4951a91478e89fc" providerId="LiveId" clId="{F920E930-18E0-42D9-9B27-12515D850009}" dt="2019-10-19T20:23:41.911" v="6844" actId="20577"/>
          <ac:spMkLst>
            <pc:docMk/>
            <pc:sldMk cId="1036256776" sldId="272"/>
            <ac:spMk id="2" creationId="{FDD3E56A-3AAF-4D40-B272-F5DB3BD02AC2}"/>
          </ac:spMkLst>
        </pc:spChg>
        <pc:spChg chg="del">
          <ac:chgData name="Kevin Best" userId="c4951a91478e89fc" providerId="LiveId" clId="{F920E930-18E0-42D9-9B27-12515D850009}" dt="2019-10-19T20:24:19.380" v="6845" actId="931"/>
          <ac:spMkLst>
            <pc:docMk/>
            <pc:sldMk cId="1036256776" sldId="272"/>
            <ac:spMk id="3" creationId="{7F4116B4-C2B6-437F-AE51-9FFF3B0697CC}"/>
          </ac:spMkLst>
        </pc:spChg>
        <pc:spChg chg="add mod">
          <ac:chgData name="Kevin Best" userId="c4951a91478e89fc" providerId="LiveId" clId="{F920E930-18E0-42D9-9B27-12515D850009}" dt="2019-10-19T20:26:49.520" v="6945" actId="20577"/>
          <ac:spMkLst>
            <pc:docMk/>
            <pc:sldMk cId="1036256776" sldId="272"/>
            <ac:spMk id="9" creationId="{1C09D1B4-F19D-419E-9C04-BB1C8B825228}"/>
          </ac:spMkLst>
        </pc:spChg>
        <pc:picChg chg="add mod">
          <ac:chgData name="Kevin Best" userId="c4951a91478e89fc" providerId="LiveId" clId="{F920E930-18E0-42D9-9B27-12515D850009}" dt="2019-10-19T20:27:05.329" v="6946" actId="1076"/>
          <ac:picMkLst>
            <pc:docMk/>
            <pc:sldMk cId="1036256776" sldId="272"/>
            <ac:picMk id="8" creationId="{2D028468-3768-4909-93D5-6A9237DE5B17}"/>
          </ac:picMkLst>
        </pc:picChg>
      </pc:sldChg>
      <pc:sldChg chg="addSp delSp modSp add modNotesTx">
        <pc:chgData name="Kevin Best" userId="c4951a91478e89fc" providerId="LiveId" clId="{F920E930-18E0-42D9-9B27-12515D850009}" dt="2019-10-19T20:32:42.262" v="7247" actId="20577"/>
        <pc:sldMkLst>
          <pc:docMk/>
          <pc:sldMk cId="322003115" sldId="273"/>
        </pc:sldMkLst>
        <pc:spChg chg="mod">
          <ac:chgData name="Kevin Best" userId="c4951a91478e89fc" providerId="LiveId" clId="{F920E930-18E0-42D9-9B27-12515D850009}" dt="2019-10-19T20:29:34.970" v="7145" actId="20577"/>
          <ac:spMkLst>
            <pc:docMk/>
            <pc:sldMk cId="322003115" sldId="273"/>
            <ac:spMk id="2" creationId="{D501CBA8-6C5E-4510-83E6-3A52CAD51F1D}"/>
          </ac:spMkLst>
        </pc:spChg>
        <pc:spChg chg="del">
          <ac:chgData name="Kevin Best" userId="c4951a91478e89fc" providerId="LiveId" clId="{F920E930-18E0-42D9-9B27-12515D850009}" dt="2019-10-19T20:30:35.412" v="7146" actId="931"/>
          <ac:spMkLst>
            <pc:docMk/>
            <pc:sldMk cId="322003115" sldId="273"/>
            <ac:spMk id="3" creationId="{02266DED-A78A-47A5-B828-F537851C1AA0}"/>
          </ac:spMkLst>
        </pc:spChg>
        <pc:spChg chg="add mod">
          <ac:chgData name="Kevin Best" userId="c4951a91478e89fc" providerId="LiveId" clId="{F920E930-18E0-42D9-9B27-12515D850009}" dt="2019-10-19T20:31:59.794" v="7198" actId="20577"/>
          <ac:spMkLst>
            <pc:docMk/>
            <pc:sldMk cId="322003115" sldId="273"/>
            <ac:spMk id="9" creationId="{5867D741-9297-404D-A79B-FB554FCAC286}"/>
          </ac:spMkLst>
        </pc:spChg>
        <pc:picChg chg="add mod">
          <ac:chgData name="Kevin Best" userId="c4951a91478e89fc" providerId="LiveId" clId="{F920E930-18E0-42D9-9B27-12515D850009}" dt="2019-10-19T20:31:11.116" v="7155" actId="1076"/>
          <ac:picMkLst>
            <pc:docMk/>
            <pc:sldMk cId="322003115" sldId="273"/>
            <ac:picMk id="8" creationId="{AE25E59E-2AEF-43D6-A531-218489A638C5}"/>
          </ac:picMkLst>
        </pc:picChg>
      </pc:sldChg>
      <pc:sldChg chg="addSp delSp modSp add modNotesTx">
        <pc:chgData name="Kevin Best" userId="c4951a91478e89fc" providerId="LiveId" clId="{F920E930-18E0-42D9-9B27-12515D850009}" dt="2019-10-19T23:23:19.368" v="7891" actId="20577"/>
        <pc:sldMkLst>
          <pc:docMk/>
          <pc:sldMk cId="4170655166" sldId="274"/>
        </pc:sldMkLst>
        <pc:spChg chg="mod">
          <ac:chgData name="Kevin Best" userId="c4951a91478e89fc" providerId="LiveId" clId="{F920E930-18E0-42D9-9B27-12515D850009}" dt="2019-10-19T23:13:56.093" v="7298" actId="20577"/>
          <ac:spMkLst>
            <pc:docMk/>
            <pc:sldMk cId="4170655166" sldId="274"/>
            <ac:spMk id="2" creationId="{E7E36CC7-3AE9-4129-A740-C8F62A071014}"/>
          </ac:spMkLst>
        </pc:spChg>
        <pc:spChg chg="del">
          <ac:chgData name="Kevin Best" userId="c4951a91478e89fc" providerId="LiveId" clId="{F920E930-18E0-42D9-9B27-12515D850009}" dt="2019-10-19T23:14:37.812" v="7299" actId="931"/>
          <ac:spMkLst>
            <pc:docMk/>
            <pc:sldMk cId="4170655166" sldId="274"/>
            <ac:spMk id="3" creationId="{5BA03B25-5687-44C3-BBCA-241E7C189EB8}"/>
          </ac:spMkLst>
        </pc:spChg>
        <pc:spChg chg="add mod">
          <ac:chgData name="Kevin Best" userId="c4951a91478e89fc" providerId="LiveId" clId="{F920E930-18E0-42D9-9B27-12515D850009}" dt="2019-10-19T23:17:10.372" v="7388" actId="20577"/>
          <ac:spMkLst>
            <pc:docMk/>
            <pc:sldMk cId="4170655166" sldId="274"/>
            <ac:spMk id="9" creationId="{8AA20468-DA2B-427B-8503-7F3D006A1E32}"/>
          </ac:spMkLst>
        </pc:spChg>
        <pc:picChg chg="add mod">
          <ac:chgData name="Kevin Best" userId="c4951a91478e89fc" providerId="LiveId" clId="{F920E930-18E0-42D9-9B27-12515D850009}" dt="2019-10-19T23:15:09.246" v="7307" actId="14100"/>
          <ac:picMkLst>
            <pc:docMk/>
            <pc:sldMk cId="4170655166" sldId="274"/>
            <ac:picMk id="8" creationId="{AA5EC286-C376-45A1-BC0B-CD569910C248}"/>
          </ac:picMkLst>
        </pc:picChg>
      </pc:sldChg>
      <pc:sldChg chg="addSp delSp modSp add modNotesTx">
        <pc:chgData name="Kevin Best" userId="c4951a91478e89fc" providerId="LiveId" clId="{F920E930-18E0-42D9-9B27-12515D850009}" dt="2019-10-19T23:41:26.655" v="8924" actId="20577"/>
        <pc:sldMkLst>
          <pc:docMk/>
          <pc:sldMk cId="411448890" sldId="275"/>
        </pc:sldMkLst>
        <pc:spChg chg="mod">
          <ac:chgData name="Kevin Best" userId="c4951a91478e89fc" providerId="LiveId" clId="{F920E930-18E0-42D9-9B27-12515D850009}" dt="2019-10-19T23:28:39.569" v="7933" actId="20577"/>
          <ac:spMkLst>
            <pc:docMk/>
            <pc:sldMk cId="411448890" sldId="275"/>
            <ac:spMk id="2" creationId="{57F8201E-6C13-430E-9CAD-9EDA91F16273}"/>
          </ac:spMkLst>
        </pc:spChg>
        <pc:spChg chg="del">
          <ac:chgData name="Kevin Best" userId="c4951a91478e89fc" providerId="LiveId" clId="{F920E930-18E0-42D9-9B27-12515D850009}" dt="2019-10-19T23:28:47.231" v="7934" actId="931"/>
          <ac:spMkLst>
            <pc:docMk/>
            <pc:sldMk cId="411448890" sldId="275"/>
            <ac:spMk id="3" creationId="{FBDAAC32-863E-45C7-BC9D-CCCC4E1BA76B}"/>
          </ac:spMkLst>
        </pc:spChg>
        <pc:spChg chg="add mod">
          <ac:chgData name="Kevin Best" userId="c4951a91478e89fc" providerId="LiveId" clId="{F920E930-18E0-42D9-9B27-12515D850009}" dt="2019-10-19T23:30:04.356" v="7999" actId="20577"/>
          <ac:spMkLst>
            <pc:docMk/>
            <pc:sldMk cId="411448890" sldId="275"/>
            <ac:spMk id="9" creationId="{A24E2807-E0B9-43F6-BC53-5126B1BA97A0}"/>
          </ac:spMkLst>
        </pc:spChg>
        <pc:picChg chg="add mod">
          <ac:chgData name="Kevin Best" userId="c4951a91478e89fc" providerId="LiveId" clId="{F920E930-18E0-42D9-9B27-12515D850009}" dt="2019-10-19T23:29:04.892" v="7940" actId="14100"/>
          <ac:picMkLst>
            <pc:docMk/>
            <pc:sldMk cId="411448890" sldId="275"/>
            <ac:picMk id="8" creationId="{6F95678F-1275-46D8-BB43-6E3ED134F171}"/>
          </ac:picMkLst>
        </pc:picChg>
      </pc:sldChg>
      <pc:sldChg chg="modSp add modNotesTx">
        <pc:chgData name="Kevin Best" userId="c4951a91478e89fc" providerId="LiveId" clId="{F920E930-18E0-42D9-9B27-12515D850009}" dt="2019-10-19T23:51:28.663" v="9453" actId="20577"/>
        <pc:sldMkLst>
          <pc:docMk/>
          <pc:sldMk cId="839370036" sldId="276"/>
        </pc:sldMkLst>
        <pc:spChg chg="mod">
          <ac:chgData name="Kevin Best" userId="c4951a91478e89fc" providerId="LiveId" clId="{F920E930-18E0-42D9-9B27-12515D850009}" dt="2019-10-19T23:44:40.655" v="8966" actId="20577"/>
          <ac:spMkLst>
            <pc:docMk/>
            <pc:sldMk cId="839370036" sldId="276"/>
            <ac:spMk id="2" creationId="{6F8BED16-C6D2-4763-8839-FD267CED7F4C}"/>
          </ac:spMkLst>
        </pc:spChg>
        <pc:spChg chg="mod">
          <ac:chgData name="Kevin Best" userId="c4951a91478e89fc" providerId="LiveId" clId="{F920E930-18E0-42D9-9B27-12515D850009}" dt="2019-10-19T23:46:52.835" v="9078" actId="20577"/>
          <ac:spMkLst>
            <pc:docMk/>
            <pc:sldMk cId="839370036" sldId="276"/>
            <ac:spMk id="3" creationId="{B8C52CAB-4045-43B9-8AD5-1283C1569F67}"/>
          </ac:spMkLst>
        </pc:spChg>
      </pc:sldChg>
      <pc:sldChg chg="addSp delSp modSp add modNotesTx">
        <pc:chgData name="Kevin Best" userId="c4951a91478e89fc" providerId="LiveId" clId="{F920E930-18E0-42D9-9B27-12515D850009}" dt="2019-10-19T23:54:29.819" v="9623" actId="20577"/>
        <pc:sldMkLst>
          <pc:docMk/>
          <pc:sldMk cId="3350267272" sldId="277"/>
        </pc:sldMkLst>
        <pc:spChg chg="mod">
          <ac:chgData name="Kevin Best" userId="c4951a91478e89fc" providerId="LiveId" clId="{F920E930-18E0-42D9-9B27-12515D850009}" dt="2019-10-19T23:51:58.186" v="9478" actId="20577"/>
          <ac:spMkLst>
            <pc:docMk/>
            <pc:sldMk cId="3350267272" sldId="277"/>
            <ac:spMk id="2" creationId="{8C8C903B-679C-4D8E-AFFB-6B1B17A0E267}"/>
          </ac:spMkLst>
        </pc:spChg>
        <pc:spChg chg="del">
          <ac:chgData name="Kevin Best" userId="c4951a91478e89fc" providerId="LiveId" clId="{F920E930-18E0-42D9-9B27-12515D850009}" dt="2019-10-19T23:52:10.114" v="9479" actId="931"/>
          <ac:spMkLst>
            <pc:docMk/>
            <pc:sldMk cId="3350267272" sldId="277"/>
            <ac:spMk id="3" creationId="{4B2FD0F5-8246-4707-80E7-EE39B4607D32}"/>
          </ac:spMkLst>
        </pc:spChg>
        <pc:spChg chg="add mod">
          <ac:chgData name="Kevin Best" userId="c4951a91478e89fc" providerId="LiveId" clId="{F920E930-18E0-42D9-9B27-12515D850009}" dt="2019-10-19T23:53:28.318" v="9537" actId="20577"/>
          <ac:spMkLst>
            <pc:docMk/>
            <pc:sldMk cId="3350267272" sldId="277"/>
            <ac:spMk id="9" creationId="{071876F1-1C78-4F26-8E3C-8D9706C27B73}"/>
          </ac:spMkLst>
        </pc:spChg>
        <pc:picChg chg="add mod">
          <ac:chgData name="Kevin Best" userId="c4951a91478e89fc" providerId="LiveId" clId="{F920E930-18E0-42D9-9B27-12515D850009}" dt="2019-10-19T23:52:23.018" v="9484" actId="14100"/>
          <ac:picMkLst>
            <pc:docMk/>
            <pc:sldMk cId="3350267272" sldId="277"/>
            <ac:picMk id="8" creationId="{A5475367-F77C-4316-A730-1F96F5A02663}"/>
          </ac:picMkLst>
        </pc:picChg>
      </pc:sldChg>
      <pc:sldChg chg="addSp delSp modSp add modNotesTx">
        <pc:chgData name="Kevin Best" userId="c4951a91478e89fc" providerId="LiveId" clId="{F920E930-18E0-42D9-9B27-12515D850009}" dt="2019-10-20T00:05:59.216" v="10515" actId="20577"/>
        <pc:sldMkLst>
          <pc:docMk/>
          <pc:sldMk cId="991808633" sldId="278"/>
        </pc:sldMkLst>
        <pc:spChg chg="mod">
          <ac:chgData name="Kevin Best" userId="c4951a91478e89fc" providerId="LiveId" clId="{F920E930-18E0-42D9-9B27-12515D850009}" dt="2019-10-19T23:55:41.252" v="9674" actId="20577"/>
          <ac:spMkLst>
            <pc:docMk/>
            <pc:sldMk cId="991808633" sldId="278"/>
            <ac:spMk id="2" creationId="{071FC07A-74F0-4F39-AAA4-1DE6A5671B10}"/>
          </ac:spMkLst>
        </pc:spChg>
        <pc:spChg chg="del">
          <ac:chgData name="Kevin Best" userId="c4951a91478e89fc" providerId="LiveId" clId="{F920E930-18E0-42D9-9B27-12515D850009}" dt="2019-10-19T23:56:01.207" v="9675" actId="931"/>
          <ac:spMkLst>
            <pc:docMk/>
            <pc:sldMk cId="991808633" sldId="278"/>
            <ac:spMk id="3" creationId="{777DD33C-9C52-4DEC-A6C7-884C79E3DA19}"/>
          </ac:spMkLst>
        </pc:spChg>
        <pc:spChg chg="add mod">
          <ac:chgData name="Kevin Best" userId="c4951a91478e89fc" providerId="LiveId" clId="{F920E930-18E0-42D9-9B27-12515D850009}" dt="2019-10-19T23:57:31.659" v="9741" actId="14100"/>
          <ac:spMkLst>
            <pc:docMk/>
            <pc:sldMk cId="991808633" sldId="278"/>
            <ac:spMk id="9" creationId="{4657A679-DE44-44A2-BA37-71D03B3BCD53}"/>
          </ac:spMkLst>
        </pc:spChg>
        <pc:picChg chg="add mod">
          <ac:chgData name="Kevin Best" userId="c4951a91478e89fc" providerId="LiveId" clId="{F920E930-18E0-42D9-9B27-12515D850009}" dt="2019-10-19T23:56:16.126" v="9681" actId="14100"/>
          <ac:picMkLst>
            <pc:docMk/>
            <pc:sldMk cId="991808633" sldId="278"/>
            <ac:picMk id="8" creationId="{4280C267-7061-49A3-BCC7-19B26BE279AE}"/>
          </ac:picMkLst>
        </pc:picChg>
      </pc:sldChg>
      <pc:sldChg chg="modSp add modNotesTx">
        <pc:chgData name="Kevin Best" userId="c4951a91478e89fc" providerId="LiveId" clId="{F920E930-18E0-42D9-9B27-12515D850009}" dt="2019-10-20T00:14:47.708" v="11185" actId="20577"/>
        <pc:sldMkLst>
          <pc:docMk/>
          <pc:sldMk cId="583830153" sldId="279"/>
        </pc:sldMkLst>
        <pc:spChg chg="mod">
          <ac:chgData name="Kevin Best" userId="c4951a91478e89fc" providerId="LiveId" clId="{F920E930-18E0-42D9-9B27-12515D850009}" dt="2019-10-20T00:06:35.732" v="10567" actId="20577"/>
          <ac:spMkLst>
            <pc:docMk/>
            <pc:sldMk cId="583830153" sldId="279"/>
            <ac:spMk id="2" creationId="{6540A340-2F14-49BF-91F3-80CC965EC0DC}"/>
          </ac:spMkLst>
        </pc:spChg>
        <pc:spChg chg="mod">
          <ac:chgData name="Kevin Best" userId="c4951a91478e89fc" providerId="LiveId" clId="{F920E930-18E0-42D9-9B27-12515D850009}" dt="2019-10-20T00:14:47.708" v="11185" actId="20577"/>
          <ac:spMkLst>
            <pc:docMk/>
            <pc:sldMk cId="583830153" sldId="279"/>
            <ac:spMk id="3" creationId="{274BCCD2-6ECD-45B7-9FD8-F79DC434939F}"/>
          </ac:spMkLst>
        </pc:spChg>
      </pc:sldChg>
      <pc:sldChg chg="addSp delSp modSp add modNotesTx">
        <pc:chgData name="Kevin Best" userId="c4951a91478e89fc" providerId="LiveId" clId="{F920E930-18E0-42D9-9B27-12515D850009}" dt="2019-10-20T00:29:24.419" v="11864" actId="20577"/>
        <pc:sldMkLst>
          <pc:docMk/>
          <pc:sldMk cId="3149618048" sldId="280"/>
        </pc:sldMkLst>
        <pc:spChg chg="mod">
          <ac:chgData name="Kevin Best" userId="c4951a91478e89fc" providerId="LiveId" clId="{F920E930-18E0-42D9-9B27-12515D850009}" dt="2019-10-20T00:15:29.592" v="11214" actId="20577"/>
          <ac:spMkLst>
            <pc:docMk/>
            <pc:sldMk cId="3149618048" sldId="280"/>
            <ac:spMk id="2" creationId="{EBF984E1-2EF6-4B6D-BDCC-3EB3F5CB3927}"/>
          </ac:spMkLst>
        </pc:spChg>
        <pc:spChg chg="del">
          <ac:chgData name="Kevin Best" userId="c4951a91478e89fc" providerId="LiveId" clId="{F920E930-18E0-42D9-9B27-12515D850009}" dt="2019-10-20T00:16:15.887" v="11215" actId="931"/>
          <ac:spMkLst>
            <pc:docMk/>
            <pc:sldMk cId="3149618048" sldId="280"/>
            <ac:spMk id="3" creationId="{0EE545E2-A6D7-44F1-A41F-24D9E84B85F0}"/>
          </ac:spMkLst>
        </pc:spChg>
        <pc:spChg chg="add mod">
          <ac:chgData name="Kevin Best" userId="c4951a91478e89fc" providerId="LiveId" clId="{F920E930-18E0-42D9-9B27-12515D850009}" dt="2019-10-20T00:29:24.419" v="11864" actId="20577"/>
          <ac:spMkLst>
            <pc:docMk/>
            <pc:sldMk cId="3149618048" sldId="280"/>
            <ac:spMk id="9" creationId="{42860E0E-97A3-4C96-9EA3-BA4A5BCE4AA3}"/>
          </ac:spMkLst>
        </pc:spChg>
        <pc:picChg chg="add mod">
          <ac:chgData name="Kevin Best" userId="c4951a91478e89fc" providerId="LiveId" clId="{F920E930-18E0-42D9-9B27-12515D850009}" dt="2019-10-20T00:16:32.071" v="11221" actId="14100"/>
          <ac:picMkLst>
            <pc:docMk/>
            <pc:sldMk cId="3149618048" sldId="280"/>
            <ac:picMk id="8" creationId="{F8629D65-2066-4F2F-9A08-4E17F1FB0A76}"/>
          </ac:picMkLst>
        </pc:picChg>
      </pc:sldChg>
      <pc:sldChg chg="modSp add modNotesTx">
        <pc:chgData name="Kevin Best" userId="c4951a91478e89fc" providerId="LiveId" clId="{F920E930-18E0-42D9-9B27-12515D850009}" dt="2019-10-20T00:27:30.074" v="11822" actId="20577"/>
        <pc:sldMkLst>
          <pc:docMk/>
          <pc:sldMk cId="359599542" sldId="281"/>
        </pc:sldMkLst>
        <pc:spChg chg="mod">
          <ac:chgData name="Kevin Best" userId="c4951a91478e89fc" providerId="LiveId" clId="{F920E930-18E0-42D9-9B27-12515D850009}" dt="2019-10-20T00:27:30.074" v="11822" actId="20577"/>
          <ac:spMkLst>
            <pc:docMk/>
            <pc:sldMk cId="359599542" sldId="281"/>
            <ac:spMk id="2" creationId="{D99A9459-3252-4DEC-8899-6DEA64728086}"/>
          </ac:spMkLst>
        </pc:spChg>
        <pc:spChg chg="mod">
          <ac:chgData name="Kevin Best" userId="c4951a91478e89fc" providerId="LiveId" clId="{F920E930-18E0-42D9-9B27-12515D850009}" dt="2019-10-20T00:23:36.947" v="11614" actId="20577"/>
          <ac:spMkLst>
            <pc:docMk/>
            <pc:sldMk cId="359599542" sldId="281"/>
            <ac:spMk id="3" creationId="{61DEF266-2E58-4CED-936B-DE25E8C5FC9E}"/>
          </ac:spMkLst>
        </pc:spChg>
      </pc:sldChg>
      <pc:sldChg chg="addSp delSp modSp add ord">
        <pc:chgData name="Kevin Best" userId="c4951a91478e89fc" providerId="LiveId" clId="{F920E930-18E0-42D9-9B27-12515D850009}" dt="2019-10-20T00:32:39.820" v="12007" actId="1076"/>
        <pc:sldMkLst>
          <pc:docMk/>
          <pc:sldMk cId="269877199" sldId="282"/>
        </pc:sldMkLst>
        <pc:spChg chg="mod">
          <ac:chgData name="Kevin Best" userId="c4951a91478e89fc" providerId="LiveId" clId="{F920E930-18E0-42D9-9B27-12515D850009}" dt="2019-10-20T00:30:19.330" v="11905" actId="313"/>
          <ac:spMkLst>
            <pc:docMk/>
            <pc:sldMk cId="269877199" sldId="282"/>
            <ac:spMk id="2" creationId="{0368E9DD-032C-4CDC-8F19-158A7E021943}"/>
          </ac:spMkLst>
        </pc:spChg>
        <pc:spChg chg="del">
          <ac:chgData name="Kevin Best" userId="c4951a91478e89fc" providerId="LiveId" clId="{F920E930-18E0-42D9-9B27-12515D850009}" dt="2019-10-20T00:31:01.426" v="11906" actId="931"/>
          <ac:spMkLst>
            <pc:docMk/>
            <pc:sldMk cId="269877199" sldId="282"/>
            <ac:spMk id="3" creationId="{2CCE392D-5B4B-49DE-B207-682B101EFF74}"/>
          </ac:spMkLst>
        </pc:spChg>
        <pc:spChg chg="add mod">
          <ac:chgData name="Kevin Best" userId="c4951a91478e89fc" providerId="LiveId" clId="{F920E930-18E0-42D9-9B27-12515D850009}" dt="2019-10-20T00:32:39.820" v="12007" actId="1076"/>
          <ac:spMkLst>
            <pc:docMk/>
            <pc:sldMk cId="269877199" sldId="282"/>
            <ac:spMk id="9" creationId="{411DEFFE-DD42-4059-9E23-DDD4F7B5D97C}"/>
          </ac:spMkLst>
        </pc:spChg>
        <pc:picChg chg="add mod">
          <ac:chgData name="Kevin Best" userId="c4951a91478e89fc" providerId="LiveId" clId="{F920E930-18E0-42D9-9B27-12515D850009}" dt="2019-10-20T00:31:12.746" v="11912" actId="14100"/>
          <ac:picMkLst>
            <pc:docMk/>
            <pc:sldMk cId="269877199" sldId="282"/>
            <ac:picMk id="8" creationId="{A1A70B0F-2F84-44CB-97E2-DBA9A8A0877E}"/>
          </ac:picMkLst>
        </pc:picChg>
      </pc:sldChg>
      <pc:sldChg chg="modSp add modNotesTx">
        <pc:chgData name="Kevin Best" userId="c4951a91478e89fc" providerId="LiveId" clId="{F920E930-18E0-42D9-9B27-12515D850009}" dt="2019-10-20T00:40:53.545" v="12430" actId="20577"/>
        <pc:sldMkLst>
          <pc:docMk/>
          <pc:sldMk cId="2427050498" sldId="283"/>
        </pc:sldMkLst>
        <pc:spChg chg="mod">
          <ac:chgData name="Kevin Best" userId="c4951a91478e89fc" providerId="LiveId" clId="{F920E930-18E0-42D9-9B27-12515D850009}" dt="2019-10-20T00:35:21.411" v="12054" actId="20577"/>
          <ac:spMkLst>
            <pc:docMk/>
            <pc:sldMk cId="2427050498" sldId="283"/>
            <ac:spMk id="2" creationId="{3462C8E5-3162-48F0-8F98-5F8AAD4CE4F6}"/>
          </ac:spMkLst>
        </pc:spChg>
        <pc:spChg chg="mod">
          <ac:chgData name="Kevin Best" userId="c4951a91478e89fc" providerId="LiveId" clId="{F920E930-18E0-42D9-9B27-12515D850009}" dt="2019-10-20T00:37:43.770" v="12059" actId="20577"/>
          <ac:spMkLst>
            <pc:docMk/>
            <pc:sldMk cId="2427050498" sldId="283"/>
            <ac:spMk id="3" creationId="{5A3C70D9-0CE8-473E-BE6A-580E72B8052D}"/>
          </ac:spMkLst>
        </pc:spChg>
      </pc:sldChg>
      <pc:sldChg chg="addSp delSp modSp add modNotesTx">
        <pc:chgData name="Kevin Best" userId="c4951a91478e89fc" providerId="LiveId" clId="{F920E930-18E0-42D9-9B27-12515D850009}" dt="2019-10-21T16:02:08.182" v="13257" actId="33524"/>
        <pc:sldMkLst>
          <pc:docMk/>
          <pc:sldMk cId="2756282749" sldId="284"/>
        </pc:sldMkLst>
        <pc:spChg chg="mod">
          <ac:chgData name="Kevin Best" userId="c4951a91478e89fc" providerId="LiveId" clId="{F920E930-18E0-42D9-9B27-12515D850009}" dt="2019-10-21T15:48:05.700" v="12498" actId="20577"/>
          <ac:spMkLst>
            <pc:docMk/>
            <pc:sldMk cId="2756282749" sldId="284"/>
            <ac:spMk id="2" creationId="{F8FAD1E6-1230-4C42-B4C5-0C1B65663E72}"/>
          </ac:spMkLst>
        </pc:spChg>
        <pc:spChg chg="add del mod">
          <ac:chgData name="Kevin Best" userId="c4951a91478e89fc" providerId="LiveId" clId="{F920E930-18E0-42D9-9B27-12515D850009}" dt="2019-10-21T15:54:34.578" v="12706" actId="931"/>
          <ac:spMkLst>
            <pc:docMk/>
            <pc:sldMk cId="2756282749" sldId="284"/>
            <ac:spMk id="3" creationId="{931D3EC2-64BA-47CA-ACED-34B3F005AB18}"/>
          </ac:spMkLst>
        </pc:spChg>
        <pc:spChg chg="add mod">
          <ac:chgData name="Kevin Best" userId="c4951a91478e89fc" providerId="LiveId" clId="{F920E930-18E0-42D9-9B27-12515D850009}" dt="2019-10-21T15:52:14.140" v="12698" actId="20577"/>
          <ac:spMkLst>
            <pc:docMk/>
            <pc:sldMk cId="2756282749" sldId="284"/>
            <ac:spMk id="7" creationId="{164D2AD6-7BEC-45C7-A340-F33A41EB12E9}"/>
          </ac:spMkLst>
        </pc:spChg>
        <pc:spChg chg="add mod">
          <ac:chgData name="Kevin Best" userId="c4951a91478e89fc" providerId="LiveId" clId="{F920E930-18E0-42D9-9B27-12515D850009}" dt="2019-10-21T15:55:44.327" v="12760" actId="1076"/>
          <ac:spMkLst>
            <pc:docMk/>
            <pc:sldMk cId="2756282749" sldId="284"/>
            <ac:spMk id="12" creationId="{E86AABAA-1DAC-47D2-AC06-250A5D051CA1}"/>
          </ac:spMkLst>
        </pc:spChg>
        <pc:picChg chg="add del mod">
          <ac:chgData name="Kevin Best" userId="c4951a91478e89fc" providerId="LiveId" clId="{F920E930-18E0-42D9-9B27-12515D850009}" dt="2019-10-21T15:52:47.090" v="12705" actId="931"/>
          <ac:picMkLst>
            <pc:docMk/>
            <pc:sldMk cId="2756282749" sldId="284"/>
            <ac:picMk id="9" creationId="{238DAABB-C8DB-42CC-AAB9-99789BEC9D4E}"/>
          </ac:picMkLst>
        </pc:picChg>
        <pc:picChg chg="add mod">
          <ac:chgData name="Kevin Best" userId="c4951a91478e89fc" providerId="LiveId" clId="{F920E930-18E0-42D9-9B27-12515D850009}" dt="2019-10-21T15:54:47.928" v="12711" actId="14100"/>
          <ac:picMkLst>
            <pc:docMk/>
            <pc:sldMk cId="2756282749" sldId="284"/>
            <ac:picMk id="11" creationId="{AE01A510-BCBC-41E3-8F72-4FCF0EA3509A}"/>
          </ac:picMkLst>
        </pc:picChg>
      </pc:sldChg>
      <pc:sldChg chg="addSp delSp modSp add">
        <pc:chgData name="Kevin Best" userId="c4951a91478e89fc" providerId="LiveId" clId="{F920E930-18E0-42D9-9B27-12515D850009}" dt="2019-10-21T16:13:24.566" v="14041" actId="20577"/>
        <pc:sldMkLst>
          <pc:docMk/>
          <pc:sldMk cId="2056867105" sldId="285"/>
        </pc:sldMkLst>
        <pc:spChg chg="del">
          <ac:chgData name="Kevin Best" userId="c4951a91478e89fc" providerId="LiveId" clId="{F920E930-18E0-42D9-9B27-12515D850009}" dt="2019-10-21T16:03:07.438" v="13259"/>
          <ac:spMkLst>
            <pc:docMk/>
            <pc:sldMk cId="2056867105" sldId="285"/>
            <ac:spMk id="2" creationId="{75D4E478-EE2C-4CC6-8DB8-479C83646092}"/>
          </ac:spMkLst>
        </pc:spChg>
        <pc:spChg chg="del">
          <ac:chgData name="Kevin Best" userId="c4951a91478e89fc" providerId="LiveId" clId="{F920E930-18E0-42D9-9B27-12515D850009}" dt="2019-10-21T16:03:07.438" v="13259"/>
          <ac:spMkLst>
            <pc:docMk/>
            <pc:sldMk cId="2056867105" sldId="285"/>
            <ac:spMk id="3" creationId="{2C1CDC93-FC66-49B6-8429-515A91B8A4B1}"/>
          </ac:spMkLst>
        </pc:spChg>
        <pc:spChg chg="del">
          <ac:chgData name="Kevin Best" userId="c4951a91478e89fc" providerId="LiveId" clId="{F920E930-18E0-42D9-9B27-12515D850009}" dt="2019-10-21T16:03:07.438" v="13259"/>
          <ac:spMkLst>
            <pc:docMk/>
            <pc:sldMk cId="2056867105" sldId="285"/>
            <ac:spMk id="4" creationId="{7A1F8734-9825-4FFE-92AE-4A502C04F6FF}"/>
          </ac:spMkLst>
        </pc:spChg>
        <pc:spChg chg="add mod">
          <ac:chgData name="Kevin Best" userId="c4951a91478e89fc" providerId="LiveId" clId="{F920E930-18E0-42D9-9B27-12515D850009}" dt="2019-10-21T16:05:09.490" v="13297" actId="20577"/>
          <ac:spMkLst>
            <pc:docMk/>
            <pc:sldMk cId="2056867105" sldId="285"/>
            <ac:spMk id="8" creationId="{27D0F1B2-7CEC-4997-98E6-22BC18AF959A}"/>
          </ac:spMkLst>
        </pc:spChg>
        <pc:spChg chg="add mod">
          <ac:chgData name="Kevin Best" userId="c4951a91478e89fc" providerId="LiveId" clId="{F920E930-18E0-42D9-9B27-12515D850009}" dt="2019-10-21T16:13:24.566" v="14041" actId="20577"/>
          <ac:spMkLst>
            <pc:docMk/>
            <pc:sldMk cId="2056867105" sldId="285"/>
            <ac:spMk id="9" creationId="{3ABECC5B-D246-4730-A903-9889B4404D9E}"/>
          </ac:spMkLst>
        </pc:spChg>
      </pc:sldChg>
      <pc:sldChg chg="delSp modSp add">
        <pc:chgData name="Kevin Best" userId="c4951a91478e89fc" providerId="LiveId" clId="{F920E930-18E0-42D9-9B27-12515D850009}" dt="2019-10-21T16:14:05.607" v="14063"/>
        <pc:sldMkLst>
          <pc:docMk/>
          <pc:sldMk cId="4137759212" sldId="286"/>
        </pc:sldMkLst>
        <pc:spChg chg="mod">
          <ac:chgData name="Kevin Best" userId="c4951a91478e89fc" providerId="LiveId" clId="{F920E930-18E0-42D9-9B27-12515D850009}" dt="2019-10-21T16:13:48.168" v="14062" actId="20577"/>
          <ac:spMkLst>
            <pc:docMk/>
            <pc:sldMk cId="4137759212" sldId="286"/>
            <ac:spMk id="2" creationId="{6066AFEB-9230-4E2E-AC76-347A0C36B515}"/>
          </ac:spMkLst>
        </pc:spChg>
        <pc:spChg chg="del">
          <ac:chgData name="Kevin Best" userId="c4951a91478e89fc" providerId="LiveId" clId="{F920E930-18E0-42D9-9B27-12515D850009}" dt="2019-10-21T16:14:05.607" v="14063"/>
          <ac:spMkLst>
            <pc:docMk/>
            <pc:sldMk cId="4137759212" sldId="286"/>
            <ac:spMk id="3" creationId="{2871B1C0-D3F9-42EE-91D2-98C689A635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B96BF-A48C-4C0A-89CD-3DA91EA27F8A}"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4DAA3-1A16-44AA-904D-52F6DF3EF3D9}" type="slidenum">
              <a:rPr lang="en-US" smtClean="0"/>
              <a:t>‹#›</a:t>
            </a:fld>
            <a:endParaRPr lang="en-US"/>
          </a:p>
        </p:txBody>
      </p:sp>
    </p:spTree>
    <p:extLst>
      <p:ext uri="{BB962C8B-B14F-4D97-AF65-F5344CB8AC3E}">
        <p14:creationId xmlns:p14="http://schemas.microsoft.com/office/powerpoint/2010/main" val="393860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Little’s Law locks the three measures together</a:t>
            </a:r>
          </a:p>
          <a:p>
            <a:r>
              <a:rPr lang="en-US" sz="1200" b="0" i="1" u="none" strike="noStrike" kern="1200" baseline="0" dirty="0">
                <a:solidFill>
                  <a:schemeClr val="tx1"/>
                </a:solidFill>
                <a:latin typeface="+mn-lt"/>
                <a:ea typeface="+mn-ea"/>
                <a:cs typeface="+mn-cs"/>
              </a:rPr>
              <a:t>in a unique and consistent way for any system in which</a:t>
            </a:r>
          </a:p>
          <a:p>
            <a:r>
              <a:rPr lang="en-US" sz="1200" b="0" i="1" u="none" strike="noStrike" kern="1200" baseline="0" dirty="0">
                <a:solidFill>
                  <a:schemeClr val="tx1"/>
                </a:solidFill>
                <a:latin typeface="+mn-lt"/>
                <a:ea typeface="+mn-ea"/>
                <a:cs typeface="+mn-cs"/>
              </a:rPr>
              <a:t>it applies. Little’s Law will not tell the managers how to</a:t>
            </a:r>
          </a:p>
          <a:p>
            <a:r>
              <a:rPr lang="en-US" sz="1200" b="0" i="1" u="none" strike="noStrike" kern="1200" baseline="0" dirty="0">
                <a:solidFill>
                  <a:schemeClr val="tx1"/>
                </a:solidFill>
                <a:latin typeface="+mn-lt"/>
                <a:ea typeface="+mn-ea"/>
                <a:cs typeface="+mn-cs"/>
              </a:rPr>
              <a:t>handle trade-offs or provide innovations to improve their</a:t>
            </a:r>
          </a:p>
          <a:p>
            <a:r>
              <a:rPr lang="en-US" sz="1200" b="0" i="1" u="none" strike="noStrike" kern="1200" baseline="0" dirty="0">
                <a:solidFill>
                  <a:schemeClr val="tx1"/>
                </a:solidFill>
                <a:latin typeface="+mn-lt"/>
                <a:ea typeface="+mn-ea"/>
                <a:cs typeface="+mn-cs"/>
              </a:rPr>
              <a:t>chosen measures, but it lays down a necessary relation.</a:t>
            </a:r>
            <a:endParaRPr lang="en-US" dirty="0"/>
          </a:p>
        </p:txBody>
      </p:sp>
      <p:sp>
        <p:nvSpPr>
          <p:cNvPr id="4" name="Slide Number Placeholder 3"/>
          <p:cNvSpPr>
            <a:spLocks noGrp="1"/>
          </p:cNvSpPr>
          <p:nvPr>
            <p:ph type="sldNum" sz="quarter" idx="5"/>
          </p:nvPr>
        </p:nvSpPr>
        <p:spPr/>
        <p:txBody>
          <a:bodyPr/>
          <a:lstStyle/>
          <a:p>
            <a:fld id="{0624DAA3-1A16-44AA-904D-52F6DF3EF3D9}" type="slidenum">
              <a:rPr lang="en-US" smtClean="0"/>
              <a:t>2</a:t>
            </a:fld>
            <a:endParaRPr lang="en-US"/>
          </a:p>
        </p:txBody>
      </p:sp>
    </p:spTree>
    <p:extLst>
      <p:ext uri="{BB962C8B-B14F-4D97-AF65-F5344CB8AC3E}">
        <p14:creationId xmlns:p14="http://schemas.microsoft.com/office/powerpoint/2010/main" val="384829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including the cumulative arrivals and departures for each intermediate workflow steps between “Analysis Active” and “Done” the CFD morphs into the diagram depicted in Figure 4.6. The several lines in Figure 4.6 now correspond to the cumulative arrivals and departures at each step in the workflow.</a:t>
            </a:r>
          </a:p>
        </p:txBody>
      </p:sp>
      <p:sp>
        <p:nvSpPr>
          <p:cNvPr id="4" name="Slide Number Placeholder 3"/>
          <p:cNvSpPr>
            <a:spLocks noGrp="1"/>
          </p:cNvSpPr>
          <p:nvPr>
            <p:ph type="sldNum" sz="quarter" idx="5"/>
          </p:nvPr>
        </p:nvSpPr>
        <p:spPr/>
        <p:txBody>
          <a:bodyPr/>
          <a:lstStyle/>
          <a:p>
            <a:fld id="{0624DAA3-1A16-44AA-904D-52F6DF3EF3D9}" type="slidenum">
              <a:rPr lang="en-US" smtClean="0"/>
              <a:t>11</a:t>
            </a:fld>
            <a:endParaRPr lang="en-US"/>
          </a:p>
        </p:txBody>
      </p:sp>
    </p:spTree>
    <p:extLst>
      <p:ext uri="{BB962C8B-B14F-4D97-AF65-F5344CB8AC3E}">
        <p14:creationId xmlns:p14="http://schemas.microsoft.com/office/powerpoint/2010/main" val="422889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Little used CFDs in several of his publications when explaining his eponymous law. We spent a lot of time in the last presentation discussing Little’s Law’s assumptions because many time a violation will clearly show up on a CFD. That is the good news. The bad news is that many times an assumption violation will not clearly reveal itself on a CFD. This is why knowing the assumptions behind the law and be able to map them to the context in which the data was collected.</a:t>
            </a:r>
          </a:p>
        </p:txBody>
      </p:sp>
      <p:sp>
        <p:nvSpPr>
          <p:cNvPr id="4" name="Slide Number Placeholder 3"/>
          <p:cNvSpPr>
            <a:spLocks noGrp="1"/>
          </p:cNvSpPr>
          <p:nvPr>
            <p:ph type="sldNum" sz="quarter" idx="5"/>
          </p:nvPr>
        </p:nvSpPr>
        <p:spPr/>
        <p:txBody>
          <a:bodyPr/>
          <a:lstStyle/>
          <a:p>
            <a:fld id="{0624DAA3-1A16-44AA-904D-52F6DF3EF3D9}" type="slidenum">
              <a:rPr lang="en-US" smtClean="0"/>
              <a:t>12</a:t>
            </a:fld>
            <a:endParaRPr lang="en-US"/>
          </a:p>
        </p:txBody>
      </p:sp>
    </p:spTree>
    <p:extLst>
      <p:ext uri="{BB962C8B-B14F-4D97-AF65-F5344CB8AC3E}">
        <p14:creationId xmlns:p14="http://schemas.microsoft.com/office/powerpoint/2010/main" val="1153314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Vacanti calls the above two step dance “building a chart based on counts”. Vacanti views building a chart just by counting items in progress as dubious.</a:t>
            </a:r>
          </a:p>
        </p:txBody>
      </p:sp>
      <p:sp>
        <p:nvSpPr>
          <p:cNvPr id="4" name="Slide Number Placeholder 3"/>
          <p:cNvSpPr>
            <a:spLocks noGrp="1"/>
          </p:cNvSpPr>
          <p:nvPr>
            <p:ph type="sldNum" sz="quarter" idx="5"/>
          </p:nvPr>
        </p:nvSpPr>
        <p:spPr/>
        <p:txBody>
          <a:bodyPr/>
          <a:lstStyle/>
          <a:p>
            <a:fld id="{0624DAA3-1A16-44AA-904D-52F6DF3EF3D9}" type="slidenum">
              <a:rPr lang="en-US" smtClean="0"/>
              <a:t>13</a:t>
            </a:fld>
            <a:endParaRPr lang="en-US"/>
          </a:p>
        </p:txBody>
      </p:sp>
    </p:spTree>
    <p:extLst>
      <p:ext uri="{BB962C8B-B14F-4D97-AF65-F5344CB8AC3E}">
        <p14:creationId xmlns:p14="http://schemas.microsoft.com/office/powerpoint/2010/main" val="2196867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Little used this metaphor in several publications. Continuing to have this image in mind let’s explore two very important facts about our market example:</a:t>
            </a:r>
          </a:p>
        </p:txBody>
      </p:sp>
      <p:sp>
        <p:nvSpPr>
          <p:cNvPr id="4" name="Slide Number Placeholder 3"/>
          <p:cNvSpPr>
            <a:spLocks noGrp="1"/>
          </p:cNvSpPr>
          <p:nvPr>
            <p:ph type="sldNum" sz="quarter" idx="5"/>
          </p:nvPr>
        </p:nvSpPr>
        <p:spPr/>
        <p:txBody>
          <a:bodyPr/>
          <a:lstStyle/>
          <a:p>
            <a:fld id="{0624DAA3-1A16-44AA-904D-52F6DF3EF3D9}" type="slidenum">
              <a:rPr lang="en-US" smtClean="0"/>
              <a:t>14</a:t>
            </a:fld>
            <a:endParaRPr lang="en-US"/>
          </a:p>
        </p:txBody>
      </p:sp>
    </p:spTree>
    <p:extLst>
      <p:ext uri="{BB962C8B-B14F-4D97-AF65-F5344CB8AC3E}">
        <p14:creationId xmlns:p14="http://schemas.microsoft.com/office/powerpoint/2010/main" val="3575011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assume we are dealing with a shop that is continuously open and that we are tracking hourly arrivals and departures. How might we visualize the flow of customers on a CFD? A CFD is all about arrivals and departures, so first thing we need to ask ourselves: how do we determine if someone has arrived or departed our shop? One of the reasons we chose this particular example is because answering that question in this scenario is actually very easy. </a:t>
            </a:r>
          </a:p>
        </p:txBody>
      </p:sp>
      <p:sp>
        <p:nvSpPr>
          <p:cNvPr id="4" name="Slide Number Placeholder 3"/>
          <p:cNvSpPr>
            <a:spLocks noGrp="1"/>
          </p:cNvSpPr>
          <p:nvPr>
            <p:ph type="sldNum" sz="quarter" idx="5"/>
          </p:nvPr>
        </p:nvSpPr>
        <p:spPr/>
        <p:txBody>
          <a:bodyPr/>
          <a:lstStyle/>
          <a:p>
            <a:fld id="{0624DAA3-1A16-44AA-904D-52F6DF3EF3D9}" type="slidenum">
              <a:rPr lang="en-US" smtClean="0"/>
              <a:t>15</a:t>
            </a:fld>
            <a:endParaRPr lang="en-US"/>
          </a:p>
        </p:txBody>
      </p:sp>
    </p:spTree>
    <p:extLst>
      <p:ext uri="{BB962C8B-B14F-4D97-AF65-F5344CB8AC3E}">
        <p14:creationId xmlns:p14="http://schemas.microsoft.com/office/powerpoint/2010/main" val="270992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same turnstiles would not track how long each individual spent in the shop, nor would they be able to tell us if a departing individual made a purchase or not. </a:t>
            </a:r>
            <a:r>
              <a:rPr lang="en-US" dirty="0" err="1"/>
              <a:t>Evey</a:t>
            </a:r>
            <a:r>
              <a:rPr lang="en-US" dirty="0"/>
              <a:t> hour we could go and read those counts off the turnstiles and plot them on our graph. If we were tracking those counts in a spreadsheet, the data might look like figure 4.7.</a:t>
            </a:r>
          </a:p>
        </p:txBody>
      </p:sp>
      <p:sp>
        <p:nvSpPr>
          <p:cNvPr id="4" name="Slide Number Placeholder 3"/>
          <p:cNvSpPr>
            <a:spLocks noGrp="1"/>
          </p:cNvSpPr>
          <p:nvPr>
            <p:ph type="sldNum" sz="quarter" idx="5"/>
          </p:nvPr>
        </p:nvSpPr>
        <p:spPr/>
        <p:txBody>
          <a:bodyPr/>
          <a:lstStyle/>
          <a:p>
            <a:fld id="{0624DAA3-1A16-44AA-904D-52F6DF3EF3D9}" type="slidenum">
              <a:rPr lang="en-US" smtClean="0"/>
              <a:t>16</a:t>
            </a:fld>
            <a:endParaRPr lang="en-US"/>
          </a:p>
        </p:txBody>
      </p:sp>
    </p:spTree>
    <p:extLst>
      <p:ext uri="{BB962C8B-B14F-4D97-AF65-F5344CB8AC3E}">
        <p14:creationId xmlns:p14="http://schemas.microsoft.com/office/powerpoint/2010/main" val="2239048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spreadsheet, this data could easily be converted into an Area Chart. The Area Chart, in this case, would be a CFD.</a:t>
            </a:r>
          </a:p>
        </p:txBody>
      </p:sp>
      <p:sp>
        <p:nvSpPr>
          <p:cNvPr id="4" name="Slide Number Placeholder 3"/>
          <p:cNvSpPr>
            <a:spLocks noGrp="1"/>
          </p:cNvSpPr>
          <p:nvPr>
            <p:ph type="sldNum" sz="quarter" idx="5"/>
          </p:nvPr>
        </p:nvSpPr>
        <p:spPr/>
        <p:txBody>
          <a:bodyPr/>
          <a:lstStyle/>
          <a:p>
            <a:fld id="{0624DAA3-1A16-44AA-904D-52F6DF3EF3D9}" type="slidenum">
              <a:rPr lang="en-US" smtClean="0"/>
              <a:t>17</a:t>
            </a:fld>
            <a:endParaRPr lang="en-US"/>
          </a:p>
        </p:txBody>
      </p:sp>
    </p:spTree>
    <p:extLst>
      <p:ext uri="{BB962C8B-B14F-4D97-AF65-F5344CB8AC3E}">
        <p14:creationId xmlns:p14="http://schemas.microsoft.com/office/powerpoint/2010/main" val="2126900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cumulative flow diagram might look like this.</a:t>
            </a:r>
          </a:p>
        </p:txBody>
      </p:sp>
      <p:sp>
        <p:nvSpPr>
          <p:cNvPr id="4" name="Slide Number Placeholder 3"/>
          <p:cNvSpPr>
            <a:spLocks noGrp="1"/>
          </p:cNvSpPr>
          <p:nvPr>
            <p:ph type="sldNum" sz="quarter" idx="5"/>
          </p:nvPr>
        </p:nvSpPr>
        <p:spPr/>
        <p:txBody>
          <a:bodyPr/>
          <a:lstStyle/>
          <a:p>
            <a:fld id="{0624DAA3-1A16-44AA-904D-52F6DF3EF3D9}" type="slidenum">
              <a:rPr lang="en-US" smtClean="0"/>
              <a:t>18</a:t>
            </a:fld>
            <a:endParaRPr lang="en-US"/>
          </a:p>
        </p:txBody>
      </p:sp>
    </p:spTree>
    <p:extLst>
      <p:ext uri="{BB962C8B-B14F-4D97-AF65-F5344CB8AC3E}">
        <p14:creationId xmlns:p14="http://schemas.microsoft.com/office/powerpoint/2010/main" val="3150543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 a process step called “checkout”. The shop has a single queue that feeds all cashiers. We install a turnstile that all customers who are purchasing items from the shop have to go through to get to a cashier. Additionally, all customers must exit the shop through the overall shop departures turnstile. Our data might look like the figure above.</a:t>
            </a:r>
          </a:p>
        </p:txBody>
      </p:sp>
      <p:sp>
        <p:nvSpPr>
          <p:cNvPr id="4" name="Slide Number Placeholder 3"/>
          <p:cNvSpPr>
            <a:spLocks noGrp="1"/>
          </p:cNvSpPr>
          <p:nvPr>
            <p:ph type="sldNum" sz="quarter" idx="5"/>
          </p:nvPr>
        </p:nvSpPr>
        <p:spPr/>
        <p:txBody>
          <a:bodyPr/>
          <a:lstStyle/>
          <a:p>
            <a:fld id="{0624DAA3-1A16-44AA-904D-52F6DF3EF3D9}" type="slidenum">
              <a:rPr lang="en-US" smtClean="0"/>
              <a:t>19</a:t>
            </a:fld>
            <a:endParaRPr lang="en-US"/>
          </a:p>
        </p:txBody>
      </p:sp>
    </p:spTree>
    <p:extLst>
      <p:ext uri="{BB962C8B-B14F-4D97-AF65-F5344CB8AC3E}">
        <p14:creationId xmlns:p14="http://schemas.microsoft.com/office/powerpoint/2010/main" val="259602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straightforward enough so far, but it gets very tricky when we start considering some special cases. For instance, how de account for those customers who enter the shop but the immediately turn around and leave for any number of reasons: maybe they forgot their shopping list, maybe they got a call and go outside to have better reception or privacy etc.? Do we count them as arrivals and departures from the shop? Maybe, Maybe not. Similarly, what about those customers who enter the checkout queue but leave immediately because they picked up the wrong items, or they forgot an item on the list, or they decide they don’t want to buy any of the items at all. Don we really want to count these customers as having “arrived” and “departed” the checkout queue?</a:t>
            </a:r>
          </a:p>
        </p:txBody>
      </p:sp>
      <p:sp>
        <p:nvSpPr>
          <p:cNvPr id="4" name="Slide Number Placeholder 3"/>
          <p:cNvSpPr>
            <a:spLocks noGrp="1"/>
          </p:cNvSpPr>
          <p:nvPr>
            <p:ph type="sldNum" sz="quarter" idx="5"/>
          </p:nvPr>
        </p:nvSpPr>
        <p:spPr/>
        <p:txBody>
          <a:bodyPr/>
          <a:lstStyle/>
          <a:p>
            <a:fld id="{0624DAA3-1A16-44AA-904D-52F6DF3EF3D9}" type="slidenum">
              <a:rPr lang="en-US" smtClean="0"/>
              <a:t>20</a:t>
            </a:fld>
            <a:endParaRPr lang="en-US"/>
          </a:p>
        </p:txBody>
      </p:sp>
    </p:spTree>
    <p:extLst>
      <p:ext uri="{BB962C8B-B14F-4D97-AF65-F5344CB8AC3E}">
        <p14:creationId xmlns:p14="http://schemas.microsoft.com/office/powerpoint/2010/main" val="2907335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upshot of Little’s Law is that, in general, the more</a:t>
            </a:r>
          </a:p>
          <a:p>
            <a:r>
              <a:rPr lang="en-US" sz="1200" b="0" i="0" u="none" strike="noStrike" kern="1200" baseline="0" dirty="0">
                <a:solidFill>
                  <a:schemeClr val="tx1"/>
                </a:solidFill>
                <a:latin typeface="+mn-lt"/>
                <a:ea typeface="+mn-ea"/>
                <a:cs typeface="+mn-cs"/>
              </a:rPr>
              <a:t>things that you work on at any given time (on average)</a:t>
            </a:r>
          </a:p>
          <a:p>
            <a:r>
              <a:rPr lang="en-US" sz="1200" b="0" i="0" u="none" strike="noStrike" kern="1200" baseline="0" dirty="0">
                <a:solidFill>
                  <a:schemeClr val="tx1"/>
                </a:solidFill>
                <a:latin typeface="+mn-lt"/>
                <a:ea typeface="+mn-ea"/>
                <a:cs typeface="+mn-cs"/>
              </a:rPr>
              <a:t>the longer it is going to take for each of those things</a:t>
            </a:r>
          </a:p>
          <a:p>
            <a:r>
              <a:rPr lang="en-US" sz="1200" b="0" i="0" u="none" strike="noStrike" kern="1200" baseline="0" dirty="0">
                <a:solidFill>
                  <a:schemeClr val="tx1"/>
                </a:solidFill>
                <a:latin typeface="+mn-lt"/>
                <a:ea typeface="+mn-ea"/>
                <a:cs typeface="+mn-cs"/>
              </a:rPr>
              <a:t>to finish (on average).</a:t>
            </a:r>
            <a:endParaRPr lang="en-US" dirty="0"/>
          </a:p>
        </p:txBody>
      </p:sp>
      <p:sp>
        <p:nvSpPr>
          <p:cNvPr id="4" name="Slide Number Placeholder 3"/>
          <p:cNvSpPr>
            <a:spLocks noGrp="1"/>
          </p:cNvSpPr>
          <p:nvPr>
            <p:ph type="sldNum" sz="quarter" idx="5"/>
          </p:nvPr>
        </p:nvSpPr>
        <p:spPr/>
        <p:txBody>
          <a:bodyPr/>
          <a:lstStyle/>
          <a:p>
            <a:fld id="{0624DAA3-1A16-44AA-904D-52F6DF3EF3D9}" type="slidenum">
              <a:rPr lang="en-US" smtClean="0"/>
              <a:t>3</a:t>
            </a:fld>
            <a:endParaRPr lang="en-US"/>
          </a:p>
        </p:txBody>
      </p:sp>
    </p:spTree>
    <p:extLst>
      <p:ext uri="{BB962C8B-B14F-4D97-AF65-F5344CB8AC3E}">
        <p14:creationId xmlns:p14="http://schemas.microsoft.com/office/powerpoint/2010/main" val="4190779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to say, if our reporting interval is every hour on the hour, and four customers arrive at 9:59 am (and we increment our arrival count), but they then leave at 10:01 am for one of the special cases above (and we decide to decrement our arrival count) then the data in our spreadsheet will look like the following</a:t>
            </a:r>
          </a:p>
        </p:txBody>
      </p:sp>
      <p:sp>
        <p:nvSpPr>
          <p:cNvPr id="4" name="Slide Number Placeholder 3"/>
          <p:cNvSpPr>
            <a:spLocks noGrp="1"/>
          </p:cNvSpPr>
          <p:nvPr>
            <p:ph type="sldNum" sz="quarter" idx="5"/>
          </p:nvPr>
        </p:nvSpPr>
        <p:spPr/>
        <p:txBody>
          <a:bodyPr/>
          <a:lstStyle/>
          <a:p>
            <a:fld id="{0624DAA3-1A16-44AA-904D-52F6DF3EF3D9}" type="slidenum">
              <a:rPr lang="en-US" smtClean="0"/>
              <a:t>21</a:t>
            </a:fld>
            <a:endParaRPr lang="en-US"/>
          </a:p>
        </p:txBody>
      </p:sp>
    </p:spTree>
    <p:extLst>
      <p:ext uri="{BB962C8B-B14F-4D97-AF65-F5344CB8AC3E}">
        <p14:creationId xmlns:p14="http://schemas.microsoft.com/office/powerpoint/2010/main" val="164844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our Cumulative Flow Diagram to look like:</a:t>
            </a:r>
          </a:p>
        </p:txBody>
      </p:sp>
      <p:sp>
        <p:nvSpPr>
          <p:cNvPr id="4" name="Slide Number Placeholder 3"/>
          <p:cNvSpPr>
            <a:spLocks noGrp="1"/>
          </p:cNvSpPr>
          <p:nvPr>
            <p:ph type="sldNum" sz="quarter" idx="5"/>
          </p:nvPr>
        </p:nvSpPr>
        <p:spPr/>
        <p:txBody>
          <a:bodyPr/>
          <a:lstStyle/>
          <a:p>
            <a:fld id="{0624DAA3-1A16-44AA-904D-52F6DF3EF3D9}" type="slidenum">
              <a:rPr lang="en-US" smtClean="0"/>
              <a:t>22</a:t>
            </a:fld>
            <a:endParaRPr lang="en-US"/>
          </a:p>
        </p:txBody>
      </p:sp>
    </p:spTree>
    <p:extLst>
      <p:ext uri="{BB962C8B-B14F-4D97-AF65-F5344CB8AC3E}">
        <p14:creationId xmlns:p14="http://schemas.microsoft.com/office/powerpoint/2010/main" val="3585026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Figure 4.10 and Figure 4.12 is subtle but important. Note that the “Entered Shop” line Figure 4.12 actually goes down. You might be thinking “No problem. We have modeled exactly what happened.” But did we? I would argue that we did not. That customer physically arrived to our ship and then left. If we first increment then subsequently decrement our arrival count then we have a possibility of a negative arrival rate(which by the way, violates the whole principle of a Cumulative Flow Diagram). But in the real world it is not possible to have a negative arrival rate. Arrivals are binary: either something has arrived or it has not.</a:t>
            </a:r>
          </a:p>
        </p:txBody>
      </p:sp>
      <p:sp>
        <p:nvSpPr>
          <p:cNvPr id="4" name="Slide Number Placeholder 3"/>
          <p:cNvSpPr>
            <a:spLocks noGrp="1"/>
          </p:cNvSpPr>
          <p:nvPr>
            <p:ph type="sldNum" sz="quarter" idx="5"/>
          </p:nvPr>
        </p:nvSpPr>
        <p:spPr/>
        <p:txBody>
          <a:bodyPr/>
          <a:lstStyle/>
          <a:p>
            <a:fld id="{0624DAA3-1A16-44AA-904D-52F6DF3EF3D9}" type="slidenum">
              <a:rPr lang="en-US" smtClean="0"/>
              <a:t>23</a:t>
            </a:fld>
            <a:endParaRPr lang="en-US"/>
          </a:p>
        </p:txBody>
      </p:sp>
    </p:spTree>
    <p:extLst>
      <p:ext uri="{BB962C8B-B14F-4D97-AF65-F5344CB8AC3E}">
        <p14:creationId xmlns:p14="http://schemas.microsoft.com/office/powerpoint/2010/main" val="970901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building  a CFD based on counts breaks down and why it is very difficult –and not at all recommended– to build a CFD just by counting items.</a:t>
            </a:r>
          </a:p>
        </p:txBody>
      </p:sp>
      <p:sp>
        <p:nvSpPr>
          <p:cNvPr id="4" name="Slide Number Placeholder 3"/>
          <p:cNvSpPr>
            <a:spLocks noGrp="1"/>
          </p:cNvSpPr>
          <p:nvPr>
            <p:ph type="sldNum" sz="quarter" idx="5"/>
          </p:nvPr>
        </p:nvSpPr>
        <p:spPr/>
        <p:txBody>
          <a:bodyPr/>
          <a:lstStyle/>
          <a:p>
            <a:fld id="{0624DAA3-1A16-44AA-904D-52F6DF3EF3D9}" type="slidenum">
              <a:rPr lang="en-US" smtClean="0"/>
              <a:t>24</a:t>
            </a:fld>
            <a:endParaRPr lang="en-US"/>
          </a:p>
        </p:txBody>
      </p:sp>
    </p:spTree>
    <p:extLst>
      <p:ext uri="{BB962C8B-B14F-4D97-AF65-F5344CB8AC3E}">
        <p14:creationId xmlns:p14="http://schemas.microsoft.com/office/powerpoint/2010/main" val="387375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exits the shop for any reason other than a “normal” one then we could reflect that in our data in one or two ways. </a:t>
            </a:r>
          </a:p>
        </p:txBody>
      </p:sp>
      <p:sp>
        <p:nvSpPr>
          <p:cNvPr id="4" name="Slide Number Placeholder 3"/>
          <p:cNvSpPr>
            <a:spLocks noGrp="1"/>
          </p:cNvSpPr>
          <p:nvPr>
            <p:ph type="sldNum" sz="quarter" idx="5"/>
          </p:nvPr>
        </p:nvSpPr>
        <p:spPr/>
        <p:txBody>
          <a:bodyPr/>
          <a:lstStyle/>
          <a:p>
            <a:fld id="{0624DAA3-1A16-44AA-904D-52F6DF3EF3D9}" type="slidenum">
              <a:rPr lang="en-US" smtClean="0"/>
              <a:t>25</a:t>
            </a:fld>
            <a:endParaRPr lang="en-US"/>
          </a:p>
        </p:txBody>
      </p:sp>
    </p:spTree>
    <p:extLst>
      <p:ext uri="{BB962C8B-B14F-4D97-AF65-F5344CB8AC3E}">
        <p14:creationId xmlns:p14="http://schemas.microsoft.com/office/powerpoint/2010/main" val="116396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strategy would give us an opportunity to filter out that “bad” data if we choose to do so when build our CFD. The second strategy </a:t>
            </a:r>
            <a:r>
              <a:rPr lang="en-US" sz="1200" b="0" i="0" u="none" strike="noStrike" kern="1200" baseline="0" dirty="0">
                <a:solidFill>
                  <a:schemeClr val="tx1"/>
                </a:solidFill>
                <a:latin typeface="+mn-lt"/>
                <a:ea typeface="+mn-ea"/>
                <a:cs typeface="+mn-cs"/>
              </a:rPr>
              <a:t>would be an acknowledgement that it was a mistake to ever have</a:t>
            </a:r>
          </a:p>
          <a:p>
            <a:r>
              <a:rPr lang="en-US" sz="1200" b="0" i="0" u="none" strike="noStrike" kern="1200" baseline="0" dirty="0">
                <a:solidFill>
                  <a:schemeClr val="tx1"/>
                </a:solidFill>
                <a:latin typeface="+mn-lt"/>
                <a:ea typeface="+mn-ea"/>
                <a:cs typeface="+mn-cs"/>
              </a:rPr>
              <a:t>counted the arrival in the first place. This case might be a better solution for items that we expect to return to the queue at a later date (e.g., the situation where a customer leaves the checkout queue to go pick up additional</a:t>
            </a:r>
          </a:p>
          <a:p>
            <a:r>
              <a:rPr lang="en-US" sz="1200" b="0" i="0" u="none" strike="noStrike" kern="1200" baseline="0" dirty="0">
                <a:solidFill>
                  <a:schemeClr val="tx1"/>
                </a:solidFill>
                <a:latin typeface="+mn-lt"/>
                <a:ea typeface="+mn-ea"/>
                <a:cs typeface="+mn-cs"/>
              </a:rPr>
              <a:t>items but who will ultimately return to checkout).</a:t>
            </a:r>
          </a:p>
          <a:p>
            <a:r>
              <a:rPr lang="en-US" sz="1200" b="0" i="0" u="none" strike="noStrike" kern="1200" baseline="0" dirty="0">
                <a:solidFill>
                  <a:schemeClr val="tx1"/>
                </a:solidFill>
                <a:latin typeface="+mn-lt"/>
                <a:ea typeface="+mn-ea"/>
                <a:cs typeface="+mn-cs"/>
              </a:rPr>
              <a:t>Either of these approaches is valid. This brings us to the second fundamental principle of CFDs:</a:t>
            </a:r>
            <a:endParaRPr lang="en-US" dirty="0"/>
          </a:p>
          <a:p>
            <a:endParaRPr lang="en-US" dirty="0"/>
          </a:p>
        </p:txBody>
      </p:sp>
      <p:sp>
        <p:nvSpPr>
          <p:cNvPr id="4" name="Slide Number Placeholder 3"/>
          <p:cNvSpPr>
            <a:spLocks noGrp="1"/>
          </p:cNvSpPr>
          <p:nvPr>
            <p:ph type="sldNum" sz="quarter" idx="5"/>
          </p:nvPr>
        </p:nvSpPr>
        <p:spPr/>
        <p:txBody>
          <a:bodyPr/>
          <a:lstStyle/>
          <a:p>
            <a:fld id="{0624DAA3-1A16-44AA-904D-52F6DF3EF3D9}" type="slidenum">
              <a:rPr lang="en-US" smtClean="0"/>
              <a:t>27</a:t>
            </a:fld>
            <a:endParaRPr lang="en-US"/>
          </a:p>
        </p:txBody>
      </p:sp>
    </p:spTree>
    <p:extLst>
      <p:ext uri="{BB962C8B-B14F-4D97-AF65-F5344CB8AC3E}">
        <p14:creationId xmlns:p14="http://schemas.microsoft.com/office/powerpoint/2010/main" val="2335073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can immediately spot that a CFD has not been constructed properly if you see lines on the chart that go down. A properly constructed CFD always has lines that are either increasing (going up) or are flat. This no-decreasing effect is precisely why these charts are called Cumulative Flow Diagrams.</a:t>
            </a:r>
          </a:p>
        </p:txBody>
      </p:sp>
      <p:sp>
        <p:nvSpPr>
          <p:cNvPr id="4" name="Slide Number Placeholder 3"/>
          <p:cNvSpPr>
            <a:spLocks noGrp="1"/>
          </p:cNvSpPr>
          <p:nvPr>
            <p:ph type="sldNum" sz="quarter" idx="5"/>
          </p:nvPr>
        </p:nvSpPr>
        <p:spPr/>
        <p:txBody>
          <a:bodyPr/>
          <a:lstStyle/>
          <a:p>
            <a:fld id="{0624DAA3-1A16-44AA-904D-52F6DF3EF3D9}" type="slidenum">
              <a:rPr lang="en-US" smtClean="0"/>
              <a:t>28</a:t>
            </a:fld>
            <a:endParaRPr lang="en-US"/>
          </a:p>
        </p:txBody>
      </p:sp>
    </p:spTree>
    <p:extLst>
      <p:ext uri="{BB962C8B-B14F-4D97-AF65-F5344CB8AC3E}">
        <p14:creationId xmlns:p14="http://schemas.microsoft.com/office/powerpoint/2010/main" val="3745113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items in the real world move into the next phase of workflow sometimes must go back to the previous when there are indications that something is not working as expected or the requirements are not correct and need to be corrected and then the software product needs to be corrected to meet the new understanding of the requirements. Therefore we need to track date and sometimes the time of arrival for any item and not rely on counts for CFD.</a:t>
            </a:r>
          </a:p>
        </p:txBody>
      </p:sp>
      <p:sp>
        <p:nvSpPr>
          <p:cNvPr id="4" name="Slide Number Placeholder 3"/>
          <p:cNvSpPr>
            <a:spLocks noGrp="1"/>
          </p:cNvSpPr>
          <p:nvPr>
            <p:ph type="sldNum" sz="quarter" idx="5"/>
          </p:nvPr>
        </p:nvSpPr>
        <p:spPr/>
        <p:txBody>
          <a:bodyPr/>
          <a:lstStyle/>
          <a:p>
            <a:fld id="{0624DAA3-1A16-44AA-904D-52F6DF3EF3D9}" type="slidenum">
              <a:rPr lang="en-US" smtClean="0"/>
              <a:t>29</a:t>
            </a:fld>
            <a:endParaRPr lang="en-US"/>
          </a:p>
        </p:txBody>
      </p:sp>
    </p:spTree>
    <p:extLst>
      <p:ext uri="{BB962C8B-B14F-4D97-AF65-F5344CB8AC3E}">
        <p14:creationId xmlns:p14="http://schemas.microsoft.com/office/powerpoint/2010/main" val="409522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getting to far ahead of myself, when one starts using cumulative flow diagrams keeping work in progress at minimal levels one can venture into trying to forecast when work can be delivered. There is a lot work to be done before this can happen. That is why there is emphasis on stable and predictable for that is where the work lies in getting a stable and predictable process. Most organizations do not have a stable and predictable process/system.</a:t>
            </a:r>
          </a:p>
        </p:txBody>
      </p:sp>
      <p:sp>
        <p:nvSpPr>
          <p:cNvPr id="4" name="Slide Number Placeholder 3"/>
          <p:cNvSpPr>
            <a:spLocks noGrp="1"/>
          </p:cNvSpPr>
          <p:nvPr>
            <p:ph type="sldNum" sz="quarter" idx="5"/>
          </p:nvPr>
        </p:nvSpPr>
        <p:spPr/>
        <p:txBody>
          <a:bodyPr/>
          <a:lstStyle/>
          <a:p>
            <a:fld id="{0624DAA3-1A16-44AA-904D-52F6DF3EF3D9}" type="slidenum">
              <a:rPr lang="en-US" smtClean="0"/>
              <a:t>4</a:t>
            </a:fld>
            <a:endParaRPr lang="en-US"/>
          </a:p>
        </p:txBody>
      </p:sp>
    </p:spTree>
    <p:extLst>
      <p:ext uri="{BB962C8B-B14F-4D97-AF65-F5344CB8AC3E}">
        <p14:creationId xmlns:p14="http://schemas.microsoft.com/office/powerpoint/2010/main" val="177889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further ado let me introduce the subject of my presentation, the Cumulative Flow Diagram. Cumulative Flow Diagrams are all about arrivals and departures. The original name for this type of diagram is “Cumulative Arrival and Departures Diagram”.</a:t>
            </a:r>
          </a:p>
        </p:txBody>
      </p:sp>
      <p:sp>
        <p:nvSpPr>
          <p:cNvPr id="4" name="Slide Number Placeholder 3"/>
          <p:cNvSpPr>
            <a:spLocks noGrp="1"/>
          </p:cNvSpPr>
          <p:nvPr>
            <p:ph type="sldNum" sz="quarter" idx="5"/>
          </p:nvPr>
        </p:nvSpPr>
        <p:spPr/>
        <p:txBody>
          <a:bodyPr/>
          <a:lstStyle/>
          <a:p>
            <a:fld id="{0624DAA3-1A16-44AA-904D-52F6DF3EF3D9}" type="slidenum">
              <a:rPr lang="en-US" smtClean="0"/>
              <a:t>5</a:t>
            </a:fld>
            <a:endParaRPr lang="en-US"/>
          </a:p>
        </p:txBody>
      </p:sp>
    </p:spTree>
    <p:extLst>
      <p:ext uri="{BB962C8B-B14F-4D97-AF65-F5344CB8AC3E}">
        <p14:creationId xmlns:p14="http://schemas.microsoft.com/office/powerpoint/2010/main" val="205577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CFD presents time in calendar months. The X-Axis can be demarcated in two-week intervals, one-week interval, or in days. The Y-Axis presents the cumulative count of work items in the various arrival and departures. The bands in the above diagram are the different colored section on the graph. By “line” I mean the demarcation boundary of any band. Any band on a CFD is always going to be bounded by two lines: a top line and a bottom line. The bottom line of a given band will be the same as the top line of the succeeding—should such a subsequent band exist. There are 6 bands corresponding to each of the process states and it has seven lines that mark the boundaries.</a:t>
            </a:r>
          </a:p>
        </p:txBody>
      </p:sp>
      <p:sp>
        <p:nvSpPr>
          <p:cNvPr id="4" name="Slide Number Placeholder 3"/>
          <p:cNvSpPr>
            <a:spLocks noGrp="1"/>
          </p:cNvSpPr>
          <p:nvPr>
            <p:ph type="sldNum" sz="quarter" idx="5"/>
          </p:nvPr>
        </p:nvSpPr>
        <p:spPr/>
        <p:txBody>
          <a:bodyPr/>
          <a:lstStyle/>
          <a:p>
            <a:fld id="{0624DAA3-1A16-44AA-904D-52F6DF3EF3D9}" type="slidenum">
              <a:rPr lang="en-US" smtClean="0"/>
              <a:t>6</a:t>
            </a:fld>
            <a:endParaRPr lang="en-US"/>
          </a:p>
        </p:txBody>
      </p:sp>
    </p:spTree>
    <p:extLst>
      <p:ext uri="{BB962C8B-B14F-4D97-AF65-F5344CB8AC3E}">
        <p14:creationId xmlns:p14="http://schemas.microsoft.com/office/powerpoint/2010/main" val="113758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thing to remember about CFDs is that they are fundamentally about the process arrivals and departures. Any chart that does not model or graph these arrivals and departures properly or any chart that includes extraneous information not considered an arrival or a departure cannot be properly called a Cumulative Flow Diagram.</a:t>
            </a:r>
          </a:p>
        </p:txBody>
      </p:sp>
      <p:sp>
        <p:nvSpPr>
          <p:cNvPr id="4" name="Slide Number Placeholder 3"/>
          <p:cNvSpPr>
            <a:spLocks noGrp="1"/>
          </p:cNvSpPr>
          <p:nvPr>
            <p:ph type="sldNum" sz="quarter" idx="5"/>
          </p:nvPr>
        </p:nvSpPr>
        <p:spPr/>
        <p:txBody>
          <a:bodyPr/>
          <a:lstStyle/>
          <a:p>
            <a:fld id="{0624DAA3-1A16-44AA-904D-52F6DF3EF3D9}" type="slidenum">
              <a:rPr lang="en-US" smtClean="0"/>
              <a:t>7</a:t>
            </a:fld>
            <a:endParaRPr lang="en-US"/>
          </a:p>
        </p:txBody>
      </p:sp>
    </p:spTree>
    <p:extLst>
      <p:ext uri="{BB962C8B-B14F-4D97-AF65-F5344CB8AC3E}">
        <p14:creationId xmlns:p14="http://schemas.microsoft.com/office/powerpoint/2010/main" val="182358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Vacanti emphasizes that a chart that contains additional outside lines that do not represent process arrivals and departures is not a CFD.  Any chart that does not account for cumulative arrivals and departures properly is not a CFD. The definition of the boundaries of your process is essentially up to you. However, once chosen, those boundaries will be represented by the lines on your graph as defined above.</a:t>
            </a:r>
          </a:p>
        </p:txBody>
      </p:sp>
      <p:sp>
        <p:nvSpPr>
          <p:cNvPr id="4" name="Slide Number Placeholder 3"/>
          <p:cNvSpPr>
            <a:spLocks noGrp="1"/>
          </p:cNvSpPr>
          <p:nvPr>
            <p:ph type="sldNum" sz="quarter" idx="5"/>
          </p:nvPr>
        </p:nvSpPr>
        <p:spPr/>
        <p:txBody>
          <a:bodyPr/>
          <a:lstStyle/>
          <a:p>
            <a:fld id="{0624DAA3-1A16-44AA-904D-52F6DF3EF3D9}" type="slidenum">
              <a:rPr lang="en-US" smtClean="0"/>
              <a:t>8</a:t>
            </a:fld>
            <a:endParaRPr lang="en-US"/>
          </a:p>
        </p:txBody>
      </p:sp>
    </p:spTree>
    <p:extLst>
      <p:ext uri="{BB962C8B-B14F-4D97-AF65-F5344CB8AC3E}">
        <p14:creationId xmlns:p14="http://schemas.microsoft.com/office/powerpoint/2010/main" val="133484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familiar with Kanban may recognize this as a Kanban board, but the following discussion is equally applicable to a more Scrum or XP style of process that has columns as “To Do”, “Doing”, and “Done”.</a:t>
            </a:r>
          </a:p>
          <a:p>
            <a:r>
              <a:rPr lang="en-US" dirty="0"/>
              <a:t>In the example, arrivals to the process are denoted by the “Analysis Active” column, and departures from the </a:t>
            </a:r>
            <a:r>
              <a:rPr lang="en-US" dirty="0" err="1"/>
              <a:t>processe</a:t>
            </a:r>
            <a:r>
              <a:rPr lang="en-US" dirty="0"/>
              <a:t> are denoted by the “Done” column. </a:t>
            </a:r>
          </a:p>
        </p:txBody>
      </p:sp>
      <p:sp>
        <p:nvSpPr>
          <p:cNvPr id="4" name="Slide Number Placeholder 3"/>
          <p:cNvSpPr>
            <a:spLocks noGrp="1"/>
          </p:cNvSpPr>
          <p:nvPr>
            <p:ph type="sldNum" sz="quarter" idx="5"/>
          </p:nvPr>
        </p:nvSpPr>
        <p:spPr/>
        <p:txBody>
          <a:bodyPr/>
          <a:lstStyle/>
          <a:p>
            <a:fld id="{0624DAA3-1A16-44AA-904D-52F6DF3EF3D9}" type="slidenum">
              <a:rPr lang="en-US" smtClean="0"/>
              <a:t>9</a:t>
            </a:fld>
            <a:endParaRPr lang="en-US"/>
          </a:p>
        </p:txBody>
      </p:sp>
    </p:spTree>
    <p:extLst>
      <p:ext uri="{BB962C8B-B14F-4D97-AF65-F5344CB8AC3E}">
        <p14:creationId xmlns:p14="http://schemas.microsoft.com/office/powerpoint/2010/main" val="41727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CFD that models only the overall cumulative arrivals and departures in this process might look like:</a:t>
            </a:r>
          </a:p>
          <a:p>
            <a:r>
              <a:rPr lang="en-US" dirty="0"/>
              <a:t>There are only two bands on this diagram. As always, the top line of the band represents the cumulative arrivals to the “Analysis” column and the top line of the bottom band represents the cumulative departures to the “Done” column. Figure 4.5 is a perfectly valid CFD for the process shown in Figure 4.4. One question that you may want to keep in the back of your mind as you go through this discussion is: what do you think the advantages or disadvantages of visualizing  your flow as only two lines and bands shown in </a:t>
            </a:r>
            <a:r>
              <a:rPr lang="en-US" err="1"/>
              <a:t>Fugure</a:t>
            </a:r>
            <a:r>
              <a:rPr lang="en-US"/>
              <a:t> 4.5?</a:t>
            </a:r>
            <a:endParaRPr lang="en-US" dirty="0"/>
          </a:p>
        </p:txBody>
      </p:sp>
      <p:sp>
        <p:nvSpPr>
          <p:cNvPr id="4" name="Slide Number Placeholder 3"/>
          <p:cNvSpPr>
            <a:spLocks noGrp="1"/>
          </p:cNvSpPr>
          <p:nvPr>
            <p:ph type="sldNum" sz="quarter" idx="5"/>
          </p:nvPr>
        </p:nvSpPr>
        <p:spPr/>
        <p:txBody>
          <a:bodyPr/>
          <a:lstStyle/>
          <a:p>
            <a:fld id="{0624DAA3-1A16-44AA-904D-52F6DF3EF3D9}" type="slidenum">
              <a:rPr lang="en-US" smtClean="0"/>
              <a:t>10</a:t>
            </a:fld>
            <a:endParaRPr lang="en-US"/>
          </a:p>
        </p:txBody>
      </p:sp>
    </p:spTree>
    <p:extLst>
      <p:ext uri="{BB962C8B-B14F-4D97-AF65-F5344CB8AC3E}">
        <p14:creationId xmlns:p14="http://schemas.microsoft.com/office/powerpoint/2010/main" val="45097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A2D9-0992-46A1-AD16-62CA423759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6CDB70-3211-4BC1-A346-040B4B227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548F7B-9AE5-44E8-AB2E-5332D11FAB86}"/>
              </a:ext>
            </a:extLst>
          </p:cNvPr>
          <p:cNvSpPr>
            <a:spLocks noGrp="1"/>
          </p:cNvSpPr>
          <p:nvPr>
            <p:ph type="dt" sz="half" idx="10"/>
          </p:nvPr>
        </p:nvSpPr>
        <p:spPr/>
        <p:txBody>
          <a:bodyPr/>
          <a:lstStyle/>
          <a:p>
            <a:fld id="{B3DE9E35-D5BD-4C00-A394-BA392CF5BCC7}" type="datetime1">
              <a:rPr lang="en-US" smtClean="0"/>
              <a:t>10/21/2019</a:t>
            </a:fld>
            <a:endParaRPr lang="en-US"/>
          </a:p>
        </p:txBody>
      </p:sp>
      <p:sp>
        <p:nvSpPr>
          <p:cNvPr id="5" name="Footer Placeholder 4">
            <a:extLst>
              <a:ext uri="{FF2B5EF4-FFF2-40B4-BE49-F238E27FC236}">
                <a16:creationId xmlns:a16="http://schemas.microsoft.com/office/drawing/2014/main" id="{1F3CC559-6057-486E-9282-5B795634722E}"/>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EB86D579-DAAF-478F-BF7C-4F56187754C9}"/>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38258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2BB4-4731-4A8B-B369-005367D537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E26F44-9768-4264-9889-B71D00FE5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692F6-C406-4AC5-829F-FF90ABF863BE}"/>
              </a:ext>
            </a:extLst>
          </p:cNvPr>
          <p:cNvSpPr>
            <a:spLocks noGrp="1"/>
          </p:cNvSpPr>
          <p:nvPr>
            <p:ph type="dt" sz="half" idx="10"/>
          </p:nvPr>
        </p:nvSpPr>
        <p:spPr/>
        <p:txBody>
          <a:bodyPr/>
          <a:lstStyle/>
          <a:p>
            <a:fld id="{94C4F28D-5AEE-43D8-97BB-233616B578C1}" type="datetime1">
              <a:rPr lang="en-US" smtClean="0"/>
              <a:t>10/21/2019</a:t>
            </a:fld>
            <a:endParaRPr lang="en-US"/>
          </a:p>
        </p:txBody>
      </p:sp>
      <p:sp>
        <p:nvSpPr>
          <p:cNvPr id="5" name="Footer Placeholder 4">
            <a:extLst>
              <a:ext uri="{FF2B5EF4-FFF2-40B4-BE49-F238E27FC236}">
                <a16:creationId xmlns:a16="http://schemas.microsoft.com/office/drawing/2014/main" id="{9A662CF5-AE2B-4A4E-9B4F-6F436D61BF9B}"/>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1F3E0548-B8ED-4979-BA65-074BDDCF1D80}"/>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308760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E3FA91-AA17-4F93-B0F9-9B33BFBB24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C558E8-8055-4274-A5BB-9BA28AFD9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71821-B161-4FB8-AF07-ACF766715334}"/>
              </a:ext>
            </a:extLst>
          </p:cNvPr>
          <p:cNvSpPr>
            <a:spLocks noGrp="1"/>
          </p:cNvSpPr>
          <p:nvPr>
            <p:ph type="dt" sz="half" idx="10"/>
          </p:nvPr>
        </p:nvSpPr>
        <p:spPr/>
        <p:txBody>
          <a:bodyPr/>
          <a:lstStyle/>
          <a:p>
            <a:fld id="{FD06ADD0-93E9-45D6-A144-BB6F695D9CE3}" type="datetime1">
              <a:rPr lang="en-US" smtClean="0"/>
              <a:t>10/21/2019</a:t>
            </a:fld>
            <a:endParaRPr lang="en-US"/>
          </a:p>
        </p:txBody>
      </p:sp>
      <p:sp>
        <p:nvSpPr>
          <p:cNvPr id="5" name="Footer Placeholder 4">
            <a:extLst>
              <a:ext uri="{FF2B5EF4-FFF2-40B4-BE49-F238E27FC236}">
                <a16:creationId xmlns:a16="http://schemas.microsoft.com/office/drawing/2014/main" id="{12AA99E5-A5CA-4314-9F9F-526E429C0F2D}"/>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648427EA-014F-4D71-BF2A-C049DC813070}"/>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179559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95F6-FF68-4C2C-A10E-E76125233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7F463-B61C-41E0-AB51-D40926934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1DA50-1FAD-464C-95E7-8A04A583CD3D}"/>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81EFFF1E-0FE5-4260-A2CA-9C3CD6454AEC}"/>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4FBEADEA-9419-45B0-AA33-35052A6433ED}"/>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196947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7089-C18C-40FA-AE9B-D136FAF30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9E594C-8A13-4238-BF36-E91A6FA93E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A3A50-F42B-4928-B7F3-D8A42C64F3AC}"/>
              </a:ext>
            </a:extLst>
          </p:cNvPr>
          <p:cNvSpPr>
            <a:spLocks noGrp="1"/>
          </p:cNvSpPr>
          <p:nvPr>
            <p:ph type="dt" sz="half" idx="10"/>
          </p:nvPr>
        </p:nvSpPr>
        <p:spPr/>
        <p:txBody>
          <a:bodyPr/>
          <a:lstStyle/>
          <a:p>
            <a:fld id="{4C9C1429-7EE9-415F-9D62-AA06517C4668}" type="datetime1">
              <a:rPr lang="en-US" smtClean="0"/>
              <a:t>10/21/2019</a:t>
            </a:fld>
            <a:endParaRPr lang="en-US"/>
          </a:p>
        </p:txBody>
      </p:sp>
      <p:sp>
        <p:nvSpPr>
          <p:cNvPr id="5" name="Footer Placeholder 4">
            <a:extLst>
              <a:ext uri="{FF2B5EF4-FFF2-40B4-BE49-F238E27FC236}">
                <a16:creationId xmlns:a16="http://schemas.microsoft.com/office/drawing/2014/main" id="{19C9794E-DD9F-4A9F-A7FE-7710A44FB5CB}"/>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589C895A-6AA0-4B66-80AE-092187447B7B}"/>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292198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A2B3B-D9F2-413B-BC54-DF8634112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AFD1E8-91D4-4304-A55F-3AEAC20BAA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1F6499-BE31-4195-9CD5-DB92FD3358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BF62EF-67BF-4804-B844-127E64541008}"/>
              </a:ext>
            </a:extLst>
          </p:cNvPr>
          <p:cNvSpPr>
            <a:spLocks noGrp="1"/>
          </p:cNvSpPr>
          <p:nvPr>
            <p:ph type="dt" sz="half" idx="10"/>
          </p:nvPr>
        </p:nvSpPr>
        <p:spPr/>
        <p:txBody>
          <a:bodyPr/>
          <a:lstStyle/>
          <a:p>
            <a:fld id="{1CEAB7B9-645F-44F1-B9AB-CD3A213A778A}" type="datetime1">
              <a:rPr lang="en-US" smtClean="0"/>
              <a:t>10/21/2019</a:t>
            </a:fld>
            <a:endParaRPr lang="en-US"/>
          </a:p>
        </p:txBody>
      </p:sp>
      <p:sp>
        <p:nvSpPr>
          <p:cNvPr id="6" name="Footer Placeholder 5">
            <a:extLst>
              <a:ext uri="{FF2B5EF4-FFF2-40B4-BE49-F238E27FC236}">
                <a16:creationId xmlns:a16="http://schemas.microsoft.com/office/drawing/2014/main" id="{13479772-C6AB-4FD2-88C6-0EE4CC19253F}"/>
              </a:ext>
            </a:extLst>
          </p:cNvPr>
          <p:cNvSpPr>
            <a:spLocks noGrp="1"/>
          </p:cNvSpPr>
          <p:nvPr>
            <p:ph type="ftr" sz="quarter" idx="11"/>
          </p:nvPr>
        </p:nvSpPr>
        <p:spPr/>
        <p:txBody>
          <a:bodyPr/>
          <a:lstStyle/>
          <a:p>
            <a:r>
              <a:rPr lang="en-US"/>
              <a:t>Maynard Scrum Meetup</a:t>
            </a:r>
          </a:p>
        </p:txBody>
      </p:sp>
      <p:sp>
        <p:nvSpPr>
          <p:cNvPr id="7" name="Slide Number Placeholder 6">
            <a:extLst>
              <a:ext uri="{FF2B5EF4-FFF2-40B4-BE49-F238E27FC236}">
                <a16:creationId xmlns:a16="http://schemas.microsoft.com/office/drawing/2014/main" id="{EE994247-F05C-4F78-905B-DC6309EB8306}"/>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170026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2C5A-B19D-4758-BE81-43997300E9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39A301-9BB4-4431-B5FF-FD5647C47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A1F4F9-60C4-467A-BB5F-8A32B911E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77C174-BBCC-4B5A-A64D-493659F44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18348D-8F62-4123-96A8-5ADC9AB162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095110-742E-4811-BB51-E1EDAC597303}"/>
              </a:ext>
            </a:extLst>
          </p:cNvPr>
          <p:cNvSpPr>
            <a:spLocks noGrp="1"/>
          </p:cNvSpPr>
          <p:nvPr>
            <p:ph type="dt" sz="half" idx="10"/>
          </p:nvPr>
        </p:nvSpPr>
        <p:spPr/>
        <p:txBody>
          <a:bodyPr/>
          <a:lstStyle/>
          <a:p>
            <a:fld id="{F8877C1F-8A64-445C-91E9-D6DDAD12237D}" type="datetime1">
              <a:rPr lang="en-US" smtClean="0"/>
              <a:t>10/21/2019</a:t>
            </a:fld>
            <a:endParaRPr lang="en-US"/>
          </a:p>
        </p:txBody>
      </p:sp>
      <p:sp>
        <p:nvSpPr>
          <p:cNvPr id="8" name="Footer Placeholder 7">
            <a:extLst>
              <a:ext uri="{FF2B5EF4-FFF2-40B4-BE49-F238E27FC236}">
                <a16:creationId xmlns:a16="http://schemas.microsoft.com/office/drawing/2014/main" id="{7646E012-A28D-4E34-AE45-A422E7D196EF}"/>
              </a:ext>
            </a:extLst>
          </p:cNvPr>
          <p:cNvSpPr>
            <a:spLocks noGrp="1"/>
          </p:cNvSpPr>
          <p:nvPr>
            <p:ph type="ftr" sz="quarter" idx="11"/>
          </p:nvPr>
        </p:nvSpPr>
        <p:spPr/>
        <p:txBody>
          <a:bodyPr/>
          <a:lstStyle/>
          <a:p>
            <a:r>
              <a:rPr lang="en-US"/>
              <a:t>Maynard Scrum Meetup</a:t>
            </a:r>
          </a:p>
        </p:txBody>
      </p:sp>
      <p:sp>
        <p:nvSpPr>
          <p:cNvPr id="9" name="Slide Number Placeholder 8">
            <a:extLst>
              <a:ext uri="{FF2B5EF4-FFF2-40B4-BE49-F238E27FC236}">
                <a16:creationId xmlns:a16="http://schemas.microsoft.com/office/drawing/2014/main" id="{51D2D5C3-BA50-4D24-9FFD-54CBFA327C1F}"/>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259924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1245-2534-4D90-A20A-E908257748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49300-88ED-409B-9363-BB122B7E4F7E}"/>
              </a:ext>
            </a:extLst>
          </p:cNvPr>
          <p:cNvSpPr>
            <a:spLocks noGrp="1"/>
          </p:cNvSpPr>
          <p:nvPr>
            <p:ph type="dt" sz="half" idx="10"/>
          </p:nvPr>
        </p:nvSpPr>
        <p:spPr/>
        <p:txBody>
          <a:bodyPr/>
          <a:lstStyle/>
          <a:p>
            <a:fld id="{5234AB83-29D5-481F-9FCE-E279F436D3A3}" type="datetime1">
              <a:rPr lang="en-US" smtClean="0"/>
              <a:t>10/21/2019</a:t>
            </a:fld>
            <a:endParaRPr lang="en-US"/>
          </a:p>
        </p:txBody>
      </p:sp>
      <p:sp>
        <p:nvSpPr>
          <p:cNvPr id="4" name="Footer Placeholder 3">
            <a:extLst>
              <a:ext uri="{FF2B5EF4-FFF2-40B4-BE49-F238E27FC236}">
                <a16:creationId xmlns:a16="http://schemas.microsoft.com/office/drawing/2014/main" id="{D5C63A71-F6C4-445F-980B-643483528ACC}"/>
              </a:ext>
            </a:extLst>
          </p:cNvPr>
          <p:cNvSpPr>
            <a:spLocks noGrp="1"/>
          </p:cNvSpPr>
          <p:nvPr>
            <p:ph type="ftr" sz="quarter" idx="11"/>
          </p:nvPr>
        </p:nvSpPr>
        <p:spPr/>
        <p:txBody>
          <a:bodyPr/>
          <a:lstStyle/>
          <a:p>
            <a:r>
              <a:rPr lang="en-US"/>
              <a:t>Maynard Scrum Meetup</a:t>
            </a:r>
          </a:p>
        </p:txBody>
      </p:sp>
      <p:sp>
        <p:nvSpPr>
          <p:cNvPr id="5" name="Slide Number Placeholder 4">
            <a:extLst>
              <a:ext uri="{FF2B5EF4-FFF2-40B4-BE49-F238E27FC236}">
                <a16:creationId xmlns:a16="http://schemas.microsoft.com/office/drawing/2014/main" id="{3EA3B0F1-84E4-4A61-84DE-BDE737CBFC07}"/>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52163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A310E8-6A7A-4C8F-8C6E-DA0A382E98FD}"/>
              </a:ext>
            </a:extLst>
          </p:cNvPr>
          <p:cNvSpPr>
            <a:spLocks noGrp="1"/>
          </p:cNvSpPr>
          <p:nvPr>
            <p:ph type="dt" sz="half" idx="10"/>
          </p:nvPr>
        </p:nvSpPr>
        <p:spPr/>
        <p:txBody>
          <a:bodyPr/>
          <a:lstStyle/>
          <a:p>
            <a:fld id="{E6BBAAFE-21D1-4316-9F93-AF05AEBF3454}" type="datetime1">
              <a:rPr lang="en-US" smtClean="0"/>
              <a:t>10/21/2019</a:t>
            </a:fld>
            <a:endParaRPr lang="en-US"/>
          </a:p>
        </p:txBody>
      </p:sp>
      <p:sp>
        <p:nvSpPr>
          <p:cNvPr id="3" name="Footer Placeholder 2">
            <a:extLst>
              <a:ext uri="{FF2B5EF4-FFF2-40B4-BE49-F238E27FC236}">
                <a16:creationId xmlns:a16="http://schemas.microsoft.com/office/drawing/2014/main" id="{6246215C-6669-4490-9A88-71167AA6A074}"/>
              </a:ext>
            </a:extLst>
          </p:cNvPr>
          <p:cNvSpPr>
            <a:spLocks noGrp="1"/>
          </p:cNvSpPr>
          <p:nvPr>
            <p:ph type="ftr" sz="quarter" idx="11"/>
          </p:nvPr>
        </p:nvSpPr>
        <p:spPr/>
        <p:txBody>
          <a:bodyPr/>
          <a:lstStyle/>
          <a:p>
            <a:r>
              <a:rPr lang="en-US"/>
              <a:t>Maynard Scrum Meetup</a:t>
            </a:r>
          </a:p>
        </p:txBody>
      </p:sp>
      <p:sp>
        <p:nvSpPr>
          <p:cNvPr id="4" name="Slide Number Placeholder 3">
            <a:extLst>
              <a:ext uri="{FF2B5EF4-FFF2-40B4-BE49-F238E27FC236}">
                <a16:creationId xmlns:a16="http://schemas.microsoft.com/office/drawing/2014/main" id="{14C7ABB1-E120-4084-BB8C-7AA54E021185}"/>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167266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33C6-F9C4-42B3-A7ED-ACC0B6CB3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F48FDA-A82C-4150-A1F4-1E8881539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3E482-1D68-49AF-BFF9-96EB46443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11E09-C466-4EEE-A82F-DF9D79C05A85}"/>
              </a:ext>
            </a:extLst>
          </p:cNvPr>
          <p:cNvSpPr>
            <a:spLocks noGrp="1"/>
          </p:cNvSpPr>
          <p:nvPr>
            <p:ph type="dt" sz="half" idx="10"/>
          </p:nvPr>
        </p:nvSpPr>
        <p:spPr/>
        <p:txBody>
          <a:bodyPr/>
          <a:lstStyle/>
          <a:p>
            <a:fld id="{F7A39D35-D505-4F45-A92D-DCD31DC4FE1F}" type="datetime1">
              <a:rPr lang="en-US" smtClean="0"/>
              <a:t>10/21/2019</a:t>
            </a:fld>
            <a:endParaRPr lang="en-US"/>
          </a:p>
        </p:txBody>
      </p:sp>
      <p:sp>
        <p:nvSpPr>
          <p:cNvPr id="6" name="Footer Placeholder 5">
            <a:extLst>
              <a:ext uri="{FF2B5EF4-FFF2-40B4-BE49-F238E27FC236}">
                <a16:creationId xmlns:a16="http://schemas.microsoft.com/office/drawing/2014/main" id="{949B0AD6-1162-4F94-B98D-B522C4666F64}"/>
              </a:ext>
            </a:extLst>
          </p:cNvPr>
          <p:cNvSpPr>
            <a:spLocks noGrp="1"/>
          </p:cNvSpPr>
          <p:nvPr>
            <p:ph type="ftr" sz="quarter" idx="11"/>
          </p:nvPr>
        </p:nvSpPr>
        <p:spPr/>
        <p:txBody>
          <a:bodyPr/>
          <a:lstStyle/>
          <a:p>
            <a:r>
              <a:rPr lang="en-US"/>
              <a:t>Maynard Scrum Meetup</a:t>
            </a:r>
          </a:p>
        </p:txBody>
      </p:sp>
      <p:sp>
        <p:nvSpPr>
          <p:cNvPr id="7" name="Slide Number Placeholder 6">
            <a:extLst>
              <a:ext uri="{FF2B5EF4-FFF2-40B4-BE49-F238E27FC236}">
                <a16:creationId xmlns:a16="http://schemas.microsoft.com/office/drawing/2014/main" id="{04AEE0FF-F38E-47CC-B132-EDDA931A680F}"/>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174789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EB13-22A2-4BA4-A9FB-C3428E9B0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46F1E9-3B14-4B2A-850F-303CDE293D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8DB724-DC46-40A8-BEE7-7AE62B1D4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7E0DE-4382-429F-B6D3-AFDC9AD6EDC0}"/>
              </a:ext>
            </a:extLst>
          </p:cNvPr>
          <p:cNvSpPr>
            <a:spLocks noGrp="1"/>
          </p:cNvSpPr>
          <p:nvPr>
            <p:ph type="dt" sz="half" idx="10"/>
          </p:nvPr>
        </p:nvSpPr>
        <p:spPr/>
        <p:txBody>
          <a:bodyPr/>
          <a:lstStyle/>
          <a:p>
            <a:fld id="{2A928EA7-C39C-4F80-8FBC-94D8BAC1BBF7}" type="datetime1">
              <a:rPr lang="en-US" smtClean="0"/>
              <a:t>10/21/2019</a:t>
            </a:fld>
            <a:endParaRPr lang="en-US"/>
          </a:p>
        </p:txBody>
      </p:sp>
      <p:sp>
        <p:nvSpPr>
          <p:cNvPr id="6" name="Footer Placeholder 5">
            <a:extLst>
              <a:ext uri="{FF2B5EF4-FFF2-40B4-BE49-F238E27FC236}">
                <a16:creationId xmlns:a16="http://schemas.microsoft.com/office/drawing/2014/main" id="{77AC84F0-5350-41DD-9E8B-5167C1FD529E}"/>
              </a:ext>
            </a:extLst>
          </p:cNvPr>
          <p:cNvSpPr>
            <a:spLocks noGrp="1"/>
          </p:cNvSpPr>
          <p:nvPr>
            <p:ph type="ftr" sz="quarter" idx="11"/>
          </p:nvPr>
        </p:nvSpPr>
        <p:spPr/>
        <p:txBody>
          <a:bodyPr/>
          <a:lstStyle/>
          <a:p>
            <a:r>
              <a:rPr lang="en-US"/>
              <a:t>Maynard Scrum Meetup</a:t>
            </a:r>
          </a:p>
        </p:txBody>
      </p:sp>
      <p:sp>
        <p:nvSpPr>
          <p:cNvPr id="7" name="Slide Number Placeholder 6">
            <a:extLst>
              <a:ext uri="{FF2B5EF4-FFF2-40B4-BE49-F238E27FC236}">
                <a16:creationId xmlns:a16="http://schemas.microsoft.com/office/drawing/2014/main" id="{96F7A5E7-B4F0-4791-8E90-36AEE850D885}"/>
              </a:ext>
            </a:extLst>
          </p:cNvPr>
          <p:cNvSpPr>
            <a:spLocks noGrp="1"/>
          </p:cNvSpPr>
          <p:nvPr>
            <p:ph type="sldNum" sz="quarter" idx="12"/>
          </p:nvPr>
        </p:nvSpPr>
        <p:spPr/>
        <p:txBody>
          <a:bodyPr/>
          <a:lstStyle/>
          <a:p>
            <a:fld id="{856F04ED-908C-431B-8C5F-C1C97F0ACDD3}" type="slidenum">
              <a:rPr lang="en-US" smtClean="0"/>
              <a:t>‹#›</a:t>
            </a:fld>
            <a:endParaRPr lang="en-US"/>
          </a:p>
        </p:txBody>
      </p:sp>
    </p:spTree>
    <p:extLst>
      <p:ext uri="{BB962C8B-B14F-4D97-AF65-F5344CB8AC3E}">
        <p14:creationId xmlns:p14="http://schemas.microsoft.com/office/powerpoint/2010/main" val="291050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653714-CDDD-4DA4-98E8-EBE91A05B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EDAF05-F8D4-4EB7-BB31-EBFF51420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F8E5E-A247-4F51-8B2E-572F237AA1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B882E-91D8-4A8D-82E1-73DE9D685D64}" type="datetime1">
              <a:rPr lang="en-US" smtClean="0"/>
              <a:t>10/21/2019</a:t>
            </a:fld>
            <a:endParaRPr lang="en-US"/>
          </a:p>
        </p:txBody>
      </p:sp>
      <p:sp>
        <p:nvSpPr>
          <p:cNvPr id="5" name="Footer Placeholder 4">
            <a:extLst>
              <a:ext uri="{FF2B5EF4-FFF2-40B4-BE49-F238E27FC236}">
                <a16:creationId xmlns:a16="http://schemas.microsoft.com/office/drawing/2014/main" id="{B1087D3B-ACA0-4541-A3D7-1DC74B54C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Maynard Scrum Meetup</a:t>
            </a:r>
          </a:p>
        </p:txBody>
      </p:sp>
      <p:sp>
        <p:nvSpPr>
          <p:cNvPr id="6" name="Slide Number Placeholder 5">
            <a:extLst>
              <a:ext uri="{FF2B5EF4-FFF2-40B4-BE49-F238E27FC236}">
                <a16:creationId xmlns:a16="http://schemas.microsoft.com/office/drawing/2014/main" id="{84465750-4CFA-4019-8674-5B6F9015C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F04ED-908C-431B-8C5F-C1C97F0ACDD3}" type="slidenum">
              <a:rPr lang="en-US" smtClean="0"/>
              <a:t>‹#›</a:t>
            </a:fld>
            <a:endParaRPr lang="en-US"/>
          </a:p>
        </p:txBody>
      </p:sp>
    </p:spTree>
    <p:extLst>
      <p:ext uri="{BB962C8B-B14F-4D97-AF65-F5344CB8AC3E}">
        <p14:creationId xmlns:p14="http://schemas.microsoft.com/office/powerpoint/2010/main" val="365028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56BC-B747-4060-A3BD-D2A6CDC5D04F}"/>
              </a:ext>
            </a:extLst>
          </p:cNvPr>
          <p:cNvSpPr>
            <a:spLocks noGrp="1"/>
          </p:cNvSpPr>
          <p:nvPr>
            <p:ph type="ctrTitle"/>
          </p:nvPr>
        </p:nvSpPr>
        <p:spPr/>
        <p:txBody>
          <a:bodyPr/>
          <a:lstStyle/>
          <a:p>
            <a:r>
              <a:rPr lang="en-US" dirty="0"/>
              <a:t>Getting into the Flow</a:t>
            </a:r>
          </a:p>
        </p:txBody>
      </p:sp>
      <p:sp>
        <p:nvSpPr>
          <p:cNvPr id="3" name="Subtitle 2">
            <a:extLst>
              <a:ext uri="{FF2B5EF4-FFF2-40B4-BE49-F238E27FC236}">
                <a16:creationId xmlns:a16="http://schemas.microsoft.com/office/drawing/2014/main" id="{DADE11EB-B1F6-40BE-8E3B-7F8DC481DF78}"/>
              </a:ext>
            </a:extLst>
          </p:cNvPr>
          <p:cNvSpPr>
            <a:spLocks noGrp="1"/>
          </p:cNvSpPr>
          <p:nvPr>
            <p:ph type="subTitle" idx="1"/>
          </p:nvPr>
        </p:nvSpPr>
        <p:spPr/>
        <p:txBody>
          <a:bodyPr>
            <a:normAutofit lnSpcReduction="10000"/>
          </a:bodyPr>
          <a:lstStyle/>
          <a:p>
            <a:r>
              <a:rPr lang="en-US" dirty="0"/>
              <a:t>More on </a:t>
            </a:r>
            <a:r>
              <a:rPr lang="en-US" b="1" dirty="0"/>
              <a:t>Actionable Agile Metrics</a:t>
            </a:r>
          </a:p>
          <a:p>
            <a:r>
              <a:rPr lang="en-US" dirty="0"/>
              <a:t>By Kevin Best</a:t>
            </a:r>
          </a:p>
          <a:p>
            <a:r>
              <a:rPr lang="en-US" dirty="0"/>
              <a:t>Material from </a:t>
            </a:r>
            <a:r>
              <a:rPr lang="en-US" b="1" dirty="0"/>
              <a:t>Actionable Agile Metrics for Predictability </a:t>
            </a:r>
            <a:r>
              <a:rPr lang="en-US" dirty="0"/>
              <a:t>by Daniel Vacanti</a:t>
            </a:r>
          </a:p>
        </p:txBody>
      </p:sp>
      <p:sp>
        <p:nvSpPr>
          <p:cNvPr id="4" name="Footer Placeholder 3">
            <a:extLst>
              <a:ext uri="{FF2B5EF4-FFF2-40B4-BE49-F238E27FC236}">
                <a16:creationId xmlns:a16="http://schemas.microsoft.com/office/drawing/2014/main" id="{3DFE54D6-5F00-4AB3-A468-192D2FAC26B5}"/>
              </a:ext>
            </a:extLst>
          </p:cNvPr>
          <p:cNvSpPr>
            <a:spLocks noGrp="1"/>
          </p:cNvSpPr>
          <p:nvPr>
            <p:ph type="ftr" sz="quarter" idx="11"/>
          </p:nvPr>
        </p:nvSpPr>
        <p:spPr/>
        <p:txBody>
          <a:bodyPr/>
          <a:lstStyle/>
          <a:p>
            <a:r>
              <a:rPr lang="en-US"/>
              <a:t>Maynard Scrum Meetup</a:t>
            </a:r>
          </a:p>
        </p:txBody>
      </p:sp>
      <p:sp>
        <p:nvSpPr>
          <p:cNvPr id="5" name="Slide Number Placeholder 4">
            <a:extLst>
              <a:ext uri="{FF2B5EF4-FFF2-40B4-BE49-F238E27FC236}">
                <a16:creationId xmlns:a16="http://schemas.microsoft.com/office/drawing/2014/main" id="{6F577094-C569-4067-8757-2CA1D9D1F604}"/>
              </a:ext>
            </a:extLst>
          </p:cNvPr>
          <p:cNvSpPr>
            <a:spLocks noGrp="1"/>
          </p:cNvSpPr>
          <p:nvPr>
            <p:ph type="sldNum" sz="quarter" idx="12"/>
          </p:nvPr>
        </p:nvSpPr>
        <p:spPr/>
        <p:txBody>
          <a:bodyPr/>
          <a:lstStyle/>
          <a:p>
            <a:fld id="{856F04ED-908C-431B-8C5F-C1C97F0ACDD3}" type="slidenum">
              <a:rPr lang="en-US" smtClean="0"/>
              <a:t>1</a:t>
            </a:fld>
            <a:endParaRPr lang="en-US"/>
          </a:p>
        </p:txBody>
      </p:sp>
      <p:sp>
        <p:nvSpPr>
          <p:cNvPr id="6" name="Date Placeholder 5">
            <a:extLst>
              <a:ext uri="{FF2B5EF4-FFF2-40B4-BE49-F238E27FC236}">
                <a16:creationId xmlns:a16="http://schemas.microsoft.com/office/drawing/2014/main" id="{DC9DE47E-A989-4147-98D8-2754948CF9BF}"/>
              </a:ext>
            </a:extLst>
          </p:cNvPr>
          <p:cNvSpPr>
            <a:spLocks noGrp="1"/>
          </p:cNvSpPr>
          <p:nvPr>
            <p:ph type="dt" sz="half" idx="10"/>
          </p:nvPr>
        </p:nvSpPr>
        <p:spPr/>
        <p:txBody>
          <a:bodyPr/>
          <a:lstStyle/>
          <a:p>
            <a:fld id="{BA8FC8AB-003E-4DB3-A55A-2958F16FAE24}" type="datetime1">
              <a:rPr lang="en-US" smtClean="0"/>
              <a:t>10/21/2019</a:t>
            </a:fld>
            <a:endParaRPr lang="en-US"/>
          </a:p>
        </p:txBody>
      </p:sp>
    </p:spTree>
    <p:extLst>
      <p:ext uri="{BB962C8B-B14F-4D97-AF65-F5344CB8AC3E}">
        <p14:creationId xmlns:p14="http://schemas.microsoft.com/office/powerpoint/2010/main" val="216204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7824-B450-4146-87F0-00BA2D69F5EE}"/>
              </a:ext>
            </a:extLst>
          </p:cNvPr>
          <p:cNvSpPr>
            <a:spLocks noGrp="1"/>
          </p:cNvSpPr>
          <p:nvPr>
            <p:ph type="title"/>
          </p:nvPr>
        </p:nvSpPr>
        <p:spPr/>
        <p:txBody>
          <a:bodyPr/>
          <a:lstStyle/>
          <a:p>
            <a:r>
              <a:rPr lang="en-US" dirty="0"/>
              <a:t>Total Process Arrivals and Departures</a:t>
            </a:r>
          </a:p>
        </p:txBody>
      </p:sp>
      <p:pic>
        <p:nvPicPr>
          <p:cNvPr id="5" name="Content Placeholder 4" descr="A screenshot of a map&#10;&#10;Description automatically generated">
            <a:extLst>
              <a:ext uri="{FF2B5EF4-FFF2-40B4-BE49-F238E27FC236}">
                <a16:creationId xmlns:a16="http://schemas.microsoft.com/office/drawing/2014/main" id="{32FA77DF-2DE6-4C03-B35D-F2C3C37896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589649"/>
            <a:ext cx="9642231" cy="4234376"/>
          </a:xfrm>
        </p:spPr>
      </p:pic>
      <p:sp>
        <p:nvSpPr>
          <p:cNvPr id="7" name="TextBox 6">
            <a:extLst>
              <a:ext uri="{FF2B5EF4-FFF2-40B4-BE49-F238E27FC236}">
                <a16:creationId xmlns:a16="http://schemas.microsoft.com/office/drawing/2014/main" id="{8693EF1E-3936-4495-8DD5-56A9B6DB4A12}"/>
              </a:ext>
            </a:extLst>
          </p:cNvPr>
          <p:cNvSpPr txBox="1"/>
          <p:nvPr/>
        </p:nvSpPr>
        <p:spPr>
          <a:xfrm>
            <a:off x="1167619" y="5824025"/>
            <a:ext cx="9411285" cy="369332"/>
          </a:xfrm>
          <a:prstGeom prst="rect">
            <a:avLst/>
          </a:prstGeom>
          <a:noFill/>
        </p:spPr>
        <p:txBody>
          <a:bodyPr wrap="square" rtlCol="0">
            <a:spAutoFit/>
          </a:bodyPr>
          <a:lstStyle/>
          <a:p>
            <a:r>
              <a:rPr lang="en-US" b="1" dirty="0"/>
              <a:t>Figure 4.5: Total Process Arrivals and Departures Only on a CFD</a:t>
            </a:r>
          </a:p>
        </p:txBody>
      </p:sp>
      <p:sp>
        <p:nvSpPr>
          <p:cNvPr id="3" name="Footer Placeholder 2">
            <a:extLst>
              <a:ext uri="{FF2B5EF4-FFF2-40B4-BE49-F238E27FC236}">
                <a16:creationId xmlns:a16="http://schemas.microsoft.com/office/drawing/2014/main" id="{6E91A783-260B-47A5-8C44-90A682EDD0C7}"/>
              </a:ext>
            </a:extLst>
          </p:cNvPr>
          <p:cNvSpPr>
            <a:spLocks noGrp="1"/>
          </p:cNvSpPr>
          <p:nvPr>
            <p:ph type="ftr" sz="quarter" idx="11"/>
          </p:nvPr>
        </p:nvSpPr>
        <p:spPr/>
        <p:txBody>
          <a:bodyPr/>
          <a:lstStyle/>
          <a:p>
            <a:r>
              <a:rPr lang="en-US"/>
              <a:t>Maynard Scrum Meetup</a:t>
            </a:r>
          </a:p>
        </p:txBody>
      </p:sp>
      <p:sp>
        <p:nvSpPr>
          <p:cNvPr id="4" name="Slide Number Placeholder 3">
            <a:extLst>
              <a:ext uri="{FF2B5EF4-FFF2-40B4-BE49-F238E27FC236}">
                <a16:creationId xmlns:a16="http://schemas.microsoft.com/office/drawing/2014/main" id="{4DD57C9F-5DBC-4131-B9AF-771250002B92}"/>
              </a:ext>
            </a:extLst>
          </p:cNvPr>
          <p:cNvSpPr>
            <a:spLocks noGrp="1"/>
          </p:cNvSpPr>
          <p:nvPr>
            <p:ph type="sldNum" sz="quarter" idx="12"/>
          </p:nvPr>
        </p:nvSpPr>
        <p:spPr/>
        <p:txBody>
          <a:bodyPr/>
          <a:lstStyle/>
          <a:p>
            <a:fld id="{856F04ED-908C-431B-8C5F-C1C97F0ACDD3}" type="slidenum">
              <a:rPr lang="en-US" smtClean="0"/>
              <a:t>10</a:t>
            </a:fld>
            <a:endParaRPr lang="en-US"/>
          </a:p>
        </p:txBody>
      </p:sp>
      <p:sp>
        <p:nvSpPr>
          <p:cNvPr id="6" name="Date Placeholder 5">
            <a:extLst>
              <a:ext uri="{FF2B5EF4-FFF2-40B4-BE49-F238E27FC236}">
                <a16:creationId xmlns:a16="http://schemas.microsoft.com/office/drawing/2014/main" id="{B946CC97-276A-4AB0-BA89-16D57EF66840}"/>
              </a:ext>
            </a:extLst>
          </p:cNvPr>
          <p:cNvSpPr>
            <a:spLocks noGrp="1"/>
          </p:cNvSpPr>
          <p:nvPr>
            <p:ph type="dt" sz="half" idx="10"/>
          </p:nvPr>
        </p:nvSpPr>
        <p:spPr/>
        <p:txBody>
          <a:bodyPr/>
          <a:lstStyle/>
          <a:p>
            <a:fld id="{B2EE50C6-7CE4-4F61-A112-136507CADA00}" type="datetime1">
              <a:rPr lang="en-US" smtClean="0"/>
              <a:t>10/21/2019</a:t>
            </a:fld>
            <a:endParaRPr lang="en-US"/>
          </a:p>
        </p:txBody>
      </p:sp>
    </p:spTree>
    <p:extLst>
      <p:ext uri="{BB962C8B-B14F-4D97-AF65-F5344CB8AC3E}">
        <p14:creationId xmlns:p14="http://schemas.microsoft.com/office/powerpoint/2010/main" val="426601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11D8-8E66-41A1-8017-104F666A6C97}"/>
              </a:ext>
            </a:extLst>
          </p:cNvPr>
          <p:cNvSpPr>
            <a:spLocks noGrp="1"/>
          </p:cNvSpPr>
          <p:nvPr>
            <p:ph type="title"/>
          </p:nvPr>
        </p:nvSpPr>
        <p:spPr/>
        <p:txBody>
          <a:bodyPr/>
          <a:lstStyle/>
          <a:p>
            <a:r>
              <a:rPr lang="en-US" dirty="0"/>
              <a:t>Morphing into a Basic CFD</a:t>
            </a:r>
          </a:p>
        </p:txBody>
      </p:sp>
      <p:pic>
        <p:nvPicPr>
          <p:cNvPr id="5" name="Content Placeholder 4" descr="A close up of a map&#10;&#10;Description automatically generated">
            <a:extLst>
              <a:ext uri="{FF2B5EF4-FFF2-40B4-BE49-F238E27FC236}">
                <a16:creationId xmlns:a16="http://schemas.microsoft.com/office/drawing/2014/main" id="{A7A9AB17-B40B-424D-AFE7-F61C814032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714" y="1690688"/>
            <a:ext cx="9681029" cy="4347254"/>
          </a:xfrm>
        </p:spPr>
      </p:pic>
      <p:sp>
        <p:nvSpPr>
          <p:cNvPr id="6" name="TextBox 5">
            <a:extLst>
              <a:ext uri="{FF2B5EF4-FFF2-40B4-BE49-F238E27FC236}">
                <a16:creationId xmlns:a16="http://schemas.microsoft.com/office/drawing/2014/main" id="{7E50AD3B-843D-41D1-817A-097DCDA502CD}"/>
              </a:ext>
            </a:extLst>
          </p:cNvPr>
          <p:cNvSpPr txBox="1"/>
          <p:nvPr/>
        </p:nvSpPr>
        <p:spPr>
          <a:xfrm>
            <a:off x="3367314" y="6215618"/>
            <a:ext cx="5021943" cy="369332"/>
          </a:xfrm>
          <a:prstGeom prst="rect">
            <a:avLst/>
          </a:prstGeom>
          <a:noFill/>
        </p:spPr>
        <p:txBody>
          <a:bodyPr wrap="square" rtlCol="0">
            <a:spAutoFit/>
          </a:bodyPr>
          <a:lstStyle/>
          <a:p>
            <a:pPr algn="ctr"/>
            <a:r>
              <a:rPr lang="en-US" b="1" dirty="0"/>
              <a:t>Figure 4.6 A Basic CFD</a:t>
            </a:r>
          </a:p>
        </p:txBody>
      </p:sp>
      <p:sp>
        <p:nvSpPr>
          <p:cNvPr id="7" name="Footer Placeholder 6">
            <a:extLst>
              <a:ext uri="{FF2B5EF4-FFF2-40B4-BE49-F238E27FC236}">
                <a16:creationId xmlns:a16="http://schemas.microsoft.com/office/drawing/2014/main" id="{47835C4E-AB07-4A6F-9695-D64036BA9783}"/>
              </a:ext>
            </a:extLst>
          </p:cNvPr>
          <p:cNvSpPr>
            <a:spLocks noGrp="1"/>
          </p:cNvSpPr>
          <p:nvPr>
            <p:ph type="ftr" sz="quarter" idx="11"/>
          </p:nvPr>
        </p:nvSpPr>
        <p:spPr/>
        <p:txBody>
          <a:bodyPr/>
          <a:lstStyle/>
          <a:p>
            <a:r>
              <a:rPr lang="en-US"/>
              <a:t>Maynard Scrum Meetup</a:t>
            </a:r>
          </a:p>
        </p:txBody>
      </p:sp>
      <p:sp>
        <p:nvSpPr>
          <p:cNvPr id="8" name="Slide Number Placeholder 7">
            <a:extLst>
              <a:ext uri="{FF2B5EF4-FFF2-40B4-BE49-F238E27FC236}">
                <a16:creationId xmlns:a16="http://schemas.microsoft.com/office/drawing/2014/main" id="{212B982D-0979-4435-A81A-BD27575854DB}"/>
              </a:ext>
            </a:extLst>
          </p:cNvPr>
          <p:cNvSpPr>
            <a:spLocks noGrp="1"/>
          </p:cNvSpPr>
          <p:nvPr>
            <p:ph type="sldNum" sz="quarter" idx="12"/>
          </p:nvPr>
        </p:nvSpPr>
        <p:spPr/>
        <p:txBody>
          <a:bodyPr/>
          <a:lstStyle/>
          <a:p>
            <a:fld id="{856F04ED-908C-431B-8C5F-C1C97F0ACDD3}" type="slidenum">
              <a:rPr lang="en-US" smtClean="0"/>
              <a:t>11</a:t>
            </a:fld>
            <a:endParaRPr lang="en-US"/>
          </a:p>
        </p:txBody>
      </p:sp>
      <p:sp>
        <p:nvSpPr>
          <p:cNvPr id="9" name="Date Placeholder 8">
            <a:extLst>
              <a:ext uri="{FF2B5EF4-FFF2-40B4-BE49-F238E27FC236}">
                <a16:creationId xmlns:a16="http://schemas.microsoft.com/office/drawing/2014/main" id="{36A09C66-E906-4F24-89AD-8FBC641E90E8}"/>
              </a:ext>
            </a:extLst>
          </p:cNvPr>
          <p:cNvSpPr>
            <a:spLocks noGrp="1"/>
          </p:cNvSpPr>
          <p:nvPr>
            <p:ph type="dt" sz="half" idx="10"/>
          </p:nvPr>
        </p:nvSpPr>
        <p:spPr/>
        <p:txBody>
          <a:bodyPr/>
          <a:lstStyle/>
          <a:p>
            <a:fld id="{2F080EA0-EC30-4BB9-9EC3-03B09C78C5EF}" type="datetime1">
              <a:rPr lang="en-US" smtClean="0"/>
              <a:t>10/21/2019</a:t>
            </a:fld>
            <a:endParaRPr lang="en-US"/>
          </a:p>
        </p:txBody>
      </p:sp>
    </p:spTree>
    <p:extLst>
      <p:ext uri="{BB962C8B-B14F-4D97-AF65-F5344CB8AC3E}">
        <p14:creationId xmlns:p14="http://schemas.microsoft.com/office/powerpoint/2010/main" val="419878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064B-3D36-45AC-86A9-B0035422B16C}"/>
              </a:ext>
            </a:extLst>
          </p:cNvPr>
          <p:cNvSpPr>
            <a:spLocks noGrp="1"/>
          </p:cNvSpPr>
          <p:nvPr>
            <p:ph type="title"/>
          </p:nvPr>
        </p:nvSpPr>
        <p:spPr/>
        <p:txBody>
          <a:bodyPr/>
          <a:lstStyle/>
          <a:p>
            <a:r>
              <a:rPr lang="en-US" dirty="0"/>
              <a:t>Final Thing to Know About CFDs	</a:t>
            </a:r>
          </a:p>
        </p:txBody>
      </p:sp>
      <p:sp>
        <p:nvSpPr>
          <p:cNvPr id="3" name="Content Placeholder 2">
            <a:extLst>
              <a:ext uri="{FF2B5EF4-FFF2-40B4-BE49-F238E27FC236}">
                <a16:creationId xmlns:a16="http://schemas.microsoft.com/office/drawing/2014/main" id="{4D42F354-947E-46E4-A059-9539281134B6}"/>
              </a:ext>
            </a:extLst>
          </p:cNvPr>
          <p:cNvSpPr>
            <a:spLocks noGrp="1"/>
          </p:cNvSpPr>
          <p:nvPr>
            <p:ph idx="1"/>
          </p:nvPr>
        </p:nvSpPr>
        <p:spPr/>
        <p:txBody>
          <a:bodyPr/>
          <a:lstStyle/>
          <a:p>
            <a:r>
              <a:rPr lang="en-US" dirty="0"/>
              <a:t>Cumulative Flow Diagrams (CFD) are intrinsically linked with Little’s Law.</a:t>
            </a:r>
          </a:p>
        </p:txBody>
      </p:sp>
      <p:sp>
        <p:nvSpPr>
          <p:cNvPr id="4" name="Footer Placeholder 3">
            <a:extLst>
              <a:ext uri="{FF2B5EF4-FFF2-40B4-BE49-F238E27FC236}">
                <a16:creationId xmlns:a16="http://schemas.microsoft.com/office/drawing/2014/main" id="{1E37A9A1-202A-4EAE-AB41-6E6F1A19F8AC}"/>
              </a:ext>
            </a:extLst>
          </p:cNvPr>
          <p:cNvSpPr>
            <a:spLocks noGrp="1"/>
          </p:cNvSpPr>
          <p:nvPr>
            <p:ph type="ftr" sz="quarter" idx="11"/>
          </p:nvPr>
        </p:nvSpPr>
        <p:spPr/>
        <p:txBody>
          <a:bodyPr/>
          <a:lstStyle/>
          <a:p>
            <a:r>
              <a:rPr lang="en-US"/>
              <a:t>Maynard Scrum Meetup</a:t>
            </a:r>
          </a:p>
        </p:txBody>
      </p:sp>
      <p:sp>
        <p:nvSpPr>
          <p:cNvPr id="5" name="Slide Number Placeholder 4">
            <a:extLst>
              <a:ext uri="{FF2B5EF4-FFF2-40B4-BE49-F238E27FC236}">
                <a16:creationId xmlns:a16="http://schemas.microsoft.com/office/drawing/2014/main" id="{D93E7FE0-389C-44A9-A900-2EC2E41389BF}"/>
              </a:ext>
            </a:extLst>
          </p:cNvPr>
          <p:cNvSpPr>
            <a:spLocks noGrp="1"/>
          </p:cNvSpPr>
          <p:nvPr>
            <p:ph type="sldNum" sz="quarter" idx="12"/>
          </p:nvPr>
        </p:nvSpPr>
        <p:spPr/>
        <p:txBody>
          <a:bodyPr/>
          <a:lstStyle/>
          <a:p>
            <a:fld id="{856F04ED-908C-431B-8C5F-C1C97F0ACDD3}" type="slidenum">
              <a:rPr lang="en-US" smtClean="0"/>
              <a:t>12</a:t>
            </a:fld>
            <a:endParaRPr lang="en-US"/>
          </a:p>
        </p:txBody>
      </p:sp>
      <p:sp>
        <p:nvSpPr>
          <p:cNvPr id="6" name="Date Placeholder 5">
            <a:extLst>
              <a:ext uri="{FF2B5EF4-FFF2-40B4-BE49-F238E27FC236}">
                <a16:creationId xmlns:a16="http://schemas.microsoft.com/office/drawing/2014/main" id="{1FFED40C-0346-488D-B8DE-9647E000C8A1}"/>
              </a:ext>
            </a:extLst>
          </p:cNvPr>
          <p:cNvSpPr>
            <a:spLocks noGrp="1"/>
          </p:cNvSpPr>
          <p:nvPr>
            <p:ph type="dt" sz="half" idx="10"/>
          </p:nvPr>
        </p:nvSpPr>
        <p:spPr/>
        <p:txBody>
          <a:bodyPr/>
          <a:lstStyle/>
          <a:p>
            <a:fld id="{FD6DA81C-8BB5-45B8-8777-30F3BD2F9DA6}" type="datetime1">
              <a:rPr lang="en-US" smtClean="0"/>
              <a:t>10/21/2019</a:t>
            </a:fld>
            <a:endParaRPr lang="en-US"/>
          </a:p>
        </p:txBody>
      </p:sp>
    </p:spTree>
    <p:extLst>
      <p:ext uri="{BB962C8B-B14F-4D97-AF65-F5344CB8AC3E}">
        <p14:creationId xmlns:p14="http://schemas.microsoft.com/office/powerpoint/2010/main" val="935146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DDA0-C3FC-429E-929F-928ACC317C88}"/>
              </a:ext>
            </a:extLst>
          </p:cNvPr>
          <p:cNvSpPr>
            <a:spLocks noGrp="1"/>
          </p:cNvSpPr>
          <p:nvPr>
            <p:ph type="title"/>
          </p:nvPr>
        </p:nvSpPr>
        <p:spPr/>
        <p:txBody>
          <a:bodyPr/>
          <a:lstStyle/>
          <a:p>
            <a:r>
              <a:rPr lang="en-US" dirty="0"/>
              <a:t>Constructing a CFD: Myths to Debunked</a:t>
            </a:r>
          </a:p>
        </p:txBody>
      </p:sp>
      <p:sp>
        <p:nvSpPr>
          <p:cNvPr id="3" name="Content Placeholder 2">
            <a:extLst>
              <a:ext uri="{FF2B5EF4-FFF2-40B4-BE49-F238E27FC236}">
                <a16:creationId xmlns:a16="http://schemas.microsoft.com/office/drawing/2014/main" id="{CB09182C-751A-46E5-8202-A5F357FDD516}"/>
              </a:ext>
            </a:extLst>
          </p:cNvPr>
          <p:cNvSpPr>
            <a:spLocks noGrp="1"/>
          </p:cNvSpPr>
          <p:nvPr>
            <p:ph idx="1"/>
          </p:nvPr>
        </p:nvSpPr>
        <p:spPr/>
        <p:txBody>
          <a:bodyPr/>
          <a:lstStyle/>
          <a:p>
            <a:r>
              <a:rPr lang="en-US" dirty="0"/>
              <a:t>To create a CFD all you need to do is count all the work items in progress at each step of your process</a:t>
            </a:r>
          </a:p>
          <a:p>
            <a:r>
              <a:rPr lang="en-US" dirty="0"/>
              <a:t>Plot these counts on your chart are regular reporting intervals.</a:t>
            </a:r>
          </a:p>
          <a:p>
            <a:pPr lvl="1"/>
            <a:r>
              <a:rPr lang="en-US" dirty="0"/>
              <a:t>“Dubious”</a:t>
            </a:r>
          </a:p>
        </p:txBody>
      </p:sp>
      <p:sp>
        <p:nvSpPr>
          <p:cNvPr id="4" name="Date Placeholder 3">
            <a:extLst>
              <a:ext uri="{FF2B5EF4-FFF2-40B4-BE49-F238E27FC236}">
                <a16:creationId xmlns:a16="http://schemas.microsoft.com/office/drawing/2014/main" id="{B9FF4F1A-F61D-484F-9071-5EF73045BA41}"/>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C369A9A3-7A5D-4B9E-875F-A026AE2B07B3}"/>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872F437A-540A-4C38-AAAC-0515FFDB920F}"/>
              </a:ext>
            </a:extLst>
          </p:cNvPr>
          <p:cNvSpPr>
            <a:spLocks noGrp="1"/>
          </p:cNvSpPr>
          <p:nvPr>
            <p:ph type="sldNum" sz="quarter" idx="12"/>
          </p:nvPr>
        </p:nvSpPr>
        <p:spPr/>
        <p:txBody>
          <a:bodyPr/>
          <a:lstStyle/>
          <a:p>
            <a:fld id="{856F04ED-908C-431B-8C5F-C1C97F0ACDD3}" type="slidenum">
              <a:rPr lang="en-US" smtClean="0"/>
              <a:t>13</a:t>
            </a:fld>
            <a:endParaRPr lang="en-US"/>
          </a:p>
        </p:txBody>
      </p:sp>
    </p:spTree>
    <p:extLst>
      <p:ext uri="{BB962C8B-B14F-4D97-AF65-F5344CB8AC3E}">
        <p14:creationId xmlns:p14="http://schemas.microsoft.com/office/powerpoint/2010/main" val="2535856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60F7-3325-4CBF-AAFB-D42F423F7AF1}"/>
              </a:ext>
            </a:extLst>
          </p:cNvPr>
          <p:cNvSpPr>
            <a:spLocks noGrp="1"/>
          </p:cNvSpPr>
          <p:nvPr>
            <p:ph type="title"/>
          </p:nvPr>
        </p:nvSpPr>
        <p:spPr/>
        <p:txBody>
          <a:bodyPr/>
          <a:lstStyle/>
          <a:p>
            <a:r>
              <a:rPr lang="en-US" dirty="0"/>
              <a:t>The Supermarket Metaphor</a:t>
            </a:r>
          </a:p>
        </p:txBody>
      </p:sp>
      <p:sp>
        <p:nvSpPr>
          <p:cNvPr id="3" name="Content Placeholder 2">
            <a:extLst>
              <a:ext uri="{FF2B5EF4-FFF2-40B4-BE49-F238E27FC236}">
                <a16:creationId xmlns:a16="http://schemas.microsoft.com/office/drawing/2014/main" id="{64832A81-F05A-4B59-95BA-2BDEEEA475A8}"/>
              </a:ext>
            </a:extLst>
          </p:cNvPr>
          <p:cNvSpPr>
            <a:spLocks noGrp="1"/>
          </p:cNvSpPr>
          <p:nvPr>
            <p:ph idx="1"/>
          </p:nvPr>
        </p:nvSpPr>
        <p:spPr/>
        <p:txBody>
          <a:bodyPr/>
          <a:lstStyle/>
          <a:p>
            <a:r>
              <a:rPr lang="en-US" dirty="0"/>
              <a:t>Hours the store is open and hours the supermarket is closed.</a:t>
            </a:r>
          </a:p>
          <a:p>
            <a:r>
              <a:rPr lang="en-US" dirty="0"/>
              <a:t>Days of the week the supermarket the store is open and closed.</a:t>
            </a:r>
          </a:p>
          <a:p>
            <a:r>
              <a:rPr lang="en-US" dirty="0"/>
              <a:t>Various times throughout its operating hours it will have customers who enter and leave the market.</a:t>
            </a:r>
          </a:p>
          <a:p>
            <a:r>
              <a:rPr lang="en-US" dirty="0"/>
              <a:t>Some customers will make purchases </a:t>
            </a:r>
          </a:p>
          <a:p>
            <a:r>
              <a:rPr lang="en-US" dirty="0"/>
              <a:t>Other customers will leave empty-handed.</a:t>
            </a:r>
          </a:p>
        </p:txBody>
      </p:sp>
      <p:sp>
        <p:nvSpPr>
          <p:cNvPr id="4" name="Date Placeholder 3">
            <a:extLst>
              <a:ext uri="{FF2B5EF4-FFF2-40B4-BE49-F238E27FC236}">
                <a16:creationId xmlns:a16="http://schemas.microsoft.com/office/drawing/2014/main" id="{CEDE2A15-38D2-4B8E-AF6F-82BC039D20A6}"/>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25877EBA-A21F-477D-AC6A-743B1632104F}"/>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4D8E29CB-96F8-402B-A8E7-770DC052A4F1}"/>
              </a:ext>
            </a:extLst>
          </p:cNvPr>
          <p:cNvSpPr>
            <a:spLocks noGrp="1"/>
          </p:cNvSpPr>
          <p:nvPr>
            <p:ph type="sldNum" sz="quarter" idx="12"/>
          </p:nvPr>
        </p:nvSpPr>
        <p:spPr/>
        <p:txBody>
          <a:bodyPr/>
          <a:lstStyle/>
          <a:p>
            <a:fld id="{856F04ED-908C-431B-8C5F-C1C97F0ACDD3}" type="slidenum">
              <a:rPr lang="en-US" smtClean="0"/>
              <a:t>14</a:t>
            </a:fld>
            <a:endParaRPr lang="en-US"/>
          </a:p>
        </p:txBody>
      </p:sp>
    </p:spTree>
    <p:extLst>
      <p:ext uri="{BB962C8B-B14F-4D97-AF65-F5344CB8AC3E}">
        <p14:creationId xmlns:p14="http://schemas.microsoft.com/office/powerpoint/2010/main" val="324495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1F7B-A3DE-42AF-8FD8-4B33680B0275}"/>
              </a:ext>
            </a:extLst>
          </p:cNvPr>
          <p:cNvSpPr>
            <a:spLocks noGrp="1"/>
          </p:cNvSpPr>
          <p:nvPr>
            <p:ph type="title"/>
          </p:nvPr>
        </p:nvSpPr>
        <p:spPr/>
        <p:txBody>
          <a:bodyPr/>
          <a:lstStyle/>
          <a:p>
            <a:r>
              <a:rPr lang="en-US" dirty="0"/>
              <a:t>Two Important Facts About the Market Example</a:t>
            </a:r>
          </a:p>
        </p:txBody>
      </p:sp>
      <p:sp>
        <p:nvSpPr>
          <p:cNvPr id="3" name="Content Placeholder 2">
            <a:extLst>
              <a:ext uri="{FF2B5EF4-FFF2-40B4-BE49-F238E27FC236}">
                <a16:creationId xmlns:a16="http://schemas.microsoft.com/office/drawing/2014/main" id="{C98457A0-3F1A-4C88-B60D-607031071335}"/>
              </a:ext>
            </a:extLst>
          </p:cNvPr>
          <p:cNvSpPr>
            <a:spLocks noGrp="1"/>
          </p:cNvSpPr>
          <p:nvPr>
            <p:ph idx="1"/>
          </p:nvPr>
        </p:nvSpPr>
        <p:spPr/>
        <p:txBody>
          <a:bodyPr>
            <a:normAutofit lnSpcReduction="10000"/>
          </a:bodyPr>
          <a:lstStyle/>
          <a:p>
            <a:pPr marL="514350" indent="-514350">
              <a:buFont typeface="+mj-lt"/>
              <a:buAutoNum type="arabicPeriod"/>
            </a:pPr>
            <a:r>
              <a:rPr lang="en-US" dirty="0"/>
              <a:t>Given its physical structure, it is very obvious to determine when customers have entered the market and when customers have left the market. Another way of saying this is that our shop has a very clear point at which customers are said to have arrived to the market, and there is a very clear point at which customers are said to have departed the market.</a:t>
            </a:r>
          </a:p>
          <a:p>
            <a:pPr marL="514350" indent="-514350">
              <a:buFont typeface="+mj-lt"/>
              <a:buAutoNum type="arabicPeriod"/>
            </a:pPr>
            <a:r>
              <a:rPr lang="en-US" dirty="0"/>
              <a:t>Every customer who enters the market ultimately departs the market. There are no customers who magically disappear. Even in the case of the continuously open market, customers must inevitably and eventually leave. This fact is true regardless of how long customers spend in the shop or regardless of whether they made a purchase or not.</a:t>
            </a:r>
          </a:p>
        </p:txBody>
      </p:sp>
      <p:sp>
        <p:nvSpPr>
          <p:cNvPr id="4" name="Date Placeholder 3">
            <a:extLst>
              <a:ext uri="{FF2B5EF4-FFF2-40B4-BE49-F238E27FC236}">
                <a16:creationId xmlns:a16="http://schemas.microsoft.com/office/drawing/2014/main" id="{7A20C99A-3A36-422E-92C4-8094D1CDD04B}"/>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9E2569FD-5D46-4329-AC84-8145744AE477}"/>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E70FBDBE-CC13-4BCE-933F-78ED7CDB0248}"/>
              </a:ext>
            </a:extLst>
          </p:cNvPr>
          <p:cNvSpPr>
            <a:spLocks noGrp="1"/>
          </p:cNvSpPr>
          <p:nvPr>
            <p:ph type="sldNum" sz="quarter" idx="12"/>
          </p:nvPr>
        </p:nvSpPr>
        <p:spPr/>
        <p:txBody>
          <a:bodyPr/>
          <a:lstStyle/>
          <a:p>
            <a:fld id="{856F04ED-908C-431B-8C5F-C1C97F0ACDD3}" type="slidenum">
              <a:rPr lang="en-US" smtClean="0"/>
              <a:t>15</a:t>
            </a:fld>
            <a:endParaRPr lang="en-US"/>
          </a:p>
        </p:txBody>
      </p:sp>
    </p:spTree>
    <p:extLst>
      <p:ext uri="{BB962C8B-B14F-4D97-AF65-F5344CB8AC3E}">
        <p14:creationId xmlns:p14="http://schemas.microsoft.com/office/powerpoint/2010/main" val="1650528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8E39-63DC-48E7-880B-EFB8260E4C99}"/>
              </a:ext>
            </a:extLst>
          </p:cNvPr>
          <p:cNvSpPr>
            <a:spLocks noGrp="1"/>
          </p:cNvSpPr>
          <p:nvPr>
            <p:ph type="title"/>
          </p:nvPr>
        </p:nvSpPr>
        <p:spPr/>
        <p:txBody>
          <a:bodyPr/>
          <a:lstStyle/>
          <a:p>
            <a:r>
              <a:rPr lang="en-US" dirty="0"/>
              <a:t>We All Like Turnstiles, Right?</a:t>
            </a:r>
          </a:p>
        </p:txBody>
      </p:sp>
      <p:sp>
        <p:nvSpPr>
          <p:cNvPr id="3" name="Content Placeholder 2">
            <a:extLst>
              <a:ext uri="{FF2B5EF4-FFF2-40B4-BE49-F238E27FC236}">
                <a16:creationId xmlns:a16="http://schemas.microsoft.com/office/drawing/2014/main" id="{0F620C94-6B17-4AED-9A96-3179B9C9AEFA}"/>
              </a:ext>
            </a:extLst>
          </p:cNvPr>
          <p:cNvSpPr>
            <a:spLocks noGrp="1"/>
          </p:cNvSpPr>
          <p:nvPr>
            <p:ph idx="1"/>
          </p:nvPr>
        </p:nvSpPr>
        <p:spPr/>
        <p:txBody>
          <a:bodyPr/>
          <a:lstStyle/>
          <a:p>
            <a:r>
              <a:rPr lang="en-US" dirty="0"/>
              <a:t>To calculate these arrivals and departures we could easily install turnstiles at all doors.</a:t>
            </a:r>
          </a:p>
          <a:p>
            <a:r>
              <a:rPr lang="en-US" dirty="0"/>
              <a:t>Count the number of people who enter and exit over time.</a:t>
            </a:r>
          </a:p>
          <a:p>
            <a:r>
              <a:rPr lang="en-US" dirty="0"/>
              <a:t>The turnstiles could increment an arrival count from the entrances.</a:t>
            </a:r>
          </a:p>
          <a:p>
            <a:r>
              <a:rPr lang="en-US" dirty="0"/>
              <a:t>Likewise the turnstiles could increment a departure count from the exits.</a:t>
            </a:r>
          </a:p>
        </p:txBody>
      </p:sp>
      <p:sp>
        <p:nvSpPr>
          <p:cNvPr id="4" name="Date Placeholder 3">
            <a:extLst>
              <a:ext uri="{FF2B5EF4-FFF2-40B4-BE49-F238E27FC236}">
                <a16:creationId xmlns:a16="http://schemas.microsoft.com/office/drawing/2014/main" id="{71C72E96-6CC7-4EF7-8F9E-10E7BB6A8B23}"/>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45B4B861-05B0-4856-9D82-03C902FA3EF4}"/>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D1C092C6-E6F3-486E-889D-A1D436C08C94}"/>
              </a:ext>
            </a:extLst>
          </p:cNvPr>
          <p:cNvSpPr>
            <a:spLocks noGrp="1"/>
          </p:cNvSpPr>
          <p:nvPr>
            <p:ph type="sldNum" sz="quarter" idx="12"/>
          </p:nvPr>
        </p:nvSpPr>
        <p:spPr/>
        <p:txBody>
          <a:bodyPr/>
          <a:lstStyle/>
          <a:p>
            <a:fld id="{856F04ED-908C-431B-8C5F-C1C97F0ACDD3}" type="slidenum">
              <a:rPr lang="en-US" smtClean="0"/>
              <a:t>16</a:t>
            </a:fld>
            <a:endParaRPr lang="en-US"/>
          </a:p>
        </p:txBody>
      </p:sp>
    </p:spTree>
    <p:extLst>
      <p:ext uri="{BB962C8B-B14F-4D97-AF65-F5344CB8AC3E}">
        <p14:creationId xmlns:p14="http://schemas.microsoft.com/office/powerpoint/2010/main" val="346621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E56A-3AAF-4D40-B272-F5DB3BD02AC2}"/>
              </a:ext>
            </a:extLst>
          </p:cNvPr>
          <p:cNvSpPr>
            <a:spLocks noGrp="1"/>
          </p:cNvSpPr>
          <p:nvPr>
            <p:ph type="title"/>
          </p:nvPr>
        </p:nvSpPr>
        <p:spPr/>
        <p:txBody>
          <a:bodyPr/>
          <a:lstStyle/>
          <a:p>
            <a:r>
              <a:rPr lang="en-US" dirty="0"/>
              <a:t>Spreadsheet for Arrivals and Departures</a:t>
            </a:r>
          </a:p>
        </p:txBody>
      </p:sp>
      <p:pic>
        <p:nvPicPr>
          <p:cNvPr id="8" name="Content Placeholder 7" descr="A screenshot of a cell phone&#10;&#10;Description automatically generated">
            <a:extLst>
              <a:ext uri="{FF2B5EF4-FFF2-40B4-BE49-F238E27FC236}">
                <a16:creationId xmlns:a16="http://schemas.microsoft.com/office/drawing/2014/main" id="{2D028468-3768-4909-93D5-6A9237DE5B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861169"/>
            <a:ext cx="9506858" cy="3570514"/>
          </a:xfrm>
        </p:spPr>
      </p:pic>
      <p:sp>
        <p:nvSpPr>
          <p:cNvPr id="4" name="Date Placeholder 3">
            <a:extLst>
              <a:ext uri="{FF2B5EF4-FFF2-40B4-BE49-F238E27FC236}">
                <a16:creationId xmlns:a16="http://schemas.microsoft.com/office/drawing/2014/main" id="{69C3683F-7DB0-4967-B509-D89B026DFFDC}"/>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0995DAB9-32EF-4673-AB34-F38155D10BEC}"/>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E649620E-0965-4154-8AA7-C3F2AD23058A}"/>
              </a:ext>
            </a:extLst>
          </p:cNvPr>
          <p:cNvSpPr>
            <a:spLocks noGrp="1"/>
          </p:cNvSpPr>
          <p:nvPr>
            <p:ph type="sldNum" sz="quarter" idx="12"/>
          </p:nvPr>
        </p:nvSpPr>
        <p:spPr/>
        <p:txBody>
          <a:bodyPr/>
          <a:lstStyle/>
          <a:p>
            <a:fld id="{856F04ED-908C-431B-8C5F-C1C97F0ACDD3}" type="slidenum">
              <a:rPr lang="en-US" smtClean="0"/>
              <a:t>17</a:t>
            </a:fld>
            <a:endParaRPr lang="en-US"/>
          </a:p>
        </p:txBody>
      </p:sp>
      <p:sp>
        <p:nvSpPr>
          <p:cNvPr id="9" name="TextBox 8">
            <a:extLst>
              <a:ext uri="{FF2B5EF4-FFF2-40B4-BE49-F238E27FC236}">
                <a16:creationId xmlns:a16="http://schemas.microsoft.com/office/drawing/2014/main" id="{1C09D1B4-F19D-419E-9C04-BB1C8B825228}"/>
              </a:ext>
            </a:extLst>
          </p:cNvPr>
          <p:cNvSpPr txBox="1"/>
          <p:nvPr/>
        </p:nvSpPr>
        <p:spPr>
          <a:xfrm>
            <a:off x="838199" y="5816537"/>
            <a:ext cx="9902371" cy="369332"/>
          </a:xfrm>
          <a:prstGeom prst="rect">
            <a:avLst/>
          </a:prstGeom>
          <a:noFill/>
        </p:spPr>
        <p:txBody>
          <a:bodyPr wrap="square" rtlCol="0">
            <a:spAutoFit/>
          </a:bodyPr>
          <a:lstStyle/>
          <a:p>
            <a:r>
              <a:rPr lang="en-US" b="1" dirty="0"/>
              <a:t>Figure 4.7: Cumulative Count of Arrivals and Departures for the Shop Example.</a:t>
            </a:r>
          </a:p>
        </p:txBody>
      </p:sp>
    </p:spTree>
    <p:extLst>
      <p:ext uri="{BB962C8B-B14F-4D97-AF65-F5344CB8AC3E}">
        <p14:creationId xmlns:p14="http://schemas.microsoft.com/office/powerpoint/2010/main" val="103625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CBA8-6C5E-4510-83E6-3A52CAD51F1D}"/>
              </a:ext>
            </a:extLst>
          </p:cNvPr>
          <p:cNvSpPr>
            <a:spLocks noGrp="1"/>
          </p:cNvSpPr>
          <p:nvPr>
            <p:ph type="title"/>
          </p:nvPr>
        </p:nvSpPr>
        <p:spPr/>
        <p:txBody>
          <a:bodyPr/>
          <a:lstStyle/>
          <a:p>
            <a:r>
              <a:rPr lang="en-US" dirty="0"/>
              <a:t>Shop Arrivals and Departures</a:t>
            </a:r>
          </a:p>
        </p:txBody>
      </p:sp>
      <p:pic>
        <p:nvPicPr>
          <p:cNvPr id="8" name="Content Placeholder 7" descr="A screenshot of a cell phone&#10;&#10;Description automatically generated">
            <a:extLst>
              <a:ext uri="{FF2B5EF4-FFF2-40B4-BE49-F238E27FC236}">
                <a16:creationId xmlns:a16="http://schemas.microsoft.com/office/drawing/2014/main" id="{AE25E59E-2AEF-43D6-A531-218489A638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6973" y="1582056"/>
            <a:ext cx="9768114" cy="4005943"/>
          </a:xfrm>
        </p:spPr>
      </p:pic>
      <p:sp>
        <p:nvSpPr>
          <p:cNvPr id="4" name="Date Placeholder 3">
            <a:extLst>
              <a:ext uri="{FF2B5EF4-FFF2-40B4-BE49-F238E27FC236}">
                <a16:creationId xmlns:a16="http://schemas.microsoft.com/office/drawing/2014/main" id="{CF18EA8E-5DF2-49A4-BAE8-EFBC1B04FFE4}"/>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F2F70FCC-12E1-40E8-ADAA-CED20A3ACE4D}"/>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B29B2F9E-43B9-4368-9086-B8B470199064}"/>
              </a:ext>
            </a:extLst>
          </p:cNvPr>
          <p:cNvSpPr>
            <a:spLocks noGrp="1"/>
          </p:cNvSpPr>
          <p:nvPr>
            <p:ph type="sldNum" sz="quarter" idx="12"/>
          </p:nvPr>
        </p:nvSpPr>
        <p:spPr/>
        <p:txBody>
          <a:bodyPr/>
          <a:lstStyle/>
          <a:p>
            <a:fld id="{856F04ED-908C-431B-8C5F-C1C97F0ACDD3}" type="slidenum">
              <a:rPr lang="en-US" smtClean="0"/>
              <a:t>18</a:t>
            </a:fld>
            <a:endParaRPr lang="en-US"/>
          </a:p>
        </p:txBody>
      </p:sp>
      <p:sp>
        <p:nvSpPr>
          <p:cNvPr id="9" name="TextBox 8">
            <a:extLst>
              <a:ext uri="{FF2B5EF4-FFF2-40B4-BE49-F238E27FC236}">
                <a16:creationId xmlns:a16="http://schemas.microsoft.com/office/drawing/2014/main" id="{5867D741-9297-404D-A79B-FB554FCAC286}"/>
              </a:ext>
            </a:extLst>
          </p:cNvPr>
          <p:cNvSpPr txBox="1"/>
          <p:nvPr/>
        </p:nvSpPr>
        <p:spPr>
          <a:xfrm>
            <a:off x="986974" y="5806229"/>
            <a:ext cx="5000170" cy="369332"/>
          </a:xfrm>
          <a:prstGeom prst="rect">
            <a:avLst/>
          </a:prstGeom>
          <a:noFill/>
        </p:spPr>
        <p:txBody>
          <a:bodyPr wrap="square" rtlCol="0">
            <a:spAutoFit/>
          </a:bodyPr>
          <a:lstStyle/>
          <a:p>
            <a:r>
              <a:rPr lang="en-US" b="1" dirty="0"/>
              <a:t>Figure 4.8: Excel CFD for Shop Example</a:t>
            </a:r>
          </a:p>
        </p:txBody>
      </p:sp>
    </p:spTree>
    <p:extLst>
      <p:ext uri="{BB962C8B-B14F-4D97-AF65-F5344CB8AC3E}">
        <p14:creationId xmlns:p14="http://schemas.microsoft.com/office/powerpoint/2010/main" val="32200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6CC7-3AE9-4129-A740-C8F62A071014}"/>
              </a:ext>
            </a:extLst>
          </p:cNvPr>
          <p:cNvSpPr>
            <a:spLocks noGrp="1"/>
          </p:cNvSpPr>
          <p:nvPr>
            <p:ph type="title"/>
          </p:nvPr>
        </p:nvSpPr>
        <p:spPr/>
        <p:txBody>
          <a:bodyPr/>
          <a:lstStyle/>
          <a:p>
            <a:r>
              <a:rPr lang="en-US" dirty="0"/>
              <a:t>Adding Process Step – Things Get Interesting	</a:t>
            </a:r>
          </a:p>
        </p:txBody>
      </p:sp>
      <p:pic>
        <p:nvPicPr>
          <p:cNvPr id="8" name="Content Placeholder 7" descr="A screenshot of a cell phone&#10;&#10;Description automatically generated">
            <a:extLst>
              <a:ext uri="{FF2B5EF4-FFF2-40B4-BE49-F238E27FC236}">
                <a16:creationId xmlns:a16="http://schemas.microsoft.com/office/drawing/2014/main" id="{AA5EC286-C376-45A1-BC0B-CD569910C2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3236" y="1921164"/>
            <a:ext cx="8894619" cy="2576945"/>
          </a:xfrm>
        </p:spPr>
      </p:pic>
      <p:sp>
        <p:nvSpPr>
          <p:cNvPr id="4" name="Date Placeholder 3">
            <a:extLst>
              <a:ext uri="{FF2B5EF4-FFF2-40B4-BE49-F238E27FC236}">
                <a16:creationId xmlns:a16="http://schemas.microsoft.com/office/drawing/2014/main" id="{F7C2A4BF-93DA-4F4A-A722-980EE44ED027}"/>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5A278D69-4744-4645-AE25-4659A1A25098}"/>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8E2F9274-76B0-4F01-8CFD-85968E693B7F}"/>
              </a:ext>
            </a:extLst>
          </p:cNvPr>
          <p:cNvSpPr>
            <a:spLocks noGrp="1"/>
          </p:cNvSpPr>
          <p:nvPr>
            <p:ph type="sldNum" sz="quarter" idx="12"/>
          </p:nvPr>
        </p:nvSpPr>
        <p:spPr/>
        <p:txBody>
          <a:bodyPr/>
          <a:lstStyle/>
          <a:p>
            <a:fld id="{856F04ED-908C-431B-8C5F-C1C97F0ACDD3}" type="slidenum">
              <a:rPr lang="en-US" smtClean="0"/>
              <a:t>19</a:t>
            </a:fld>
            <a:endParaRPr lang="en-US"/>
          </a:p>
        </p:txBody>
      </p:sp>
      <p:sp>
        <p:nvSpPr>
          <p:cNvPr id="9" name="TextBox 8">
            <a:extLst>
              <a:ext uri="{FF2B5EF4-FFF2-40B4-BE49-F238E27FC236}">
                <a16:creationId xmlns:a16="http://schemas.microsoft.com/office/drawing/2014/main" id="{8AA20468-DA2B-427B-8503-7F3D006A1E32}"/>
              </a:ext>
            </a:extLst>
          </p:cNvPr>
          <p:cNvSpPr txBox="1"/>
          <p:nvPr/>
        </p:nvSpPr>
        <p:spPr>
          <a:xfrm>
            <a:off x="3186545" y="4618183"/>
            <a:ext cx="6964218" cy="369332"/>
          </a:xfrm>
          <a:prstGeom prst="rect">
            <a:avLst/>
          </a:prstGeom>
          <a:noFill/>
        </p:spPr>
        <p:txBody>
          <a:bodyPr wrap="square" rtlCol="0">
            <a:spAutoFit/>
          </a:bodyPr>
          <a:lstStyle/>
          <a:p>
            <a:r>
              <a:rPr lang="en-US" b="1" dirty="0"/>
              <a:t>Figure 4.9: Adding a Checkout Step to the Shop Example</a:t>
            </a:r>
          </a:p>
        </p:txBody>
      </p:sp>
    </p:spTree>
    <p:extLst>
      <p:ext uri="{BB962C8B-B14F-4D97-AF65-F5344CB8AC3E}">
        <p14:creationId xmlns:p14="http://schemas.microsoft.com/office/powerpoint/2010/main" val="417065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2708-3B57-48FC-8F92-ACF2EAFFB05F}"/>
              </a:ext>
            </a:extLst>
          </p:cNvPr>
          <p:cNvSpPr>
            <a:spLocks noGrp="1"/>
          </p:cNvSpPr>
          <p:nvPr>
            <p:ph type="title"/>
          </p:nvPr>
        </p:nvSpPr>
        <p:spPr/>
        <p:txBody>
          <a:bodyPr/>
          <a:lstStyle/>
          <a:p>
            <a:r>
              <a:rPr lang="en-US" dirty="0"/>
              <a:t>How did we get here?</a:t>
            </a:r>
          </a:p>
        </p:txBody>
      </p:sp>
      <p:sp>
        <p:nvSpPr>
          <p:cNvPr id="3" name="Content Placeholder 2">
            <a:extLst>
              <a:ext uri="{FF2B5EF4-FFF2-40B4-BE49-F238E27FC236}">
                <a16:creationId xmlns:a16="http://schemas.microsoft.com/office/drawing/2014/main" id="{DE7D5DE1-B5BB-4039-91DA-F2B291FEAE04}"/>
              </a:ext>
            </a:extLst>
          </p:cNvPr>
          <p:cNvSpPr>
            <a:spLocks noGrp="1"/>
          </p:cNvSpPr>
          <p:nvPr>
            <p:ph idx="1"/>
          </p:nvPr>
        </p:nvSpPr>
        <p:spPr/>
        <p:txBody>
          <a:bodyPr/>
          <a:lstStyle/>
          <a:p>
            <a:r>
              <a:rPr lang="en-US" dirty="0"/>
              <a:t>Little’s Law through Operations Management </a:t>
            </a:r>
            <a:r>
              <a:rPr lang="en-US" dirty="0" err="1"/>
              <a:t>lense</a:t>
            </a:r>
            <a:endParaRPr lang="en-US" dirty="0"/>
          </a:p>
          <a:p>
            <a:pPr lvl="1"/>
            <a:r>
              <a:rPr lang="en-US" dirty="0"/>
              <a:t>Cycle Time = Work In Progress/Throughput</a:t>
            </a:r>
          </a:p>
          <a:p>
            <a:pPr lvl="1"/>
            <a:endParaRPr lang="en-US" dirty="0"/>
          </a:p>
          <a:p>
            <a:r>
              <a:rPr lang="en-US" dirty="0"/>
              <a:t>Where:</a:t>
            </a:r>
          </a:p>
          <a:p>
            <a:r>
              <a:rPr lang="en-US" b="1" dirty="0"/>
              <a:t>Cycle Time (CT) </a:t>
            </a:r>
            <a:r>
              <a:rPr lang="en-US" dirty="0"/>
              <a:t>= the average amount of time it takes for an item to flow through the system.</a:t>
            </a:r>
          </a:p>
          <a:p>
            <a:r>
              <a:rPr lang="en-US" b="1" dirty="0"/>
              <a:t>Work In Progress (WIP) </a:t>
            </a:r>
            <a:r>
              <a:rPr lang="en-US" dirty="0"/>
              <a:t>= the average total inventory in the system.</a:t>
            </a:r>
          </a:p>
          <a:p>
            <a:r>
              <a:rPr lang="en-US" b="1" dirty="0"/>
              <a:t>Throughput (TH) </a:t>
            </a:r>
            <a:r>
              <a:rPr lang="en-US" dirty="0"/>
              <a:t>= the average Throughput of the system.</a:t>
            </a:r>
          </a:p>
          <a:p>
            <a:endParaRPr lang="en-US" dirty="0"/>
          </a:p>
        </p:txBody>
      </p:sp>
      <p:sp>
        <p:nvSpPr>
          <p:cNvPr id="4" name="Footer Placeholder 3">
            <a:extLst>
              <a:ext uri="{FF2B5EF4-FFF2-40B4-BE49-F238E27FC236}">
                <a16:creationId xmlns:a16="http://schemas.microsoft.com/office/drawing/2014/main" id="{DF6A62D4-4D15-4F23-95A7-1CE52E70705F}"/>
              </a:ext>
            </a:extLst>
          </p:cNvPr>
          <p:cNvSpPr>
            <a:spLocks noGrp="1"/>
          </p:cNvSpPr>
          <p:nvPr>
            <p:ph type="ftr" sz="quarter" idx="11"/>
          </p:nvPr>
        </p:nvSpPr>
        <p:spPr/>
        <p:txBody>
          <a:bodyPr/>
          <a:lstStyle/>
          <a:p>
            <a:r>
              <a:rPr lang="en-US"/>
              <a:t>Maynard Scrum Meetup</a:t>
            </a:r>
          </a:p>
        </p:txBody>
      </p:sp>
      <p:sp>
        <p:nvSpPr>
          <p:cNvPr id="5" name="Slide Number Placeholder 4">
            <a:extLst>
              <a:ext uri="{FF2B5EF4-FFF2-40B4-BE49-F238E27FC236}">
                <a16:creationId xmlns:a16="http://schemas.microsoft.com/office/drawing/2014/main" id="{AB23CCFF-7D82-48FA-AB61-84147855E909}"/>
              </a:ext>
            </a:extLst>
          </p:cNvPr>
          <p:cNvSpPr>
            <a:spLocks noGrp="1"/>
          </p:cNvSpPr>
          <p:nvPr>
            <p:ph type="sldNum" sz="quarter" idx="12"/>
          </p:nvPr>
        </p:nvSpPr>
        <p:spPr/>
        <p:txBody>
          <a:bodyPr/>
          <a:lstStyle/>
          <a:p>
            <a:fld id="{856F04ED-908C-431B-8C5F-C1C97F0ACDD3}" type="slidenum">
              <a:rPr lang="en-US" smtClean="0"/>
              <a:t>2</a:t>
            </a:fld>
            <a:endParaRPr lang="en-US"/>
          </a:p>
        </p:txBody>
      </p:sp>
      <p:sp>
        <p:nvSpPr>
          <p:cNvPr id="6" name="Date Placeholder 5">
            <a:extLst>
              <a:ext uri="{FF2B5EF4-FFF2-40B4-BE49-F238E27FC236}">
                <a16:creationId xmlns:a16="http://schemas.microsoft.com/office/drawing/2014/main" id="{50E697D7-8A96-41E5-9948-4966E38FD2AA}"/>
              </a:ext>
            </a:extLst>
          </p:cNvPr>
          <p:cNvSpPr>
            <a:spLocks noGrp="1"/>
          </p:cNvSpPr>
          <p:nvPr>
            <p:ph type="dt" sz="half" idx="10"/>
          </p:nvPr>
        </p:nvSpPr>
        <p:spPr/>
        <p:txBody>
          <a:bodyPr/>
          <a:lstStyle/>
          <a:p>
            <a:fld id="{1649B70F-4728-41C3-A2B4-BD5AAE15A901}" type="datetime1">
              <a:rPr lang="en-US" smtClean="0"/>
              <a:t>10/21/2019</a:t>
            </a:fld>
            <a:endParaRPr lang="en-US"/>
          </a:p>
        </p:txBody>
      </p:sp>
    </p:spTree>
    <p:extLst>
      <p:ext uri="{BB962C8B-B14F-4D97-AF65-F5344CB8AC3E}">
        <p14:creationId xmlns:p14="http://schemas.microsoft.com/office/powerpoint/2010/main" val="59430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201E-6C13-430E-9CAD-9EDA91F16273}"/>
              </a:ext>
            </a:extLst>
          </p:cNvPr>
          <p:cNvSpPr>
            <a:spLocks noGrp="1"/>
          </p:cNvSpPr>
          <p:nvPr>
            <p:ph type="title"/>
          </p:nvPr>
        </p:nvSpPr>
        <p:spPr/>
        <p:txBody>
          <a:bodyPr/>
          <a:lstStyle/>
          <a:p>
            <a:r>
              <a:rPr lang="en-US" dirty="0"/>
              <a:t>Adding Checkout Line to Shop CFD in Excel</a:t>
            </a:r>
          </a:p>
        </p:txBody>
      </p:sp>
      <p:pic>
        <p:nvPicPr>
          <p:cNvPr id="8" name="Content Placeholder 7" descr="A screenshot of a cell phone&#10;&#10;Description automatically generated">
            <a:extLst>
              <a:ext uri="{FF2B5EF4-FFF2-40B4-BE49-F238E27FC236}">
                <a16:creationId xmlns:a16="http://schemas.microsoft.com/office/drawing/2014/main" id="{6F95678F-1275-46D8-BB43-6E3ED134F1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3455" y="1690689"/>
            <a:ext cx="8026400" cy="3509384"/>
          </a:xfrm>
        </p:spPr>
      </p:pic>
      <p:sp>
        <p:nvSpPr>
          <p:cNvPr id="4" name="Date Placeholder 3">
            <a:extLst>
              <a:ext uri="{FF2B5EF4-FFF2-40B4-BE49-F238E27FC236}">
                <a16:creationId xmlns:a16="http://schemas.microsoft.com/office/drawing/2014/main" id="{1BCBFB15-50F0-477A-87F4-9DAB203B0D7E}"/>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EA0E47F2-0340-43EA-9CF9-DB390F4E1DBE}"/>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026C72EB-CC3A-4C8E-8046-6C598DCB3DE2}"/>
              </a:ext>
            </a:extLst>
          </p:cNvPr>
          <p:cNvSpPr>
            <a:spLocks noGrp="1"/>
          </p:cNvSpPr>
          <p:nvPr>
            <p:ph type="sldNum" sz="quarter" idx="12"/>
          </p:nvPr>
        </p:nvSpPr>
        <p:spPr/>
        <p:txBody>
          <a:bodyPr/>
          <a:lstStyle/>
          <a:p>
            <a:fld id="{856F04ED-908C-431B-8C5F-C1C97F0ACDD3}" type="slidenum">
              <a:rPr lang="en-US" smtClean="0"/>
              <a:t>20</a:t>
            </a:fld>
            <a:endParaRPr lang="en-US"/>
          </a:p>
        </p:txBody>
      </p:sp>
      <p:sp>
        <p:nvSpPr>
          <p:cNvPr id="9" name="TextBox 8">
            <a:extLst>
              <a:ext uri="{FF2B5EF4-FFF2-40B4-BE49-F238E27FC236}">
                <a16:creationId xmlns:a16="http://schemas.microsoft.com/office/drawing/2014/main" id="{A24E2807-E0B9-43F6-BC53-5126B1BA97A0}"/>
              </a:ext>
            </a:extLst>
          </p:cNvPr>
          <p:cNvSpPr txBox="1"/>
          <p:nvPr/>
        </p:nvSpPr>
        <p:spPr>
          <a:xfrm>
            <a:off x="2937165" y="5366327"/>
            <a:ext cx="5800436" cy="369332"/>
          </a:xfrm>
          <a:prstGeom prst="rect">
            <a:avLst/>
          </a:prstGeom>
          <a:noFill/>
        </p:spPr>
        <p:txBody>
          <a:bodyPr wrap="square" rtlCol="0">
            <a:spAutoFit/>
          </a:bodyPr>
          <a:lstStyle/>
          <a:p>
            <a:r>
              <a:rPr lang="en-US" b="1" dirty="0"/>
              <a:t>Figure 4.10: Adding Checkout Line to Shop CFD in Excel</a:t>
            </a:r>
          </a:p>
        </p:txBody>
      </p:sp>
    </p:spTree>
    <p:extLst>
      <p:ext uri="{BB962C8B-B14F-4D97-AF65-F5344CB8AC3E}">
        <p14:creationId xmlns:p14="http://schemas.microsoft.com/office/powerpoint/2010/main" val="41144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ED16-C6D2-4763-8839-FD267CED7F4C}"/>
              </a:ext>
            </a:extLst>
          </p:cNvPr>
          <p:cNvSpPr>
            <a:spLocks noGrp="1"/>
          </p:cNvSpPr>
          <p:nvPr>
            <p:ph type="title"/>
          </p:nvPr>
        </p:nvSpPr>
        <p:spPr/>
        <p:txBody>
          <a:bodyPr/>
          <a:lstStyle/>
          <a:p>
            <a:r>
              <a:rPr lang="en-US" dirty="0"/>
              <a:t>Special Cases Causes Problems with Counts</a:t>
            </a:r>
          </a:p>
        </p:txBody>
      </p:sp>
      <p:sp>
        <p:nvSpPr>
          <p:cNvPr id="3" name="Content Placeholder 2">
            <a:extLst>
              <a:ext uri="{FF2B5EF4-FFF2-40B4-BE49-F238E27FC236}">
                <a16:creationId xmlns:a16="http://schemas.microsoft.com/office/drawing/2014/main" id="{B8C52CAB-4045-43B9-8AD5-1283C1569F67}"/>
              </a:ext>
            </a:extLst>
          </p:cNvPr>
          <p:cNvSpPr>
            <a:spLocks noGrp="1"/>
          </p:cNvSpPr>
          <p:nvPr>
            <p:ph idx="1"/>
          </p:nvPr>
        </p:nvSpPr>
        <p:spPr/>
        <p:txBody>
          <a:bodyPr/>
          <a:lstStyle/>
          <a:p>
            <a:r>
              <a:rPr lang="en-US" dirty="0"/>
              <a:t>If we decrement the arrival count for the special cases</a:t>
            </a:r>
          </a:p>
          <a:p>
            <a:pPr lvl="1"/>
            <a:r>
              <a:rPr lang="en-US" dirty="0"/>
              <a:t>Our lines on our CFD will go down</a:t>
            </a:r>
          </a:p>
        </p:txBody>
      </p:sp>
      <p:sp>
        <p:nvSpPr>
          <p:cNvPr id="4" name="Date Placeholder 3">
            <a:extLst>
              <a:ext uri="{FF2B5EF4-FFF2-40B4-BE49-F238E27FC236}">
                <a16:creationId xmlns:a16="http://schemas.microsoft.com/office/drawing/2014/main" id="{56C76CF7-53C9-40D1-B09A-88BDA5FF7AA0}"/>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57600EC1-BAB6-41C2-81B3-6D6864618866}"/>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F661FA26-7727-48D1-A98B-8C8FBD3D4654}"/>
              </a:ext>
            </a:extLst>
          </p:cNvPr>
          <p:cNvSpPr>
            <a:spLocks noGrp="1"/>
          </p:cNvSpPr>
          <p:nvPr>
            <p:ph type="sldNum" sz="quarter" idx="12"/>
          </p:nvPr>
        </p:nvSpPr>
        <p:spPr/>
        <p:txBody>
          <a:bodyPr/>
          <a:lstStyle/>
          <a:p>
            <a:fld id="{856F04ED-908C-431B-8C5F-C1C97F0ACDD3}" type="slidenum">
              <a:rPr lang="en-US" smtClean="0"/>
              <a:t>21</a:t>
            </a:fld>
            <a:endParaRPr lang="en-US"/>
          </a:p>
        </p:txBody>
      </p:sp>
    </p:spTree>
    <p:extLst>
      <p:ext uri="{BB962C8B-B14F-4D97-AF65-F5344CB8AC3E}">
        <p14:creationId xmlns:p14="http://schemas.microsoft.com/office/powerpoint/2010/main" val="839370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903B-679C-4D8E-AFFB-6B1B17A0E267}"/>
              </a:ext>
            </a:extLst>
          </p:cNvPr>
          <p:cNvSpPr>
            <a:spLocks noGrp="1"/>
          </p:cNvSpPr>
          <p:nvPr>
            <p:ph type="title"/>
          </p:nvPr>
        </p:nvSpPr>
        <p:spPr/>
        <p:txBody>
          <a:bodyPr/>
          <a:lstStyle/>
          <a:p>
            <a:r>
              <a:rPr lang="en-US" dirty="0"/>
              <a:t>Non-Standard Departures</a:t>
            </a:r>
          </a:p>
        </p:txBody>
      </p:sp>
      <p:pic>
        <p:nvPicPr>
          <p:cNvPr id="8" name="Content Placeholder 7" descr="A screenshot of a cell phone&#10;&#10;Description automatically generated">
            <a:extLst>
              <a:ext uri="{FF2B5EF4-FFF2-40B4-BE49-F238E27FC236}">
                <a16:creationId xmlns:a16="http://schemas.microsoft.com/office/drawing/2014/main" id="{A5475367-F77C-4316-A730-1F96F5A026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6145" y="1958109"/>
            <a:ext cx="8469746" cy="2701107"/>
          </a:xfrm>
        </p:spPr>
      </p:pic>
      <p:sp>
        <p:nvSpPr>
          <p:cNvPr id="4" name="Date Placeholder 3">
            <a:extLst>
              <a:ext uri="{FF2B5EF4-FFF2-40B4-BE49-F238E27FC236}">
                <a16:creationId xmlns:a16="http://schemas.microsoft.com/office/drawing/2014/main" id="{6273FE18-8B45-46B1-A84A-6D7C32720F81}"/>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29CB876E-1464-4FD2-B0B6-ABA141A8AC88}"/>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F86244E8-92AD-4B59-8604-8A9651D4E4B2}"/>
              </a:ext>
            </a:extLst>
          </p:cNvPr>
          <p:cNvSpPr>
            <a:spLocks noGrp="1"/>
          </p:cNvSpPr>
          <p:nvPr>
            <p:ph type="sldNum" sz="quarter" idx="12"/>
          </p:nvPr>
        </p:nvSpPr>
        <p:spPr/>
        <p:txBody>
          <a:bodyPr/>
          <a:lstStyle/>
          <a:p>
            <a:fld id="{856F04ED-908C-431B-8C5F-C1C97F0ACDD3}" type="slidenum">
              <a:rPr lang="en-US" smtClean="0"/>
              <a:t>22</a:t>
            </a:fld>
            <a:endParaRPr lang="en-US"/>
          </a:p>
        </p:txBody>
      </p:sp>
      <p:sp>
        <p:nvSpPr>
          <p:cNvPr id="9" name="TextBox 8">
            <a:extLst>
              <a:ext uri="{FF2B5EF4-FFF2-40B4-BE49-F238E27FC236}">
                <a16:creationId xmlns:a16="http://schemas.microsoft.com/office/drawing/2014/main" id="{071876F1-1C78-4F26-8E3C-8D9706C27B73}"/>
              </a:ext>
            </a:extLst>
          </p:cNvPr>
          <p:cNvSpPr txBox="1"/>
          <p:nvPr/>
        </p:nvSpPr>
        <p:spPr>
          <a:xfrm>
            <a:off x="2669310" y="4821382"/>
            <a:ext cx="4645890" cy="369332"/>
          </a:xfrm>
          <a:prstGeom prst="rect">
            <a:avLst/>
          </a:prstGeom>
          <a:noFill/>
        </p:spPr>
        <p:txBody>
          <a:bodyPr wrap="square" rtlCol="0">
            <a:spAutoFit/>
          </a:bodyPr>
          <a:lstStyle/>
          <a:p>
            <a:r>
              <a:rPr lang="en-US" b="1" dirty="0"/>
              <a:t>Figure 4.11: Data for Non-Standard Departures</a:t>
            </a:r>
          </a:p>
        </p:txBody>
      </p:sp>
    </p:spTree>
    <p:extLst>
      <p:ext uri="{BB962C8B-B14F-4D97-AF65-F5344CB8AC3E}">
        <p14:creationId xmlns:p14="http://schemas.microsoft.com/office/powerpoint/2010/main" val="3350267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C07A-74F0-4F39-AAA4-1DE6A5671B10}"/>
              </a:ext>
            </a:extLst>
          </p:cNvPr>
          <p:cNvSpPr>
            <a:spLocks noGrp="1"/>
          </p:cNvSpPr>
          <p:nvPr>
            <p:ph type="title"/>
          </p:nvPr>
        </p:nvSpPr>
        <p:spPr/>
        <p:txBody>
          <a:bodyPr/>
          <a:lstStyle/>
          <a:p>
            <a:r>
              <a:rPr lang="en-US" dirty="0"/>
              <a:t>Non-Standard Departures </a:t>
            </a:r>
          </a:p>
        </p:txBody>
      </p:sp>
      <p:pic>
        <p:nvPicPr>
          <p:cNvPr id="8" name="Content Placeholder 7" descr="A screenshot of a cell phone&#10;&#10;Description automatically generated">
            <a:extLst>
              <a:ext uri="{FF2B5EF4-FFF2-40B4-BE49-F238E27FC236}">
                <a16:creationId xmlns:a16="http://schemas.microsoft.com/office/drawing/2014/main" id="{4280C267-7061-49A3-BCC7-19B26BE279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2473" y="1967345"/>
            <a:ext cx="8109527" cy="3362037"/>
          </a:xfrm>
        </p:spPr>
      </p:pic>
      <p:sp>
        <p:nvSpPr>
          <p:cNvPr id="4" name="Date Placeholder 3">
            <a:extLst>
              <a:ext uri="{FF2B5EF4-FFF2-40B4-BE49-F238E27FC236}">
                <a16:creationId xmlns:a16="http://schemas.microsoft.com/office/drawing/2014/main" id="{E5BE58AA-6126-41A9-A8A5-DECBA79E7706}"/>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F801E292-1843-4965-ABE2-9B02F5C95B24}"/>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AA6B9895-6FBE-4671-8C5B-00A9930A4616}"/>
              </a:ext>
            </a:extLst>
          </p:cNvPr>
          <p:cNvSpPr>
            <a:spLocks noGrp="1"/>
          </p:cNvSpPr>
          <p:nvPr>
            <p:ph type="sldNum" sz="quarter" idx="12"/>
          </p:nvPr>
        </p:nvSpPr>
        <p:spPr/>
        <p:txBody>
          <a:bodyPr/>
          <a:lstStyle/>
          <a:p>
            <a:fld id="{856F04ED-908C-431B-8C5F-C1C97F0ACDD3}" type="slidenum">
              <a:rPr lang="en-US" smtClean="0"/>
              <a:t>23</a:t>
            </a:fld>
            <a:endParaRPr lang="en-US"/>
          </a:p>
        </p:txBody>
      </p:sp>
      <p:sp>
        <p:nvSpPr>
          <p:cNvPr id="9" name="TextBox 8">
            <a:extLst>
              <a:ext uri="{FF2B5EF4-FFF2-40B4-BE49-F238E27FC236}">
                <a16:creationId xmlns:a16="http://schemas.microsoft.com/office/drawing/2014/main" id="{4657A679-DE44-44A2-BA37-71D03B3BCD53}"/>
              </a:ext>
            </a:extLst>
          </p:cNvPr>
          <p:cNvSpPr txBox="1"/>
          <p:nvPr/>
        </p:nvSpPr>
        <p:spPr>
          <a:xfrm>
            <a:off x="2540001" y="5421373"/>
            <a:ext cx="5458690" cy="369332"/>
          </a:xfrm>
          <a:prstGeom prst="rect">
            <a:avLst/>
          </a:prstGeom>
          <a:noFill/>
        </p:spPr>
        <p:txBody>
          <a:bodyPr wrap="square" rtlCol="0">
            <a:spAutoFit/>
          </a:bodyPr>
          <a:lstStyle/>
          <a:p>
            <a:r>
              <a:rPr lang="en-US" b="1" dirty="0"/>
              <a:t>Figure 4.12: Excel CFD for Non-Standard Departures</a:t>
            </a:r>
          </a:p>
        </p:txBody>
      </p:sp>
    </p:spTree>
    <p:extLst>
      <p:ext uri="{BB962C8B-B14F-4D97-AF65-F5344CB8AC3E}">
        <p14:creationId xmlns:p14="http://schemas.microsoft.com/office/powerpoint/2010/main" val="991808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340-2F14-49BF-91F3-80CC965EC0DC}"/>
              </a:ext>
            </a:extLst>
          </p:cNvPr>
          <p:cNvSpPr>
            <a:spLocks noGrp="1"/>
          </p:cNvSpPr>
          <p:nvPr>
            <p:ph type="title"/>
          </p:nvPr>
        </p:nvSpPr>
        <p:spPr/>
        <p:txBody>
          <a:bodyPr/>
          <a:lstStyle/>
          <a:p>
            <a:r>
              <a:rPr lang="en-US" dirty="0"/>
              <a:t>Handling the Case of a Non-Standard Departure</a:t>
            </a:r>
          </a:p>
        </p:txBody>
      </p:sp>
      <p:sp>
        <p:nvSpPr>
          <p:cNvPr id="3" name="Content Placeholder 2">
            <a:extLst>
              <a:ext uri="{FF2B5EF4-FFF2-40B4-BE49-F238E27FC236}">
                <a16:creationId xmlns:a16="http://schemas.microsoft.com/office/drawing/2014/main" id="{274BCCD2-6ECD-45B7-9FD8-F79DC434939F}"/>
              </a:ext>
            </a:extLst>
          </p:cNvPr>
          <p:cNvSpPr>
            <a:spLocks noGrp="1"/>
          </p:cNvSpPr>
          <p:nvPr>
            <p:ph idx="1"/>
          </p:nvPr>
        </p:nvSpPr>
        <p:spPr/>
        <p:txBody>
          <a:bodyPr/>
          <a:lstStyle/>
          <a:p>
            <a:r>
              <a:rPr lang="en-US" dirty="0"/>
              <a:t>Two choices</a:t>
            </a:r>
          </a:p>
          <a:p>
            <a:pPr marL="914400" lvl="1" indent="-457200">
              <a:buFont typeface="+mj-lt"/>
              <a:buAutoNum type="arabicPeriod"/>
            </a:pPr>
            <a:r>
              <a:rPr lang="en-US" dirty="0"/>
              <a:t>Count a customer as having arrived and then departed;</a:t>
            </a:r>
          </a:p>
          <a:p>
            <a:pPr marL="914400" lvl="1" indent="-457200">
              <a:buFont typeface="+mj-lt"/>
              <a:buAutoNum type="arabicPeriod"/>
            </a:pPr>
            <a:r>
              <a:rPr lang="en-US" dirty="0"/>
              <a:t>Not count a customer as having arrived at all –i.e., it was a mistake to ever have incremented our arrival count in the first place.</a:t>
            </a:r>
          </a:p>
          <a:p>
            <a:pPr marL="914400" lvl="1" indent="-457200">
              <a:buFont typeface="+mj-lt"/>
              <a:buAutoNum type="arabicPeriod"/>
            </a:pPr>
            <a:endParaRPr lang="en-US" dirty="0"/>
          </a:p>
          <a:p>
            <a:r>
              <a:rPr lang="en-US" dirty="0"/>
              <a:t>Possible Solution</a:t>
            </a:r>
          </a:p>
          <a:p>
            <a:pPr lvl="1"/>
            <a:r>
              <a:rPr lang="en-US" dirty="0"/>
              <a:t>Give each customer a timestamp for when they entered the market</a:t>
            </a:r>
          </a:p>
          <a:p>
            <a:pPr lvl="1"/>
            <a:r>
              <a:rPr lang="en-US" dirty="0"/>
              <a:t>For when they enter the checkout queue</a:t>
            </a:r>
          </a:p>
          <a:p>
            <a:pPr lvl="1"/>
            <a:r>
              <a:rPr lang="en-US" dirty="0"/>
              <a:t>For when they departed the market</a:t>
            </a:r>
          </a:p>
        </p:txBody>
      </p:sp>
      <p:sp>
        <p:nvSpPr>
          <p:cNvPr id="4" name="Date Placeholder 3">
            <a:extLst>
              <a:ext uri="{FF2B5EF4-FFF2-40B4-BE49-F238E27FC236}">
                <a16:creationId xmlns:a16="http://schemas.microsoft.com/office/drawing/2014/main" id="{6D59580C-D3E0-4ED9-A8E1-9BCB26654402}"/>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C72F6734-DEF8-4441-ADF4-59360B4CB4A9}"/>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A5061DB4-0AF5-432E-B19C-8A2D960010C3}"/>
              </a:ext>
            </a:extLst>
          </p:cNvPr>
          <p:cNvSpPr>
            <a:spLocks noGrp="1"/>
          </p:cNvSpPr>
          <p:nvPr>
            <p:ph type="sldNum" sz="quarter" idx="12"/>
          </p:nvPr>
        </p:nvSpPr>
        <p:spPr/>
        <p:txBody>
          <a:bodyPr/>
          <a:lstStyle/>
          <a:p>
            <a:fld id="{856F04ED-908C-431B-8C5F-C1C97F0ACDD3}" type="slidenum">
              <a:rPr lang="en-US" smtClean="0"/>
              <a:t>24</a:t>
            </a:fld>
            <a:endParaRPr lang="en-US"/>
          </a:p>
        </p:txBody>
      </p:sp>
    </p:spTree>
    <p:extLst>
      <p:ext uri="{BB962C8B-B14F-4D97-AF65-F5344CB8AC3E}">
        <p14:creationId xmlns:p14="http://schemas.microsoft.com/office/powerpoint/2010/main" val="58383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84E1-2EF6-4B6D-BDCC-3EB3F5CB3927}"/>
              </a:ext>
            </a:extLst>
          </p:cNvPr>
          <p:cNvSpPr>
            <a:spLocks noGrp="1"/>
          </p:cNvSpPr>
          <p:nvPr>
            <p:ph type="title"/>
          </p:nvPr>
        </p:nvSpPr>
        <p:spPr/>
        <p:txBody>
          <a:bodyPr/>
          <a:lstStyle/>
          <a:p>
            <a:r>
              <a:rPr lang="en-US" dirty="0"/>
              <a:t>Timestamps for Customers</a:t>
            </a:r>
          </a:p>
        </p:txBody>
      </p:sp>
      <p:pic>
        <p:nvPicPr>
          <p:cNvPr id="8" name="Content Placeholder 7" descr="A picture containing clock&#10;&#10;Description automatically generated">
            <a:extLst>
              <a:ext uri="{FF2B5EF4-FFF2-40B4-BE49-F238E27FC236}">
                <a16:creationId xmlns:a16="http://schemas.microsoft.com/office/drawing/2014/main" id="{F8629D65-2066-4F2F-9A08-4E17F1FB0A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3018" y="1893455"/>
            <a:ext cx="8552873" cy="2500045"/>
          </a:xfrm>
        </p:spPr>
      </p:pic>
      <p:sp>
        <p:nvSpPr>
          <p:cNvPr id="4" name="Date Placeholder 3">
            <a:extLst>
              <a:ext uri="{FF2B5EF4-FFF2-40B4-BE49-F238E27FC236}">
                <a16:creationId xmlns:a16="http://schemas.microsoft.com/office/drawing/2014/main" id="{6676388A-CF33-4FBC-98E4-7EC2AC770BFB}"/>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C2820034-AD27-4738-BA30-E54C2887902A}"/>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48D7DA08-79E5-4494-AA7D-746587E69E09}"/>
              </a:ext>
            </a:extLst>
          </p:cNvPr>
          <p:cNvSpPr>
            <a:spLocks noGrp="1"/>
          </p:cNvSpPr>
          <p:nvPr>
            <p:ph type="sldNum" sz="quarter" idx="12"/>
          </p:nvPr>
        </p:nvSpPr>
        <p:spPr/>
        <p:txBody>
          <a:bodyPr/>
          <a:lstStyle/>
          <a:p>
            <a:fld id="{856F04ED-908C-431B-8C5F-C1C97F0ACDD3}" type="slidenum">
              <a:rPr lang="en-US" smtClean="0"/>
              <a:t>25</a:t>
            </a:fld>
            <a:endParaRPr lang="en-US"/>
          </a:p>
        </p:txBody>
      </p:sp>
      <p:sp>
        <p:nvSpPr>
          <p:cNvPr id="9" name="TextBox 8">
            <a:extLst>
              <a:ext uri="{FF2B5EF4-FFF2-40B4-BE49-F238E27FC236}">
                <a16:creationId xmlns:a16="http://schemas.microsoft.com/office/drawing/2014/main" id="{42860E0E-97A3-4C96-9EA3-BA4A5BCE4AA3}"/>
              </a:ext>
            </a:extLst>
          </p:cNvPr>
          <p:cNvSpPr txBox="1"/>
          <p:nvPr/>
        </p:nvSpPr>
        <p:spPr>
          <a:xfrm>
            <a:off x="2352583" y="4596267"/>
            <a:ext cx="6036815" cy="369332"/>
          </a:xfrm>
          <a:prstGeom prst="rect">
            <a:avLst/>
          </a:prstGeom>
          <a:noFill/>
        </p:spPr>
        <p:txBody>
          <a:bodyPr wrap="square" rtlCol="0">
            <a:spAutoFit/>
          </a:bodyPr>
          <a:lstStyle/>
          <a:p>
            <a:r>
              <a:rPr lang="en-US" b="1" dirty="0"/>
              <a:t>Figure 4.13: Timestamps for Customers</a:t>
            </a:r>
          </a:p>
        </p:txBody>
      </p:sp>
    </p:spTree>
    <p:extLst>
      <p:ext uri="{BB962C8B-B14F-4D97-AF65-F5344CB8AC3E}">
        <p14:creationId xmlns:p14="http://schemas.microsoft.com/office/powerpoint/2010/main" val="314961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9DD-032C-4CDC-8F19-158A7E021943}"/>
              </a:ext>
            </a:extLst>
          </p:cNvPr>
          <p:cNvSpPr>
            <a:spLocks noGrp="1"/>
          </p:cNvSpPr>
          <p:nvPr>
            <p:ph type="title"/>
          </p:nvPr>
        </p:nvSpPr>
        <p:spPr/>
        <p:txBody>
          <a:bodyPr/>
          <a:lstStyle/>
          <a:p>
            <a:r>
              <a:rPr lang="en-US" dirty="0"/>
              <a:t>Timestamps for Customers “Tagging”</a:t>
            </a:r>
          </a:p>
        </p:txBody>
      </p:sp>
      <p:pic>
        <p:nvPicPr>
          <p:cNvPr id="8" name="Content Placeholder 7" descr="A screenshot of a cell phone&#10;&#10;Description automatically generated">
            <a:extLst>
              <a:ext uri="{FF2B5EF4-FFF2-40B4-BE49-F238E27FC236}">
                <a16:creationId xmlns:a16="http://schemas.microsoft.com/office/drawing/2014/main" id="{A1A70B0F-2F84-44CB-97E2-DBA9A8A087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6436" y="1773382"/>
            <a:ext cx="7490691" cy="2620435"/>
          </a:xfrm>
        </p:spPr>
      </p:pic>
      <p:sp>
        <p:nvSpPr>
          <p:cNvPr id="4" name="Date Placeholder 3">
            <a:extLst>
              <a:ext uri="{FF2B5EF4-FFF2-40B4-BE49-F238E27FC236}">
                <a16:creationId xmlns:a16="http://schemas.microsoft.com/office/drawing/2014/main" id="{50835F68-E7BC-4B93-8DE6-96597DAE7118}"/>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3BF5DD40-2BE3-4FB3-842D-50DC5BCEBF9D}"/>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C350CB89-0796-489E-BCCD-958784658589}"/>
              </a:ext>
            </a:extLst>
          </p:cNvPr>
          <p:cNvSpPr>
            <a:spLocks noGrp="1"/>
          </p:cNvSpPr>
          <p:nvPr>
            <p:ph type="sldNum" sz="quarter" idx="12"/>
          </p:nvPr>
        </p:nvSpPr>
        <p:spPr/>
        <p:txBody>
          <a:bodyPr/>
          <a:lstStyle/>
          <a:p>
            <a:fld id="{856F04ED-908C-431B-8C5F-C1C97F0ACDD3}" type="slidenum">
              <a:rPr lang="en-US" smtClean="0"/>
              <a:t>26</a:t>
            </a:fld>
            <a:endParaRPr lang="en-US"/>
          </a:p>
        </p:txBody>
      </p:sp>
      <p:sp>
        <p:nvSpPr>
          <p:cNvPr id="9" name="TextBox 8">
            <a:extLst>
              <a:ext uri="{FF2B5EF4-FFF2-40B4-BE49-F238E27FC236}">
                <a16:creationId xmlns:a16="http://schemas.microsoft.com/office/drawing/2014/main" id="{411DEFFE-DD42-4059-9E23-DDD4F7B5D97C}"/>
              </a:ext>
            </a:extLst>
          </p:cNvPr>
          <p:cNvSpPr txBox="1"/>
          <p:nvPr/>
        </p:nvSpPr>
        <p:spPr>
          <a:xfrm>
            <a:off x="2209800" y="4508427"/>
            <a:ext cx="5902035" cy="369332"/>
          </a:xfrm>
          <a:prstGeom prst="rect">
            <a:avLst/>
          </a:prstGeom>
          <a:noFill/>
        </p:spPr>
        <p:txBody>
          <a:bodyPr wrap="square" rtlCol="0">
            <a:spAutoFit/>
          </a:bodyPr>
          <a:lstStyle/>
          <a:p>
            <a:r>
              <a:rPr lang="en-US" b="1" dirty="0"/>
              <a:t>Figure 4.14: “Tagging” a customer with an Exception Reason</a:t>
            </a:r>
          </a:p>
        </p:txBody>
      </p:sp>
    </p:spTree>
    <p:extLst>
      <p:ext uri="{BB962C8B-B14F-4D97-AF65-F5344CB8AC3E}">
        <p14:creationId xmlns:p14="http://schemas.microsoft.com/office/powerpoint/2010/main" val="269877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9459-3252-4DEC-8899-6DEA64728086}"/>
              </a:ext>
            </a:extLst>
          </p:cNvPr>
          <p:cNvSpPr>
            <a:spLocks noGrp="1"/>
          </p:cNvSpPr>
          <p:nvPr>
            <p:ph type="title"/>
          </p:nvPr>
        </p:nvSpPr>
        <p:spPr/>
        <p:txBody>
          <a:bodyPr/>
          <a:lstStyle/>
          <a:p>
            <a:r>
              <a:rPr lang="en-US" dirty="0"/>
              <a:t>Dealing With Non-Standard Departures</a:t>
            </a:r>
          </a:p>
        </p:txBody>
      </p:sp>
      <p:sp>
        <p:nvSpPr>
          <p:cNvPr id="3" name="Content Placeholder 2">
            <a:extLst>
              <a:ext uri="{FF2B5EF4-FFF2-40B4-BE49-F238E27FC236}">
                <a16:creationId xmlns:a16="http://schemas.microsoft.com/office/drawing/2014/main" id="{61DEF266-2E58-4CED-936B-DE25E8C5FC9E}"/>
              </a:ext>
            </a:extLst>
          </p:cNvPr>
          <p:cNvSpPr>
            <a:spLocks noGrp="1"/>
          </p:cNvSpPr>
          <p:nvPr>
            <p:ph idx="1"/>
          </p:nvPr>
        </p:nvSpPr>
        <p:spPr/>
        <p:txBody>
          <a:bodyPr/>
          <a:lstStyle/>
          <a:p>
            <a:r>
              <a:rPr lang="en-US" dirty="0"/>
              <a:t>First, we could choose to enter a departure timestamp and then “tag” that departure with a special reason. </a:t>
            </a:r>
          </a:p>
          <a:p>
            <a:r>
              <a:rPr lang="en-US" dirty="0"/>
              <a:t>Second, we could choose to simply delete the arrival timestamp as if the customer never entered the particular downstream queue.</a:t>
            </a:r>
          </a:p>
        </p:txBody>
      </p:sp>
      <p:sp>
        <p:nvSpPr>
          <p:cNvPr id="4" name="Date Placeholder 3">
            <a:extLst>
              <a:ext uri="{FF2B5EF4-FFF2-40B4-BE49-F238E27FC236}">
                <a16:creationId xmlns:a16="http://schemas.microsoft.com/office/drawing/2014/main" id="{6C148660-B11C-4E4F-B0B9-75604B8B6B92}"/>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E85B738C-06F5-477C-9249-F38ADC9B4730}"/>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847959D0-164C-4395-B1B0-B019A4DFFDB7}"/>
              </a:ext>
            </a:extLst>
          </p:cNvPr>
          <p:cNvSpPr>
            <a:spLocks noGrp="1"/>
          </p:cNvSpPr>
          <p:nvPr>
            <p:ph type="sldNum" sz="quarter" idx="12"/>
          </p:nvPr>
        </p:nvSpPr>
        <p:spPr/>
        <p:txBody>
          <a:bodyPr/>
          <a:lstStyle/>
          <a:p>
            <a:fld id="{856F04ED-908C-431B-8C5F-C1C97F0ACDD3}" type="slidenum">
              <a:rPr lang="en-US" smtClean="0"/>
              <a:t>27</a:t>
            </a:fld>
            <a:endParaRPr lang="en-US"/>
          </a:p>
        </p:txBody>
      </p:sp>
    </p:spTree>
    <p:extLst>
      <p:ext uri="{BB962C8B-B14F-4D97-AF65-F5344CB8AC3E}">
        <p14:creationId xmlns:p14="http://schemas.microsoft.com/office/powerpoint/2010/main" val="359599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C8E5-3162-48F0-8F98-5F8AAD4CE4F6}"/>
              </a:ext>
            </a:extLst>
          </p:cNvPr>
          <p:cNvSpPr>
            <a:spLocks noGrp="1"/>
          </p:cNvSpPr>
          <p:nvPr>
            <p:ph type="title"/>
          </p:nvPr>
        </p:nvSpPr>
        <p:spPr/>
        <p:txBody>
          <a:bodyPr/>
          <a:lstStyle/>
          <a:p>
            <a:r>
              <a:rPr lang="en-US" dirty="0"/>
              <a:t>Second Fundamental Principle of CFDs</a:t>
            </a:r>
          </a:p>
        </p:txBody>
      </p:sp>
      <p:sp>
        <p:nvSpPr>
          <p:cNvPr id="3" name="Content Placeholder 2">
            <a:extLst>
              <a:ext uri="{FF2B5EF4-FFF2-40B4-BE49-F238E27FC236}">
                <a16:creationId xmlns:a16="http://schemas.microsoft.com/office/drawing/2014/main" id="{5A3C70D9-0CE8-473E-BE6A-580E72B8052D}"/>
              </a:ext>
            </a:extLst>
          </p:cNvPr>
          <p:cNvSpPr>
            <a:spLocks noGrp="1"/>
          </p:cNvSpPr>
          <p:nvPr>
            <p:ph idx="1"/>
          </p:nvPr>
        </p:nvSpPr>
        <p:spPr/>
        <p:txBody>
          <a:bodyPr/>
          <a:lstStyle/>
          <a:p>
            <a:r>
              <a:rPr lang="en-US" dirty="0"/>
              <a:t>CFD Property #2: Due to its cumulative nature, no line on a CFD can ever decrease (go down).</a:t>
            </a:r>
          </a:p>
        </p:txBody>
      </p:sp>
      <p:sp>
        <p:nvSpPr>
          <p:cNvPr id="4" name="Date Placeholder 3">
            <a:extLst>
              <a:ext uri="{FF2B5EF4-FFF2-40B4-BE49-F238E27FC236}">
                <a16:creationId xmlns:a16="http://schemas.microsoft.com/office/drawing/2014/main" id="{0C187C82-A47E-4A2E-B0E8-6CFB047B01BF}"/>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2BA69640-516D-4D33-9467-40BC210A125B}"/>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608BD917-2082-4AC1-8AEB-7917FDFC1250}"/>
              </a:ext>
            </a:extLst>
          </p:cNvPr>
          <p:cNvSpPr>
            <a:spLocks noGrp="1"/>
          </p:cNvSpPr>
          <p:nvPr>
            <p:ph type="sldNum" sz="quarter" idx="12"/>
          </p:nvPr>
        </p:nvSpPr>
        <p:spPr/>
        <p:txBody>
          <a:bodyPr/>
          <a:lstStyle/>
          <a:p>
            <a:fld id="{856F04ED-908C-431B-8C5F-C1C97F0ACDD3}" type="slidenum">
              <a:rPr lang="en-US" smtClean="0"/>
              <a:t>28</a:t>
            </a:fld>
            <a:endParaRPr lang="en-US"/>
          </a:p>
        </p:txBody>
      </p:sp>
    </p:spTree>
    <p:extLst>
      <p:ext uri="{BB962C8B-B14F-4D97-AF65-F5344CB8AC3E}">
        <p14:creationId xmlns:p14="http://schemas.microsoft.com/office/powerpoint/2010/main" val="2427050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D1E6-1230-4C42-B4C5-0C1B65663E72}"/>
              </a:ext>
            </a:extLst>
          </p:cNvPr>
          <p:cNvSpPr>
            <a:spLocks noGrp="1"/>
          </p:cNvSpPr>
          <p:nvPr>
            <p:ph type="title"/>
          </p:nvPr>
        </p:nvSpPr>
        <p:spPr/>
        <p:txBody>
          <a:bodyPr/>
          <a:lstStyle/>
          <a:p>
            <a:r>
              <a:rPr lang="en-US" dirty="0"/>
              <a:t>Requirements for Proper Creation of CFD</a:t>
            </a:r>
          </a:p>
        </p:txBody>
      </p:sp>
      <p:pic>
        <p:nvPicPr>
          <p:cNvPr id="11" name="Content Placeholder 10" descr="A picture containing electronics&#10;&#10;Description automatically generated">
            <a:extLst>
              <a:ext uri="{FF2B5EF4-FFF2-40B4-BE49-F238E27FC236}">
                <a16:creationId xmlns:a16="http://schemas.microsoft.com/office/drawing/2014/main" id="{AE01A510-BCBC-41E3-8F72-4FCF0EA350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0909" y="1025236"/>
            <a:ext cx="5902036" cy="2989799"/>
          </a:xfrm>
        </p:spPr>
      </p:pic>
      <p:sp>
        <p:nvSpPr>
          <p:cNvPr id="7" name="Text Placeholder 6">
            <a:extLst>
              <a:ext uri="{FF2B5EF4-FFF2-40B4-BE49-F238E27FC236}">
                <a16:creationId xmlns:a16="http://schemas.microsoft.com/office/drawing/2014/main" id="{164D2AD6-7BEC-45C7-A340-F33A41EB12E9}"/>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Track the date that an item enters each step of the workflow.</a:t>
            </a:r>
          </a:p>
          <a:p>
            <a:pPr marL="285750" indent="-285750">
              <a:buFont typeface="Arial" panose="020B0604020202020204" pitchFamily="34" charset="0"/>
              <a:buChar char="•"/>
            </a:pPr>
            <a:r>
              <a:rPr lang="en-US" dirty="0"/>
              <a:t>Track the time stamp that an item enters step of the workflow.</a:t>
            </a:r>
          </a:p>
          <a:p>
            <a:endParaRPr lang="en-US" dirty="0"/>
          </a:p>
        </p:txBody>
      </p:sp>
      <p:sp>
        <p:nvSpPr>
          <p:cNvPr id="4" name="Date Placeholder 3">
            <a:extLst>
              <a:ext uri="{FF2B5EF4-FFF2-40B4-BE49-F238E27FC236}">
                <a16:creationId xmlns:a16="http://schemas.microsoft.com/office/drawing/2014/main" id="{B2C1A1B3-CFF8-4CD8-BC5A-B3EDEFA2C22E}"/>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CCF561CB-12D3-48A5-B2CB-4E3C1FFA1488}"/>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6FDBF905-BF6D-4515-91F0-560B23F2FEEC}"/>
              </a:ext>
            </a:extLst>
          </p:cNvPr>
          <p:cNvSpPr>
            <a:spLocks noGrp="1"/>
          </p:cNvSpPr>
          <p:nvPr>
            <p:ph type="sldNum" sz="quarter" idx="12"/>
          </p:nvPr>
        </p:nvSpPr>
        <p:spPr/>
        <p:txBody>
          <a:bodyPr/>
          <a:lstStyle/>
          <a:p>
            <a:fld id="{856F04ED-908C-431B-8C5F-C1C97F0ACDD3}" type="slidenum">
              <a:rPr lang="en-US" smtClean="0"/>
              <a:t>29</a:t>
            </a:fld>
            <a:endParaRPr lang="en-US"/>
          </a:p>
        </p:txBody>
      </p:sp>
      <p:sp>
        <p:nvSpPr>
          <p:cNvPr id="12" name="TextBox 11">
            <a:extLst>
              <a:ext uri="{FF2B5EF4-FFF2-40B4-BE49-F238E27FC236}">
                <a16:creationId xmlns:a16="http://schemas.microsoft.com/office/drawing/2014/main" id="{E86AABAA-1DAC-47D2-AC06-250A5D051CA1}"/>
              </a:ext>
            </a:extLst>
          </p:cNvPr>
          <p:cNvSpPr txBox="1"/>
          <p:nvPr/>
        </p:nvSpPr>
        <p:spPr>
          <a:xfrm>
            <a:off x="5929746" y="4133065"/>
            <a:ext cx="4876800" cy="369332"/>
          </a:xfrm>
          <a:prstGeom prst="rect">
            <a:avLst/>
          </a:prstGeom>
          <a:noFill/>
        </p:spPr>
        <p:txBody>
          <a:bodyPr wrap="square" rtlCol="0">
            <a:spAutoFit/>
          </a:bodyPr>
          <a:lstStyle/>
          <a:p>
            <a:r>
              <a:rPr lang="en-US" b="1" dirty="0"/>
              <a:t>Figure 4.15: Example Data for building a CFD</a:t>
            </a:r>
          </a:p>
        </p:txBody>
      </p:sp>
    </p:spTree>
    <p:extLst>
      <p:ext uri="{BB962C8B-B14F-4D97-AF65-F5344CB8AC3E}">
        <p14:creationId xmlns:p14="http://schemas.microsoft.com/office/powerpoint/2010/main" val="275628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D36B-BFF6-46A3-B494-16905790877B}"/>
              </a:ext>
            </a:extLst>
          </p:cNvPr>
          <p:cNvSpPr>
            <a:spLocks noGrp="1"/>
          </p:cNvSpPr>
          <p:nvPr>
            <p:ph type="title"/>
          </p:nvPr>
        </p:nvSpPr>
        <p:spPr/>
        <p:txBody>
          <a:bodyPr/>
          <a:lstStyle/>
          <a:p>
            <a:r>
              <a:rPr lang="en-US" dirty="0"/>
              <a:t>How did we get here? - Continued</a:t>
            </a:r>
          </a:p>
        </p:txBody>
      </p:sp>
      <p:sp>
        <p:nvSpPr>
          <p:cNvPr id="3" name="Content Placeholder 2">
            <a:extLst>
              <a:ext uri="{FF2B5EF4-FFF2-40B4-BE49-F238E27FC236}">
                <a16:creationId xmlns:a16="http://schemas.microsoft.com/office/drawing/2014/main" id="{B5080220-27BA-4E84-ACD2-D69CCF42D343}"/>
              </a:ext>
            </a:extLst>
          </p:cNvPr>
          <p:cNvSpPr>
            <a:spLocks noGrp="1"/>
          </p:cNvSpPr>
          <p:nvPr>
            <p:ph idx="1"/>
          </p:nvPr>
        </p:nvSpPr>
        <p:spPr/>
        <p:txBody>
          <a:bodyPr/>
          <a:lstStyle/>
          <a:p>
            <a:pPr marL="0" indent="0">
              <a:buNone/>
            </a:pPr>
            <a:r>
              <a:rPr lang="en-US" dirty="0"/>
              <a:t>Another way to express Little’s Law algebraically is</a:t>
            </a:r>
          </a:p>
          <a:p>
            <a:r>
              <a:rPr lang="en-US" dirty="0"/>
              <a:t>TH = WIP/CT</a:t>
            </a:r>
          </a:p>
        </p:txBody>
      </p:sp>
      <p:sp>
        <p:nvSpPr>
          <p:cNvPr id="4" name="Footer Placeholder 3">
            <a:extLst>
              <a:ext uri="{FF2B5EF4-FFF2-40B4-BE49-F238E27FC236}">
                <a16:creationId xmlns:a16="http://schemas.microsoft.com/office/drawing/2014/main" id="{714090E4-F114-49B6-86AB-E287A4E9A00E}"/>
              </a:ext>
            </a:extLst>
          </p:cNvPr>
          <p:cNvSpPr>
            <a:spLocks noGrp="1"/>
          </p:cNvSpPr>
          <p:nvPr>
            <p:ph type="ftr" sz="quarter" idx="11"/>
          </p:nvPr>
        </p:nvSpPr>
        <p:spPr/>
        <p:txBody>
          <a:bodyPr/>
          <a:lstStyle/>
          <a:p>
            <a:r>
              <a:rPr lang="en-US"/>
              <a:t>Maynard Scrum Meetup</a:t>
            </a:r>
          </a:p>
        </p:txBody>
      </p:sp>
      <p:sp>
        <p:nvSpPr>
          <p:cNvPr id="5" name="Slide Number Placeholder 4">
            <a:extLst>
              <a:ext uri="{FF2B5EF4-FFF2-40B4-BE49-F238E27FC236}">
                <a16:creationId xmlns:a16="http://schemas.microsoft.com/office/drawing/2014/main" id="{1902BC0F-2FA3-46BE-9B0C-E706351714AA}"/>
              </a:ext>
            </a:extLst>
          </p:cNvPr>
          <p:cNvSpPr>
            <a:spLocks noGrp="1"/>
          </p:cNvSpPr>
          <p:nvPr>
            <p:ph type="sldNum" sz="quarter" idx="12"/>
          </p:nvPr>
        </p:nvSpPr>
        <p:spPr/>
        <p:txBody>
          <a:bodyPr/>
          <a:lstStyle/>
          <a:p>
            <a:fld id="{856F04ED-908C-431B-8C5F-C1C97F0ACDD3}" type="slidenum">
              <a:rPr lang="en-US" smtClean="0"/>
              <a:t>3</a:t>
            </a:fld>
            <a:endParaRPr lang="en-US"/>
          </a:p>
        </p:txBody>
      </p:sp>
      <p:sp>
        <p:nvSpPr>
          <p:cNvPr id="6" name="Date Placeholder 5">
            <a:extLst>
              <a:ext uri="{FF2B5EF4-FFF2-40B4-BE49-F238E27FC236}">
                <a16:creationId xmlns:a16="http://schemas.microsoft.com/office/drawing/2014/main" id="{63F6DC68-B025-44F7-AD81-567924ED70D9}"/>
              </a:ext>
            </a:extLst>
          </p:cNvPr>
          <p:cNvSpPr>
            <a:spLocks noGrp="1"/>
          </p:cNvSpPr>
          <p:nvPr>
            <p:ph type="dt" sz="half" idx="10"/>
          </p:nvPr>
        </p:nvSpPr>
        <p:spPr/>
        <p:txBody>
          <a:bodyPr/>
          <a:lstStyle/>
          <a:p>
            <a:fld id="{2FCCC002-95DE-443E-993A-AEC4633E84D5}" type="datetime1">
              <a:rPr lang="en-US" smtClean="0"/>
              <a:t>10/21/2019</a:t>
            </a:fld>
            <a:endParaRPr lang="en-US"/>
          </a:p>
        </p:txBody>
      </p:sp>
    </p:spTree>
    <p:extLst>
      <p:ext uri="{BB962C8B-B14F-4D97-AF65-F5344CB8AC3E}">
        <p14:creationId xmlns:p14="http://schemas.microsoft.com/office/powerpoint/2010/main" val="506251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D0F1B2-7CEC-4997-98E6-22BC18AF959A}"/>
              </a:ext>
            </a:extLst>
          </p:cNvPr>
          <p:cNvSpPr>
            <a:spLocks noGrp="1"/>
          </p:cNvSpPr>
          <p:nvPr>
            <p:ph type="title"/>
          </p:nvPr>
        </p:nvSpPr>
        <p:spPr/>
        <p:txBody>
          <a:bodyPr/>
          <a:lstStyle/>
          <a:p>
            <a:r>
              <a:rPr lang="en-US" dirty="0"/>
              <a:t>In Summary</a:t>
            </a:r>
          </a:p>
        </p:txBody>
      </p:sp>
      <p:sp>
        <p:nvSpPr>
          <p:cNvPr id="9" name="Content Placeholder 8">
            <a:extLst>
              <a:ext uri="{FF2B5EF4-FFF2-40B4-BE49-F238E27FC236}">
                <a16:creationId xmlns:a16="http://schemas.microsoft.com/office/drawing/2014/main" id="{3ABECC5B-D246-4730-A903-9889B4404D9E}"/>
              </a:ext>
            </a:extLst>
          </p:cNvPr>
          <p:cNvSpPr>
            <a:spLocks noGrp="1"/>
          </p:cNvSpPr>
          <p:nvPr>
            <p:ph idx="1"/>
          </p:nvPr>
        </p:nvSpPr>
        <p:spPr/>
        <p:txBody>
          <a:bodyPr>
            <a:normAutofit/>
          </a:bodyPr>
          <a:lstStyle/>
          <a:p>
            <a:r>
              <a:rPr lang="en-US" sz="2000" dirty="0"/>
              <a:t>Cumulative Flow Diagrams (CFD) demonstrate arrivals and departures for work items</a:t>
            </a:r>
          </a:p>
          <a:p>
            <a:r>
              <a:rPr lang="en-US" sz="2000" dirty="0"/>
              <a:t>The visualization communications a lot of quantitative and qualitative information at a glance.</a:t>
            </a:r>
          </a:p>
          <a:p>
            <a:r>
              <a:rPr lang="en-US" sz="2000" dirty="0"/>
              <a:t>The anatomy of a CFD</a:t>
            </a:r>
          </a:p>
          <a:p>
            <a:r>
              <a:rPr lang="en-US" sz="2000" dirty="0"/>
              <a:t>Understanding correct way to construct a CFD is essential to knowing how to interpret it.</a:t>
            </a:r>
          </a:p>
          <a:p>
            <a:r>
              <a:rPr lang="en-US" sz="2000" dirty="0"/>
              <a:t>CFD Property #1</a:t>
            </a:r>
          </a:p>
          <a:p>
            <a:r>
              <a:rPr lang="en-US" sz="2000" dirty="0"/>
              <a:t>CFP Property #2</a:t>
            </a:r>
          </a:p>
          <a:p>
            <a:r>
              <a:rPr lang="en-US" sz="2000" dirty="0"/>
              <a:t>The best way to capture data for a CFD is to track the date when an item arrives at each step in the workflow.</a:t>
            </a:r>
          </a:p>
          <a:p>
            <a:r>
              <a:rPr lang="en-US" sz="2000" dirty="0"/>
              <a:t>Three ways to spot if a CFD has not been constructed properly</a:t>
            </a:r>
          </a:p>
          <a:p>
            <a:pPr lvl="1"/>
            <a:r>
              <a:rPr lang="en-US" sz="1600" dirty="0"/>
              <a:t>If any Line slopes downward on any part of the graph</a:t>
            </a:r>
          </a:p>
          <a:p>
            <a:pPr lvl="1"/>
            <a:r>
              <a:rPr lang="en-US" sz="1600" dirty="0"/>
              <a:t>If something that sounds like “backlog” has been graphed</a:t>
            </a:r>
          </a:p>
          <a:p>
            <a:pPr lvl="1"/>
            <a:r>
              <a:rPr lang="en-US" sz="1600" dirty="0"/>
              <a:t>If some type of projection has been plotted.</a:t>
            </a:r>
          </a:p>
        </p:txBody>
      </p:sp>
      <p:sp>
        <p:nvSpPr>
          <p:cNvPr id="5" name="Date Placeholder 4">
            <a:extLst>
              <a:ext uri="{FF2B5EF4-FFF2-40B4-BE49-F238E27FC236}">
                <a16:creationId xmlns:a16="http://schemas.microsoft.com/office/drawing/2014/main" id="{6F8F95D3-80C5-4D41-B66D-2C3CC59659AE}"/>
              </a:ext>
            </a:extLst>
          </p:cNvPr>
          <p:cNvSpPr>
            <a:spLocks noGrp="1"/>
          </p:cNvSpPr>
          <p:nvPr>
            <p:ph type="dt" sz="half" idx="10"/>
          </p:nvPr>
        </p:nvSpPr>
        <p:spPr/>
        <p:txBody>
          <a:bodyPr/>
          <a:lstStyle/>
          <a:p>
            <a:fld id="{F7A39D35-D505-4F45-A92D-DCD31DC4FE1F}" type="datetime1">
              <a:rPr lang="en-US" smtClean="0"/>
              <a:t>10/21/2019</a:t>
            </a:fld>
            <a:endParaRPr lang="en-US"/>
          </a:p>
        </p:txBody>
      </p:sp>
      <p:sp>
        <p:nvSpPr>
          <p:cNvPr id="6" name="Footer Placeholder 5">
            <a:extLst>
              <a:ext uri="{FF2B5EF4-FFF2-40B4-BE49-F238E27FC236}">
                <a16:creationId xmlns:a16="http://schemas.microsoft.com/office/drawing/2014/main" id="{A5164E54-6B03-4E24-A98F-FD071376D800}"/>
              </a:ext>
            </a:extLst>
          </p:cNvPr>
          <p:cNvSpPr>
            <a:spLocks noGrp="1"/>
          </p:cNvSpPr>
          <p:nvPr>
            <p:ph type="ftr" sz="quarter" idx="11"/>
          </p:nvPr>
        </p:nvSpPr>
        <p:spPr/>
        <p:txBody>
          <a:bodyPr/>
          <a:lstStyle/>
          <a:p>
            <a:r>
              <a:rPr lang="en-US"/>
              <a:t>Maynard Scrum Meetup</a:t>
            </a:r>
          </a:p>
        </p:txBody>
      </p:sp>
      <p:sp>
        <p:nvSpPr>
          <p:cNvPr id="7" name="Slide Number Placeholder 6">
            <a:extLst>
              <a:ext uri="{FF2B5EF4-FFF2-40B4-BE49-F238E27FC236}">
                <a16:creationId xmlns:a16="http://schemas.microsoft.com/office/drawing/2014/main" id="{A2A20C98-D076-4F88-9074-4CCBC618A01C}"/>
              </a:ext>
            </a:extLst>
          </p:cNvPr>
          <p:cNvSpPr>
            <a:spLocks noGrp="1"/>
          </p:cNvSpPr>
          <p:nvPr>
            <p:ph type="sldNum" sz="quarter" idx="12"/>
          </p:nvPr>
        </p:nvSpPr>
        <p:spPr/>
        <p:txBody>
          <a:bodyPr/>
          <a:lstStyle/>
          <a:p>
            <a:fld id="{856F04ED-908C-431B-8C5F-C1C97F0ACDD3}" type="slidenum">
              <a:rPr lang="en-US" smtClean="0"/>
              <a:t>30</a:t>
            </a:fld>
            <a:endParaRPr lang="en-US"/>
          </a:p>
        </p:txBody>
      </p:sp>
    </p:spTree>
    <p:extLst>
      <p:ext uri="{BB962C8B-B14F-4D97-AF65-F5344CB8AC3E}">
        <p14:creationId xmlns:p14="http://schemas.microsoft.com/office/powerpoint/2010/main" val="2056867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AFEB-9230-4E2E-AC76-347A0C36B515}"/>
              </a:ext>
            </a:extLst>
          </p:cNvPr>
          <p:cNvSpPr>
            <a:spLocks noGrp="1"/>
          </p:cNvSpPr>
          <p:nvPr>
            <p:ph type="title"/>
          </p:nvPr>
        </p:nvSpPr>
        <p:spPr/>
        <p:txBody>
          <a:bodyPr/>
          <a:lstStyle/>
          <a:p>
            <a:r>
              <a:rPr lang="en-US" dirty="0"/>
              <a:t>Questions?</a:t>
            </a:r>
          </a:p>
        </p:txBody>
      </p:sp>
      <p:sp>
        <p:nvSpPr>
          <p:cNvPr id="4" name="Date Placeholder 3">
            <a:extLst>
              <a:ext uri="{FF2B5EF4-FFF2-40B4-BE49-F238E27FC236}">
                <a16:creationId xmlns:a16="http://schemas.microsoft.com/office/drawing/2014/main" id="{108816FB-EEF6-4F7F-ACE1-2150035AB5D8}"/>
              </a:ext>
            </a:extLst>
          </p:cNvPr>
          <p:cNvSpPr>
            <a:spLocks noGrp="1"/>
          </p:cNvSpPr>
          <p:nvPr>
            <p:ph type="dt" sz="half" idx="10"/>
          </p:nvPr>
        </p:nvSpPr>
        <p:spPr/>
        <p:txBody>
          <a:bodyPr/>
          <a:lstStyle/>
          <a:p>
            <a:fld id="{DA9D8257-950C-43A2-8887-BC06EBAD14D2}" type="datetime1">
              <a:rPr lang="en-US" smtClean="0"/>
              <a:t>10/21/2019</a:t>
            </a:fld>
            <a:endParaRPr lang="en-US"/>
          </a:p>
        </p:txBody>
      </p:sp>
      <p:sp>
        <p:nvSpPr>
          <p:cNvPr id="5" name="Footer Placeholder 4">
            <a:extLst>
              <a:ext uri="{FF2B5EF4-FFF2-40B4-BE49-F238E27FC236}">
                <a16:creationId xmlns:a16="http://schemas.microsoft.com/office/drawing/2014/main" id="{AE679DB8-416D-4084-A66A-E4D791632245}"/>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06DF2FD4-9712-4891-A24E-C99D0CF893B1}"/>
              </a:ext>
            </a:extLst>
          </p:cNvPr>
          <p:cNvSpPr>
            <a:spLocks noGrp="1"/>
          </p:cNvSpPr>
          <p:nvPr>
            <p:ph type="sldNum" sz="quarter" idx="12"/>
          </p:nvPr>
        </p:nvSpPr>
        <p:spPr/>
        <p:txBody>
          <a:bodyPr/>
          <a:lstStyle/>
          <a:p>
            <a:fld id="{856F04ED-908C-431B-8C5F-C1C97F0ACDD3}" type="slidenum">
              <a:rPr lang="en-US" smtClean="0"/>
              <a:t>31</a:t>
            </a:fld>
            <a:endParaRPr lang="en-US"/>
          </a:p>
        </p:txBody>
      </p:sp>
    </p:spTree>
    <p:extLst>
      <p:ext uri="{BB962C8B-B14F-4D97-AF65-F5344CB8AC3E}">
        <p14:creationId xmlns:p14="http://schemas.microsoft.com/office/powerpoint/2010/main" val="413775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47D0-B577-4261-AD3E-446D4599F9F9}"/>
              </a:ext>
            </a:extLst>
          </p:cNvPr>
          <p:cNvSpPr>
            <a:spLocks noGrp="1"/>
          </p:cNvSpPr>
          <p:nvPr>
            <p:ph type="title"/>
          </p:nvPr>
        </p:nvSpPr>
        <p:spPr/>
        <p:txBody>
          <a:bodyPr/>
          <a:lstStyle/>
          <a:p>
            <a:r>
              <a:rPr lang="en-US" dirty="0"/>
              <a:t>What does the OM version of Little’s Law give us?</a:t>
            </a:r>
          </a:p>
        </p:txBody>
      </p:sp>
      <p:sp>
        <p:nvSpPr>
          <p:cNvPr id="3" name="Content Placeholder 2">
            <a:extLst>
              <a:ext uri="{FF2B5EF4-FFF2-40B4-BE49-F238E27FC236}">
                <a16:creationId xmlns:a16="http://schemas.microsoft.com/office/drawing/2014/main" id="{DB9C4454-B870-40FB-983C-49AC88EFDC55}"/>
              </a:ext>
            </a:extLst>
          </p:cNvPr>
          <p:cNvSpPr>
            <a:spLocks noGrp="1"/>
          </p:cNvSpPr>
          <p:nvPr>
            <p:ph idx="1"/>
          </p:nvPr>
        </p:nvSpPr>
        <p:spPr/>
        <p:txBody>
          <a:bodyPr/>
          <a:lstStyle/>
          <a:p>
            <a:r>
              <a:rPr lang="en-US" dirty="0"/>
              <a:t>A way to measure the throughput of our production process whether that is an engineering process, business deliverable process, or software creation.</a:t>
            </a:r>
          </a:p>
          <a:p>
            <a:r>
              <a:rPr lang="en-US" dirty="0"/>
              <a:t>Eventually one can use cumulative flow diagrams to generate Monte Carlo simulations for forecasting based on a </a:t>
            </a:r>
            <a:r>
              <a:rPr lang="en-US" i="1" dirty="0"/>
              <a:t>stable</a:t>
            </a:r>
            <a:r>
              <a:rPr lang="en-US" dirty="0"/>
              <a:t> and </a:t>
            </a:r>
            <a:r>
              <a:rPr lang="en-US" i="1" dirty="0"/>
              <a:t>predictable</a:t>
            </a:r>
            <a:r>
              <a:rPr lang="en-US" dirty="0"/>
              <a:t> process.</a:t>
            </a:r>
          </a:p>
          <a:p>
            <a:r>
              <a:rPr lang="en-US" dirty="0"/>
              <a:t>Cumulative Flow Diagrams help us understand if we have stability and predictability. </a:t>
            </a:r>
          </a:p>
        </p:txBody>
      </p:sp>
      <p:sp>
        <p:nvSpPr>
          <p:cNvPr id="4" name="Footer Placeholder 3">
            <a:extLst>
              <a:ext uri="{FF2B5EF4-FFF2-40B4-BE49-F238E27FC236}">
                <a16:creationId xmlns:a16="http://schemas.microsoft.com/office/drawing/2014/main" id="{8311A3B3-B32F-4AFD-ADD4-CA4F7555ABDD}"/>
              </a:ext>
            </a:extLst>
          </p:cNvPr>
          <p:cNvSpPr>
            <a:spLocks noGrp="1"/>
          </p:cNvSpPr>
          <p:nvPr>
            <p:ph type="ftr" sz="quarter" idx="11"/>
          </p:nvPr>
        </p:nvSpPr>
        <p:spPr/>
        <p:txBody>
          <a:bodyPr/>
          <a:lstStyle/>
          <a:p>
            <a:r>
              <a:rPr lang="en-US"/>
              <a:t>Maynard Scrum Meetup</a:t>
            </a:r>
          </a:p>
        </p:txBody>
      </p:sp>
      <p:sp>
        <p:nvSpPr>
          <p:cNvPr id="5" name="Slide Number Placeholder 4">
            <a:extLst>
              <a:ext uri="{FF2B5EF4-FFF2-40B4-BE49-F238E27FC236}">
                <a16:creationId xmlns:a16="http://schemas.microsoft.com/office/drawing/2014/main" id="{6F3652C3-7485-49DD-B905-44C08975B7D1}"/>
              </a:ext>
            </a:extLst>
          </p:cNvPr>
          <p:cNvSpPr>
            <a:spLocks noGrp="1"/>
          </p:cNvSpPr>
          <p:nvPr>
            <p:ph type="sldNum" sz="quarter" idx="12"/>
          </p:nvPr>
        </p:nvSpPr>
        <p:spPr/>
        <p:txBody>
          <a:bodyPr/>
          <a:lstStyle/>
          <a:p>
            <a:fld id="{856F04ED-908C-431B-8C5F-C1C97F0ACDD3}" type="slidenum">
              <a:rPr lang="en-US" smtClean="0"/>
              <a:t>4</a:t>
            </a:fld>
            <a:endParaRPr lang="en-US"/>
          </a:p>
        </p:txBody>
      </p:sp>
      <p:sp>
        <p:nvSpPr>
          <p:cNvPr id="6" name="Date Placeholder 5">
            <a:extLst>
              <a:ext uri="{FF2B5EF4-FFF2-40B4-BE49-F238E27FC236}">
                <a16:creationId xmlns:a16="http://schemas.microsoft.com/office/drawing/2014/main" id="{A2E96DD5-1612-4FDB-A8BA-6E31F77A1BAC}"/>
              </a:ext>
            </a:extLst>
          </p:cNvPr>
          <p:cNvSpPr>
            <a:spLocks noGrp="1"/>
          </p:cNvSpPr>
          <p:nvPr>
            <p:ph type="dt" sz="half" idx="10"/>
          </p:nvPr>
        </p:nvSpPr>
        <p:spPr/>
        <p:txBody>
          <a:bodyPr/>
          <a:lstStyle/>
          <a:p>
            <a:fld id="{0E2A76AF-16A6-408D-A015-DA399BB94FA2}" type="datetime1">
              <a:rPr lang="en-US" smtClean="0"/>
              <a:t>10/21/2019</a:t>
            </a:fld>
            <a:endParaRPr lang="en-US"/>
          </a:p>
        </p:txBody>
      </p:sp>
    </p:spTree>
    <p:extLst>
      <p:ext uri="{BB962C8B-B14F-4D97-AF65-F5344CB8AC3E}">
        <p14:creationId xmlns:p14="http://schemas.microsoft.com/office/powerpoint/2010/main" val="367617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Basic Cumulative Flow Diagram showing the arrivals of work in Analysis, Development, Testing as well as the departures out of these states.&#10;&#10;Description automatically generated">
            <a:extLst>
              <a:ext uri="{FF2B5EF4-FFF2-40B4-BE49-F238E27FC236}">
                <a16:creationId xmlns:a16="http://schemas.microsoft.com/office/drawing/2014/main" id="{1C5F8ADA-1B92-40BB-8F02-D920E65110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583" y="1505244"/>
            <a:ext cx="10515600" cy="4698608"/>
          </a:xfrm>
          <a:prstGeom prst="rect">
            <a:avLst/>
          </a:prstGeom>
        </p:spPr>
      </p:pic>
      <p:sp>
        <p:nvSpPr>
          <p:cNvPr id="7" name="Title 6">
            <a:extLst>
              <a:ext uri="{FF2B5EF4-FFF2-40B4-BE49-F238E27FC236}">
                <a16:creationId xmlns:a16="http://schemas.microsoft.com/office/drawing/2014/main" id="{82DE6780-79ED-40E5-8A07-82D8EA45756F}"/>
              </a:ext>
            </a:extLst>
          </p:cNvPr>
          <p:cNvSpPr>
            <a:spLocks noGrp="1"/>
          </p:cNvSpPr>
          <p:nvPr>
            <p:ph type="title"/>
          </p:nvPr>
        </p:nvSpPr>
        <p:spPr/>
        <p:txBody>
          <a:bodyPr/>
          <a:lstStyle/>
          <a:p>
            <a:r>
              <a:rPr lang="en-US" dirty="0"/>
              <a:t>Cumulative Flow Diagram Introduction</a:t>
            </a:r>
          </a:p>
        </p:txBody>
      </p:sp>
      <p:sp>
        <p:nvSpPr>
          <p:cNvPr id="2" name="TextBox 1">
            <a:extLst>
              <a:ext uri="{FF2B5EF4-FFF2-40B4-BE49-F238E27FC236}">
                <a16:creationId xmlns:a16="http://schemas.microsoft.com/office/drawing/2014/main" id="{A2CF894A-352A-46A5-BD55-0BC2D4B5B77B}"/>
              </a:ext>
            </a:extLst>
          </p:cNvPr>
          <p:cNvSpPr txBox="1"/>
          <p:nvPr/>
        </p:nvSpPr>
        <p:spPr>
          <a:xfrm>
            <a:off x="864817" y="6123543"/>
            <a:ext cx="4776327" cy="369332"/>
          </a:xfrm>
          <a:prstGeom prst="rect">
            <a:avLst/>
          </a:prstGeom>
          <a:noFill/>
        </p:spPr>
        <p:txBody>
          <a:bodyPr wrap="square" rtlCol="0">
            <a:spAutoFit/>
          </a:bodyPr>
          <a:lstStyle/>
          <a:p>
            <a:r>
              <a:rPr lang="en-US" b="1" dirty="0"/>
              <a:t>Figure 4.1: A Basic CFD</a:t>
            </a:r>
          </a:p>
        </p:txBody>
      </p:sp>
      <p:sp>
        <p:nvSpPr>
          <p:cNvPr id="3" name="Footer Placeholder 2">
            <a:extLst>
              <a:ext uri="{FF2B5EF4-FFF2-40B4-BE49-F238E27FC236}">
                <a16:creationId xmlns:a16="http://schemas.microsoft.com/office/drawing/2014/main" id="{362DDB96-E839-43DA-9EE9-DBAD09691E06}"/>
              </a:ext>
            </a:extLst>
          </p:cNvPr>
          <p:cNvSpPr>
            <a:spLocks noGrp="1"/>
          </p:cNvSpPr>
          <p:nvPr>
            <p:ph type="ftr" sz="quarter" idx="11"/>
          </p:nvPr>
        </p:nvSpPr>
        <p:spPr/>
        <p:txBody>
          <a:bodyPr/>
          <a:lstStyle/>
          <a:p>
            <a:r>
              <a:rPr lang="en-US"/>
              <a:t>Maynard Scrum Meetup</a:t>
            </a:r>
          </a:p>
        </p:txBody>
      </p:sp>
      <p:sp>
        <p:nvSpPr>
          <p:cNvPr id="4" name="Slide Number Placeholder 3">
            <a:extLst>
              <a:ext uri="{FF2B5EF4-FFF2-40B4-BE49-F238E27FC236}">
                <a16:creationId xmlns:a16="http://schemas.microsoft.com/office/drawing/2014/main" id="{63836307-7BFE-4518-BE9E-B103FC03BBF4}"/>
              </a:ext>
            </a:extLst>
          </p:cNvPr>
          <p:cNvSpPr>
            <a:spLocks noGrp="1"/>
          </p:cNvSpPr>
          <p:nvPr>
            <p:ph type="sldNum" sz="quarter" idx="12"/>
          </p:nvPr>
        </p:nvSpPr>
        <p:spPr/>
        <p:txBody>
          <a:bodyPr/>
          <a:lstStyle/>
          <a:p>
            <a:fld id="{856F04ED-908C-431B-8C5F-C1C97F0ACDD3}" type="slidenum">
              <a:rPr lang="en-US" smtClean="0"/>
              <a:t>5</a:t>
            </a:fld>
            <a:endParaRPr lang="en-US"/>
          </a:p>
        </p:txBody>
      </p:sp>
      <p:sp>
        <p:nvSpPr>
          <p:cNvPr id="6" name="Date Placeholder 5">
            <a:extLst>
              <a:ext uri="{FF2B5EF4-FFF2-40B4-BE49-F238E27FC236}">
                <a16:creationId xmlns:a16="http://schemas.microsoft.com/office/drawing/2014/main" id="{D19813C2-4023-4453-82EB-B19CA6FFD295}"/>
              </a:ext>
            </a:extLst>
          </p:cNvPr>
          <p:cNvSpPr>
            <a:spLocks noGrp="1"/>
          </p:cNvSpPr>
          <p:nvPr>
            <p:ph type="dt" sz="half" idx="10"/>
          </p:nvPr>
        </p:nvSpPr>
        <p:spPr/>
        <p:txBody>
          <a:bodyPr/>
          <a:lstStyle/>
          <a:p>
            <a:fld id="{E4D5611E-A9FE-4EC7-8212-909962197C8A}" type="datetime1">
              <a:rPr lang="en-US" smtClean="0"/>
              <a:t>10/21/2019</a:t>
            </a:fld>
            <a:endParaRPr lang="en-US"/>
          </a:p>
        </p:txBody>
      </p:sp>
    </p:spTree>
    <p:extLst>
      <p:ext uri="{BB962C8B-B14F-4D97-AF65-F5344CB8AC3E}">
        <p14:creationId xmlns:p14="http://schemas.microsoft.com/office/powerpoint/2010/main" val="197217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0039-3DE2-4353-B872-51621B02F41E}"/>
              </a:ext>
            </a:extLst>
          </p:cNvPr>
          <p:cNvSpPr>
            <a:spLocks noGrp="1"/>
          </p:cNvSpPr>
          <p:nvPr>
            <p:ph type="title"/>
          </p:nvPr>
        </p:nvSpPr>
        <p:spPr/>
        <p:txBody>
          <a:bodyPr/>
          <a:lstStyle/>
          <a:p>
            <a:r>
              <a:rPr lang="en-US" dirty="0"/>
              <a:t>Anatomy of a Cumulative Flow Diagram</a:t>
            </a:r>
          </a:p>
        </p:txBody>
      </p:sp>
      <p:pic>
        <p:nvPicPr>
          <p:cNvPr id="5" name="Content Placeholder 4">
            <a:extLst>
              <a:ext uri="{FF2B5EF4-FFF2-40B4-BE49-F238E27FC236}">
                <a16:creationId xmlns:a16="http://schemas.microsoft.com/office/drawing/2014/main" id="{D5D72A8E-868A-48A0-959A-97E32DBC238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1524001"/>
            <a:ext cx="10115550" cy="4595446"/>
          </a:xfrm>
        </p:spPr>
      </p:pic>
      <p:sp>
        <p:nvSpPr>
          <p:cNvPr id="4" name="TextBox 3">
            <a:extLst>
              <a:ext uri="{FF2B5EF4-FFF2-40B4-BE49-F238E27FC236}">
                <a16:creationId xmlns:a16="http://schemas.microsoft.com/office/drawing/2014/main" id="{811B62E3-CDEF-420E-B956-DAD167A0ADED}"/>
              </a:ext>
            </a:extLst>
          </p:cNvPr>
          <p:cNvSpPr txBox="1"/>
          <p:nvPr/>
        </p:nvSpPr>
        <p:spPr>
          <a:xfrm>
            <a:off x="1097280" y="6231988"/>
            <a:ext cx="3995225" cy="369332"/>
          </a:xfrm>
          <a:prstGeom prst="rect">
            <a:avLst/>
          </a:prstGeom>
          <a:noFill/>
        </p:spPr>
        <p:txBody>
          <a:bodyPr wrap="square" rtlCol="0">
            <a:spAutoFit/>
          </a:bodyPr>
          <a:lstStyle/>
          <a:p>
            <a:r>
              <a:rPr lang="en-US" b="1" dirty="0"/>
              <a:t>Figure 4.2: Anatomy of a CFD </a:t>
            </a:r>
          </a:p>
        </p:txBody>
      </p:sp>
      <p:sp>
        <p:nvSpPr>
          <p:cNvPr id="3" name="Footer Placeholder 2">
            <a:extLst>
              <a:ext uri="{FF2B5EF4-FFF2-40B4-BE49-F238E27FC236}">
                <a16:creationId xmlns:a16="http://schemas.microsoft.com/office/drawing/2014/main" id="{9F1F3F6E-469E-4CBC-8A37-73A5280E824D}"/>
              </a:ext>
            </a:extLst>
          </p:cNvPr>
          <p:cNvSpPr>
            <a:spLocks noGrp="1"/>
          </p:cNvSpPr>
          <p:nvPr>
            <p:ph type="ftr" sz="quarter" idx="11"/>
          </p:nvPr>
        </p:nvSpPr>
        <p:spPr/>
        <p:txBody>
          <a:bodyPr/>
          <a:lstStyle/>
          <a:p>
            <a:r>
              <a:rPr lang="en-US"/>
              <a:t>Maynard Scrum Meetup</a:t>
            </a:r>
          </a:p>
        </p:txBody>
      </p:sp>
      <p:sp>
        <p:nvSpPr>
          <p:cNvPr id="6" name="Slide Number Placeholder 5">
            <a:extLst>
              <a:ext uri="{FF2B5EF4-FFF2-40B4-BE49-F238E27FC236}">
                <a16:creationId xmlns:a16="http://schemas.microsoft.com/office/drawing/2014/main" id="{03C45ACE-657B-48CC-9128-D6FC23851E62}"/>
              </a:ext>
            </a:extLst>
          </p:cNvPr>
          <p:cNvSpPr>
            <a:spLocks noGrp="1"/>
          </p:cNvSpPr>
          <p:nvPr>
            <p:ph type="sldNum" sz="quarter" idx="12"/>
          </p:nvPr>
        </p:nvSpPr>
        <p:spPr/>
        <p:txBody>
          <a:bodyPr/>
          <a:lstStyle/>
          <a:p>
            <a:fld id="{856F04ED-908C-431B-8C5F-C1C97F0ACDD3}" type="slidenum">
              <a:rPr lang="en-US" smtClean="0"/>
              <a:t>6</a:t>
            </a:fld>
            <a:endParaRPr lang="en-US"/>
          </a:p>
        </p:txBody>
      </p:sp>
      <p:sp>
        <p:nvSpPr>
          <p:cNvPr id="7" name="Date Placeholder 6">
            <a:extLst>
              <a:ext uri="{FF2B5EF4-FFF2-40B4-BE49-F238E27FC236}">
                <a16:creationId xmlns:a16="http://schemas.microsoft.com/office/drawing/2014/main" id="{AC8AABB1-7DBC-48DA-B37C-770510FFE343}"/>
              </a:ext>
            </a:extLst>
          </p:cNvPr>
          <p:cNvSpPr>
            <a:spLocks noGrp="1"/>
          </p:cNvSpPr>
          <p:nvPr>
            <p:ph type="dt" sz="half" idx="10"/>
          </p:nvPr>
        </p:nvSpPr>
        <p:spPr/>
        <p:txBody>
          <a:bodyPr/>
          <a:lstStyle/>
          <a:p>
            <a:fld id="{48D46154-7F3C-4D31-A7BE-48AB56C0D36C}" type="datetime1">
              <a:rPr lang="en-US" smtClean="0"/>
              <a:t>10/21/2019</a:t>
            </a:fld>
            <a:endParaRPr lang="en-US"/>
          </a:p>
        </p:txBody>
      </p:sp>
    </p:spTree>
    <p:extLst>
      <p:ext uri="{BB962C8B-B14F-4D97-AF65-F5344CB8AC3E}">
        <p14:creationId xmlns:p14="http://schemas.microsoft.com/office/powerpoint/2010/main" val="164971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56E62-202B-4411-B1FD-F2CA4DB95E04}"/>
              </a:ext>
            </a:extLst>
          </p:cNvPr>
          <p:cNvSpPr>
            <a:spLocks noGrp="1"/>
          </p:cNvSpPr>
          <p:nvPr>
            <p:ph type="title"/>
          </p:nvPr>
        </p:nvSpPr>
        <p:spPr/>
        <p:txBody>
          <a:bodyPr/>
          <a:lstStyle/>
          <a:p>
            <a:r>
              <a:rPr lang="en-US" dirty="0"/>
              <a:t>Anatomy of a Flow Diagram - Continued</a:t>
            </a:r>
          </a:p>
        </p:txBody>
      </p:sp>
      <p:pic>
        <p:nvPicPr>
          <p:cNvPr id="5" name="Content Placeholder 4" descr="A close up of a map&#10;&#10;Description automatically generated">
            <a:extLst>
              <a:ext uri="{FF2B5EF4-FFF2-40B4-BE49-F238E27FC236}">
                <a16:creationId xmlns:a16="http://schemas.microsoft.com/office/drawing/2014/main" id="{5EA58860-61F0-409E-9E1B-2CA4384C5F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6942" y="1690688"/>
            <a:ext cx="9172136" cy="4220307"/>
          </a:xfrm>
        </p:spPr>
      </p:pic>
      <p:sp>
        <p:nvSpPr>
          <p:cNvPr id="7" name="TextBox 6">
            <a:extLst>
              <a:ext uri="{FF2B5EF4-FFF2-40B4-BE49-F238E27FC236}">
                <a16:creationId xmlns:a16="http://schemas.microsoft.com/office/drawing/2014/main" id="{55104FD7-FC26-4A02-B528-4C6B535F63C4}"/>
              </a:ext>
            </a:extLst>
          </p:cNvPr>
          <p:cNvSpPr txBox="1"/>
          <p:nvPr/>
        </p:nvSpPr>
        <p:spPr>
          <a:xfrm>
            <a:off x="1153551" y="6011002"/>
            <a:ext cx="4661095" cy="369332"/>
          </a:xfrm>
          <a:prstGeom prst="rect">
            <a:avLst/>
          </a:prstGeom>
          <a:noFill/>
        </p:spPr>
        <p:txBody>
          <a:bodyPr wrap="square" rtlCol="0">
            <a:spAutoFit/>
          </a:bodyPr>
          <a:lstStyle/>
          <a:p>
            <a:r>
              <a:rPr lang="en-US" b="1" dirty="0"/>
              <a:t>Figure 4.3: The Top and Bottom Line on a CFD</a:t>
            </a:r>
          </a:p>
        </p:txBody>
      </p:sp>
      <p:sp>
        <p:nvSpPr>
          <p:cNvPr id="3" name="Footer Placeholder 2">
            <a:extLst>
              <a:ext uri="{FF2B5EF4-FFF2-40B4-BE49-F238E27FC236}">
                <a16:creationId xmlns:a16="http://schemas.microsoft.com/office/drawing/2014/main" id="{6F47A2D5-F54E-463A-A058-0883C462420F}"/>
              </a:ext>
            </a:extLst>
          </p:cNvPr>
          <p:cNvSpPr>
            <a:spLocks noGrp="1"/>
          </p:cNvSpPr>
          <p:nvPr>
            <p:ph type="ftr" sz="quarter" idx="11"/>
          </p:nvPr>
        </p:nvSpPr>
        <p:spPr/>
        <p:txBody>
          <a:bodyPr/>
          <a:lstStyle/>
          <a:p>
            <a:r>
              <a:rPr lang="en-US"/>
              <a:t>Maynard Scrum Meetup</a:t>
            </a:r>
          </a:p>
        </p:txBody>
      </p:sp>
      <p:sp>
        <p:nvSpPr>
          <p:cNvPr id="4" name="Slide Number Placeholder 3">
            <a:extLst>
              <a:ext uri="{FF2B5EF4-FFF2-40B4-BE49-F238E27FC236}">
                <a16:creationId xmlns:a16="http://schemas.microsoft.com/office/drawing/2014/main" id="{C4FA2534-A06A-45EE-9665-B31D34FD6221}"/>
              </a:ext>
            </a:extLst>
          </p:cNvPr>
          <p:cNvSpPr>
            <a:spLocks noGrp="1"/>
          </p:cNvSpPr>
          <p:nvPr>
            <p:ph type="sldNum" sz="quarter" idx="12"/>
          </p:nvPr>
        </p:nvSpPr>
        <p:spPr/>
        <p:txBody>
          <a:bodyPr/>
          <a:lstStyle/>
          <a:p>
            <a:fld id="{856F04ED-908C-431B-8C5F-C1C97F0ACDD3}" type="slidenum">
              <a:rPr lang="en-US" smtClean="0"/>
              <a:t>7</a:t>
            </a:fld>
            <a:endParaRPr lang="en-US"/>
          </a:p>
        </p:txBody>
      </p:sp>
      <p:sp>
        <p:nvSpPr>
          <p:cNvPr id="6" name="Date Placeholder 5">
            <a:extLst>
              <a:ext uri="{FF2B5EF4-FFF2-40B4-BE49-F238E27FC236}">
                <a16:creationId xmlns:a16="http://schemas.microsoft.com/office/drawing/2014/main" id="{557AE4FD-1097-46AD-B247-88093B3EA24B}"/>
              </a:ext>
            </a:extLst>
          </p:cNvPr>
          <p:cNvSpPr>
            <a:spLocks noGrp="1"/>
          </p:cNvSpPr>
          <p:nvPr>
            <p:ph type="dt" sz="half" idx="10"/>
          </p:nvPr>
        </p:nvSpPr>
        <p:spPr/>
        <p:txBody>
          <a:bodyPr/>
          <a:lstStyle/>
          <a:p>
            <a:fld id="{988DEAE9-BD71-4777-BF13-EC5DE5B7C6ED}" type="datetime1">
              <a:rPr lang="en-US" smtClean="0"/>
              <a:t>10/21/2019</a:t>
            </a:fld>
            <a:endParaRPr lang="en-US"/>
          </a:p>
        </p:txBody>
      </p:sp>
    </p:spTree>
    <p:extLst>
      <p:ext uri="{BB962C8B-B14F-4D97-AF65-F5344CB8AC3E}">
        <p14:creationId xmlns:p14="http://schemas.microsoft.com/office/powerpoint/2010/main" val="235985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D5EB-C0EA-4ED2-9BF5-310E341D9A58}"/>
              </a:ext>
            </a:extLst>
          </p:cNvPr>
          <p:cNvSpPr>
            <a:spLocks noGrp="1"/>
          </p:cNvSpPr>
          <p:nvPr>
            <p:ph type="title"/>
          </p:nvPr>
        </p:nvSpPr>
        <p:spPr/>
        <p:txBody>
          <a:bodyPr/>
          <a:lstStyle/>
          <a:p>
            <a:r>
              <a:rPr lang="en-US" dirty="0"/>
              <a:t>Cumulative Flow Diagram Property #1</a:t>
            </a:r>
          </a:p>
        </p:txBody>
      </p:sp>
      <p:sp>
        <p:nvSpPr>
          <p:cNvPr id="3" name="Content Placeholder 2">
            <a:extLst>
              <a:ext uri="{FF2B5EF4-FFF2-40B4-BE49-F238E27FC236}">
                <a16:creationId xmlns:a16="http://schemas.microsoft.com/office/drawing/2014/main" id="{2D90060A-34B2-4687-A106-8B4276E4D4E0}"/>
              </a:ext>
            </a:extLst>
          </p:cNvPr>
          <p:cNvSpPr>
            <a:spLocks noGrp="1"/>
          </p:cNvSpPr>
          <p:nvPr>
            <p:ph idx="1"/>
          </p:nvPr>
        </p:nvSpPr>
        <p:spPr/>
        <p:txBody>
          <a:bodyPr/>
          <a:lstStyle/>
          <a:p>
            <a:r>
              <a:rPr lang="en-US" dirty="0"/>
              <a:t>CFD Property #1: The top line of a Cumulative Flow Diagram </a:t>
            </a:r>
            <a:r>
              <a:rPr lang="en-US" i="1" dirty="0"/>
              <a:t>always </a:t>
            </a:r>
            <a:r>
              <a:rPr lang="en-US" dirty="0"/>
              <a:t>represents the cumulative arrivals to a process. The bottom line on a CFD </a:t>
            </a:r>
            <a:r>
              <a:rPr lang="en-US" i="1" dirty="0"/>
              <a:t>always </a:t>
            </a:r>
            <a:r>
              <a:rPr lang="en-US" dirty="0"/>
              <a:t>represents the cumulative departures from a process.</a:t>
            </a:r>
          </a:p>
        </p:txBody>
      </p:sp>
      <p:sp>
        <p:nvSpPr>
          <p:cNvPr id="4" name="Footer Placeholder 3">
            <a:extLst>
              <a:ext uri="{FF2B5EF4-FFF2-40B4-BE49-F238E27FC236}">
                <a16:creationId xmlns:a16="http://schemas.microsoft.com/office/drawing/2014/main" id="{5C20D404-C985-4235-97C1-EB7CE61C6D85}"/>
              </a:ext>
            </a:extLst>
          </p:cNvPr>
          <p:cNvSpPr>
            <a:spLocks noGrp="1"/>
          </p:cNvSpPr>
          <p:nvPr>
            <p:ph type="ftr" sz="quarter" idx="11"/>
          </p:nvPr>
        </p:nvSpPr>
        <p:spPr/>
        <p:txBody>
          <a:bodyPr/>
          <a:lstStyle/>
          <a:p>
            <a:r>
              <a:rPr lang="en-US"/>
              <a:t>Maynard Scrum Meetup</a:t>
            </a:r>
          </a:p>
        </p:txBody>
      </p:sp>
      <p:sp>
        <p:nvSpPr>
          <p:cNvPr id="5" name="Slide Number Placeholder 4">
            <a:extLst>
              <a:ext uri="{FF2B5EF4-FFF2-40B4-BE49-F238E27FC236}">
                <a16:creationId xmlns:a16="http://schemas.microsoft.com/office/drawing/2014/main" id="{E30020F0-43A4-4EAE-A380-230E1399273A}"/>
              </a:ext>
            </a:extLst>
          </p:cNvPr>
          <p:cNvSpPr>
            <a:spLocks noGrp="1"/>
          </p:cNvSpPr>
          <p:nvPr>
            <p:ph type="sldNum" sz="quarter" idx="12"/>
          </p:nvPr>
        </p:nvSpPr>
        <p:spPr/>
        <p:txBody>
          <a:bodyPr/>
          <a:lstStyle/>
          <a:p>
            <a:fld id="{856F04ED-908C-431B-8C5F-C1C97F0ACDD3}" type="slidenum">
              <a:rPr lang="en-US" smtClean="0"/>
              <a:t>8</a:t>
            </a:fld>
            <a:endParaRPr lang="en-US"/>
          </a:p>
        </p:txBody>
      </p:sp>
      <p:sp>
        <p:nvSpPr>
          <p:cNvPr id="6" name="Date Placeholder 5">
            <a:extLst>
              <a:ext uri="{FF2B5EF4-FFF2-40B4-BE49-F238E27FC236}">
                <a16:creationId xmlns:a16="http://schemas.microsoft.com/office/drawing/2014/main" id="{1ABF4759-697B-41C5-B18E-B20FB8AB26F6}"/>
              </a:ext>
            </a:extLst>
          </p:cNvPr>
          <p:cNvSpPr>
            <a:spLocks noGrp="1"/>
          </p:cNvSpPr>
          <p:nvPr>
            <p:ph type="dt" sz="half" idx="10"/>
          </p:nvPr>
        </p:nvSpPr>
        <p:spPr/>
        <p:txBody>
          <a:bodyPr/>
          <a:lstStyle/>
          <a:p>
            <a:fld id="{5ACDADA6-6AD7-4935-BC34-08035D00E852}" type="datetime1">
              <a:rPr lang="en-US" smtClean="0"/>
              <a:t>10/21/2019</a:t>
            </a:fld>
            <a:endParaRPr lang="en-US"/>
          </a:p>
        </p:txBody>
      </p:sp>
    </p:spTree>
    <p:extLst>
      <p:ext uri="{BB962C8B-B14F-4D97-AF65-F5344CB8AC3E}">
        <p14:creationId xmlns:p14="http://schemas.microsoft.com/office/powerpoint/2010/main" val="404379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C42E-FF5F-4F45-B1F2-298EF1029955}"/>
              </a:ext>
            </a:extLst>
          </p:cNvPr>
          <p:cNvSpPr>
            <a:spLocks noGrp="1"/>
          </p:cNvSpPr>
          <p:nvPr>
            <p:ph type="title"/>
          </p:nvPr>
        </p:nvSpPr>
        <p:spPr/>
        <p:txBody>
          <a:bodyPr/>
          <a:lstStyle/>
          <a:p>
            <a:r>
              <a:rPr lang="en-US" dirty="0"/>
              <a:t>An Example Process - Kanban</a:t>
            </a:r>
          </a:p>
        </p:txBody>
      </p:sp>
      <p:pic>
        <p:nvPicPr>
          <p:cNvPr id="5" name="Content Placeholder 4" descr="A drawing of a person&#10;&#10;Description automatically generated">
            <a:extLst>
              <a:ext uri="{FF2B5EF4-FFF2-40B4-BE49-F238E27FC236}">
                <a16:creationId xmlns:a16="http://schemas.microsoft.com/office/drawing/2014/main" id="{702E1A7A-375F-4C74-BA4F-5A9A8A9ADC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4905" y="2236763"/>
            <a:ext cx="8510953" cy="2982351"/>
          </a:xfrm>
        </p:spPr>
      </p:pic>
      <p:sp>
        <p:nvSpPr>
          <p:cNvPr id="6" name="TextBox 5">
            <a:extLst>
              <a:ext uri="{FF2B5EF4-FFF2-40B4-BE49-F238E27FC236}">
                <a16:creationId xmlns:a16="http://schemas.microsoft.com/office/drawing/2014/main" id="{F0CA1DE6-2D7C-4EC9-BD6B-89E7F321B978}"/>
              </a:ext>
            </a:extLst>
          </p:cNvPr>
          <p:cNvSpPr txBox="1"/>
          <p:nvPr/>
        </p:nvSpPr>
        <p:spPr>
          <a:xfrm>
            <a:off x="3509889" y="5219114"/>
            <a:ext cx="4149969" cy="369332"/>
          </a:xfrm>
          <a:prstGeom prst="rect">
            <a:avLst/>
          </a:prstGeom>
          <a:noFill/>
        </p:spPr>
        <p:txBody>
          <a:bodyPr wrap="square" rtlCol="0">
            <a:spAutoFit/>
          </a:bodyPr>
          <a:lstStyle/>
          <a:p>
            <a:pPr algn="ctr"/>
            <a:r>
              <a:rPr lang="en-US" b="1" dirty="0"/>
              <a:t>Figure 4.4: Example Process</a:t>
            </a:r>
          </a:p>
        </p:txBody>
      </p:sp>
      <p:sp>
        <p:nvSpPr>
          <p:cNvPr id="3" name="Footer Placeholder 2">
            <a:extLst>
              <a:ext uri="{FF2B5EF4-FFF2-40B4-BE49-F238E27FC236}">
                <a16:creationId xmlns:a16="http://schemas.microsoft.com/office/drawing/2014/main" id="{7354C559-78F4-4903-9EB6-BD5E7B7A5540}"/>
              </a:ext>
            </a:extLst>
          </p:cNvPr>
          <p:cNvSpPr>
            <a:spLocks noGrp="1"/>
          </p:cNvSpPr>
          <p:nvPr>
            <p:ph type="ftr" sz="quarter" idx="11"/>
          </p:nvPr>
        </p:nvSpPr>
        <p:spPr/>
        <p:txBody>
          <a:bodyPr/>
          <a:lstStyle/>
          <a:p>
            <a:r>
              <a:rPr lang="en-US"/>
              <a:t>Maynard Scrum Meetup</a:t>
            </a:r>
          </a:p>
        </p:txBody>
      </p:sp>
      <p:sp>
        <p:nvSpPr>
          <p:cNvPr id="4" name="Slide Number Placeholder 3">
            <a:extLst>
              <a:ext uri="{FF2B5EF4-FFF2-40B4-BE49-F238E27FC236}">
                <a16:creationId xmlns:a16="http://schemas.microsoft.com/office/drawing/2014/main" id="{1C0142E8-A573-4844-84E8-8D37A016F1DB}"/>
              </a:ext>
            </a:extLst>
          </p:cNvPr>
          <p:cNvSpPr>
            <a:spLocks noGrp="1"/>
          </p:cNvSpPr>
          <p:nvPr>
            <p:ph type="sldNum" sz="quarter" idx="12"/>
          </p:nvPr>
        </p:nvSpPr>
        <p:spPr/>
        <p:txBody>
          <a:bodyPr/>
          <a:lstStyle/>
          <a:p>
            <a:fld id="{856F04ED-908C-431B-8C5F-C1C97F0ACDD3}" type="slidenum">
              <a:rPr lang="en-US" smtClean="0"/>
              <a:t>9</a:t>
            </a:fld>
            <a:endParaRPr lang="en-US"/>
          </a:p>
        </p:txBody>
      </p:sp>
      <p:sp>
        <p:nvSpPr>
          <p:cNvPr id="7" name="Date Placeholder 6">
            <a:extLst>
              <a:ext uri="{FF2B5EF4-FFF2-40B4-BE49-F238E27FC236}">
                <a16:creationId xmlns:a16="http://schemas.microsoft.com/office/drawing/2014/main" id="{568AEAD0-86D5-4D53-8ADC-8898C7C40669}"/>
              </a:ext>
            </a:extLst>
          </p:cNvPr>
          <p:cNvSpPr>
            <a:spLocks noGrp="1"/>
          </p:cNvSpPr>
          <p:nvPr>
            <p:ph type="dt" sz="half" idx="10"/>
          </p:nvPr>
        </p:nvSpPr>
        <p:spPr/>
        <p:txBody>
          <a:bodyPr/>
          <a:lstStyle/>
          <a:p>
            <a:fld id="{B8D5717D-FDA4-4A45-9B69-3446FECF5442}" type="datetime1">
              <a:rPr lang="en-US" smtClean="0"/>
              <a:t>10/21/2019</a:t>
            </a:fld>
            <a:endParaRPr lang="en-US"/>
          </a:p>
        </p:txBody>
      </p:sp>
    </p:spTree>
    <p:extLst>
      <p:ext uri="{BB962C8B-B14F-4D97-AF65-F5344CB8AC3E}">
        <p14:creationId xmlns:p14="http://schemas.microsoft.com/office/powerpoint/2010/main" val="3442403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3092</Words>
  <Application>Microsoft Office PowerPoint</Application>
  <PresentationFormat>Widescreen</PresentationFormat>
  <Paragraphs>262</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Getting into the Flow</vt:lpstr>
      <vt:lpstr>How did we get here?</vt:lpstr>
      <vt:lpstr>How did we get here? - Continued</vt:lpstr>
      <vt:lpstr>What does the OM version of Little’s Law give us?</vt:lpstr>
      <vt:lpstr>Cumulative Flow Diagram Introduction</vt:lpstr>
      <vt:lpstr>Anatomy of a Cumulative Flow Diagram</vt:lpstr>
      <vt:lpstr>Anatomy of a Flow Diagram - Continued</vt:lpstr>
      <vt:lpstr>Cumulative Flow Diagram Property #1</vt:lpstr>
      <vt:lpstr>An Example Process - Kanban</vt:lpstr>
      <vt:lpstr>Total Process Arrivals and Departures</vt:lpstr>
      <vt:lpstr>Morphing into a Basic CFD</vt:lpstr>
      <vt:lpstr>Final Thing to Know About CFDs </vt:lpstr>
      <vt:lpstr>Constructing a CFD: Myths to Debunked</vt:lpstr>
      <vt:lpstr>The Supermarket Metaphor</vt:lpstr>
      <vt:lpstr>Two Important Facts About the Market Example</vt:lpstr>
      <vt:lpstr>We All Like Turnstiles, Right?</vt:lpstr>
      <vt:lpstr>Spreadsheet for Arrivals and Departures</vt:lpstr>
      <vt:lpstr>Shop Arrivals and Departures</vt:lpstr>
      <vt:lpstr>Adding Process Step – Things Get Interesting </vt:lpstr>
      <vt:lpstr>Adding Checkout Line to Shop CFD in Excel</vt:lpstr>
      <vt:lpstr>Special Cases Causes Problems with Counts</vt:lpstr>
      <vt:lpstr>Non-Standard Departures</vt:lpstr>
      <vt:lpstr>Non-Standard Departures </vt:lpstr>
      <vt:lpstr>Handling the Case of a Non-Standard Departure</vt:lpstr>
      <vt:lpstr>Timestamps for Customers</vt:lpstr>
      <vt:lpstr>Timestamps for Customers “Tagging”</vt:lpstr>
      <vt:lpstr>Dealing With Non-Standard Departures</vt:lpstr>
      <vt:lpstr>Second Fundamental Principle of CFDs</vt:lpstr>
      <vt:lpstr>Requirements for Proper Creation of CFD</vt:lpstr>
      <vt:lpstr>In 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into the Flow</dc:title>
  <dc:creator>Kevin Best</dc:creator>
  <cp:lastModifiedBy>Kevin Best</cp:lastModifiedBy>
  <cp:revision>3</cp:revision>
  <dcterms:created xsi:type="dcterms:W3CDTF">2019-09-26T19:00:02Z</dcterms:created>
  <dcterms:modified xsi:type="dcterms:W3CDTF">2019-10-21T16:14:15Z</dcterms:modified>
</cp:coreProperties>
</file>