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256" r:id="rId5"/>
    <p:sldId id="376" r:id="rId6"/>
    <p:sldId id="377" r:id="rId7"/>
    <p:sldId id="313" r:id="rId8"/>
    <p:sldId id="342" r:id="rId9"/>
    <p:sldId id="387" r:id="rId10"/>
    <p:sldId id="321" r:id="rId11"/>
    <p:sldId id="323" r:id="rId12"/>
    <p:sldId id="343" r:id="rId13"/>
    <p:sldId id="344" r:id="rId14"/>
    <p:sldId id="345" r:id="rId15"/>
    <p:sldId id="346" r:id="rId16"/>
    <p:sldId id="347" r:id="rId17"/>
    <p:sldId id="348" r:id="rId18"/>
    <p:sldId id="292" r:id="rId19"/>
    <p:sldId id="349" r:id="rId20"/>
    <p:sldId id="388" r:id="rId21"/>
    <p:sldId id="383" r:id="rId22"/>
    <p:sldId id="384" r:id="rId23"/>
    <p:sldId id="350" r:id="rId24"/>
    <p:sldId id="385" r:id="rId25"/>
    <p:sldId id="386" r:id="rId26"/>
    <p:sldId id="351" r:id="rId27"/>
    <p:sldId id="391" r:id="rId28"/>
    <p:sldId id="392" r:id="rId29"/>
    <p:sldId id="390" r:id="rId30"/>
    <p:sldId id="293" r:id="rId31"/>
    <p:sldId id="361" r:id="rId32"/>
    <p:sldId id="277" r:id="rId33"/>
    <p:sldId id="296" r:id="rId34"/>
    <p:sldId id="298" r:id="rId35"/>
    <p:sldId id="354" r:id="rId36"/>
    <p:sldId id="355" r:id="rId37"/>
    <p:sldId id="356" r:id="rId38"/>
    <p:sldId id="358" r:id="rId39"/>
    <p:sldId id="378" r:id="rId40"/>
    <p:sldId id="359" r:id="rId41"/>
    <p:sldId id="308" r:id="rId42"/>
    <p:sldId id="365" r:id="rId43"/>
    <p:sldId id="368" r:id="rId44"/>
    <p:sldId id="364" r:id="rId45"/>
    <p:sldId id="366" r:id="rId46"/>
    <p:sldId id="367" r:id="rId47"/>
    <p:sldId id="369" r:id="rId48"/>
    <p:sldId id="370" r:id="rId49"/>
    <p:sldId id="371" r:id="rId50"/>
    <p:sldId id="372" r:id="rId51"/>
    <p:sldId id="373" r:id="rId52"/>
    <p:sldId id="374" r:id="rId53"/>
    <p:sldId id="375" r:id="rId54"/>
    <p:sldId id="311" r:id="rId55"/>
    <p:sldId id="280" r:id="rId56"/>
    <p:sldId id="285" r:id="rId57"/>
    <p:sldId id="393" r:id="rId58"/>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64" userDrawn="1">
          <p15:clr>
            <a:srgbClr val="A4A3A4"/>
          </p15:clr>
        </p15:guide>
        <p15:guide id="3" pos="7512" userDrawn="1">
          <p15:clr>
            <a:srgbClr val="A4A3A4"/>
          </p15:clr>
        </p15:guide>
        <p15:guide id="4" pos="144" userDrawn="1">
          <p15:clr>
            <a:srgbClr val="A4A3A4"/>
          </p15:clr>
        </p15:guide>
        <p15:guide id="5" orient="horz" pos="624" userDrawn="1">
          <p15:clr>
            <a:srgbClr val="A4A3A4"/>
          </p15:clr>
        </p15:guide>
        <p15:guide id="6" orient="horz" pos="40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8121C4-27FA-C391-2D62-10BAEEA169CB}" name="amy.durall.ad@gmail.com" initials="a" userId="76189088bef5559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D7C"/>
    <a:srgbClr val="FFFFCC"/>
    <a:srgbClr val="33CC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7124" autoAdjust="0"/>
  </p:normalViewPr>
  <p:slideViewPr>
    <p:cSldViewPr snapToGrid="0" showGuides="1">
      <p:cViewPr varScale="1">
        <p:scale>
          <a:sx n="30" d="100"/>
          <a:sy n="30" d="100"/>
        </p:scale>
        <p:origin x="2702" y="34"/>
      </p:cViewPr>
      <p:guideLst>
        <p:guide orient="horz" pos="2328"/>
        <p:guide pos="3864"/>
        <p:guide pos="7512"/>
        <p:guide pos="144"/>
        <p:guide orient="horz" pos="624"/>
        <p:guide orient="horz" pos="4056"/>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61960-AA5D-4ACF-BFA0-D715AC90EE2E}" type="doc">
      <dgm:prSet loTypeId="urn:microsoft.com/office/officeart/2005/8/layout/radial3" loCatId="relationship" qsTypeId="urn:microsoft.com/office/officeart/2005/8/quickstyle/3d3" qsCatId="3D" csTypeId="urn:microsoft.com/office/officeart/2005/8/colors/colorful5" csCatId="colorful" phldr="1"/>
      <dgm:spPr/>
      <dgm:t>
        <a:bodyPr/>
        <a:lstStyle/>
        <a:p>
          <a:endParaRPr lang="en-US"/>
        </a:p>
      </dgm:t>
    </dgm:pt>
    <dgm:pt modelId="{33B2D377-A618-4EEA-88E8-5D142292C847}">
      <dgm:prSet phldrT="[Text]"/>
      <dgm:spPr/>
      <dgm:t>
        <a:bodyPr/>
        <a:lstStyle/>
        <a:p>
          <a:r>
            <a:rPr lang="en-US" b="1" dirty="0"/>
            <a:t>Those Served</a:t>
          </a:r>
        </a:p>
      </dgm:t>
    </dgm:pt>
    <dgm:pt modelId="{0623AD5C-47A9-4993-B136-67C6A522F5D6}" type="parTrans" cxnId="{94268ACA-1C7E-4C86-BEA3-828AF044589F}">
      <dgm:prSet/>
      <dgm:spPr/>
      <dgm:t>
        <a:bodyPr/>
        <a:lstStyle/>
        <a:p>
          <a:endParaRPr lang="en-US"/>
        </a:p>
      </dgm:t>
    </dgm:pt>
    <dgm:pt modelId="{3D12FBCA-70D6-4388-8170-4D3A0E90B8CA}" type="sibTrans" cxnId="{94268ACA-1C7E-4C86-BEA3-828AF044589F}">
      <dgm:prSet/>
      <dgm:spPr/>
      <dgm:t>
        <a:bodyPr/>
        <a:lstStyle/>
        <a:p>
          <a:endParaRPr lang="en-US"/>
        </a:p>
      </dgm:t>
    </dgm:pt>
    <dgm:pt modelId="{9C000E5A-CFE2-4ED7-8090-74F8859FEBD5}">
      <dgm:prSet phldrT="[Text]"/>
      <dgm:spPr/>
      <dgm:t>
        <a:bodyPr/>
        <a:lstStyle/>
        <a:p>
          <a:r>
            <a:rPr lang="en-US" b="1" dirty="0"/>
            <a:t>Officers/Deputies</a:t>
          </a:r>
        </a:p>
      </dgm:t>
    </dgm:pt>
    <dgm:pt modelId="{0D6E149A-0497-4DDA-B3EF-657462BD6483}" type="parTrans" cxnId="{DF8705DA-319D-4927-8537-E1CD11A2BC98}">
      <dgm:prSet/>
      <dgm:spPr/>
      <dgm:t>
        <a:bodyPr/>
        <a:lstStyle/>
        <a:p>
          <a:endParaRPr lang="en-US"/>
        </a:p>
      </dgm:t>
    </dgm:pt>
    <dgm:pt modelId="{B627594B-2936-4194-8BF8-353B9A8D4655}" type="sibTrans" cxnId="{DF8705DA-319D-4927-8537-E1CD11A2BC98}">
      <dgm:prSet/>
      <dgm:spPr/>
      <dgm:t>
        <a:bodyPr/>
        <a:lstStyle/>
        <a:p>
          <a:endParaRPr lang="en-US"/>
        </a:p>
      </dgm:t>
    </dgm:pt>
    <dgm:pt modelId="{530EC00A-6790-440D-8E8D-9E164434C2D7}">
      <dgm:prSet phldrT="[Text]"/>
      <dgm:spPr/>
      <dgm:t>
        <a:bodyPr/>
        <a:lstStyle/>
        <a:p>
          <a:r>
            <a:rPr lang="en-US" b="1"/>
            <a:t>Investigators</a:t>
          </a:r>
          <a:endParaRPr lang="en-US" b="1" dirty="0"/>
        </a:p>
      </dgm:t>
    </dgm:pt>
    <dgm:pt modelId="{E1FF6BBF-2CDC-4307-A93C-A1E05694A73A}" type="parTrans" cxnId="{60C3747D-4EF9-4440-A15D-49FD1A338CA9}">
      <dgm:prSet/>
      <dgm:spPr/>
      <dgm:t>
        <a:bodyPr/>
        <a:lstStyle/>
        <a:p>
          <a:endParaRPr lang="en-US"/>
        </a:p>
      </dgm:t>
    </dgm:pt>
    <dgm:pt modelId="{695441CA-F903-4F29-8BBA-F88B80428674}" type="sibTrans" cxnId="{60C3747D-4EF9-4440-A15D-49FD1A338CA9}">
      <dgm:prSet/>
      <dgm:spPr/>
      <dgm:t>
        <a:bodyPr/>
        <a:lstStyle/>
        <a:p>
          <a:endParaRPr lang="en-US"/>
        </a:p>
      </dgm:t>
    </dgm:pt>
    <dgm:pt modelId="{C93A8CC1-08C7-4060-ADCF-FE53B9A3E030}">
      <dgm:prSet phldrT="[Text]"/>
      <dgm:spPr/>
      <dgm:t>
        <a:bodyPr/>
        <a:lstStyle/>
        <a:p>
          <a:r>
            <a:rPr lang="en-US" b="1"/>
            <a:t>Crime Scene Personnel</a:t>
          </a:r>
          <a:endParaRPr lang="en-US" b="1" dirty="0"/>
        </a:p>
      </dgm:t>
    </dgm:pt>
    <dgm:pt modelId="{08F120DA-9BA1-4F1E-B792-68FCE3AAB8B1}" type="parTrans" cxnId="{BE31DA69-E08A-4538-8787-0C93A92330EA}">
      <dgm:prSet/>
      <dgm:spPr/>
      <dgm:t>
        <a:bodyPr/>
        <a:lstStyle/>
        <a:p>
          <a:endParaRPr lang="en-US"/>
        </a:p>
      </dgm:t>
    </dgm:pt>
    <dgm:pt modelId="{60286E69-FEC7-49D2-9CCB-E65FC0EEC68F}" type="sibTrans" cxnId="{BE31DA69-E08A-4538-8787-0C93A92330EA}">
      <dgm:prSet/>
      <dgm:spPr/>
      <dgm:t>
        <a:bodyPr/>
        <a:lstStyle/>
        <a:p>
          <a:endParaRPr lang="en-US"/>
        </a:p>
      </dgm:t>
    </dgm:pt>
    <dgm:pt modelId="{C4FA67B1-BCCF-4434-A84F-8385C61DC7FB}">
      <dgm:prSet phldrT="[Text]"/>
      <dgm:spPr/>
      <dgm:t>
        <a:bodyPr/>
        <a:lstStyle/>
        <a:p>
          <a:r>
            <a:rPr lang="en-US" b="1" dirty="0"/>
            <a:t>Victim Services Personnel</a:t>
          </a:r>
        </a:p>
      </dgm:t>
    </dgm:pt>
    <dgm:pt modelId="{92A1CDE9-B39F-4A45-8FE9-DAAEC3264A8A}" type="parTrans" cxnId="{595991D5-2F09-4D78-9216-D57E66B018A5}">
      <dgm:prSet/>
      <dgm:spPr/>
      <dgm:t>
        <a:bodyPr/>
        <a:lstStyle/>
        <a:p>
          <a:endParaRPr lang="en-US"/>
        </a:p>
      </dgm:t>
    </dgm:pt>
    <dgm:pt modelId="{A46EC8B7-8A7F-43C4-B325-3E838173CBA2}" type="sibTrans" cxnId="{595991D5-2F09-4D78-9216-D57E66B018A5}">
      <dgm:prSet/>
      <dgm:spPr/>
      <dgm:t>
        <a:bodyPr/>
        <a:lstStyle/>
        <a:p>
          <a:endParaRPr lang="en-US"/>
        </a:p>
      </dgm:t>
    </dgm:pt>
    <dgm:pt modelId="{FEC889BE-45C4-40B0-B568-BE994193AE49}">
      <dgm:prSet phldrT="[Text]"/>
      <dgm:spPr/>
      <dgm:t>
        <a:bodyPr/>
        <a:lstStyle/>
        <a:p>
          <a:r>
            <a:rPr lang="en-US" b="1"/>
            <a:t>Health Professionals</a:t>
          </a:r>
          <a:endParaRPr lang="en-US" b="1" dirty="0"/>
        </a:p>
      </dgm:t>
    </dgm:pt>
    <dgm:pt modelId="{8B7A3A57-9282-4724-8378-6DF3DF712C62}" type="parTrans" cxnId="{98BF38C3-4926-49FC-945A-4F2BD3CCC85F}">
      <dgm:prSet/>
      <dgm:spPr/>
      <dgm:t>
        <a:bodyPr/>
        <a:lstStyle/>
        <a:p>
          <a:endParaRPr lang="en-US"/>
        </a:p>
      </dgm:t>
    </dgm:pt>
    <dgm:pt modelId="{3D412895-E7ED-47DB-BCEF-CCD3965927E1}" type="sibTrans" cxnId="{98BF38C3-4926-49FC-945A-4F2BD3CCC85F}">
      <dgm:prSet/>
      <dgm:spPr/>
      <dgm:t>
        <a:bodyPr/>
        <a:lstStyle/>
        <a:p>
          <a:endParaRPr lang="en-US"/>
        </a:p>
      </dgm:t>
    </dgm:pt>
    <dgm:pt modelId="{15F3BEFF-951C-44A9-8C07-A6ECADBD9530}">
      <dgm:prSet phldrT="[Text]"/>
      <dgm:spPr/>
      <dgm:t>
        <a:bodyPr/>
        <a:lstStyle/>
        <a:p>
          <a:r>
            <a:rPr lang="en-US" b="1" dirty="0"/>
            <a:t>Community Organizations</a:t>
          </a:r>
        </a:p>
      </dgm:t>
    </dgm:pt>
    <dgm:pt modelId="{0D1357EE-9B4A-4E0B-A438-578D1E2E4D41}" type="parTrans" cxnId="{79C0A1FB-884E-47BB-9854-B66EFD9C32FD}">
      <dgm:prSet/>
      <dgm:spPr/>
      <dgm:t>
        <a:bodyPr/>
        <a:lstStyle/>
        <a:p>
          <a:endParaRPr lang="en-US"/>
        </a:p>
      </dgm:t>
    </dgm:pt>
    <dgm:pt modelId="{DD832A93-2787-4A2B-8473-32BC44AE8FB3}" type="sibTrans" cxnId="{79C0A1FB-884E-47BB-9854-B66EFD9C32FD}">
      <dgm:prSet/>
      <dgm:spPr/>
      <dgm:t>
        <a:bodyPr/>
        <a:lstStyle/>
        <a:p>
          <a:endParaRPr lang="en-US"/>
        </a:p>
      </dgm:t>
    </dgm:pt>
    <dgm:pt modelId="{914BC16A-FE62-4A18-BE5D-02F94D71DEB9}">
      <dgm:prSet phldrT="[Text]"/>
      <dgm:spPr/>
      <dgm:t>
        <a:bodyPr/>
        <a:lstStyle/>
        <a:p>
          <a:r>
            <a:rPr lang="en-US" b="1"/>
            <a:t>Prosecution Personnel</a:t>
          </a:r>
          <a:endParaRPr lang="en-US" b="1" dirty="0"/>
        </a:p>
      </dgm:t>
    </dgm:pt>
    <dgm:pt modelId="{AC85647C-4B18-4496-B60C-D49131D3505D}" type="parTrans" cxnId="{E296EBE8-0E80-43FC-A23E-F76414B85302}">
      <dgm:prSet/>
      <dgm:spPr/>
      <dgm:t>
        <a:bodyPr/>
        <a:lstStyle/>
        <a:p>
          <a:endParaRPr lang="en-US"/>
        </a:p>
      </dgm:t>
    </dgm:pt>
    <dgm:pt modelId="{FC74BB85-3F48-4427-AD98-556409C284C0}" type="sibTrans" cxnId="{E296EBE8-0E80-43FC-A23E-F76414B85302}">
      <dgm:prSet/>
      <dgm:spPr/>
      <dgm:t>
        <a:bodyPr/>
        <a:lstStyle/>
        <a:p>
          <a:endParaRPr lang="en-US"/>
        </a:p>
      </dgm:t>
    </dgm:pt>
    <dgm:pt modelId="{26FD8C35-B3A4-47E2-BECB-3675B28E5BDD}">
      <dgm:prSet phldrT="[Text]"/>
      <dgm:spPr/>
      <dgm:t>
        <a:bodyPr/>
        <a:lstStyle/>
        <a:p>
          <a:r>
            <a:rPr lang="en-US" b="1"/>
            <a:t>Adult/Child Welfare Personnel</a:t>
          </a:r>
          <a:endParaRPr lang="en-US" b="1" dirty="0"/>
        </a:p>
      </dgm:t>
    </dgm:pt>
    <dgm:pt modelId="{3B053E62-E56B-46BE-A256-69B1DA178566}" type="parTrans" cxnId="{F97E1934-0E0D-4226-9152-05C6C68C88CE}">
      <dgm:prSet/>
      <dgm:spPr/>
      <dgm:t>
        <a:bodyPr/>
        <a:lstStyle/>
        <a:p>
          <a:endParaRPr lang="en-US"/>
        </a:p>
      </dgm:t>
    </dgm:pt>
    <dgm:pt modelId="{C60586D3-083E-4617-90BC-5ACF9C38DF6B}" type="sibTrans" cxnId="{F97E1934-0E0D-4226-9152-05C6C68C88CE}">
      <dgm:prSet/>
      <dgm:spPr/>
      <dgm:t>
        <a:bodyPr/>
        <a:lstStyle/>
        <a:p>
          <a:endParaRPr lang="en-US"/>
        </a:p>
      </dgm:t>
    </dgm:pt>
    <dgm:pt modelId="{114DE1D2-1698-40E4-ABAB-BCCAABF9C1C8}">
      <dgm:prSet phldrT="[Text]"/>
      <dgm:spPr/>
      <dgm:t>
        <a:bodyPr/>
        <a:lstStyle/>
        <a:p>
          <a:r>
            <a:rPr lang="en-US" b="1" dirty="0"/>
            <a:t>Victim Compensation Personnel</a:t>
          </a:r>
        </a:p>
      </dgm:t>
    </dgm:pt>
    <dgm:pt modelId="{2561FE08-9703-4E09-95E4-D2A4A0626835}" type="parTrans" cxnId="{F236B740-9CB1-437E-ABA2-77775DCD85F1}">
      <dgm:prSet/>
      <dgm:spPr/>
      <dgm:t>
        <a:bodyPr/>
        <a:lstStyle/>
        <a:p>
          <a:endParaRPr lang="en-US"/>
        </a:p>
      </dgm:t>
    </dgm:pt>
    <dgm:pt modelId="{7E0093F1-7988-43D6-AF10-499552FEA94A}" type="sibTrans" cxnId="{F236B740-9CB1-437E-ABA2-77775DCD85F1}">
      <dgm:prSet/>
      <dgm:spPr/>
      <dgm:t>
        <a:bodyPr/>
        <a:lstStyle/>
        <a:p>
          <a:endParaRPr lang="en-US"/>
        </a:p>
      </dgm:t>
    </dgm:pt>
    <dgm:pt modelId="{F4EAA7AA-C8B8-4084-876E-936D2C7BF2B6}">
      <dgm:prSet phldrT="[Text]"/>
      <dgm:spPr/>
      <dgm:t>
        <a:bodyPr/>
        <a:lstStyle/>
        <a:p>
          <a:r>
            <a:rPr lang="en-US" b="1" dirty="0"/>
            <a:t>Communications</a:t>
          </a:r>
        </a:p>
      </dgm:t>
    </dgm:pt>
    <dgm:pt modelId="{069C41D8-93A3-4294-8F75-75B46EAE2BA4}" type="parTrans" cxnId="{973158B8-1FBA-42E6-9921-33EA32980050}">
      <dgm:prSet/>
      <dgm:spPr/>
      <dgm:t>
        <a:bodyPr/>
        <a:lstStyle/>
        <a:p>
          <a:endParaRPr lang="en-US"/>
        </a:p>
      </dgm:t>
    </dgm:pt>
    <dgm:pt modelId="{6586BFD6-3E29-4422-A4D6-87BD3E7A5536}" type="sibTrans" cxnId="{973158B8-1FBA-42E6-9921-33EA32980050}">
      <dgm:prSet/>
      <dgm:spPr/>
      <dgm:t>
        <a:bodyPr/>
        <a:lstStyle/>
        <a:p>
          <a:endParaRPr lang="en-US"/>
        </a:p>
      </dgm:t>
    </dgm:pt>
    <dgm:pt modelId="{FD488187-8BB6-4593-B771-C493AB2832DD}">
      <dgm:prSet phldrT="[Text]"/>
      <dgm:spPr/>
      <dgm:t>
        <a:bodyPr/>
        <a:lstStyle/>
        <a:p>
          <a:r>
            <a:rPr lang="en-US" b="1" dirty="0"/>
            <a:t>Media/PIO</a:t>
          </a:r>
        </a:p>
      </dgm:t>
    </dgm:pt>
    <dgm:pt modelId="{96D460C2-9031-4550-9A79-A6A6DD474240}" type="parTrans" cxnId="{EB24B1F0-1E3F-4813-AE4C-4DA698B658EC}">
      <dgm:prSet/>
      <dgm:spPr/>
      <dgm:t>
        <a:bodyPr/>
        <a:lstStyle/>
        <a:p>
          <a:endParaRPr lang="en-US"/>
        </a:p>
      </dgm:t>
    </dgm:pt>
    <dgm:pt modelId="{7A0DB4CE-4292-4F5B-9A14-29792698F8C2}" type="sibTrans" cxnId="{EB24B1F0-1E3F-4813-AE4C-4DA698B658EC}">
      <dgm:prSet/>
      <dgm:spPr/>
      <dgm:t>
        <a:bodyPr/>
        <a:lstStyle/>
        <a:p>
          <a:endParaRPr lang="en-US"/>
        </a:p>
      </dgm:t>
    </dgm:pt>
    <dgm:pt modelId="{A50C7337-6BE8-4413-8C16-045D6CC7B13D}" type="pres">
      <dgm:prSet presAssocID="{C1061960-AA5D-4ACF-BFA0-D715AC90EE2E}" presName="composite" presStyleCnt="0">
        <dgm:presLayoutVars>
          <dgm:chMax val="1"/>
          <dgm:dir/>
          <dgm:resizeHandles val="exact"/>
        </dgm:presLayoutVars>
      </dgm:prSet>
      <dgm:spPr/>
    </dgm:pt>
    <dgm:pt modelId="{E6A6B4B7-3453-4925-A366-9B18CE079516}" type="pres">
      <dgm:prSet presAssocID="{C1061960-AA5D-4ACF-BFA0-D715AC90EE2E}" presName="radial" presStyleCnt="0">
        <dgm:presLayoutVars>
          <dgm:animLvl val="ctr"/>
        </dgm:presLayoutVars>
      </dgm:prSet>
      <dgm:spPr/>
    </dgm:pt>
    <dgm:pt modelId="{5DF1823A-D9CF-45D9-B442-CF53E91BBF66}" type="pres">
      <dgm:prSet presAssocID="{33B2D377-A618-4EEA-88E8-5D142292C847}" presName="centerShape" presStyleLbl="vennNode1" presStyleIdx="0" presStyleCnt="12"/>
      <dgm:spPr/>
    </dgm:pt>
    <dgm:pt modelId="{EB79817B-7334-4868-9476-1F2153DD4A5C}" type="pres">
      <dgm:prSet presAssocID="{F4EAA7AA-C8B8-4084-876E-936D2C7BF2B6}" presName="node" presStyleLbl="vennNode1" presStyleIdx="1" presStyleCnt="12">
        <dgm:presLayoutVars>
          <dgm:bulletEnabled val="1"/>
        </dgm:presLayoutVars>
      </dgm:prSet>
      <dgm:spPr/>
    </dgm:pt>
    <dgm:pt modelId="{6A7AF5AC-C975-46C0-B0BA-7D67AC04566C}" type="pres">
      <dgm:prSet presAssocID="{9C000E5A-CFE2-4ED7-8090-74F8859FEBD5}" presName="node" presStyleLbl="vennNode1" presStyleIdx="2" presStyleCnt="12">
        <dgm:presLayoutVars>
          <dgm:bulletEnabled val="1"/>
        </dgm:presLayoutVars>
      </dgm:prSet>
      <dgm:spPr/>
    </dgm:pt>
    <dgm:pt modelId="{D04A81EC-7ABC-4DA7-A439-C7616F762598}" type="pres">
      <dgm:prSet presAssocID="{530EC00A-6790-440D-8E8D-9E164434C2D7}" presName="node" presStyleLbl="vennNode1" presStyleIdx="3" presStyleCnt="12">
        <dgm:presLayoutVars>
          <dgm:bulletEnabled val="1"/>
        </dgm:presLayoutVars>
      </dgm:prSet>
      <dgm:spPr/>
    </dgm:pt>
    <dgm:pt modelId="{57C79D3C-A3ED-413F-8E32-2122926E7ACC}" type="pres">
      <dgm:prSet presAssocID="{C93A8CC1-08C7-4060-ADCF-FE53B9A3E030}" presName="node" presStyleLbl="vennNode1" presStyleIdx="4" presStyleCnt="12">
        <dgm:presLayoutVars>
          <dgm:bulletEnabled val="1"/>
        </dgm:presLayoutVars>
      </dgm:prSet>
      <dgm:spPr/>
    </dgm:pt>
    <dgm:pt modelId="{54341C22-8C6D-4150-9C8F-838E03CB4F79}" type="pres">
      <dgm:prSet presAssocID="{C4FA67B1-BCCF-4434-A84F-8385C61DC7FB}" presName="node" presStyleLbl="vennNode1" presStyleIdx="5" presStyleCnt="12">
        <dgm:presLayoutVars>
          <dgm:bulletEnabled val="1"/>
        </dgm:presLayoutVars>
      </dgm:prSet>
      <dgm:spPr/>
    </dgm:pt>
    <dgm:pt modelId="{7CDEDCBF-F02D-46D5-8ADF-11CB519BCE85}" type="pres">
      <dgm:prSet presAssocID="{FD488187-8BB6-4593-B771-C493AB2832DD}" presName="node" presStyleLbl="vennNode1" presStyleIdx="6" presStyleCnt="12">
        <dgm:presLayoutVars>
          <dgm:bulletEnabled val="1"/>
        </dgm:presLayoutVars>
      </dgm:prSet>
      <dgm:spPr/>
    </dgm:pt>
    <dgm:pt modelId="{03F46E9F-9B36-480E-A41A-CBA52D48315C}" type="pres">
      <dgm:prSet presAssocID="{FEC889BE-45C4-40B0-B568-BE994193AE49}" presName="node" presStyleLbl="vennNode1" presStyleIdx="7" presStyleCnt="12">
        <dgm:presLayoutVars>
          <dgm:bulletEnabled val="1"/>
        </dgm:presLayoutVars>
      </dgm:prSet>
      <dgm:spPr/>
    </dgm:pt>
    <dgm:pt modelId="{1CD6F94F-C882-4541-BA46-B2F00A0FB3B6}" type="pres">
      <dgm:prSet presAssocID="{15F3BEFF-951C-44A9-8C07-A6ECADBD9530}" presName="node" presStyleLbl="vennNode1" presStyleIdx="8" presStyleCnt="12">
        <dgm:presLayoutVars>
          <dgm:bulletEnabled val="1"/>
        </dgm:presLayoutVars>
      </dgm:prSet>
      <dgm:spPr/>
    </dgm:pt>
    <dgm:pt modelId="{2F94D6FB-3BE1-4022-B1E2-CE3F9DAEA35A}" type="pres">
      <dgm:prSet presAssocID="{914BC16A-FE62-4A18-BE5D-02F94D71DEB9}" presName="node" presStyleLbl="vennNode1" presStyleIdx="9" presStyleCnt="12">
        <dgm:presLayoutVars>
          <dgm:bulletEnabled val="1"/>
        </dgm:presLayoutVars>
      </dgm:prSet>
      <dgm:spPr/>
    </dgm:pt>
    <dgm:pt modelId="{26016D72-E712-489A-B394-5B1A538ED766}" type="pres">
      <dgm:prSet presAssocID="{26FD8C35-B3A4-47E2-BECB-3675B28E5BDD}" presName="node" presStyleLbl="vennNode1" presStyleIdx="10" presStyleCnt="12">
        <dgm:presLayoutVars>
          <dgm:bulletEnabled val="1"/>
        </dgm:presLayoutVars>
      </dgm:prSet>
      <dgm:spPr/>
    </dgm:pt>
    <dgm:pt modelId="{0417C512-1DAD-487A-8E98-44D7E951B077}" type="pres">
      <dgm:prSet presAssocID="{114DE1D2-1698-40E4-ABAB-BCCAABF9C1C8}" presName="node" presStyleLbl="vennNode1" presStyleIdx="11" presStyleCnt="12">
        <dgm:presLayoutVars>
          <dgm:bulletEnabled val="1"/>
        </dgm:presLayoutVars>
      </dgm:prSet>
      <dgm:spPr/>
    </dgm:pt>
  </dgm:ptLst>
  <dgm:cxnLst>
    <dgm:cxn modelId="{F97E1934-0E0D-4226-9152-05C6C68C88CE}" srcId="{33B2D377-A618-4EEA-88E8-5D142292C847}" destId="{26FD8C35-B3A4-47E2-BECB-3675B28E5BDD}" srcOrd="9" destOrd="0" parTransId="{3B053E62-E56B-46BE-A256-69B1DA178566}" sibTransId="{C60586D3-083E-4617-90BC-5ACF9C38DF6B}"/>
    <dgm:cxn modelId="{9E416F3E-F48D-4B49-B83F-8A1CC20DF6ED}" type="presOf" srcId="{530EC00A-6790-440D-8E8D-9E164434C2D7}" destId="{D04A81EC-7ABC-4DA7-A439-C7616F762598}" srcOrd="0" destOrd="0" presId="urn:microsoft.com/office/officeart/2005/8/layout/radial3"/>
    <dgm:cxn modelId="{23A09B3F-7C95-42F6-A9D4-3F44E5B92EF4}" type="presOf" srcId="{914BC16A-FE62-4A18-BE5D-02F94D71DEB9}" destId="{2F94D6FB-3BE1-4022-B1E2-CE3F9DAEA35A}" srcOrd="0" destOrd="0" presId="urn:microsoft.com/office/officeart/2005/8/layout/radial3"/>
    <dgm:cxn modelId="{F236B740-9CB1-437E-ABA2-77775DCD85F1}" srcId="{33B2D377-A618-4EEA-88E8-5D142292C847}" destId="{114DE1D2-1698-40E4-ABAB-BCCAABF9C1C8}" srcOrd="10" destOrd="0" parTransId="{2561FE08-9703-4E09-95E4-D2A4A0626835}" sibTransId="{7E0093F1-7988-43D6-AF10-499552FEA94A}"/>
    <dgm:cxn modelId="{BE31DA69-E08A-4538-8787-0C93A92330EA}" srcId="{33B2D377-A618-4EEA-88E8-5D142292C847}" destId="{C93A8CC1-08C7-4060-ADCF-FE53B9A3E030}" srcOrd="3" destOrd="0" parTransId="{08F120DA-9BA1-4F1E-B792-68FCE3AAB8B1}" sibTransId="{60286E69-FEC7-49D2-9CCB-E65FC0EEC68F}"/>
    <dgm:cxn modelId="{60C3747D-4EF9-4440-A15D-49FD1A338CA9}" srcId="{33B2D377-A618-4EEA-88E8-5D142292C847}" destId="{530EC00A-6790-440D-8E8D-9E164434C2D7}" srcOrd="2" destOrd="0" parTransId="{E1FF6BBF-2CDC-4307-A93C-A1E05694A73A}" sibTransId="{695441CA-F903-4F29-8BBA-F88B80428674}"/>
    <dgm:cxn modelId="{EED2DC80-C3BB-46FF-8468-8B6C373025D2}" type="presOf" srcId="{FD488187-8BB6-4593-B771-C493AB2832DD}" destId="{7CDEDCBF-F02D-46D5-8ADF-11CB519BCE85}" srcOrd="0" destOrd="0" presId="urn:microsoft.com/office/officeart/2005/8/layout/radial3"/>
    <dgm:cxn modelId="{ED89A582-A6E0-472B-A866-F00EAC6E9524}" type="presOf" srcId="{15F3BEFF-951C-44A9-8C07-A6ECADBD9530}" destId="{1CD6F94F-C882-4541-BA46-B2F00A0FB3B6}" srcOrd="0" destOrd="0" presId="urn:microsoft.com/office/officeart/2005/8/layout/radial3"/>
    <dgm:cxn modelId="{5F964898-C808-4A1B-A05C-CBDEAC6FDA2C}" type="presOf" srcId="{9C000E5A-CFE2-4ED7-8090-74F8859FEBD5}" destId="{6A7AF5AC-C975-46C0-B0BA-7D67AC04566C}" srcOrd="0" destOrd="0" presId="urn:microsoft.com/office/officeart/2005/8/layout/radial3"/>
    <dgm:cxn modelId="{340CEF99-EF51-4D2B-9F61-7B110FE3DF03}" type="presOf" srcId="{FEC889BE-45C4-40B0-B568-BE994193AE49}" destId="{03F46E9F-9B36-480E-A41A-CBA52D48315C}" srcOrd="0" destOrd="0" presId="urn:microsoft.com/office/officeart/2005/8/layout/radial3"/>
    <dgm:cxn modelId="{1CA1939D-6F35-4BA5-8B45-37D17E9D017D}" type="presOf" srcId="{C4FA67B1-BCCF-4434-A84F-8385C61DC7FB}" destId="{54341C22-8C6D-4150-9C8F-838E03CB4F79}" srcOrd="0" destOrd="0" presId="urn:microsoft.com/office/officeart/2005/8/layout/radial3"/>
    <dgm:cxn modelId="{6AF4189E-93E9-4404-B096-74D37E8A2792}" type="presOf" srcId="{33B2D377-A618-4EEA-88E8-5D142292C847}" destId="{5DF1823A-D9CF-45D9-B442-CF53E91BBF66}" srcOrd="0" destOrd="0" presId="urn:microsoft.com/office/officeart/2005/8/layout/radial3"/>
    <dgm:cxn modelId="{486FDFA2-6EB3-4FC9-A133-1D7FB511BD82}" type="presOf" srcId="{26FD8C35-B3A4-47E2-BECB-3675B28E5BDD}" destId="{26016D72-E712-489A-B394-5B1A538ED766}" srcOrd="0" destOrd="0" presId="urn:microsoft.com/office/officeart/2005/8/layout/radial3"/>
    <dgm:cxn modelId="{973158B8-1FBA-42E6-9921-33EA32980050}" srcId="{33B2D377-A618-4EEA-88E8-5D142292C847}" destId="{F4EAA7AA-C8B8-4084-876E-936D2C7BF2B6}" srcOrd="0" destOrd="0" parTransId="{069C41D8-93A3-4294-8F75-75B46EAE2BA4}" sibTransId="{6586BFD6-3E29-4422-A4D6-87BD3E7A5536}"/>
    <dgm:cxn modelId="{1D1D94BA-334A-46EE-A344-AC3BD1F410C2}" type="presOf" srcId="{114DE1D2-1698-40E4-ABAB-BCCAABF9C1C8}" destId="{0417C512-1DAD-487A-8E98-44D7E951B077}" srcOrd="0" destOrd="0" presId="urn:microsoft.com/office/officeart/2005/8/layout/radial3"/>
    <dgm:cxn modelId="{98BF38C3-4926-49FC-945A-4F2BD3CCC85F}" srcId="{33B2D377-A618-4EEA-88E8-5D142292C847}" destId="{FEC889BE-45C4-40B0-B568-BE994193AE49}" srcOrd="6" destOrd="0" parTransId="{8B7A3A57-9282-4724-8378-6DF3DF712C62}" sibTransId="{3D412895-E7ED-47DB-BCEF-CCD3965927E1}"/>
    <dgm:cxn modelId="{94268ACA-1C7E-4C86-BEA3-828AF044589F}" srcId="{C1061960-AA5D-4ACF-BFA0-D715AC90EE2E}" destId="{33B2D377-A618-4EEA-88E8-5D142292C847}" srcOrd="0" destOrd="0" parTransId="{0623AD5C-47A9-4993-B136-67C6A522F5D6}" sibTransId="{3D12FBCA-70D6-4388-8170-4D3A0E90B8CA}"/>
    <dgm:cxn modelId="{595991D5-2F09-4D78-9216-D57E66B018A5}" srcId="{33B2D377-A618-4EEA-88E8-5D142292C847}" destId="{C4FA67B1-BCCF-4434-A84F-8385C61DC7FB}" srcOrd="4" destOrd="0" parTransId="{92A1CDE9-B39F-4A45-8FE9-DAAEC3264A8A}" sibTransId="{A46EC8B7-8A7F-43C4-B325-3E838173CBA2}"/>
    <dgm:cxn modelId="{DF8705DA-319D-4927-8537-E1CD11A2BC98}" srcId="{33B2D377-A618-4EEA-88E8-5D142292C847}" destId="{9C000E5A-CFE2-4ED7-8090-74F8859FEBD5}" srcOrd="1" destOrd="0" parTransId="{0D6E149A-0497-4DDA-B3EF-657462BD6483}" sibTransId="{B627594B-2936-4194-8BF8-353B9A8D4655}"/>
    <dgm:cxn modelId="{DC45A4E3-A73A-4958-B600-B6E912D8D151}" type="presOf" srcId="{F4EAA7AA-C8B8-4084-876E-936D2C7BF2B6}" destId="{EB79817B-7334-4868-9476-1F2153DD4A5C}" srcOrd="0" destOrd="0" presId="urn:microsoft.com/office/officeart/2005/8/layout/radial3"/>
    <dgm:cxn modelId="{F8E9D9E8-A6C6-4437-B92B-2F106E90A51A}" type="presOf" srcId="{C93A8CC1-08C7-4060-ADCF-FE53B9A3E030}" destId="{57C79D3C-A3ED-413F-8E32-2122926E7ACC}" srcOrd="0" destOrd="0" presId="urn:microsoft.com/office/officeart/2005/8/layout/radial3"/>
    <dgm:cxn modelId="{E296EBE8-0E80-43FC-A23E-F76414B85302}" srcId="{33B2D377-A618-4EEA-88E8-5D142292C847}" destId="{914BC16A-FE62-4A18-BE5D-02F94D71DEB9}" srcOrd="8" destOrd="0" parTransId="{AC85647C-4B18-4496-B60C-D49131D3505D}" sibTransId="{FC74BB85-3F48-4427-AD98-556409C284C0}"/>
    <dgm:cxn modelId="{B12A34EF-A661-4DA1-800B-B1FBFC5C6FDC}" type="presOf" srcId="{C1061960-AA5D-4ACF-BFA0-D715AC90EE2E}" destId="{A50C7337-6BE8-4413-8C16-045D6CC7B13D}" srcOrd="0" destOrd="0" presId="urn:microsoft.com/office/officeart/2005/8/layout/radial3"/>
    <dgm:cxn modelId="{EB24B1F0-1E3F-4813-AE4C-4DA698B658EC}" srcId="{33B2D377-A618-4EEA-88E8-5D142292C847}" destId="{FD488187-8BB6-4593-B771-C493AB2832DD}" srcOrd="5" destOrd="0" parTransId="{96D460C2-9031-4550-9A79-A6A6DD474240}" sibTransId="{7A0DB4CE-4292-4F5B-9A14-29792698F8C2}"/>
    <dgm:cxn modelId="{79C0A1FB-884E-47BB-9854-B66EFD9C32FD}" srcId="{33B2D377-A618-4EEA-88E8-5D142292C847}" destId="{15F3BEFF-951C-44A9-8C07-A6ECADBD9530}" srcOrd="7" destOrd="0" parTransId="{0D1357EE-9B4A-4E0B-A438-578D1E2E4D41}" sibTransId="{DD832A93-2787-4A2B-8473-32BC44AE8FB3}"/>
    <dgm:cxn modelId="{08D3EA2A-24DE-4C3E-A33E-F2477D066AC2}" type="presParOf" srcId="{A50C7337-6BE8-4413-8C16-045D6CC7B13D}" destId="{E6A6B4B7-3453-4925-A366-9B18CE079516}" srcOrd="0" destOrd="0" presId="urn:microsoft.com/office/officeart/2005/8/layout/radial3"/>
    <dgm:cxn modelId="{71F6DA49-7430-45C5-A161-12A26AD16CC1}" type="presParOf" srcId="{E6A6B4B7-3453-4925-A366-9B18CE079516}" destId="{5DF1823A-D9CF-45D9-B442-CF53E91BBF66}" srcOrd="0" destOrd="0" presId="urn:microsoft.com/office/officeart/2005/8/layout/radial3"/>
    <dgm:cxn modelId="{B4A20070-13A6-4E5F-A5AD-F7A33EDC6398}" type="presParOf" srcId="{E6A6B4B7-3453-4925-A366-9B18CE079516}" destId="{EB79817B-7334-4868-9476-1F2153DD4A5C}" srcOrd="1" destOrd="0" presId="urn:microsoft.com/office/officeart/2005/8/layout/radial3"/>
    <dgm:cxn modelId="{F807E5CF-A2D9-4C03-8100-E62582AC06DD}" type="presParOf" srcId="{E6A6B4B7-3453-4925-A366-9B18CE079516}" destId="{6A7AF5AC-C975-46C0-B0BA-7D67AC04566C}" srcOrd="2" destOrd="0" presId="urn:microsoft.com/office/officeart/2005/8/layout/radial3"/>
    <dgm:cxn modelId="{DE83DD02-0A09-4BA1-914E-B87798A9B409}" type="presParOf" srcId="{E6A6B4B7-3453-4925-A366-9B18CE079516}" destId="{D04A81EC-7ABC-4DA7-A439-C7616F762598}" srcOrd="3" destOrd="0" presId="urn:microsoft.com/office/officeart/2005/8/layout/radial3"/>
    <dgm:cxn modelId="{7C2D6877-6A11-4B7A-AE2D-C554E20FAF13}" type="presParOf" srcId="{E6A6B4B7-3453-4925-A366-9B18CE079516}" destId="{57C79D3C-A3ED-413F-8E32-2122926E7ACC}" srcOrd="4" destOrd="0" presId="urn:microsoft.com/office/officeart/2005/8/layout/radial3"/>
    <dgm:cxn modelId="{4DC60390-AA2C-4FDC-AC15-05BC00B160CF}" type="presParOf" srcId="{E6A6B4B7-3453-4925-A366-9B18CE079516}" destId="{54341C22-8C6D-4150-9C8F-838E03CB4F79}" srcOrd="5" destOrd="0" presId="urn:microsoft.com/office/officeart/2005/8/layout/radial3"/>
    <dgm:cxn modelId="{F19629AD-0B76-46A0-8034-1BBC66DBF325}" type="presParOf" srcId="{E6A6B4B7-3453-4925-A366-9B18CE079516}" destId="{7CDEDCBF-F02D-46D5-8ADF-11CB519BCE85}" srcOrd="6" destOrd="0" presId="urn:microsoft.com/office/officeart/2005/8/layout/radial3"/>
    <dgm:cxn modelId="{6B989754-1270-4D6B-9A42-DA75AFA35F2E}" type="presParOf" srcId="{E6A6B4B7-3453-4925-A366-9B18CE079516}" destId="{03F46E9F-9B36-480E-A41A-CBA52D48315C}" srcOrd="7" destOrd="0" presId="urn:microsoft.com/office/officeart/2005/8/layout/radial3"/>
    <dgm:cxn modelId="{05391EF1-F446-4D62-840D-65005ED79547}" type="presParOf" srcId="{E6A6B4B7-3453-4925-A366-9B18CE079516}" destId="{1CD6F94F-C882-4541-BA46-B2F00A0FB3B6}" srcOrd="8" destOrd="0" presId="urn:microsoft.com/office/officeart/2005/8/layout/radial3"/>
    <dgm:cxn modelId="{5F5EDD46-5111-4DFC-9171-D3A43CF50121}" type="presParOf" srcId="{E6A6B4B7-3453-4925-A366-9B18CE079516}" destId="{2F94D6FB-3BE1-4022-B1E2-CE3F9DAEA35A}" srcOrd="9" destOrd="0" presId="urn:microsoft.com/office/officeart/2005/8/layout/radial3"/>
    <dgm:cxn modelId="{33AA9836-08E0-4307-89C5-B45BCC674AD8}" type="presParOf" srcId="{E6A6B4B7-3453-4925-A366-9B18CE079516}" destId="{26016D72-E712-489A-B394-5B1A538ED766}" srcOrd="10" destOrd="0" presId="urn:microsoft.com/office/officeart/2005/8/layout/radial3"/>
    <dgm:cxn modelId="{FA28CF19-06B9-4C28-889B-B01E9DA3349A}" type="presParOf" srcId="{E6A6B4B7-3453-4925-A366-9B18CE079516}" destId="{0417C512-1DAD-487A-8E98-44D7E951B077}"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061960-AA5D-4ACF-BFA0-D715AC90EE2E}" type="doc">
      <dgm:prSet loTypeId="urn:microsoft.com/office/officeart/2005/8/layout/radial3" loCatId="relationship" qsTypeId="urn:microsoft.com/office/officeart/2005/8/quickstyle/3d3" qsCatId="3D" csTypeId="urn:microsoft.com/office/officeart/2005/8/colors/colorful5" csCatId="colorful" phldr="1"/>
      <dgm:spPr/>
      <dgm:t>
        <a:bodyPr/>
        <a:lstStyle/>
        <a:p>
          <a:endParaRPr lang="en-US"/>
        </a:p>
      </dgm:t>
    </dgm:pt>
    <dgm:pt modelId="{33B2D377-A618-4EEA-88E8-5D142292C847}">
      <dgm:prSet phldrT="[Text]"/>
      <dgm:spPr/>
      <dgm:t>
        <a:bodyPr/>
        <a:lstStyle/>
        <a:p>
          <a:r>
            <a:rPr lang="en-US" b="1" dirty="0"/>
            <a:t>Culture</a:t>
          </a:r>
        </a:p>
      </dgm:t>
    </dgm:pt>
    <dgm:pt modelId="{0623AD5C-47A9-4993-B136-67C6A522F5D6}" type="parTrans" cxnId="{94268ACA-1C7E-4C86-BEA3-828AF044589F}">
      <dgm:prSet/>
      <dgm:spPr/>
      <dgm:t>
        <a:bodyPr/>
        <a:lstStyle/>
        <a:p>
          <a:endParaRPr lang="en-US"/>
        </a:p>
      </dgm:t>
    </dgm:pt>
    <dgm:pt modelId="{3D12FBCA-70D6-4388-8170-4D3A0E90B8CA}" type="sibTrans" cxnId="{94268ACA-1C7E-4C86-BEA3-828AF044589F}">
      <dgm:prSet/>
      <dgm:spPr/>
      <dgm:t>
        <a:bodyPr/>
        <a:lstStyle/>
        <a:p>
          <a:endParaRPr lang="en-US"/>
        </a:p>
      </dgm:t>
    </dgm:pt>
    <dgm:pt modelId="{9C000E5A-CFE2-4ED7-8090-74F8859FEBD5}">
      <dgm:prSet phldrT="[Text]"/>
      <dgm:spPr/>
      <dgm:t>
        <a:bodyPr/>
        <a:lstStyle/>
        <a:p>
          <a:r>
            <a:rPr lang="en-US" b="1" dirty="0"/>
            <a:t>Language</a:t>
          </a:r>
        </a:p>
      </dgm:t>
    </dgm:pt>
    <dgm:pt modelId="{0D6E149A-0497-4DDA-B3EF-657462BD6483}" type="parTrans" cxnId="{DF8705DA-319D-4927-8537-E1CD11A2BC98}">
      <dgm:prSet/>
      <dgm:spPr/>
      <dgm:t>
        <a:bodyPr/>
        <a:lstStyle/>
        <a:p>
          <a:endParaRPr lang="en-US"/>
        </a:p>
      </dgm:t>
    </dgm:pt>
    <dgm:pt modelId="{B627594B-2936-4194-8BF8-353B9A8D4655}" type="sibTrans" cxnId="{DF8705DA-319D-4927-8537-E1CD11A2BC98}">
      <dgm:prSet/>
      <dgm:spPr/>
      <dgm:t>
        <a:bodyPr/>
        <a:lstStyle/>
        <a:p>
          <a:endParaRPr lang="en-US"/>
        </a:p>
      </dgm:t>
    </dgm:pt>
    <dgm:pt modelId="{530EC00A-6790-440D-8E8D-9E164434C2D7}">
      <dgm:prSet phldrT="[Text]"/>
      <dgm:spPr/>
      <dgm:t>
        <a:bodyPr/>
        <a:lstStyle/>
        <a:p>
          <a:r>
            <a:rPr lang="en-US" b="1" dirty="0"/>
            <a:t>Norms</a:t>
          </a:r>
        </a:p>
      </dgm:t>
    </dgm:pt>
    <dgm:pt modelId="{E1FF6BBF-2CDC-4307-A93C-A1E05694A73A}" type="parTrans" cxnId="{60C3747D-4EF9-4440-A15D-49FD1A338CA9}">
      <dgm:prSet/>
      <dgm:spPr/>
      <dgm:t>
        <a:bodyPr/>
        <a:lstStyle/>
        <a:p>
          <a:endParaRPr lang="en-US"/>
        </a:p>
      </dgm:t>
    </dgm:pt>
    <dgm:pt modelId="{695441CA-F903-4F29-8BBA-F88B80428674}" type="sibTrans" cxnId="{60C3747D-4EF9-4440-A15D-49FD1A338CA9}">
      <dgm:prSet/>
      <dgm:spPr/>
      <dgm:t>
        <a:bodyPr/>
        <a:lstStyle/>
        <a:p>
          <a:endParaRPr lang="en-US"/>
        </a:p>
      </dgm:t>
    </dgm:pt>
    <dgm:pt modelId="{C93A8CC1-08C7-4060-ADCF-FE53B9A3E030}">
      <dgm:prSet phldrT="[Text]"/>
      <dgm:spPr/>
      <dgm:t>
        <a:bodyPr/>
        <a:lstStyle/>
        <a:p>
          <a:r>
            <a:rPr lang="en-US" b="1" dirty="0"/>
            <a:t>Values</a:t>
          </a:r>
        </a:p>
      </dgm:t>
    </dgm:pt>
    <dgm:pt modelId="{08F120DA-9BA1-4F1E-B792-68FCE3AAB8B1}" type="parTrans" cxnId="{BE31DA69-E08A-4538-8787-0C93A92330EA}">
      <dgm:prSet/>
      <dgm:spPr/>
      <dgm:t>
        <a:bodyPr/>
        <a:lstStyle/>
        <a:p>
          <a:endParaRPr lang="en-US"/>
        </a:p>
      </dgm:t>
    </dgm:pt>
    <dgm:pt modelId="{60286E69-FEC7-49D2-9CCB-E65FC0EEC68F}" type="sibTrans" cxnId="{BE31DA69-E08A-4538-8787-0C93A92330EA}">
      <dgm:prSet/>
      <dgm:spPr/>
      <dgm:t>
        <a:bodyPr/>
        <a:lstStyle/>
        <a:p>
          <a:endParaRPr lang="en-US"/>
        </a:p>
      </dgm:t>
    </dgm:pt>
    <dgm:pt modelId="{C4FA67B1-BCCF-4434-A84F-8385C61DC7FB}">
      <dgm:prSet phldrT="[Text]"/>
      <dgm:spPr/>
      <dgm:t>
        <a:bodyPr/>
        <a:lstStyle/>
        <a:p>
          <a:r>
            <a:rPr lang="en-US" b="1" dirty="0"/>
            <a:t>Artifacts</a:t>
          </a:r>
        </a:p>
      </dgm:t>
    </dgm:pt>
    <dgm:pt modelId="{92A1CDE9-B39F-4A45-8FE9-DAAEC3264A8A}" type="parTrans" cxnId="{595991D5-2F09-4D78-9216-D57E66B018A5}">
      <dgm:prSet/>
      <dgm:spPr/>
      <dgm:t>
        <a:bodyPr/>
        <a:lstStyle/>
        <a:p>
          <a:endParaRPr lang="en-US"/>
        </a:p>
      </dgm:t>
    </dgm:pt>
    <dgm:pt modelId="{A46EC8B7-8A7F-43C4-B325-3E838173CBA2}" type="sibTrans" cxnId="{595991D5-2F09-4D78-9216-D57E66B018A5}">
      <dgm:prSet/>
      <dgm:spPr/>
      <dgm:t>
        <a:bodyPr/>
        <a:lstStyle/>
        <a:p>
          <a:endParaRPr lang="en-US"/>
        </a:p>
      </dgm:t>
    </dgm:pt>
    <dgm:pt modelId="{F4EAA7AA-C8B8-4084-876E-936D2C7BF2B6}">
      <dgm:prSet phldrT="[Text]"/>
      <dgm:spPr/>
      <dgm:t>
        <a:bodyPr/>
        <a:lstStyle/>
        <a:p>
          <a:r>
            <a:rPr lang="en-US" b="1" dirty="0"/>
            <a:t>Symbols</a:t>
          </a:r>
        </a:p>
      </dgm:t>
    </dgm:pt>
    <dgm:pt modelId="{069C41D8-93A3-4294-8F75-75B46EAE2BA4}" type="parTrans" cxnId="{973158B8-1FBA-42E6-9921-33EA32980050}">
      <dgm:prSet/>
      <dgm:spPr/>
      <dgm:t>
        <a:bodyPr/>
        <a:lstStyle/>
        <a:p>
          <a:endParaRPr lang="en-US"/>
        </a:p>
      </dgm:t>
    </dgm:pt>
    <dgm:pt modelId="{6586BFD6-3E29-4422-A4D6-87BD3E7A5536}" type="sibTrans" cxnId="{973158B8-1FBA-42E6-9921-33EA32980050}">
      <dgm:prSet/>
      <dgm:spPr/>
      <dgm:t>
        <a:bodyPr/>
        <a:lstStyle/>
        <a:p>
          <a:endParaRPr lang="en-US"/>
        </a:p>
      </dgm:t>
    </dgm:pt>
    <dgm:pt modelId="{8051B8FC-F2A4-4195-BBF6-AAAC776BBA7A}">
      <dgm:prSet phldrT="[Text]"/>
      <dgm:spPr/>
      <dgm:t>
        <a:bodyPr/>
        <a:lstStyle/>
        <a:p>
          <a:r>
            <a:rPr lang="en-US" b="1" dirty="0"/>
            <a:t>Rituals</a:t>
          </a:r>
        </a:p>
      </dgm:t>
    </dgm:pt>
    <dgm:pt modelId="{4FE998B9-F272-4BE0-AD63-812DEAB99E9E}" type="parTrans" cxnId="{8EB6969E-45B1-4C3A-BBEB-4F7A784A3AAE}">
      <dgm:prSet/>
      <dgm:spPr/>
      <dgm:t>
        <a:bodyPr/>
        <a:lstStyle/>
        <a:p>
          <a:endParaRPr lang="en-US"/>
        </a:p>
      </dgm:t>
    </dgm:pt>
    <dgm:pt modelId="{B1A67453-CFEB-4CED-82FD-82CD29D49E62}" type="sibTrans" cxnId="{8EB6969E-45B1-4C3A-BBEB-4F7A784A3AAE}">
      <dgm:prSet/>
      <dgm:spPr/>
      <dgm:t>
        <a:bodyPr/>
        <a:lstStyle/>
        <a:p>
          <a:endParaRPr lang="en-US"/>
        </a:p>
      </dgm:t>
    </dgm:pt>
    <dgm:pt modelId="{A50C7337-6BE8-4413-8C16-045D6CC7B13D}" type="pres">
      <dgm:prSet presAssocID="{C1061960-AA5D-4ACF-BFA0-D715AC90EE2E}" presName="composite" presStyleCnt="0">
        <dgm:presLayoutVars>
          <dgm:chMax val="1"/>
          <dgm:dir/>
          <dgm:resizeHandles val="exact"/>
        </dgm:presLayoutVars>
      </dgm:prSet>
      <dgm:spPr/>
    </dgm:pt>
    <dgm:pt modelId="{E6A6B4B7-3453-4925-A366-9B18CE079516}" type="pres">
      <dgm:prSet presAssocID="{C1061960-AA5D-4ACF-BFA0-D715AC90EE2E}" presName="radial" presStyleCnt="0">
        <dgm:presLayoutVars>
          <dgm:animLvl val="ctr"/>
        </dgm:presLayoutVars>
      </dgm:prSet>
      <dgm:spPr/>
    </dgm:pt>
    <dgm:pt modelId="{5DF1823A-D9CF-45D9-B442-CF53E91BBF66}" type="pres">
      <dgm:prSet presAssocID="{33B2D377-A618-4EEA-88E8-5D142292C847}" presName="centerShape" presStyleLbl="vennNode1" presStyleIdx="0" presStyleCnt="7"/>
      <dgm:spPr/>
    </dgm:pt>
    <dgm:pt modelId="{EB79817B-7334-4868-9476-1F2153DD4A5C}" type="pres">
      <dgm:prSet presAssocID="{F4EAA7AA-C8B8-4084-876E-936D2C7BF2B6}" presName="node" presStyleLbl="vennNode1" presStyleIdx="1" presStyleCnt="7">
        <dgm:presLayoutVars>
          <dgm:bulletEnabled val="1"/>
        </dgm:presLayoutVars>
      </dgm:prSet>
      <dgm:spPr/>
    </dgm:pt>
    <dgm:pt modelId="{6A7AF5AC-C975-46C0-B0BA-7D67AC04566C}" type="pres">
      <dgm:prSet presAssocID="{9C000E5A-CFE2-4ED7-8090-74F8859FEBD5}" presName="node" presStyleLbl="vennNode1" presStyleIdx="2" presStyleCnt="7">
        <dgm:presLayoutVars>
          <dgm:bulletEnabled val="1"/>
        </dgm:presLayoutVars>
      </dgm:prSet>
      <dgm:spPr/>
    </dgm:pt>
    <dgm:pt modelId="{D04A81EC-7ABC-4DA7-A439-C7616F762598}" type="pres">
      <dgm:prSet presAssocID="{530EC00A-6790-440D-8E8D-9E164434C2D7}" presName="node" presStyleLbl="vennNode1" presStyleIdx="3" presStyleCnt="7">
        <dgm:presLayoutVars>
          <dgm:bulletEnabled val="1"/>
        </dgm:presLayoutVars>
      </dgm:prSet>
      <dgm:spPr/>
    </dgm:pt>
    <dgm:pt modelId="{6AA5108C-7327-4F05-8FF0-476D768697F1}" type="pres">
      <dgm:prSet presAssocID="{8051B8FC-F2A4-4195-BBF6-AAAC776BBA7A}" presName="node" presStyleLbl="vennNode1" presStyleIdx="4" presStyleCnt="7">
        <dgm:presLayoutVars>
          <dgm:bulletEnabled val="1"/>
        </dgm:presLayoutVars>
      </dgm:prSet>
      <dgm:spPr/>
    </dgm:pt>
    <dgm:pt modelId="{57C79D3C-A3ED-413F-8E32-2122926E7ACC}" type="pres">
      <dgm:prSet presAssocID="{C93A8CC1-08C7-4060-ADCF-FE53B9A3E030}" presName="node" presStyleLbl="vennNode1" presStyleIdx="5" presStyleCnt="7">
        <dgm:presLayoutVars>
          <dgm:bulletEnabled val="1"/>
        </dgm:presLayoutVars>
      </dgm:prSet>
      <dgm:spPr/>
    </dgm:pt>
    <dgm:pt modelId="{54341C22-8C6D-4150-9C8F-838E03CB4F79}" type="pres">
      <dgm:prSet presAssocID="{C4FA67B1-BCCF-4434-A84F-8385C61DC7FB}" presName="node" presStyleLbl="vennNode1" presStyleIdx="6" presStyleCnt="7">
        <dgm:presLayoutVars>
          <dgm:bulletEnabled val="1"/>
        </dgm:presLayoutVars>
      </dgm:prSet>
      <dgm:spPr/>
    </dgm:pt>
  </dgm:ptLst>
  <dgm:cxnLst>
    <dgm:cxn modelId="{9E416F3E-F48D-4B49-B83F-8A1CC20DF6ED}" type="presOf" srcId="{530EC00A-6790-440D-8E8D-9E164434C2D7}" destId="{D04A81EC-7ABC-4DA7-A439-C7616F762598}" srcOrd="0" destOrd="0" presId="urn:microsoft.com/office/officeart/2005/8/layout/radial3"/>
    <dgm:cxn modelId="{BE31DA69-E08A-4538-8787-0C93A92330EA}" srcId="{33B2D377-A618-4EEA-88E8-5D142292C847}" destId="{C93A8CC1-08C7-4060-ADCF-FE53B9A3E030}" srcOrd="4" destOrd="0" parTransId="{08F120DA-9BA1-4F1E-B792-68FCE3AAB8B1}" sibTransId="{60286E69-FEC7-49D2-9CCB-E65FC0EEC68F}"/>
    <dgm:cxn modelId="{60C3747D-4EF9-4440-A15D-49FD1A338CA9}" srcId="{33B2D377-A618-4EEA-88E8-5D142292C847}" destId="{530EC00A-6790-440D-8E8D-9E164434C2D7}" srcOrd="2" destOrd="0" parTransId="{E1FF6BBF-2CDC-4307-A93C-A1E05694A73A}" sibTransId="{695441CA-F903-4F29-8BBA-F88B80428674}"/>
    <dgm:cxn modelId="{5F964898-C808-4A1B-A05C-CBDEAC6FDA2C}" type="presOf" srcId="{9C000E5A-CFE2-4ED7-8090-74F8859FEBD5}" destId="{6A7AF5AC-C975-46C0-B0BA-7D67AC04566C}" srcOrd="0" destOrd="0" presId="urn:microsoft.com/office/officeart/2005/8/layout/radial3"/>
    <dgm:cxn modelId="{1CA1939D-6F35-4BA5-8B45-37D17E9D017D}" type="presOf" srcId="{C4FA67B1-BCCF-4434-A84F-8385C61DC7FB}" destId="{54341C22-8C6D-4150-9C8F-838E03CB4F79}" srcOrd="0" destOrd="0" presId="urn:microsoft.com/office/officeart/2005/8/layout/radial3"/>
    <dgm:cxn modelId="{6AF4189E-93E9-4404-B096-74D37E8A2792}" type="presOf" srcId="{33B2D377-A618-4EEA-88E8-5D142292C847}" destId="{5DF1823A-D9CF-45D9-B442-CF53E91BBF66}" srcOrd="0" destOrd="0" presId="urn:microsoft.com/office/officeart/2005/8/layout/radial3"/>
    <dgm:cxn modelId="{8EB6969E-45B1-4C3A-BBEB-4F7A784A3AAE}" srcId="{33B2D377-A618-4EEA-88E8-5D142292C847}" destId="{8051B8FC-F2A4-4195-BBF6-AAAC776BBA7A}" srcOrd="3" destOrd="0" parTransId="{4FE998B9-F272-4BE0-AD63-812DEAB99E9E}" sibTransId="{B1A67453-CFEB-4CED-82FD-82CD29D49E62}"/>
    <dgm:cxn modelId="{300C6DA4-725A-47AF-A3C5-A99CF660AF9B}" type="presOf" srcId="{8051B8FC-F2A4-4195-BBF6-AAAC776BBA7A}" destId="{6AA5108C-7327-4F05-8FF0-476D768697F1}" srcOrd="0" destOrd="0" presId="urn:microsoft.com/office/officeart/2005/8/layout/radial3"/>
    <dgm:cxn modelId="{973158B8-1FBA-42E6-9921-33EA32980050}" srcId="{33B2D377-A618-4EEA-88E8-5D142292C847}" destId="{F4EAA7AA-C8B8-4084-876E-936D2C7BF2B6}" srcOrd="0" destOrd="0" parTransId="{069C41D8-93A3-4294-8F75-75B46EAE2BA4}" sibTransId="{6586BFD6-3E29-4422-A4D6-87BD3E7A5536}"/>
    <dgm:cxn modelId="{94268ACA-1C7E-4C86-BEA3-828AF044589F}" srcId="{C1061960-AA5D-4ACF-BFA0-D715AC90EE2E}" destId="{33B2D377-A618-4EEA-88E8-5D142292C847}" srcOrd="0" destOrd="0" parTransId="{0623AD5C-47A9-4993-B136-67C6A522F5D6}" sibTransId="{3D12FBCA-70D6-4388-8170-4D3A0E90B8CA}"/>
    <dgm:cxn modelId="{595991D5-2F09-4D78-9216-D57E66B018A5}" srcId="{33B2D377-A618-4EEA-88E8-5D142292C847}" destId="{C4FA67B1-BCCF-4434-A84F-8385C61DC7FB}" srcOrd="5" destOrd="0" parTransId="{92A1CDE9-B39F-4A45-8FE9-DAAEC3264A8A}" sibTransId="{A46EC8B7-8A7F-43C4-B325-3E838173CBA2}"/>
    <dgm:cxn modelId="{DF8705DA-319D-4927-8537-E1CD11A2BC98}" srcId="{33B2D377-A618-4EEA-88E8-5D142292C847}" destId="{9C000E5A-CFE2-4ED7-8090-74F8859FEBD5}" srcOrd="1" destOrd="0" parTransId="{0D6E149A-0497-4DDA-B3EF-657462BD6483}" sibTransId="{B627594B-2936-4194-8BF8-353B9A8D4655}"/>
    <dgm:cxn modelId="{DC45A4E3-A73A-4958-B600-B6E912D8D151}" type="presOf" srcId="{F4EAA7AA-C8B8-4084-876E-936D2C7BF2B6}" destId="{EB79817B-7334-4868-9476-1F2153DD4A5C}" srcOrd="0" destOrd="0" presId="urn:microsoft.com/office/officeart/2005/8/layout/radial3"/>
    <dgm:cxn modelId="{F8E9D9E8-A6C6-4437-B92B-2F106E90A51A}" type="presOf" srcId="{C93A8CC1-08C7-4060-ADCF-FE53B9A3E030}" destId="{57C79D3C-A3ED-413F-8E32-2122926E7ACC}" srcOrd="0" destOrd="0" presId="urn:microsoft.com/office/officeart/2005/8/layout/radial3"/>
    <dgm:cxn modelId="{B12A34EF-A661-4DA1-800B-B1FBFC5C6FDC}" type="presOf" srcId="{C1061960-AA5D-4ACF-BFA0-D715AC90EE2E}" destId="{A50C7337-6BE8-4413-8C16-045D6CC7B13D}" srcOrd="0" destOrd="0" presId="urn:microsoft.com/office/officeart/2005/8/layout/radial3"/>
    <dgm:cxn modelId="{08D3EA2A-24DE-4C3E-A33E-F2477D066AC2}" type="presParOf" srcId="{A50C7337-6BE8-4413-8C16-045D6CC7B13D}" destId="{E6A6B4B7-3453-4925-A366-9B18CE079516}" srcOrd="0" destOrd="0" presId="urn:microsoft.com/office/officeart/2005/8/layout/radial3"/>
    <dgm:cxn modelId="{71F6DA49-7430-45C5-A161-12A26AD16CC1}" type="presParOf" srcId="{E6A6B4B7-3453-4925-A366-9B18CE079516}" destId="{5DF1823A-D9CF-45D9-B442-CF53E91BBF66}" srcOrd="0" destOrd="0" presId="urn:microsoft.com/office/officeart/2005/8/layout/radial3"/>
    <dgm:cxn modelId="{B4A20070-13A6-4E5F-A5AD-F7A33EDC6398}" type="presParOf" srcId="{E6A6B4B7-3453-4925-A366-9B18CE079516}" destId="{EB79817B-7334-4868-9476-1F2153DD4A5C}" srcOrd="1" destOrd="0" presId="urn:microsoft.com/office/officeart/2005/8/layout/radial3"/>
    <dgm:cxn modelId="{F807E5CF-A2D9-4C03-8100-E62582AC06DD}" type="presParOf" srcId="{E6A6B4B7-3453-4925-A366-9B18CE079516}" destId="{6A7AF5AC-C975-46C0-B0BA-7D67AC04566C}" srcOrd="2" destOrd="0" presId="urn:microsoft.com/office/officeart/2005/8/layout/radial3"/>
    <dgm:cxn modelId="{DE83DD02-0A09-4BA1-914E-B87798A9B409}" type="presParOf" srcId="{E6A6B4B7-3453-4925-A366-9B18CE079516}" destId="{D04A81EC-7ABC-4DA7-A439-C7616F762598}" srcOrd="3" destOrd="0" presId="urn:microsoft.com/office/officeart/2005/8/layout/radial3"/>
    <dgm:cxn modelId="{EAD6A529-9A26-4E45-BDBE-B139E722801D}" type="presParOf" srcId="{E6A6B4B7-3453-4925-A366-9B18CE079516}" destId="{6AA5108C-7327-4F05-8FF0-476D768697F1}" srcOrd="4" destOrd="0" presId="urn:microsoft.com/office/officeart/2005/8/layout/radial3"/>
    <dgm:cxn modelId="{7C2D6877-6A11-4B7A-AE2D-C554E20FAF13}" type="presParOf" srcId="{E6A6B4B7-3453-4925-A366-9B18CE079516}" destId="{57C79D3C-A3ED-413F-8E32-2122926E7ACC}" srcOrd="5" destOrd="0" presId="urn:microsoft.com/office/officeart/2005/8/layout/radial3"/>
    <dgm:cxn modelId="{4DC60390-AA2C-4FDC-AC15-05BC00B160CF}" type="presParOf" srcId="{E6A6B4B7-3453-4925-A366-9B18CE079516}" destId="{54341C22-8C6D-4150-9C8F-838E03CB4F79}"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41A4B7-885D-4DA3-ABBA-F59BDE9D625F}" type="doc">
      <dgm:prSet loTypeId="urn:microsoft.com/office/officeart/2005/8/layout/default" loCatId="list" qsTypeId="urn:microsoft.com/office/officeart/2005/8/quickstyle/3d3" qsCatId="3D" csTypeId="urn:microsoft.com/office/officeart/2005/8/colors/accent3_5" csCatId="accent3" phldr="1"/>
      <dgm:spPr/>
      <dgm:t>
        <a:bodyPr/>
        <a:lstStyle/>
        <a:p>
          <a:endParaRPr lang="en-US"/>
        </a:p>
      </dgm:t>
    </dgm:pt>
    <dgm:pt modelId="{8CA7DC2B-16DA-45C0-BF00-41B65D1E7193}">
      <dgm:prSet custT="1"/>
      <dgm:spPr/>
      <dgm:t>
        <a:bodyPr/>
        <a:lstStyle/>
        <a:p>
          <a:r>
            <a:rPr lang="en-US" sz="1600" dirty="0">
              <a:solidFill>
                <a:schemeClr val="tx1"/>
              </a:solidFill>
            </a:rPr>
            <a:t>I am so sorry this happened.</a:t>
          </a:r>
        </a:p>
      </dgm:t>
    </dgm:pt>
    <dgm:pt modelId="{587E1637-0274-45E2-9A03-2C04D729D0F8}" type="parTrans" cxnId="{E88E9FD8-F7C0-4535-B650-4C5C35A80F4F}">
      <dgm:prSet/>
      <dgm:spPr/>
      <dgm:t>
        <a:bodyPr/>
        <a:lstStyle/>
        <a:p>
          <a:endParaRPr lang="en-US"/>
        </a:p>
      </dgm:t>
    </dgm:pt>
    <dgm:pt modelId="{A2451F4E-5062-4C9F-A9F3-50DE2B75DEFD}" type="sibTrans" cxnId="{E88E9FD8-F7C0-4535-B650-4C5C35A80F4F}">
      <dgm:prSet/>
      <dgm:spPr/>
      <dgm:t>
        <a:bodyPr/>
        <a:lstStyle/>
        <a:p>
          <a:endParaRPr lang="en-US"/>
        </a:p>
      </dgm:t>
    </dgm:pt>
    <dgm:pt modelId="{07D99AD3-F840-473B-836B-68B02141C4D6}">
      <dgm:prSet custT="1"/>
      <dgm:spPr/>
      <dgm:t>
        <a:bodyPr/>
        <a:lstStyle/>
        <a:p>
          <a:r>
            <a:rPr lang="en-US" sz="1600" dirty="0">
              <a:solidFill>
                <a:schemeClr val="tx1"/>
              </a:solidFill>
            </a:rPr>
            <a:t>You don’t have to go through this alone.</a:t>
          </a:r>
        </a:p>
      </dgm:t>
    </dgm:pt>
    <dgm:pt modelId="{CD8ECBF3-E50C-481D-A930-19707F0B2980}" type="parTrans" cxnId="{C3BA0B29-B51F-4CB0-896D-6A5264B26447}">
      <dgm:prSet/>
      <dgm:spPr/>
      <dgm:t>
        <a:bodyPr/>
        <a:lstStyle/>
        <a:p>
          <a:endParaRPr lang="en-US"/>
        </a:p>
      </dgm:t>
    </dgm:pt>
    <dgm:pt modelId="{6858D441-CA80-4FD0-AB91-5A14F0CE9B2B}" type="sibTrans" cxnId="{C3BA0B29-B51F-4CB0-896D-6A5264B26447}">
      <dgm:prSet/>
      <dgm:spPr/>
      <dgm:t>
        <a:bodyPr/>
        <a:lstStyle/>
        <a:p>
          <a:endParaRPr lang="en-US"/>
        </a:p>
      </dgm:t>
    </dgm:pt>
    <dgm:pt modelId="{5D931E62-67F7-410D-B983-2BF14D096FA2}">
      <dgm:prSet custT="1"/>
      <dgm:spPr/>
      <dgm:t>
        <a:bodyPr/>
        <a:lstStyle/>
        <a:p>
          <a:r>
            <a:rPr lang="en-US" sz="1600" dirty="0">
              <a:solidFill>
                <a:schemeClr val="tx1"/>
              </a:solidFill>
            </a:rPr>
            <a:t>You don’t have to talk if you don’t want to.</a:t>
          </a:r>
        </a:p>
      </dgm:t>
    </dgm:pt>
    <dgm:pt modelId="{4FA45BEC-9FF1-446A-9BE7-29FB5CD8A46B}" type="parTrans" cxnId="{5AD3FA4F-3C8B-4935-AB73-EB8C50FE226F}">
      <dgm:prSet/>
      <dgm:spPr/>
      <dgm:t>
        <a:bodyPr/>
        <a:lstStyle/>
        <a:p>
          <a:endParaRPr lang="en-US"/>
        </a:p>
      </dgm:t>
    </dgm:pt>
    <dgm:pt modelId="{8413965B-2476-448D-8550-4CF8B2083764}" type="sibTrans" cxnId="{5AD3FA4F-3C8B-4935-AB73-EB8C50FE226F}">
      <dgm:prSet/>
      <dgm:spPr/>
      <dgm:t>
        <a:bodyPr/>
        <a:lstStyle/>
        <a:p>
          <a:endParaRPr lang="en-US"/>
        </a:p>
      </dgm:t>
    </dgm:pt>
    <dgm:pt modelId="{42B0E76C-22C0-4F1E-9E01-87B85D5FF080}">
      <dgm:prSet custT="1"/>
      <dgm:spPr/>
      <dgm:t>
        <a:bodyPr/>
        <a:lstStyle/>
        <a:p>
          <a:r>
            <a:rPr lang="en-US" sz="1600" dirty="0">
              <a:solidFill>
                <a:schemeClr val="tx1"/>
              </a:solidFill>
            </a:rPr>
            <a:t>This is harder than most people think.</a:t>
          </a:r>
        </a:p>
      </dgm:t>
    </dgm:pt>
    <dgm:pt modelId="{6B61AFEF-FA1C-45F1-A93E-D578731F05F0}" type="parTrans" cxnId="{E4A96F9B-77F8-45F3-88B4-BEE60964E5A0}">
      <dgm:prSet/>
      <dgm:spPr/>
      <dgm:t>
        <a:bodyPr/>
        <a:lstStyle/>
        <a:p>
          <a:endParaRPr lang="en-US"/>
        </a:p>
      </dgm:t>
    </dgm:pt>
    <dgm:pt modelId="{FBF8E4D1-99B3-4F31-AFDA-12C5DD969ED4}" type="sibTrans" cxnId="{E4A96F9B-77F8-45F3-88B4-BEE60964E5A0}">
      <dgm:prSet/>
      <dgm:spPr/>
      <dgm:t>
        <a:bodyPr/>
        <a:lstStyle/>
        <a:p>
          <a:endParaRPr lang="en-US"/>
        </a:p>
      </dgm:t>
    </dgm:pt>
    <dgm:pt modelId="{B2144E3F-213E-4F86-9C16-0DF892ECE26D}">
      <dgm:prSet custT="1"/>
      <dgm:spPr/>
      <dgm:t>
        <a:bodyPr/>
        <a:lstStyle/>
        <a:p>
          <a:r>
            <a:rPr lang="en-US" sz="1600" dirty="0">
              <a:solidFill>
                <a:schemeClr val="tx1"/>
              </a:solidFill>
            </a:rPr>
            <a:t>Many people who have gone through this react similarly.</a:t>
          </a:r>
        </a:p>
      </dgm:t>
    </dgm:pt>
    <dgm:pt modelId="{4B8599C2-2A34-4F49-9D9B-B1FA3BF9A712}" type="parTrans" cxnId="{E54B72D6-2227-4BEA-BDDE-E43F8CED2A1D}">
      <dgm:prSet/>
      <dgm:spPr/>
      <dgm:t>
        <a:bodyPr/>
        <a:lstStyle/>
        <a:p>
          <a:endParaRPr lang="en-US"/>
        </a:p>
      </dgm:t>
    </dgm:pt>
    <dgm:pt modelId="{69275D4D-8777-4783-9206-4C468D79FE8F}" type="sibTrans" cxnId="{E54B72D6-2227-4BEA-BDDE-E43F8CED2A1D}">
      <dgm:prSet/>
      <dgm:spPr/>
      <dgm:t>
        <a:bodyPr/>
        <a:lstStyle/>
        <a:p>
          <a:endParaRPr lang="en-US"/>
        </a:p>
      </dgm:t>
    </dgm:pt>
    <dgm:pt modelId="{29955B4F-A84C-48DF-B7F9-557A92FC40C1}">
      <dgm:prSet custT="1"/>
      <dgm:spPr/>
      <dgm:t>
        <a:bodyPr/>
        <a:lstStyle/>
        <a:p>
          <a:r>
            <a:rPr lang="en-US" sz="1600" dirty="0">
              <a:solidFill>
                <a:schemeClr val="tx1"/>
              </a:solidFill>
            </a:rPr>
            <a:t>People experience many different feelings at the same time.</a:t>
          </a:r>
        </a:p>
      </dgm:t>
    </dgm:pt>
    <dgm:pt modelId="{7E4013B0-2A45-453F-8532-9952945C2DF7}" type="parTrans" cxnId="{8D1F0A04-9E56-44F8-A5CD-B191CE11685D}">
      <dgm:prSet/>
      <dgm:spPr/>
      <dgm:t>
        <a:bodyPr/>
        <a:lstStyle/>
        <a:p>
          <a:endParaRPr lang="en-US"/>
        </a:p>
      </dgm:t>
    </dgm:pt>
    <dgm:pt modelId="{77D9524A-22C4-4385-92BE-E70EA49E663F}" type="sibTrans" cxnId="{8D1F0A04-9E56-44F8-A5CD-B191CE11685D}">
      <dgm:prSet/>
      <dgm:spPr/>
      <dgm:t>
        <a:bodyPr/>
        <a:lstStyle/>
        <a:p>
          <a:endParaRPr lang="en-US"/>
        </a:p>
      </dgm:t>
    </dgm:pt>
    <dgm:pt modelId="{A5AF1D59-4DCF-499F-A336-85E350DDA1E1}">
      <dgm:prSet custT="1"/>
      <dgm:spPr/>
      <dgm:t>
        <a:bodyPr/>
        <a:lstStyle/>
        <a:p>
          <a:r>
            <a:rPr lang="en-US" sz="1600" dirty="0">
              <a:solidFill>
                <a:schemeClr val="tx1"/>
              </a:solidFill>
            </a:rPr>
            <a:t>Is there something I can do for you?</a:t>
          </a:r>
        </a:p>
      </dgm:t>
    </dgm:pt>
    <dgm:pt modelId="{58CCA340-35E6-4EDE-B0FA-AEFE4F5E774A}" type="parTrans" cxnId="{54C996E2-86AB-4E78-87D2-760796A8E81E}">
      <dgm:prSet/>
      <dgm:spPr/>
      <dgm:t>
        <a:bodyPr/>
        <a:lstStyle/>
        <a:p>
          <a:endParaRPr lang="en-US"/>
        </a:p>
      </dgm:t>
    </dgm:pt>
    <dgm:pt modelId="{32696056-36A0-42BC-B876-408013F749B0}" type="sibTrans" cxnId="{54C996E2-86AB-4E78-87D2-760796A8E81E}">
      <dgm:prSet/>
      <dgm:spPr/>
      <dgm:t>
        <a:bodyPr/>
        <a:lstStyle/>
        <a:p>
          <a:endParaRPr lang="en-US"/>
        </a:p>
      </dgm:t>
    </dgm:pt>
    <dgm:pt modelId="{A05215F0-0BEC-4063-A21A-3050147B4D0D}">
      <dgm:prSet custT="1"/>
      <dgm:spPr/>
      <dgm:t>
        <a:bodyPr/>
        <a:lstStyle/>
        <a:p>
          <a:r>
            <a:rPr lang="en-US" sz="1600" dirty="0">
              <a:solidFill>
                <a:schemeClr val="tx1"/>
              </a:solidFill>
            </a:rPr>
            <a:t>What would be most helpful to you right now?</a:t>
          </a:r>
        </a:p>
      </dgm:t>
    </dgm:pt>
    <dgm:pt modelId="{66745AC9-E059-4FD6-8968-DA8CCD2623D3}" type="parTrans" cxnId="{1A73FDA4-607D-42F1-91A1-241698A8FAB9}">
      <dgm:prSet/>
      <dgm:spPr/>
      <dgm:t>
        <a:bodyPr/>
        <a:lstStyle/>
        <a:p>
          <a:endParaRPr lang="en-US"/>
        </a:p>
      </dgm:t>
    </dgm:pt>
    <dgm:pt modelId="{22842745-40B1-46E1-9082-09E6C1B7933A}" type="sibTrans" cxnId="{1A73FDA4-607D-42F1-91A1-241698A8FAB9}">
      <dgm:prSet/>
      <dgm:spPr/>
      <dgm:t>
        <a:bodyPr/>
        <a:lstStyle/>
        <a:p>
          <a:endParaRPr lang="en-US"/>
        </a:p>
      </dgm:t>
    </dgm:pt>
    <dgm:pt modelId="{D1C2E5AB-33EC-4D05-8E3F-947A314982F1}" type="pres">
      <dgm:prSet presAssocID="{D341A4B7-885D-4DA3-ABBA-F59BDE9D625F}" presName="diagram" presStyleCnt="0">
        <dgm:presLayoutVars>
          <dgm:dir/>
          <dgm:resizeHandles val="exact"/>
        </dgm:presLayoutVars>
      </dgm:prSet>
      <dgm:spPr/>
    </dgm:pt>
    <dgm:pt modelId="{098B04C6-04AD-4AF2-BAD0-4ACA25301F98}" type="pres">
      <dgm:prSet presAssocID="{8CA7DC2B-16DA-45C0-BF00-41B65D1E7193}" presName="node" presStyleLbl="node1" presStyleIdx="0" presStyleCnt="8">
        <dgm:presLayoutVars>
          <dgm:bulletEnabled val="1"/>
        </dgm:presLayoutVars>
      </dgm:prSet>
      <dgm:spPr/>
    </dgm:pt>
    <dgm:pt modelId="{C8D21D07-E84D-4B52-840A-28DA3B69E69A}" type="pres">
      <dgm:prSet presAssocID="{A2451F4E-5062-4C9F-A9F3-50DE2B75DEFD}" presName="sibTrans" presStyleCnt="0"/>
      <dgm:spPr/>
    </dgm:pt>
    <dgm:pt modelId="{23D4FED5-D94D-46B7-B730-FCED4626A0A2}" type="pres">
      <dgm:prSet presAssocID="{07D99AD3-F840-473B-836B-68B02141C4D6}" presName="node" presStyleLbl="node1" presStyleIdx="1" presStyleCnt="8">
        <dgm:presLayoutVars>
          <dgm:bulletEnabled val="1"/>
        </dgm:presLayoutVars>
      </dgm:prSet>
      <dgm:spPr/>
    </dgm:pt>
    <dgm:pt modelId="{2E097521-65CF-477C-9D79-402A48D0A085}" type="pres">
      <dgm:prSet presAssocID="{6858D441-CA80-4FD0-AB91-5A14F0CE9B2B}" presName="sibTrans" presStyleCnt="0"/>
      <dgm:spPr/>
    </dgm:pt>
    <dgm:pt modelId="{FE8CDEE9-35AB-49BB-A2DA-2F3C9A19DD49}" type="pres">
      <dgm:prSet presAssocID="{5D931E62-67F7-410D-B983-2BF14D096FA2}" presName="node" presStyleLbl="node1" presStyleIdx="2" presStyleCnt="8">
        <dgm:presLayoutVars>
          <dgm:bulletEnabled val="1"/>
        </dgm:presLayoutVars>
      </dgm:prSet>
      <dgm:spPr/>
    </dgm:pt>
    <dgm:pt modelId="{28B11FF1-917F-4D92-9EF5-AE3A2A575912}" type="pres">
      <dgm:prSet presAssocID="{8413965B-2476-448D-8550-4CF8B2083764}" presName="sibTrans" presStyleCnt="0"/>
      <dgm:spPr/>
    </dgm:pt>
    <dgm:pt modelId="{CF0FE50C-B234-409E-914D-C49823F613D3}" type="pres">
      <dgm:prSet presAssocID="{42B0E76C-22C0-4F1E-9E01-87B85D5FF080}" presName="node" presStyleLbl="node1" presStyleIdx="3" presStyleCnt="8">
        <dgm:presLayoutVars>
          <dgm:bulletEnabled val="1"/>
        </dgm:presLayoutVars>
      </dgm:prSet>
      <dgm:spPr/>
    </dgm:pt>
    <dgm:pt modelId="{F42ECB0A-FB2A-4861-8B35-8A6389030C21}" type="pres">
      <dgm:prSet presAssocID="{FBF8E4D1-99B3-4F31-AFDA-12C5DD969ED4}" presName="sibTrans" presStyleCnt="0"/>
      <dgm:spPr/>
    </dgm:pt>
    <dgm:pt modelId="{CDEFD43F-71B5-44BF-BCA1-5A97C0D74BE7}" type="pres">
      <dgm:prSet presAssocID="{B2144E3F-213E-4F86-9C16-0DF892ECE26D}" presName="node" presStyleLbl="node1" presStyleIdx="4" presStyleCnt="8">
        <dgm:presLayoutVars>
          <dgm:bulletEnabled val="1"/>
        </dgm:presLayoutVars>
      </dgm:prSet>
      <dgm:spPr/>
    </dgm:pt>
    <dgm:pt modelId="{49F769FC-A291-4F7E-BC68-A5052A5D5A1D}" type="pres">
      <dgm:prSet presAssocID="{69275D4D-8777-4783-9206-4C468D79FE8F}" presName="sibTrans" presStyleCnt="0"/>
      <dgm:spPr/>
    </dgm:pt>
    <dgm:pt modelId="{0BF2DFFD-6378-47F7-957F-CFC86033BFE4}" type="pres">
      <dgm:prSet presAssocID="{29955B4F-A84C-48DF-B7F9-557A92FC40C1}" presName="node" presStyleLbl="node1" presStyleIdx="5" presStyleCnt="8">
        <dgm:presLayoutVars>
          <dgm:bulletEnabled val="1"/>
        </dgm:presLayoutVars>
      </dgm:prSet>
      <dgm:spPr/>
    </dgm:pt>
    <dgm:pt modelId="{716F136D-1B3E-409C-B682-32FA4ACCB5D4}" type="pres">
      <dgm:prSet presAssocID="{77D9524A-22C4-4385-92BE-E70EA49E663F}" presName="sibTrans" presStyleCnt="0"/>
      <dgm:spPr/>
    </dgm:pt>
    <dgm:pt modelId="{1A1C1CCF-D501-4286-A97C-DA4ED6872ACE}" type="pres">
      <dgm:prSet presAssocID="{A5AF1D59-4DCF-499F-A336-85E350DDA1E1}" presName="node" presStyleLbl="node1" presStyleIdx="6" presStyleCnt="8">
        <dgm:presLayoutVars>
          <dgm:bulletEnabled val="1"/>
        </dgm:presLayoutVars>
      </dgm:prSet>
      <dgm:spPr/>
    </dgm:pt>
    <dgm:pt modelId="{2BB76AB3-4221-48E9-8B82-66ECB29F6448}" type="pres">
      <dgm:prSet presAssocID="{32696056-36A0-42BC-B876-408013F749B0}" presName="sibTrans" presStyleCnt="0"/>
      <dgm:spPr/>
    </dgm:pt>
    <dgm:pt modelId="{01BB277B-DF22-4B1C-B905-812B031F0FDC}" type="pres">
      <dgm:prSet presAssocID="{A05215F0-0BEC-4063-A21A-3050147B4D0D}" presName="node" presStyleLbl="node1" presStyleIdx="7" presStyleCnt="8">
        <dgm:presLayoutVars>
          <dgm:bulletEnabled val="1"/>
        </dgm:presLayoutVars>
      </dgm:prSet>
      <dgm:spPr/>
    </dgm:pt>
  </dgm:ptLst>
  <dgm:cxnLst>
    <dgm:cxn modelId="{550ACF00-90AF-41CD-BA2E-BF280ECB535D}" type="presOf" srcId="{A05215F0-0BEC-4063-A21A-3050147B4D0D}" destId="{01BB277B-DF22-4B1C-B905-812B031F0FDC}" srcOrd="0" destOrd="0" presId="urn:microsoft.com/office/officeart/2005/8/layout/default"/>
    <dgm:cxn modelId="{8D1F0A04-9E56-44F8-A5CD-B191CE11685D}" srcId="{D341A4B7-885D-4DA3-ABBA-F59BDE9D625F}" destId="{29955B4F-A84C-48DF-B7F9-557A92FC40C1}" srcOrd="5" destOrd="0" parTransId="{7E4013B0-2A45-453F-8532-9952945C2DF7}" sibTransId="{77D9524A-22C4-4385-92BE-E70EA49E663F}"/>
    <dgm:cxn modelId="{2B05A111-E707-4388-9A4C-C503522B8312}" type="presOf" srcId="{07D99AD3-F840-473B-836B-68B02141C4D6}" destId="{23D4FED5-D94D-46B7-B730-FCED4626A0A2}" srcOrd="0" destOrd="0" presId="urn:microsoft.com/office/officeart/2005/8/layout/default"/>
    <dgm:cxn modelId="{C3BA0B29-B51F-4CB0-896D-6A5264B26447}" srcId="{D341A4B7-885D-4DA3-ABBA-F59BDE9D625F}" destId="{07D99AD3-F840-473B-836B-68B02141C4D6}" srcOrd="1" destOrd="0" parTransId="{CD8ECBF3-E50C-481D-A930-19707F0B2980}" sibTransId="{6858D441-CA80-4FD0-AB91-5A14F0CE9B2B}"/>
    <dgm:cxn modelId="{4D583E36-4EF1-4495-9614-7F0526AD42A7}" type="presOf" srcId="{A5AF1D59-4DCF-499F-A336-85E350DDA1E1}" destId="{1A1C1CCF-D501-4286-A97C-DA4ED6872ACE}" srcOrd="0" destOrd="0" presId="urn:microsoft.com/office/officeart/2005/8/layout/default"/>
    <dgm:cxn modelId="{80893F36-C62B-4814-A353-9EA67AA85063}" type="presOf" srcId="{42B0E76C-22C0-4F1E-9E01-87B85D5FF080}" destId="{CF0FE50C-B234-409E-914D-C49823F613D3}" srcOrd="0" destOrd="0" presId="urn:microsoft.com/office/officeart/2005/8/layout/default"/>
    <dgm:cxn modelId="{8038D16C-EDF9-4C93-9C9D-BB2DD15A80DD}" type="presOf" srcId="{8CA7DC2B-16DA-45C0-BF00-41B65D1E7193}" destId="{098B04C6-04AD-4AF2-BAD0-4ACA25301F98}" srcOrd="0" destOrd="0" presId="urn:microsoft.com/office/officeart/2005/8/layout/default"/>
    <dgm:cxn modelId="{2FDCDA4D-8A17-40BE-8C4C-A4392B1EAFE6}" type="presOf" srcId="{B2144E3F-213E-4F86-9C16-0DF892ECE26D}" destId="{CDEFD43F-71B5-44BF-BCA1-5A97C0D74BE7}" srcOrd="0" destOrd="0" presId="urn:microsoft.com/office/officeart/2005/8/layout/default"/>
    <dgm:cxn modelId="{C2D5836E-A554-48AC-AA72-7F2AFA492A11}" type="presOf" srcId="{5D931E62-67F7-410D-B983-2BF14D096FA2}" destId="{FE8CDEE9-35AB-49BB-A2DA-2F3C9A19DD49}" srcOrd="0" destOrd="0" presId="urn:microsoft.com/office/officeart/2005/8/layout/default"/>
    <dgm:cxn modelId="{5AD3FA4F-3C8B-4935-AB73-EB8C50FE226F}" srcId="{D341A4B7-885D-4DA3-ABBA-F59BDE9D625F}" destId="{5D931E62-67F7-410D-B983-2BF14D096FA2}" srcOrd="2" destOrd="0" parTransId="{4FA45BEC-9FF1-446A-9BE7-29FB5CD8A46B}" sibTransId="{8413965B-2476-448D-8550-4CF8B2083764}"/>
    <dgm:cxn modelId="{F06BF873-663E-4240-AE39-893CB4214FD6}" type="presOf" srcId="{29955B4F-A84C-48DF-B7F9-557A92FC40C1}" destId="{0BF2DFFD-6378-47F7-957F-CFC86033BFE4}" srcOrd="0" destOrd="0" presId="urn:microsoft.com/office/officeart/2005/8/layout/default"/>
    <dgm:cxn modelId="{E4A96F9B-77F8-45F3-88B4-BEE60964E5A0}" srcId="{D341A4B7-885D-4DA3-ABBA-F59BDE9D625F}" destId="{42B0E76C-22C0-4F1E-9E01-87B85D5FF080}" srcOrd="3" destOrd="0" parTransId="{6B61AFEF-FA1C-45F1-A93E-D578731F05F0}" sibTransId="{FBF8E4D1-99B3-4F31-AFDA-12C5DD969ED4}"/>
    <dgm:cxn modelId="{1A73FDA4-607D-42F1-91A1-241698A8FAB9}" srcId="{D341A4B7-885D-4DA3-ABBA-F59BDE9D625F}" destId="{A05215F0-0BEC-4063-A21A-3050147B4D0D}" srcOrd="7" destOrd="0" parTransId="{66745AC9-E059-4FD6-8968-DA8CCD2623D3}" sibTransId="{22842745-40B1-46E1-9082-09E6C1B7933A}"/>
    <dgm:cxn modelId="{6D96B6BA-D86B-40B8-AAC9-161DA050628A}" type="presOf" srcId="{D341A4B7-885D-4DA3-ABBA-F59BDE9D625F}" destId="{D1C2E5AB-33EC-4D05-8E3F-947A314982F1}" srcOrd="0" destOrd="0" presId="urn:microsoft.com/office/officeart/2005/8/layout/default"/>
    <dgm:cxn modelId="{E54B72D6-2227-4BEA-BDDE-E43F8CED2A1D}" srcId="{D341A4B7-885D-4DA3-ABBA-F59BDE9D625F}" destId="{B2144E3F-213E-4F86-9C16-0DF892ECE26D}" srcOrd="4" destOrd="0" parTransId="{4B8599C2-2A34-4F49-9D9B-B1FA3BF9A712}" sibTransId="{69275D4D-8777-4783-9206-4C468D79FE8F}"/>
    <dgm:cxn modelId="{E88E9FD8-F7C0-4535-B650-4C5C35A80F4F}" srcId="{D341A4B7-885D-4DA3-ABBA-F59BDE9D625F}" destId="{8CA7DC2B-16DA-45C0-BF00-41B65D1E7193}" srcOrd="0" destOrd="0" parTransId="{587E1637-0274-45E2-9A03-2C04D729D0F8}" sibTransId="{A2451F4E-5062-4C9F-A9F3-50DE2B75DEFD}"/>
    <dgm:cxn modelId="{54C996E2-86AB-4E78-87D2-760796A8E81E}" srcId="{D341A4B7-885D-4DA3-ABBA-F59BDE9D625F}" destId="{A5AF1D59-4DCF-499F-A336-85E350DDA1E1}" srcOrd="6" destOrd="0" parTransId="{58CCA340-35E6-4EDE-B0FA-AEFE4F5E774A}" sibTransId="{32696056-36A0-42BC-B876-408013F749B0}"/>
    <dgm:cxn modelId="{3765E9E9-6044-4FFD-9217-A51834D01F0C}" type="presParOf" srcId="{D1C2E5AB-33EC-4D05-8E3F-947A314982F1}" destId="{098B04C6-04AD-4AF2-BAD0-4ACA25301F98}" srcOrd="0" destOrd="0" presId="urn:microsoft.com/office/officeart/2005/8/layout/default"/>
    <dgm:cxn modelId="{BA1E199A-D86F-4345-86B4-3030F800FB01}" type="presParOf" srcId="{D1C2E5AB-33EC-4D05-8E3F-947A314982F1}" destId="{C8D21D07-E84D-4B52-840A-28DA3B69E69A}" srcOrd="1" destOrd="0" presId="urn:microsoft.com/office/officeart/2005/8/layout/default"/>
    <dgm:cxn modelId="{1103441B-4E24-4180-8531-2A015D12D09F}" type="presParOf" srcId="{D1C2E5AB-33EC-4D05-8E3F-947A314982F1}" destId="{23D4FED5-D94D-46B7-B730-FCED4626A0A2}" srcOrd="2" destOrd="0" presId="urn:microsoft.com/office/officeart/2005/8/layout/default"/>
    <dgm:cxn modelId="{1229D02C-01DD-48E6-8F24-7D745EC1471F}" type="presParOf" srcId="{D1C2E5AB-33EC-4D05-8E3F-947A314982F1}" destId="{2E097521-65CF-477C-9D79-402A48D0A085}" srcOrd="3" destOrd="0" presId="urn:microsoft.com/office/officeart/2005/8/layout/default"/>
    <dgm:cxn modelId="{6600B9C2-5112-4E81-8DBB-A35EB369022C}" type="presParOf" srcId="{D1C2E5AB-33EC-4D05-8E3F-947A314982F1}" destId="{FE8CDEE9-35AB-49BB-A2DA-2F3C9A19DD49}" srcOrd="4" destOrd="0" presId="urn:microsoft.com/office/officeart/2005/8/layout/default"/>
    <dgm:cxn modelId="{6A78DBD8-F956-4D70-B020-6497E11E13F9}" type="presParOf" srcId="{D1C2E5AB-33EC-4D05-8E3F-947A314982F1}" destId="{28B11FF1-917F-4D92-9EF5-AE3A2A575912}" srcOrd="5" destOrd="0" presId="urn:microsoft.com/office/officeart/2005/8/layout/default"/>
    <dgm:cxn modelId="{430ED6E3-B493-46BB-A2C7-6E46425F8190}" type="presParOf" srcId="{D1C2E5AB-33EC-4D05-8E3F-947A314982F1}" destId="{CF0FE50C-B234-409E-914D-C49823F613D3}" srcOrd="6" destOrd="0" presId="urn:microsoft.com/office/officeart/2005/8/layout/default"/>
    <dgm:cxn modelId="{B713E12A-F440-4438-AEA4-667723C188B7}" type="presParOf" srcId="{D1C2E5AB-33EC-4D05-8E3F-947A314982F1}" destId="{F42ECB0A-FB2A-4861-8B35-8A6389030C21}" srcOrd="7" destOrd="0" presId="urn:microsoft.com/office/officeart/2005/8/layout/default"/>
    <dgm:cxn modelId="{A17D2C5E-18BF-4BD5-B0BB-C6A4F54D0DC6}" type="presParOf" srcId="{D1C2E5AB-33EC-4D05-8E3F-947A314982F1}" destId="{CDEFD43F-71B5-44BF-BCA1-5A97C0D74BE7}" srcOrd="8" destOrd="0" presId="urn:microsoft.com/office/officeart/2005/8/layout/default"/>
    <dgm:cxn modelId="{47EC7064-3E69-4CC5-857A-C0B13AC59149}" type="presParOf" srcId="{D1C2E5AB-33EC-4D05-8E3F-947A314982F1}" destId="{49F769FC-A291-4F7E-BC68-A5052A5D5A1D}" srcOrd="9" destOrd="0" presId="urn:microsoft.com/office/officeart/2005/8/layout/default"/>
    <dgm:cxn modelId="{EE35C5B2-6852-4FD0-9BF5-438BC6457FC0}" type="presParOf" srcId="{D1C2E5AB-33EC-4D05-8E3F-947A314982F1}" destId="{0BF2DFFD-6378-47F7-957F-CFC86033BFE4}" srcOrd="10" destOrd="0" presId="urn:microsoft.com/office/officeart/2005/8/layout/default"/>
    <dgm:cxn modelId="{C56898DE-136E-420C-901B-4B39B1B69EA1}" type="presParOf" srcId="{D1C2E5AB-33EC-4D05-8E3F-947A314982F1}" destId="{716F136D-1B3E-409C-B682-32FA4ACCB5D4}" srcOrd="11" destOrd="0" presId="urn:microsoft.com/office/officeart/2005/8/layout/default"/>
    <dgm:cxn modelId="{FBFAF5EE-8417-4ADD-9C00-AACFB4291717}" type="presParOf" srcId="{D1C2E5AB-33EC-4D05-8E3F-947A314982F1}" destId="{1A1C1CCF-D501-4286-A97C-DA4ED6872ACE}" srcOrd="12" destOrd="0" presId="urn:microsoft.com/office/officeart/2005/8/layout/default"/>
    <dgm:cxn modelId="{B5A0DF87-8C81-4655-94AE-E542E977C099}" type="presParOf" srcId="{D1C2E5AB-33EC-4D05-8E3F-947A314982F1}" destId="{2BB76AB3-4221-48E9-8B82-66ECB29F6448}" srcOrd="13" destOrd="0" presId="urn:microsoft.com/office/officeart/2005/8/layout/default"/>
    <dgm:cxn modelId="{D589AC60-BD61-4912-BCF6-90D617DB7F19}" type="presParOf" srcId="{D1C2E5AB-33EC-4D05-8E3F-947A314982F1}" destId="{01BB277B-DF22-4B1C-B905-812B031F0FD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41A4B7-885D-4DA3-ABBA-F59BDE9D625F}" type="doc">
      <dgm:prSet loTypeId="urn:microsoft.com/office/officeart/2005/8/layout/default" loCatId="list" qsTypeId="urn:microsoft.com/office/officeart/2005/8/quickstyle/3d3" qsCatId="3D" csTypeId="urn:microsoft.com/office/officeart/2005/8/colors/accent4_5" csCatId="accent4" phldr="1"/>
      <dgm:spPr/>
      <dgm:t>
        <a:bodyPr/>
        <a:lstStyle/>
        <a:p>
          <a:endParaRPr lang="en-US"/>
        </a:p>
      </dgm:t>
    </dgm:pt>
    <dgm:pt modelId="{8CA7DC2B-16DA-45C0-BF00-41B65D1E7193}">
      <dgm:prSet custT="1"/>
      <dgm:spPr/>
      <dgm:t>
        <a:bodyPr/>
        <a:lstStyle/>
        <a:p>
          <a:r>
            <a:rPr lang="en-US" sz="1600" dirty="0">
              <a:solidFill>
                <a:schemeClr val="tx1"/>
              </a:solidFill>
            </a:rPr>
            <a:t>Sharing personal stories of loss</a:t>
          </a:r>
        </a:p>
      </dgm:t>
    </dgm:pt>
    <dgm:pt modelId="{587E1637-0274-45E2-9A03-2C04D729D0F8}" type="parTrans" cxnId="{E88E9FD8-F7C0-4535-B650-4C5C35A80F4F}">
      <dgm:prSet/>
      <dgm:spPr/>
      <dgm:t>
        <a:bodyPr/>
        <a:lstStyle/>
        <a:p>
          <a:endParaRPr lang="en-US"/>
        </a:p>
      </dgm:t>
    </dgm:pt>
    <dgm:pt modelId="{A2451F4E-5062-4C9F-A9F3-50DE2B75DEFD}" type="sibTrans" cxnId="{E88E9FD8-F7C0-4535-B650-4C5C35A80F4F}">
      <dgm:prSet/>
      <dgm:spPr/>
      <dgm:t>
        <a:bodyPr/>
        <a:lstStyle/>
        <a:p>
          <a:endParaRPr lang="en-US"/>
        </a:p>
      </dgm:t>
    </dgm:pt>
    <dgm:pt modelId="{07D99AD3-F840-473B-836B-68B02141C4D6}">
      <dgm:prSet custT="1"/>
      <dgm:spPr/>
      <dgm:t>
        <a:bodyPr/>
        <a:lstStyle/>
        <a:p>
          <a:r>
            <a:rPr lang="en-US" sz="1600" dirty="0">
              <a:solidFill>
                <a:schemeClr val="tx1"/>
              </a:solidFill>
            </a:rPr>
            <a:t>Sharing personal religious/faith beliefs</a:t>
          </a:r>
        </a:p>
      </dgm:t>
    </dgm:pt>
    <dgm:pt modelId="{CD8ECBF3-E50C-481D-A930-19707F0B2980}" type="parTrans" cxnId="{C3BA0B29-B51F-4CB0-896D-6A5264B26447}">
      <dgm:prSet/>
      <dgm:spPr/>
      <dgm:t>
        <a:bodyPr/>
        <a:lstStyle/>
        <a:p>
          <a:endParaRPr lang="en-US"/>
        </a:p>
      </dgm:t>
    </dgm:pt>
    <dgm:pt modelId="{6858D441-CA80-4FD0-AB91-5A14F0CE9B2B}" type="sibTrans" cxnId="{C3BA0B29-B51F-4CB0-896D-6A5264B26447}">
      <dgm:prSet/>
      <dgm:spPr/>
      <dgm:t>
        <a:bodyPr/>
        <a:lstStyle/>
        <a:p>
          <a:endParaRPr lang="en-US"/>
        </a:p>
      </dgm:t>
    </dgm:pt>
    <dgm:pt modelId="{5D931E62-67F7-410D-B983-2BF14D096FA2}">
      <dgm:prSet custT="1"/>
      <dgm:spPr/>
      <dgm:t>
        <a:bodyPr/>
        <a:lstStyle/>
        <a:p>
          <a:r>
            <a:rPr lang="en-US" sz="1600" dirty="0">
              <a:solidFill>
                <a:schemeClr val="tx1"/>
              </a:solidFill>
            </a:rPr>
            <a:t>I know how you feel.</a:t>
          </a:r>
        </a:p>
      </dgm:t>
    </dgm:pt>
    <dgm:pt modelId="{4FA45BEC-9FF1-446A-9BE7-29FB5CD8A46B}" type="parTrans" cxnId="{5AD3FA4F-3C8B-4935-AB73-EB8C50FE226F}">
      <dgm:prSet/>
      <dgm:spPr/>
      <dgm:t>
        <a:bodyPr/>
        <a:lstStyle/>
        <a:p>
          <a:endParaRPr lang="en-US"/>
        </a:p>
      </dgm:t>
    </dgm:pt>
    <dgm:pt modelId="{8413965B-2476-448D-8550-4CF8B2083764}" type="sibTrans" cxnId="{5AD3FA4F-3C8B-4935-AB73-EB8C50FE226F}">
      <dgm:prSet/>
      <dgm:spPr/>
      <dgm:t>
        <a:bodyPr/>
        <a:lstStyle/>
        <a:p>
          <a:endParaRPr lang="en-US"/>
        </a:p>
      </dgm:t>
    </dgm:pt>
    <dgm:pt modelId="{42B0E76C-22C0-4F1E-9E01-87B85D5FF080}">
      <dgm:prSet custT="1"/>
      <dgm:spPr/>
      <dgm:t>
        <a:bodyPr/>
        <a:lstStyle/>
        <a:p>
          <a:r>
            <a:rPr lang="en-US" sz="1600" dirty="0">
              <a:solidFill>
                <a:schemeClr val="tx1"/>
              </a:solidFill>
            </a:rPr>
            <a:t>Time heals all wounds.</a:t>
          </a:r>
        </a:p>
      </dgm:t>
    </dgm:pt>
    <dgm:pt modelId="{6B61AFEF-FA1C-45F1-A93E-D578731F05F0}" type="parTrans" cxnId="{E4A96F9B-77F8-45F3-88B4-BEE60964E5A0}">
      <dgm:prSet/>
      <dgm:spPr/>
      <dgm:t>
        <a:bodyPr/>
        <a:lstStyle/>
        <a:p>
          <a:endParaRPr lang="en-US"/>
        </a:p>
      </dgm:t>
    </dgm:pt>
    <dgm:pt modelId="{FBF8E4D1-99B3-4F31-AFDA-12C5DD969ED4}" type="sibTrans" cxnId="{E4A96F9B-77F8-45F3-88B4-BEE60964E5A0}">
      <dgm:prSet/>
      <dgm:spPr/>
      <dgm:t>
        <a:bodyPr/>
        <a:lstStyle/>
        <a:p>
          <a:endParaRPr lang="en-US"/>
        </a:p>
      </dgm:t>
    </dgm:pt>
    <dgm:pt modelId="{B2144E3F-213E-4F86-9C16-0DF892ECE26D}">
      <dgm:prSet custT="1"/>
      <dgm:spPr/>
      <dgm:t>
        <a:bodyPr/>
        <a:lstStyle/>
        <a:p>
          <a:r>
            <a:rPr lang="en-US" sz="1600" dirty="0">
              <a:solidFill>
                <a:schemeClr val="tx1"/>
              </a:solidFill>
            </a:rPr>
            <a:t>You need to be strong.</a:t>
          </a:r>
        </a:p>
      </dgm:t>
    </dgm:pt>
    <dgm:pt modelId="{4B8599C2-2A34-4F49-9D9B-B1FA3BF9A712}" type="parTrans" cxnId="{E54B72D6-2227-4BEA-BDDE-E43F8CED2A1D}">
      <dgm:prSet/>
      <dgm:spPr/>
      <dgm:t>
        <a:bodyPr/>
        <a:lstStyle/>
        <a:p>
          <a:endParaRPr lang="en-US"/>
        </a:p>
      </dgm:t>
    </dgm:pt>
    <dgm:pt modelId="{69275D4D-8777-4783-9206-4C468D79FE8F}" type="sibTrans" cxnId="{E54B72D6-2227-4BEA-BDDE-E43F8CED2A1D}">
      <dgm:prSet/>
      <dgm:spPr/>
      <dgm:t>
        <a:bodyPr/>
        <a:lstStyle/>
        <a:p>
          <a:endParaRPr lang="en-US"/>
        </a:p>
      </dgm:t>
    </dgm:pt>
    <dgm:pt modelId="{29955B4F-A84C-48DF-B7F9-557A92FC40C1}">
      <dgm:prSet custT="1"/>
      <dgm:spPr/>
      <dgm:t>
        <a:bodyPr/>
        <a:lstStyle/>
        <a:p>
          <a:r>
            <a:rPr lang="en-US" sz="1600" dirty="0">
              <a:solidFill>
                <a:schemeClr val="tx1"/>
              </a:solidFill>
            </a:rPr>
            <a:t>You will get over this and find closure.</a:t>
          </a:r>
        </a:p>
      </dgm:t>
    </dgm:pt>
    <dgm:pt modelId="{7E4013B0-2A45-453F-8532-9952945C2DF7}" type="parTrans" cxnId="{8D1F0A04-9E56-44F8-A5CD-B191CE11685D}">
      <dgm:prSet/>
      <dgm:spPr/>
      <dgm:t>
        <a:bodyPr/>
        <a:lstStyle/>
        <a:p>
          <a:endParaRPr lang="en-US"/>
        </a:p>
      </dgm:t>
    </dgm:pt>
    <dgm:pt modelId="{77D9524A-22C4-4385-92BE-E70EA49E663F}" type="sibTrans" cxnId="{8D1F0A04-9E56-44F8-A5CD-B191CE11685D}">
      <dgm:prSet/>
      <dgm:spPr/>
      <dgm:t>
        <a:bodyPr/>
        <a:lstStyle/>
        <a:p>
          <a:endParaRPr lang="en-US"/>
        </a:p>
      </dgm:t>
    </dgm:pt>
    <dgm:pt modelId="{A5AF1D59-4DCF-499F-A336-85E350DDA1E1}">
      <dgm:prSet custT="1"/>
      <dgm:spPr/>
      <dgm:t>
        <a:bodyPr/>
        <a:lstStyle/>
        <a:p>
          <a:r>
            <a:rPr lang="en-US" sz="1600" dirty="0">
              <a:solidFill>
                <a:schemeClr val="tx1"/>
              </a:solidFill>
            </a:rPr>
            <a:t>You must go on with your life.</a:t>
          </a:r>
        </a:p>
      </dgm:t>
    </dgm:pt>
    <dgm:pt modelId="{58CCA340-35E6-4EDE-B0FA-AEFE4F5E774A}" type="parTrans" cxnId="{54C996E2-86AB-4E78-87D2-760796A8E81E}">
      <dgm:prSet/>
      <dgm:spPr/>
      <dgm:t>
        <a:bodyPr/>
        <a:lstStyle/>
        <a:p>
          <a:endParaRPr lang="en-US"/>
        </a:p>
      </dgm:t>
    </dgm:pt>
    <dgm:pt modelId="{32696056-36A0-42BC-B876-408013F749B0}" type="sibTrans" cxnId="{54C996E2-86AB-4E78-87D2-760796A8E81E}">
      <dgm:prSet/>
      <dgm:spPr/>
      <dgm:t>
        <a:bodyPr/>
        <a:lstStyle/>
        <a:p>
          <a:endParaRPr lang="en-US"/>
        </a:p>
      </dgm:t>
    </dgm:pt>
    <dgm:pt modelId="{836D5345-A02A-4292-8FFC-578A0207169F}">
      <dgm:prSet custT="1"/>
      <dgm:spPr/>
      <dgm:t>
        <a:bodyPr/>
        <a:lstStyle/>
        <a:p>
          <a:r>
            <a:rPr lang="en-US" sz="1600" dirty="0">
              <a:solidFill>
                <a:schemeClr val="tx1"/>
              </a:solidFill>
            </a:rPr>
            <a:t>There’s no explanation for what happened.</a:t>
          </a:r>
        </a:p>
      </dgm:t>
    </dgm:pt>
    <dgm:pt modelId="{D569DE3E-AD53-4618-99BD-6AC179B39518}" type="parTrans" cxnId="{0E0EC361-1C52-4B47-BC84-45559F4F45BF}">
      <dgm:prSet/>
      <dgm:spPr/>
      <dgm:t>
        <a:bodyPr/>
        <a:lstStyle/>
        <a:p>
          <a:endParaRPr lang="en-US"/>
        </a:p>
      </dgm:t>
    </dgm:pt>
    <dgm:pt modelId="{C84451A3-A064-41A6-9AA2-28232F4224F7}" type="sibTrans" cxnId="{0E0EC361-1C52-4B47-BC84-45559F4F45BF}">
      <dgm:prSet/>
      <dgm:spPr/>
      <dgm:t>
        <a:bodyPr/>
        <a:lstStyle/>
        <a:p>
          <a:endParaRPr lang="en-US"/>
        </a:p>
      </dgm:t>
    </dgm:pt>
    <dgm:pt modelId="{D1C2E5AB-33EC-4D05-8E3F-947A314982F1}" type="pres">
      <dgm:prSet presAssocID="{D341A4B7-885D-4DA3-ABBA-F59BDE9D625F}" presName="diagram" presStyleCnt="0">
        <dgm:presLayoutVars>
          <dgm:dir/>
          <dgm:resizeHandles val="exact"/>
        </dgm:presLayoutVars>
      </dgm:prSet>
      <dgm:spPr/>
    </dgm:pt>
    <dgm:pt modelId="{098B04C6-04AD-4AF2-BAD0-4ACA25301F98}" type="pres">
      <dgm:prSet presAssocID="{8CA7DC2B-16DA-45C0-BF00-41B65D1E7193}" presName="node" presStyleLbl="node1" presStyleIdx="0" presStyleCnt="8">
        <dgm:presLayoutVars>
          <dgm:bulletEnabled val="1"/>
        </dgm:presLayoutVars>
      </dgm:prSet>
      <dgm:spPr/>
    </dgm:pt>
    <dgm:pt modelId="{C8D21D07-E84D-4B52-840A-28DA3B69E69A}" type="pres">
      <dgm:prSet presAssocID="{A2451F4E-5062-4C9F-A9F3-50DE2B75DEFD}" presName="sibTrans" presStyleCnt="0"/>
      <dgm:spPr/>
    </dgm:pt>
    <dgm:pt modelId="{23D4FED5-D94D-46B7-B730-FCED4626A0A2}" type="pres">
      <dgm:prSet presAssocID="{07D99AD3-F840-473B-836B-68B02141C4D6}" presName="node" presStyleLbl="node1" presStyleIdx="1" presStyleCnt="8">
        <dgm:presLayoutVars>
          <dgm:bulletEnabled val="1"/>
        </dgm:presLayoutVars>
      </dgm:prSet>
      <dgm:spPr/>
    </dgm:pt>
    <dgm:pt modelId="{2E097521-65CF-477C-9D79-402A48D0A085}" type="pres">
      <dgm:prSet presAssocID="{6858D441-CA80-4FD0-AB91-5A14F0CE9B2B}" presName="sibTrans" presStyleCnt="0"/>
      <dgm:spPr/>
    </dgm:pt>
    <dgm:pt modelId="{FE8CDEE9-35AB-49BB-A2DA-2F3C9A19DD49}" type="pres">
      <dgm:prSet presAssocID="{5D931E62-67F7-410D-B983-2BF14D096FA2}" presName="node" presStyleLbl="node1" presStyleIdx="2" presStyleCnt="8">
        <dgm:presLayoutVars>
          <dgm:bulletEnabled val="1"/>
        </dgm:presLayoutVars>
      </dgm:prSet>
      <dgm:spPr/>
    </dgm:pt>
    <dgm:pt modelId="{28B11FF1-917F-4D92-9EF5-AE3A2A575912}" type="pres">
      <dgm:prSet presAssocID="{8413965B-2476-448D-8550-4CF8B2083764}" presName="sibTrans" presStyleCnt="0"/>
      <dgm:spPr/>
    </dgm:pt>
    <dgm:pt modelId="{CF0FE50C-B234-409E-914D-C49823F613D3}" type="pres">
      <dgm:prSet presAssocID="{42B0E76C-22C0-4F1E-9E01-87B85D5FF080}" presName="node" presStyleLbl="node1" presStyleIdx="3" presStyleCnt="8">
        <dgm:presLayoutVars>
          <dgm:bulletEnabled val="1"/>
        </dgm:presLayoutVars>
      </dgm:prSet>
      <dgm:spPr/>
    </dgm:pt>
    <dgm:pt modelId="{F42ECB0A-FB2A-4861-8B35-8A6389030C21}" type="pres">
      <dgm:prSet presAssocID="{FBF8E4D1-99B3-4F31-AFDA-12C5DD969ED4}" presName="sibTrans" presStyleCnt="0"/>
      <dgm:spPr/>
    </dgm:pt>
    <dgm:pt modelId="{CDEFD43F-71B5-44BF-BCA1-5A97C0D74BE7}" type="pres">
      <dgm:prSet presAssocID="{B2144E3F-213E-4F86-9C16-0DF892ECE26D}" presName="node" presStyleLbl="node1" presStyleIdx="4" presStyleCnt="8">
        <dgm:presLayoutVars>
          <dgm:bulletEnabled val="1"/>
        </dgm:presLayoutVars>
      </dgm:prSet>
      <dgm:spPr/>
    </dgm:pt>
    <dgm:pt modelId="{49F769FC-A291-4F7E-BC68-A5052A5D5A1D}" type="pres">
      <dgm:prSet presAssocID="{69275D4D-8777-4783-9206-4C468D79FE8F}" presName="sibTrans" presStyleCnt="0"/>
      <dgm:spPr/>
    </dgm:pt>
    <dgm:pt modelId="{0BF2DFFD-6378-47F7-957F-CFC86033BFE4}" type="pres">
      <dgm:prSet presAssocID="{29955B4F-A84C-48DF-B7F9-557A92FC40C1}" presName="node" presStyleLbl="node1" presStyleIdx="5" presStyleCnt="8">
        <dgm:presLayoutVars>
          <dgm:bulletEnabled val="1"/>
        </dgm:presLayoutVars>
      </dgm:prSet>
      <dgm:spPr/>
    </dgm:pt>
    <dgm:pt modelId="{716F136D-1B3E-409C-B682-32FA4ACCB5D4}" type="pres">
      <dgm:prSet presAssocID="{77D9524A-22C4-4385-92BE-E70EA49E663F}" presName="sibTrans" presStyleCnt="0"/>
      <dgm:spPr/>
    </dgm:pt>
    <dgm:pt modelId="{1A1C1CCF-D501-4286-A97C-DA4ED6872ACE}" type="pres">
      <dgm:prSet presAssocID="{A5AF1D59-4DCF-499F-A336-85E350DDA1E1}" presName="node" presStyleLbl="node1" presStyleIdx="6" presStyleCnt="8">
        <dgm:presLayoutVars>
          <dgm:bulletEnabled val="1"/>
        </dgm:presLayoutVars>
      </dgm:prSet>
      <dgm:spPr/>
    </dgm:pt>
    <dgm:pt modelId="{F0AFCEFB-1F54-4363-AFED-07AF077A425E}" type="pres">
      <dgm:prSet presAssocID="{32696056-36A0-42BC-B876-408013F749B0}" presName="sibTrans" presStyleCnt="0"/>
      <dgm:spPr/>
    </dgm:pt>
    <dgm:pt modelId="{812781A9-86F8-41C3-A5C3-C10ECE345C72}" type="pres">
      <dgm:prSet presAssocID="{836D5345-A02A-4292-8FFC-578A0207169F}" presName="node" presStyleLbl="node1" presStyleIdx="7" presStyleCnt="8">
        <dgm:presLayoutVars>
          <dgm:bulletEnabled val="1"/>
        </dgm:presLayoutVars>
      </dgm:prSet>
      <dgm:spPr/>
    </dgm:pt>
  </dgm:ptLst>
  <dgm:cxnLst>
    <dgm:cxn modelId="{8D1F0A04-9E56-44F8-A5CD-B191CE11685D}" srcId="{D341A4B7-885D-4DA3-ABBA-F59BDE9D625F}" destId="{29955B4F-A84C-48DF-B7F9-557A92FC40C1}" srcOrd="5" destOrd="0" parTransId="{7E4013B0-2A45-453F-8532-9952945C2DF7}" sibTransId="{77D9524A-22C4-4385-92BE-E70EA49E663F}"/>
    <dgm:cxn modelId="{2B05A111-E707-4388-9A4C-C503522B8312}" type="presOf" srcId="{07D99AD3-F840-473B-836B-68B02141C4D6}" destId="{23D4FED5-D94D-46B7-B730-FCED4626A0A2}" srcOrd="0" destOrd="0" presId="urn:microsoft.com/office/officeart/2005/8/layout/default"/>
    <dgm:cxn modelId="{C3BA0B29-B51F-4CB0-896D-6A5264B26447}" srcId="{D341A4B7-885D-4DA3-ABBA-F59BDE9D625F}" destId="{07D99AD3-F840-473B-836B-68B02141C4D6}" srcOrd="1" destOrd="0" parTransId="{CD8ECBF3-E50C-481D-A930-19707F0B2980}" sibTransId="{6858D441-CA80-4FD0-AB91-5A14F0CE9B2B}"/>
    <dgm:cxn modelId="{4D583E36-4EF1-4495-9614-7F0526AD42A7}" type="presOf" srcId="{A5AF1D59-4DCF-499F-A336-85E350DDA1E1}" destId="{1A1C1CCF-D501-4286-A97C-DA4ED6872ACE}" srcOrd="0" destOrd="0" presId="urn:microsoft.com/office/officeart/2005/8/layout/default"/>
    <dgm:cxn modelId="{80893F36-C62B-4814-A353-9EA67AA85063}" type="presOf" srcId="{42B0E76C-22C0-4F1E-9E01-87B85D5FF080}" destId="{CF0FE50C-B234-409E-914D-C49823F613D3}" srcOrd="0" destOrd="0" presId="urn:microsoft.com/office/officeart/2005/8/layout/default"/>
    <dgm:cxn modelId="{0E0EC361-1C52-4B47-BC84-45559F4F45BF}" srcId="{D341A4B7-885D-4DA3-ABBA-F59BDE9D625F}" destId="{836D5345-A02A-4292-8FFC-578A0207169F}" srcOrd="7" destOrd="0" parTransId="{D569DE3E-AD53-4618-99BD-6AC179B39518}" sibTransId="{C84451A3-A064-41A6-9AA2-28232F4224F7}"/>
    <dgm:cxn modelId="{6BF1DD69-AC2C-43D5-B608-D4CA8D200E87}" type="presOf" srcId="{836D5345-A02A-4292-8FFC-578A0207169F}" destId="{812781A9-86F8-41C3-A5C3-C10ECE345C72}" srcOrd="0" destOrd="0" presId="urn:microsoft.com/office/officeart/2005/8/layout/default"/>
    <dgm:cxn modelId="{8038D16C-EDF9-4C93-9C9D-BB2DD15A80DD}" type="presOf" srcId="{8CA7DC2B-16DA-45C0-BF00-41B65D1E7193}" destId="{098B04C6-04AD-4AF2-BAD0-4ACA25301F98}" srcOrd="0" destOrd="0" presId="urn:microsoft.com/office/officeart/2005/8/layout/default"/>
    <dgm:cxn modelId="{2FDCDA4D-8A17-40BE-8C4C-A4392B1EAFE6}" type="presOf" srcId="{B2144E3F-213E-4F86-9C16-0DF892ECE26D}" destId="{CDEFD43F-71B5-44BF-BCA1-5A97C0D74BE7}" srcOrd="0" destOrd="0" presId="urn:microsoft.com/office/officeart/2005/8/layout/default"/>
    <dgm:cxn modelId="{C2D5836E-A554-48AC-AA72-7F2AFA492A11}" type="presOf" srcId="{5D931E62-67F7-410D-B983-2BF14D096FA2}" destId="{FE8CDEE9-35AB-49BB-A2DA-2F3C9A19DD49}" srcOrd="0" destOrd="0" presId="urn:microsoft.com/office/officeart/2005/8/layout/default"/>
    <dgm:cxn modelId="{5AD3FA4F-3C8B-4935-AB73-EB8C50FE226F}" srcId="{D341A4B7-885D-4DA3-ABBA-F59BDE9D625F}" destId="{5D931E62-67F7-410D-B983-2BF14D096FA2}" srcOrd="2" destOrd="0" parTransId="{4FA45BEC-9FF1-446A-9BE7-29FB5CD8A46B}" sibTransId="{8413965B-2476-448D-8550-4CF8B2083764}"/>
    <dgm:cxn modelId="{F06BF873-663E-4240-AE39-893CB4214FD6}" type="presOf" srcId="{29955B4F-A84C-48DF-B7F9-557A92FC40C1}" destId="{0BF2DFFD-6378-47F7-957F-CFC86033BFE4}" srcOrd="0" destOrd="0" presId="urn:microsoft.com/office/officeart/2005/8/layout/default"/>
    <dgm:cxn modelId="{E4A96F9B-77F8-45F3-88B4-BEE60964E5A0}" srcId="{D341A4B7-885D-4DA3-ABBA-F59BDE9D625F}" destId="{42B0E76C-22C0-4F1E-9E01-87B85D5FF080}" srcOrd="3" destOrd="0" parTransId="{6B61AFEF-FA1C-45F1-A93E-D578731F05F0}" sibTransId="{FBF8E4D1-99B3-4F31-AFDA-12C5DD969ED4}"/>
    <dgm:cxn modelId="{6D96B6BA-D86B-40B8-AAC9-161DA050628A}" type="presOf" srcId="{D341A4B7-885D-4DA3-ABBA-F59BDE9D625F}" destId="{D1C2E5AB-33EC-4D05-8E3F-947A314982F1}" srcOrd="0" destOrd="0" presId="urn:microsoft.com/office/officeart/2005/8/layout/default"/>
    <dgm:cxn modelId="{E54B72D6-2227-4BEA-BDDE-E43F8CED2A1D}" srcId="{D341A4B7-885D-4DA3-ABBA-F59BDE9D625F}" destId="{B2144E3F-213E-4F86-9C16-0DF892ECE26D}" srcOrd="4" destOrd="0" parTransId="{4B8599C2-2A34-4F49-9D9B-B1FA3BF9A712}" sibTransId="{69275D4D-8777-4783-9206-4C468D79FE8F}"/>
    <dgm:cxn modelId="{E88E9FD8-F7C0-4535-B650-4C5C35A80F4F}" srcId="{D341A4B7-885D-4DA3-ABBA-F59BDE9D625F}" destId="{8CA7DC2B-16DA-45C0-BF00-41B65D1E7193}" srcOrd="0" destOrd="0" parTransId="{587E1637-0274-45E2-9A03-2C04D729D0F8}" sibTransId="{A2451F4E-5062-4C9F-A9F3-50DE2B75DEFD}"/>
    <dgm:cxn modelId="{54C996E2-86AB-4E78-87D2-760796A8E81E}" srcId="{D341A4B7-885D-4DA3-ABBA-F59BDE9D625F}" destId="{A5AF1D59-4DCF-499F-A336-85E350DDA1E1}" srcOrd="6" destOrd="0" parTransId="{58CCA340-35E6-4EDE-B0FA-AEFE4F5E774A}" sibTransId="{32696056-36A0-42BC-B876-408013F749B0}"/>
    <dgm:cxn modelId="{3765E9E9-6044-4FFD-9217-A51834D01F0C}" type="presParOf" srcId="{D1C2E5AB-33EC-4D05-8E3F-947A314982F1}" destId="{098B04C6-04AD-4AF2-BAD0-4ACA25301F98}" srcOrd="0" destOrd="0" presId="urn:microsoft.com/office/officeart/2005/8/layout/default"/>
    <dgm:cxn modelId="{BA1E199A-D86F-4345-86B4-3030F800FB01}" type="presParOf" srcId="{D1C2E5AB-33EC-4D05-8E3F-947A314982F1}" destId="{C8D21D07-E84D-4B52-840A-28DA3B69E69A}" srcOrd="1" destOrd="0" presId="urn:microsoft.com/office/officeart/2005/8/layout/default"/>
    <dgm:cxn modelId="{1103441B-4E24-4180-8531-2A015D12D09F}" type="presParOf" srcId="{D1C2E5AB-33EC-4D05-8E3F-947A314982F1}" destId="{23D4FED5-D94D-46B7-B730-FCED4626A0A2}" srcOrd="2" destOrd="0" presId="urn:microsoft.com/office/officeart/2005/8/layout/default"/>
    <dgm:cxn modelId="{1229D02C-01DD-48E6-8F24-7D745EC1471F}" type="presParOf" srcId="{D1C2E5AB-33EC-4D05-8E3F-947A314982F1}" destId="{2E097521-65CF-477C-9D79-402A48D0A085}" srcOrd="3" destOrd="0" presId="urn:microsoft.com/office/officeart/2005/8/layout/default"/>
    <dgm:cxn modelId="{6600B9C2-5112-4E81-8DBB-A35EB369022C}" type="presParOf" srcId="{D1C2E5AB-33EC-4D05-8E3F-947A314982F1}" destId="{FE8CDEE9-35AB-49BB-A2DA-2F3C9A19DD49}" srcOrd="4" destOrd="0" presId="urn:microsoft.com/office/officeart/2005/8/layout/default"/>
    <dgm:cxn modelId="{6A78DBD8-F956-4D70-B020-6497E11E13F9}" type="presParOf" srcId="{D1C2E5AB-33EC-4D05-8E3F-947A314982F1}" destId="{28B11FF1-917F-4D92-9EF5-AE3A2A575912}" srcOrd="5" destOrd="0" presId="urn:microsoft.com/office/officeart/2005/8/layout/default"/>
    <dgm:cxn modelId="{430ED6E3-B493-46BB-A2C7-6E46425F8190}" type="presParOf" srcId="{D1C2E5AB-33EC-4D05-8E3F-947A314982F1}" destId="{CF0FE50C-B234-409E-914D-C49823F613D3}" srcOrd="6" destOrd="0" presId="urn:microsoft.com/office/officeart/2005/8/layout/default"/>
    <dgm:cxn modelId="{B713E12A-F440-4438-AEA4-667723C188B7}" type="presParOf" srcId="{D1C2E5AB-33EC-4D05-8E3F-947A314982F1}" destId="{F42ECB0A-FB2A-4861-8B35-8A6389030C21}" srcOrd="7" destOrd="0" presId="urn:microsoft.com/office/officeart/2005/8/layout/default"/>
    <dgm:cxn modelId="{A17D2C5E-18BF-4BD5-B0BB-C6A4F54D0DC6}" type="presParOf" srcId="{D1C2E5AB-33EC-4D05-8E3F-947A314982F1}" destId="{CDEFD43F-71B5-44BF-BCA1-5A97C0D74BE7}" srcOrd="8" destOrd="0" presId="urn:microsoft.com/office/officeart/2005/8/layout/default"/>
    <dgm:cxn modelId="{47EC7064-3E69-4CC5-857A-C0B13AC59149}" type="presParOf" srcId="{D1C2E5AB-33EC-4D05-8E3F-947A314982F1}" destId="{49F769FC-A291-4F7E-BC68-A5052A5D5A1D}" srcOrd="9" destOrd="0" presId="urn:microsoft.com/office/officeart/2005/8/layout/default"/>
    <dgm:cxn modelId="{EE35C5B2-6852-4FD0-9BF5-438BC6457FC0}" type="presParOf" srcId="{D1C2E5AB-33EC-4D05-8E3F-947A314982F1}" destId="{0BF2DFFD-6378-47F7-957F-CFC86033BFE4}" srcOrd="10" destOrd="0" presId="urn:microsoft.com/office/officeart/2005/8/layout/default"/>
    <dgm:cxn modelId="{C56898DE-136E-420C-901B-4B39B1B69EA1}" type="presParOf" srcId="{D1C2E5AB-33EC-4D05-8E3F-947A314982F1}" destId="{716F136D-1B3E-409C-B682-32FA4ACCB5D4}" srcOrd="11" destOrd="0" presId="urn:microsoft.com/office/officeart/2005/8/layout/default"/>
    <dgm:cxn modelId="{FBFAF5EE-8417-4ADD-9C00-AACFB4291717}" type="presParOf" srcId="{D1C2E5AB-33EC-4D05-8E3F-947A314982F1}" destId="{1A1C1CCF-D501-4286-A97C-DA4ED6872ACE}" srcOrd="12" destOrd="0" presId="urn:microsoft.com/office/officeart/2005/8/layout/default"/>
    <dgm:cxn modelId="{5FCEBFC0-8DFE-4636-8460-273A1D408A92}" type="presParOf" srcId="{D1C2E5AB-33EC-4D05-8E3F-947A314982F1}" destId="{F0AFCEFB-1F54-4363-AFED-07AF077A425E}" srcOrd="13" destOrd="0" presId="urn:microsoft.com/office/officeart/2005/8/layout/default"/>
    <dgm:cxn modelId="{50C1BF5F-0DAA-4328-B3F1-46B2D0333062}" type="presParOf" srcId="{D1C2E5AB-33EC-4D05-8E3F-947A314982F1}" destId="{812781A9-86F8-41C3-A5C3-C10ECE345C7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1823A-D9CF-45D9-B442-CF53E91BBF66}">
      <dsp:nvSpPr>
        <dsp:cNvPr id="0" name=""/>
        <dsp:cNvSpPr/>
      </dsp:nvSpPr>
      <dsp:spPr>
        <a:xfrm>
          <a:off x="1924378" y="1682527"/>
          <a:ext cx="3596431" cy="3596431"/>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US" sz="6400" b="1" kern="1200" dirty="0"/>
            <a:t>Those Served</a:t>
          </a:r>
        </a:p>
      </dsp:txBody>
      <dsp:txXfrm>
        <a:off x="2451063" y="2209212"/>
        <a:ext cx="2543061" cy="2543061"/>
      </dsp:txXfrm>
    </dsp:sp>
    <dsp:sp modelId="{EB79817B-7334-4868-9476-1F2153DD4A5C}">
      <dsp:nvSpPr>
        <dsp:cNvPr id="0" name=""/>
        <dsp:cNvSpPr/>
      </dsp:nvSpPr>
      <dsp:spPr>
        <a:xfrm>
          <a:off x="2823486" y="26834"/>
          <a:ext cx="1798215" cy="1798215"/>
        </a:xfrm>
        <a:prstGeom prst="ellipse">
          <a:avLst/>
        </a:prstGeom>
        <a:solidFill>
          <a:schemeClr val="accent5">
            <a:alpha val="50000"/>
            <a:hueOff val="-1069423"/>
            <a:satOff val="-1783"/>
            <a:lumOff val="244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Communications</a:t>
          </a:r>
        </a:p>
      </dsp:txBody>
      <dsp:txXfrm>
        <a:off x="3086828" y="290176"/>
        <a:ext cx="1271531" cy="1271531"/>
      </dsp:txXfrm>
    </dsp:sp>
    <dsp:sp modelId="{6A7AF5AC-C975-46C0-B0BA-7D67AC04566C}">
      <dsp:nvSpPr>
        <dsp:cNvPr id="0" name=""/>
        <dsp:cNvSpPr/>
      </dsp:nvSpPr>
      <dsp:spPr>
        <a:xfrm>
          <a:off x="4204715" y="432400"/>
          <a:ext cx="1798215" cy="1798215"/>
        </a:xfrm>
        <a:prstGeom prst="ellipse">
          <a:avLst/>
        </a:prstGeom>
        <a:solidFill>
          <a:schemeClr val="accent5">
            <a:alpha val="50000"/>
            <a:hueOff val="-2138846"/>
            <a:satOff val="-3565"/>
            <a:lumOff val="488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Officers/Deputies</a:t>
          </a:r>
        </a:p>
      </dsp:txBody>
      <dsp:txXfrm>
        <a:off x="4468057" y="695742"/>
        <a:ext cx="1271531" cy="1271531"/>
      </dsp:txXfrm>
    </dsp:sp>
    <dsp:sp modelId="{D04A81EC-7ABC-4DA7-A439-C7616F762598}">
      <dsp:nvSpPr>
        <dsp:cNvPr id="0" name=""/>
        <dsp:cNvSpPr/>
      </dsp:nvSpPr>
      <dsp:spPr>
        <a:xfrm>
          <a:off x="5147414" y="1520332"/>
          <a:ext cx="1798215" cy="1798215"/>
        </a:xfrm>
        <a:prstGeom prst="ellipse">
          <a:avLst/>
        </a:prstGeom>
        <a:solidFill>
          <a:schemeClr val="accent5">
            <a:alpha val="50000"/>
            <a:hueOff val="-3208269"/>
            <a:satOff val="-5348"/>
            <a:lumOff val="732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t>Investigators</a:t>
          </a:r>
          <a:endParaRPr lang="en-US" sz="1300" b="1" kern="1200" dirty="0"/>
        </a:p>
      </dsp:txBody>
      <dsp:txXfrm>
        <a:off x="5410756" y="1783674"/>
        <a:ext cx="1271531" cy="1271531"/>
      </dsp:txXfrm>
    </dsp:sp>
    <dsp:sp modelId="{57C79D3C-A3ED-413F-8E32-2122926E7ACC}">
      <dsp:nvSpPr>
        <dsp:cNvPr id="0" name=""/>
        <dsp:cNvSpPr/>
      </dsp:nvSpPr>
      <dsp:spPr>
        <a:xfrm>
          <a:off x="5352282" y="2945221"/>
          <a:ext cx="1798215" cy="1798215"/>
        </a:xfrm>
        <a:prstGeom prst="ellipse">
          <a:avLst/>
        </a:prstGeom>
        <a:solidFill>
          <a:schemeClr val="accent5">
            <a:alpha val="50000"/>
            <a:hueOff val="-4277692"/>
            <a:satOff val="-7130"/>
            <a:lumOff val="976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t>Crime Scene Personnel</a:t>
          </a:r>
          <a:endParaRPr lang="en-US" sz="1300" b="1" kern="1200" dirty="0"/>
        </a:p>
      </dsp:txBody>
      <dsp:txXfrm>
        <a:off x="5615624" y="3208563"/>
        <a:ext cx="1271531" cy="1271531"/>
      </dsp:txXfrm>
    </dsp:sp>
    <dsp:sp modelId="{54341C22-8C6D-4150-9C8F-838E03CB4F79}">
      <dsp:nvSpPr>
        <dsp:cNvPr id="0" name=""/>
        <dsp:cNvSpPr/>
      </dsp:nvSpPr>
      <dsp:spPr>
        <a:xfrm>
          <a:off x="4754275" y="4254674"/>
          <a:ext cx="1798215" cy="1798215"/>
        </a:xfrm>
        <a:prstGeom prst="ellipse">
          <a:avLst/>
        </a:prstGeom>
        <a:solidFill>
          <a:schemeClr val="accent5">
            <a:alpha val="50000"/>
            <a:hueOff val="-5347115"/>
            <a:satOff val="-8913"/>
            <a:lumOff val="1221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Victim Services Personnel</a:t>
          </a:r>
        </a:p>
      </dsp:txBody>
      <dsp:txXfrm>
        <a:off x="5017617" y="4518016"/>
        <a:ext cx="1271531" cy="1271531"/>
      </dsp:txXfrm>
    </dsp:sp>
    <dsp:sp modelId="{7CDEDCBF-F02D-46D5-8ADF-11CB519BCE85}">
      <dsp:nvSpPr>
        <dsp:cNvPr id="0" name=""/>
        <dsp:cNvSpPr/>
      </dsp:nvSpPr>
      <dsp:spPr>
        <a:xfrm>
          <a:off x="3543256" y="5032948"/>
          <a:ext cx="1798215" cy="1798215"/>
        </a:xfrm>
        <a:prstGeom prst="ellipse">
          <a:avLst/>
        </a:prstGeom>
        <a:solidFill>
          <a:schemeClr val="accent5">
            <a:alpha val="50000"/>
            <a:hueOff val="-6416537"/>
            <a:satOff val="-10695"/>
            <a:lumOff val="1465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Media/PIO</a:t>
          </a:r>
        </a:p>
      </dsp:txBody>
      <dsp:txXfrm>
        <a:off x="3806598" y="5296290"/>
        <a:ext cx="1271531" cy="1271531"/>
      </dsp:txXfrm>
    </dsp:sp>
    <dsp:sp modelId="{03F46E9F-9B36-480E-A41A-CBA52D48315C}">
      <dsp:nvSpPr>
        <dsp:cNvPr id="0" name=""/>
        <dsp:cNvSpPr/>
      </dsp:nvSpPr>
      <dsp:spPr>
        <a:xfrm>
          <a:off x="2103715" y="5032948"/>
          <a:ext cx="1798215" cy="1798215"/>
        </a:xfrm>
        <a:prstGeom prst="ellipse">
          <a:avLst/>
        </a:prstGeom>
        <a:solidFill>
          <a:schemeClr val="accent5">
            <a:alpha val="50000"/>
            <a:hueOff val="-7485960"/>
            <a:satOff val="-12478"/>
            <a:lumOff val="1709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t>Health Professionals</a:t>
          </a:r>
          <a:endParaRPr lang="en-US" sz="1300" b="1" kern="1200" dirty="0"/>
        </a:p>
      </dsp:txBody>
      <dsp:txXfrm>
        <a:off x="2367057" y="5296290"/>
        <a:ext cx="1271531" cy="1271531"/>
      </dsp:txXfrm>
    </dsp:sp>
    <dsp:sp modelId="{1CD6F94F-C882-4541-BA46-B2F00A0FB3B6}">
      <dsp:nvSpPr>
        <dsp:cNvPr id="0" name=""/>
        <dsp:cNvSpPr/>
      </dsp:nvSpPr>
      <dsp:spPr>
        <a:xfrm>
          <a:off x="892696" y="4254674"/>
          <a:ext cx="1798215" cy="1798215"/>
        </a:xfrm>
        <a:prstGeom prst="ellipse">
          <a:avLst/>
        </a:prstGeom>
        <a:solidFill>
          <a:schemeClr val="accent5">
            <a:alpha val="50000"/>
            <a:hueOff val="-8555383"/>
            <a:satOff val="-14260"/>
            <a:lumOff val="1953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Community Organizations</a:t>
          </a:r>
        </a:p>
      </dsp:txBody>
      <dsp:txXfrm>
        <a:off x="1156038" y="4518016"/>
        <a:ext cx="1271531" cy="1271531"/>
      </dsp:txXfrm>
    </dsp:sp>
    <dsp:sp modelId="{2F94D6FB-3BE1-4022-B1E2-CE3F9DAEA35A}">
      <dsp:nvSpPr>
        <dsp:cNvPr id="0" name=""/>
        <dsp:cNvSpPr/>
      </dsp:nvSpPr>
      <dsp:spPr>
        <a:xfrm>
          <a:off x="294689" y="2945221"/>
          <a:ext cx="1798215" cy="1798215"/>
        </a:xfrm>
        <a:prstGeom prst="ellipse">
          <a:avLst/>
        </a:prstGeom>
        <a:solidFill>
          <a:schemeClr val="accent5">
            <a:alpha val="50000"/>
            <a:hueOff val="-9624806"/>
            <a:satOff val="-16043"/>
            <a:lumOff val="2197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t>Prosecution Personnel</a:t>
          </a:r>
          <a:endParaRPr lang="en-US" sz="1300" b="1" kern="1200" dirty="0"/>
        </a:p>
      </dsp:txBody>
      <dsp:txXfrm>
        <a:off x="558031" y="3208563"/>
        <a:ext cx="1271531" cy="1271531"/>
      </dsp:txXfrm>
    </dsp:sp>
    <dsp:sp modelId="{26016D72-E712-489A-B394-5B1A538ED766}">
      <dsp:nvSpPr>
        <dsp:cNvPr id="0" name=""/>
        <dsp:cNvSpPr/>
      </dsp:nvSpPr>
      <dsp:spPr>
        <a:xfrm>
          <a:off x="499557" y="1520332"/>
          <a:ext cx="1798215" cy="1798215"/>
        </a:xfrm>
        <a:prstGeom prst="ellipse">
          <a:avLst/>
        </a:prstGeom>
        <a:solidFill>
          <a:schemeClr val="accent5">
            <a:alpha val="50000"/>
            <a:hueOff val="-10694229"/>
            <a:satOff val="-17825"/>
            <a:lumOff val="2442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t>Adult/Child Welfare Personnel</a:t>
          </a:r>
          <a:endParaRPr lang="en-US" sz="1300" b="1" kern="1200" dirty="0"/>
        </a:p>
      </dsp:txBody>
      <dsp:txXfrm>
        <a:off x="762899" y="1783674"/>
        <a:ext cx="1271531" cy="1271531"/>
      </dsp:txXfrm>
    </dsp:sp>
    <dsp:sp modelId="{0417C512-1DAD-487A-8E98-44D7E951B077}">
      <dsp:nvSpPr>
        <dsp:cNvPr id="0" name=""/>
        <dsp:cNvSpPr/>
      </dsp:nvSpPr>
      <dsp:spPr>
        <a:xfrm>
          <a:off x="1442256" y="432400"/>
          <a:ext cx="1798215" cy="1798215"/>
        </a:xfrm>
        <a:prstGeom prst="ellipse">
          <a:avLst/>
        </a:prstGeom>
        <a:solidFill>
          <a:schemeClr val="accent5">
            <a:alpha val="50000"/>
            <a:hueOff val="-11763652"/>
            <a:satOff val="-19608"/>
            <a:lumOff val="2686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Victim Compensation Personnel</a:t>
          </a:r>
        </a:p>
      </dsp:txBody>
      <dsp:txXfrm>
        <a:off x="1705598" y="695742"/>
        <a:ext cx="1271531" cy="1271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1823A-D9CF-45D9-B442-CF53E91BBF66}">
      <dsp:nvSpPr>
        <dsp:cNvPr id="0" name=""/>
        <dsp:cNvSpPr/>
      </dsp:nvSpPr>
      <dsp:spPr>
        <a:xfrm>
          <a:off x="1585247" y="1526976"/>
          <a:ext cx="3804046" cy="3804046"/>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b="1" kern="1200" dirty="0"/>
            <a:t>Culture</a:t>
          </a:r>
        </a:p>
      </dsp:txBody>
      <dsp:txXfrm>
        <a:off x="2142337" y="2084066"/>
        <a:ext cx="2689866" cy="2689866"/>
      </dsp:txXfrm>
    </dsp:sp>
    <dsp:sp modelId="{EB79817B-7334-4868-9476-1F2153DD4A5C}">
      <dsp:nvSpPr>
        <dsp:cNvPr id="0" name=""/>
        <dsp:cNvSpPr/>
      </dsp:nvSpPr>
      <dsp:spPr>
        <a:xfrm>
          <a:off x="2536259" y="679"/>
          <a:ext cx="1902023" cy="1902023"/>
        </a:xfrm>
        <a:prstGeom prst="ellipse">
          <a:avLst/>
        </a:prstGeom>
        <a:solidFill>
          <a:schemeClr val="accent5">
            <a:alpha val="50000"/>
            <a:hueOff val="-1960609"/>
            <a:satOff val="-3268"/>
            <a:lumOff val="447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Symbols</a:t>
          </a:r>
        </a:p>
      </dsp:txBody>
      <dsp:txXfrm>
        <a:off x="2814804" y="279224"/>
        <a:ext cx="1344933" cy="1344933"/>
      </dsp:txXfrm>
    </dsp:sp>
    <dsp:sp modelId="{6A7AF5AC-C975-46C0-B0BA-7D67AC04566C}">
      <dsp:nvSpPr>
        <dsp:cNvPr id="0" name=""/>
        <dsp:cNvSpPr/>
      </dsp:nvSpPr>
      <dsp:spPr>
        <a:xfrm>
          <a:off x="4681671" y="1239333"/>
          <a:ext cx="1902023" cy="1902023"/>
        </a:xfrm>
        <a:prstGeom prst="ellipse">
          <a:avLst/>
        </a:prstGeom>
        <a:solidFill>
          <a:schemeClr val="accent5">
            <a:alpha val="50000"/>
            <a:hueOff val="-3921217"/>
            <a:satOff val="-6536"/>
            <a:lumOff val="895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Language</a:t>
          </a:r>
        </a:p>
      </dsp:txBody>
      <dsp:txXfrm>
        <a:off x="4960216" y="1517878"/>
        <a:ext cx="1344933" cy="1344933"/>
      </dsp:txXfrm>
    </dsp:sp>
    <dsp:sp modelId="{D04A81EC-7ABC-4DA7-A439-C7616F762598}">
      <dsp:nvSpPr>
        <dsp:cNvPr id="0" name=""/>
        <dsp:cNvSpPr/>
      </dsp:nvSpPr>
      <dsp:spPr>
        <a:xfrm>
          <a:off x="4681671" y="3716642"/>
          <a:ext cx="1902023" cy="1902023"/>
        </a:xfrm>
        <a:prstGeom prst="ellipse">
          <a:avLst/>
        </a:prstGeom>
        <a:solidFill>
          <a:schemeClr val="accent5">
            <a:alpha val="50000"/>
            <a:hueOff val="-5881826"/>
            <a:satOff val="-9804"/>
            <a:lumOff val="1343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Norms</a:t>
          </a:r>
        </a:p>
      </dsp:txBody>
      <dsp:txXfrm>
        <a:off x="4960216" y="3995187"/>
        <a:ext cx="1344933" cy="1344933"/>
      </dsp:txXfrm>
    </dsp:sp>
    <dsp:sp modelId="{6AA5108C-7327-4F05-8FF0-476D768697F1}">
      <dsp:nvSpPr>
        <dsp:cNvPr id="0" name=""/>
        <dsp:cNvSpPr/>
      </dsp:nvSpPr>
      <dsp:spPr>
        <a:xfrm>
          <a:off x="2536259" y="4955296"/>
          <a:ext cx="1902023" cy="1902023"/>
        </a:xfrm>
        <a:prstGeom prst="ellipse">
          <a:avLst/>
        </a:prstGeom>
        <a:solidFill>
          <a:schemeClr val="accent5">
            <a:alpha val="50000"/>
            <a:hueOff val="-7842435"/>
            <a:satOff val="-13072"/>
            <a:lumOff val="1790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Rituals</a:t>
          </a:r>
        </a:p>
      </dsp:txBody>
      <dsp:txXfrm>
        <a:off x="2814804" y="5233841"/>
        <a:ext cx="1344933" cy="1344933"/>
      </dsp:txXfrm>
    </dsp:sp>
    <dsp:sp modelId="{57C79D3C-A3ED-413F-8E32-2122926E7ACC}">
      <dsp:nvSpPr>
        <dsp:cNvPr id="0" name=""/>
        <dsp:cNvSpPr/>
      </dsp:nvSpPr>
      <dsp:spPr>
        <a:xfrm>
          <a:off x="390846" y="3716642"/>
          <a:ext cx="1902023" cy="1902023"/>
        </a:xfrm>
        <a:prstGeom prst="ellipse">
          <a:avLst/>
        </a:prstGeom>
        <a:solidFill>
          <a:schemeClr val="accent5">
            <a:alpha val="50000"/>
            <a:hueOff val="-9803043"/>
            <a:satOff val="-16340"/>
            <a:lumOff val="2238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Values</a:t>
          </a:r>
        </a:p>
      </dsp:txBody>
      <dsp:txXfrm>
        <a:off x="669391" y="3995187"/>
        <a:ext cx="1344933" cy="1344933"/>
      </dsp:txXfrm>
    </dsp:sp>
    <dsp:sp modelId="{54341C22-8C6D-4150-9C8F-838E03CB4F79}">
      <dsp:nvSpPr>
        <dsp:cNvPr id="0" name=""/>
        <dsp:cNvSpPr/>
      </dsp:nvSpPr>
      <dsp:spPr>
        <a:xfrm>
          <a:off x="390846" y="1239333"/>
          <a:ext cx="1902023" cy="1902023"/>
        </a:xfrm>
        <a:prstGeom prst="ellipse">
          <a:avLst/>
        </a:prstGeom>
        <a:solidFill>
          <a:schemeClr val="accent5">
            <a:alpha val="50000"/>
            <a:hueOff val="-11763652"/>
            <a:satOff val="-19608"/>
            <a:lumOff val="2686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Artifacts</a:t>
          </a:r>
        </a:p>
      </dsp:txBody>
      <dsp:txXfrm>
        <a:off x="669391" y="1517878"/>
        <a:ext cx="1344933" cy="1344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B04C6-04AD-4AF2-BAD0-4ACA25301F98}">
      <dsp:nvSpPr>
        <dsp:cNvPr id="0" name=""/>
        <dsp:cNvSpPr/>
      </dsp:nvSpPr>
      <dsp:spPr>
        <a:xfrm>
          <a:off x="1001805" y="855"/>
          <a:ext cx="2504514" cy="1502708"/>
        </a:xfrm>
        <a:prstGeom prst="rect">
          <a:avLst/>
        </a:prstGeom>
        <a:solidFill>
          <a:schemeClr val="accent3">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I am so sorry this happened.</a:t>
          </a:r>
        </a:p>
      </dsp:txBody>
      <dsp:txXfrm>
        <a:off x="1001805" y="855"/>
        <a:ext cx="2504514" cy="1502708"/>
      </dsp:txXfrm>
    </dsp:sp>
    <dsp:sp modelId="{23D4FED5-D94D-46B7-B730-FCED4626A0A2}">
      <dsp:nvSpPr>
        <dsp:cNvPr id="0" name=""/>
        <dsp:cNvSpPr/>
      </dsp:nvSpPr>
      <dsp:spPr>
        <a:xfrm>
          <a:off x="3756772" y="855"/>
          <a:ext cx="2504514" cy="1502708"/>
        </a:xfrm>
        <a:prstGeom prst="rect">
          <a:avLst/>
        </a:prstGeom>
        <a:solidFill>
          <a:schemeClr val="accent3">
            <a:alpha val="90000"/>
            <a:hueOff val="0"/>
            <a:satOff val="0"/>
            <a:lumOff val="0"/>
            <a:alphaOff val="-5714"/>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You don’t have to go through this alone.</a:t>
          </a:r>
        </a:p>
      </dsp:txBody>
      <dsp:txXfrm>
        <a:off x="3756772" y="855"/>
        <a:ext cx="2504514" cy="1502708"/>
      </dsp:txXfrm>
    </dsp:sp>
    <dsp:sp modelId="{FE8CDEE9-35AB-49BB-A2DA-2F3C9A19DD49}">
      <dsp:nvSpPr>
        <dsp:cNvPr id="0" name=""/>
        <dsp:cNvSpPr/>
      </dsp:nvSpPr>
      <dsp:spPr>
        <a:xfrm>
          <a:off x="6511738" y="855"/>
          <a:ext cx="2504514" cy="1502708"/>
        </a:xfrm>
        <a:prstGeom prst="rect">
          <a:avLst/>
        </a:prstGeom>
        <a:solidFill>
          <a:schemeClr val="accent3">
            <a:alpha val="90000"/>
            <a:hueOff val="0"/>
            <a:satOff val="0"/>
            <a:lumOff val="0"/>
            <a:alphaOff val="-11429"/>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You don’t have to talk if you don’t want to.</a:t>
          </a:r>
        </a:p>
      </dsp:txBody>
      <dsp:txXfrm>
        <a:off x="6511738" y="855"/>
        <a:ext cx="2504514" cy="1502708"/>
      </dsp:txXfrm>
    </dsp:sp>
    <dsp:sp modelId="{CF0FE50C-B234-409E-914D-C49823F613D3}">
      <dsp:nvSpPr>
        <dsp:cNvPr id="0" name=""/>
        <dsp:cNvSpPr/>
      </dsp:nvSpPr>
      <dsp:spPr>
        <a:xfrm>
          <a:off x="1001805" y="1754015"/>
          <a:ext cx="2504514" cy="1502708"/>
        </a:xfrm>
        <a:prstGeom prst="rect">
          <a:avLst/>
        </a:prstGeom>
        <a:solidFill>
          <a:schemeClr val="accent3">
            <a:alpha val="90000"/>
            <a:hueOff val="0"/>
            <a:satOff val="0"/>
            <a:lumOff val="0"/>
            <a:alphaOff val="-17143"/>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This is harder than most people think.</a:t>
          </a:r>
        </a:p>
      </dsp:txBody>
      <dsp:txXfrm>
        <a:off x="1001805" y="1754015"/>
        <a:ext cx="2504514" cy="1502708"/>
      </dsp:txXfrm>
    </dsp:sp>
    <dsp:sp modelId="{CDEFD43F-71B5-44BF-BCA1-5A97C0D74BE7}">
      <dsp:nvSpPr>
        <dsp:cNvPr id="0" name=""/>
        <dsp:cNvSpPr/>
      </dsp:nvSpPr>
      <dsp:spPr>
        <a:xfrm>
          <a:off x="3756772" y="1754015"/>
          <a:ext cx="2504514" cy="1502708"/>
        </a:xfrm>
        <a:prstGeom prst="rect">
          <a:avLst/>
        </a:prstGeom>
        <a:solidFill>
          <a:schemeClr val="accent3">
            <a:alpha val="90000"/>
            <a:hueOff val="0"/>
            <a:satOff val="0"/>
            <a:lumOff val="0"/>
            <a:alphaOff val="-22857"/>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Many people who have gone through this react similarly.</a:t>
          </a:r>
        </a:p>
      </dsp:txBody>
      <dsp:txXfrm>
        <a:off x="3756772" y="1754015"/>
        <a:ext cx="2504514" cy="1502708"/>
      </dsp:txXfrm>
    </dsp:sp>
    <dsp:sp modelId="{0BF2DFFD-6378-47F7-957F-CFC86033BFE4}">
      <dsp:nvSpPr>
        <dsp:cNvPr id="0" name=""/>
        <dsp:cNvSpPr/>
      </dsp:nvSpPr>
      <dsp:spPr>
        <a:xfrm>
          <a:off x="6511738" y="1754015"/>
          <a:ext cx="2504514" cy="1502708"/>
        </a:xfrm>
        <a:prstGeom prst="rect">
          <a:avLst/>
        </a:prstGeom>
        <a:solidFill>
          <a:schemeClr val="accent3">
            <a:alpha val="90000"/>
            <a:hueOff val="0"/>
            <a:satOff val="0"/>
            <a:lumOff val="0"/>
            <a:alphaOff val="-28571"/>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People experience many different feelings at the same time.</a:t>
          </a:r>
        </a:p>
      </dsp:txBody>
      <dsp:txXfrm>
        <a:off x="6511738" y="1754015"/>
        <a:ext cx="2504514" cy="1502708"/>
      </dsp:txXfrm>
    </dsp:sp>
    <dsp:sp modelId="{1A1C1CCF-D501-4286-A97C-DA4ED6872ACE}">
      <dsp:nvSpPr>
        <dsp:cNvPr id="0" name=""/>
        <dsp:cNvSpPr/>
      </dsp:nvSpPr>
      <dsp:spPr>
        <a:xfrm>
          <a:off x="2379289" y="3507175"/>
          <a:ext cx="2504514" cy="1502708"/>
        </a:xfrm>
        <a:prstGeom prst="rect">
          <a:avLst/>
        </a:prstGeom>
        <a:solidFill>
          <a:schemeClr val="accent3">
            <a:alpha val="90000"/>
            <a:hueOff val="0"/>
            <a:satOff val="0"/>
            <a:lumOff val="0"/>
            <a:alphaOff val="-34286"/>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Is there something I can do for you?</a:t>
          </a:r>
        </a:p>
      </dsp:txBody>
      <dsp:txXfrm>
        <a:off x="2379289" y="3507175"/>
        <a:ext cx="2504514" cy="1502708"/>
      </dsp:txXfrm>
    </dsp:sp>
    <dsp:sp modelId="{01BB277B-DF22-4B1C-B905-812B031F0FDC}">
      <dsp:nvSpPr>
        <dsp:cNvPr id="0" name=""/>
        <dsp:cNvSpPr/>
      </dsp:nvSpPr>
      <dsp:spPr>
        <a:xfrm>
          <a:off x="5134255" y="3507175"/>
          <a:ext cx="2504514" cy="1502708"/>
        </a:xfrm>
        <a:prstGeom prst="rect">
          <a:avLst/>
        </a:prstGeom>
        <a:solidFill>
          <a:schemeClr val="accent3">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What would be most helpful to you right now?</a:t>
          </a:r>
        </a:p>
      </dsp:txBody>
      <dsp:txXfrm>
        <a:off x="5134255" y="3507175"/>
        <a:ext cx="2504514" cy="1502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B04C6-04AD-4AF2-BAD0-4ACA25301F98}">
      <dsp:nvSpPr>
        <dsp:cNvPr id="0" name=""/>
        <dsp:cNvSpPr/>
      </dsp:nvSpPr>
      <dsp:spPr>
        <a:xfrm>
          <a:off x="1112943" y="664"/>
          <a:ext cx="2292178" cy="1375307"/>
        </a:xfrm>
        <a:prstGeom prst="rect">
          <a:avLst/>
        </a:prstGeom>
        <a:solidFill>
          <a:schemeClr val="accent4">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Sharing personal stories of loss</a:t>
          </a:r>
        </a:p>
      </dsp:txBody>
      <dsp:txXfrm>
        <a:off x="1112943" y="664"/>
        <a:ext cx="2292178" cy="1375307"/>
      </dsp:txXfrm>
    </dsp:sp>
    <dsp:sp modelId="{23D4FED5-D94D-46B7-B730-FCED4626A0A2}">
      <dsp:nvSpPr>
        <dsp:cNvPr id="0" name=""/>
        <dsp:cNvSpPr/>
      </dsp:nvSpPr>
      <dsp:spPr>
        <a:xfrm>
          <a:off x="3634339" y="664"/>
          <a:ext cx="2292178" cy="1375307"/>
        </a:xfrm>
        <a:prstGeom prst="rect">
          <a:avLst/>
        </a:prstGeom>
        <a:solidFill>
          <a:schemeClr val="accent4">
            <a:alpha val="90000"/>
            <a:hueOff val="0"/>
            <a:satOff val="0"/>
            <a:lumOff val="0"/>
            <a:alphaOff val="-5714"/>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Sharing personal religious/faith beliefs</a:t>
          </a:r>
        </a:p>
      </dsp:txBody>
      <dsp:txXfrm>
        <a:off x="3634339" y="664"/>
        <a:ext cx="2292178" cy="1375307"/>
      </dsp:txXfrm>
    </dsp:sp>
    <dsp:sp modelId="{FE8CDEE9-35AB-49BB-A2DA-2F3C9A19DD49}">
      <dsp:nvSpPr>
        <dsp:cNvPr id="0" name=""/>
        <dsp:cNvSpPr/>
      </dsp:nvSpPr>
      <dsp:spPr>
        <a:xfrm>
          <a:off x="6155736" y="664"/>
          <a:ext cx="2292178" cy="1375307"/>
        </a:xfrm>
        <a:prstGeom prst="rect">
          <a:avLst/>
        </a:prstGeom>
        <a:solidFill>
          <a:schemeClr val="accent4">
            <a:alpha val="90000"/>
            <a:hueOff val="0"/>
            <a:satOff val="0"/>
            <a:lumOff val="0"/>
            <a:alphaOff val="-11429"/>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I know how you feel.</a:t>
          </a:r>
        </a:p>
      </dsp:txBody>
      <dsp:txXfrm>
        <a:off x="6155736" y="664"/>
        <a:ext cx="2292178" cy="1375307"/>
      </dsp:txXfrm>
    </dsp:sp>
    <dsp:sp modelId="{CF0FE50C-B234-409E-914D-C49823F613D3}">
      <dsp:nvSpPr>
        <dsp:cNvPr id="0" name=""/>
        <dsp:cNvSpPr/>
      </dsp:nvSpPr>
      <dsp:spPr>
        <a:xfrm>
          <a:off x="1112943" y="1605188"/>
          <a:ext cx="2292178" cy="1375307"/>
        </a:xfrm>
        <a:prstGeom prst="rect">
          <a:avLst/>
        </a:prstGeom>
        <a:solidFill>
          <a:schemeClr val="accent4">
            <a:alpha val="90000"/>
            <a:hueOff val="0"/>
            <a:satOff val="0"/>
            <a:lumOff val="0"/>
            <a:alphaOff val="-17143"/>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Time heals all wounds.</a:t>
          </a:r>
        </a:p>
      </dsp:txBody>
      <dsp:txXfrm>
        <a:off x="1112943" y="1605188"/>
        <a:ext cx="2292178" cy="1375307"/>
      </dsp:txXfrm>
    </dsp:sp>
    <dsp:sp modelId="{CDEFD43F-71B5-44BF-BCA1-5A97C0D74BE7}">
      <dsp:nvSpPr>
        <dsp:cNvPr id="0" name=""/>
        <dsp:cNvSpPr/>
      </dsp:nvSpPr>
      <dsp:spPr>
        <a:xfrm>
          <a:off x="3634339" y="1605188"/>
          <a:ext cx="2292178" cy="1375307"/>
        </a:xfrm>
        <a:prstGeom prst="rect">
          <a:avLst/>
        </a:prstGeom>
        <a:solidFill>
          <a:schemeClr val="accent4">
            <a:alpha val="90000"/>
            <a:hueOff val="0"/>
            <a:satOff val="0"/>
            <a:lumOff val="0"/>
            <a:alphaOff val="-22857"/>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You need to be strong.</a:t>
          </a:r>
        </a:p>
      </dsp:txBody>
      <dsp:txXfrm>
        <a:off x="3634339" y="1605188"/>
        <a:ext cx="2292178" cy="1375307"/>
      </dsp:txXfrm>
    </dsp:sp>
    <dsp:sp modelId="{0BF2DFFD-6378-47F7-957F-CFC86033BFE4}">
      <dsp:nvSpPr>
        <dsp:cNvPr id="0" name=""/>
        <dsp:cNvSpPr/>
      </dsp:nvSpPr>
      <dsp:spPr>
        <a:xfrm>
          <a:off x="6155736" y="1605188"/>
          <a:ext cx="2292178" cy="1375307"/>
        </a:xfrm>
        <a:prstGeom prst="rect">
          <a:avLst/>
        </a:prstGeom>
        <a:solidFill>
          <a:schemeClr val="accent4">
            <a:alpha val="90000"/>
            <a:hueOff val="0"/>
            <a:satOff val="0"/>
            <a:lumOff val="0"/>
            <a:alphaOff val="-28571"/>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You will get over this and find closure.</a:t>
          </a:r>
        </a:p>
      </dsp:txBody>
      <dsp:txXfrm>
        <a:off x="6155736" y="1605188"/>
        <a:ext cx="2292178" cy="1375307"/>
      </dsp:txXfrm>
    </dsp:sp>
    <dsp:sp modelId="{1A1C1CCF-D501-4286-A97C-DA4ED6872ACE}">
      <dsp:nvSpPr>
        <dsp:cNvPr id="0" name=""/>
        <dsp:cNvSpPr/>
      </dsp:nvSpPr>
      <dsp:spPr>
        <a:xfrm>
          <a:off x="2373641" y="3209713"/>
          <a:ext cx="2292178" cy="1375307"/>
        </a:xfrm>
        <a:prstGeom prst="rect">
          <a:avLst/>
        </a:prstGeom>
        <a:solidFill>
          <a:schemeClr val="accent4">
            <a:alpha val="90000"/>
            <a:hueOff val="0"/>
            <a:satOff val="0"/>
            <a:lumOff val="0"/>
            <a:alphaOff val="-34286"/>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You must go on with your life.</a:t>
          </a:r>
        </a:p>
      </dsp:txBody>
      <dsp:txXfrm>
        <a:off x="2373641" y="3209713"/>
        <a:ext cx="2292178" cy="1375307"/>
      </dsp:txXfrm>
    </dsp:sp>
    <dsp:sp modelId="{812781A9-86F8-41C3-A5C3-C10ECE345C72}">
      <dsp:nvSpPr>
        <dsp:cNvPr id="0" name=""/>
        <dsp:cNvSpPr/>
      </dsp:nvSpPr>
      <dsp:spPr>
        <a:xfrm>
          <a:off x="4895037" y="3209713"/>
          <a:ext cx="2292178" cy="1375307"/>
        </a:xfrm>
        <a:prstGeom prst="rect">
          <a:avLst/>
        </a:prstGeom>
        <a:solidFill>
          <a:schemeClr val="accent4">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There’s no explanation for what happened.</a:t>
          </a:r>
        </a:p>
      </dsp:txBody>
      <dsp:txXfrm>
        <a:off x="4895037" y="3209713"/>
        <a:ext cx="2292178" cy="137530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65D3EB-CBDD-4100-83B7-3BFE0A8F4119}"/>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2B4595-A79D-4567-9FE1-DCF31A42B3D9}"/>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6E5C0719-993D-42E1-80ED-8F01056F36C2}" type="datetimeFigureOut">
              <a:rPr lang="en-US" smtClean="0"/>
              <a:t>4/13/2024</a:t>
            </a:fld>
            <a:endParaRPr lang="en-US" dirty="0"/>
          </a:p>
        </p:txBody>
      </p:sp>
      <p:sp>
        <p:nvSpPr>
          <p:cNvPr id="4" name="Footer Placeholder 3">
            <a:extLst>
              <a:ext uri="{FF2B5EF4-FFF2-40B4-BE49-F238E27FC236}">
                <a16:creationId xmlns:a16="http://schemas.microsoft.com/office/drawing/2014/main" id="{850E452F-E862-4273-987C-980229E53203}"/>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3EE394C-9AD7-48EA-AB0F-18032A3E097A}"/>
              </a:ext>
            </a:extLst>
          </p:cNvPr>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B00421AD-3AC0-48CB-8727-BB447FD2264E}" type="slidenum">
              <a:rPr lang="en-US" smtClean="0"/>
              <a:t>‹#›</a:t>
            </a:fld>
            <a:endParaRPr lang="en-US" dirty="0"/>
          </a:p>
        </p:txBody>
      </p:sp>
    </p:spTree>
    <p:extLst>
      <p:ext uri="{BB962C8B-B14F-4D97-AF65-F5344CB8AC3E}">
        <p14:creationId xmlns:p14="http://schemas.microsoft.com/office/powerpoint/2010/main" val="3268159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21D3BC9C-6C58-464F-B94E-FD73C5FB016E}" type="datetimeFigureOut">
              <a:rPr lang="en-US" smtClean="0"/>
              <a:t>4/13/2024</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BE60DC36-8EFA-4378-9855-E019C55AC472}" type="slidenum">
              <a:rPr lang="en-US" smtClean="0"/>
              <a:t>‹#›</a:t>
            </a:fld>
            <a:endParaRPr lang="en-US" dirty="0"/>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heiacp.org/projects/law-enforcement-based-victim-services-lev"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sakitta.org/ovccc/docs/14668SAKIOVCCCbriefCommunicationWithThoseImpacted.pdf" TargetMode="External"/><Relationship Id="rId4" Type="http://schemas.openxmlformats.org/officeDocument/2006/relationships/hyperlink" Target="https://www.merriam-webster.com/dictionary/next%20of%20kin"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vc.ojp.gov/sites/g/files/xyckuh226/files/model-standards/6/glossary.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theiacp.org/projects/law-enforcement-based-victim-services-lev"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ovc.ojp.gov/sites/g/files/xyckuh226/files/model-standards/6/glossary.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merriam-webster.com/dictionary/self-determination"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heiacp.org/victims-rights-jurisdiction-profile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ncvli.org/victim-law-library-rights-by-state/"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vc.ojp.gov/sites/g/files/xyckuh226/files/model-standards/6/glossary.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axpixel.net/static/photo/640/Mind-Mental-Psychology-Brain-Mental-Health-Health-3332122.jp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heiacp.org/victims-rights-jurisdiction-profile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ncvli.org/victim-law-library-rights-by-state/"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ovc.ojp.gov/library/publications/attorney-general-guidelines-victim-and-witness-assistance-2022-edi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ressbooks.howardcc.edu/soci101/chapter/3-2-the-elements-of-cultur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theiacp.org/victims-rights-jurisdiction-profile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ncvli.org/victim-law-library-rights-by-stat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deathnotification.psu.edu/"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sakitta.org/ovccc/docs/14668SAKIOVCCCbriefCommunicationWithThoseImpacted.pdf" TargetMode="External"/><Relationship Id="rId4" Type="http://schemas.openxmlformats.org/officeDocument/2006/relationships/hyperlink" Target="https://justiceresearch.dspacedirect.org/server/api/core/bitstreams/879bb0ce-3fc7-4215-b2ba-68dc3bae9090/content"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akitta.org/ovccc/docs/14668SAKIOVCCCbriefCommunicationWithThoseImpacted.pdf"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theiacp.org/resources/document/law-enforcement-based-victim-services-template-package-iv-pamphlets"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deathnotification.psu.edu/"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sakitta.org/ovccc/docs/14668SAKIOVCCCbriefCommunicationWithThoseImpacted.pdf"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donatelife.net/"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ieds.online/body-donation-programs-by-state/" TargetMode="External"/><Relationship Id="rId4" Type="http://schemas.openxmlformats.org/officeDocument/2006/relationships/hyperlink" Target="https://www.aatb.org/"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ftc.gov/news-events/topics/truth-advertising/funeral-rule"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iccfa.com/" TargetMode="External"/><Relationship Id="rId5" Type="http://schemas.openxmlformats.org/officeDocument/2006/relationships/hyperlink" Target="https://www.funerals360.com/" TargetMode="External"/><Relationship Id="rId4" Type="http://schemas.openxmlformats.org/officeDocument/2006/relationships/hyperlink" Target="https://www.greenburialcouncil.org/"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americanbar.org/groups/real_property_trust_estate/resources/estate_planning/the_probate_process/"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bia.gov/bia/ois/dhs/financial-assistance" TargetMode="External"/><Relationship Id="rId5" Type="http://schemas.openxmlformats.org/officeDocument/2006/relationships/hyperlink" Target="https://www.benefits.va.gov/persona/indigent-veterans-unclaimed-remains.asp" TargetMode="External"/><Relationship Id="rId4" Type="http://schemas.openxmlformats.org/officeDocument/2006/relationships/hyperlink" Target="https://www.us-funerals.com/indigent-burials-and-cremations/"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merriam-webster.com/dictionary/support%20group"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merriam-webster.com/dictionary/counseling"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americanbiorecovery.org/general/custom.asp?page=aboutus"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www.osha.gov/laws-regs/standardinterpretations/2019-09-06-1" TargetMode="External"/><Relationship Id="rId5" Type="http://schemas.openxmlformats.org/officeDocument/2006/relationships/hyperlink" Target="https://www.osha.gov/" TargetMode="External"/><Relationship Id="rId4" Type="http://schemas.openxmlformats.org/officeDocument/2006/relationships/hyperlink" Target="https://iicrc.org/"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rriam-webster.com/dictionary/medicolega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pathologyoutlines.com/topic/forensicscauses.html"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phlp/publications/topic/coroner.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dc.gov/phlp/publications/coroner/investigations.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opec.com/the-difference-between-a-coroner-and-a-medical-examine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dc.gov/phlp/publications/coroner/training.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opec.com/the-difference-between-a-coroner-and-a-medical-examiner/"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dc.gov/phlp/publications/coroner/training.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phlp/publications/coroner/death.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22"/>
              </a:spcAft>
            </a:pPr>
            <a:r>
              <a:rPr lang="en-US" sz="1100" i="1" dirty="0">
                <a:ea typeface="Calibri" panose="020F0502020204030204" pitchFamily="34" charset="0"/>
                <a:cs typeface="Arial" panose="020B0604020202020204" pitchFamily="34" charset="0"/>
              </a:rPr>
              <a:t>This template provides sample language and content to help law enforcement agencies develop and deliver training related to effective delivery of death notifications. Agency personnel, including legal counsel and human resources staff, should review and revise this training material to ensure consistency with 1) federal and state statutes, 2) agency policies, procedures, and practices, and 3) local resources.</a:t>
            </a:r>
            <a:endParaRPr lang="en-US" sz="1100" dirty="0">
              <a:ea typeface="Calibri" panose="020F0502020204030204" pitchFamily="34" charset="0"/>
              <a:cs typeface="Times New Roman" panose="02020603050405020304" pitchFamily="18" charset="0"/>
            </a:endParaRPr>
          </a:p>
          <a:p>
            <a:endParaRPr lang="en-US" sz="1100" b="1" dirty="0"/>
          </a:p>
          <a:p>
            <a:r>
              <a:rPr lang="en-US" sz="1100" b="1" dirty="0"/>
              <a:t>Trainer 1: </a:t>
            </a:r>
            <a:r>
              <a:rPr lang="en-US" sz="1100" dirty="0"/>
              <a:t>Law enforcement</a:t>
            </a:r>
          </a:p>
          <a:p>
            <a:r>
              <a:rPr lang="en-US" sz="1100" b="1" dirty="0"/>
              <a:t>Trainer 2:</a:t>
            </a:r>
            <a:r>
              <a:rPr lang="en-US" sz="1100" dirty="0"/>
              <a:t> Law enforcement-based victim services personnel, if available</a:t>
            </a:r>
          </a:p>
          <a:p>
            <a:endParaRPr lang="en-US" sz="1100" dirty="0"/>
          </a:p>
          <a:p>
            <a:r>
              <a:rPr lang="en-US" sz="1100" b="1" dirty="0"/>
              <a:t>Prior to training:</a:t>
            </a:r>
          </a:p>
          <a:p>
            <a:pPr marL="179829" indent="-179829">
              <a:buFont typeface="Arial" panose="020B0604020202020204" pitchFamily="34" charset="0"/>
              <a:buChar char="•"/>
            </a:pPr>
            <a:r>
              <a:rPr lang="en-US" sz="1100" dirty="0"/>
              <a:t>Ensure trainers are familiar with</a:t>
            </a:r>
          </a:p>
          <a:p>
            <a:pPr marL="649510" lvl="1" indent="-179829">
              <a:buFont typeface="Arial" panose="020B0604020202020204" pitchFamily="34" charset="0"/>
              <a:buChar char="•"/>
            </a:pPr>
            <a:r>
              <a:rPr lang="en-US" sz="1100" dirty="0"/>
              <a:t>local practices for medicolegal investigations [</a:t>
            </a:r>
            <a:r>
              <a:rPr lang="en-US" sz="1100" i="1" dirty="0"/>
              <a:t>coroner/medical examiner processes</a:t>
            </a:r>
            <a:r>
              <a:rPr lang="en-US" sz="1100" dirty="0"/>
              <a:t>],</a:t>
            </a:r>
          </a:p>
          <a:p>
            <a:pPr marL="649510" lvl="1" indent="-179829" defTabSz="939363">
              <a:buFont typeface="Arial" panose="020B0604020202020204" pitchFamily="34" charset="0"/>
              <a:buChar char="•"/>
              <a:defRPr/>
            </a:pPr>
            <a:r>
              <a:rPr lang="en-US" sz="1100" dirty="0"/>
              <a:t>agency practices involving death notifications,</a:t>
            </a:r>
          </a:p>
          <a:p>
            <a:pPr marL="649510" lvl="1" indent="-179829" defTabSz="939363">
              <a:buFont typeface="Arial" panose="020B0604020202020204" pitchFamily="34" charset="0"/>
              <a:buChar char="•"/>
              <a:defRPr/>
            </a:pPr>
            <a:r>
              <a:rPr lang="en-US" sz="1100" dirty="0"/>
              <a:t>victim-centered, trauma-informed, and culturally-sensitive concepts and practices, </a:t>
            </a:r>
          </a:p>
          <a:p>
            <a:pPr marL="649510" lvl="1" indent="-179829" defTabSz="939363">
              <a:buFont typeface="Arial" panose="020B0604020202020204" pitchFamily="34" charset="0"/>
              <a:buChar char="•"/>
              <a:defRPr/>
            </a:pPr>
            <a:r>
              <a:rPr lang="en-US" sz="1100" dirty="0"/>
              <a:t>processes connected to death (anatomical donations, burial/cremation/funeral, probate, indigent burial, victim compensation), and </a:t>
            </a:r>
          </a:p>
          <a:p>
            <a:pPr marL="649510" lvl="1" indent="-179829">
              <a:buFont typeface="Arial" panose="020B0604020202020204" pitchFamily="34" charset="0"/>
              <a:buChar char="•"/>
            </a:pPr>
            <a:r>
              <a:rPr lang="en-US" sz="1100" dirty="0"/>
              <a:t>resource information (grief support, mental health, substance use, legal assistance, specialized cleaning).</a:t>
            </a:r>
          </a:p>
        </p:txBody>
      </p:sp>
      <p:sp>
        <p:nvSpPr>
          <p:cNvPr id="4" name="Slide Number Placeholder 3"/>
          <p:cNvSpPr>
            <a:spLocks noGrp="1"/>
          </p:cNvSpPr>
          <p:nvPr>
            <p:ph type="sldNum" sz="quarter" idx="5"/>
          </p:nvPr>
        </p:nvSpPr>
        <p:spPr/>
        <p:txBody>
          <a:bodyPr/>
          <a:lstStyle/>
          <a:p>
            <a:fld id="{BE60DC36-8EFA-4378-9855-E019C55AC472}" type="slidenum">
              <a:rPr lang="en-US" smtClean="0"/>
              <a:t>1</a:t>
            </a:fld>
            <a:endParaRPr lang="en-US" dirty="0"/>
          </a:p>
        </p:txBody>
      </p:sp>
    </p:spTree>
    <p:extLst>
      <p:ext uri="{BB962C8B-B14F-4D97-AF65-F5344CB8AC3E}">
        <p14:creationId xmlns:p14="http://schemas.microsoft.com/office/powerpoint/2010/main" val="177352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p>
          <a:p>
            <a:pPr marL="176131" indent="-176131">
              <a:buFont typeface="Arial" panose="020B0604020202020204" pitchFamily="34" charset="0"/>
              <a:buChar char="•"/>
            </a:pPr>
            <a:r>
              <a:rPr lang="en-US" dirty="0"/>
              <a:t>Review local information </a:t>
            </a:r>
          </a:p>
          <a:p>
            <a:pPr marL="645812" lvl="1" indent="-176131">
              <a:buFont typeface="Arial" panose="020B0604020202020204" pitchFamily="34" charset="0"/>
              <a:buChar char="•"/>
            </a:pPr>
            <a:r>
              <a:rPr lang="en-US" dirty="0"/>
              <a:t>[</a:t>
            </a:r>
            <a:r>
              <a:rPr lang="en-US" i="1" dirty="0"/>
              <a:t>coroner/medical examiner</a:t>
            </a:r>
            <a:r>
              <a:rPr lang="en-US" i="0" dirty="0"/>
              <a:t>]</a:t>
            </a:r>
            <a:r>
              <a:rPr lang="en-US" i="1" dirty="0"/>
              <a:t> </a:t>
            </a:r>
            <a:r>
              <a:rPr lang="en-US" dirty="0"/>
              <a:t>process </a:t>
            </a:r>
          </a:p>
          <a:p>
            <a:pPr marL="645812" lvl="1" indent="-176131">
              <a:buFont typeface="Arial" panose="020B0604020202020204" pitchFamily="34" charset="0"/>
              <a:buChar char="•"/>
            </a:pPr>
            <a:r>
              <a:rPr lang="en-US" dirty="0"/>
              <a:t>[</a:t>
            </a:r>
            <a:r>
              <a:rPr lang="en-US" i="1" dirty="0"/>
              <a:t>coroner/medical examiner</a:t>
            </a:r>
            <a:r>
              <a:rPr lang="en-US" dirty="0"/>
              <a:t>] contact information</a:t>
            </a:r>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10</a:t>
            </a:fld>
            <a:endParaRPr lang="en-US" dirty="0"/>
          </a:p>
        </p:txBody>
      </p:sp>
    </p:spTree>
    <p:extLst>
      <p:ext uri="{BB962C8B-B14F-4D97-AF65-F5344CB8AC3E}">
        <p14:creationId xmlns:p14="http://schemas.microsoft.com/office/powerpoint/2010/main" val="1397183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p>
          <a:p>
            <a:pPr marL="176131" indent="-176131">
              <a:buFont typeface="Arial" panose="020B0604020202020204" pitchFamily="34" charset="0"/>
              <a:buChar char="•"/>
            </a:pPr>
            <a:r>
              <a:rPr lang="en-US" dirty="0"/>
              <a:t>Law enforcement agencies are often tasked with investigating reported deaths involving both criminal (e.g., homicide, vehicular manslaughter) and non-criminal circumstances (e.g., accidental drug overdose, suicide)</a:t>
            </a:r>
          </a:p>
          <a:p>
            <a:pPr marL="176131" indent="-176131">
              <a:buFont typeface="Arial" panose="020B0604020202020204" pitchFamily="34" charset="0"/>
              <a:buChar char="•"/>
            </a:pPr>
            <a:r>
              <a:rPr lang="en-US" dirty="0"/>
              <a:t>Review [</a:t>
            </a:r>
            <a:r>
              <a:rPr lang="en-US" i="1" dirty="0"/>
              <a:t>Agency</a:t>
            </a:r>
            <a:r>
              <a:rPr lang="en-US" dirty="0"/>
              <a:t>] investigative process</a:t>
            </a:r>
          </a:p>
          <a:p>
            <a:pPr marL="645812" lvl="1" indent="-176131">
              <a:buFont typeface="Arial" panose="020B0604020202020204" pitchFamily="34" charset="0"/>
              <a:buChar char="•"/>
            </a:pPr>
            <a:r>
              <a:rPr lang="en-US" i="0" dirty="0"/>
              <a:t>Types of death investigations </a:t>
            </a:r>
          </a:p>
          <a:p>
            <a:pPr marL="645812" lvl="1" indent="-176131">
              <a:buFont typeface="Arial" panose="020B0604020202020204" pitchFamily="34" charset="0"/>
              <a:buChar char="•"/>
            </a:pPr>
            <a:r>
              <a:rPr lang="en-US" i="0" dirty="0"/>
              <a:t>Unit/personnel responsible for each investigation type</a:t>
            </a:r>
            <a:endParaRPr lang="en-US" dirty="0"/>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11</a:t>
            </a:fld>
            <a:endParaRPr lang="en-US" dirty="0"/>
          </a:p>
        </p:txBody>
      </p:sp>
    </p:spTree>
    <p:extLst>
      <p:ext uri="{BB962C8B-B14F-4D97-AF65-F5344CB8AC3E}">
        <p14:creationId xmlns:p14="http://schemas.microsoft.com/office/powerpoint/2010/main" val="3676468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p>
          <a:p>
            <a:pPr marL="176131" indent="-176131">
              <a:buFont typeface="Arial" panose="020B0604020202020204" pitchFamily="34" charset="0"/>
              <a:buChar char="•"/>
            </a:pPr>
            <a:r>
              <a:rPr lang="en-US" dirty="0"/>
              <a:t>Review [</a:t>
            </a:r>
            <a:r>
              <a:rPr lang="en-US" i="1" dirty="0"/>
              <a:t>Agency</a:t>
            </a:r>
            <a:r>
              <a:rPr lang="en-US" dirty="0"/>
              <a:t>] investigative process </a:t>
            </a:r>
          </a:p>
          <a:p>
            <a:pPr marL="645812" lvl="1" indent="-176131">
              <a:buFont typeface="Arial" panose="020B0604020202020204" pitchFamily="34" charset="0"/>
              <a:buChar char="•"/>
            </a:pPr>
            <a:r>
              <a:rPr lang="en-US" i="0" dirty="0"/>
              <a:t>Scene responsibilities – patrol personnel, investigators, crime scene personnel, victim services personnel, other personnel</a:t>
            </a:r>
            <a:endParaRPr lang="en-US" dirty="0"/>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12</a:t>
            </a:fld>
            <a:endParaRPr lang="en-US" dirty="0"/>
          </a:p>
        </p:txBody>
      </p:sp>
    </p:spTree>
    <p:extLst>
      <p:ext uri="{BB962C8B-B14F-4D97-AF65-F5344CB8AC3E}">
        <p14:creationId xmlns:p14="http://schemas.microsoft.com/office/powerpoint/2010/main" val="2084684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p>
          <a:p>
            <a:pPr marL="176131" indent="-176131">
              <a:buFont typeface="Arial" panose="020B0604020202020204" pitchFamily="34" charset="0"/>
              <a:buChar char="•"/>
            </a:pPr>
            <a:r>
              <a:rPr lang="en-US" dirty="0"/>
              <a:t>Review [</a:t>
            </a:r>
            <a:r>
              <a:rPr lang="en-US" i="1" dirty="0"/>
              <a:t>Agency</a:t>
            </a:r>
            <a:r>
              <a:rPr lang="en-US" dirty="0"/>
              <a:t>] investigative process </a:t>
            </a:r>
          </a:p>
          <a:p>
            <a:pPr marL="645812" lvl="1" indent="-176131">
              <a:buFont typeface="Arial" panose="020B0604020202020204" pitchFamily="34" charset="0"/>
              <a:buChar char="•"/>
            </a:pPr>
            <a:r>
              <a:rPr lang="en-US" i="0" dirty="0"/>
              <a:t>Identification of decedent</a:t>
            </a:r>
            <a:endParaRPr lang="en-US" dirty="0"/>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13</a:t>
            </a:fld>
            <a:endParaRPr lang="en-US" dirty="0"/>
          </a:p>
        </p:txBody>
      </p:sp>
    </p:spTree>
    <p:extLst>
      <p:ext uri="{BB962C8B-B14F-4D97-AF65-F5344CB8AC3E}">
        <p14:creationId xmlns:p14="http://schemas.microsoft.com/office/powerpoint/2010/main" val="3991796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p>
          <a:p>
            <a:pPr marL="176131" indent="-176131">
              <a:buFont typeface="Arial" panose="020B0604020202020204" pitchFamily="34" charset="0"/>
              <a:buChar char="•"/>
            </a:pPr>
            <a:r>
              <a:rPr lang="en-US" dirty="0"/>
              <a:t>Review [</a:t>
            </a:r>
            <a:r>
              <a:rPr lang="en-US" i="1" dirty="0"/>
              <a:t>Agency</a:t>
            </a:r>
            <a:r>
              <a:rPr lang="en-US" dirty="0"/>
              <a:t>] investigative process</a:t>
            </a:r>
          </a:p>
          <a:p>
            <a:pPr marL="645812" lvl="1" indent="-176131">
              <a:buFont typeface="Arial" panose="020B0604020202020204" pitchFamily="34" charset="0"/>
              <a:buChar char="•"/>
            </a:pPr>
            <a:r>
              <a:rPr lang="en-US" dirty="0"/>
              <a:t>Responsibilities during investigations for both investigators and victim services personnel</a:t>
            </a:r>
          </a:p>
          <a:p>
            <a:pPr marL="645812" lvl="1" indent="-176131">
              <a:buFont typeface="Arial" panose="020B0604020202020204" pitchFamily="34" charset="0"/>
              <a:buChar char="•"/>
            </a:pPr>
            <a:r>
              <a:rPr lang="en-US" dirty="0"/>
              <a:t>Responsibilities for communication with those impacted by deaths for both investigators and victim services personnel</a:t>
            </a:r>
          </a:p>
          <a:p>
            <a:endParaRPr lang="en-US" dirty="0"/>
          </a:p>
          <a:p>
            <a:r>
              <a:rPr lang="en-US" b="1" dirty="0"/>
              <a:t>Handouts:</a:t>
            </a:r>
          </a:p>
          <a:p>
            <a:pPr marL="179829" indent="-179829" defTabSz="959089">
              <a:buFont typeface="Arial" panose="020B0604020202020204" pitchFamily="34" charset="0"/>
              <a:buChar char="•"/>
              <a:defRPr/>
            </a:pPr>
            <a:r>
              <a:rPr lang="en-US" b="0" dirty="0"/>
              <a:t>[</a:t>
            </a:r>
            <a:r>
              <a:rPr lang="en-US" b="0" i="1" dirty="0"/>
              <a:t>Agency</a:t>
            </a:r>
            <a:r>
              <a:rPr lang="en-US" b="0" dirty="0"/>
              <a:t>] policies, protocols, procedures</a:t>
            </a:r>
          </a:p>
        </p:txBody>
      </p:sp>
      <p:sp>
        <p:nvSpPr>
          <p:cNvPr id="4" name="Slide Number Placeholder 3"/>
          <p:cNvSpPr>
            <a:spLocks noGrp="1"/>
          </p:cNvSpPr>
          <p:nvPr>
            <p:ph type="sldNum" sz="quarter" idx="5"/>
          </p:nvPr>
        </p:nvSpPr>
        <p:spPr/>
        <p:txBody>
          <a:bodyPr/>
          <a:lstStyle/>
          <a:p>
            <a:fld id="{BE60DC36-8EFA-4378-9855-E019C55AC472}" type="slidenum">
              <a:rPr lang="en-US" smtClean="0"/>
              <a:t>14</a:t>
            </a:fld>
            <a:endParaRPr lang="en-US" dirty="0"/>
          </a:p>
        </p:txBody>
      </p:sp>
    </p:spTree>
    <p:extLst>
      <p:ext uri="{BB962C8B-B14F-4D97-AF65-F5344CB8AC3E}">
        <p14:creationId xmlns:p14="http://schemas.microsoft.com/office/powerpoint/2010/main" val="366810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Prior to training:</a:t>
            </a:r>
          </a:p>
          <a:p>
            <a:pPr marL="176131" indent="-176131">
              <a:buFont typeface="Arial" panose="020B0604020202020204" pitchFamily="34" charset="0"/>
              <a:buChar char="•"/>
            </a:pPr>
            <a:r>
              <a:rPr lang="en-US" dirty="0"/>
              <a:t>Determine slide presentation assignments for slides 15-26</a:t>
            </a:r>
          </a:p>
          <a:p>
            <a:pPr marL="645812" lvl="1" indent="-176131">
              <a:buFont typeface="Arial" panose="020B0604020202020204" pitchFamily="34" charset="0"/>
              <a:buChar char="•"/>
            </a:pPr>
            <a:r>
              <a:rPr lang="en-US" b="1" dirty="0"/>
              <a:t>Trainer 1: </a:t>
            </a:r>
            <a:r>
              <a:rPr lang="en-US" b="0" dirty="0"/>
              <a:t>Law enforcement (slides </a:t>
            </a:r>
            <a:r>
              <a:rPr lang="en-US" b="0" i="1" dirty="0"/>
              <a:t>x-x</a:t>
            </a:r>
            <a:r>
              <a:rPr lang="en-US" b="0" dirty="0"/>
              <a:t>)</a:t>
            </a:r>
          </a:p>
          <a:p>
            <a:pPr marL="645812" lvl="1" indent="-176131">
              <a:buFont typeface="Arial" panose="020B0604020202020204" pitchFamily="34" charset="0"/>
              <a:buChar char="•"/>
            </a:pPr>
            <a:r>
              <a:rPr lang="en-US" b="1" dirty="0"/>
              <a:t>Trainer 2:</a:t>
            </a:r>
            <a:r>
              <a:rPr lang="en-US" b="0" dirty="0"/>
              <a:t> Law enforcement-based victim services personnel, if available (slides </a:t>
            </a:r>
            <a:r>
              <a:rPr lang="en-US" b="0" i="1" dirty="0"/>
              <a:t>x-x</a:t>
            </a:r>
            <a:r>
              <a:rPr lang="en-US" b="0" dirty="0"/>
              <a:t>)</a:t>
            </a:r>
          </a:p>
        </p:txBody>
      </p:sp>
      <p:sp>
        <p:nvSpPr>
          <p:cNvPr id="4" name="Slide Number Placeholder 3"/>
          <p:cNvSpPr>
            <a:spLocks noGrp="1"/>
          </p:cNvSpPr>
          <p:nvPr>
            <p:ph type="sldNum" sz="quarter" idx="5"/>
          </p:nvPr>
        </p:nvSpPr>
        <p:spPr/>
        <p:txBody>
          <a:bodyPr/>
          <a:lstStyle/>
          <a:p>
            <a:fld id="{BE60DC36-8EFA-4378-9855-E019C55AC472}" type="slidenum">
              <a:rPr lang="en-US" smtClean="0"/>
              <a:t>15</a:t>
            </a:fld>
            <a:endParaRPr lang="en-US" dirty="0"/>
          </a:p>
        </p:txBody>
      </p:sp>
    </p:spTree>
    <p:extLst>
      <p:ext uri="{BB962C8B-B14F-4D97-AF65-F5344CB8AC3E}">
        <p14:creationId xmlns:p14="http://schemas.microsoft.com/office/powerpoint/2010/main" val="589763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100" b="1" dirty="0"/>
              <a:t>Prior to training:</a:t>
            </a:r>
          </a:p>
          <a:p>
            <a:pPr marL="176131" indent="-176131">
              <a:buFont typeface="Arial" panose="020B0604020202020204" pitchFamily="34" charset="0"/>
              <a:buChar char="•"/>
            </a:pPr>
            <a:r>
              <a:rPr lang="en-US" sz="1100" dirty="0"/>
              <a:t>Access reference links to ensure the most current information is available for presentation and handouts</a:t>
            </a:r>
          </a:p>
          <a:p>
            <a:pPr defTabSz="939363">
              <a:defRPr/>
            </a:pPr>
            <a:endParaRPr lang="en-US" sz="1100" b="1" dirty="0"/>
          </a:p>
          <a:p>
            <a:pPr defTabSz="939363">
              <a:defRPr/>
            </a:pPr>
            <a:r>
              <a:rPr lang="en-US" sz="1100" b="1" dirty="0"/>
              <a:t>Trainer notes:</a:t>
            </a:r>
          </a:p>
          <a:p>
            <a:pPr marL="176131" indent="-176131" defTabSz="939363">
              <a:buFont typeface="Arial" panose="020B0604020202020204" pitchFamily="34" charset="0"/>
              <a:buChar char="•"/>
              <a:defRPr/>
            </a:pPr>
            <a:r>
              <a:rPr lang="en-US" sz="1100" dirty="0"/>
              <a:t>Review definitions</a:t>
            </a:r>
          </a:p>
          <a:p>
            <a:pPr marL="176131" indent="-176131" defTabSz="939363">
              <a:buFont typeface="Arial" panose="020B0604020202020204" pitchFamily="34" charset="0"/>
              <a:buChar char="•"/>
              <a:defRPr/>
            </a:pPr>
            <a:r>
              <a:rPr lang="en-US" sz="1100" dirty="0">
                <a:solidFill>
                  <a:srgbClr val="000000"/>
                </a:solidFill>
                <a:ea typeface="Calibri" panose="020F0502020204030204" pitchFamily="34" charset="0"/>
                <a:cs typeface="Times New Roman" panose="02020603050405020304" pitchFamily="18" charset="0"/>
              </a:rPr>
              <a:t>Terminology may vary by jurisdiction and profession. Individuals may also encompass more than one role. For example, an adult male may be the next of kin and be identified by several other co-victims as the point of contact for communication with law enforcement. </a:t>
            </a:r>
            <a:endParaRPr lang="en-US" sz="1100" dirty="0"/>
          </a:p>
          <a:p>
            <a:pPr defTabSz="939363">
              <a:defRPr/>
            </a:pPr>
            <a:endParaRPr lang="en-US" sz="1100" dirty="0"/>
          </a:p>
          <a:p>
            <a:pPr defTabSz="939363">
              <a:defRPr/>
            </a:pPr>
            <a:r>
              <a:rPr lang="en-US" sz="1100" b="1" dirty="0"/>
              <a:t>References:</a:t>
            </a:r>
          </a:p>
          <a:p>
            <a:pPr defTabSz="939363">
              <a:defRPr/>
            </a:pPr>
            <a:r>
              <a:rPr lang="en-US" sz="1100" dirty="0"/>
              <a:t>Co-victim: </a:t>
            </a:r>
            <a:r>
              <a:rPr lang="en-US" sz="1100" dirty="0">
                <a:hlinkClick r:id="rId3"/>
              </a:rPr>
              <a:t>Law Enforcement-Based Victim Services (LEV) | International Association of Chiefs of Police (theiacp.org)</a:t>
            </a:r>
            <a:endParaRPr lang="en-US" sz="1100" dirty="0"/>
          </a:p>
          <a:p>
            <a:pPr defTabSz="939363">
              <a:defRPr/>
            </a:pPr>
            <a:r>
              <a:rPr lang="en-US" sz="1100" dirty="0"/>
              <a:t>Next of Kin: </a:t>
            </a:r>
            <a:r>
              <a:rPr lang="en-US" sz="1100" dirty="0">
                <a:hlinkClick r:id="rId4"/>
              </a:rPr>
              <a:t>Next of kin Definition &amp; Meaning - Merriam-Webster</a:t>
            </a:r>
            <a:r>
              <a:rPr lang="en-US" sz="1100" dirty="0"/>
              <a:t>; </a:t>
            </a:r>
            <a:r>
              <a:rPr lang="en-US" sz="1100" dirty="0">
                <a:hlinkClick r:id="rId5"/>
              </a:rPr>
              <a:t>Communicating With Individuals Impacted by Cold Case Violent Crimes: Strategies for Ongoing Engagement (sakitta.org)</a:t>
            </a:r>
            <a:endParaRPr lang="en-US" sz="1100" dirty="0"/>
          </a:p>
          <a:p>
            <a:pPr defTabSz="939363">
              <a:defRPr/>
            </a:pPr>
            <a:r>
              <a:rPr lang="en-US" sz="1100" dirty="0"/>
              <a:t>Point of Contact: </a:t>
            </a:r>
            <a:r>
              <a:rPr lang="en-US" sz="1100" dirty="0">
                <a:hlinkClick r:id="rId5"/>
              </a:rPr>
              <a:t>Communicating With Individuals Impacted by Cold Case Violent Crimes: Strategies for Ongoing Engagement (sakitta.org)</a:t>
            </a:r>
            <a:endParaRPr lang="en-US" sz="1100" dirty="0"/>
          </a:p>
          <a:p>
            <a:pPr defTabSz="939363">
              <a:defRPr/>
            </a:pPr>
            <a:endParaRPr lang="en-US" sz="1100" dirty="0">
              <a:hlinkClick r:id="rId3"/>
            </a:endParaRPr>
          </a:p>
          <a:p>
            <a:pPr defTabSz="939363">
              <a:defRPr/>
            </a:pPr>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16</a:t>
            </a:fld>
            <a:endParaRPr lang="en-US" dirty="0"/>
          </a:p>
        </p:txBody>
      </p:sp>
    </p:spTree>
    <p:extLst>
      <p:ext uri="{BB962C8B-B14F-4D97-AF65-F5344CB8AC3E}">
        <p14:creationId xmlns:p14="http://schemas.microsoft.com/office/powerpoint/2010/main" val="2725160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100" b="1" dirty="0"/>
              <a:t>Prior to training:</a:t>
            </a:r>
          </a:p>
          <a:p>
            <a:pPr marL="176131" indent="-176131">
              <a:buFont typeface="Arial" panose="020B0604020202020204" pitchFamily="34" charset="0"/>
              <a:buChar char="•"/>
            </a:pPr>
            <a:r>
              <a:rPr lang="en-US" sz="1100" dirty="0"/>
              <a:t>Access reference links to ensure the most current information is available for presentation and handouts</a:t>
            </a:r>
            <a:endParaRPr lang="en-US" sz="1100" b="1" dirty="0"/>
          </a:p>
          <a:p>
            <a:pPr defTabSz="939363">
              <a:defRPr/>
            </a:pPr>
            <a:endParaRPr lang="en-US" sz="1100" b="1" dirty="0"/>
          </a:p>
          <a:p>
            <a:pPr defTabSz="939363">
              <a:defRPr/>
            </a:pPr>
            <a:r>
              <a:rPr lang="en-US" sz="1100" b="1" dirty="0"/>
              <a:t>Trainer notes:</a:t>
            </a:r>
          </a:p>
          <a:p>
            <a:pPr marL="176131" indent="-176131" defTabSz="939363">
              <a:buFont typeface="Arial" panose="020B0604020202020204" pitchFamily="34" charset="0"/>
              <a:buChar char="•"/>
              <a:defRPr/>
            </a:pPr>
            <a:r>
              <a:rPr lang="en-US" sz="1100" dirty="0"/>
              <a:t>Review definitions</a:t>
            </a:r>
          </a:p>
          <a:p>
            <a:pPr marL="176131" indent="-176131" defTabSz="939363">
              <a:buFont typeface="Arial" panose="020B0604020202020204" pitchFamily="34" charset="0"/>
              <a:buChar char="•"/>
              <a:defRPr/>
            </a:pPr>
            <a:r>
              <a:rPr lang="en-US" sz="1100" dirty="0"/>
              <a:t>Victims’ Rights</a:t>
            </a:r>
          </a:p>
          <a:p>
            <a:pPr marL="645812" lvl="1" indent="-176131" defTabSz="939363">
              <a:buFont typeface="Arial" panose="020B0604020202020204" pitchFamily="34" charset="0"/>
              <a:buChar char="•"/>
              <a:defRPr/>
            </a:pPr>
            <a:r>
              <a:rPr lang="en-US" sz="1100" dirty="0">
                <a:ea typeface="Calibri" panose="020F0502020204030204" pitchFamily="34" charset="0"/>
              </a:rPr>
              <a:t>Not all co-victims, next of kin, points of contact, and survivors meet the statutory definition of crime victim </a:t>
            </a:r>
          </a:p>
          <a:p>
            <a:pPr marL="1115494" lvl="2" indent="-176131" defTabSz="939363">
              <a:buFont typeface="Arial" panose="020B0604020202020204" pitchFamily="34" charset="0"/>
              <a:buChar char="•"/>
              <a:defRPr/>
            </a:pPr>
            <a:r>
              <a:rPr lang="en-US" sz="1100" dirty="0">
                <a:ea typeface="Calibri" panose="020F0502020204030204" pitchFamily="34" charset="0"/>
              </a:rPr>
              <a:t>Agency personnel should clearly identify those who meet the definition and ensure compliance with automatic and requested rights</a:t>
            </a:r>
          </a:p>
          <a:p>
            <a:pPr marL="1115494" lvl="2" indent="-176131" defTabSz="939363">
              <a:buFont typeface="Arial" panose="020B0604020202020204" pitchFamily="34" charset="0"/>
              <a:buChar char="•"/>
              <a:defRPr/>
            </a:pPr>
            <a:r>
              <a:rPr lang="en-US" sz="1100" dirty="0">
                <a:ea typeface="Calibri" panose="020F0502020204030204" pitchFamily="34" charset="0"/>
              </a:rPr>
              <a:t>Those who do not meet the definition do not have enforceable victims’ rights</a:t>
            </a:r>
          </a:p>
          <a:p>
            <a:pPr marL="645812" lvl="1" indent="-176131" defTabSz="939363">
              <a:buFont typeface="Arial" panose="020B0604020202020204" pitchFamily="34" charset="0"/>
              <a:buChar char="•"/>
              <a:defRPr/>
            </a:pPr>
            <a:r>
              <a:rPr lang="en-US" sz="1100" dirty="0">
                <a:ea typeface="Calibri" panose="020F0502020204030204" pitchFamily="34" charset="0"/>
              </a:rPr>
              <a:t>Agency personnel should use available resources, without infringing on defendants’ constitutional rights, to assist co-victims/next of kin/points of contact/survivors/witnesses during their interactions with the criminal justice system</a:t>
            </a:r>
            <a:endParaRPr lang="en-US" sz="1100" dirty="0"/>
          </a:p>
          <a:p>
            <a:pPr defTabSz="939363">
              <a:defRPr/>
            </a:pPr>
            <a:endParaRPr lang="en-US" sz="1100" dirty="0"/>
          </a:p>
          <a:p>
            <a:pPr defTabSz="939363">
              <a:defRPr/>
            </a:pPr>
            <a:r>
              <a:rPr lang="en-US" sz="1100" b="1" dirty="0"/>
              <a:t>References:</a:t>
            </a:r>
          </a:p>
          <a:p>
            <a:pPr defTabSz="939363">
              <a:defRPr/>
            </a:pPr>
            <a:r>
              <a:rPr lang="en-US" sz="1100" dirty="0"/>
              <a:t>Survivor: </a:t>
            </a:r>
            <a:r>
              <a:rPr lang="en-US" sz="1100" dirty="0">
                <a:hlinkClick r:id="rId3"/>
              </a:rPr>
              <a:t>OVC Model Standards (ojp.gov)</a:t>
            </a:r>
            <a:endParaRPr lang="en-US" sz="1100" dirty="0">
              <a:hlinkClick r:id="rId4"/>
            </a:endParaRPr>
          </a:p>
          <a:p>
            <a:pPr defTabSz="939363">
              <a:defRPr/>
            </a:pPr>
            <a:r>
              <a:rPr lang="en-US" sz="1100" dirty="0"/>
              <a:t>Victims’ Rights: </a:t>
            </a:r>
            <a:r>
              <a:rPr lang="en-US" sz="1100" dirty="0">
                <a:hlinkClick r:id="rId4"/>
              </a:rPr>
              <a:t>Law Enforcement-Based Victim Services (LEV) | International Association of Chiefs of Police (theiacp.org)</a:t>
            </a:r>
            <a:endParaRPr lang="en-US" sz="1100" dirty="0"/>
          </a:p>
        </p:txBody>
      </p:sp>
      <p:sp>
        <p:nvSpPr>
          <p:cNvPr id="4" name="Slide Number Placeholder 3"/>
          <p:cNvSpPr>
            <a:spLocks noGrp="1"/>
          </p:cNvSpPr>
          <p:nvPr>
            <p:ph type="sldNum" sz="quarter" idx="5"/>
          </p:nvPr>
        </p:nvSpPr>
        <p:spPr/>
        <p:txBody>
          <a:bodyPr/>
          <a:lstStyle/>
          <a:p>
            <a:fld id="{BE60DC36-8EFA-4378-9855-E019C55AC472}" type="slidenum">
              <a:rPr lang="en-US" smtClean="0"/>
              <a:t>17</a:t>
            </a:fld>
            <a:endParaRPr lang="en-US" dirty="0"/>
          </a:p>
        </p:txBody>
      </p:sp>
    </p:spTree>
    <p:extLst>
      <p:ext uri="{BB962C8B-B14F-4D97-AF65-F5344CB8AC3E}">
        <p14:creationId xmlns:p14="http://schemas.microsoft.com/office/powerpoint/2010/main" val="1118078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Prior to training:</a:t>
            </a:r>
          </a:p>
          <a:p>
            <a:pPr marL="176131" indent="-176131">
              <a:buFont typeface="Arial" panose="020B0604020202020204" pitchFamily="34" charset="0"/>
              <a:buChar char="•"/>
            </a:pPr>
            <a:r>
              <a:rPr lang="en-US" dirty="0"/>
              <a:t>Access reference links to ensure the most current information is available for presentation and handouts</a:t>
            </a:r>
            <a:endParaRPr lang="en-US" b="1" dirty="0"/>
          </a:p>
          <a:p>
            <a:pPr defTabSz="939363">
              <a:defRPr/>
            </a:pPr>
            <a:endParaRPr lang="en-US" b="1" dirty="0"/>
          </a:p>
          <a:p>
            <a:pPr defTabSz="939363">
              <a:defRPr/>
            </a:pPr>
            <a:r>
              <a:rPr lang="en-US" b="1" dirty="0"/>
              <a:t>Trainer notes:</a:t>
            </a:r>
          </a:p>
          <a:p>
            <a:pPr marL="176131" indent="-176131" defTabSz="939363">
              <a:buFont typeface="Arial" panose="020B0604020202020204" pitchFamily="34" charset="0"/>
              <a:buChar char="•"/>
              <a:defRPr/>
            </a:pPr>
            <a:r>
              <a:rPr lang="en-US" dirty="0"/>
              <a:t>Review components of definition</a:t>
            </a:r>
          </a:p>
          <a:p>
            <a:pPr defTabSz="939363">
              <a:defRPr/>
            </a:pPr>
            <a:endParaRPr lang="en-US" b="1" dirty="0"/>
          </a:p>
          <a:p>
            <a:pPr defTabSz="939363">
              <a:defRPr/>
            </a:pPr>
            <a:r>
              <a:rPr lang="en-US" b="1" dirty="0"/>
              <a:t>References:</a:t>
            </a:r>
          </a:p>
          <a:p>
            <a:pPr defTabSz="939363">
              <a:defRPr/>
            </a:pPr>
            <a:r>
              <a:rPr lang="en-US" dirty="0"/>
              <a:t>OVC, “Glossary” in Achieving Excellence: Model Standards for Serving Victims &amp; Survivors of Crime – </a:t>
            </a:r>
            <a:r>
              <a:rPr lang="en-US" dirty="0">
                <a:hlinkClick r:id="rId3"/>
              </a:rPr>
              <a:t>OVC Model Standards (ojp.gov)</a:t>
            </a:r>
            <a:r>
              <a:rPr lang="en-US" dirty="0">
                <a:hlinkClick r:id="rId4"/>
              </a:rPr>
              <a:t> </a:t>
            </a:r>
          </a:p>
          <a:p>
            <a:pPr defTabSz="939363">
              <a:defRPr/>
            </a:pPr>
            <a:r>
              <a:rPr lang="en-US" dirty="0">
                <a:hlinkClick r:id="rId4"/>
              </a:rPr>
              <a:t>Self-determination Definition &amp; Meaning - Merriam-Webster</a:t>
            </a:r>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18</a:t>
            </a:fld>
            <a:endParaRPr lang="en-US" dirty="0"/>
          </a:p>
        </p:txBody>
      </p:sp>
    </p:spTree>
    <p:extLst>
      <p:ext uri="{BB962C8B-B14F-4D97-AF65-F5344CB8AC3E}">
        <p14:creationId xmlns:p14="http://schemas.microsoft.com/office/powerpoint/2010/main" val="838891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Trainer notes:</a:t>
            </a:r>
          </a:p>
          <a:p>
            <a:pPr marL="176131" indent="-176131" defTabSz="939363">
              <a:buFont typeface="Arial" panose="020B0604020202020204" pitchFamily="34" charset="0"/>
              <a:buChar char="•"/>
              <a:defRPr/>
            </a:pPr>
            <a:r>
              <a:rPr lang="en-US" dirty="0"/>
              <a:t>Review graphic – may be disciplines that are not represented</a:t>
            </a:r>
          </a:p>
          <a:p>
            <a:pPr marL="645812" lvl="1" indent="-176131" defTabSz="939363">
              <a:buFont typeface="Arial" panose="020B0604020202020204" pitchFamily="34" charset="0"/>
              <a:buChar char="•"/>
              <a:defRPr/>
            </a:pPr>
            <a:r>
              <a:rPr lang="en-US" dirty="0"/>
              <a:t>Those served may include co-victims, next of kin, points of contact, and survivors</a:t>
            </a:r>
          </a:p>
          <a:p>
            <a:pPr marL="645812" lvl="1" indent="-176131" defTabSz="939363">
              <a:buFont typeface="Arial" panose="020B0604020202020204" pitchFamily="34" charset="0"/>
              <a:buChar char="•"/>
              <a:defRPr/>
            </a:pPr>
            <a:r>
              <a:rPr lang="en-US" dirty="0"/>
              <a:t>Each discipline has an independent relationship with those served</a:t>
            </a:r>
          </a:p>
          <a:p>
            <a:pPr marL="645812" lvl="1" indent="-176131" defTabSz="939363">
              <a:buFont typeface="Arial" panose="020B0604020202020204" pitchFamily="34" charset="0"/>
              <a:buChar char="•"/>
              <a:defRPr/>
            </a:pPr>
            <a:r>
              <a:rPr lang="en-US" dirty="0"/>
              <a:t>Goal is to transition from separate relationships to the needs of those served being a focus of everyone’s work</a:t>
            </a:r>
          </a:p>
          <a:p>
            <a:pPr marL="645812" lvl="1" indent="-176131" defTabSz="939363">
              <a:buFont typeface="Arial" panose="020B0604020202020204" pitchFamily="34" charset="0"/>
              <a:buChar char="•"/>
              <a:defRPr/>
            </a:pPr>
            <a:r>
              <a:rPr lang="en-US" dirty="0"/>
              <a:t>Line personnel, supervisors, and executive staff are all essential to ensuring consistent practices</a:t>
            </a:r>
          </a:p>
        </p:txBody>
      </p:sp>
      <p:sp>
        <p:nvSpPr>
          <p:cNvPr id="4" name="Slide Number Placeholder 3"/>
          <p:cNvSpPr>
            <a:spLocks noGrp="1"/>
          </p:cNvSpPr>
          <p:nvPr>
            <p:ph type="sldNum" sz="quarter" idx="5"/>
          </p:nvPr>
        </p:nvSpPr>
        <p:spPr/>
        <p:txBody>
          <a:bodyPr/>
          <a:lstStyle/>
          <a:p>
            <a:fld id="{BE60DC36-8EFA-4378-9855-E019C55AC472}" type="slidenum">
              <a:rPr lang="en-US" smtClean="0"/>
              <a:t>19</a:t>
            </a:fld>
            <a:endParaRPr lang="en-US" dirty="0"/>
          </a:p>
        </p:txBody>
      </p:sp>
    </p:spTree>
    <p:extLst>
      <p:ext uri="{BB962C8B-B14F-4D97-AF65-F5344CB8AC3E}">
        <p14:creationId xmlns:p14="http://schemas.microsoft.com/office/powerpoint/2010/main" val="370043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089">
              <a:defRPr/>
            </a:pPr>
            <a:r>
              <a:rPr lang="en-US" b="1" dirty="0"/>
              <a:t>Trainer notes:</a:t>
            </a:r>
          </a:p>
          <a:p>
            <a:pPr marL="176131" indent="-176131" defTabSz="959089">
              <a:buFont typeface="Arial" panose="020B0604020202020204" pitchFamily="34" charset="0"/>
              <a:buChar char="•"/>
              <a:defRPr/>
            </a:pPr>
            <a:r>
              <a:rPr lang="en-US" b="0" dirty="0"/>
              <a:t>Review learning objectives</a:t>
            </a:r>
          </a:p>
          <a:p>
            <a:pPr marL="176131" indent="-176131" defTabSz="959089">
              <a:buFont typeface="Arial" panose="020B0604020202020204" pitchFamily="34" charset="0"/>
              <a:buChar char="•"/>
              <a:defRPr/>
            </a:pPr>
            <a:r>
              <a:rPr lang="en-US" b="0" dirty="0"/>
              <a:t>Victim-centered, trauma-informed, culturally-sensitive practices can be used in situations beyond singular death incidents</a:t>
            </a:r>
          </a:p>
          <a:p>
            <a:pPr marL="633331" lvl="1" indent="-176131" defTabSz="959089">
              <a:buFont typeface="Arial" panose="020B0604020202020204" pitchFamily="34" charset="0"/>
              <a:buChar char="•"/>
              <a:defRPr/>
            </a:pPr>
            <a:r>
              <a:rPr lang="en-US" b="0" dirty="0"/>
              <a:t>Examples – multiple fatalities, significant injuries/hospitalizations, child sexual exploitation</a:t>
            </a:r>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a:t>
            </a:fld>
            <a:endParaRPr lang="en-US" dirty="0"/>
          </a:p>
        </p:txBody>
      </p:sp>
    </p:spTree>
    <p:extLst>
      <p:ext uri="{BB962C8B-B14F-4D97-AF65-F5344CB8AC3E}">
        <p14:creationId xmlns:p14="http://schemas.microsoft.com/office/powerpoint/2010/main" val="1134874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100" b="1" dirty="0"/>
              <a:t>Prior to training:</a:t>
            </a:r>
          </a:p>
          <a:p>
            <a:pPr marL="176131" indent="-176131">
              <a:buFont typeface="Arial" panose="020B0604020202020204" pitchFamily="34" charset="0"/>
              <a:buChar char="•"/>
            </a:pPr>
            <a:r>
              <a:rPr lang="en-US" sz="1100" dirty="0"/>
              <a:t>Access reference links to ensure the most current information is available for presentation and handouts</a:t>
            </a:r>
            <a:endParaRPr lang="en-US" sz="1100" b="1" dirty="0"/>
          </a:p>
          <a:p>
            <a:pPr defTabSz="939363">
              <a:defRPr/>
            </a:pPr>
            <a:endParaRPr lang="en-US" sz="1100" b="1" dirty="0"/>
          </a:p>
          <a:p>
            <a:pPr defTabSz="939363">
              <a:defRPr/>
            </a:pPr>
            <a:r>
              <a:rPr lang="en-US" sz="1100" b="1" dirty="0"/>
              <a:t>Trainer notes:</a:t>
            </a:r>
          </a:p>
          <a:p>
            <a:r>
              <a:rPr lang="en-US" sz="1100" u="sng" dirty="0"/>
              <a:t>Victims’ rights</a:t>
            </a:r>
          </a:p>
          <a:p>
            <a:pPr marL="176131" indent="-176131">
              <a:buFont typeface="Arial" panose="020B0604020202020204" pitchFamily="34" charset="0"/>
              <a:buChar char="•"/>
            </a:pPr>
            <a:r>
              <a:rPr lang="en-US" sz="1100" dirty="0"/>
              <a:t>Educate [</a:t>
            </a:r>
            <a:r>
              <a:rPr lang="en-US" sz="1100" i="1" dirty="0"/>
              <a:t>Agency</a:t>
            </a:r>
            <a:r>
              <a:rPr lang="en-US" sz="1100" dirty="0"/>
              <a:t>] personnel on [</a:t>
            </a:r>
            <a:r>
              <a:rPr lang="en-US" sz="1100" i="1" dirty="0"/>
              <a:t>State</a:t>
            </a:r>
            <a:r>
              <a:rPr lang="en-US" sz="1100" dirty="0"/>
              <a:t>] statutes</a:t>
            </a:r>
          </a:p>
          <a:p>
            <a:pPr marL="176131" indent="-176131">
              <a:buFont typeface="Arial" panose="020B0604020202020204" pitchFamily="34" charset="0"/>
              <a:buChar char="•"/>
            </a:pPr>
            <a:r>
              <a:rPr lang="en-US" sz="1100" dirty="0"/>
              <a:t>Adjust policies and practices to ensure compliance for all individuals with enforceable victims’ rights</a:t>
            </a:r>
          </a:p>
          <a:p>
            <a:pPr marL="645812" lvl="1" indent="-176131">
              <a:buFont typeface="Arial" panose="020B0604020202020204" pitchFamily="34" charset="0"/>
              <a:buChar char="•"/>
            </a:pPr>
            <a:r>
              <a:rPr lang="en-US" sz="1100" dirty="0"/>
              <a:t>Recommended practice is to voluntarily address all rights (automatic and requested) – do not wait for co-victims/next of kin/points of contact/survivors or other professionals to prompt your agency to act</a:t>
            </a:r>
          </a:p>
          <a:p>
            <a:endParaRPr lang="en-US" sz="1100" b="1" dirty="0"/>
          </a:p>
          <a:p>
            <a:r>
              <a:rPr lang="en-US" sz="1100" u="sng" dirty="0"/>
              <a:t>Victim Services</a:t>
            </a:r>
          </a:p>
          <a:p>
            <a:pPr marL="176131" indent="-176131">
              <a:buFont typeface="Arial" panose="020B0604020202020204" pitchFamily="34" charset="0"/>
              <a:buChar char="•"/>
            </a:pPr>
            <a:r>
              <a:rPr lang="en-US" sz="1100" dirty="0"/>
              <a:t>Notification team and investigation participation – delivery of notification, support during and after notifications, support during investigations, communication plan</a:t>
            </a:r>
          </a:p>
          <a:p>
            <a:pPr marL="176131" indent="-176131" defTabSz="939363">
              <a:buFont typeface="Arial" panose="020B0604020202020204" pitchFamily="34" charset="0"/>
              <a:buChar char="•"/>
              <a:defRPr/>
            </a:pPr>
            <a:r>
              <a:rPr lang="en-US" sz="1100" dirty="0"/>
              <a:t>Victim services personnel role </a:t>
            </a:r>
          </a:p>
          <a:p>
            <a:pPr marL="645812" lvl="1" indent="-176131" defTabSz="939363">
              <a:buFont typeface="Arial" panose="020B0604020202020204" pitchFamily="34" charset="0"/>
              <a:buChar char="•"/>
              <a:defRPr/>
            </a:pPr>
            <a:r>
              <a:rPr lang="en-US" sz="1100" dirty="0"/>
              <a:t>Informational and emotional support </a:t>
            </a:r>
          </a:p>
          <a:p>
            <a:pPr marL="645812" lvl="1" indent="-176131" defTabSz="939363">
              <a:buFont typeface="Arial" panose="020B0604020202020204" pitchFamily="34" charset="0"/>
              <a:buChar char="•"/>
              <a:defRPr/>
            </a:pPr>
            <a:r>
              <a:rPr lang="en-US" sz="1100" dirty="0"/>
              <a:t>Process explanation (e.g., medicolegal investigation, [</a:t>
            </a:r>
            <a:r>
              <a:rPr lang="en-US" sz="1100" i="1" dirty="0"/>
              <a:t>Agency</a:t>
            </a:r>
            <a:r>
              <a:rPr lang="en-US" sz="1100" dirty="0"/>
              <a:t>] investigation/crime scene/evidence analysis, prosecution)</a:t>
            </a:r>
          </a:p>
          <a:p>
            <a:pPr marL="645812" lvl="1" indent="-176131" defTabSz="939363">
              <a:buFont typeface="Arial" panose="020B0604020202020204" pitchFamily="34" charset="0"/>
              <a:buChar char="•"/>
              <a:defRPr/>
            </a:pPr>
            <a:r>
              <a:rPr lang="en-US" sz="1100" dirty="0"/>
              <a:t>Accompaniment during meetings/interviews (e.g., retrieval of personal effects from [</a:t>
            </a:r>
            <a:r>
              <a:rPr lang="en-US" sz="1100" i="1" dirty="0"/>
              <a:t>coroner/medical examiner</a:t>
            </a:r>
            <a:r>
              <a:rPr lang="en-US" sz="1100" dirty="0"/>
              <a:t>], investigator interview, property return, press conference)</a:t>
            </a:r>
          </a:p>
          <a:p>
            <a:pPr marL="645812" lvl="1" indent="-176131" defTabSz="939363">
              <a:buFont typeface="Arial" panose="020B0604020202020204" pitchFamily="34" charset="0"/>
              <a:buChar char="•"/>
              <a:defRPr/>
            </a:pPr>
            <a:r>
              <a:rPr lang="en-US" sz="1100" dirty="0"/>
              <a:t>Explanation of confidentiality limitations (e.g., </a:t>
            </a:r>
            <a:r>
              <a:rPr lang="en-US" sz="1100" i="1" dirty="0"/>
              <a:t>Brady)</a:t>
            </a:r>
            <a:r>
              <a:rPr lang="en-US" sz="1100" dirty="0"/>
              <a:t>, property rightful owner determination</a:t>
            </a:r>
            <a:endParaRPr lang="en-US" sz="1100" i="1" dirty="0"/>
          </a:p>
          <a:p>
            <a:pPr marL="645812" lvl="1" indent="-176131" defTabSz="939363">
              <a:buFont typeface="Arial" panose="020B0604020202020204" pitchFamily="34" charset="0"/>
              <a:buChar char="•"/>
              <a:defRPr/>
            </a:pPr>
            <a:r>
              <a:rPr lang="en-US" sz="1100" dirty="0"/>
              <a:t>Resource referrals – grief support, end of life service providers, civil legal assistance (e.g., probate, child custody), Victim Compensation (e.g., burial//cremation/funeral assistance for criminal events), coordination with prosecution victim/witness personnel for criminal cases </a:t>
            </a:r>
          </a:p>
          <a:p>
            <a:endParaRPr lang="en-US" sz="1100" u="sng" dirty="0"/>
          </a:p>
          <a:p>
            <a:r>
              <a:rPr lang="en-US" sz="1100" u="sng" dirty="0"/>
              <a:t>Choices and needs</a:t>
            </a:r>
          </a:p>
          <a:p>
            <a:pPr marL="176131" indent="-176131">
              <a:buFont typeface="Arial" panose="020B0604020202020204" pitchFamily="34" charset="0"/>
              <a:buChar char="•"/>
            </a:pPr>
            <a:r>
              <a:rPr lang="en-US" sz="1100" dirty="0"/>
              <a:t>Offer choices and make accommodations – this may mean accounting for additional time, personnel obligations</a:t>
            </a:r>
          </a:p>
          <a:p>
            <a:pPr marL="645812" lvl="1" indent="-176131">
              <a:buFont typeface="Arial" panose="020B0604020202020204" pitchFamily="34" charset="0"/>
              <a:buChar char="•"/>
            </a:pPr>
            <a:r>
              <a:rPr lang="en-US" sz="1100" dirty="0"/>
              <a:t>When/where contact happens, where to sit/stand, who is present for the conversation </a:t>
            </a:r>
          </a:p>
          <a:p>
            <a:pPr marL="645812" lvl="1" indent="-176131">
              <a:buFont typeface="Arial" panose="020B0604020202020204" pitchFamily="34" charset="0"/>
              <a:buChar char="•"/>
            </a:pPr>
            <a:r>
              <a:rPr lang="en-US" sz="1100" dirty="0"/>
              <a:t>Language access – objective interpreters are essential for death investigations and notifications</a:t>
            </a:r>
          </a:p>
          <a:p>
            <a:pPr marL="645812" lvl="1" indent="-176131">
              <a:buFont typeface="Arial" panose="020B0604020202020204" pitchFamily="34" charset="0"/>
              <a:buChar char="•"/>
            </a:pPr>
            <a:r>
              <a:rPr lang="en-US" sz="1100" dirty="0"/>
              <a:t>Cultural considerations – gender/age of agency personnel may affect communication</a:t>
            </a:r>
          </a:p>
          <a:p>
            <a:pPr marL="645812" lvl="1" indent="-176131">
              <a:buFont typeface="Arial" panose="020B0604020202020204" pitchFamily="34" charset="0"/>
              <a:buChar char="•"/>
            </a:pPr>
            <a:r>
              <a:rPr lang="en-US" sz="1100" dirty="0"/>
              <a:t>Transportation barriers – agency personnel may need to respond in field or assist with transportation</a:t>
            </a:r>
          </a:p>
          <a:p>
            <a:endParaRPr lang="en-US" sz="1100" b="1" dirty="0"/>
          </a:p>
          <a:p>
            <a:r>
              <a:rPr lang="en-US" sz="1100" u="sng" dirty="0"/>
              <a:t>Location and timing</a:t>
            </a:r>
          </a:p>
          <a:p>
            <a:pPr marL="176131" indent="-176131" defTabSz="939363">
              <a:buFont typeface="Arial" panose="020B0604020202020204" pitchFamily="34" charset="0"/>
              <a:buChar char="•"/>
              <a:defRPr/>
            </a:pPr>
            <a:r>
              <a:rPr lang="en-US" sz="1100" dirty="0"/>
              <a:t>Preferences for contact mode (in-person, virtual, phone, text)</a:t>
            </a:r>
          </a:p>
          <a:p>
            <a:pPr marL="176131" indent="-176131">
              <a:buFont typeface="Arial" panose="020B0604020202020204" pitchFamily="34" charset="0"/>
              <a:buChar char="•"/>
            </a:pPr>
            <a:r>
              <a:rPr lang="en-US" sz="1100" dirty="0"/>
              <a:t>Work, school, and other obligations (e.g., care of children, medical appointments, sleep schedules)</a:t>
            </a:r>
          </a:p>
          <a:p>
            <a:pPr marL="176131" indent="-176131">
              <a:buFont typeface="Arial" panose="020B0604020202020204" pitchFamily="34" charset="0"/>
              <a:buChar char="•"/>
            </a:pPr>
            <a:r>
              <a:rPr lang="en-US" sz="1100" dirty="0"/>
              <a:t>Frequency of contact</a:t>
            </a:r>
          </a:p>
          <a:p>
            <a:endParaRPr lang="en-US" sz="1100" dirty="0"/>
          </a:p>
          <a:p>
            <a:r>
              <a:rPr lang="en-US" sz="1100" u="sng" dirty="0"/>
              <a:t>Support Persons</a:t>
            </a:r>
          </a:p>
          <a:p>
            <a:pPr marL="176131" indent="-176131">
              <a:buFont typeface="Arial" panose="020B0604020202020204" pitchFamily="34" charset="0"/>
              <a:buChar char="•"/>
            </a:pPr>
            <a:r>
              <a:rPr lang="en-US" sz="1100" dirty="0"/>
              <a:t>Faith representatives</a:t>
            </a:r>
          </a:p>
          <a:p>
            <a:pPr marL="176131" indent="-176131">
              <a:buFont typeface="Arial" panose="020B0604020202020204" pitchFamily="34" charset="0"/>
              <a:buChar char="•"/>
            </a:pPr>
            <a:r>
              <a:rPr lang="en-US" sz="1100" dirty="0"/>
              <a:t>Family members, friends, neighbors</a:t>
            </a:r>
          </a:p>
          <a:p>
            <a:endParaRPr lang="en-US" sz="1100" dirty="0"/>
          </a:p>
          <a:p>
            <a:pPr defTabSz="939363">
              <a:defRPr/>
            </a:pPr>
            <a:r>
              <a:rPr lang="en-US" sz="1100" b="1" dirty="0"/>
              <a:t>References:</a:t>
            </a:r>
          </a:p>
          <a:p>
            <a:pPr defTabSz="939363">
              <a:defRPr/>
            </a:pPr>
            <a:r>
              <a:rPr lang="en-US" sz="1100" dirty="0"/>
              <a:t>The National Crime Victim Law Institute (NCVLI) has developed Victims’ Rights Jurisdiction Profiles for each state represented by Law Enforcement-Based Victim Services (LEV) Grantees [</a:t>
            </a:r>
            <a:r>
              <a:rPr lang="en-US" sz="1100" dirty="0">
                <a:hlinkClick r:id="rId3"/>
              </a:rPr>
              <a:t>Victims' Rights Jurisdiction Profiles | International Association of Chiefs of Police (theiacp.org)</a:t>
            </a:r>
            <a:r>
              <a:rPr lang="en-US" sz="1100" dirty="0"/>
              <a:t>]. These profiles consist of two documents:</a:t>
            </a:r>
          </a:p>
          <a:p>
            <a:pPr marL="176131" indent="-176131" defTabSz="939363">
              <a:buFont typeface="Arial" panose="020B0604020202020204" pitchFamily="34" charset="0"/>
              <a:buChar char="•"/>
              <a:defRPr/>
            </a:pPr>
            <a:r>
              <a:rPr lang="en-US" sz="1100" dirty="0"/>
              <a:t>Select Victims’ Rights – provides a base of knowledge regarding crime victims’ rights in the designated state</a:t>
            </a:r>
          </a:p>
          <a:p>
            <a:pPr marL="176131" indent="-176131" defTabSz="939363">
              <a:buFont typeface="Arial" panose="020B0604020202020204" pitchFamily="34" charset="0"/>
              <a:buChar char="•"/>
              <a:defRPr/>
            </a:pPr>
            <a:r>
              <a:rPr lang="en-US" sz="1100" dirty="0"/>
              <a:t>Privacy, Confidentiality, and Privilege – designed to enhance victim services personnel’s knowledge and understanding of laws governing crime victims’ rights to privacy, confidentiality, and privilege in the designated state</a:t>
            </a:r>
          </a:p>
          <a:p>
            <a:pPr marL="176131" indent="-176131" defTabSz="939363">
              <a:buFont typeface="Arial" panose="020B0604020202020204" pitchFamily="34" charset="0"/>
              <a:buChar char="•"/>
              <a:defRPr/>
            </a:pPr>
            <a:endParaRPr lang="en-US" sz="1100" dirty="0"/>
          </a:p>
          <a:p>
            <a:pPr defTabSz="939363">
              <a:defRPr/>
            </a:pPr>
            <a:r>
              <a:rPr lang="en-US" sz="1100" dirty="0"/>
              <a:t>For states not represented by LEV Grantees, additional information can be found at: </a:t>
            </a:r>
            <a:r>
              <a:rPr lang="en-US" sz="1600" dirty="0">
                <a:hlinkClick r:id="rId4"/>
              </a:rPr>
              <a:t>Victim Law Library - Rights by State – NCVLI</a:t>
            </a:r>
            <a:endParaRPr lang="en-US" sz="1100" dirty="0"/>
          </a:p>
        </p:txBody>
      </p:sp>
      <p:sp>
        <p:nvSpPr>
          <p:cNvPr id="4" name="Slide Number Placeholder 3"/>
          <p:cNvSpPr>
            <a:spLocks noGrp="1"/>
          </p:cNvSpPr>
          <p:nvPr>
            <p:ph type="sldNum" sz="quarter" idx="5"/>
          </p:nvPr>
        </p:nvSpPr>
        <p:spPr/>
        <p:txBody>
          <a:bodyPr/>
          <a:lstStyle/>
          <a:p>
            <a:fld id="{BE60DC36-8EFA-4378-9855-E019C55AC472}" type="slidenum">
              <a:rPr lang="en-US" smtClean="0"/>
              <a:t>20</a:t>
            </a:fld>
            <a:endParaRPr lang="en-US" dirty="0"/>
          </a:p>
        </p:txBody>
      </p:sp>
    </p:spTree>
    <p:extLst>
      <p:ext uri="{BB962C8B-B14F-4D97-AF65-F5344CB8AC3E}">
        <p14:creationId xmlns:p14="http://schemas.microsoft.com/office/powerpoint/2010/main" val="2077658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Prior to training:</a:t>
            </a:r>
          </a:p>
          <a:p>
            <a:pPr marL="176131" indent="-176131">
              <a:buFont typeface="Arial" panose="020B0604020202020204" pitchFamily="34" charset="0"/>
              <a:buChar char="•"/>
            </a:pPr>
            <a:r>
              <a:rPr lang="en-US" dirty="0"/>
              <a:t>Access reference links to ensure the most current information is available for presentation and handouts</a:t>
            </a:r>
            <a:endParaRPr lang="en-US" b="1" dirty="0"/>
          </a:p>
          <a:p>
            <a:pPr defTabSz="939363">
              <a:defRPr/>
            </a:pPr>
            <a:endParaRPr lang="en-US" b="1" dirty="0"/>
          </a:p>
          <a:p>
            <a:pPr defTabSz="939363">
              <a:defRPr/>
            </a:pPr>
            <a:r>
              <a:rPr lang="en-US" b="1" dirty="0"/>
              <a:t>Trainer notes:</a:t>
            </a:r>
          </a:p>
          <a:p>
            <a:pPr marL="176131" indent="-176131" defTabSz="939363">
              <a:buFont typeface="Arial" panose="020B0604020202020204" pitchFamily="34" charset="0"/>
              <a:buChar char="•"/>
              <a:defRPr/>
            </a:pPr>
            <a:r>
              <a:rPr lang="en-US" dirty="0"/>
              <a:t>Review components of definition</a:t>
            </a:r>
          </a:p>
          <a:p>
            <a:pPr defTabSz="939363">
              <a:defRPr/>
            </a:pPr>
            <a:endParaRPr lang="en-US" b="1" dirty="0"/>
          </a:p>
          <a:p>
            <a:pPr defTabSz="939363">
              <a:defRPr/>
            </a:pPr>
            <a:r>
              <a:rPr lang="en-US" b="1" dirty="0"/>
              <a:t>References:</a:t>
            </a:r>
            <a:endParaRPr lang="en-US" dirty="0"/>
          </a:p>
          <a:p>
            <a:pPr defTabSz="939363">
              <a:defRPr/>
            </a:pPr>
            <a:r>
              <a:rPr lang="en-US" dirty="0"/>
              <a:t>OVC, “Glossary” in Achieving Excellence: Model Standards for Serving Victims &amp; Survivors of Crime – </a:t>
            </a:r>
            <a:r>
              <a:rPr lang="en-US" dirty="0">
                <a:hlinkClick r:id="rId3"/>
              </a:rPr>
              <a:t>OVC Model Standards (ojp.gov)</a:t>
            </a:r>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21</a:t>
            </a:fld>
            <a:endParaRPr lang="en-US" dirty="0"/>
          </a:p>
        </p:txBody>
      </p:sp>
    </p:spTree>
    <p:extLst>
      <p:ext uri="{BB962C8B-B14F-4D97-AF65-F5344CB8AC3E}">
        <p14:creationId xmlns:p14="http://schemas.microsoft.com/office/powerpoint/2010/main" val="1693627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Trainer notes:</a:t>
            </a:r>
          </a:p>
          <a:p>
            <a:pPr marL="176131" indent="-176131" defTabSz="939363">
              <a:buFont typeface="Arial" panose="020B0604020202020204" pitchFamily="34" charset="0"/>
              <a:buChar char="•"/>
              <a:defRPr/>
            </a:pPr>
            <a:r>
              <a:rPr lang="en-US" dirty="0"/>
              <a:t>Review graphic – trauma can affect co-victims/next of kin/points of contact/survivors, [</a:t>
            </a:r>
            <a:r>
              <a:rPr lang="en-US" i="1" dirty="0"/>
              <a:t>Agency</a:t>
            </a:r>
            <a:r>
              <a:rPr lang="en-US" dirty="0"/>
              <a:t>] personnel, professional colleagues</a:t>
            </a:r>
          </a:p>
          <a:p>
            <a:pPr marL="645812" lvl="1" indent="-176131" defTabSz="939363">
              <a:buFont typeface="Arial" panose="020B0604020202020204" pitchFamily="34" charset="0"/>
              <a:buChar char="•"/>
              <a:defRPr/>
            </a:pPr>
            <a:r>
              <a:rPr lang="en-US" dirty="0"/>
              <a:t>All personnel who interact with co-victims/next of kin/points of contact/survivors can adjust their assigned responsibilities (</a:t>
            </a:r>
            <a:r>
              <a:rPr lang="en-US" i="1" dirty="0"/>
              <a:t>dispatch, patrol, investigators, crime scene, victim services, media, health professionals, community organizations, prosecution, adult/child welfare, victim compensation</a:t>
            </a:r>
            <a:r>
              <a:rPr lang="en-US" dirty="0"/>
              <a:t>)</a:t>
            </a:r>
          </a:p>
          <a:p>
            <a:pPr marL="645812" lvl="1" indent="-176131" defTabSz="939363">
              <a:buFont typeface="Arial" panose="020B0604020202020204" pitchFamily="34" charset="0"/>
              <a:buChar char="•"/>
              <a:defRPr/>
            </a:pPr>
            <a:r>
              <a:rPr lang="en-US" dirty="0"/>
              <a:t>Goal is to incorporate trauma information as a focus of everyone’s work</a:t>
            </a:r>
          </a:p>
          <a:p>
            <a:pPr marL="645812" lvl="1" indent="-176131" defTabSz="939363">
              <a:buFont typeface="Arial" panose="020B0604020202020204" pitchFamily="34" charset="0"/>
              <a:buChar char="•"/>
              <a:defRPr/>
            </a:pPr>
            <a:r>
              <a:rPr lang="en-US" dirty="0"/>
              <a:t>Line personnel, supervisors, and executive staff are all essential to ensuring consistent practices</a:t>
            </a:r>
          </a:p>
          <a:p>
            <a:pPr defTabSz="939363">
              <a:defRPr/>
            </a:pPr>
            <a:endParaRPr lang="en-US" i="1" dirty="0"/>
          </a:p>
          <a:p>
            <a:pPr defTabSz="939363">
              <a:defRPr/>
            </a:pPr>
            <a:r>
              <a:rPr lang="en-US" b="1" i="1" dirty="0"/>
              <a:t>Image:</a:t>
            </a:r>
            <a:r>
              <a:rPr lang="en-US" b="1" dirty="0"/>
              <a:t> </a:t>
            </a:r>
            <a:r>
              <a:rPr lang="en-US" dirty="0">
                <a:hlinkClick r:id="rId3"/>
              </a:rPr>
              <a:t>Mind-Mental-Psychology-Brain-Mental-Health-Health-3332122.jpg (640×493) (maxpixel.net)</a:t>
            </a:r>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22</a:t>
            </a:fld>
            <a:endParaRPr lang="en-US" dirty="0"/>
          </a:p>
        </p:txBody>
      </p:sp>
    </p:spTree>
    <p:extLst>
      <p:ext uri="{BB962C8B-B14F-4D97-AF65-F5344CB8AC3E}">
        <p14:creationId xmlns:p14="http://schemas.microsoft.com/office/powerpoint/2010/main" val="2889148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100" b="1" dirty="0"/>
              <a:t>Prior to training:</a:t>
            </a:r>
          </a:p>
          <a:p>
            <a:pPr marL="176131" indent="-176131">
              <a:buFont typeface="Arial" panose="020B0604020202020204" pitchFamily="34" charset="0"/>
              <a:buChar char="•"/>
            </a:pPr>
            <a:r>
              <a:rPr lang="en-US" sz="1100" dirty="0"/>
              <a:t>Access reference links to ensure the most current information is available for presentation and handouts</a:t>
            </a:r>
            <a:endParaRPr lang="en-US" sz="1100" b="1" dirty="0"/>
          </a:p>
          <a:p>
            <a:pPr defTabSz="939363">
              <a:defRPr/>
            </a:pPr>
            <a:endParaRPr lang="en-US" sz="1100" b="1" dirty="0"/>
          </a:p>
          <a:p>
            <a:pPr defTabSz="939363">
              <a:defRPr/>
            </a:pPr>
            <a:r>
              <a:rPr lang="en-US" sz="1100" b="1" dirty="0"/>
              <a:t>Trainer notes:</a:t>
            </a:r>
          </a:p>
          <a:p>
            <a:endParaRPr lang="en-US" sz="1100" b="1" dirty="0"/>
          </a:p>
          <a:p>
            <a:r>
              <a:rPr lang="en-US" sz="1100" u="sng" dirty="0"/>
              <a:t>Victims’ rights</a:t>
            </a:r>
          </a:p>
          <a:p>
            <a:pPr marL="176131" indent="-176131">
              <a:buFont typeface="Arial" panose="020B0604020202020204" pitchFamily="34" charset="0"/>
              <a:buChar char="•"/>
            </a:pPr>
            <a:r>
              <a:rPr lang="en-US" sz="1100" dirty="0"/>
              <a:t>Educate [</a:t>
            </a:r>
            <a:r>
              <a:rPr lang="en-US" sz="1100" i="1" dirty="0"/>
              <a:t>Agency</a:t>
            </a:r>
            <a:r>
              <a:rPr lang="en-US" sz="1100" dirty="0"/>
              <a:t>] personnel on [</a:t>
            </a:r>
            <a:r>
              <a:rPr lang="en-US" sz="1100" i="1" dirty="0"/>
              <a:t>State</a:t>
            </a:r>
            <a:r>
              <a:rPr lang="en-US" sz="1100" dirty="0"/>
              <a:t>] statutes</a:t>
            </a:r>
          </a:p>
          <a:p>
            <a:pPr marL="176131" indent="-176131">
              <a:buFont typeface="Arial" panose="020B0604020202020204" pitchFamily="34" charset="0"/>
              <a:buChar char="•"/>
            </a:pPr>
            <a:r>
              <a:rPr lang="en-US" sz="1100" dirty="0"/>
              <a:t>Adjust policies and practices to ensure compliance for all individuals with enforceable victims’ rights</a:t>
            </a:r>
          </a:p>
          <a:p>
            <a:pPr marL="645812" lvl="1" indent="-176131">
              <a:buFont typeface="Arial" panose="020B0604020202020204" pitchFamily="34" charset="0"/>
              <a:buChar char="•"/>
            </a:pPr>
            <a:r>
              <a:rPr lang="en-US" sz="1100" dirty="0"/>
              <a:t>Recommended practice is to voluntarily address all rights (automatic and requested) – do not wait for co-victims/next of kin/points of contact/survivors or other professionals to prompt your agency to act</a:t>
            </a:r>
          </a:p>
          <a:p>
            <a:pPr defTabSz="939363">
              <a:defRPr/>
            </a:pPr>
            <a:endParaRPr lang="en-US" sz="1100" b="1" dirty="0"/>
          </a:p>
          <a:p>
            <a:pPr defTabSz="939363">
              <a:defRPr/>
            </a:pPr>
            <a:r>
              <a:rPr lang="en-US" sz="1100" u="sng" dirty="0"/>
              <a:t>Victim Services</a:t>
            </a:r>
          </a:p>
          <a:p>
            <a:pPr marL="176131" indent="-176131">
              <a:buFont typeface="Arial" panose="020B0604020202020204" pitchFamily="34" charset="0"/>
              <a:buChar char="•"/>
            </a:pPr>
            <a:r>
              <a:rPr lang="en-US" sz="1100" dirty="0"/>
              <a:t>Notification team and investigation participation – delivery of notification, support during and after notifications, support during investigations, communication plan</a:t>
            </a:r>
          </a:p>
          <a:p>
            <a:pPr marL="176131" indent="-176131" defTabSz="939363">
              <a:buFont typeface="Arial" panose="020B0604020202020204" pitchFamily="34" charset="0"/>
              <a:buChar char="•"/>
              <a:defRPr/>
            </a:pPr>
            <a:r>
              <a:rPr lang="en-US" sz="1100" dirty="0"/>
              <a:t>Victim services personnel role </a:t>
            </a:r>
          </a:p>
          <a:p>
            <a:pPr marL="645812" lvl="1" indent="-176131" defTabSz="939363">
              <a:buFont typeface="Arial" panose="020B0604020202020204" pitchFamily="34" charset="0"/>
              <a:buChar char="•"/>
              <a:defRPr/>
            </a:pPr>
            <a:r>
              <a:rPr lang="en-US" sz="1100" dirty="0"/>
              <a:t>Informational and emotional support </a:t>
            </a:r>
          </a:p>
          <a:p>
            <a:pPr marL="645812" lvl="1" indent="-176131" defTabSz="939363">
              <a:buFont typeface="Arial" panose="020B0604020202020204" pitchFamily="34" charset="0"/>
              <a:buChar char="•"/>
              <a:defRPr/>
            </a:pPr>
            <a:r>
              <a:rPr lang="en-US" sz="1100" dirty="0"/>
              <a:t>Process explanation (e.g., medicolegal investigation, [</a:t>
            </a:r>
            <a:r>
              <a:rPr lang="en-US" sz="1100" i="1" dirty="0"/>
              <a:t>Agency</a:t>
            </a:r>
            <a:r>
              <a:rPr lang="en-US" sz="1100" dirty="0"/>
              <a:t>] investigation/crime scene/evidence analysis, prosecution)</a:t>
            </a:r>
          </a:p>
          <a:p>
            <a:pPr marL="645812" lvl="1" indent="-176131" defTabSz="939363">
              <a:buFont typeface="Arial" panose="020B0604020202020204" pitchFamily="34" charset="0"/>
              <a:buChar char="•"/>
              <a:defRPr/>
            </a:pPr>
            <a:r>
              <a:rPr lang="en-US" sz="1100" dirty="0"/>
              <a:t>Accompaniment during meetings/interviews (e.g., retrieval of personal effects from [</a:t>
            </a:r>
            <a:r>
              <a:rPr lang="en-US" sz="1100" i="1" dirty="0"/>
              <a:t>coroner/medical examiner</a:t>
            </a:r>
            <a:r>
              <a:rPr lang="en-US" sz="1100" dirty="0"/>
              <a:t>], investigator interview, property return, press conference)</a:t>
            </a:r>
          </a:p>
          <a:p>
            <a:pPr marL="645812" lvl="1" indent="-176131" defTabSz="939363">
              <a:buFont typeface="Arial" panose="020B0604020202020204" pitchFamily="34" charset="0"/>
              <a:buChar char="•"/>
              <a:defRPr/>
            </a:pPr>
            <a:r>
              <a:rPr lang="en-US" sz="1100" dirty="0"/>
              <a:t>Explanation of confidentiality limitations (e.g., </a:t>
            </a:r>
            <a:r>
              <a:rPr lang="en-US" sz="1100" i="1" dirty="0"/>
              <a:t>Brady)</a:t>
            </a:r>
            <a:r>
              <a:rPr lang="en-US" sz="1100" dirty="0"/>
              <a:t>, rightful owner determination</a:t>
            </a:r>
            <a:endParaRPr lang="en-US" sz="1100" i="1" dirty="0"/>
          </a:p>
          <a:p>
            <a:pPr marL="645812" lvl="1" indent="-176131" defTabSz="939363">
              <a:buFont typeface="Arial" panose="020B0604020202020204" pitchFamily="34" charset="0"/>
              <a:buChar char="•"/>
              <a:defRPr/>
            </a:pPr>
            <a:r>
              <a:rPr lang="en-US" sz="1100" dirty="0"/>
              <a:t>Resource referrals – grief support, end of life service providers, civil legal assistance (e.g., probate, child custody), Victim Compensation (e.g., burial/funeral assistance for criminal events), coordination with prosecution victim/witness personnel for criminal cases </a:t>
            </a:r>
          </a:p>
          <a:p>
            <a:pPr defTabSz="939363">
              <a:defRPr/>
            </a:pPr>
            <a:endParaRPr lang="en-US" sz="1100" b="1" dirty="0"/>
          </a:p>
          <a:p>
            <a:pPr defTabSz="939363">
              <a:defRPr/>
            </a:pPr>
            <a:r>
              <a:rPr lang="en-US" sz="1100" u="sng" dirty="0"/>
              <a:t>Trauma indicators</a:t>
            </a:r>
          </a:p>
          <a:p>
            <a:pPr marL="176131" indent="-176131" defTabSz="939363">
              <a:buFont typeface="Arial" panose="020B0604020202020204" pitchFamily="34" charset="0"/>
              <a:buChar char="•"/>
              <a:defRPr/>
            </a:pPr>
            <a:r>
              <a:rPr lang="en-US" sz="1100" dirty="0"/>
              <a:t>Co-victims/next of kin/points of contact/survivors – current incident, justice system processes, historical trauma</a:t>
            </a:r>
          </a:p>
          <a:p>
            <a:pPr marL="176131" indent="-176131" defTabSz="939363">
              <a:buFont typeface="Arial" panose="020B0604020202020204" pitchFamily="34" charset="0"/>
              <a:buChar char="•"/>
              <a:defRPr/>
            </a:pPr>
            <a:r>
              <a:rPr lang="en-US" sz="1100" dirty="0"/>
              <a:t>[</a:t>
            </a:r>
            <a:r>
              <a:rPr lang="en-US" sz="1100" i="1" dirty="0"/>
              <a:t>Agency</a:t>
            </a:r>
            <a:r>
              <a:rPr lang="en-US" sz="1100" dirty="0"/>
              <a:t>] personnel – encourage use of agency resources and personal efforts to maintain professional wellness</a:t>
            </a:r>
          </a:p>
          <a:p>
            <a:pPr defTabSz="939363">
              <a:defRPr/>
            </a:pPr>
            <a:endParaRPr lang="en-US" sz="1100" dirty="0"/>
          </a:p>
          <a:p>
            <a:pPr defTabSz="939363">
              <a:defRPr/>
            </a:pPr>
            <a:r>
              <a:rPr lang="en-US" sz="1100" u="sng" dirty="0"/>
              <a:t>Investigative actions</a:t>
            </a:r>
          </a:p>
          <a:p>
            <a:pPr marL="176131" indent="-176131" defTabSz="939363">
              <a:buFont typeface="Arial" panose="020B0604020202020204" pitchFamily="34" charset="0"/>
              <a:buChar char="•"/>
              <a:defRPr/>
            </a:pPr>
            <a:r>
              <a:rPr lang="en-US" sz="1100" dirty="0"/>
              <a:t>Acknowledge possible trauma to co-victims/next of kin/points of contact/survivors – examples: </a:t>
            </a:r>
          </a:p>
          <a:p>
            <a:pPr marL="645812" lvl="1" indent="-176131" defTabSz="939363">
              <a:buFont typeface="Arial" panose="020B0604020202020204" pitchFamily="34" charset="0"/>
              <a:buChar char="•"/>
              <a:defRPr/>
            </a:pPr>
            <a:r>
              <a:rPr lang="en-US" sz="1100" dirty="0"/>
              <a:t>“I’m sorry that we’re meeting under these circumstances.” </a:t>
            </a:r>
          </a:p>
          <a:p>
            <a:pPr marL="645812" lvl="1" indent="-176131" defTabSz="939363">
              <a:buFont typeface="Arial" panose="020B0604020202020204" pitchFamily="34" charset="0"/>
              <a:buChar char="•"/>
              <a:defRPr/>
            </a:pPr>
            <a:r>
              <a:rPr lang="en-US" sz="1100" dirty="0"/>
              <a:t>“I’m sorry that you are experiencing this.”</a:t>
            </a:r>
          </a:p>
          <a:p>
            <a:pPr marL="176131" indent="-176131" defTabSz="939363">
              <a:buFont typeface="Arial" panose="020B0604020202020204" pitchFamily="34" charset="0"/>
              <a:buChar char="•"/>
              <a:defRPr/>
            </a:pPr>
            <a:r>
              <a:rPr lang="en-US" sz="1100" dirty="0"/>
              <a:t>Assure co-victims/next of kin/points of contact/survivors that [</a:t>
            </a:r>
            <a:r>
              <a:rPr lang="en-US" sz="1100" i="1" dirty="0"/>
              <a:t>Agency</a:t>
            </a:r>
            <a:r>
              <a:rPr lang="en-US" sz="1100" dirty="0"/>
              <a:t>] personnel prioritize their physical and emotional safety and tell them what actions are being taken to address safety concerns</a:t>
            </a:r>
          </a:p>
          <a:p>
            <a:pPr marL="176131" indent="-176131" defTabSz="939363">
              <a:buFont typeface="Arial" panose="020B0604020202020204" pitchFamily="34" charset="0"/>
              <a:buChar char="•"/>
              <a:defRPr/>
            </a:pPr>
            <a:r>
              <a:rPr lang="en-US" sz="1100" dirty="0"/>
              <a:t>Provide transparent information about policies, practices, and decisions</a:t>
            </a:r>
          </a:p>
          <a:p>
            <a:pPr marL="645812" lvl="1" indent="-176131" defTabSz="939363">
              <a:buFont typeface="Arial" panose="020B0604020202020204" pitchFamily="34" charset="0"/>
              <a:buChar char="•"/>
              <a:defRPr/>
            </a:pPr>
            <a:r>
              <a:rPr lang="en-US" sz="1100" dirty="0"/>
              <a:t>Scene management – agency personnel demeanor, reduction of trauma triggers (e.g., patrol vehicle lights, radio alerts, relocation to neutral locations) when co-victims/next of kin/points of contact/survivors are present</a:t>
            </a:r>
          </a:p>
          <a:p>
            <a:pPr marL="645812" lvl="1" indent="-176131" defTabSz="939363">
              <a:buFont typeface="Arial" panose="020B0604020202020204" pitchFamily="34" charset="0"/>
              <a:buChar char="•"/>
              <a:defRPr/>
            </a:pPr>
            <a:r>
              <a:rPr lang="en-US" sz="1100" dirty="0"/>
              <a:t>Interviews – adjust pace, explain recording practices, allow for inclusion of support persons when possible and explain when not possible, give permission to take breaks</a:t>
            </a:r>
          </a:p>
          <a:p>
            <a:pPr marL="645812" lvl="1" indent="-176131" defTabSz="939363">
              <a:buFont typeface="Arial" panose="020B0604020202020204" pitchFamily="34" charset="0"/>
              <a:buChar char="•"/>
              <a:defRPr/>
            </a:pPr>
            <a:r>
              <a:rPr lang="en-US" sz="1100" dirty="0"/>
              <a:t>Communication and documentation – language use during radio communication, supervisory review of reports and supplements, language on forms and written communication </a:t>
            </a:r>
          </a:p>
          <a:p>
            <a:pPr marL="645812" lvl="1" indent="-176131" defTabSz="939363">
              <a:buFont typeface="Arial" panose="020B0604020202020204" pitchFamily="34" charset="0"/>
              <a:buChar char="•"/>
              <a:defRPr/>
            </a:pPr>
            <a:r>
              <a:rPr lang="en-US" sz="1100" dirty="0"/>
              <a:t>Property return – neutral packaging, ‘soft room’ use for returns</a:t>
            </a:r>
          </a:p>
          <a:p>
            <a:pPr marL="645812" lvl="1" indent="-176131" defTabSz="939363">
              <a:buFont typeface="Arial" panose="020B0604020202020204" pitchFamily="34" charset="0"/>
              <a:buChar char="•"/>
              <a:defRPr/>
            </a:pPr>
            <a:r>
              <a:rPr lang="en-US" sz="1100" dirty="0"/>
              <a:t>Media relations – ensure co-victims/next of kin/points of contact/survivors are aware of information before the public (e.g., press releases, press conferences)</a:t>
            </a:r>
          </a:p>
          <a:p>
            <a:pPr marL="645812" lvl="1" indent="-176131" defTabSz="939363">
              <a:buFont typeface="Arial" panose="020B0604020202020204" pitchFamily="34" charset="0"/>
              <a:buChar char="•"/>
              <a:defRPr/>
            </a:pPr>
            <a:endParaRPr lang="en-US" sz="1100" dirty="0"/>
          </a:p>
          <a:p>
            <a:pPr defTabSz="939363">
              <a:defRPr/>
            </a:pPr>
            <a:r>
              <a:rPr lang="en-US" sz="1100" b="1" dirty="0"/>
              <a:t>References:</a:t>
            </a:r>
          </a:p>
          <a:p>
            <a:pPr defTabSz="939363">
              <a:defRPr/>
            </a:pPr>
            <a:r>
              <a:rPr lang="en-US" sz="1100" dirty="0"/>
              <a:t>The National Crime Victim Law Institute (NCVLI) has developed Victims’ Rights Jurisdiction Profiles for each state represented by Law Enforcement-Based Victim Services (LEV) Grantees [</a:t>
            </a:r>
            <a:r>
              <a:rPr lang="en-US" sz="1100" dirty="0">
                <a:hlinkClick r:id="rId3"/>
              </a:rPr>
              <a:t>Victims' Rights Jurisdiction Profiles | International Association of Chiefs of Police (theiacp.org)</a:t>
            </a:r>
            <a:r>
              <a:rPr lang="en-US" sz="1100" dirty="0"/>
              <a:t>]. These profiles consist of two documents:</a:t>
            </a:r>
          </a:p>
          <a:p>
            <a:pPr marL="176131" indent="-176131" defTabSz="939363">
              <a:buFont typeface="Arial" panose="020B0604020202020204" pitchFamily="34" charset="0"/>
              <a:buChar char="•"/>
              <a:defRPr/>
            </a:pPr>
            <a:r>
              <a:rPr lang="en-US" sz="1100" dirty="0"/>
              <a:t>Select Victims’ Rights – provides a base of knowledge regarding crime victims’ rights in the designated state</a:t>
            </a:r>
          </a:p>
          <a:p>
            <a:pPr marL="176131" indent="-176131" defTabSz="939363">
              <a:buFont typeface="Arial" panose="020B0604020202020204" pitchFamily="34" charset="0"/>
              <a:buChar char="•"/>
              <a:defRPr/>
            </a:pPr>
            <a:r>
              <a:rPr lang="en-US" sz="1100" dirty="0"/>
              <a:t>Privacy, Confidentiality, and Privilege – designed to enhance victim services personnel’s knowledge and understanding of laws governing crime victims’ rights to privacy, confidentiality, and privilege in the designated state</a:t>
            </a:r>
          </a:p>
          <a:p>
            <a:pPr marL="176131" indent="-176131" defTabSz="939363">
              <a:buFont typeface="Arial" panose="020B0604020202020204" pitchFamily="34" charset="0"/>
              <a:buChar char="•"/>
              <a:defRPr/>
            </a:pPr>
            <a:endParaRPr lang="en-US" sz="1100" dirty="0"/>
          </a:p>
          <a:p>
            <a:pPr defTabSz="939363">
              <a:defRPr/>
            </a:pPr>
            <a:r>
              <a:rPr lang="en-US" sz="1100" dirty="0"/>
              <a:t>For states not represented by LEV Grantees, additional information can be found at: </a:t>
            </a:r>
            <a:r>
              <a:rPr lang="en-US" sz="1600" dirty="0">
                <a:hlinkClick r:id="rId4"/>
              </a:rPr>
              <a:t>Victim Law Library - Rights by State – NCVLI</a:t>
            </a:r>
            <a:endParaRPr lang="en-US" sz="1100" dirty="0"/>
          </a:p>
        </p:txBody>
      </p:sp>
      <p:sp>
        <p:nvSpPr>
          <p:cNvPr id="4" name="Slide Number Placeholder 3"/>
          <p:cNvSpPr>
            <a:spLocks noGrp="1"/>
          </p:cNvSpPr>
          <p:nvPr>
            <p:ph type="sldNum" sz="quarter" idx="5"/>
          </p:nvPr>
        </p:nvSpPr>
        <p:spPr/>
        <p:txBody>
          <a:bodyPr/>
          <a:lstStyle/>
          <a:p>
            <a:fld id="{BE60DC36-8EFA-4378-9855-E019C55AC472}" type="slidenum">
              <a:rPr lang="en-US" smtClean="0"/>
              <a:t>23</a:t>
            </a:fld>
            <a:endParaRPr lang="en-US" dirty="0"/>
          </a:p>
        </p:txBody>
      </p:sp>
    </p:spTree>
    <p:extLst>
      <p:ext uri="{BB962C8B-B14F-4D97-AF65-F5344CB8AC3E}">
        <p14:creationId xmlns:p14="http://schemas.microsoft.com/office/powerpoint/2010/main" val="3701396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Prior to training:</a:t>
            </a:r>
          </a:p>
          <a:p>
            <a:pPr marL="176131" indent="-176131">
              <a:buFont typeface="Arial" panose="020B0604020202020204" pitchFamily="34" charset="0"/>
              <a:buChar char="•"/>
            </a:pPr>
            <a:r>
              <a:rPr lang="en-US" dirty="0"/>
              <a:t>Access reference links to ensure the most current information is available for presentation and handouts</a:t>
            </a:r>
            <a:endParaRPr lang="en-US" b="1" dirty="0"/>
          </a:p>
          <a:p>
            <a:pPr defTabSz="939363">
              <a:defRPr/>
            </a:pPr>
            <a:endParaRPr lang="en-US" b="1" dirty="0"/>
          </a:p>
          <a:p>
            <a:pPr defTabSz="939363">
              <a:defRPr/>
            </a:pPr>
            <a:r>
              <a:rPr lang="en-US" b="1" dirty="0"/>
              <a:t>Trainer notes:</a:t>
            </a:r>
          </a:p>
          <a:p>
            <a:pPr marL="176131" indent="-176131" defTabSz="939363">
              <a:buFont typeface="Arial" panose="020B0604020202020204" pitchFamily="34" charset="0"/>
              <a:buChar char="•"/>
              <a:defRPr/>
            </a:pPr>
            <a:r>
              <a:rPr lang="en-US" dirty="0"/>
              <a:t>Review components of definition</a:t>
            </a:r>
          </a:p>
          <a:p>
            <a:pPr defTabSz="939363">
              <a:defRPr/>
            </a:pPr>
            <a:endParaRPr lang="en-US" b="1" dirty="0"/>
          </a:p>
          <a:p>
            <a:pPr defTabSz="939363">
              <a:defRPr/>
            </a:pPr>
            <a:r>
              <a:rPr lang="en-US" b="1" dirty="0"/>
              <a:t>References:</a:t>
            </a:r>
          </a:p>
          <a:p>
            <a:pPr defTabSz="939363">
              <a:defRPr/>
            </a:pPr>
            <a:r>
              <a:rPr lang="en-US" dirty="0"/>
              <a:t>OVC – </a:t>
            </a:r>
            <a:r>
              <a:rPr lang="en-US" dirty="0">
                <a:hlinkClick r:id="rId3"/>
              </a:rPr>
              <a:t>Attorney General Guidelines for Victim and Witness Assistance, 2022 Edition | Office for Victims of Crime (ojp.gov)</a:t>
            </a:r>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24</a:t>
            </a:fld>
            <a:endParaRPr lang="en-US" dirty="0"/>
          </a:p>
        </p:txBody>
      </p:sp>
    </p:spTree>
    <p:extLst>
      <p:ext uri="{BB962C8B-B14F-4D97-AF65-F5344CB8AC3E}">
        <p14:creationId xmlns:p14="http://schemas.microsoft.com/office/powerpoint/2010/main" val="158805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Prior to training:</a:t>
            </a:r>
          </a:p>
          <a:p>
            <a:pPr marL="176131" indent="-176131">
              <a:buFont typeface="Arial" panose="020B0604020202020204" pitchFamily="34" charset="0"/>
              <a:buChar char="•"/>
            </a:pPr>
            <a:r>
              <a:rPr lang="en-US" dirty="0"/>
              <a:t>Access reference links to ensure the most current information is available for presentation and handouts</a:t>
            </a:r>
            <a:endParaRPr lang="en-US" b="1" dirty="0"/>
          </a:p>
          <a:p>
            <a:pPr defTabSz="939363">
              <a:defRPr/>
            </a:pPr>
            <a:endParaRPr lang="en-US" b="1" dirty="0"/>
          </a:p>
          <a:p>
            <a:pPr defTabSz="939363">
              <a:defRPr/>
            </a:pPr>
            <a:r>
              <a:rPr lang="en-US" b="1" dirty="0"/>
              <a:t>Trainer notes:</a:t>
            </a:r>
          </a:p>
          <a:p>
            <a:pPr marL="176131" indent="-176131" defTabSz="939363">
              <a:buFont typeface="Arial" panose="020B0604020202020204" pitchFamily="34" charset="0"/>
              <a:buChar char="•"/>
              <a:defRPr/>
            </a:pPr>
            <a:r>
              <a:rPr lang="en-US" dirty="0"/>
              <a:t>Review graphic</a:t>
            </a:r>
          </a:p>
          <a:p>
            <a:pPr marL="633331" lvl="1" indent="-176131" defTabSz="939363">
              <a:buFont typeface="Arial" panose="020B0604020202020204" pitchFamily="34" charset="0"/>
              <a:buChar char="•"/>
              <a:defRPr/>
            </a:pPr>
            <a:r>
              <a:rPr lang="en-US" dirty="0"/>
              <a:t>Symbols – things that stand for something else and often evoke reactions and emotions (e.g., shaking hands, gestures, objects)</a:t>
            </a:r>
          </a:p>
          <a:p>
            <a:pPr marL="645812" lvl="1" indent="-176131" defTabSz="939363">
              <a:buFont typeface="Arial" panose="020B0604020202020204" pitchFamily="34" charset="0"/>
              <a:buChar char="•"/>
              <a:defRPr/>
            </a:pPr>
            <a:r>
              <a:rPr lang="en-US" dirty="0"/>
              <a:t>Language – modes of communication (oral, signed, braille)</a:t>
            </a:r>
          </a:p>
          <a:p>
            <a:pPr marL="645812" lvl="1" indent="-176131" defTabSz="939363">
              <a:buFont typeface="Arial" panose="020B0604020202020204" pitchFamily="34" charset="0"/>
              <a:buChar char="•"/>
              <a:defRPr/>
            </a:pPr>
            <a:r>
              <a:rPr lang="en-US" dirty="0"/>
              <a:t>Norms – standards and expectations for behavior</a:t>
            </a:r>
          </a:p>
          <a:p>
            <a:pPr marL="645812" lvl="1" indent="-176131" defTabSz="939363">
              <a:buFont typeface="Arial" panose="020B0604020202020204" pitchFamily="34" charset="0"/>
              <a:buChar char="•"/>
              <a:defRPr/>
            </a:pPr>
            <a:r>
              <a:rPr lang="en-US" dirty="0"/>
              <a:t>Rituals – established procedures and ceremonies</a:t>
            </a:r>
          </a:p>
          <a:p>
            <a:pPr marL="645812" lvl="1" indent="-176131" defTabSz="939363">
              <a:buFont typeface="Arial" panose="020B0604020202020204" pitchFamily="34" charset="0"/>
              <a:buChar char="•"/>
              <a:defRPr/>
            </a:pPr>
            <a:r>
              <a:rPr lang="en-US" dirty="0"/>
              <a:t>Values – judgments of what is good/bad and desirable/undesirable</a:t>
            </a:r>
          </a:p>
          <a:p>
            <a:pPr marL="645812" lvl="1" indent="-176131" defTabSz="939363">
              <a:buFont typeface="Arial" panose="020B0604020202020204" pitchFamily="34" charset="0"/>
              <a:buChar char="•"/>
              <a:defRPr/>
            </a:pPr>
            <a:r>
              <a:rPr lang="en-US" dirty="0"/>
              <a:t>Artifacts – material objects that represent a society</a:t>
            </a:r>
          </a:p>
          <a:p>
            <a:pPr marL="645812" lvl="1" indent="-176131" defTabSz="939363">
              <a:buFont typeface="Arial" panose="020B0604020202020204" pitchFamily="34" charset="0"/>
              <a:buChar char="•"/>
              <a:defRPr/>
            </a:pPr>
            <a:endParaRPr lang="en-US" dirty="0"/>
          </a:p>
          <a:p>
            <a:pPr defTabSz="939363">
              <a:defRPr/>
            </a:pPr>
            <a:r>
              <a:rPr lang="en-US" b="1" dirty="0"/>
              <a:t>References:</a:t>
            </a:r>
          </a:p>
          <a:p>
            <a:pPr defTabSz="939363">
              <a:defRPr/>
            </a:pPr>
            <a:r>
              <a:rPr lang="en-US" dirty="0"/>
              <a:t>Pressbooks – </a:t>
            </a:r>
            <a:r>
              <a:rPr lang="en-US" dirty="0">
                <a:hlinkClick r:id="rId3"/>
              </a:rPr>
              <a:t>The Elements of Culture – Introduction to Sociology: Understanding and Changing the Social World (howardcc.edu)</a:t>
            </a:r>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25</a:t>
            </a:fld>
            <a:endParaRPr lang="en-US" dirty="0"/>
          </a:p>
        </p:txBody>
      </p:sp>
    </p:spTree>
    <p:extLst>
      <p:ext uri="{BB962C8B-B14F-4D97-AF65-F5344CB8AC3E}">
        <p14:creationId xmlns:p14="http://schemas.microsoft.com/office/powerpoint/2010/main" val="3122845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100" b="1" dirty="0"/>
              <a:t>Prior to training:</a:t>
            </a:r>
          </a:p>
          <a:p>
            <a:pPr marL="176131" indent="-176131">
              <a:buFont typeface="Arial" panose="020B0604020202020204" pitchFamily="34" charset="0"/>
              <a:buChar char="•"/>
            </a:pPr>
            <a:r>
              <a:rPr lang="en-US" sz="1100" dirty="0"/>
              <a:t>Access reference links to ensure the most current information is available for presentation and handouts</a:t>
            </a:r>
            <a:endParaRPr lang="en-US" sz="1100" b="1" dirty="0"/>
          </a:p>
          <a:p>
            <a:pPr defTabSz="939363">
              <a:defRPr/>
            </a:pPr>
            <a:endParaRPr lang="en-US" sz="1100" b="1" dirty="0"/>
          </a:p>
          <a:p>
            <a:pPr defTabSz="939363">
              <a:defRPr/>
            </a:pPr>
            <a:r>
              <a:rPr lang="en-US" sz="1100" b="1" dirty="0"/>
              <a:t>Trainer notes:</a:t>
            </a:r>
          </a:p>
          <a:p>
            <a:endParaRPr lang="en-US" sz="1100" b="1" dirty="0"/>
          </a:p>
          <a:p>
            <a:r>
              <a:rPr lang="en-US" sz="1100" u="sng" dirty="0"/>
              <a:t>Victims’ rights</a:t>
            </a:r>
          </a:p>
          <a:p>
            <a:pPr marL="176131" indent="-176131">
              <a:buFont typeface="Arial" panose="020B0604020202020204" pitchFamily="34" charset="0"/>
              <a:buChar char="•"/>
            </a:pPr>
            <a:r>
              <a:rPr lang="en-US" sz="1100" dirty="0"/>
              <a:t>Educate [</a:t>
            </a:r>
            <a:r>
              <a:rPr lang="en-US" sz="1100" i="1" dirty="0"/>
              <a:t>Agency</a:t>
            </a:r>
            <a:r>
              <a:rPr lang="en-US" sz="1100" dirty="0"/>
              <a:t>] personnel on [</a:t>
            </a:r>
            <a:r>
              <a:rPr lang="en-US" sz="1100" i="1" dirty="0"/>
              <a:t>State</a:t>
            </a:r>
            <a:r>
              <a:rPr lang="en-US" sz="1100" dirty="0"/>
              <a:t>] statutes</a:t>
            </a:r>
          </a:p>
          <a:p>
            <a:pPr marL="176131" indent="-176131">
              <a:buFont typeface="Arial" panose="020B0604020202020204" pitchFamily="34" charset="0"/>
              <a:buChar char="•"/>
            </a:pPr>
            <a:r>
              <a:rPr lang="en-US" sz="1100" dirty="0"/>
              <a:t>Adjust policies and practices to ensure compliance for all individuals with enforceable victims’ rights</a:t>
            </a:r>
          </a:p>
          <a:p>
            <a:pPr marL="645812" lvl="1" indent="-176131">
              <a:buFont typeface="Arial" panose="020B0604020202020204" pitchFamily="34" charset="0"/>
              <a:buChar char="•"/>
            </a:pPr>
            <a:r>
              <a:rPr lang="en-US" sz="1100" dirty="0"/>
              <a:t>Recommended practice is to voluntarily address all rights (automatic and requested) – do not wait for co-victims/next of kin/points of contact/survivors or other professionals to prompt your agency to act</a:t>
            </a:r>
          </a:p>
          <a:p>
            <a:pPr defTabSz="939363">
              <a:defRPr/>
            </a:pPr>
            <a:endParaRPr lang="en-US" sz="1100" b="1" dirty="0"/>
          </a:p>
          <a:p>
            <a:pPr defTabSz="939363">
              <a:defRPr/>
            </a:pPr>
            <a:r>
              <a:rPr lang="en-US" sz="1100" u="sng" dirty="0"/>
              <a:t>Victim Services</a:t>
            </a:r>
          </a:p>
          <a:p>
            <a:pPr marL="176131" indent="-176131">
              <a:buFont typeface="Arial" panose="020B0604020202020204" pitchFamily="34" charset="0"/>
              <a:buChar char="•"/>
            </a:pPr>
            <a:r>
              <a:rPr lang="en-US" sz="1100" dirty="0"/>
              <a:t>Notification team and investigation participation – delivery of notification, support during and after notifications, support during investigations, communication plan</a:t>
            </a:r>
          </a:p>
          <a:p>
            <a:pPr marL="176131" indent="-176131" defTabSz="939363">
              <a:buFont typeface="Arial" panose="020B0604020202020204" pitchFamily="34" charset="0"/>
              <a:buChar char="•"/>
              <a:defRPr/>
            </a:pPr>
            <a:r>
              <a:rPr lang="en-US" sz="1100" dirty="0"/>
              <a:t>Victim services personnel role </a:t>
            </a:r>
          </a:p>
          <a:p>
            <a:pPr marL="645812" lvl="1" indent="-176131" defTabSz="939363">
              <a:buFont typeface="Arial" panose="020B0604020202020204" pitchFamily="34" charset="0"/>
              <a:buChar char="•"/>
              <a:defRPr/>
            </a:pPr>
            <a:r>
              <a:rPr lang="en-US" sz="1100" dirty="0"/>
              <a:t>Informational and emotional support </a:t>
            </a:r>
          </a:p>
          <a:p>
            <a:pPr marL="645812" lvl="1" indent="-176131" defTabSz="939363">
              <a:buFont typeface="Arial" panose="020B0604020202020204" pitchFamily="34" charset="0"/>
              <a:buChar char="•"/>
              <a:defRPr/>
            </a:pPr>
            <a:r>
              <a:rPr lang="en-US" sz="1100" dirty="0"/>
              <a:t>Process explanation (e.g., medicolegal investigation, [</a:t>
            </a:r>
            <a:r>
              <a:rPr lang="en-US" sz="1100" i="1" dirty="0"/>
              <a:t>Agency</a:t>
            </a:r>
            <a:r>
              <a:rPr lang="en-US" sz="1100" dirty="0"/>
              <a:t>] investigation/crime scene/evidence analysis, prosecution)</a:t>
            </a:r>
          </a:p>
          <a:p>
            <a:pPr marL="645812" lvl="1" indent="-176131" defTabSz="939363">
              <a:buFont typeface="Arial" panose="020B0604020202020204" pitchFamily="34" charset="0"/>
              <a:buChar char="•"/>
              <a:defRPr/>
            </a:pPr>
            <a:r>
              <a:rPr lang="en-US" sz="1100" dirty="0"/>
              <a:t>Accompaniment during meetings/interviews (e.g., retrieval of personal effects from [</a:t>
            </a:r>
            <a:r>
              <a:rPr lang="en-US" sz="1100" i="1" dirty="0"/>
              <a:t>coroner/medical examiner</a:t>
            </a:r>
            <a:r>
              <a:rPr lang="en-US" sz="1100" dirty="0"/>
              <a:t>], investigator interview, property return, press conference)</a:t>
            </a:r>
          </a:p>
          <a:p>
            <a:pPr marL="645812" lvl="1" indent="-176131" defTabSz="939363">
              <a:buFont typeface="Arial" panose="020B0604020202020204" pitchFamily="34" charset="0"/>
              <a:buChar char="•"/>
              <a:defRPr/>
            </a:pPr>
            <a:r>
              <a:rPr lang="en-US" sz="1100" dirty="0"/>
              <a:t>Explanation of confidentiality limitations (e.g., </a:t>
            </a:r>
            <a:r>
              <a:rPr lang="en-US" sz="1100" i="1" dirty="0"/>
              <a:t>Brady)</a:t>
            </a:r>
            <a:r>
              <a:rPr lang="en-US" sz="1100" dirty="0"/>
              <a:t>, rightful owner determination</a:t>
            </a:r>
            <a:endParaRPr lang="en-US" sz="1100" i="1" dirty="0"/>
          </a:p>
          <a:p>
            <a:pPr marL="645812" lvl="1" indent="-176131" defTabSz="939363">
              <a:buFont typeface="Arial" panose="020B0604020202020204" pitchFamily="34" charset="0"/>
              <a:buChar char="•"/>
              <a:defRPr/>
            </a:pPr>
            <a:r>
              <a:rPr lang="en-US" sz="1100" dirty="0"/>
              <a:t>Resource referrals – grief support, end of life service providers, civil legal assistance (e.g., probate, child custody), Victim Compensation (e.g., burial/funeral assistance for criminal events), coordination with prosecution victim/witness personnel for criminal cases </a:t>
            </a:r>
          </a:p>
          <a:p>
            <a:pPr defTabSz="939363">
              <a:defRPr/>
            </a:pPr>
            <a:endParaRPr lang="en-US" sz="1100" b="1" dirty="0"/>
          </a:p>
          <a:p>
            <a:pPr defTabSz="939363">
              <a:defRPr/>
            </a:pPr>
            <a:r>
              <a:rPr lang="en-US" sz="1100" u="sng" dirty="0"/>
              <a:t>Cultural and systemic barriers</a:t>
            </a:r>
          </a:p>
          <a:p>
            <a:pPr marL="176131" indent="-176131" defTabSz="939363">
              <a:buFont typeface="Arial" panose="020B0604020202020204" pitchFamily="34" charset="0"/>
              <a:buChar char="•"/>
              <a:defRPr/>
            </a:pPr>
            <a:r>
              <a:rPr lang="en-US" sz="1100" dirty="0"/>
              <a:t>Co-victims/next of kin/points of contact/survivors – language, inclusion of spiritual healers/community elders, gender preferences for engagement with assigned personnel, religious beliefs and autopsies</a:t>
            </a:r>
          </a:p>
          <a:p>
            <a:pPr marL="176131" indent="-176131" defTabSz="939363">
              <a:buFont typeface="Arial" panose="020B0604020202020204" pitchFamily="34" charset="0"/>
              <a:buChar char="•"/>
              <a:defRPr/>
            </a:pPr>
            <a:r>
              <a:rPr lang="en-US" sz="1100" dirty="0"/>
              <a:t>Systemic processes – translation services and personnel, staffing plans to accommodate identified needs and requests, training for personnel </a:t>
            </a:r>
          </a:p>
          <a:p>
            <a:pPr defTabSz="939363">
              <a:defRPr/>
            </a:pPr>
            <a:endParaRPr lang="en-US" sz="1100" dirty="0"/>
          </a:p>
          <a:p>
            <a:pPr defTabSz="939363">
              <a:defRPr/>
            </a:pPr>
            <a:r>
              <a:rPr lang="en-US" sz="1100" u="sng" dirty="0"/>
              <a:t>Inclusive actions</a:t>
            </a:r>
          </a:p>
          <a:p>
            <a:pPr marL="176131" indent="-176131" defTabSz="939363">
              <a:buFont typeface="Arial" panose="020B0604020202020204" pitchFamily="34" charset="0"/>
              <a:buChar char="•"/>
              <a:defRPr/>
            </a:pPr>
            <a:r>
              <a:rPr lang="en-US" sz="1100" dirty="0"/>
              <a:t>Acknowledge cultural needs</a:t>
            </a:r>
          </a:p>
          <a:p>
            <a:pPr marL="176131" indent="-176131" defTabSz="939363">
              <a:buFont typeface="Arial" panose="020B0604020202020204" pitchFamily="34" charset="0"/>
              <a:buChar char="•"/>
              <a:defRPr/>
            </a:pPr>
            <a:r>
              <a:rPr lang="en-US" sz="1100" dirty="0"/>
              <a:t>Provide transparent information about policies, practices, and decisions</a:t>
            </a:r>
          </a:p>
          <a:p>
            <a:pPr marL="645812" marR="0" lvl="1" indent="-176131"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Personnel assignment – accommodate requests based on cultural practices when possible</a:t>
            </a:r>
          </a:p>
          <a:p>
            <a:pPr marL="645812" marR="0" lvl="1" indent="-176131" algn="l" defTabSz="939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Communication and documentation – objective interpreters, language on forms and written communication </a:t>
            </a:r>
          </a:p>
          <a:p>
            <a:pPr marL="645812" lvl="1" indent="-176131" defTabSz="939363">
              <a:buFont typeface="Arial" panose="020B0604020202020204" pitchFamily="34" charset="0"/>
              <a:buChar char="•"/>
              <a:defRPr/>
            </a:pPr>
            <a:r>
              <a:rPr lang="en-US" sz="1100" dirty="0"/>
              <a:t>Investigative actions – evidence collection, autopsies/examinations</a:t>
            </a:r>
          </a:p>
          <a:p>
            <a:pPr marL="645812" lvl="1" indent="-176131" defTabSz="939363">
              <a:buFont typeface="Arial" panose="020B0604020202020204" pitchFamily="34" charset="0"/>
              <a:buChar char="•"/>
              <a:defRPr/>
            </a:pPr>
            <a:r>
              <a:rPr lang="en-US" sz="1100" dirty="0"/>
              <a:t>Support persons during engagement</a:t>
            </a:r>
          </a:p>
          <a:p>
            <a:pPr marL="469681" lvl="1" indent="0" defTabSz="939363">
              <a:buFont typeface="Arial" panose="020B0604020202020204" pitchFamily="34" charset="0"/>
              <a:buNone/>
              <a:defRPr/>
            </a:pPr>
            <a:endParaRPr lang="en-US" sz="1100" dirty="0"/>
          </a:p>
          <a:p>
            <a:pPr defTabSz="939363">
              <a:defRPr/>
            </a:pPr>
            <a:r>
              <a:rPr lang="en-US" sz="1100" b="1" dirty="0"/>
              <a:t>References:</a:t>
            </a:r>
          </a:p>
          <a:p>
            <a:pPr defTabSz="939363">
              <a:defRPr/>
            </a:pPr>
            <a:r>
              <a:rPr lang="en-US" sz="1100" dirty="0"/>
              <a:t>The National Crime Victim Law Institute (NCVLI) has developed Victims’ Rights Jurisdiction Profiles for each state represented by Law Enforcement-Based Victim Services (LEV) Grantees [</a:t>
            </a:r>
            <a:r>
              <a:rPr lang="en-US" sz="1100" dirty="0">
                <a:hlinkClick r:id="rId3"/>
              </a:rPr>
              <a:t>Victims' Rights Jurisdiction Profiles | International Association of Chiefs of Police (theiacp.org)</a:t>
            </a:r>
            <a:r>
              <a:rPr lang="en-US" sz="1100" dirty="0"/>
              <a:t>]. These profiles consist of two documents:</a:t>
            </a:r>
          </a:p>
          <a:p>
            <a:pPr marL="176131" indent="-176131" defTabSz="939363">
              <a:buFont typeface="Arial" panose="020B0604020202020204" pitchFamily="34" charset="0"/>
              <a:buChar char="•"/>
              <a:defRPr/>
            </a:pPr>
            <a:r>
              <a:rPr lang="en-US" sz="1100" dirty="0"/>
              <a:t>Select Victims’ Rights – provides a base of knowledge regarding crime victims’ rights in the designated state</a:t>
            </a:r>
          </a:p>
          <a:p>
            <a:pPr marL="176131" indent="-176131" defTabSz="939363">
              <a:buFont typeface="Arial" panose="020B0604020202020204" pitchFamily="34" charset="0"/>
              <a:buChar char="•"/>
              <a:defRPr/>
            </a:pPr>
            <a:r>
              <a:rPr lang="en-US" sz="1100" dirty="0"/>
              <a:t>Privacy, Confidentiality, and Privilege – designed to enhance victim services personnel’s knowledge and understanding of laws governing crime victims’ rights to privacy, confidentiality, and privilege in the designated state</a:t>
            </a:r>
          </a:p>
          <a:p>
            <a:pPr marL="176131" indent="-176131" defTabSz="939363">
              <a:buFont typeface="Arial" panose="020B0604020202020204" pitchFamily="34" charset="0"/>
              <a:buChar char="•"/>
              <a:defRPr/>
            </a:pPr>
            <a:endParaRPr lang="en-US" sz="1100" dirty="0"/>
          </a:p>
          <a:p>
            <a:pPr defTabSz="939363">
              <a:defRPr/>
            </a:pPr>
            <a:r>
              <a:rPr lang="en-US" sz="1100" dirty="0"/>
              <a:t>For states not represented by LEV Grantees, additional information can be found at: </a:t>
            </a:r>
            <a:r>
              <a:rPr lang="en-US" sz="1600" dirty="0">
                <a:hlinkClick r:id="rId4"/>
              </a:rPr>
              <a:t>Victim Law Library - Rights by State – NCVLI</a:t>
            </a:r>
            <a:endParaRPr lang="en-US" sz="1100" dirty="0"/>
          </a:p>
        </p:txBody>
      </p:sp>
      <p:sp>
        <p:nvSpPr>
          <p:cNvPr id="4" name="Slide Number Placeholder 3"/>
          <p:cNvSpPr>
            <a:spLocks noGrp="1"/>
          </p:cNvSpPr>
          <p:nvPr>
            <p:ph type="sldNum" sz="quarter" idx="5"/>
          </p:nvPr>
        </p:nvSpPr>
        <p:spPr/>
        <p:txBody>
          <a:bodyPr/>
          <a:lstStyle/>
          <a:p>
            <a:fld id="{BE60DC36-8EFA-4378-9855-E019C55AC472}" type="slidenum">
              <a:rPr lang="en-US" smtClean="0"/>
              <a:t>26</a:t>
            </a:fld>
            <a:endParaRPr lang="en-US" dirty="0"/>
          </a:p>
        </p:txBody>
      </p:sp>
    </p:spTree>
    <p:extLst>
      <p:ext uri="{BB962C8B-B14F-4D97-AF65-F5344CB8AC3E}">
        <p14:creationId xmlns:p14="http://schemas.microsoft.com/office/powerpoint/2010/main" val="834357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Prior to training:</a:t>
            </a:r>
          </a:p>
          <a:p>
            <a:pPr marL="176131" indent="-176131">
              <a:buFont typeface="Arial" panose="020B0604020202020204" pitchFamily="34" charset="0"/>
              <a:buChar char="•"/>
            </a:pPr>
            <a:r>
              <a:rPr lang="en-US" dirty="0"/>
              <a:t>Determine slide presentation assignments for slides 27-37</a:t>
            </a:r>
          </a:p>
          <a:p>
            <a:pPr marL="645812" lvl="1" indent="-176131">
              <a:buFont typeface="Arial" panose="020B0604020202020204" pitchFamily="34" charset="0"/>
              <a:buChar char="•"/>
            </a:pPr>
            <a:r>
              <a:rPr lang="en-US" b="1" dirty="0"/>
              <a:t>Trainer 1: </a:t>
            </a:r>
            <a:r>
              <a:rPr lang="en-US" b="0" dirty="0"/>
              <a:t>Law enforcement (slides </a:t>
            </a:r>
            <a:r>
              <a:rPr lang="en-US" b="0" i="1" dirty="0"/>
              <a:t>x-x</a:t>
            </a:r>
            <a:r>
              <a:rPr lang="en-US" b="0" dirty="0"/>
              <a:t>)</a:t>
            </a:r>
          </a:p>
          <a:p>
            <a:pPr marL="645812" lvl="1" indent="-176131">
              <a:buFont typeface="Arial" panose="020B0604020202020204" pitchFamily="34" charset="0"/>
              <a:buChar char="•"/>
            </a:pPr>
            <a:r>
              <a:rPr lang="en-US" b="1" dirty="0"/>
              <a:t>Trainer 2:</a:t>
            </a:r>
            <a:r>
              <a:rPr lang="en-US" b="0" dirty="0"/>
              <a:t> Law enforcement-based victim services personnel, if available (slides </a:t>
            </a:r>
            <a:r>
              <a:rPr lang="en-US" b="0" i="1" dirty="0"/>
              <a:t>x-x</a:t>
            </a:r>
            <a:r>
              <a:rPr lang="en-US" b="0" dirty="0"/>
              <a:t>)</a:t>
            </a:r>
          </a:p>
        </p:txBody>
      </p:sp>
      <p:sp>
        <p:nvSpPr>
          <p:cNvPr id="4" name="Slide Number Placeholder 3"/>
          <p:cNvSpPr>
            <a:spLocks noGrp="1"/>
          </p:cNvSpPr>
          <p:nvPr>
            <p:ph type="sldNum" sz="quarter" idx="5"/>
          </p:nvPr>
        </p:nvSpPr>
        <p:spPr/>
        <p:txBody>
          <a:bodyPr/>
          <a:lstStyle/>
          <a:p>
            <a:fld id="{BE60DC36-8EFA-4378-9855-E019C55AC472}" type="slidenum">
              <a:rPr lang="en-US" smtClean="0"/>
              <a:t>27</a:t>
            </a:fld>
            <a:endParaRPr lang="en-US" dirty="0"/>
          </a:p>
        </p:txBody>
      </p:sp>
    </p:spTree>
    <p:extLst>
      <p:ext uri="{BB962C8B-B14F-4D97-AF65-F5344CB8AC3E}">
        <p14:creationId xmlns:p14="http://schemas.microsoft.com/office/powerpoint/2010/main" val="343260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100" b="1" dirty="0"/>
              <a:t>Prior to training:</a:t>
            </a:r>
          </a:p>
          <a:p>
            <a:pPr marL="176131" indent="-176131">
              <a:buFont typeface="Arial" panose="020B0604020202020204" pitchFamily="34" charset="0"/>
              <a:buChar char="•"/>
            </a:pPr>
            <a:r>
              <a:rPr lang="en-US" sz="1100" dirty="0"/>
              <a:t>Access reference links to ensure the most current information is available for presentation and handouts</a:t>
            </a:r>
            <a:endParaRPr lang="en-US" sz="1100" b="1" dirty="0"/>
          </a:p>
          <a:p>
            <a:endParaRPr lang="en-US" sz="1100" b="1" dirty="0"/>
          </a:p>
          <a:p>
            <a:r>
              <a:rPr lang="en-US" sz="1100" b="1" dirty="0"/>
              <a:t>Trainer notes:</a:t>
            </a:r>
            <a:endParaRPr lang="en-US" sz="1100" dirty="0"/>
          </a:p>
          <a:p>
            <a:endParaRPr lang="en-US" sz="1100" b="1" dirty="0"/>
          </a:p>
          <a:p>
            <a:r>
              <a:rPr lang="en-US" sz="1100" u="sng" dirty="0"/>
              <a:t>Team Approach</a:t>
            </a:r>
          </a:p>
          <a:p>
            <a:pPr marL="176131" indent="-176131" defTabSz="939363">
              <a:buFont typeface="Arial" panose="020B0604020202020204" pitchFamily="34" charset="0"/>
              <a:buChar char="•"/>
              <a:defRPr/>
            </a:pPr>
            <a:r>
              <a:rPr lang="en-US" sz="1100" dirty="0"/>
              <a:t>Pairing officers/deputies with specialists trained in traumatic responses is considered a promising practice</a:t>
            </a:r>
          </a:p>
          <a:p>
            <a:pPr marL="176131" indent="-176131">
              <a:buFont typeface="Arial" panose="020B0604020202020204" pitchFamily="34" charset="0"/>
              <a:buChar char="•"/>
            </a:pPr>
            <a:r>
              <a:rPr lang="en-US" sz="1100" dirty="0"/>
              <a:t>Dual-discipline notifications – sworn personnel and agency-based victim services personnel</a:t>
            </a:r>
          </a:p>
          <a:p>
            <a:pPr marL="645812" lvl="1" indent="-176131">
              <a:buFont typeface="Arial" panose="020B0604020202020204" pitchFamily="34" charset="0"/>
              <a:buChar char="•"/>
            </a:pPr>
            <a:r>
              <a:rPr lang="en-US" sz="1100" dirty="0"/>
              <a:t>Sworn personnel – case information, investigation policies and practices, justice system processes</a:t>
            </a:r>
          </a:p>
          <a:p>
            <a:pPr marL="645812" lvl="1" indent="-176131">
              <a:buFont typeface="Arial" panose="020B0604020202020204" pitchFamily="34" charset="0"/>
              <a:buChar char="•"/>
            </a:pPr>
            <a:r>
              <a:rPr lang="en-US" sz="1100" dirty="0"/>
              <a:t>Victim services personnel – crisis intervention, emotional and informational support, referrals to support resources</a:t>
            </a:r>
          </a:p>
          <a:p>
            <a:endParaRPr lang="en-US" sz="1100" b="1" dirty="0"/>
          </a:p>
          <a:p>
            <a:r>
              <a:rPr lang="en-US" sz="1100" u="sng" dirty="0"/>
              <a:t>In-Person Notifications</a:t>
            </a:r>
          </a:p>
          <a:p>
            <a:pPr marL="176131" indent="-176131">
              <a:buFont typeface="Arial" panose="020B0604020202020204" pitchFamily="34" charset="0"/>
              <a:buChar char="•"/>
            </a:pPr>
            <a:r>
              <a:rPr lang="en-US" sz="1100" dirty="0"/>
              <a:t>Ability to assess for immediate reactions and needed resources</a:t>
            </a:r>
          </a:p>
          <a:p>
            <a:pPr marL="176131" indent="-176131">
              <a:buFont typeface="Arial" panose="020B0604020202020204" pitchFamily="34" charset="0"/>
              <a:buChar char="•"/>
            </a:pPr>
            <a:r>
              <a:rPr lang="en-US" sz="1100" dirty="0"/>
              <a:t>Conveys agency’s commitment to those served</a:t>
            </a:r>
          </a:p>
          <a:p>
            <a:endParaRPr lang="en-US" sz="1100" dirty="0"/>
          </a:p>
          <a:p>
            <a:r>
              <a:rPr lang="en-US" sz="1100" u="sng" dirty="0"/>
              <a:t>Timely</a:t>
            </a:r>
          </a:p>
          <a:p>
            <a:pPr marL="176131" indent="-176131">
              <a:buFont typeface="Arial" panose="020B0604020202020204" pitchFamily="34" charset="0"/>
              <a:buChar char="•"/>
            </a:pPr>
            <a:r>
              <a:rPr lang="en-US" sz="1100" dirty="0"/>
              <a:t>Goal is to be the first to inform next of kin and support additional notifications to co-victims/next of kin/points of contact/survivors as requested</a:t>
            </a:r>
          </a:p>
          <a:p>
            <a:pPr marL="645812" lvl="1" indent="-176131">
              <a:buFont typeface="Arial" panose="020B0604020202020204" pitchFamily="34" charset="0"/>
              <a:buChar char="•"/>
            </a:pPr>
            <a:r>
              <a:rPr lang="en-US" sz="1100" dirty="0"/>
              <a:t>Co-victims/next of kin/points of contact/survivors may experience additional distress/trauma when they learn about death from media, social media, or other individuals </a:t>
            </a:r>
          </a:p>
          <a:p>
            <a:pPr marL="645812" lvl="1" indent="-176131">
              <a:buFont typeface="Arial" panose="020B0604020202020204" pitchFamily="34" charset="0"/>
              <a:buChar char="•"/>
            </a:pPr>
            <a:r>
              <a:rPr lang="en-US" sz="1100" dirty="0"/>
              <a:t>Co-victims/next of kin/points of contact/survivors will benefit from having accurate contact information for agency personnel </a:t>
            </a:r>
          </a:p>
          <a:p>
            <a:pPr marL="176131" indent="-176131">
              <a:buFont typeface="Arial" panose="020B0604020202020204" pitchFamily="34" charset="0"/>
              <a:buChar char="•"/>
            </a:pPr>
            <a:r>
              <a:rPr lang="en-US" sz="1100" dirty="0"/>
              <a:t>Balance speed of contact with delivery of accurate information</a:t>
            </a:r>
          </a:p>
          <a:p>
            <a:endParaRPr lang="en-US" sz="1100" b="1" dirty="0"/>
          </a:p>
          <a:p>
            <a:r>
              <a:rPr lang="en-US" sz="1100" u="sng" dirty="0"/>
              <a:t>Plain Language</a:t>
            </a:r>
          </a:p>
          <a:p>
            <a:pPr marL="176131" indent="-176131">
              <a:buFont typeface="Arial" panose="020B0604020202020204" pitchFamily="34" charset="0"/>
              <a:buChar char="•"/>
            </a:pPr>
            <a:r>
              <a:rPr lang="en-US" sz="1100" dirty="0"/>
              <a:t>Avoid [</a:t>
            </a:r>
            <a:r>
              <a:rPr lang="en-US" sz="1100" i="1" dirty="0"/>
              <a:t>Agency</a:t>
            </a:r>
            <a:r>
              <a:rPr lang="en-US" sz="1100" dirty="0"/>
              <a:t>] and justice system terminology and acronyms</a:t>
            </a:r>
          </a:p>
          <a:p>
            <a:pPr marL="176131" indent="-176131">
              <a:buFont typeface="Arial" panose="020B0604020202020204" pitchFamily="34" charset="0"/>
              <a:buChar char="•"/>
            </a:pPr>
            <a:r>
              <a:rPr lang="en-US" sz="1100" dirty="0"/>
              <a:t>Avoid idioms and innuendos</a:t>
            </a:r>
          </a:p>
          <a:p>
            <a:pPr marL="176131" indent="-176131">
              <a:buFont typeface="Arial" panose="020B0604020202020204" pitchFamily="34" charset="0"/>
              <a:buChar char="•"/>
            </a:pPr>
            <a:r>
              <a:rPr lang="en-US" sz="1100" dirty="0"/>
              <a:t>Use concise and simple language</a:t>
            </a:r>
          </a:p>
          <a:p>
            <a:endParaRPr lang="en-US" sz="1100" dirty="0"/>
          </a:p>
          <a:p>
            <a:r>
              <a:rPr lang="en-US" sz="1100" u="sng" dirty="0"/>
              <a:t>Compassion</a:t>
            </a:r>
          </a:p>
          <a:p>
            <a:pPr marL="176131" indent="-176131">
              <a:buFont typeface="Arial" panose="020B0604020202020204" pitchFamily="34" charset="0"/>
              <a:buChar char="•"/>
            </a:pPr>
            <a:r>
              <a:rPr lang="en-US" sz="1100" dirty="0"/>
              <a:t>Notifications are an opportunity to convey professionalism and consideration</a:t>
            </a:r>
          </a:p>
          <a:p>
            <a:pPr marL="176131" indent="-176131">
              <a:buFont typeface="Arial" panose="020B0604020202020204" pitchFamily="34" charset="0"/>
              <a:buChar char="•"/>
            </a:pPr>
            <a:r>
              <a:rPr lang="en-US" sz="1100" dirty="0"/>
              <a:t>Notifications are NOT investigative interviews</a:t>
            </a:r>
            <a:endParaRPr lang="en-US" sz="1100" b="1" dirty="0"/>
          </a:p>
          <a:p>
            <a:pPr defTabSz="939363">
              <a:defRPr/>
            </a:pPr>
            <a:endParaRPr lang="en-US" sz="1100" b="1" dirty="0"/>
          </a:p>
          <a:p>
            <a:pPr defTabSz="939363">
              <a:defRPr/>
            </a:pPr>
            <a:r>
              <a:rPr lang="en-US" sz="1100" b="1" dirty="0"/>
              <a:t>References:</a:t>
            </a:r>
            <a:endParaRPr lang="en-US" sz="1100" dirty="0">
              <a:hlinkClick r:id="rId3"/>
            </a:endParaRPr>
          </a:p>
          <a:p>
            <a:r>
              <a:rPr lang="en-US" sz="1100" dirty="0">
                <a:hlinkClick r:id="rId3"/>
              </a:rPr>
              <a:t>Death Notifications (psu.edu)</a:t>
            </a:r>
            <a:endParaRPr lang="en-US" sz="1100" dirty="0"/>
          </a:p>
          <a:p>
            <a:r>
              <a:rPr lang="en-US" sz="1100" u="sng" dirty="0">
                <a:solidFill>
                  <a:srgbClr val="0000FF"/>
                </a:solidFill>
                <a:ea typeface="Calibri" panose="020F0502020204030204" pitchFamily="34" charset="0"/>
                <a:cs typeface="Times New Roman" panose="02020603050405020304" pitchFamily="18" charset="0"/>
                <a:hlinkClick r:id="rId4"/>
              </a:rPr>
              <a:t>Losing a Loved One to Homicide (Center for Victim Research)</a:t>
            </a:r>
            <a:endParaRPr lang="en-US" sz="1100" u="sng" dirty="0">
              <a:solidFill>
                <a:srgbClr val="0000FF"/>
              </a:solidFill>
              <a:ea typeface="Calibri" panose="020F0502020204030204" pitchFamily="34" charset="0"/>
              <a:cs typeface="Times New Roman" panose="02020603050405020304" pitchFamily="18" charset="0"/>
            </a:endParaRPr>
          </a:p>
          <a:p>
            <a:r>
              <a:rPr lang="en-US" sz="1100" dirty="0">
                <a:hlinkClick r:id="rId5"/>
              </a:rPr>
              <a:t>Communicating With Individuals Impacted by Cold Case Violent Crimes: Strategies for Ongoing Engagement (sakitta.org)</a:t>
            </a:r>
            <a:endParaRPr lang="en-US" sz="1100" u="sng" dirty="0">
              <a:solidFill>
                <a:srgbClr val="0000FF"/>
              </a:solidFill>
              <a:ea typeface="Calibri" panose="020F0502020204030204" pitchFamily="34" charset="0"/>
              <a:cs typeface="Times New Roman" panose="02020603050405020304" pitchFamily="18" charset="0"/>
            </a:endParaRPr>
          </a:p>
          <a:p>
            <a:endParaRPr lang="en-US" sz="1100" dirty="0"/>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28</a:t>
            </a:fld>
            <a:endParaRPr lang="en-US" dirty="0"/>
          </a:p>
        </p:txBody>
      </p:sp>
    </p:spTree>
    <p:extLst>
      <p:ext uri="{BB962C8B-B14F-4D97-AF65-F5344CB8AC3E}">
        <p14:creationId xmlns:p14="http://schemas.microsoft.com/office/powerpoint/2010/main" val="964190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p>
          <a:p>
            <a:pPr marL="176131" indent="-176131">
              <a:buFont typeface="Arial" panose="020B0604020202020204" pitchFamily="34" charset="0"/>
              <a:buChar char="•"/>
            </a:pPr>
            <a:r>
              <a:rPr lang="en-US" b="0" dirty="0"/>
              <a:t>Review steps that will be detailed in future slides (planning, delivery, follow-up)</a:t>
            </a:r>
          </a:p>
        </p:txBody>
      </p:sp>
      <p:sp>
        <p:nvSpPr>
          <p:cNvPr id="4" name="Slide Number Placeholder 3"/>
          <p:cNvSpPr>
            <a:spLocks noGrp="1"/>
          </p:cNvSpPr>
          <p:nvPr>
            <p:ph type="sldNum" sz="quarter" idx="5"/>
          </p:nvPr>
        </p:nvSpPr>
        <p:spPr/>
        <p:txBody>
          <a:bodyPr/>
          <a:lstStyle/>
          <a:p>
            <a:fld id="{BE60DC36-8EFA-4378-9855-E019C55AC472}" type="slidenum">
              <a:rPr lang="en-US" smtClean="0"/>
              <a:t>29</a:t>
            </a:fld>
            <a:endParaRPr lang="en-US" dirty="0"/>
          </a:p>
        </p:txBody>
      </p:sp>
    </p:spTree>
    <p:extLst>
      <p:ext uri="{BB962C8B-B14F-4D97-AF65-F5344CB8AC3E}">
        <p14:creationId xmlns:p14="http://schemas.microsoft.com/office/powerpoint/2010/main" val="220047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089">
              <a:defRPr/>
            </a:pPr>
            <a:r>
              <a:rPr lang="en-US" b="1" dirty="0"/>
              <a:t>Trainer notes:</a:t>
            </a:r>
          </a:p>
          <a:p>
            <a:pPr marL="176131" indent="-176131" defTabSz="959089">
              <a:buFont typeface="Arial" panose="020B0604020202020204" pitchFamily="34" charset="0"/>
              <a:buChar char="•"/>
              <a:defRPr/>
            </a:pPr>
            <a:r>
              <a:rPr lang="en-US" b="0" dirty="0"/>
              <a:t>Review content warning</a:t>
            </a:r>
          </a:p>
          <a:p>
            <a:pPr marL="176131" indent="-176131" defTabSz="959089">
              <a:buFont typeface="Arial" panose="020B0604020202020204" pitchFamily="34" charset="0"/>
              <a:buChar char="•"/>
              <a:defRPr/>
            </a:pPr>
            <a:r>
              <a:rPr lang="en-US" b="0" dirty="0"/>
              <a:t>Provide participants with options to manage content reactions and options for support</a:t>
            </a:r>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3</a:t>
            </a:fld>
            <a:endParaRPr lang="en-US" dirty="0"/>
          </a:p>
        </p:txBody>
      </p:sp>
    </p:spTree>
    <p:extLst>
      <p:ext uri="{BB962C8B-B14F-4D97-AF65-F5344CB8AC3E}">
        <p14:creationId xmlns:p14="http://schemas.microsoft.com/office/powerpoint/2010/main" val="3113454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Trainer notes:</a:t>
            </a:r>
            <a:endParaRPr lang="en-US" sz="1100" dirty="0"/>
          </a:p>
          <a:p>
            <a:pPr marL="0" lvl="1">
              <a:lnSpc>
                <a:spcPct val="120000"/>
              </a:lnSpc>
              <a:defRPr/>
            </a:pPr>
            <a:endParaRPr lang="en-US" sz="1100" b="1" dirty="0">
              <a:solidFill>
                <a:schemeClr val="tx2">
                  <a:lumMod val="75000"/>
                </a:schemeClr>
              </a:solidFill>
            </a:endParaRPr>
          </a:p>
          <a:p>
            <a:pPr marL="0" lvl="1">
              <a:lnSpc>
                <a:spcPct val="120000"/>
              </a:lnSpc>
              <a:defRPr/>
            </a:pPr>
            <a:r>
              <a:rPr lang="en-US" sz="1100" u="sng" dirty="0">
                <a:solidFill>
                  <a:schemeClr val="tx2">
                    <a:lumMod val="75000"/>
                  </a:schemeClr>
                </a:solidFill>
              </a:rPr>
              <a:t>Notification team</a:t>
            </a:r>
          </a:p>
          <a:p>
            <a:pPr marL="176131" lvl="1" indent="-176131">
              <a:lnSpc>
                <a:spcPct val="120000"/>
              </a:lnSpc>
              <a:buFont typeface="Arial" panose="020B0604020202020204" pitchFamily="34" charset="0"/>
              <a:buChar char="•"/>
              <a:defRPr/>
            </a:pPr>
            <a:r>
              <a:rPr lang="en-US" sz="1100" dirty="0">
                <a:solidFill>
                  <a:schemeClr val="tx2">
                    <a:lumMod val="75000"/>
                  </a:schemeClr>
                </a:solidFill>
              </a:rPr>
              <a:t>Dual-discipline team whenever possible for each notification</a:t>
            </a:r>
          </a:p>
          <a:p>
            <a:pPr marL="645812" lvl="2" indent="-176131">
              <a:lnSpc>
                <a:spcPct val="120000"/>
              </a:lnSpc>
              <a:buFont typeface="Arial" panose="020B0604020202020204" pitchFamily="34" charset="0"/>
              <a:buChar char="•"/>
              <a:defRPr/>
            </a:pPr>
            <a:r>
              <a:rPr lang="en-US" sz="1100" dirty="0">
                <a:solidFill>
                  <a:schemeClr val="tx2">
                    <a:lumMod val="75000"/>
                  </a:schemeClr>
                </a:solidFill>
              </a:rPr>
              <a:t>Lead role – deliver information</a:t>
            </a:r>
          </a:p>
          <a:p>
            <a:pPr marL="645812" lvl="2" indent="-176131">
              <a:lnSpc>
                <a:spcPct val="120000"/>
              </a:lnSpc>
              <a:buFont typeface="Arial" panose="020B0604020202020204" pitchFamily="34" charset="0"/>
              <a:buChar char="•"/>
              <a:defRPr/>
            </a:pPr>
            <a:r>
              <a:rPr lang="en-US" sz="1100" dirty="0">
                <a:solidFill>
                  <a:schemeClr val="tx2">
                    <a:lumMod val="75000"/>
                  </a:schemeClr>
                </a:solidFill>
              </a:rPr>
              <a:t>Secondary role – monitor reactions and environment</a:t>
            </a:r>
          </a:p>
          <a:p>
            <a:pPr marL="645812" lvl="2" indent="-176131">
              <a:lnSpc>
                <a:spcPct val="120000"/>
              </a:lnSpc>
              <a:buFont typeface="Arial" panose="020B0604020202020204" pitchFamily="34" charset="0"/>
              <a:buChar char="•"/>
              <a:defRPr/>
            </a:pPr>
            <a:r>
              <a:rPr lang="en-US" sz="1100" dirty="0">
                <a:solidFill>
                  <a:schemeClr val="tx2">
                    <a:lumMod val="75000"/>
                  </a:schemeClr>
                </a:solidFill>
              </a:rPr>
              <a:t>Collaborate to answer questions appropriately</a:t>
            </a:r>
          </a:p>
          <a:p>
            <a:pPr marL="0" lvl="1">
              <a:lnSpc>
                <a:spcPct val="120000"/>
              </a:lnSpc>
              <a:defRPr/>
            </a:pPr>
            <a:endParaRPr lang="en-US" sz="1100" dirty="0">
              <a:solidFill>
                <a:schemeClr val="tx2">
                  <a:lumMod val="75000"/>
                </a:schemeClr>
              </a:solidFill>
            </a:endParaRPr>
          </a:p>
          <a:p>
            <a:pPr marL="0" lvl="1">
              <a:lnSpc>
                <a:spcPct val="120000"/>
              </a:lnSpc>
              <a:defRPr/>
            </a:pPr>
            <a:r>
              <a:rPr lang="en-US" sz="1100" u="sng" dirty="0">
                <a:solidFill>
                  <a:schemeClr val="tx2">
                    <a:lumMod val="75000"/>
                  </a:schemeClr>
                </a:solidFill>
              </a:rPr>
              <a:t>Decedent</a:t>
            </a:r>
          </a:p>
          <a:p>
            <a:pPr marL="176131" lvl="1" indent="-176131" defTabSz="939363">
              <a:lnSpc>
                <a:spcPct val="120000"/>
              </a:lnSpc>
              <a:buFont typeface="Arial" panose="020B0604020202020204" pitchFamily="34" charset="0"/>
              <a:buChar char="•"/>
              <a:defRPr/>
            </a:pPr>
            <a:r>
              <a:rPr lang="en-US" altLang="en-US" sz="1100" dirty="0">
                <a:solidFill>
                  <a:schemeClr val="tx2">
                    <a:lumMod val="75000"/>
                  </a:schemeClr>
                </a:solidFill>
              </a:rPr>
              <a:t>Verification process – complete name / date of birth</a:t>
            </a:r>
          </a:p>
          <a:p>
            <a:pPr marL="176131" lvl="1" indent="-176131">
              <a:lnSpc>
                <a:spcPct val="120000"/>
              </a:lnSpc>
              <a:buFont typeface="Arial" panose="020B0604020202020204" pitchFamily="34" charset="0"/>
              <a:buChar char="•"/>
              <a:defRPr/>
            </a:pPr>
            <a:r>
              <a:rPr lang="en-US" sz="1100" dirty="0">
                <a:solidFill>
                  <a:schemeClr val="tx2">
                    <a:lumMod val="75000"/>
                  </a:schemeClr>
                </a:solidFill>
              </a:rPr>
              <a:t>Caution for people with same names (e.g., jr./sr., same first &amp; last but different middle name)</a:t>
            </a:r>
          </a:p>
          <a:p>
            <a:pPr marL="0" lvl="1">
              <a:lnSpc>
                <a:spcPct val="120000"/>
              </a:lnSpc>
              <a:defRPr/>
            </a:pPr>
            <a:endParaRPr lang="en-US" sz="1100" b="1" dirty="0">
              <a:solidFill>
                <a:schemeClr val="tx2">
                  <a:lumMod val="75000"/>
                </a:schemeClr>
              </a:solidFill>
            </a:endParaRPr>
          </a:p>
          <a:p>
            <a:pPr marL="0" lvl="1">
              <a:lnSpc>
                <a:spcPct val="120000"/>
              </a:lnSpc>
              <a:defRPr/>
            </a:pPr>
            <a:r>
              <a:rPr lang="en-US" sz="1100" u="sng" dirty="0">
                <a:solidFill>
                  <a:schemeClr val="tx2">
                    <a:lumMod val="75000"/>
                  </a:schemeClr>
                </a:solidFill>
              </a:rPr>
              <a:t>Next of Kin</a:t>
            </a:r>
            <a:r>
              <a:rPr lang="en-US" sz="1100" dirty="0">
                <a:solidFill>
                  <a:schemeClr val="tx2">
                    <a:lumMod val="75000"/>
                  </a:schemeClr>
                </a:solidFill>
              </a:rPr>
              <a:t> – order per [</a:t>
            </a:r>
            <a:r>
              <a:rPr lang="en-US" sz="1100" i="1" dirty="0">
                <a:solidFill>
                  <a:schemeClr val="tx2">
                    <a:lumMod val="75000"/>
                  </a:schemeClr>
                </a:solidFill>
              </a:rPr>
              <a:t>state</a:t>
            </a:r>
            <a:r>
              <a:rPr lang="en-US" sz="1100" dirty="0">
                <a:solidFill>
                  <a:schemeClr val="tx2">
                    <a:lumMod val="75000"/>
                  </a:schemeClr>
                </a:solidFill>
              </a:rPr>
              <a:t>] statutes</a:t>
            </a:r>
            <a:endParaRPr lang="en-US" sz="1100" b="1" dirty="0">
              <a:solidFill>
                <a:schemeClr val="tx2">
                  <a:lumMod val="75000"/>
                </a:schemeClr>
              </a:solidFill>
            </a:endParaRPr>
          </a:p>
          <a:p>
            <a:pPr marL="176131" lvl="1" indent="-176131">
              <a:lnSpc>
                <a:spcPct val="120000"/>
              </a:lnSpc>
              <a:buFont typeface="Arial" panose="020B0604020202020204" pitchFamily="34" charset="0"/>
              <a:buChar char="•"/>
              <a:defRPr/>
            </a:pPr>
            <a:r>
              <a:rPr lang="en-US" sz="1100" dirty="0">
                <a:solidFill>
                  <a:schemeClr val="tx2">
                    <a:lumMod val="75000"/>
                  </a:schemeClr>
                </a:solidFill>
              </a:rPr>
              <a:t>Person designated in a written instrument signed by decedent</a:t>
            </a:r>
          </a:p>
          <a:p>
            <a:pPr marL="176131" lvl="1" indent="-176131">
              <a:lnSpc>
                <a:spcPct val="120000"/>
              </a:lnSpc>
              <a:buFont typeface="Arial" panose="020B0604020202020204" pitchFamily="34" charset="0"/>
              <a:buChar char="•"/>
              <a:defRPr/>
            </a:pPr>
            <a:r>
              <a:rPr lang="en-US" sz="1100" dirty="0">
                <a:solidFill>
                  <a:schemeClr val="tx2">
                    <a:lumMod val="75000"/>
                  </a:schemeClr>
                </a:solidFill>
              </a:rPr>
              <a:t>Decedent’s surviving spouse</a:t>
            </a:r>
          </a:p>
          <a:p>
            <a:pPr marL="176131" lvl="1" indent="-176131">
              <a:lnSpc>
                <a:spcPct val="120000"/>
              </a:lnSpc>
              <a:buFont typeface="Arial" panose="020B0604020202020204" pitchFamily="34" charset="0"/>
              <a:buChar char="•"/>
              <a:defRPr/>
            </a:pPr>
            <a:r>
              <a:rPr lang="en-US" sz="1100" dirty="0">
                <a:solidFill>
                  <a:schemeClr val="tx2">
                    <a:lumMod val="75000"/>
                  </a:schemeClr>
                </a:solidFill>
              </a:rPr>
              <a:t>Any one of the decedent’s surviving adult children</a:t>
            </a:r>
          </a:p>
          <a:p>
            <a:pPr marL="176131" lvl="1" indent="-176131">
              <a:lnSpc>
                <a:spcPct val="120000"/>
              </a:lnSpc>
              <a:buFont typeface="Arial" panose="020B0604020202020204" pitchFamily="34" charset="0"/>
              <a:buChar char="•"/>
              <a:defRPr/>
            </a:pPr>
            <a:r>
              <a:rPr lang="en-US" sz="1100" dirty="0">
                <a:solidFill>
                  <a:schemeClr val="tx2">
                    <a:lumMod val="75000"/>
                  </a:schemeClr>
                </a:solidFill>
              </a:rPr>
              <a:t>Either of the decedent’s surviving parents</a:t>
            </a:r>
          </a:p>
          <a:p>
            <a:pPr marL="176131" lvl="1" indent="-176131">
              <a:lnSpc>
                <a:spcPct val="120000"/>
              </a:lnSpc>
              <a:buFont typeface="Arial" panose="020B0604020202020204" pitchFamily="34" charset="0"/>
              <a:buChar char="•"/>
              <a:defRPr/>
            </a:pPr>
            <a:r>
              <a:rPr lang="en-US" sz="1100" dirty="0">
                <a:solidFill>
                  <a:schemeClr val="tx2">
                    <a:lumMod val="75000"/>
                  </a:schemeClr>
                </a:solidFill>
              </a:rPr>
              <a:t>Any one of the decedent’s surviving adult siblings</a:t>
            </a:r>
          </a:p>
          <a:p>
            <a:pPr marL="176131" lvl="1" indent="-176131">
              <a:lnSpc>
                <a:spcPct val="120000"/>
              </a:lnSpc>
              <a:buFont typeface="Arial" panose="020B0604020202020204" pitchFamily="34" charset="0"/>
              <a:buChar char="•"/>
              <a:defRPr/>
            </a:pPr>
            <a:r>
              <a:rPr lang="en-US" sz="1100" dirty="0">
                <a:solidFill>
                  <a:schemeClr val="tx2">
                    <a:lumMod val="75000"/>
                  </a:schemeClr>
                </a:solidFill>
              </a:rPr>
              <a:t>Any adult person in the next degree of kinship in the order named by law to inherit the estate of the decedent</a:t>
            </a:r>
          </a:p>
          <a:p>
            <a:pPr marL="176131" lvl="1" indent="-176131">
              <a:lnSpc>
                <a:spcPct val="120000"/>
              </a:lnSpc>
              <a:buFont typeface="Arial" panose="020B0604020202020204" pitchFamily="34" charset="0"/>
              <a:buChar char="•"/>
              <a:defRPr/>
            </a:pPr>
            <a:endParaRPr lang="en-US" sz="1100" dirty="0">
              <a:solidFill>
                <a:schemeClr val="tx2">
                  <a:lumMod val="75000"/>
                </a:schemeClr>
              </a:solidFill>
            </a:endParaRPr>
          </a:p>
          <a:p>
            <a:r>
              <a:rPr lang="en-US" sz="1100" u="sng" dirty="0"/>
              <a:t>[</a:t>
            </a:r>
            <a:r>
              <a:rPr lang="en-US" sz="1100" i="1" u="sng" dirty="0"/>
              <a:t>Coroner/Medical Examiner</a:t>
            </a:r>
            <a:r>
              <a:rPr lang="en-US" sz="1100" u="sng" dirty="0"/>
              <a:t>] involvement</a:t>
            </a:r>
          </a:p>
          <a:p>
            <a:pPr marL="176131" indent="-176131">
              <a:buFont typeface="Arial" panose="020B0604020202020204" pitchFamily="34" charset="0"/>
              <a:buChar char="•"/>
            </a:pPr>
            <a:r>
              <a:rPr lang="en-US" sz="1100" dirty="0"/>
              <a:t>Will [</a:t>
            </a:r>
            <a:r>
              <a:rPr lang="en-US" sz="1100" i="1" dirty="0"/>
              <a:t>coroner/medical examiner</a:t>
            </a:r>
            <a:r>
              <a:rPr lang="en-US" sz="1100" dirty="0"/>
              <a:t>] personnel be responding or be involved?</a:t>
            </a:r>
          </a:p>
          <a:p>
            <a:pPr marL="176131" indent="-176131">
              <a:buFont typeface="Arial" panose="020B0604020202020204" pitchFamily="34" charset="0"/>
              <a:buChar char="•"/>
            </a:pPr>
            <a:r>
              <a:rPr lang="en-US" sz="1100" dirty="0"/>
              <a:t>Will an examination (autopsy) need to occur, or will the physician sign the death certificate?</a:t>
            </a:r>
            <a:endParaRPr lang="en-US" sz="1100" b="1" dirty="0"/>
          </a:p>
        </p:txBody>
      </p:sp>
      <p:sp>
        <p:nvSpPr>
          <p:cNvPr id="4" name="Slide Number Placeholder 3"/>
          <p:cNvSpPr>
            <a:spLocks noGrp="1"/>
          </p:cNvSpPr>
          <p:nvPr>
            <p:ph type="sldNum" sz="quarter" idx="5"/>
          </p:nvPr>
        </p:nvSpPr>
        <p:spPr/>
        <p:txBody>
          <a:bodyPr/>
          <a:lstStyle/>
          <a:p>
            <a:fld id="{BE60DC36-8EFA-4378-9855-E019C55AC472}" type="slidenum">
              <a:rPr lang="en-US" smtClean="0"/>
              <a:t>30</a:t>
            </a:fld>
            <a:endParaRPr lang="en-US" dirty="0"/>
          </a:p>
        </p:txBody>
      </p:sp>
    </p:spTree>
    <p:extLst>
      <p:ext uri="{BB962C8B-B14F-4D97-AF65-F5344CB8AC3E}">
        <p14:creationId xmlns:p14="http://schemas.microsoft.com/office/powerpoint/2010/main" val="2019127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Trainer notes:</a:t>
            </a:r>
            <a:endParaRPr lang="en-US" sz="1100" dirty="0"/>
          </a:p>
          <a:p>
            <a:endParaRPr lang="en-US" sz="1100" b="1" dirty="0"/>
          </a:p>
          <a:p>
            <a:r>
              <a:rPr lang="en-US" sz="1100" u="sng" dirty="0"/>
              <a:t>Information about circumstances of death and decedent’s identity</a:t>
            </a:r>
          </a:p>
          <a:p>
            <a:pPr marL="176131" lvl="1" indent="-176131" defTabSz="939363">
              <a:buFont typeface="Arial" panose="020B0604020202020204" pitchFamily="34" charset="0"/>
              <a:buChar char="•"/>
              <a:defRPr/>
            </a:pPr>
            <a:r>
              <a:rPr lang="en-US" altLang="en-US" sz="1100" dirty="0">
                <a:solidFill>
                  <a:schemeClr val="tx2">
                    <a:lumMod val="75000"/>
                  </a:schemeClr>
                </a:solidFill>
              </a:rPr>
              <a:t>Manner / location of death</a:t>
            </a:r>
          </a:p>
          <a:p>
            <a:pPr marL="176131" lvl="1" indent="-176131" defTabSz="939363">
              <a:buFont typeface="Arial" panose="020B0604020202020204" pitchFamily="34" charset="0"/>
              <a:buChar char="•"/>
              <a:defRPr/>
            </a:pPr>
            <a:r>
              <a:rPr lang="en-US" altLang="en-US" sz="1100" dirty="0">
                <a:solidFill>
                  <a:schemeClr val="tx2">
                    <a:lumMod val="75000"/>
                  </a:schemeClr>
                </a:solidFill>
              </a:rPr>
              <a:t>Prepare to answer common questions:</a:t>
            </a:r>
          </a:p>
          <a:p>
            <a:pPr marL="645812" lvl="1" indent="-176131">
              <a:buFont typeface="Arial" panose="020B0604020202020204" pitchFamily="34" charset="0"/>
              <a:buChar char="•"/>
            </a:pPr>
            <a:r>
              <a:rPr lang="en-US" sz="1100" dirty="0"/>
              <a:t>How do you know it’s my loved one?</a:t>
            </a:r>
          </a:p>
          <a:p>
            <a:pPr marL="645812" lvl="1" indent="-176131">
              <a:buFont typeface="Arial" panose="020B0604020202020204" pitchFamily="34" charset="0"/>
              <a:buChar char="•"/>
            </a:pPr>
            <a:r>
              <a:rPr lang="en-US" sz="1100" dirty="0"/>
              <a:t>Where did it happen?</a:t>
            </a:r>
          </a:p>
          <a:p>
            <a:pPr marL="645812" lvl="1" indent="-176131">
              <a:buFont typeface="Arial" panose="020B0604020202020204" pitchFamily="34" charset="0"/>
              <a:buChar char="•"/>
            </a:pPr>
            <a:r>
              <a:rPr lang="en-US" sz="1100" dirty="0"/>
              <a:t>How did it happen?</a:t>
            </a:r>
          </a:p>
          <a:p>
            <a:pPr marL="645812" lvl="1" indent="-176131">
              <a:buFont typeface="Arial" panose="020B0604020202020204" pitchFamily="34" charset="0"/>
              <a:buChar char="•"/>
            </a:pPr>
            <a:r>
              <a:rPr lang="en-US" sz="1100" dirty="0"/>
              <a:t>Where is my loved one?</a:t>
            </a:r>
          </a:p>
          <a:p>
            <a:pPr marL="645812" lvl="1" indent="-176131">
              <a:buFont typeface="Arial" panose="020B0604020202020204" pitchFamily="34" charset="0"/>
              <a:buChar char="•"/>
            </a:pPr>
            <a:r>
              <a:rPr lang="en-US" sz="1100" dirty="0"/>
              <a:t>Who is responsible?</a:t>
            </a:r>
          </a:p>
          <a:p>
            <a:pPr marL="645812" lvl="2" indent="-176131" defTabSz="939363">
              <a:buFont typeface="Arial" panose="020B0604020202020204" pitchFamily="34" charset="0"/>
              <a:buChar char="•"/>
              <a:defRPr/>
            </a:pPr>
            <a:endParaRPr lang="en-US" altLang="en-US" sz="1100" dirty="0">
              <a:solidFill>
                <a:schemeClr val="tx2">
                  <a:lumMod val="75000"/>
                </a:schemeClr>
              </a:solidFill>
            </a:endParaRPr>
          </a:p>
          <a:p>
            <a:r>
              <a:rPr lang="en-US" sz="1100" u="sng" dirty="0"/>
              <a:t>Medical and safety concerns</a:t>
            </a:r>
          </a:p>
          <a:p>
            <a:pPr marL="176131" indent="-176131">
              <a:buFont typeface="Arial" panose="020B0604020202020204" pitchFamily="34" charset="0"/>
              <a:buChar char="•"/>
            </a:pPr>
            <a:r>
              <a:rPr lang="en-US" sz="1100" dirty="0"/>
              <a:t>Medical conditions</a:t>
            </a:r>
          </a:p>
          <a:p>
            <a:pPr marL="176131" indent="-176131">
              <a:buFont typeface="Arial" panose="020B0604020202020204" pitchFamily="34" charset="0"/>
              <a:buChar char="•"/>
            </a:pPr>
            <a:r>
              <a:rPr lang="en-US" sz="1100" dirty="0"/>
              <a:t>Mental health, substance use, and violence</a:t>
            </a:r>
          </a:p>
          <a:p>
            <a:pPr marL="176131" indent="-176131" defTabSz="939363">
              <a:buFont typeface="Arial" panose="020B0604020202020204" pitchFamily="34" charset="0"/>
              <a:buChar char="•"/>
              <a:defRPr/>
            </a:pPr>
            <a:r>
              <a:rPr lang="en-US" sz="1100" dirty="0"/>
              <a:t>Dogs and other pets (e.g., aggressive/unpredictable behavior)</a:t>
            </a:r>
          </a:p>
          <a:p>
            <a:pPr marL="176131" indent="-176131" defTabSz="939363">
              <a:buFont typeface="Arial" panose="020B0604020202020204" pitchFamily="34" charset="0"/>
              <a:buChar char="•"/>
              <a:defRPr/>
            </a:pPr>
            <a:r>
              <a:rPr lang="en-US" sz="1100" dirty="0"/>
              <a:t>Other residents of/visitors to residence </a:t>
            </a:r>
          </a:p>
          <a:p>
            <a:endParaRPr lang="en-US" sz="1100" dirty="0"/>
          </a:p>
          <a:p>
            <a:r>
              <a:rPr lang="en-US" sz="1100" u="sng" dirty="0"/>
              <a:t>Language access and cultural needs</a:t>
            </a:r>
          </a:p>
          <a:p>
            <a:pPr marL="176131" indent="-176131">
              <a:buFont typeface="Arial" panose="020B0604020202020204" pitchFamily="34" charset="0"/>
              <a:buChar char="•"/>
            </a:pPr>
            <a:r>
              <a:rPr lang="en-US" sz="1100" dirty="0"/>
              <a:t>Objective interpreters and resources for verbal, sign, and braille communication needs</a:t>
            </a:r>
          </a:p>
          <a:p>
            <a:pPr marL="176131" indent="-176131">
              <a:buFont typeface="Arial" panose="020B0604020202020204" pitchFamily="34" charset="0"/>
              <a:buChar char="•"/>
            </a:pPr>
            <a:r>
              <a:rPr lang="en-US" sz="1100" dirty="0"/>
              <a:t>Physical, cognitive, and mental health barriers</a:t>
            </a:r>
          </a:p>
          <a:p>
            <a:pPr marL="176131" indent="-176131">
              <a:buFont typeface="Arial" panose="020B0604020202020204" pitchFamily="34" charset="0"/>
              <a:buChar char="•"/>
            </a:pPr>
            <a:r>
              <a:rPr lang="en-US" sz="1100" dirty="0"/>
              <a:t>Elderly/older and vulnerable adults, children</a:t>
            </a:r>
          </a:p>
          <a:p>
            <a:pPr marL="176131" indent="-176131">
              <a:buFont typeface="Arial" panose="020B0604020202020204" pitchFamily="34" charset="0"/>
              <a:buChar char="•"/>
            </a:pPr>
            <a:r>
              <a:rPr lang="en-US" sz="1100" dirty="0"/>
              <a:t>Culturally specific death practices (e.g., religious beliefs and autopsies, gender preferences for the assigned investigators/coroners/medical examiners, clothing/dressing preferences of decedents’ bodies after medicolegal examinations)</a:t>
            </a:r>
            <a:endParaRPr lang="en-US" sz="1100" b="1" dirty="0">
              <a:solidFill>
                <a:schemeClr val="tx2">
                  <a:lumMod val="75000"/>
                </a:schemeClr>
              </a:solidFill>
            </a:endParaRPr>
          </a:p>
        </p:txBody>
      </p:sp>
      <p:sp>
        <p:nvSpPr>
          <p:cNvPr id="4" name="Slide Number Placeholder 3"/>
          <p:cNvSpPr>
            <a:spLocks noGrp="1"/>
          </p:cNvSpPr>
          <p:nvPr>
            <p:ph type="sldNum" sz="quarter" idx="5"/>
          </p:nvPr>
        </p:nvSpPr>
        <p:spPr/>
        <p:txBody>
          <a:bodyPr/>
          <a:lstStyle/>
          <a:p>
            <a:fld id="{BE60DC36-8EFA-4378-9855-E019C55AC472}" type="slidenum">
              <a:rPr lang="en-US" smtClean="0"/>
              <a:t>31</a:t>
            </a:fld>
            <a:endParaRPr lang="en-US" dirty="0"/>
          </a:p>
        </p:txBody>
      </p:sp>
    </p:spTree>
    <p:extLst>
      <p:ext uri="{BB962C8B-B14F-4D97-AF65-F5344CB8AC3E}">
        <p14:creationId xmlns:p14="http://schemas.microsoft.com/office/powerpoint/2010/main" val="3321278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Trainer notes:</a:t>
            </a:r>
            <a:endParaRPr lang="en-US" sz="1100" dirty="0"/>
          </a:p>
          <a:p>
            <a:endParaRPr lang="en-US" sz="1100" b="1" dirty="0"/>
          </a:p>
          <a:p>
            <a:r>
              <a:rPr lang="en-US" sz="1100" u="sng" dirty="0"/>
              <a:t>Determine official notification plan</a:t>
            </a:r>
            <a:r>
              <a:rPr lang="en-US" sz="1100" dirty="0"/>
              <a:t> – in-person whenever possible</a:t>
            </a:r>
            <a:endParaRPr lang="en-US" sz="1100" b="1" dirty="0"/>
          </a:p>
          <a:p>
            <a:pPr marL="176131" indent="-176131">
              <a:buFont typeface="Arial" panose="020B0604020202020204" pitchFamily="34" charset="0"/>
              <a:buChar char="•"/>
            </a:pPr>
            <a:r>
              <a:rPr lang="en-US" sz="1100" dirty="0"/>
              <a:t>Who will “say the words”? </a:t>
            </a:r>
          </a:p>
          <a:p>
            <a:pPr marL="176131" indent="-176131">
              <a:buFont typeface="Arial" panose="020B0604020202020204" pitchFamily="34" charset="0"/>
              <a:buChar char="•"/>
            </a:pPr>
            <a:r>
              <a:rPr lang="en-US" sz="1100" dirty="0"/>
              <a:t>What information can and cannot be disclosed?</a:t>
            </a:r>
          </a:p>
          <a:p>
            <a:pPr marL="176131" indent="-176131">
              <a:buFont typeface="Arial" panose="020B0604020202020204" pitchFamily="34" charset="0"/>
              <a:buChar char="•"/>
            </a:pPr>
            <a:r>
              <a:rPr lang="en-US" sz="1100" dirty="0"/>
              <a:t>Where will the notification occur? </a:t>
            </a:r>
          </a:p>
          <a:p>
            <a:pPr marL="645812" lvl="1" indent="-176131">
              <a:buFont typeface="Arial" panose="020B0604020202020204" pitchFamily="34" charset="0"/>
              <a:buChar char="•"/>
            </a:pPr>
            <a:r>
              <a:rPr lang="en-US" sz="1100" dirty="0"/>
              <a:t>Privacy concerns in shared living situations</a:t>
            </a:r>
          </a:p>
          <a:p>
            <a:pPr marL="645812" lvl="1" indent="-176131">
              <a:buFont typeface="Arial" panose="020B0604020202020204" pitchFamily="34" charset="0"/>
              <a:buChar char="•"/>
            </a:pPr>
            <a:r>
              <a:rPr lang="en-US" sz="1100" dirty="0"/>
              <a:t>Privacy concerns in workplaces</a:t>
            </a:r>
          </a:p>
          <a:p>
            <a:pPr marL="176131" indent="-176131">
              <a:buFont typeface="Arial" panose="020B0604020202020204" pitchFamily="34" charset="0"/>
              <a:buChar char="•"/>
            </a:pPr>
            <a:r>
              <a:rPr lang="en-US" sz="1100" dirty="0"/>
              <a:t>In-person notification</a:t>
            </a:r>
          </a:p>
          <a:p>
            <a:pPr marL="645812" lvl="1" indent="-176131">
              <a:buFont typeface="Arial" panose="020B0604020202020204" pitchFamily="34" charset="0"/>
              <a:buChar char="•"/>
            </a:pPr>
            <a:r>
              <a:rPr lang="en-US" sz="1100" dirty="0"/>
              <a:t>Coordinate appropriate emergency response to trauma reactions (e.g., fainting, health conditions)</a:t>
            </a:r>
          </a:p>
          <a:p>
            <a:pPr marL="645812" lvl="1" indent="-176131">
              <a:buFont typeface="Arial" panose="020B0604020202020204" pitchFamily="34" charset="0"/>
              <a:buChar char="•"/>
            </a:pPr>
            <a:r>
              <a:rPr lang="en-US" sz="1100" dirty="0"/>
              <a:t>Coordinate accompaniment until arrival of support system</a:t>
            </a:r>
          </a:p>
          <a:p>
            <a:pPr marL="176131" indent="-176131">
              <a:buFont typeface="Arial" panose="020B0604020202020204" pitchFamily="34" charset="0"/>
              <a:buChar char="•"/>
            </a:pPr>
            <a:r>
              <a:rPr lang="en-US" sz="1100" dirty="0"/>
              <a:t>Remote/virtual notifications may be an alternative (e.g., social distance restrictions, hospital/care facility visitation restrictions)</a:t>
            </a:r>
          </a:p>
          <a:p>
            <a:pPr marL="645812" lvl="1" indent="-176131">
              <a:buFont typeface="Arial" panose="020B0604020202020204" pitchFamily="34" charset="0"/>
              <a:buChar char="•"/>
            </a:pPr>
            <a:r>
              <a:rPr lang="en-US" sz="1100" dirty="0"/>
              <a:t>Technology access and skilled use of chosen platform </a:t>
            </a:r>
          </a:p>
          <a:p>
            <a:pPr marL="645812" lvl="1" indent="-176131">
              <a:buFont typeface="Arial" panose="020B0604020202020204" pitchFamily="34" charset="0"/>
              <a:buChar char="•"/>
            </a:pPr>
            <a:r>
              <a:rPr lang="en-US" sz="1100" dirty="0"/>
              <a:t>Privacy concerns</a:t>
            </a:r>
          </a:p>
          <a:p>
            <a:pPr marL="645812" lvl="1" indent="-176131">
              <a:buFont typeface="Arial" panose="020B0604020202020204" pitchFamily="34" charset="0"/>
              <a:buChar char="•"/>
            </a:pPr>
            <a:r>
              <a:rPr lang="en-US" sz="1100" dirty="0"/>
              <a:t>Ability to have support person(s) chosen by next of kin present during notification</a:t>
            </a:r>
          </a:p>
          <a:p>
            <a:pPr marL="176131" indent="-176131">
              <a:buFont typeface="Arial" panose="020B0604020202020204" pitchFamily="34" charset="0"/>
              <a:buChar char="•"/>
            </a:pPr>
            <a:r>
              <a:rPr lang="en-US" sz="1100" dirty="0"/>
              <a:t>Phone notifications should be a last resort after confirmation person is in a safe location (e.g., not driving)</a:t>
            </a:r>
          </a:p>
          <a:p>
            <a:endParaRPr lang="en-US" sz="1100" dirty="0"/>
          </a:p>
          <a:p>
            <a:r>
              <a:rPr lang="en-US" sz="1100" u="sng" dirty="0">
                <a:solidFill>
                  <a:schemeClr val="tx2">
                    <a:lumMod val="75000"/>
                  </a:schemeClr>
                </a:solidFill>
              </a:rPr>
              <a:t>Considerations</a:t>
            </a:r>
          </a:p>
          <a:p>
            <a:pPr marL="176131" lvl="1" indent="-176131">
              <a:lnSpc>
                <a:spcPct val="120000"/>
              </a:lnSpc>
              <a:buFont typeface="Arial" panose="020B0604020202020204" pitchFamily="34" charset="0"/>
              <a:buChar char="•"/>
              <a:defRPr/>
            </a:pPr>
            <a:r>
              <a:rPr lang="en-US" sz="1100" dirty="0">
                <a:solidFill>
                  <a:schemeClr val="tx2">
                    <a:lumMod val="75000"/>
                  </a:schemeClr>
                </a:solidFill>
              </a:rPr>
              <a:t>Social media</a:t>
            </a:r>
          </a:p>
          <a:p>
            <a:pPr marL="645812" lvl="2" indent="-176131">
              <a:lnSpc>
                <a:spcPct val="120000"/>
              </a:lnSpc>
              <a:buFont typeface="Arial" panose="020B0604020202020204" pitchFamily="34" charset="0"/>
              <a:buChar char="•"/>
              <a:defRPr/>
            </a:pPr>
            <a:r>
              <a:rPr lang="en-US" sz="1100" dirty="0">
                <a:solidFill>
                  <a:schemeClr val="tx2">
                    <a:lumMod val="75000"/>
                  </a:schemeClr>
                </a:solidFill>
              </a:rPr>
              <a:t>Next of kin and other co-victims/next of kin/points of contact/survivors may learn of death prior to the notification team’s response</a:t>
            </a:r>
          </a:p>
          <a:p>
            <a:pPr marL="176131" lvl="1" indent="-176131">
              <a:lnSpc>
                <a:spcPct val="120000"/>
              </a:lnSpc>
              <a:buFont typeface="Arial" panose="020B0604020202020204" pitchFamily="34" charset="0"/>
              <a:buChar char="•"/>
              <a:defRPr/>
            </a:pPr>
            <a:r>
              <a:rPr lang="en-US" sz="1100" dirty="0">
                <a:solidFill>
                  <a:schemeClr val="tx2">
                    <a:lumMod val="75000"/>
                  </a:schemeClr>
                </a:solidFill>
              </a:rPr>
              <a:t>Out of jurisdiction</a:t>
            </a:r>
          </a:p>
          <a:p>
            <a:pPr marL="645812" lvl="2" indent="-176131">
              <a:lnSpc>
                <a:spcPct val="120000"/>
              </a:lnSpc>
              <a:buFont typeface="Arial" panose="020B0604020202020204" pitchFamily="34" charset="0"/>
              <a:buChar char="•"/>
              <a:defRPr/>
            </a:pPr>
            <a:r>
              <a:rPr lang="en-US" sz="1100" dirty="0">
                <a:solidFill>
                  <a:schemeClr val="tx2">
                    <a:lumMod val="75000"/>
                  </a:schemeClr>
                </a:solidFill>
              </a:rPr>
              <a:t>Have law enforcement personnel in other jurisdictions received victim-centered, trauma-informed, culturally-sensitive training? Death notification training?</a:t>
            </a:r>
          </a:p>
          <a:p>
            <a:pPr marL="645812" lvl="2" indent="-176131">
              <a:lnSpc>
                <a:spcPct val="120000"/>
              </a:lnSpc>
              <a:buFont typeface="Arial" panose="020B0604020202020204" pitchFamily="34" charset="0"/>
              <a:buChar char="•"/>
              <a:defRPr/>
            </a:pPr>
            <a:r>
              <a:rPr lang="en-US" sz="1100" dirty="0">
                <a:solidFill>
                  <a:schemeClr val="tx2">
                    <a:lumMod val="75000"/>
                  </a:schemeClr>
                </a:solidFill>
              </a:rPr>
              <a:t>Do law enforcement agencies in other jurisdictions have victim services personnel?</a:t>
            </a:r>
          </a:p>
          <a:p>
            <a:pPr marL="176131" lvl="1" indent="-176131">
              <a:lnSpc>
                <a:spcPct val="120000"/>
              </a:lnSpc>
              <a:buFont typeface="Arial" panose="020B0604020202020204" pitchFamily="34" charset="0"/>
              <a:buChar char="•"/>
              <a:defRPr/>
            </a:pPr>
            <a:r>
              <a:rPr lang="en-US" sz="1100" dirty="0">
                <a:solidFill>
                  <a:schemeClr val="tx2">
                    <a:lumMod val="75000"/>
                  </a:schemeClr>
                </a:solidFill>
              </a:rPr>
              <a:t>Multiple notifications </a:t>
            </a:r>
          </a:p>
          <a:p>
            <a:pPr marL="645812" lvl="2" indent="-176131">
              <a:lnSpc>
                <a:spcPct val="120000"/>
              </a:lnSpc>
              <a:buFont typeface="Arial" panose="020B0604020202020204" pitchFamily="34" charset="0"/>
              <a:buChar char="•"/>
              <a:defRPr/>
            </a:pPr>
            <a:r>
              <a:rPr lang="en-US" sz="1100" dirty="0">
                <a:solidFill>
                  <a:schemeClr val="tx2">
                    <a:lumMod val="75000"/>
                  </a:schemeClr>
                </a:solidFill>
              </a:rPr>
              <a:t>Do relationship dynamics merit multiple notifications (e.g., family tension, murder/suicide)?</a:t>
            </a:r>
          </a:p>
          <a:p>
            <a:pPr marL="645812" lvl="2" indent="-176131">
              <a:lnSpc>
                <a:spcPct val="120000"/>
              </a:lnSpc>
              <a:buFont typeface="Arial" panose="020B0604020202020204" pitchFamily="34" charset="0"/>
              <a:buChar char="•"/>
              <a:defRPr/>
            </a:pPr>
            <a:r>
              <a:rPr lang="en-US" sz="1100" dirty="0">
                <a:solidFill>
                  <a:schemeClr val="tx2">
                    <a:lumMod val="75000"/>
                  </a:schemeClr>
                </a:solidFill>
              </a:rPr>
              <a:t>Do you have enough personnel for multiple and/or simultaneous notifications?</a:t>
            </a:r>
          </a:p>
          <a:p>
            <a:pPr marL="645812" lvl="2" indent="-176131">
              <a:lnSpc>
                <a:spcPct val="120000"/>
              </a:lnSpc>
              <a:buFont typeface="Arial" panose="020B0604020202020204" pitchFamily="34" charset="0"/>
              <a:buChar char="•"/>
              <a:defRPr/>
            </a:pPr>
            <a:r>
              <a:rPr lang="en-US" sz="1100" dirty="0">
                <a:solidFill>
                  <a:schemeClr val="tx2">
                    <a:lumMod val="75000"/>
                  </a:schemeClr>
                </a:solidFill>
              </a:rPr>
              <a:t>Do you have policies and practices in place to avoid conflicts of interest (e.g., officer-involved incidents)?</a:t>
            </a:r>
          </a:p>
          <a:p>
            <a:pPr marL="645812" lvl="2" indent="-176131">
              <a:lnSpc>
                <a:spcPct val="120000"/>
              </a:lnSpc>
              <a:buFont typeface="Arial" panose="020B0604020202020204" pitchFamily="34" charset="0"/>
              <a:buChar char="•"/>
              <a:defRPr/>
            </a:pPr>
            <a:r>
              <a:rPr lang="en-US" sz="1100" dirty="0">
                <a:solidFill>
                  <a:schemeClr val="tx2">
                    <a:lumMod val="75000"/>
                  </a:schemeClr>
                </a:solidFill>
              </a:rPr>
              <a:t>Be sensitive to the order in which information is delivered.</a:t>
            </a:r>
          </a:p>
          <a:p>
            <a:pPr marL="176131" lvl="1" indent="-176131">
              <a:lnSpc>
                <a:spcPct val="120000"/>
              </a:lnSpc>
              <a:buFont typeface="Arial" panose="020B0604020202020204" pitchFamily="34" charset="0"/>
              <a:buChar char="•"/>
              <a:defRPr/>
            </a:pPr>
            <a:r>
              <a:rPr lang="en-US" altLang="en-US" sz="1100" dirty="0"/>
              <a:t>Circumstances of decedent’s life</a:t>
            </a:r>
          </a:p>
          <a:p>
            <a:pPr marL="645812" lvl="2" indent="-176131">
              <a:lnSpc>
                <a:spcPct val="120000"/>
              </a:lnSpc>
              <a:buFont typeface="Arial" panose="020B0604020202020204" pitchFamily="34" charset="0"/>
              <a:buChar char="•"/>
              <a:defRPr/>
            </a:pPr>
            <a:r>
              <a:rPr lang="en-US" altLang="en-US" sz="1100" dirty="0"/>
              <a:t>Are there factors that are unknown to some or all co-victims/next of kin/points of contact/survivors (e.g., medical conditions, substance use, extramarital relationships, sexual orientation)?</a:t>
            </a:r>
          </a:p>
        </p:txBody>
      </p:sp>
      <p:sp>
        <p:nvSpPr>
          <p:cNvPr id="4" name="Slide Number Placeholder 3"/>
          <p:cNvSpPr>
            <a:spLocks noGrp="1"/>
          </p:cNvSpPr>
          <p:nvPr>
            <p:ph type="sldNum" sz="quarter" idx="5"/>
          </p:nvPr>
        </p:nvSpPr>
        <p:spPr/>
        <p:txBody>
          <a:bodyPr/>
          <a:lstStyle/>
          <a:p>
            <a:fld id="{BE60DC36-8EFA-4378-9855-E019C55AC472}" type="slidenum">
              <a:rPr lang="en-US" smtClean="0"/>
              <a:t>32</a:t>
            </a:fld>
            <a:endParaRPr lang="en-US" dirty="0"/>
          </a:p>
        </p:txBody>
      </p:sp>
    </p:spTree>
    <p:extLst>
      <p:ext uri="{BB962C8B-B14F-4D97-AF65-F5344CB8AC3E}">
        <p14:creationId xmlns:p14="http://schemas.microsoft.com/office/powerpoint/2010/main" val="684848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Trainer notes:</a:t>
            </a:r>
            <a:endParaRPr lang="en-US" sz="1100" dirty="0"/>
          </a:p>
          <a:p>
            <a:endParaRPr lang="en-US" sz="1100" b="1" dirty="0"/>
          </a:p>
          <a:p>
            <a:r>
              <a:rPr lang="en-US" sz="1100" u="sng" dirty="0"/>
              <a:t>In-person notification</a:t>
            </a:r>
          </a:p>
          <a:p>
            <a:pPr marL="176131" indent="-176131" defTabSz="939363">
              <a:buFont typeface="Arial" panose="020B0604020202020204" pitchFamily="34" charset="0"/>
              <a:buChar char="•"/>
              <a:defRPr/>
            </a:pPr>
            <a:r>
              <a:rPr lang="en-US" sz="1100" dirty="0"/>
              <a:t>Be aware of news alerts, emergency management alerts, and social media communication</a:t>
            </a:r>
          </a:p>
          <a:p>
            <a:pPr marL="176131" indent="-176131" defTabSz="939363">
              <a:buFont typeface="Arial" panose="020B0604020202020204" pitchFamily="34" charset="0"/>
              <a:buChar char="•"/>
              <a:defRPr/>
            </a:pPr>
            <a:r>
              <a:rPr lang="en-US" sz="1100" dirty="0"/>
              <a:t>Remote/virtual or phone notifications may be alternative notification methods</a:t>
            </a:r>
          </a:p>
          <a:p>
            <a:endParaRPr lang="en-US" sz="1100" dirty="0"/>
          </a:p>
          <a:p>
            <a:pPr defTabSz="939363">
              <a:defRPr/>
            </a:pPr>
            <a:r>
              <a:rPr lang="en-US" sz="1100" u="sng" dirty="0"/>
              <a:t>Approach to residence</a:t>
            </a:r>
          </a:p>
          <a:p>
            <a:pPr marL="176131" indent="-176131" defTabSz="939363">
              <a:buFont typeface="Arial" panose="020B0604020202020204" pitchFamily="34" charset="0"/>
              <a:buChar char="•"/>
              <a:defRPr/>
            </a:pPr>
            <a:r>
              <a:rPr lang="en-US" sz="1100" dirty="0"/>
              <a:t>Set phone alerts to silence and reduce radio volume</a:t>
            </a:r>
          </a:p>
          <a:p>
            <a:pPr marL="176131" indent="-176131" defTabSz="939363">
              <a:buFont typeface="Arial" panose="020B0604020202020204" pitchFamily="34" charset="0"/>
              <a:buChar char="•"/>
              <a:defRPr/>
            </a:pPr>
            <a:r>
              <a:rPr lang="en-US" sz="1100" dirty="0"/>
              <a:t>Knock respectfully and confirm the identify of next of kin</a:t>
            </a:r>
          </a:p>
          <a:p>
            <a:pPr marL="176131" indent="-176131" defTabSz="939363">
              <a:buFont typeface="Arial" panose="020B0604020202020204" pitchFamily="34" charset="0"/>
              <a:buChar char="•"/>
              <a:defRPr/>
            </a:pPr>
            <a:r>
              <a:rPr lang="en-US" sz="1100" dirty="0"/>
              <a:t>Introduce team members and ask to come inside</a:t>
            </a:r>
          </a:p>
          <a:p>
            <a:pPr marL="176131" indent="-176131" defTabSz="939363">
              <a:buFont typeface="Arial" panose="020B0604020202020204" pitchFamily="34" charset="0"/>
              <a:buChar char="•"/>
              <a:defRPr/>
            </a:pPr>
            <a:r>
              <a:rPr lang="en-US" sz="1100" dirty="0"/>
              <a:t>Determine who else is in the residence, including children, and encourage privacy for notification</a:t>
            </a:r>
          </a:p>
          <a:p>
            <a:pPr marL="176131" indent="-176131" defTabSz="939363">
              <a:buFont typeface="Arial" panose="020B0604020202020204" pitchFamily="34" charset="0"/>
              <a:buChar char="•"/>
              <a:defRPr/>
            </a:pPr>
            <a:r>
              <a:rPr lang="en-US" sz="1100" dirty="0"/>
              <a:t>Sit with next of kin – don’t stand over them</a:t>
            </a:r>
          </a:p>
          <a:p>
            <a:pPr marL="176131" indent="-176131" defTabSz="939363">
              <a:buFont typeface="Arial" panose="020B0604020202020204" pitchFamily="34" charset="0"/>
              <a:buChar char="•"/>
              <a:defRPr/>
            </a:pPr>
            <a:endParaRPr lang="en-US" sz="1100" dirty="0"/>
          </a:p>
          <a:p>
            <a:pPr defTabSz="939363">
              <a:defRPr/>
            </a:pPr>
            <a:r>
              <a:rPr lang="en-US" sz="1100" u="sng" dirty="0"/>
              <a:t>Approach to alternate location</a:t>
            </a:r>
          </a:p>
          <a:p>
            <a:pPr marL="176131" indent="-176131" defTabSz="939363">
              <a:buFont typeface="Arial" panose="020B0604020202020204" pitchFamily="34" charset="0"/>
              <a:buChar char="•"/>
              <a:defRPr/>
            </a:pPr>
            <a:r>
              <a:rPr lang="en-US" sz="1100" dirty="0"/>
              <a:t>Coordinate for private space/room for delivery of notification (e.g., business, school, hospital)</a:t>
            </a:r>
          </a:p>
          <a:p>
            <a:pPr marL="176131" indent="-176131" defTabSz="939363">
              <a:buFont typeface="Arial" panose="020B0604020202020204" pitchFamily="34" charset="0"/>
              <a:buChar char="•"/>
              <a:defRPr/>
            </a:pPr>
            <a:r>
              <a:rPr lang="en-US" sz="1100" dirty="0"/>
              <a:t>Next of kin may need to leave work and go home/gather children, etc. - ensure safe transportation and support for person receiving the notification</a:t>
            </a:r>
          </a:p>
          <a:p>
            <a:pPr marL="176131" indent="-176131" defTabSz="939363">
              <a:buFont typeface="Arial" panose="020B0604020202020204" pitchFamily="34" charset="0"/>
              <a:buChar char="•"/>
              <a:defRPr/>
            </a:pPr>
            <a:endParaRPr lang="en-US" sz="1100" dirty="0"/>
          </a:p>
          <a:p>
            <a:pPr defTabSz="939363">
              <a:defRPr/>
            </a:pPr>
            <a:r>
              <a:rPr lang="en-US" sz="1100" u="sng" dirty="0"/>
              <a:t>Deliver the notification</a:t>
            </a:r>
          </a:p>
          <a:p>
            <a:pPr marL="176131" indent="-176131" defTabSz="939363">
              <a:buFont typeface="Arial" panose="020B0604020202020204" pitchFamily="34" charset="0"/>
              <a:buChar char="•"/>
              <a:defRPr/>
            </a:pPr>
            <a:r>
              <a:rPr lang="en-US" sz="1100" dirty="0"/>
              <a:t>Speak face-to-face with direct eye contact</a:t>
            </a:r>
          </a:p>
          <a:p>
            <a:pPr marL="645812" lvl="1" indent="-176131" defTabSz="939363">
              <a:buFont typeface="Arial" panose="020B0604020202020204" pitchFamily="34" charset="0"/>
              <a:buChar char="•"/>
              <a:defRPr/>
            </a:pPr>
            <a:r>
              <a:rPr lang="en-US" sz="1100" dirty="0"/>
              <a:t>Avoid small talk or building up to the reason for your contact</a:t>
            </a:r>
          </a:p>
          <a:p>
            <a:pPr marL="645812" lvl="1" indent="-176131" defTabSz="939363">
              <a:buFont typeface="Arial" panose="020B0604020202020204" pitchFamily="34" charset="0"/>
              <a:buChar char="•"/>
              <a:defRPr/>
            </a:pPr>
            <a:r>
              <a:rPr lang="en-US" sz="1100" dirty="0"/>
              <a:t>Avoid euphemisms like “is no longer with us” or “gone to a better place”</a:t>
            </a:r>
          </a:p>
          <a:p>
            <a:pPr marL="645812" lvl="1" indent="-176131" defTabSz="939363">
              <a:buFont typeface="Arial" panose="020B0604020202020204" pitchFamily="34" charset="0"/>
              <a:buChar char="•"/>
              <a:defRPr/>
            </a:pPr>
            <a:r>
              <a:rPr lang="en-US" sz="1100" dirty="0"/>
              <a:t>Refer to the decedent by name, rather than “the body” or “the deceased”.</a:t>
            </a:r>
          </a:p>
          <a:p>
            <a:pPr marL="176131" indent="-176131" defTabSz="939363">
              <a:buFont typeface="Arial" panose="020B0604020202020204" pitchFamily="34" charset="0"/>
              <a:buChar char="•"/>
              <a:defRPr/>
            </a:pPr>
            <a:r>
              <a:rPr lang="en-US" sz="1100" dirty="0"/>
              <a:t>“There was a car accident today. We are very sorry to notify you that John died due to injuries he sustained in the accident.”</a:t>
            </a:r>
          </a:p>
        </p:txBody>
      </p:sp>
      <p:sp>
        <p:nvSpPr>
          <p:cNvPr id="4" name="Slide Number Placeholder 3"/>
          <p:cNvSpPr>
            <a:spLocks noGrp="1"/>
          </p:cNvSpPr>
          <p:nvPr>
            <p:ph type="sldNum" sz="quarter" idx="5"/>
          </p:nvPr>
        </p:nvSpPr>
        <p:spPr/>
        <p:txBody>
          <a:bodyPr/>
          <a:lstStyle/>
          <a:p>
            <a:fld id="{BE60DC36-8EFA-4378-9855-E019C55AC472}" type="slidenum">
              <a:rPr lang="en-US" smtClean="0"/>
              <a:t>33</a:t>
            </a:fld>
            <a:endParaRPr lang="en-US" dirty="0"/>
          </a:p>
        </p:txBody>
      </p:sp>
    </p:spTree>
    <p:extLst>
      <p:ext uri="{BB962C8B-B14F-4D97-AF65-F5344CB8AC3E}">
        <p14:creationId xmlns:p14="http://schemas.microsoft.com/office/powerpoint/2010/main" val="767582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100" b="1" dirty="0"/>
              <a:t>Prior to training:</a:t>
            </a:r>
          </a:p>
          <a:p>
            <a:pPr marL="176131" indent="-176131">
              <a:buFont typeface="Arial" panose="020B0604020202020204" pitchFamily="34" charset="0"/>
              <a:buChar char="•"/>
            </a:pPr>
            <a:r>
              <a:rPr lang="en-US" sz="1100" dirty="0"/>
              <a:t>Access reference links to ensure the most current information is available for presentation and handouts</a:t>
            </a:r>
            <a:endParaRPr lang="en-US" sz="1100" b="1" dirty="0"/>
          </a:p>
          <a:p>
            <a:endParaRPr lang="en-US" sz="1100" b="1" dirty="0"/>
          </a:p>
          <a:p>
            <a:r>
              <a:rPr lang="en-US" sz="1100" b="1" dirty="0"/>
              <a:t>Trainer notes:</a:t>
            </a:r>
            <a:endParaRPr lang="en-US" sz="1100" dirty="0"/>
          </a:p>
          <a:p>
            <a:pPr defTabSz="939363">
              <a:defRPr/>
            </a:pPr>
            <a:endParaRPr lang="en-US" sz="1100" b="1" dirty="0"/>
          </a:p>
          <a:p>
            <a:r>
              <a:rPr lang="en-US" sz="1100" u="sng" dirty="0"/>
              <a:t>Immediate reactions</a:t>
            </a:r>
          </a:p>
          <a:p>
            <a:pPr marL="176131" indent="-176131" defTabSz="939363">
              <a:buFont typeface="Arial" panose="020B0604020202020204" pitchFamily="34" charset="0"/>
              <a:buChar char="•"/>
              <a:defRPr/>
            </a:pPr>
            <a:r>
              <a:rPr lang="en-US" sz="1100" dirty="0"/>
              <a:t>Pause after notification and allow time for reactions. Next of kin may experience: </a:t>
            </a:r>
          </a:p>
          <a:p>
            <a:pPr marL="645812" lvl="1" indent="-176131" defTabSz="939363">
              <a:buFont typeface="Arial" panose="020B0604020202020204" pitchFamily="34" charset="0"/>
              <a:buChar char="•"/>
              <a:defRPr/>
            </a:pPr>
            <a:r>
              <a:rPr lang="en-US" sz="1100" dirty="0"/>
              <a:t>Disbelief, confusion, immobilization</a:t>
            </a:r>
          </a:p>
          <a:p>
            <a:pPr marL="645812" lvl="1" indent="-176131" defTabSz="939363">
              <a:buFont typeface="Arial" panose="020B0604020202020204" pitchFamily="34" charset="0"/>
              <a:buChar char="•"/>
              <a:defRPr/>
            </a:pPr>
            <a:r>
              <a:rPr lang="en-US" sz="1100" dirty="0"/>
              <a:t>Shock, anger (at deceased, faith, doctors, family members, you), screaming, crying</a:t>
            </a:r>
          </a:p>
          <a:p>
            <a:pPr marL="645812" lvl="1" indent="-176131" defTabSz="939363">
              <a:buFont typeface="Arial" panose="020B0604020202020204" pitchFamily="34" charset="0"/>
              <a:buChar char="•"/>
              <a:defRPr/>
            </a:pPr>
            <a:r>
              <a:rPr lang="en-US" sz="1100" dirty="0"/>
              <a:t>Minimal reactions or indifference</a:t>
            </a:r>
          </a:p>
          <a:p>
            <a:pPr marL="176131" indent="-176131" defTabSz="939363">
              <a:buFont typeface="Arial" panose="020B0604020202020204" pitchFamily="34" charset="0"/>
              <a:buChar char="•"/>
              <a:defRPr/>
            </a:pPr>
            <a:r>
              <a:rPr lang="en-US" sz="1100" dirty="0"/>
              <a:t>Be prepared for physical reactions (e.g., nausea, bladder/bowel issues, fainting) – coordinate appropriate emergency response to medical/trauma reactions </a:t>
            </a:r>
          </a:p>
          <a:p>
            <a:pPr marL="176131" indent="-176131" defTabSz="939363">
              <a:buFont typeface="Arial" panose="020B0604020202020204" pitchFamily="34" charset="0"/>
              <a:buChar char="•"/>
              <a:defRPr/>
            </a:pPr>
            <a:endParaRPr lang="en-US" altLang="en-US" sz="1100" dirty="0"/>
          </a:p>
          <a:p>
            <a:pPr defTabSz="939363">
              <a:defRPr/>
            </a:pPr>
            <a:r>
              <a:rPr lang="en-US" altLang="en-US" sz="1100" u="sng" dirty="0"/>
              <a:t>Answer questions and provide information</a:t>
            </a:r>
            <a:r>
              <a:rPr lang="en-US" altLang="en-US" sz="1100" b="1" dirty="0"/>
              <a:t> </a:t>
            </a:r>
            <a:r>
              <a:rPr lang="en-US" altLang="en-US" sz="1100" dirty="0"/>
              <a:t>– be patient and give next of kin your full attention</a:t>
            </a:r>
            <a:endParaRPr lang="en-US" altLang="en-US" sz="1100" b="1" dirty="0"/>
          </a:p>
          <a:p>
            <a:pPr marL="176131" indent="-176131" defTabSz="939363">
              <a:buFont typeface="Arial" panose="020B0604020202020204" pitchFamily="34" charset="0"/>
              <a:buChar char="•"/>
              <a:defRPr/>
            </a:pPr>
            <a:r>
              <a:rPr lang="en-US" altLang="en-US" sz="1100" dirty="0"/>
              <a:t>Answer questions honestly</a:t>
            </a:r>
          </a:p>
          <a:p>
            <a:pPr marL="645812" lvl="1" indent="-176131" defTabSz="939363">
              <a:buFont typeface="Arial" panose="020B0604020202020204" pitchFamily="34" charset="0"/>
              <a:buChar char="•"/>
              <a:defRPr/>
            </a:pPr>
            <a:r>
              <a:rPr lang="en-US" altLang="en-US" sz="1100" dirty="0"/>
              <a:t>Use discretion and only share approved information</a:t>
            </a:r>
          </a:p>
          <a:p>
            <a:pPr marL="645812" lvl="1" indent="-176131" defTabSz="939363">
              <a:buFont typeface="Arial" panose="020B0604020202020204" pitchFamily="34" charset="0"/>
              <a:buChar char="•"/>
              <a:defRPr/>
            </a:pPr>
            <a:r>
              <a:rPr lang="en-US" altLang="en-US" sz="1100" dirty="0"/>
              <a:t>Address religious and cultural questions</a:t>
            </a:r>
          </a:p>
          <a:p>
            <a:pPr marL="176131" indent="-176131" defTabSz="939363">
              <a:buFont typeface="Arial" panose="020B0604020202020204" pitchFamily="34" charset="0"/>
              <a:buChar char="•"/>
              <a:defRPr/>
            </a:pPr>
            <a:r>
              <a:rPr lang="en-US" altLang="en-US" sz="1100" dirty="0"/>
              <a:t>Discuss anticipated reactions – short- and long-term</a:t>
            </a:r>
          </a:p>
          <a:p>
            <a:pPr marL="645812" lvl="1" indent="-176131" defTabSz="939363">
              <a:buFont typeface="Arial" panose="020B0604020202020204" pitchFamily="34" charset="0"/>
              <a:buChar char="•"/>
              <a:defRPr/>
            </a:pPr>
            <a:r>
              <a:rPr lang="en-US" altLang="en-US" sz="1100" dirty="0"/>
              <a:t>Person receiving notification</a:t>
            </a:r>
          </a:p>
          <a:p>
            <a:pPr marL="645812" lvl="1" indent="-176131" defTabSz="939363">
              <a:buFont typeface="Arial" panose="020B0604020202020204" pitchFamily="34" charset="0"/>
              <a:buChar char="•"/>
              <a:defRPr/>
            </a:pPr>
            <a:r>
              <a:rPr lang="en-US" altLang="en-US" sz="1100" dirty="0"/>
              <a:t>Other co-victims/next of kin/points of contact/survivors, including children (if applicable) </a:t>
            </a:r>
          </a:p>
          <a:p>
            <a:pPr marL="645812" lvl="1" indent="-176131" defTabSz="939363">
              <a:buFont typeface="Arial" panose="020B0604020202020204" pitchFamily="34" charset="0"/>
              <a:buChar char="•"/>
              <a:defRPr/>
            </a:pPr>
            <a:r>
              <a:rPr lang="en-US" altLang="en-US" sz="1100" dirty="0"/>
              <a:t>Offer to assist with additional notifications</a:t>
            </a:r>
          </a:p>
          <a:p>
            <a:pPr marL="176131" indent="-176131" defTabSz="939363">
              <a:buFont typeface="Arial" panose="020B0604020202020204" pitchFamily="34" charset="0"/>
              <a:buChar char="•"/>
              <a:defRPr/>
            </a:pPr>
            <a:r>
              <a:rPr lang="en-US" altLang="en-US" sz="1100" dirty="0"/>
              <a:t>Discuss end of life arrangements</a:t>
            </a:r>
          </a:p>
          <a:p>
            <a:pPr marL="645812" lvl="1" indent="-176131" defTabSz="939363">
              <a:buFont typeface="Arial" panose="020B0604020202020204" pitchFamily="34" charset="0"/>
              <a:buChar char="•"/>
              <a:defRPr/>
            </a:pPr>
            <a:r>
              <a:rPr lang="en-US" altLang="en-US" sz="1100" dirty="0"/>
              <a:t>Anatomical donations (e.g., organs, tissue, bodies)</a:t>
            </a:r>
          </a:p>
          <a:p>
            <a:pPr marL="645812" lvl="1" indent="-176131" defTabSz="939363">
              <a:buFont typeface="Arial" panose="020B0604020202020204" pitchFamily="34" charset="0"/>
              <a:buChar char="•"/>
              <a:defRPr/>
            </a:pPr>
            <a:r>
              <a:rPr lang="en-US" altLang="en-US" sz="1100" dirty="0"/>
              <a:t>Burials, cremations, visitations, funerals </a:t>
            </a:r>
          </a:p>
          <a:p>
            <a:pPr marL="645812" lvl="1" indent="-176131" defTabSz="939363">
              <a:buFont typeface="Arial" panose="020B0604020202020204" pitchFamily="34" charset="0"/>
              <a:buChar char="•"/>
              <a:defRPr/>
            </a:pPr>
            <a:r>
              <a:rPr lang="en-US" altLang="en-US" sz="1100" dirty="0"/>
              <a:t>Probate process</a:t>
            </a:r>
          </a:p>
          <a:p>
            <a:pPr marL="645812" lvl="1" indent="-176131" defTabSz="939363">
              <a:buFont typeface="Arial" panose="020B0604020202020204" pitchFamily="34" charset="0"/>
              <a:buChar char="•"/>
              <a:defRPr/>
            </a:pPr>
            <a:r>
              <a:rPr lang="en-US" altLang="en-US" sz="1100" dirty="0"/>
              <a:t>Financial assistance options (if applicable) – insurance, indigent burial program, victim compensation</a:t>
            </a:r>
          </a:p>
          <a:p>
            <a:pPr marL="176131" indent="-176131" defTabSz="939363">
              <a:buFont typeface="Arial" panose="020B0604020202020204" pitchFamily="34" charset="0"/>
              <a:buChar char="•"/>
              <a:defRPr/>
            </a:pPr>
            <a:r>
              <a:rPr lang="en-US" altLang="en-US" sz="1100" dirty="0"/>
              <a:t>Discuss helpful resources and support systems</a:t>
            </a:r>
          </a:p>
          <a:p>
            <a:pPr marL="645812" lvl="1" indent="-176131" defTabSz="939363">
              <a:buFont typeface="Arial" panose="020B0604020202020204" pitchFamily="34" charset="0"/>
              <a:buChar char="•"/>
              <a:defRPr/>
            </a:pPr>
            <a:r>
              <a:rPr lang="en-US" sz="1100" dirty="0"/>
              <a:t>Grief support resources</a:t>
            </a:r>
          </a:p>
          <a:p>
            <a:pPr marL="645812" lvl="1" indent="-176131" defTabSz="939363">
              <a:buFont typeface="Arial" panose="020B0604020202020204" pitchFamily="34" charset="0"/>
              <a:buChar char="•"/>
              <a:defRPr/>
            </a:pPr>
            <a:r>
              <a:rPr lang="en-US" sz="1100" dirty="0"/>
              <a:t>Mental health and substance use resources (if applicable)</a:t>
            </a:r>
          </a:p>
          <a:p>
            <a:pPr marL="645812" lvl="1" indent="-176131" defTabSz="939363">
              <a:buFont typeface="Arial" panose="020B0604020202020204" pitchFamily="34" charset="0"/>
              <a:buChar char="•"/>
              <a:defRPr/>
            </a:pPr>
            <a:r>
              <a:rPr lang="en-US" sz="1100" dirty="0"/>
              <a:t>Legal resources for child custody or other civil issues (if applicable)</a:t>
            </a:r>
          </a:p>
          <a:p>
            <a:pPr marL="645812" lvl="1" indent="-176131" defTabSz="939363">
              <a:buFont typeface="Arial" panose="020B0604020202020204" pitchFamily="34" charset="0"/>
              <a:buChar char="•"/>
              <a:defRPr/>
            </a:pPr>
            <a:r>
              <a:rPr lang="en-US" sz="1100" dirty="0"/>
              <a:t>Specialized cleaning resources (e.g., crime scenes)</a:t>
            </a:r>
          </a:p>
          <a:p>
            <a:pPr marL="645812" lvl="1" indent="-176131" defTabSz="939363">
              <a:buFont typeface="Arial" panose="020B0604020202020204" pitchFamily="34" charset="0"/>
              <a:buChar char="•"/>
              <a:defRPr/>
            </a:pPr>
            <a:r>
              <a:rPr lang="en-US" sz="1100" dirty="0"/>
              <a:t>Provide multiple referrals for each (when available)</a:t>
            </a:r>
          </a:p>
          <a:p>
            <a:pPr marL="645812" lvl="1" indent="-176131" defTabSz="939363">
              <a:buFont typeface="Arial" panose="020B0604020202020204" pitchFamily="34" charset="0"/>
              <a:buChar char="•"/>
              <a:defRPr/>
            </a:pPr>
            <a:r>
              <a:rPr lang="en-US" sz="1100" dirty="0"/>
              <a:t>Coordinate accompaniment until arrival of support system</a:t>
            </a:r>
            <a:endParaRPr lang="en-US" altLang="en-US" sz="1100" dirty="0"/>
          </a:p>
          <a:p>
            <a:pPr marL="176131" indent="-176131" defTabSz="939363">
              <a:buFont typeface="Arial" panose="020B0604020202020204" pitchFamily="34" charset="0"/>
              <a:buChar char="•"/>
              <a:defRPr/>
            </a:pPr>
            <a:r>
              <a:rPr lang="en-US" altLang="en-US" sz="1100" dirty="0"/>
              <a:t>Discuss case status and agency processes</a:t>
            </a:r>
          </a:p>
          <a:p>
            <a:pPr marL="645812" lvl="1" indent="-176131" defTabSz="939363">
              <a:buFont typeface="Arial" panose="020B0604020202020204" pitchFamily="34" charset="0"/>
              <a:buChar char="•"/>
              <a:defRPr/>
            </a:pPr>
            <a:r>
              <a:rPr lang="en-US" altLang="en-US" sz="1100" dirty="0"/>
              <a:t>Review possible media involvement (if applicable)</a:t>
            </a:r>
          </a:p>
          <a:p>
            <a:pPr marL="645812" lvl="1" indent="-176131" defTabSz="939363">
              <a:buFont typeface="Arial" panose="020B0604020202020204" pitchFamily="34" charset="0"/>
              <a:buChar char="•"/>
              <a:defRPr/>
            </a:pPr>
            <a:r>
              <a:rPr lang="en-US" altLang="en-US" sz="1100" dirty="0"/>
              <a:t>Review social media </a:t>
            </a:r>
          </a:p>
          <a:p>
            <a:pPr marL="645812" lvl="1" indent="-176131" defTabSz="939363">
              <a:buFont typeface="Arial" panose="020B0604020202020204" pitchFamily="34" charset="0"/>
              <a:buChar char="•"/>
              <a:defRPr/>
            </a:pPr>
            <a:r>
              <a:rPr lang="en-US" altLang="en-US" sz="1100" dirty="0"/>
              <a:t>Investigator involvement and expected timelines</a:t>
            </a:r>
          </a:p>
          <a:p>
            <a:pPr marL="645812" lvl="1" indent="-176131" defTabSz="939363">
              <a:buFont typeface="Arial" panose="020B0604020202020204" pitchFamily="34" charset="0"/>
              <a:buChar char="•"/>
              <a:defRPr/>
            </a:pPr>
            <a:r>
              <a:rPr lang="en-US" altLang="en-US" sz="1100" dirty="0"/>
              <a:t>Victim services involvement </a:t>
            </a:r>
          </a:p>
          <a:p>
            <a:pPr marL="645812" lvl="1" indent="-176131" defTabSz="939363">
              <a:buFont typeface="Arial" panose="020B0604020202020204" pitchFamily="34" charset="0"/>
              <a:buChar char="•"/>
              <a:defRPr/>
            </a:pPr>
            <a:r>
              <a:rPr lang="en-US" altLang="en-US" sz="1100" dirty="0"/>
              <a:t>Provide contact information </a:t>
            </a:r>
          </a:p>
          <a:p>
            <a:pPr marL="176131" indent="-176131" defTabSz="939363">
              <a:buFont typeface="Arial" panose="020B0604020202020204" pitchFamily="34" charset="0"/>
              <a:buChar char="•"/>
              <a:defRPr/>
            </a:pPr>
            <a:r>
              <a:rPr lang="en-US" altLang="en-US" sz="1100" dirty="0"/>
              <a:t>Repeat information when necessary</a:t>
            </a:r>
          </a:p>
          <a:p>
            <a:pPr marL="645812" lvl="1" indent="-176131" defTabSz="939363">
              <a:buFont typeface="Arial" panose="020B0604020202020204" pitchFamily="34" charset="0"/>
              <a:buChar char="•"/>
              <a:defRPr/>
            </a:pPr>
            <a:r>
              <a:rPr lang="en-US" altLang="en-US" sz="1100" dirty="0"/>
              <a:t>Provide written information when possible (e.g., pamphlets)</a:t>
            </a:r>
          </a:p>
          <a:p>
            <a:pPr marL="645812" lvl="1" indent="-176131" defTabSz="939363">
              <a:buFont typeface="Arial" panose="020B0604020202020204" pitchFamily="34" charset="0"/>
              <a:buChar char="•"/>
              <a:defRPr/>
            </a:pPr>
            <a:r>
              <a:rPr lang="en-US" altLang="en-US" sz="1100" dirty="0"/>
              <a:t>Offer to review information with someone chosen by next of kin</a:t>
            </a:r>
          </a:p>
          <a:p>
            <a:endParaRPr lang="en-US" sz="1100" b="1" dirty="0"/>
          </a:p>
          <a:p>
            <a:r>
              <a:rPr lang="en-US" sz="1100" u="sng" dirty="0"/>
              <a:t>When to leave</a:t>
            </a:r>
          </a:p>
          <a:p>
            <a:pPr marL="176131" indent="-176131">
              <a:buFont typeface="Arial" panose="020B0604020202020204" pitchFamily="34" charset="0"/>
              <a:buChar char="•"/>
            </a:pPr>
            <a:r>
              <a:rPr lang="en-US" sz="1100" dirty="0"/>
              <a:t>If you become emotional, excuse yourself and regroup</a:t>
            </a:r>
          </a:p>
          <a:p>
            <a:pPr marL="176131" indent="-176131">
              <a:buFont typeface="Arial" panose="020B0604020202020204" pitchFamily="34" charset="0"/>
              <a:buChar char="•"/>
            </a:pPr>
            <a:r>
              <a:rPr lang="en-US" sz="1100" dirty="0"/>
              <a:t>After the decedent’s body has been removed</a:t>
            </a:r>
          </a:p>
          <a:p>
            <a:pPr marL="176131" indent="-176131">
              <a:buFont typeface="Arial" panose="020B0604020202020204" pitchFamily="34" charset="0"/>
              <a:buChar char="•"/>
            </a:pPr>
            <a:r>
              <a:rPr lang="en-US" sz="1100" dirty="0"/>
              <a:t>When requested by next of kin</a:t>
            </a:r>
          </a:p>
          <a:p>
            <a:pPr marL="176131" indent="-176131">
              <a:buFont typeface="Arial" panose="020B0604020202020204" pitchFamily="34" charset="0"/>
              <a:buChar char="•"/>
            </a:pPr>
            <a:r>
              <a:rPr lang="en-US" sz="1100" dirty="0"/>
              <a:t>Set a communication plan prior to leaving</a:t>
            </a:r>
          </a:p>
          <a:p>
            <a:pPr marL="645812" lvl="1" indent="-176131">
              <a:buFont typeface="Arial" panose="020B0604020202020204" pitchFamily="34" charset="0"/>
              <a:buChar char="•"/>
            </a:pPr>
            <a:r>
              <a:rPr lang="en-US" sz="1100" dirty="0"/>
              <a:t>Frequency </a:t>
            </a:r>
          </a:p>
          <a:p>
            <a:pPr marL="645812" lvl="1" indent="-176131">
              <a:buFont typeface="Arial" panose="020B0604020202020204" pitchFamily="34" charset="0"/>
              <a:buChar char="•"/>
            </a:pPr>
            <a:r>
              <a:rPr lang="en-US" sz="1100" dirty="0"/>
              <a:t>Method (e.g., phone, text)</a:t>
            </a:r>
          </a:p>
          <a:p>
            <a:pPr defTabSz="939363">
              <a:defRPr/>
            </a:pPr>
            <a:endParaRPr lang="en-US" sz="1100" b="1" dirty="0"/>
          </a:p>
          <a:p>
            <a:r>
              <a:rPr lang="en-US" sz="1100" b="1" dirty="0"/>
              <a:t>Handouts:</a:t>
            </a:r>
          </a:p>
          <a:p>
            <a:pPr marL="179829" indent="-179829" defTabSz="959089">
              <a:buFont typeface="Arial" panose="020B0604020202020204" pitchFamily="34" charset="0"/>
              <a:buChar char="•"/>
              <a:defRPr/>
            </a:pPr>
            <a:r>
              <a:rPr lang="en-US" sz="1100" dirty="0"/>
              <a:t>SAKI – </a:t>
            </a:r>
            <a:r>
              <a:rPr lang="en-US" sz="1100" dirty="0">
                <a:hlinkClick r:id="rId3"/>
              </a:rPr>
              <a:t>Communicating With Individuals Impacted by Cold Case Violent Crimes: Strategies for Ongoing Engagement (sakitta.org)</a:t>
            </a:r>
            <a:endParaRPr lang="en-US" sz="1100" b="1" dirty="0"/>
          </a:p>
          <a:p>
            <a:pPr marL="179829" indent="-179829" defTabSz="959089">
              <a:buFont typeface="Arial" panose="020B0604020202020204" pitchFamily="34" charset="0"/>
              <a:buChar char="•"/>
              <a:defRPr/>
            </a:pPr>
            <a:r>
              <a:rPr lang="en-US" sz="1100" dirty="0"/>
              <a:t>LEV –  </a:t>
            </a:r>
            <a:r>
              <a:rPr lang="en-US" sz="1100" dirty="0">
                <a:hlinkClick r:id="rId4"/>
              </a:rPr>
              <a:t>Law Enforcement-Based Victim Services – Template Package IV: Pamphlets (theiacp.org)</a:t>
            </a:r>
            <a:endParaRPr lang="en-US" sz="1100" dirty="0"/>
          </a:p>
          <a:p>
            <a:pPr marL="649510" lvl="1" indent="-179829" defTabSz="959089">
              <a:buFont typeface="Arial" panose="020B0604020202020204" pitchFamily="34" charset="0"/>
              <a:buChar char="•"/>
              <a:defRPr/>
            </a:pPr>
            <a:r>
              <a:rPr lang="en-US" sz="1100" dirty="0"/>
              <a:t>Adult Grief and Loss</a:t>
            </a:r>
          </a:p>
          <a:p>
            <a:pPr marL="649510" lvl="1" indent="-179829" defTabSz="959089">
              <a:buFont typeface="Arial" panose="020B0604020202020204" pitchFamily="34" charset="0"/>
              <a:buChar char="•"/>
              <a:defRPr/>
            </a:pPr>
            <a:r>
              <a:rPr lang="en-US" sz="1100" dirty="0"/>
              <a:t>Child Grief and Loss</a:t>
            </a:r>
          </a:p>
          <a:p>
            <a:pPr marL="649510" lvl="1" indent="-179829" defTabSz="959089">
              <a:buFont typeface="Arial" panose="020B0604020202020204" pitchFamily="34" charset="0"/>
              <a:buChar char="•"/>
              <a:defRPr/>
            </a:pPr>
            <a:r>
              <a:rPr lang="en-US" sz="1100" dirty="0"/>
              <a:t>Co-Victims of Homicide</a:t>
            </a:r>
          </a:p>
          <a:p>
            <a:pPr marL="649510" lvl="1" indent="-179829" defTabSz="959089">
              <a:buFont typeface="Arial" panose="020B0604020202020204" pitchFamily="34" charset="0"/>
              <a:buChar char="•"/>
              <a:defRPr/>
            </a:pPr>
            <a:r>
              <a:rPr lang="en-US" sz="1100" dirty="0"/>
              <a:t>Death Investigation</a:t>
            </a:r>
          </a:p>
          <a:p>
            <a:pPr marL="649510" lvl="1" indent="-179829" defTabSz="959089">
              <a:buFont typeface="Arial" panose="020B0604020202020204" pitchFamily="34" charset="0"/>
              <a:buChar char="•"/>
              <a:defRPr/>
            </a:pPr>
            <a:r>
              <a:rPr lang="en-US" sz="1100" dirty="0"/>
              <a:t>Explaining Death and Afterlife Arrangements to Children</a:t>
            </a:r>
          </a:p>
        </p:txBody>
      </p:sp>
      <p:sp>
        <p:nvSpPr>
          <p:cNvPr id="4" name="Slide Number Placeholder 3"/>
          <p:cNvSpPr>
            <a:spLocks noGrp="1"/>
          </p:cNvSpPr>
          <p:nvPr>
            <p:ph type="sldNum" sz="quarter" idx="5"/>
          </p:nvPr>
        </p:nvSpPr>
        <p:spPr/>
        <p:txBody>
          <a:bodyPr/>
          <a:lstStyle/>
          <a:p>
            <a:fld id="{BE60DC36-8EFA-4378-9855-E019C55AC472}" type="slidenum">
              <a:rPr lang="en-US" smtClean="0"/>
              <a:t>34</a:t>
            </a:fld>
            <a:endParaRPr lang="en-US" dirty="0"/>
          </a:p>
        </p:txBody>
      </p:sp>
    </p:spTree>
    <p:extLst>
      <p:ext uri="{BB962C8B-B14F-4D97-AF65-F5344CB8AC3E}">
        <p14:creationId xmlns:p14="http://schemas.microsoft.com/office/powerpoint/2010/main" val="3953205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p>
          <a:p>
            <a:pPr marL="176131" indent="-176131">
              <a:buFont typeface="Arial" panose="020B0604020202020204" pitchFamily="34" charset="0"/>
              <a:buChar char="•"/>
            </a:pPr>
            <a:r>
              <a:rPr lang="en-US" b="0" dirty="0"/>
              <a:t>Review helpful statements</a:t>
            </a:r>
          </a:p>
        </p:txBody>
      </p:sp>
      <p:sp>
        <p:nvSpPr>
          <p:cNvPr id="4" name="Slide Number Placeholder 3"/>
          <p:cNvSpPr>
            <a:spLocks noGrp="1"/>
          </p:cNvSpPr>
          <p:nvPr>
            <p:ph type="sldNum" sz="quarter" idx="5"/>
          </p:nvPr>
        </p:nvSpPr>
        <p:spPr/>
        <p:txBody>
          <a:bodyPr/>
          <a:lstStyle/>
          <a:p>
            <a:fld id="{BE60DC36-8EFA-4378-9855-E019C55AC472}" type="slidenum">
              <a:rPr lang="en-US" smtClean="0"/>
              <a:t>35</a:t>
            </a:fld>
            <a:endParaRPr lang="en-US" dirty="0"/>
          </a:p>
        </p:txBody>
      </p:sp>
    </p:spTree>
    <p:extLst>
      <p:ext uri="{BB962C8B-B14F-4D97-AF65-F5344CB8AC3E}">
        <p14:creationId xmlns:p14="http://schemas.microsoft.com/office/powerpoint/2010/main" val="2441008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p>
          <a:p>
            <a:pPr marL="176131" indent="-176131">
              <a:buFont typeface="Arial" panose="020B0604020202020204" pitchFamily="34" charset="0"/>
              <a:buChar char="•"/>
            </a:pPr>
            <a:r>
              <a:rPr lang="en-US" b="0" dirty="0"/>
              <a:t>Review statements to avoid</a:t>
            </a:r>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36</a:t>
            </a:fld>
            <a:endParaRPr lang="en-US" dirty="0"/>
          </a:p>
        </p:txBody>
      </p:sp>
    </p:spTree>
    <p:extLst>
      <p:ext uri="{BB962C8B-B14F-4D97-AF65-F5344CB8AC3E}">
        <p14:creationId xmlns:p14="http://schemas.microsoft.com/office/powerpoint/2010/main" val="2235865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100" b="1" dirty="0"/>
              <a:t>Prior to training:</a:t>
            </a:r>
          </a:p>
          <a:p>
            <a:pPr marL="176131" indent="-176131">
              <a:buFont typeface="Arial" panose="020B0604020202020204" pitchFamily="34" charset="0"/>
              <a:buChar char="•"/>
            </a:pPr>
            <a:r>
              <a:rPr lang="en-US" sz="1100" dirty="0"/>
              <a:t>Access reference links to ensure the most current information is available for presentation and handouts</a:t>
            </a:r>
            <a:endParaRPr lang="en-US" sz="1100" b="1" dirty="0"/>
          </a:p>
          <a:p>
            <a:endParaRPr lang="en-US" sz="1100" b="1" dirty="0"/>
          </a:p>
          <a:p>
            <a:r>
              <a:rPr lang="en-US" sz="1100" b="1" dirty="0"/>
              <a:t>Trainer notes:</a:t>
            </a:r>
          </a:p>
          <a:p>
            <a:endParaRPr lang="en-US" sz="1100" b="1" dirty="0"/>
          </a:p>
          <a:p>
            <a:r>
              <a:rPr lang="en-US" sz="1100" u="sng" dirty="0"/>
              <a:t>Communication plan</a:t>
            </a:r>
          </a:p>
          <a:p>
            <a:pPr marL="176131" indent="-176131">
              <a:buFont typeface="Arial" panose="020B0604020202020204" pitchFamily="34" charset="0"/>
              <a:buChar char="•"/>
            </a:pPr>
            <a:r>
              <a:rPr lang="en-US" sz="1100" dirty="0"/>
              <a:t>Follow pre-arranged plan – communication should occur at multiple milestones (e.g., case status changes, arrests, key investigative actions, key dates, media contact, property decisions, personnel changes) and be flexible to meet the needs of co-victims/next of kin/points of contact/survivors</a:t>
            </a:r>
          </a:p>
          <a:p>
            <a:pPr marL="176131" indent="-176131">
              <a:buFont typeface="Arial" panose="020B0604020202020204" pitchFamily="34" charset="0"/>
              <a:buChar char="•"/>
            </a:pPr>
            <a:r>
              <a:rPr lang="en-US" sz="1100" dirty="0"/>
              <a:t>Additional questions may surface around:</a:t>
            </a:r>
          </a:p>
          <a:p>
            <a:pPr marL="645812" lvl="1" indent="-176131">
              <a:buFont typeface="Arial" panose="020B0604020202020204" pitchFamily="34" charset="0"/>
              <a:buChar char="•"/>
            </a:pPr>
            <a:r>
              <a:rPr lang="en-US" sz="1100" dirty="0"/>
              <a:t>Case specific details</a:t>
            </a:r>
          </a:p>
          <a:p>
            <a:pPr marL="645812" lvl="1" indent="-176131">
              <a:buFont typeface="Arial" panose="020B0604020202020204" pitchFamily="34" charset="0"/>
              <a:buChar char="•"/>
            </a:pPr>
            <a:r>
              <a:rPr lang="en-US" sz="1100" dirty="0"/>
              <a:t>[</a:t>
            </a:r>
            <a:r>
              <a:rPr lang="en-US" sz="1100" i="1" dirty="0"/>
              <a:t>Agency</a:t>
            </a:r>
            <a:r>
              <a:rPr lang="en-US" sz="1100" dirty="0"/>
              <a:t>] processes</a:t>
            </a:r>
          </a:p>
          <a:p>
            <a:pPr marL="645812" lvl="1" indent="-176131">
              <a:buFont typeface="Arial" panose="020B0604020202020204" pitchFamily="34" charset="0"/>
              <a:buChar char="•"/>
            </a:pPr>
            <a:r>
              <a:rPr lang="en-US" sz="1100" dirty="0"/>
              <a:t>Resource information</a:t>
            </a:r>
          </a:p>
          <a:p>
            <a:pPr eaLnBrk="1" hangingPunct="1">
              <a:defRPr/>
            </a:pPr>
            <a:endParaRPr lang="en-US" sz="1100" b="1" dirty="0"/>
          </a:p>
          <a:p>
            <a:pPr eaLnBrk="1" hangingPunct="1">
              <a:defRPr/>
            </a:pPr>
            <a:r>
              <a:rPr lang="en-US" sz="1100" u="sng" dirty="0"/>
              <a:t>Setting expectations</a:t>
            </a:r>
          </a:p>
          <a:p>
            <a:pPr marL="176131" indent="-176131">
              <a:buFont typeface="Arial" panose="020B0604020202020204" pitchFamily="34" charset="0"/>
              <a:buChar char="•"/>
            </a:pPr>
            <a:r>
              <a:rPr lang="en-US" sz="1100" dirty="0"/>
              <a:t>Provide realistic information and timelines for [</a:t>
            </a:r>
            <a:r>
              <a:rPr lang="en-US" sz="1100" i="1" dirty="0"/>
              <a:t>Agency</a:t>
            </a:r>
            <a:r>
              <a:rPr lang="en-US" sz="1100" dirty="0"/>
              <a:t>] investigative processes</a:t>
            </a:r>
          </a:p>
          <a:p>
            <a:pPr marL="176131" indent="-176131">
              <a:buFont typeface="Arial" panose="020B0604020202020204" pitchFamily="34" charset="0"/>
              <a:buChar char="•"/>
            </a:pPr>
            <a:r>
              <a:rPr lang="en-US" sz="1100" dirty="0"/>
              <a:t>Provide realistic information and timelines for external agency and organization processes</a:t>
            </a:r>
          </a:p>
          <a:p>
            <a:pPr marL="176131" indent="-176131">
              <a:buFont typeface="Arial" panose="020B0604020202020204" pitchFamily="34" charset="0"/>
              <a:buChar char="•"/>
            </a:pPr>
            <a:r>
              <a:rPr lang="en-US" sz="1100" dirty="0"/>
              <a:t>Coordinate supportive handoffs whenever possible</a:t>
            </a:r>
          </a:p>
          <a:p>
            <a:pPr marL="176131" indent="-176131">
              <a:buFont typeface="Arial" panose="020B0604020202020204" pitchFamily="34" charset="0"/>
              <a:buChar char="•"/>
            </a:pPr>
            <a:endParaRPr lang="en-US" sz="1100" dirty="0"/>
          </a:p>
          <a:p>
            <a:pPr eaLnBrk="1" hangingPunct="1">
              <a:defRPr/>
            </a:pPr>
            <a:r>
              <a:rPr lang="en-US" sz="1100" u="sng" dirty="0"/>
              <a:t>Review investigative findings</a:t>
            </a:r>
          </a:p>
          <a:p>
            <a:pPr marL="176131" indent="-176131">
              <a:buFont typeface="Arial" panose="020B0604020202020204" pitchFamily="34" charset="0"/>
              <a:buChar char="•"/>
            </a:pPr>
            <a:r>
              <a:rPr lang="en-US" sz="1100" dirty="0"/>
              <a:t>Provide realistic information and timelines for [</a:t>
            </a:r>
            <a:r>
              <a:rPr lang="en-US" sz="1100" i="1" dirty="0"/>
              <a:t>Agency</a:t>
            </a:r>
            <a:r>
              <a:rPr lang="en-US" sz="1100" dirty="0"/>
              <a:t>] investigative processes</a:t>
            </a:r>
          </a:p>
          <a:p>
            <a:pPr marL="176131" indent="-176131">
              <a:buFont typeface="Arial" panose="020B0604020202020204" pitchFamily="34" charset="0"/>
              <a:buChar char="•"/>
            </a:pPr>
            <a:r>
              <a:rPr lang="en-US" sz="1100" dirty="0"/>
              <a:t>Provide realistic information and timelines for external agency and organization processes</a:t>
            </a:r>
          </a:p>
          <a:p>
            <a:pPr marL="176131" indent="-176131">
              <a:buFont typeface="Arial" panose="020B0604020202020204" pitchFamily="34" charset="0"/>
              <a:buChar char="•"/>
            </a:pPr>
            <a:r>
              <a:rPr lang="en-US" sz="1100" dirty="0"/>
              <a:t>Address circumstances in which co-victims/next of kin/points of contact/survivors do not agree with investigative findings (e.g., manner of death determined to be suicide but co-victims/next of kin/points of contact/survivors believe it was a homicide)</a:t>
            </a:r>
          </a:p>
          <a:p>
            <a:pPr marL="176131" indent="-176131">
              <a:buFont typeface="Arial" panose="020B0604020202020204" pitchFamily="34" charset="0"/>
              <a:buChar char="•"/>
            </a:pPr>
            <a:r>
              <a:rPr lang="en-US" sz="1100" dirty="0"/>
              <a:t>Coordinate supportive handoffs whenever possible</a:t>
            </a:r>
          </a:p>
          <a:p>
            <a:endParaRPr lang="en-US" sz="1100" dirty="0"/>
          </a:p>
          <a:p>
            <a:pPr defTabSz="939363">
              <a:defRPr/>
            </a:pPr>
            <a:r>
              <a:rPr lang="en-US" sz="1100" b="1" dirty="0"/>
              <a:t>References:</a:t>
            </a:r>
            <a:endParaRPr lang="en-US" sz="1100" dirty="0">
              <a:hlinkClick r:id="rId3"/>
            </a:endParaRPr>
          </a:p>
          <a:p>
            <a:r>
              <a:rPr lang="en-US" sz="1100" dirty="0">
                <a:hlinkClick r:id="rId4"/>
              </a:rPr>
              <a:t>Communicating With Individuals Impacted by Cold Case Violent Crimes: Strategies for Ongoing Engagement (sakitta.org)</a:t>
            </a:r>
            <a:endParaRPr lang="en-US" sz="1100" u="sng" dirty="0">
              <a:solidFill>
                <a:srgbClr val="0000FF"/>
              </a:solidFill>
              <a:ea typeface="Calibri" panose="020F0502020204030204" pitchFamily="34" charset="0"/>
              <a:cs typeface="Times New Roman" panose="02020603050405020304" pitchFamily="18" charset="0"/>
            </a:endParaRPr>
          </a:p>
          <a:p>
            <a:endParaRPr lang="en-US" sz="1100" dirty="0"/>
          </a:p>
          <a:p>
            <a:endParaRPr lang="en-US" b="0" dirty="0"/>
          </a:p>
        </p:txBody>
      </p:sp>
      <p:sp>
        <p:nvSpPr>
          <p:cNvPr id="4" name="Slide Number Placeholder 3"/>
          <p:cNvSpPr>
            <a:spLocks noGrp="1"/>
          </p:cNvSpPr>
          <p:nvPr>
            <p:ph type="sldNum" sz="quarter" idx="5"/>
          </p:nvPr>
        </p:nvSpPr>
        <p:spPr/>
        <p:txBody>
          <a:bodyPr/>
          <a:lstStyle/>
          <a:p>
            <a:fld id="{BE60DC36-8EFA-4378-9855-E019C55AC472}" type="slidenum">
              <a:rPr lang="en-US" smtClean="0"/>
              <a:t>37</a:t>
            </a:fld>
            <a:endParaRPr lang="en-US" dirty="0"/>
          </a:p>
        </p:txBody>
      </p:sp>
    </p:spTree>
    <p:extLst>
      <p:ext uri="{BB962C8B-B14F-4D97-AF65-F5344CB8AC3E}">
        <p14:creationId xmlns:p14="http://schemas.microsoft.com/office/powerpoint/2010/main" val="3752736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Prior to training:</a:t>
            </a:r>
          </a:p>
          <a:p>
            <a:pPr marL="176131" indent="-176131">
              <a:buFont typeface="Arial" panose="020B0604020202020204" pitchFamily="34" charset="0"/>
              <a:buChar char="•"/>
            </a:pPr>
            <a:r>
              <a:rPr lang="en-US" dirty="0"/>
              <a:t>Determine slide presentation assignments for slides 38-47</a:t>
            </a:r>
          </a:p>
          <a:p>
            <a:pPr marL="645812" lvl="1" indent="-176131">
              <a:buFont typeface="Arial" panose="020B0604020202020204" pitchFamily="34" charset="0"/>
              <a:buChar char="•"/>
            </a:pPr>
            <a:r>
              <a:rPr lang="en-US" b="1" dirty="0"/>
              <a:t>Trainer 1: </a:t>
            </a:r>
            <a:r>
              <a:rPr lang="en-US" b="0" dirty="0"/>
              <a:t>Law enforcement (slides </a:t>
            </a:r>
            <a:r>
              <a:rPr lang="en-US" b="0" i="1" dirty="0"/>
              <a:t>x-x</a:t>
            </a:r>
            <a:r>
              <a:rPr lang="en-US" b="0" dirty="0"/>
              <a:t>)</a:t>
            </a:r>
          </a:p>
          <a:p>
            <a:pPr marL="645812" lvl="1" indent="-176131">
              <a:buFont typeface="Arial" panose="020B0604020202020204" pitchFamily="34" charset="0"/>
              <a:buChar char="•"/>
            </a:pPr>
            <a:r>
              <a:rPr lang="en-US" b="1" dirty="0"/>
              <a:t>Trainer 2:</a:t>
            </a:r>
            <a:r>
              <a:rPr lang="en-US" b="0" dirty="0"/>
              <a:t> Law enforcement-based victim services personnel, if available (slides </a:t>
            </a:r>
            <a:r>
              <a:rPr lang="en-US" b="0" i="1" dirty="0"/>
              <a:t>x-x</a:t>
            </a:r>
            <a:r>
              <a:rPr lang="en-US" b="0" dirty="0"/>
              <a:t>)</a:t>
            </a:r>
          </a:p>
          <a:p>
            <a:pPr marL="176131" indent="-176131">
              <a:buFont typeface="Arial" panose="020B0604020202020204" pitchFamily="34" charset="0"/>
              <a:buChar char="•"/>
            </a:pPr>
            <a:r>
              <a:rPr lang="en-US" dirty="0"/>
              <a:t>Enter local information for slides 40-47</a:t>
            </a:r>
          </a:p>
          <a:p>
            <a:pPr marL="645812" lvl="1" indent="-176131">
              <a:buFont typeface="Arial" panose="020B0604020202020204" pitchFamily="34" charset="0"/>
              <a:buChar char="•"/>
            </a:pPr>
            <a:r>
              <a:rPr lang="en-US" dirty="0"/>
              <a:t>Enter trainer notes</a:t>
            </a:r>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38</a:t>
            </a:fld>
            <a:endParaRPr lang="en-US" dirty="0"/>
          </a:p>
        </p:txBody>
      </p:sp>
    </p:spTree>
    <p:extLst>
      <p:ext uri="{BB962C8B-B14F-4D97-AF65-F5344CB8AC3E}">
        <p14:creationId xmlns:p14="http://schemas.microsoft.com/office/powerpoint/2010/main" val="1077877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Recipients of death notifications often have questions about and need assistance with connected processes.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Victim services personnel can provide information, referrals, and supportive handoffs to </a:t>
            </a:r>
            <a:r>
              <a:rPr lang="en-US" sz="1200" dirty="0">
                <a:ea typeface="Calibri" panose="020F0502020204030204" pitchFamily="34" charset="0"/>
              </a:rPr>
              <a:t>co-victims/next of kin/points of contact/survivors.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Calibri" panose="020F0502020204030204" pitchFamily="34" charset="0"/>
              </a:rPr>
              <a:t>Agencies with no victim services personnel or agencies that opt to not incorporate victim services personnel into death notification practices need to be familiar with local resources to ensure needs of co-victims/next of kin/points of contact/survivors are met.</a:t>
            </a:r>
            <a:endParaRPr lang="en-US" dirty="0"/>
          </a:p>
          <a:p>
            <a:pPr marL="633331" lvl="1" indent="-176131">
              <a:buFont typeface="Arial" panose="020B0604020202020204" pitchFamily="34" charset="0"/>
              <a:buChar char="•"/>
            </a:pPr>
            <a:r>
              <a:rPr lang="en-US" b="0" dirty="0"/>
              <a:t>Review processes that will be detailed in future slides (next of kin responsibilities, end of life arrangements, helpful resources)</a:t>
            </a:r>
          </a:p>
          <a:p>
            <a:pPr marL="633331" lvl="1" indent="-176131" defTabSz="939363">
              <a:buFont typeface="Arial" panose="020B0604020202020204" pitchFamily="34" charset="0"/>
              <a:buChar char="•"/>
              <a:defRPr/>
            </a:pPr>
            <a:r>
              <a:rPr lang="en-US" b="0" dirty="0"/>
              <a:t>Review importance of language access – use of o</a:t>
            </a:r>
            <a:r>
              <a:rPr lang="en-US" dirty="0"/>
              <a:t>bjective interpreters and resources for verbal, sign, and braille communication needs</a:t>
            </a:r>
            <a:endParaRPr lang="en-US" b="0" dirty="0"/>
          </a:p>
          <a:p>
            <a:pPr marL="633331" lvl="1" indent="-176131">
              <a:buFont typeface="Arial" panose="020B0604020202020204" pitchFamily="34" charset="0"/>
              <a:buChar char="•"/>
            </a:pPr>
            <a:r>
              <a:rPr lang="en-US" b="0" dirty="0"/>
              <a:t>Review importance of written information to support information conveyed orally</a:t>
            </a:r>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39</a:t>
            </a:fld>
            <a:endParaRPr lang="en-US" dirty="0"/>
          </a:p>
        </p:txBody>
      </p:sp>
    </p:spTree>
    <p:extLst>
      <p:ext uri="{BB962C8B-B14F-4D97-AF65-F5344CB8AC3E}">
        <p14:creationId xmlns:p14="http://schemas.microsoft.com/office/powerpoint/2010/main" val="335110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Prior to training:</a:t>
            </a:r>
          </a:p>
          <a:p>
            <a:pPr marL="176131" indent="-176131">
              <a:buFont typeface="Arial" panose="020B0604020202020204" pitchFamily="34" charset="0"/>
              <a:buChar char="•"/>
            </a:pPr>
            <a:r>
              <a:rPr lang="en-US" dirty="0"/>
              <a:t>Determine slide presentation assignments for slides 5-14</a:t>
            </a:r>
          </a:p>
          <a:p>
            <a:pPr marL="645812" lvl="1" indent="-176131">
              <a:buFont typeface="Arial" panose="020B0604020202020204" pitchFamily="34" charset="0"/>
              <a:buChar char="•"/>
            </a:pPr>
            <a:r>
              <a:rPr lang="en-US" b="1" dirty="0"/>
              <a:t>Trainer 1: </a:t>
            </a:r>
            <a:r>
              <a:rPr lang="en-US" b="0" dirty="0"/>
              <a:t>Law enforcement (slides </a:t>
            </a:r>
            <a:r>
              <a:rPr lang="en-US" b="0" i="1" dirty="0"/>
              <a:t>x-x</a:t>
            </a:r>
            <a:r>
              <a:rPr lang="en-US" b="0" dirty="0"/>
              <a:t>)</a:t>
            </a:r>
          </a:p>
          <a:p>
            <a:pPr marL="645812" lvl="1" indent="-176131">
              <a:buFont typeface="Arial" panose="020B0604020202020204" pitchFamily="34" charset="0"/>
              <a:buChar char="•"/>
            </a:pPr>
            <a:r>
              <a:rPr lang="en-US" b="1" dirty="0"/>
              <a:t>Trainer 2:</a:t>
            </a:r>
            <a:r>
              <a:rPr lang="en-US" b="0" dirty="0"/>
              <a:t> Law enforcement-based victim services personnel, if available (slides </a:t>
            </a:r>
            <a:r>
              <a:rPr lang="en-US" b="0" i="1" dirty="0"/>
              <a:t>x-x</a:t>
            </a:r>
            <a:r>
              <a:rPr lang="en-US" b="0" dirty="0"/>
              <a:t>)</a:t>
            </a:r>
            <a:endParaRPr lang="en-US" dirty="0"/>
          </a:p>
          <a:p>
            <a:pPr marL="176131" indent="-176131">
              <a:buFont typeface="Arial" panose="020B0604020202020204" pitchFamily="34" charset="0"/>
              <a:buChar char="•"/>
            </a:pPr>
            <a:r>
              <a:rPr lang="en-US" dirty="0"/>
              <a:t>Enter local information for slides 10-14</a:t>
            </a:r>
          </a:p>
          <a:p>
            <a:pPr marL="645812" lvl="1" indent="-176131">
              <a:buFont typeface="Arial" panose="020B0604020202020204" pitchFamily="34" charset="0"/>
              <a:buChar char="•"/>
            </a:pPr>
            <a:r>
              <a:rPr lang="en-US" dirty="0"/>
              <a:t>Enter trainer notes</a:t>
            </a:r>
          </a:p>
          <a:p>
            <a:pPr marL="645812" lvl="1" indent="-17613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a:t>
            </a:fld>
            <a:endParaRPr lang="en-US" dirty="0"/>
          </a:p>
        </p:txBody>
      </p:sp>
    </p:spTree>
    <p:extLst>
      <p:ext uri="{BB962C8B-B14F-4D97-AF65-F5344CB8AC3E}">
        <p14:creationId xmlns:p14="http://schemas.microsoft.com/office/powerpoint/2010/main" val="1089451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Trainer notes:</a:t>
            </a:r>
          </a:p>
          <a:p>
            <a:pPr marL="176131" indent="-176131">
              <a:buFont typeface="Arial" panose="020B0604020202020204" pitchFamily="34" charset="0"/>
              <a:buChar char="•"/>
            </a:pPr>
            <a:r>
              <a:rPr lang="en-US" sz="1100" dirty="0"/>
              <a:t>Next of kin responsibilities when deaths are investigated by law enforcement differ from responsibilities without law enforcement involvement</a:t>
            </a:r>
          </a:p>
          <a:p>
            <a:endParaRPr lang="en-US" sz="1100" dirty="0"/>
          </a:p>
          <a:p>
            <a:r>
              <a:rPr lang="en-US" sz="1100" u="sng" dirty="0"/>
              <a:t>Release of decedent’s body and personal effects</a:t>
            </a:r>
          </a:p>
          <a:p>
            <a:pPr marL="176131" indent="-176131">
              <a:buFont typeface="Arial" panose="020B0604020202020204" pitchFamily="34" charset="0"/>
              <a:buChar char="•"/>
            </a:pPr>
            <a:r>
              <a:rPr lang="en-US" sz="1100" dirty="0"/>
              <a:t>Next of kin may be required to sign a form authorizing the release of the decedent’s body to end of life service provider (e.g., funeral home, crematorium)</a:t>
            </a:r>
          </a:p>
          <a:p>
            <a:pPr marL="645812" lvl="1" indent="-176131" defTabSz="939363">
              <a:buFont typeface="Arial" panose="020B0604020202020204" pitchFamily="34" charset="0"/>
              <a:buChar char="•"/>
              <a:defRPr/>
            </a:pPr>
            <a:r>
              <a:rPr lang="en-US" sz="1100" dirty="0"/>
              <a:t>Ensure compliance with [</a:t>
            </a:r>
            <a:r>
              <a:rPr lang="en-US" sz="1100" i="1" dirty="0"/>
              <a:t>State</a:t>
            </a:r>
            <a:r>
              <a:rPr lang="en-US" sz="1100" dirty="0"/>
              <a:t>] statutes </a:t>
            </a:r>
          </a:p>
          <a:p>
            <a:pPr marL="176131" indent="-176131">
              <a:buFont typeface="Arial" panose="020B0604020202020204" pitchFamily="34" charset="0"/>
              <a:buChar char="•"/>
            </a:pPr>
            <a:r>
              <a:rPr lang="en-US" sz="1100" dirty="0"/>
              <a:t>Next of kin may opt for personal effects to be released to end of life service provider or to be maintained at [</a:t>
            </a:r>
            <a:r>
              <a:rPr lang="en-US" sz="1100" i="1" dirty="0"/>
              <a:t>coroner/medical examiner</a:t>
            </a:r>
            <a:r>
              <a:rPr lang="en-US" sz="1100" dirty="0"/>
              <a:t>] until items can be retrieved</a:t>
            </a:r>
          </a:p>
          <a:p>
            <a:pPr marL="645812" lvl="1" indent="-176131" defTabSz="939363">
              <a:buFont typeface="Arial" panose="020B0604020202020204" pitchFamily="34" charset="0"/>
              <a:buChar char="•"/>
              <a:defRPr/>
            </a:pPr>
            <a:r>
              <a:rPr lang="en-US" sz="1100" dirty="0"/>
              <a:t>Ensure compliance with </a:t>
            </a:r>
            <a:r>
              <a:rPr lang="en-US" sz="1100" i="1" dirty="0"/>
              <a:t>[State/County/City]</a:t>
            </a:r>
            <a:r>
              <a:rPr lang="en-US" sz="1100" dirty="0"/>
              <a:t> policies and practices </a:t>
            </a:r>
          </a:p>
          <a:p>
            <a:pPr marL="176131" indent="-176131">
              <a:buFont typeface="Arial" panose="020B0604020202020204" pitchFamily="34" charset="0"/>
              <a:buChar char="•"/>
            </a:pPr>
            <a:r>
              <a:rPr lang="en-US" sz="1100" dirty="0"/>
              <a:t>Review local process information</a:t>
            </a:r>
          </a:p>
          <a:p>
            <a:pPr marL="645812" lvl="1" indent="-176131">
              <a:buFont typeface="Arial" panose="020B0604020202020204" pitchFamily="34" charset="0"/>
              <a:buChar char="•"/>
            </a:pPr>
            <a:r>
              <a:rPr lang="en-US" sz="1100" dirty="0"/>
              <a:t>Provide multiple referrals (when available)</a:t>
            </a:r>
          </a:p>
          <a:p>
            <a:pPr marL="645812" lvl="1" indent="-176131">
              <a:buFont typeface="Arial" panose="020B0604020202020204" pitchFamily="34" charset="0"/>
              <a:buChar char="•"/>
            </a:pPr>
            <a:r>
              <a:rPr lang="en-US" sz="1100" dirty="0"/>
              <a:t>Ensure referrals are appropriately vetted</a:t>
            </a:r>
          </a:p>
          <a:p>
            <a:endParaRPr lang="en-US" sz="1100" dirty="0"/>
          </a:p>
          <a:p>
            <a:r>
              <a:rPr lang="en-US" sz="1100" u="sng" dirty="0"/>
              <a:t>Notifications to family, friends, employer(s), education institution(s)</a:t>
            </a:r>
          </a:p>
          <a:p>
            <a:pPr marL="176131" indent="-176131">
              <a:buFont typeface="Arial" panose="020B0604020202020204" pitchFamily="34" charset="0"/>
              <a:buChar char="•"/>
            </a:pPr>
            <a:r>
              <a:rPr lang="en-US" sz="1100" dirty="0"/>
              <a:t>[</a:t>
            </a:r>
            <a:r>
              <a:rPr lang="en-US" sz="1100" i="1" dirty="0"/>
              <a:t>Agency</a:t>
            </a:r>
            <a:r>
              <a:rPr lang="en-US" sz="1100" dirty="0"/>
              <a:t>] assigned investigator may have input regarding effect of additional notifications on the investigative process</a:t>
            </a:r>
          </a:p>
          <a:p>
            <a:pPr marL="176131" indent="-176131">
              <a:buFont typeface="Arial" panose="020B0604020202020204" pitchFamily="34" charset="0"/>
              <a:buChar char="•"/>
            </a:pPr>
            <a:r>
              <a:rPr lang="en-US" sz="1100" dirty="0"/>
              <a:t>Next of kin may complete additional notifications or delegate to others</a:t>
            </a:r>
          </a:p>
          <a:p>
            <a:pPr marL="176131" indent="-176131">
              <a:buFont typeface="Arial" panose="020B0604020202020204" pitchFamily="34" charset="0"/>
              <a:buChar char="•"/>
            </a:pPr>
            <a:r>
              <a:rPr lang="en-US" sz="1100" dirty="0"/>
              <a:t>[</a:t>
            </a:r>
            <a:r>
              <a:rPr lang="en-US" sz="1100" i="1" dirty="0"/>
              <a:t>Agency</a:t>
            </a:r>
            <a:r>
              <a:rPr lang="en-US" sz="1100" dirty="0"/>
              <a:t>] personnel may offer to assist with this task</a:t>
            </a:r>
          </a:p>
          <a:p>
            <a:endParaRPr lang="en-US" sz="1100" dirty="0"/>
          </a:p>
          <a:p>
            <a:r>
              <a:rPr lang="en-US" sz="1100" u="sng" dirty="0"/>
              <a:t>End of life arrangements</a:t>
            </a:r>
          </a:p>
          <a:p>
            <a:pPr marL="176131" indent="-176131">
              <a:buFont typeface="Arial" panose="020B0604020202020204" pitchFamily="34" charset="0"/>
              <a:buChar char="•"/>
            </a:pPr>
            <a:r>
              <a:rPr lang="en-US" sz="1100" dirty="0"/>
              <a:t>Written and expressed desires of the decedent – burial or cremation, funeral, obituary</a:t>
            </a:r>
          </a:p>
          <a:p>
            <a:pPr marL="176131" indent="-176131" defTabSz="939363">
              <a:buFont typeface="Arial" panose="020B0604020202020204" pitchFamily="34" charset="0"/>
              <a:buChar char="•"/>
              <a:defRPr/>
            </a:pPr>
            <a:r>
              <a:rPr lang="en-US" sz="1100" dirty="0"/>
              <a:t>Next of kin may complete or delegate to others</a:t>
            </a:r>
          </a:p>
          <a:p>
            <a:pPr marL="176131" indent="-176131">
              <a:buFont typeface="Arial" panose="020B0604020202020204" pitchFamily="34" charset="0"/>
              <a:buChar char="•"/>
            </a:pPr>
            <a:endParaRPr lang="en-US" sz="1100" dirty="0"/>
          </a:p>
          <a:p>
            <a:r>
              <a:rPr lang="en-US" sz="1100" u="sng" dirty="0"/>
              <a:t>Decedent’s personal affairs</a:t>
            </a:r>
          </a:p>
          <a:p>
            <a:pPr marL="176131" indent="-176131">
              <a:buFont typeface="Arial" panose="020B0604020202020204" pitchFamily="34" charset="0"/>
              <a:buChar char="•"/>
            </a:pPr>
            <a:r>
              <a:rPr lang="en-US" sz="1100" dirty="0"/>
              <a:t>Probate process – more details on future slide</a:t>
            </a:r>
          </a:p>
          <a:p>
            <a:pPr marL="176131" indent="-176131" defTabSz="939363">
              <a:buFont typeface="Arial" panose="020B0604020202020204" pitchFamily="34" charset="0"/>
              <a:buChar char="•"/>
              <a:defRPr/>
            </a:pPr>
            <a:r>
              <a:rPr lang="en-US" sz="1100" dirty="0"/>
              <a:t>Immediate care of property, children, pets</a:t>
            </a:r>
          </a:p>
          <a:p>
            <a:pPr marL="176131" indent="-176131" defTabSz="939363">
              <a:buFont typeface="Arial" panose="020B0604020202020204" pitchFamily="34" charset="0"/>
              <a:buChar char="•"/>
              <a:defRPr/>
            </a:pPr>
            <a:r>
              <a:rPr lang="en-US" sz="1100" dirty="0"/>
              <a:t>Driver’s License, Passport, voter registration, mail</a:t>
            </a:r>
          </a:p>
          <a:p>
            <a:pPr marL="176131" indent="-176131" defTabSz="939363">
              <a:buFont typeface="Arial" panose="020B0604020202020204" pitchFamily="34" charset="0"/>
              <a:buChar char="•"/>
              <a:defRPr/>
            </a:pPr>
            <a:r>
              <a:rPr lang="en-US" sz="1100" dirty="0"/>
              <a:t>Utility/Internet/Cable accounts</a:t>
            </a:r>
          </a:p>
          <a:p>
            <a:pPr marL="176131" indent="-176131" defTabSz="939363">
              <a:buFont typeface="Arial" panose="020B0604020202020204" pitchFamily="34" charset="0"/>
              <a:buChar char="•"/>
              <a:defRPr/>
            </a:pPr>
            <a:r>
              <a:rPr lang="en-US" sz="1100" dirty="0"/>
              <a:t>Insurance policies (life, burial/cremation, long-term care, health, home/rental, auto)</a:t>
            </a:r>
          </a:p>
          <a:p>
            <a:pPr marL="176131" indent="-176131" defTabSz="939363">
              <a:buFont typeface="Arial" panose="020B0604020202020204" pitchFamily="34" charset="0"/>
              <a:buChar char="•"/>
              <a:defRPr/>
            </a:pPr>
            <a:r>
              <a:rPr lang="en-US" sz="1100" dirty="0"/>
              <a:t>Social media, travel providers (e.g., airlines, ride share companies, vacation rental companies), and other accounts</a:t>
            </a:r>
          </a:p>
        </p:txBody>
      </p:sp>
      <p:sp>
        <p:nvSpPr>
          <p:cNvPr id="4" name="Slide Number Placeholder 3"/>
          <p:cNvSpPr>
            <a:spLocks noGrp="1"/>
          </p:cNvSpPr>
          <p:nvPr>
            <p:ph type="sldNum" sz="quarter" idx="5"/>
          </p:nvPr>
        </p:nvSpPr>
        <p:spPr/>
        <p:txBody>
          <a:bodyPr/>
          <a:lstStyle/>
          <a:p>
            <a:fld id="{BE60DC36-8EFA-4378-9855-E019C55AC472}" type="slidenum">
              <a:rPr lang="en-US" smtClean="0"/>
              <a:t>40</a:t>
            </a:fld>
            <a:endParaRPr lang="en-US" dirty="0"/>
          </a:p>
        </p:txBody>
      </p:sp>
    </p:spTree>
    <p:extLst>
      <p:ext uri="{BB962C8B-B14F-4D97-AF65-F5344CB8AC3E}">
        <p14:creationId xmlns:p14="http://schemas.microsoft.com/office/powerpoint/2010/main" val="2035380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100" b="1" dirty="0"/>
              <a:t>Prior to training:</a:t>
            </a:r>
          </a:p>
          <a:p>
            <a:pPr marL="176131" indent="-176131">
              <a:buFont typeface="Arial" panose="020B0604020202020204" pitchFamily="34" charset="0"/>
              <a:buChar char="•"/>
            </a:pPr>
            <a:r>
              <a:rPr lang="en-US" sz="1100" dirty="0"/>
              <a:t>Access reference links to ensure the most current information is available for presentation and handouts</a:t>
            </a:r>
            <a:endParaRPr lang="en-US" sz="1100" b="1" dirty="0"/>
          </a:p>
          <a:p>
            <a:endParaRPr lang="en-US" sz="1100" b="1" dirty="0"/>
          </a:p>
          <a:p>
            <a:r>
              <a:rPr lang="en-US" sz="1100" b="1" dirty="0"/>
              <a:t>Trainer notes:</a:t>
            </a:r>
          </a:p>
          <a:p>
            <a:endParaRPr lang="en-US" sz="800" dirty="0"/>
          </a:p>
          <a:p>
            <a:pPr marL="352261" indent="-352261">
              <a:buClr>
                <a:schemeClr val="accent3"/>
              </a:buClr>
              <a:defRPr/>
            </a:pPr>
            <a:r>
              <a:rPr lang="en-US" sz="1100" u="sng" dirty="0"/>
              <a:t>Organ and Tissue Donation</a:t>
            </a:r>
          </a:p>
          <a:p>
            <a:pPr marL="178479" indent="-178479">
              <a:buClr>
                <a:schemeClr val="accent3"/>
              </a:buClr>
              <a:buFont typeface="Arial" panose="020B0604020202020204" pitchFamily="34" charset="0"/>
              <a:buChar char="•"/>
              <a:defRPr/>
            </a:pPr>
            <a:r>
              <a:rPr lang="en-US" sz="1100" dirty="0"/>
              <a:t>Any adult can register to be an organ and tissue donor</a:t>
            </a:r>
          </a:p>
          <a:p>
            <a:pPr marL="178479" indent="-178479">
              <a:buClr>
                <a:schemeClr val="accent3"/>
              </a:buClr>
              <a:buFont typeface="Arial" panose="020B0604020202020204" pitchFamily="34" charset="0"/>
              <a:buChar char="•"/>
              <a:defRPr/>
            </a:pPr>
            <a:r>
              <a:rPr lang="en-US" sz="1100" dirty="0"/>
              <a:t>Suitability criteria depends on the conditions of organs and tissue at the time of death</a:t>
            </a:r>
          </a:p>
          <a:p>
            <a:pPr marL="178479" indent="-178479">
              <a:buClr>
                <a:schemeClr val="accent3"/>
              </a:buClr>
              <a:buFont typeface="Arial" panose="020B0604020202020204" pitchFamily="34" charset="0"/>
              <a:buChar char="•"/>
              <a:defRPr/>
            </a:pPr>
            <a:r>
              <a:rPr lang="en-US" sz="1100" dirty="0"/>
              <a:t>Review local process information</a:t>
            </a:r>
          </a:p>
          <a:p>
            <a:pPr marL="648161" lvl="1" indent="-178479">
              <a:buClr>
                <a:schemeClr val="accent3"/>
              </a:buClr>
              <a:buFont typeface="Arial" panose="020B0604020202020204" pitchFamily="34" charset="0"/>
              <a:buChar char="•"/>
              <a:defRPr/>
            </a:pPr>
            <a:r>
              <a:rPr lang="en-US" sz="1100" dirty="0"/>
              <a:t>Provide multiple referrals (when available)</a:t>
            </a:r>
          </a:p>
          <a:p>
            <a:pPr marL="648161" lvl="1" indent="-178479">
              <a:buClr>
                <a:schemeClr val="accent3"/>
              </a:buClr>
              <a:buFont typeface="Arial" panose="020B0604020202020204" pitchFamily="34" charset="0"/>
              <a:buChar char="•"/>
              <a:defRPr/>
            </a:pPr>
            <a:r>
              <a:rPr lang="en-US" sz="1100" dirty="0"/>
              <a:t>Ensure referrals are appropriately vetted</a:t>
            </a:r>
          </a:p>
          <a:p>
            <a:pPr marL="178479" indent="-178479">
              <a:buClr>
                <a:schemeClr val="accent3"/>
              </a:buClr>
              <a:buFont typeface="Arial" panose="020B0604020202020204" pitchFamily="34" charset="0"/>
              <a:buChar char="•"/>
              <a:defRPr/>
            </a:pPr>
            <a:endParaRPr lang="en-US" sz="1100" dirty="0"/>
          </a:p>
          <a:p>
            <a:pPr>
              <a:buClr>
                <a:schemeClr val="accent3"/>
              </a:buClr>
              <a:defRPr/>
            </a:pPr>
            <a:r>
              <a:rPr lang="en-US" sz="1100" u="sng" dirty="0"/>
              <a:t>Body Donation</a:t>
            </a:r>
          </a:p>
          <a:p>
            <a:pPr marL="176131" indent="-176131">
              <a:buClr>
                <a:schemeClr val="accent3"/>
              </a:buClr>
              <a:buFont typeface="Arial" panose="020B0604020202020204" pitchFamily="34" charset="0"/>
              <a:buChar char="•"/>
              <a:defRPr/>
            </a:pPr>
            <a:r>
              <a:rPr lang="en-US" sz="1100" dirty="0"/>
              <a:t>Many body donation programs are affiliated with medical schools and/or research facilities</a:t>
            </a:r>
          </a:p>
          <a:p>
            <a:pPr marL="176131" indent="-176131">
              <a:buClr>
                <a:schemeClr val="accent3"/>
              </a:buClr>
              <a:buFont typeface="Arial" panose="020B0604020202020204" pitchFamily="34" charset="0"/>
              <a:buChar char="•"/>
              <a:defRPr/>
            </a:pPr>
            <a:r>
              <a:rPr lang="en-US" sz="1100" dirty="0"/>
              <a:t>Most programs do not accept body donations post-autopsy or when there has been significant trauma to the body</a:t>
            </a:r>
          </a:p>
          <a:p>
            <a:pPr marL="176131" indent="-176131">
              <a:buClr>
                <a:schemeClr val="accent3"/>
              </a:buClr>
              <a:buFont typeface="Arial" panose="020B0604020202020204" pitchFamily="34" charset="0"/>
              <a:buChar char="•"/>
              <a:defRPr/>
            </a:pPr>
            <a:r>
              <a:rPr lang="en-US" sz="1100" dirty="0"/>
              <a:t>Review local process information</a:t>
            </a:r>
          </a:p>
          <a:p>
            <a:pPr marL="648161" lvl="1" indent="-178479">
              <a:buClr>
                <a:schemeClr val="accent3"/>
              </a:buClr>
              <a:buFont typeface="Arial" panose="020B0604020202020204" pitchFamily="34" charset="0"/>
              <a:buChar char="•"/>
              <a:defRPr/>
            </a:pPr>
            <a:r>
              <a:rPr lang="en-US" sz="1100" dirty="0"/>
              <a:t>Provide multiple referrals (when available)</a:t>
            </a:r>
          </a:p>
          <a:p>
            <a:pPr marL="648161" lvl="1" indent="-178479">
              <a:buClr>
                <a:schemeClr val="accent3"/>
              </a:buClr>
              <a:buFont typeface="Arial" panose="020B0604020202020204" pitchFamily="34" charset="0"/>
              <a:buChar char="•"/>
              <a:defRPr/>
            </a:pPr>
            <a:r>
              <a:rPr lang="en-US" sz="1100" dirty="0"/>
              <a:t>Ensure referrals are appropriately vetted</a:t>
            </a:r>
          </a:p>
          <a:p>
            <a:pPr defTabSz="939363">
              <a:defRPr/>
            </a:pPr>
            <a:endParaRPr lang="en-US" sz="900" b="1" dirty="0"/>
          </a:p>
          <a:p>
            <a:pPr defTabSz="939363">
              <a:defRPr/>
            </a:pPr>
            <a:r>
              <a:rPr lang="en-US" sz="900" b="1" dirty="0"/>
              <a:t>References:</a:t>
            </a:r>
          </a:p>
          <a:p>
            <a:r>
              <a:rPr lang="en-US" sz="900" dirty="0">
                <a:hlinkClick r:id="rId3"/>
              </a:rPr>
              <a:t>Donate Life America</a:t>
            </a:r>
            <a:endParaRPr lang="en-US" sz="900" dirty="0"/>
          </a:p>
          <a:p>
            <a:r>
              <a:rPr lang="en-US" sz="900" dirty="0">
                <a:hlinkClick r:id="rId4"/>
              </a:rPr>
              <a:t>The American Association of Tissue Banks | American Association of Tissue Banks (aatb.org)</a:t>
            </a:r>
            <a:endParaRPr lang="en-US" sz="900" dirty="0">
              <a:hlinkClick r:id="rId5"/>
            </a:endParaRPr>
          </a:p>
          <a:p>
            <a:r>
              <a:rPr lang="en-US" sz="900" dirty="0">
                <a:hlinkClick r:id="rId5"/>
              </a:rPr>
              <a:t>Body Donation Programs By State - Interactive Estate Document Systems (</a:t>
            </a:r>
            <a:r>
              <a:rPr lang="en-US" sz="900" dirty="0" err="1">
                <a:hlinkClick r:id="rId5"/>
              </a:rPr>
              <a:t>ieds.online</a:t>
            </a:r>
            <a:r>
              <a:rPr lang="en-US" sz="900" dirty="0">
                <a:hlinkClick r:id="rId5"/>
              </a:rPr>
              <a:t>)</a:t>
            </a:r>
            <a:endParaRPr lang="en-US" sz="900" dirty="0"/>
          </a:p>
          <a:p>
            <a:endParaRPr lang="en-US" sz="1100" dirty="0"/>
          </a:p>
          <a:p>
            <a:pPr marL="352261" indent="-352261">
              <a:buClr>
                <a:schemeClr val="accent3"/>
              </a:buClr>
              <a:defRPr/>
            </a:pPr>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41</a:t>
            </a:fld>
            <a:endParaRPr lang="en-US" dirty="0"/>
          </a:p>
        </p:txBody>
      </p:sp>
    </p:spTree>
    <p:extLst>
      <p:ext uri="{BB962C8B-B14F-4D97-AF65-F5344CB8AC3E}">
        <p14:creationId xmlns:p14="http://schemas.microsoft.com/office/powerpoint/2010/main" val="14300695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100" b="1" dirty="0"/>
              <a:t>Prior to training:</a:t>
            </a:r>
          </a:p>
          <a:p>
            <a:pPr marL="176131" indent="-176131">
              <a:buFont typeface="Arial" panose="020B0604020202020204" pitchFamily="34" charset="0"/>
              <a:buChar char="•"/>
            </a:pPr>
            <a:r>
              <a:rPr lang="en-US" sz="1100" dirty="0"/>
              <a:t>Access reference links to ensure the most current information is available for presentation and handouts</a:t>
            </a:r>
            <a:endParaRPr lang="en-US" sz="1100" b="1" dirty="0"/>
          </a:p>
          <a:p>
            <a:endParaRPr lang="en-US" sz="1100" b="1" dirty="0"/>
          </a:p>
          <a:p>
            <a:r>
              <a:rPr lang="en-US" sz="1100" b="1" dirty="0"/>
              <a:t>Trainer notes:</a:t>
            </a:r>
            <a:endParaRPr lang="en-US" sz="1100" dirty="0"/>
          </a:p>
          <a:p>
            <a:pPr marL="352261" indent="-352261">
              <a:buClr>
                <a:schemeClr val="accent3"/>
              </a:buClr>
              <a:defRPr/>
            </a:pPr>
            <a:endParaRPr lang="en-US" sz="1100" b="1" dirty="0"/>
          </a:p>
          <a:p>
            <a:pPr marL="352261" indent="-352261">
              <a:buClr>
                <a:schemeClr val="accent3"/>
              </a:buClr>
              <a:defRPr/>
            </a:pPr>
            <a:r>
              <a:rPr lang="en-US" sz="1100" u="sng" dirty="0"/>
              <a:t>Burials</a:t>
            </a:r>
          </a:p>
          <a:p>
            <a:pPr marL="178479" indent="-178479">
              <a:buClr>
                <a:schemeClr val="accent3"/>
              </a:buClr>
              <a:buFont typeface="Arial" panose="020B0604020202020204" pitchFamily="34" charset="0"/>
              <a:buChar char="•"/>
              <a:defRPr/>
            </a:pPr>
            <a:r>
              <a:rPr lang="en-US" sz="1100" dirty="0"/>
              <a:t>Immediate – burial with no service, no embalming, and placement of decedent’s body in an untreated container</a:t>
            </a:r>
          </a:p>
          <a:p>
            <a:pPr marL="178479" indent="-178479">
              <a:buClr>
                <a:schemeClr val="accent3"/>
              </a:buClr>
              <a:buFont typeface="Arial" panose="020B0604020202020204" pitchFamily="34" charset="0"/>
              <a:buChar char="•"/>
              <a:defRPr/>
            </a:pPr>
            <a:r>
              <a:rPr lang="en-US" sz="1100" dirty="0"/>
              <a:t>Green – designed to have minimal environmental impact and conserve natural resources by use of biodegradable container, no embalming, and burial location with no vault or grave liner</a:t>
            </a:r>
          </a:p>
          <a:p>
            <a:pPr marL="648161" lvl="1" indent="-178479">
              <a:buClr>
                <a:schemeClr val="accent3"/>
              </a:buClr>
              <a:buFont typeface="Arial" panose="020B0604020202020204" pitchFamily="34" charset="0"/>
              <a:buChar char="•"/>
              <a:defRPr/>
            </a:pPr>
            <a:r>
              <a:rPr lang="en-US" sz="1100" dirty="0"/>
              <a:t>Ensure compliance with [</a:t>
            </a:r>
            <a:r>
              <a:rPr lang="en-US" sz="1100" i="1" dirty="0"/>
              <a:t>State</a:t>
            </a:r>
            <a:r>
              <a:rPr lang="en-US" sz="1100" dirty="0"/>
              <a:t>] statutes </a:t>
            </a:r>
          </a:p>
          <a:p>
            <a:pPr marL="178479" indent="-178479">
              <a:buClr>
                <a:schemeClr val="accent3"/>
              </a:buClr>
              <a:buFont typeface="Arial" panose="020B0604020202020204" pitchFamily="34" charset="0"/>
              <a:buChar char="•"/>
              <a:defRPr/>
            </a:pPr>
            <a:r>
              <a:rPr lang="en-US" sz="1100" dirty="0"/>
              <a:t>Home – burial on private property in compliance with [</a:t>
            </a:r>
            <a:r>
              <a:rPr lang="en-US" sz="1100" i="1" dirty="0"/>
              <a:t>state</a:t>
            </a:r>
            <a:r>
              <a:rPr lang="en-US" sz="1100" dirty="0"/>
              <a:t>] statutes and [</a:t>
            </a:r>
            <a:r>
              <a:rPr lang="en-US" sz="1100" i="1" dirty="0"/>
              <a:t>County/City</a:t>
            </a:r>
            <a:r>
              <a:rPr lang="en-US" sz="1100" dirty="0"/>
              <a:t>] zoning requirements </a:t>
            </a:r>
          </a:p>
          <a:p>
            <a:pPr marL="178479" indent="-178479">
              <a:buClr>
                <a:schemeClr val="accent3"/>
              </a:buClr>
              <a:buFont typeface="Arial" panose="020B0604020202020204" pitchFamily="34" charset="0"/>
              <a:buChar char="•"/>
              <a:defRPr/>
            </a:pPr>
            <a:r>
              <a:rPr lang="en-US" sz="1100" dirty="0"/>
              <a:t>Above ground – use of a crypt in a communal or private mausoleum</a:t>
            </a:r>
          </a:p>
          <a:p>
            <a:pPr marL="178479" indent="-178479">
              <a:buClr>
                <a:schemeClr val="accent3"/>
              </a:buClr>
              <a:buFont typeface="Arial" panose="020B0604020202020204" pitchFamily="34" charset="0"/>
              <a:buChar char="•"/>
              <a:defRPr/>
            </a:pPr>
            <a:r>
              <a:rPr lang="en-US" sz="1100" dirty="0"/>
              <a:t>In ground – burial in a plot, use of a casket or shroud, and use of a vault or grave liner</a:t>
            </a:r>
          </a:p>
          <a:p>
            <a:pPr marL="178479" indent="-178479">
              <a:buClr>
                <a:schemeClr val="accent3"/>
              </a:buClr>
              <a:buFont typeface="Arial" panose="020B0604020202020204" pitchFamily="34" charset="0"/>
              <a:buChar char="•"/>
              <a:defRPr/>
            </a:pPr>
            <a:r>
              <a:rPr lang="en-US" sz="1100" dirty="0"/>
              <a:t>Review local process information</a:t>
            </a:r>
          </a:p>
          <a:p>
            <a:pPr marL="648161" lvl="1" indent="-178479">
              <a:buClr>
                <a:schemeClr val="accent3"/>
              </a:buClr>
              <a:buFont typeface="Arial" panose="020B0604020202020204" pitchFamily="34" charset="0"/>
              <a:buChar char="•"/>
              <a:defRPr/>
            </a:pPr>
            <a:r>
              <a:rPr lang="en-US" sz="1100" dirty="0"/>
              <a:t>Provide multiple referrals (when available)</a:t>
            </a:r>
          </a:p>
          <a:p>
            <a:pPr marL="648161" lvl="1" indent="-178479">
              <a:buClr>
                <a:schemeClr val="accent3"/>
              </a:buClr>
              <a:buFont typeface="Arial" panose="020B0604020202020204" pitchFamily="34" charset="0"/>
              <a:buChar char="•"/>
              <a:defRPr/>
            </a:pPr>
            <a:r>
              <a:rPr lang="en-US" sz="1100" dirty="0"/>
              <a:t>Ensure referrals are appropriately vetted</a:t>
            </a:r>
          </a:p>
          <a:p>
            <a:pPr>
              <a:buClr>
                <a:schemeClr val="accent3"/>
              </a:buClr>
              <a:defRPr/>
            </a:pPr>
            <a:endParaRPr lang="en-US" sz="1100" b="1" dirty="0"/>
          </a:p>
          <a:p>
            <a:pPr>
              <a:buClr>
                <a:schemeClr val="accent3"/>
              </a:buClr>
              <a:defRPr/>
            </a:pPr>
            <a:r>
              <a:rPr lang="en-US" sz="1100" u="sng" dirty="0"/>
              <a:t>Cremation</a:t>
            </a:r>
          </a:p>
          <a:p>
            <a:pPr marL="176131" indent="-176131">
              <a:buClr>
                <a:schemeClr val="accent3"/>
              </a:buClr>
              <a:buFont typeface="Arial" panose="020B0604020202020204" pitchFamily="34" charset="0"/>
              <a:buChar char="•"/>
              <a:defRPr/>
            </a:pPr>
            <a:r>
              <a:rPr lang="en-US" sz="1100" dirty="0"/>
              <a:t>Direct – transportation of decedent’s body to crematorium, no use of funeral home or its staff for viewing or memorial</a:t>
            </a:r>
          </a:p>
          <a:p>
            <a:pPr marL="176131" indent="-176131">
              <a:buClr>
                <a:schemeClr val="accent3"/>
              </a:buClr>
              <a:buFont typeface="Arial" panose="020B0604020202020204" pitchFamily="34" charset="0"/>
              <a:buChar char="•"/>
              <a:defRPr/>
            </a:pPr>
            <a:r>
              <a:rPr lang="en-US" sz="1100" dirty="0"/>
              <a:t>Green – </a:t>
            </a:r>
            <a:r>
              <a:rPr lang="en-US" sz="1100" dirty="0">
                <a:solidFill>
                  <a:srgbClr val="352D39"/>
                </a:solidFill>
              </a:rPr>
              <a:t>use of a lye solution, heat, and pressure versus flame-based method for disposition of decedent’s body</a:t>
            </a:r>
            <a:endParaRPr lang="en-US" sz="1100" dirty="0"/>
          </a:p>
          <a:p>
            <a:pPr marL="176131" indent="-176131">
              <a:buClr>
                <a:schemeClr val="accent3"/>
              </a:buClr>
              <a:buFont typeface="Arial" panose="020B0604020202020204" pitchFamily="34" charset="0"/>
              <a:buChar char="•"/>
              <a:defRPr/>
            </a:pPr>
            <a:r>
              <a:rPr lang="en-US" sz="1100" dirty="0"/>
              <a:t>Memorial – service scheduled at home, funeral home, or other location of choice</a:t>
            </a:r>
          </a:p>
          <a:p>
            <a:pPr marL="176131" indent="-176131">
              <a:buClr>
                <a:schemeClr val="accent3"/>
              </a:buClr>
              <a:buFont typeface="Arial" panose="020B0604020202020204" pitchFamily="34" charset="0"/>
              <a:buChar char="•"/>
              <a:defRPr/>
            </a:pPr>
            <a:r>
              <a:rPr lang="en-US" sz="1100" dirty="0"/>
              <a:t>Viewing – embalming of decedent’s body for viewing services prior to cremation</a:t>
            </a:r>
          </a:p>
          <a:p>
            <a:pPr marL="176131" indent="-176131">
              <a:buClr>
                <a:schemeClr val="accent3"/>
              </a:buClr>
              <a:buFont typeface="Arial" panose="020B0604020202020204" pitchFamily="34" charset="0"/>
              <a:buChar char="•"/>
              <a:defRPr/>
            </a:pPr>
            <a:r>
              <a:rPr lang="en-US" sz="1100" dirty="0"/>
              <a:t>Review local process information</a:t>
            </a:r>
          </a:p>
          <a:p>
            <a:pPr marL="648161" lvl="1" indent="-178479">
              <a:buClr>
                <a:schemeClr val="accent3"/>
              </a:buClr>
              <a:buFont typeface="Arial" panose="020B0604020202020204" pitchFamily="34" charset="0"/>
              <a:buChar char="•"/>
              <a:defRPr/>
            </a:pPr>
            <a:r>
              <a:rPr lang="en-US" sz="1100" dirty="0"/>
              <a:t>Provide multiple referrals (when available)</a:t>
            </a:r>
          </a:p>
          <a:p>
            <a:pPr marL="648161" lvl="1" indent="-178479">
              <a:buClr>
                <a:schemeClr val="accent3"/>
              </a:buClr>
              <a:buFont typeface="Arial" panose="020B0604020202020204" pitchFamily="34" charset="0"/>
              <a:buChar char="•"/>
              <a:defRPr/>
            </a:pPr>
            <a:r>
              <a:rPr lang="en-US" sz="1100" dirty="0"/>
              <a:t>Ensure referrals are appropriately vetted</a:t>
            </a:r>
          </a:p>
          <a:p>
            <a:pPr marL="176131" indent="-176131">
              <a:buClr>
                <a:schemeClr val="accent3"/>
              </a:buClr>
              <a:buFont typeface="Arial" panose="020B0604020202020204" pitchFamily="34" charset="0"/>
              <a:buChar char="•"/>
              <a:defRPr/>
            </a:pPr>
            <a:endParaRPr lang="en-US" sz="1100" dirty="0"/>
          </a:p>
          <a:p>
            <a:pPr>
              <a:buClr>
                <a:schemeClr val="accent3"/>
              </a:buClr>
              <a:defRPr/>
            </a:pPr>
            <a:r>
              <a:rPr lang="en-US" sz="1100" u="sng" dirty="0"/>
              <a:t>Funeral</a:t>
            </a:r>
          </a:p>
          <a:p>
            <a:pPr marL="176131" indent="-176131">
              <a:buClr>
                <a:schemeClr val="accent3"/>
              </a:buClr>
              <a:buFont typeface="Arial" panose="020B0604020202020204" pitchFamily="34" charset="0"/>
              <a:buChar char="•"/>
              <a:defRPr/>
            </a:pPr>
            <a:r>
              <a:rPr lang="en-US" sz="1100" dirty="0"/>
              <a:t>Ceremony in honor of the decedent prior to burial or cremation</a:t>
            </a:r>
          </a:p>
          <a:p>
            <a:pPr marL="176131" indent="-176131">
              <a:buClr>
                <a:schemeClr val="accent3"/>
              </a:buClr>
              <a:buFont typeface="Arial" panose="020B0604020202020204" pitchFamily="34" charset="0"/>
              <a:buChar char="•"/>
              <a:defRPr/>
            </a:pPr>
            <a:r>
              <a:rPr lang="en-US" sz="1100" dirty="0"/>
              <a:t>Review local process information</a:t>
            </a:r>
          </a:p>
          <a:p>
            <a:pPr marL="648161" lvl="1" indent="-178479">
              <a:buClr>
                <a:schemeClr val="accent3"/>
              </a:buClr>
              <a:buFont typeface="Arial" panose="020B0604020202020204" pitchFamily="34" charset="0"/>
              <a:buChar char="•"/>
              <a:defRPr/>
            </a:pPr>
            <a:r>
              <a:rPr lang="en-US" sz="1100" dirty="0"/>
              <a:t>Provide multiple referrals (when available)</a:t>
            </a:r>
          </a:p>
          <a:p>
            <a:pPr marL="648161" lvl="1" indent="-178479">
              <a:buClr>
                <a:schemeClr val="accent3"/>
              </a:buClr>
              <a:buFont typeface="Arial" panose="020B0604020202020204" pitchFamily="34" charset="0"/>
              <a:buChar char="•"/>
              <a:defRPr/>
            </a:pPr>
            <a:r>
              <a:rPr lang="en-US" sz="1100" dirty="0"/>
              <a:t>Ensure referrals are appropriately vetted</a:t>
            </a:r>
          </a:p>
          <a:p>
            <a:pPr defTabSz="939363">
              <a:defRPr/>
            </a:pPr>
            <a:endParaRPr lang="en-US" sz="1100" b="1" dirty="0"/>
          </a:p>
          <a:p>
            <a:pPr defTabSz="939363">
              <a:defRPr/>
            </a:pPr>
            <a:r>
              <a:rPr lang="en-US" sz="1100" b="1" dirty="0"/>
              <a:t>References:</a:t>
            </a:r>
          </a:p>
          <a:p>
            <a:r>
              <a:rPr lang="en-US" sz="1100" dirty="0">
                <a:hlinkClick r:id="rId3"/>
              </a:rPr>
              <a:t>Funeral Rule | Federal Trade Commission (ftc.gov)</a:t>
            </a:r>
            <a:endParaRPr lang="en-US" sz="1100" dirty="0">
              <a:hlinkClick r:id="rId4"/>
            </a:endParaRPr>
          </a:p>
          <a:p>
            <a:r>
              <a:rPr lang="en-US" sz="1100" dirty="0">
                <a:hlinkClick r:id="rId4"/>
              </a:rPr>
              <a:t>GREEN BURIAL COUNCIL – Welcome</a:t>
            </a:r>
            <a:endParaRPr lang="en-US" sz="1100" dirty="0"/>
          </a:p>
          <a:p>
            <a:r>
              <a:rPr lang="en-US" sz="1100" dirty="0">
                <a:hlinkClick r:id="rId5"/>
              </a:rPr>
              <a:t>Funerals360 | Funeral Planning and Free Obituaries for Burial and Cremation</a:t>
            </a:r>
            <a:endParaRPr lang="en-US" sz="1100" dirty="0"/>
          </a:p>
          <a:p>
            <a:r>
              <a:rPr lang="en-US" sz="1100" dirty="0">
                <a:hlinkClick r:id="rId6"/>
              </a:rPr>
              <a:t>International Cemetery, Cremation &amp; Funeral Association - ICCFA</a:t>
            </a:r>
            <a:endParaRPr lang="en-US" sz="1100" dirty="0"/>
          </a:p>
        </p:txBody>
      </p:sp>
      <p:sp>
        <p:nvSpPr>
          <p:cNvPr id="4" name="Slide Number Placeholder 3"/>
          <p:cNvSpPr>
            <a:spLocks noGrp="1"/>
          </p:cNvSpPr>
          <p:nvPr>
            <p:ph type="sldNum" sz="quarter" idx="5"/>
          </p:nvPr>
        </p:nvSpPr>
        <p:spPr/>
        <p:txBody>
          <a:bodyPr/>
          <a:lstStyle/>
          <a:p>
            <a:fld id="{BE60DC36-8EFA-4378-9855-E019C55AC472}" type="slidenum">
              <a:rPr lang="en-US" smtClean="0"/>
              <a:t>42</a:t>
            </a:fld>
            <a:endParaRPr lang="en-US" dirty="0"/>
          </a:p>
        </p:txBody>
      </p:sp>
    </p:spTree>
    <p:extLst>
      <p:ext uri="{BB962C8B-B14F-4D97-AF65-F5344CB8AC3E}">
        <p14:creationId xmlns:p14="http://schemas.microsoft.com/office/powerpoint/2010/main" val="1967717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100" b="1" dirty="0"/>
              <a:t>Prior to training:</a:t>
            </a:r>
          </a:p>
          <a:p>
            <a:pPr marL="176131" indent="-176131">
              <a:buFont typeface="Arial" panose="020B0604020202020204" pitchFamily="34" charset="0"/>
              <a:buChar char="•"/>
            </a:pPr>
            <a:r>
              <a:rPr lang="en-US" sz="1100" dirty="0"/>
              <a:t>Access reference links to ensure the most current information is available for presentation and handouts</a:t>
            </a:r>
            <a:endParaRPr lang="en-US" sz="1100" b="1" dirty="0"/>
          </a:p>
          <a:p>
            <a:endParaRPr lang="en-US" sz="1100" b="1" dirty="0"/>
          </a:p>
          <a:p>
            <a:r>
              <a:rPr lang="en-US" sz="1100" b="1" dirty="0"/>
              <a:t>Trainer notes:</a:t>
            </a:r>
            <a:endParaRPr lang="en-US" sz="1100" dirty="0"/>
          </a:p>
          <a:p>
            <a:pPr defTabSz="939363">
              <a:defRPr/>
            </a:pPr>
            <a:endParaRPr lang="en-US" sz="1100" b="1" dirty="0"/>
          </a:p>
          <a:p>
            <a:pPr marL="352261" indent="-352261">
              <a:buClr>
                <a:schemeClr val="accent3"/>
              </a:buClr>
              <a:defRPr/>
            </a:pPr>
            <a:r>
              <a:rPr lang="en-US" sz="1100" u="sng" dirty="0"/>
              <a:t>Probate</a:t>
            </a:r>
            <a:r>
              <a:rPr lang="en-US" sz="1100" b="1" dirty="0"/>
              <a:t> </a:t>
            </a:r>
          </a:p>
          <a:p>
            <a:pPr marL="352261" indent="-352261">
              <a:buClr>
                <a:schemeClr val="accent3"/>
              </a:buClr>
              <a:defRPr/>
            </a:pPr>
            <a:r>
              <a:rPr lang="en-US" sz="1100" dirty="0"/>
              <a:t>Probate – general administration of a decedent’s will or of the decedent’s estate in absence of a will</a:t>
            </a:r>
          </a:p>
          <a:p>
            <a:pPr marL="178479" lvl="1" indent="-178479">
              <a:buClr>
                <a:schemeClr val="accent3"/>
              </a:buClr>
              <a:buFont typeface="Arial" panose="020B0604020202020204" pitchFamily="34" charset="0"/>
              <a:buChar char="•"/>
              <a:defRPr/>
            </a:pPr>
            <a:r>
              <a:rPr lang="en-US" sz="1100" dirty="0"/>
              <a:t>Will – death certificate and will are filed with probate court for authentication of will and approval of executor to:</a:t>
            </a:r>
          </a:p>
          <a:p>
            <a:pPr marL="648161" lvl="2" indent="-178479">
              <a:buClr>
                <a:schemeClr val="accent3"/>
              </a:buClr>
              <a:buFont typeface="Arial" panose="020B0604020202020204" pitchFamily="34" charset="0"/>
              <a:buChar char="•"/>
              <a:defRPr/>
            </a:pPr>
            <a:r>
              <a:rPr lang="en-US" sz="1100" dirty="0"/>
              <a:t>Compete inventory of assets and liabilities</a:t>
            </a:r>
          </a:p>
          <a:p>
            <a:pPr marL="1115494" lvl="2" indent="-176131" defTabSz="939363">
              <a:buFont typeface="Arial" panose="020B0604020202020204" pitchFamily="34" charset="0"/>
              <a:buChar char="•"/>
              <a:defRPr/>
            </a:pPr>
            <a:r>
              <a:rPr lang="en-US" sz="1100" dirty="0"/>
              <a:t>Insurance policies (life, burial/cremation, long-term care, health, home, auto)</a:t>
            </a:r>
          </a:p>
          <a:p>
            <a:pPr marL="1115494" lvl="2" indent="-176131" defTabSz="939363">
              <a:buFont typeface="Arial" panose="020B0604020202020204" pitchFamily="34" charset="0"/>
              <a:buChar char="•"/>
              <a:defRPr/>
            </a:pPr>
            <a:r>
              <a:rPr lang="en-US" sz="1100" dirty="0"/>
              <a:t>Financial accounts (bank/credit card/investment/retirement accounts, Social Security)</a:t>
            </a:r>
          </a:p>
          <a:p>
            <a:pPr marL="1115494" lvl="2" indent="-176131" defTabSz="939363">
              <a:buFont typeface="Arial" panose="020B0604020202020204" pitchFamily="34" charset="0"/>
              <a:buChar char="•"/>
              <a:defRPr/>
            </a:pPr>
            <a:r>
              <a:rPr lang="en-US" sz="1100" dirty="0"/>
              <a:t>Property, vehicles, and assets</a:t>
            </a:r>
          </a:p>
          <a:p>
            <a:pPr marL="1115494" lvl="2" indent="-176131" defTabSz="939363">
              <a:buFont typeface="Arial" panose="020B0604020202020204" pitchFamily="34" charset="0"/>
              <a:buChar char="•"/>
              <a:defRPr/>
            </a:pPr>
            <a:r>
              <a:rPr lang="en-US" sz="1100" dirty="0"/>
              <a:t>Liabilities </a:t>
            </a:r>
          </a:p>
          <a:p>
            <a:pPr marL="648161" lvl="2" indent="-178479">
              <a:buClr>
                <a:schemeClr val="accent3"/>
              </a:buClr>
              <a:buFont typeface="Arial" panose="020B0604020202020204" pitchFamily="34" charset="0"/>
              <a:buChar char="•"/>
              <a:defRPr/>
            </a:pPr>
            <a:r>
              <a:rPr lang="en-US" sz="1100" dirty="0"/>
              <a:t>Distribute remaining assets to named beneficiaries</a:t>
            </a:r>
          </a:p>
          <a:p>
            <a:pPr marL="648161" lvl="2" indent="-178479">
              <a:buClr>
                <a:schemeClr val="accent3"/>
              </a:buClr>
              <a:buFont typeface="Arial" panose="020B0604020202020204" pitchFamily="34" charset="0"/>
              <a:buChar char="•"/>
              <a:defRPr/>
            </a:pPr>
            <a:r>
              <a:rPr lang="en-US" sz="1100" dirty="0"/>
              <a:t>File final tax return</a:t>
            </a:r>
          </a:p>
          <a:p>
            <a:pPr marL="178479" lvl="1" indent="-178479">
              <a:buClr>
                <a:schemeClr val="accent3"/>
              </a:buClr>
              <a:buFont typeface="Arial" panose="020B0604020202020204" pitchFamily="34" charset="0"/>
              <a:buChar char="•"/>
              <a:defRPr/>
            </a:pPr>
            <a:r>
              <a:rPr lang="en-US" sz="1100" dirty="0"/>
              <a:t>No will – administrator will be appointed to:</a:t>
            </a:r>
          </a:p>
          <a:p>
            <a:pPr marL="648161" lvl="2" indent="-178479">
              <a:buClr>
                <a:schemeClr val="accent3"/>
              </a:buClr>
              <a:buFont typeface="Arial" panose="020B0604020202020204" pitchFamily="34" charset="0"/>
              <a:buChar char="•"/>
              <a:defRPr/>
            </a:pPr>
            <a:r>
              <a:rPr lang="en-US" sz="1100" dirty="0"/>
              <a:t>Compete inventory of assets and liabilities</a:t>
            </a:r>
          </a:p>
          <a:p>
            <a:pPr marL="1115494" lvl="2" indent="-176131" defTabSz="939363">
              <a:buFont typeface="Arial" panose="020B0604020202020204" pitchFamily="34" charset="0"/>
              <a:buChar char="•"/>
              <a:defRPr/>
            </a:pPr>
            <a:r>
              <a:rPr lang="en-US" sz="1100" dirty="0"/>
              <a:t>Insurance policies (life, burial/cremation, long-term care, health, home, auto)</a:t>
            </a:r>
          </a:p>
          <a:p>
            <a:pPr marL="1115494" lvl="2" indent="-176131" defTabSz="939363">
              <a:buFont typeface="Arial" panose="020B0604020202020204" pitchFamily="34" charset="0"/>
              <a:buChar char="•"/>
              <a:defRPr/>
            </a:pPr>
            <a:r>
              <a:rPr lang="en-US" sz="1100" dirty="0"/>
              <a:t>Financial accounts (bank/credit card/investment/retirement accounts, Social Security)</a:t>
            </a:r>
          </a:p>
          <a:p>
            <a:pPr marL="1115494" lvl="2" indent="-176131" defTabSz="939363">
              <a:buFont typeface="Arial" panose="020B0604020202020204" pitchFamily="34" charset="0"/>
              <a:buChar char="•"/>
              <a:defRPr/>
            </a:pPr>
            <a:r>
              <a:rPr lang="en-US" sz="1100" dirty="0"/>
              <a:t>Property, vehicles, and assets</a:t>
            </a:r>
          </a:p>
          <a:p>
            <a:pPr marL="1115494" lvl="2" indent="-176131" defTabSz="939363">
              <a:buFont typeface="Arial" panose="020B0604020202020204" pitchFamily="34" charset="0"/>
              <a:buChar char="•"/>
              <a:defRPr/>
            </a:pPr>
            <a:r>
              <a:rPr lang="en-US" sz="1100" dirty="0"/>
              <a:t>Liabilities </a:t>
            </a:r>
          </a:p>
          <a:p>
            <a:pPr marL="648161" lvl="2" indent="-178479">
              <a:buClr>
                <a:schemeClr val="accent3"/>
              </a:buClr>
              <a:buFont typeface="Arial" panose="020B0604020202020204" pitchFamily="34" charset="0"/>
              <a:buChar char="•"/>
              <a:defRPr/>
            </a:pPr>
            <a:r>
              <a:rPr lang="en-US" sz="1100" dirty="0"/>
              <a:t>Identify legal heirs and distribute remaining assets</a:t>
            </a:r>
          </a:p>
          <a:p>
            <a:pPr marL="648161" lvl="2" indent="-178479">
              <a:buClr>
                <a:schemeClr val="accent3"/>
              </a:buClr>
              <a:buFont typeface="Arial" panose="020B0604020202020204" pitchFamily="34" charset="0"/>
              <a:buChar char="•"/>
              <a:defRPr/>
            </a:pPr>
            <a:r>
              <a:rPr lang="en-US" sz="1100" dirty="0"/>
              <a:t>Transfers assets to government if no legal heirs are located</a:t>
            </a:r>
          </a:p>
          <a:p>
            <a:pPr marL="178479" lvl="1" indent="-178479">
              <a:buClr>
                <a:schemeClr val="accent3"/>
              </a:buClr>
              <a:buFont typeface="Arial" panose="020B0604020202020204" pitchFamily="34" charset="0"/>
              <a:buChar char="•"/>
              <a:defRPr/>
            </a:pPr>
            <a:r>
              <a:rPr lang="en-US" sz="1100" dirty="0"/>
              <a:t>Possible associated costs</a:t>
            </a:r>
          </a:p>
          <a:p>
            <a:pPr marL="648161" lvl="2" indent="-178479">
              <a:buClr>
                <a:schemeClr val="accent3"/>
              </a:buClr>
              <a:buFont typeface="Arial" panose="020B0604020202020204" pitchFamily="34" charset="0"/>
              <a:buChar char="•"/>
              <a:defRPr/>
            </a:pPr>
            <a:r>
              <a:rPr lang="en-US" sz="1100" dirty="0"/>
              <a:t>Attorney fees</a:t>
            </a:r>
          </a:p>
          <a:p>
            <a:pPr marL="648161" lvl="2" indent="-178479">
              <a:buClr>
                <a:schemeClr val="accent3"/>
              </a:buClr>
              <a:buFont typeface="Arial" panose="020B0604020202020204" pitchFamily="34" charset="0"/>
              <a:buChar char="•"/>
              <a:defRPr/>
            </a:pPr>
            <a:r>
              <a:rPr lang="en-US" sz="1100" dirty="0"/>
              <a:t>Executor/Administrator compensation</a:t>
            </a:r>
          </a:p>
          <a:p>
            <a:pPr marL="648161" lvl="2" indent="-178479">
              <a:buClr>
                <a:schemeClr val="accent3"/>
              </a:buClr>
              <a:buFont typeface="Arial" panose="020B0604020202020204" pitchFamily="34" charset="0"/>
              <a:buChar char="•"/>
              <a:defRPr/>
            </a:pPr>
            <a:r>
              <a:rPr lang="en-US" sz="1100" dirty="0"/>
              <a:t>Probate Bond</a:t>
            </a:r>
          </a:p>
          <a:p>
            <a:pPr marL="648161" lvl="2" indent="-178479">
              <a:buClr>
                <a:schemeClr val="accent3"/>
              </a:buClr>
              <a:buFont typeface="Arial" panose="020B0604020202020204" pitchFamily="34" charset="0"/>
              <a:buChar char="•"/>
              <a:defRPr/>
            </a:pPr>
            <a:r>
              <a:rPr lang="en-US" sz="1100" dirty="0"/>
              <a:t>Court Fees</a:t>
            </a:r>
          </a:p>
          <a:p>
            <a:pPr marL="648161" lvl="2" indent="-178479">
              <a:buClr>
                <a:schemeClr val="accent3"/>
              </a:buClr>
              <a:buFont typeface="Arial" panose="020B0604020202020204" pitchFamily="34" charset="0"/>
              <a:buChar char="•"/>
              <a:defRPr/>
            </a:pPr>
            <a:r>
              <a:rPr lang="en-US" sz="1100" dirty="0"/>
              <a:t>Creditor notice fees</a:t>
            </a:r>
          </a:p>
          <a:p>
            <a:pPr marL="648161" lvl="2" indent="-178479">
              <a:buClr>
                <a:schemeClr val="accent3"/>
              </a:buClr>
              <a:buFont typeface="Arial" panose="020B0604020202020204" pitchFamily="34" charset="0"/>
              <a:buChar char="•"/>
              <a:defRPr/>
            </a:pPr>
            <a:r>
              <a:rPr lang="en-US" sz="1100" dirty="0"/>
              <a:t>Living Trusts may minimize assets that are subject to the probate process</a:t>
            </a:r>
          </a:p>
          <a:p>
            <a:pPr marL="178479" indent="-178479" defTabSz="939363">
              <a:buClr>
                <a:schemeClr val="accent3"/>
              </a:buClr>
              <a:buFont typeface="Arial" panose="020B0604020202020204" pitchFamily="34" charset="0"/>
              <a:buChar char="•"/>
              <a:defRPr/>
            </a:pPr>
            <a:r>
              <a:rPr lang="en-US" sz="1100" dirty="0"/>
              <a:t>Review local process information</a:t>
            </a:r>
          </a:p>
          <a:p>
            <a:pPr marL="648161" lvl="1" indent="-178479">
              <a:buClr>
                <a:schemeClr val="accent3"/>
              </a:buClr>
              <a:buFont typeface="Arial" panose="020B0604020202020204" pitchFamily="34" charset="0"/>
              <a:buChar char="•"/>
              <a:defRPr/>
            </a:pPr>
            <a:r>
              <a:rPr lang="en-US" sz="1100" dirty="0"/>
              <a:t>Provide multiple referrals (when available)</a:t>
            </a:r>
          </a:p>
          <a:p>
            <a:pPr marL="648161" lvl="1" indent="-178479">
              <a:buClr>
                <a:schemeClr val="accent3"/>
              </a:buClr>
              <a:buFont typeface="Arial" panose="020B0604020202020204" pitchFamily="34" charset="0"/>
              <a:buChar char="•"/>
              <a:defRPr/>
            </a:pPr>
            <a:r>
              <a:rPr lang="en-US" sz="1100" dirty="0"/>
              <a:t>Ensure referrals are appropriately vetted</a:t>
            </a:r>
          </a:p>
          <a:p>
            <a:pPr marL="178479" indent="-178479">
              <a:buClr>
                <a:schemeClr val="accent3"/>
              </a:buClr>
              <a:buFont typeface="Arial" panose="020B0604020202020204" pitchFamily="34" charset="0"/>
              <a:buChar char="•"/>
              <a:defRPr/>
            </a:pPr>
            <a:endParaRPr lang="en-US" sz="1100" dirty="0"/>
          </a:p>
          <a:p>
            <a:pPr>
              <a:buClr>
                <a:schemeClr val="accent3"/>
              </a:buClr>
              <a:defRPr/>
            </a:pPr>
            <a:r>
              <a:rPr lang="en-US" sz="1100" u="sng" dirty="0"/>
              <a:t>Financial Assistance</a:t>
            </a:r>
          </a:p>
          <a:p>
            <a:pPr marL="176131" indent="-176131">
              <a:buClr>
                <a:schemeClr val="accent3"/>
              </a:buClr>
              <a:buFont typeface="Arial" panose="020B0604020202020204" pitchFamily="34" charset="0"/>
              <a:buChar char="•"/>
              <a:defRPr/>
            </a:pPr>
            <a:r>
              <a:rPr lang="en-US" sz="1100" dirty="0"/>
              <a:t>Indigent Burial – state-assisted programs available in circumstances that meet eligibility thresholds</a:t>
            </a:r>
          </a:p>
          <a:p>
            <a:pPr marL="176131" indent="-176131">
              <a:buClr>
                <a:schemeClr val="accent3"/>
              </a:buClr>
              <a:buFont typeface="Arial" panose="020B0604020202020204" pitchFamily="34" charset="0"/>
              <a:buChar char="•"/>
              <a:defRPr/>
            </a:pPr>
            <a:r>
              <a:rPr lang="en-US" sz="1100" dirty="0"/>
              <a:t>Victim Compensation – state-administered programs available in criminal events that meet eligibility criteria</a:t>
            </a:r>
          </a:p>
          <a:p>
            <a:pPr marL="176131" indent="-176131">
              <a:buClr>
                <a:schemeClr val="accent3"/>
              </a:buClr>
              <a:buFont typeface="Arial" panose="020B0604020202020204" pitchFamily="34" charset="0"/>
              <a:buChar char="•"/>
              <a:defRPr/>
            </a:pPr>
            <a:r>
              <a:rPr lang="en-US" sz="1100" dirty="0"/>
              <a:t>Review local process information</a:t>
            </a:r>
          </a:p>
          <a:p>
            <a:pPr marL="648161" lvl="1" indent="-178479">
              <a:buClr>
                <a:schemeClr val="accent3"/>
              </a:buClr>
              <a:buFont typeface="Arial" panose="020B0604020202020204" pitchFamily="34" charset="0"/>
              <a:buChar char="•"/>
              <a:defRPr/>
            </a:pPr>
            <a:r>
              <a:rPr lang="en-US" sz="1100" dirty="0"/>
              <a:t>Provide multiple referrals (when available)</a:t>
            </a:r>
          </a:p>
          <a:p>
            <a:pPr marL="648161" lvl="1" indent="-178479">
              <a:buClr>
                <a:schemeClr val="accent3"/>
              </a:buClr>
              <a:buFont typeface="Arial" panose="020B0604020202020204" pitchFamily="34" charset="0"/>
              <a:buChar char="•"/>
              <a:defRPr/>
            </a:pPr>
            <a:r>
              <a:rPr lang="en-US" sz="1100" dirty="0"/>
              <a:t>Ensure referrals are appropriately vetted</a:t>
            </a:r>
          </a:p>
          <a:p>
            <a:pPr defTabSz="939363">
              <a:defRPr/>
            </a:pPr>
            <a:endParaRPr lang="en-US" sz="1100" b="1" dirty="0"/>
          </a:p>
          <a:p>
            <a:pPr defTabSz="939363">
              <a:defRPr/>
            </a:pPr>
            <a:r>
              <a:rPr lang="en-US" sz="1100" b="1" dirty="0"/>
              <a:t>References:</a:t>
            </a:r>
          </a:p>
          <a:p>
            <a:r>
              <a:rPr lang="en-US" sz="1100" dirty="0">
                <a:hlinkClick r:id="rId3"/>
              </a:rPr>
              <a:t>Probate Process (americanbar.org)</a:t>
            </a:r>
            <a:endParaRPr lang="en-US" sz="1100" dirty="0"/>
          </a:p>
          <a:p>
            <a:r>
              <a:rPr lang="en-US" sz="1100" dirty="0">
                <a:hlinkClick r:id="rId4"/>
              </a:rPr>
              <a:t>What is an ‘indigent burial’ and when to opt for a state - assisted funeral? - US Funerals Online (us-funerals.com)</a:t>
            </a:r>
            <a:endParaRPr lang="en-US" sz="1100" dirty="0"/>
          </a:p>
          <a:p>
            <a:pPr marL="352261" indent="-352261">
              <a:buClr>
                <a:schemeClr val="accent3"/>
              </a:buClr>
              <a:defRPr/>
            </a:pPr>
            <a:r>
              <a:rPr lang="en-US" sz="1100" dirty="0">
                <a:hlinkClick r:id="rId5"/>
              </a:rPr>
              <a:t>Indigent Veterans and Unclaimed Remains - Veterans (va.gov)</a:t>
            </a:r>
            <a:endParaRPr lang="en-US" sz="1100" dirty="0"/>
          </a:p>
          <a:p>
            <a:pPr marL="352261" indent="-352261">
              <a:buClr>
                <a:schemeClr val="accent3"/>
              </a:buClr>
              <a:defRPr/>
            </a:pPr>
            <a:r>
              <a:rPr lang="en-US" sz="1100" dirty="0">
                <a:hlinkClick r:id="rId6"/>
              </a:rPr>
              <a:t>Direct Assistance (Financial Assistance &amp; Social Services) | Indian Affairs (bia.gov)</a:t>
            </a:r>
            <a:endParaRPr lang="en-US" sz="1100" b="1" dirty="0"/>
          </a:p>
        </p:txBody>
      </p:sp>
      <p:sp>
        <p:nvSpPr>
          <p:cNvPr id="4" name="Slide Number Placeholder 3"/>
          <p:cNvSpPr>
            <a:spLocks noGrp="1"/>
          </p:cNvSpPr>
          <p:nvPr>
            <p:ph type="sldNum" sz="quarter" idx="5"/>
          </p:nvPr>
        </p:nvSpPr>
        <p:spPr/>
        <p:txBody>
          <a:bodyPr/>
          <a:lstStyle/>
          <a:p>
            <a:fld id="{BE60DC36-8EFA-4378-9855-E019C55AC472}" type="slidenum">
              <a:rPr lang="en-US" smtClean="0"/>
              <a:t>43</a:t>
            </a:fld>
            <a:endParaRPr lang="en-US" dirty="0"/>
          </a:p>
        </p:txBody>
      </p:sp>
    </p:spTree>
    <p:extLst>
      <p:ext uri="{BB962C8B-B14F-4D97-AF65-F5344CB8AC3E}">
        <p14:creationId xmlns:p14="http://schemas.microsoft.com/office/powerpoint/2010/main" val="7229068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Prior to training:</a:t>
            </a:r>
          </a:p>
          <a:p>
            <a:pPr marL="176131" indent="-176131">
              <a:buFont typeface="Arial" panose="020B0604020202020204" pitchFamily="34" charset="0"/>
              <a:buChar char="•"/>
            </a:pPr>
            <a:r>
              <a:rPr lang="en-US" dirty="0"/>
              <a:t>Access reference links to ensure the most current information is available for presentation and handouts</a:t>
            </a:r>
            <a:endParaRPr lang="en-US" b="1" dirty="0"/>
          </a:p>
          <a:p>
            <a:endParaRPr lang="en-US" b="1" dirty="0"/>
          </a:p>
          <a:p>
            <a:r>
              <a:rPr lang="en-US" b="1" dirty="0"/>
              <a:t>Trainer notes:</a:t>
            </a:r>
          </a:p>
          <a:p>
            <a:pPr marL="176131" indent="-176131">
              <a:buFont typeface="Arial" panose="020B0604020202020204" pitchFamily="34" charset="0"/>
              <a:buChar char="•"/>
            </a:pPr>
            <a:r>
              <a:rPr lang="en-US" b="0" dirty="0"/>
              <a:t>Notifications of unexpected deaths may prompt the desire or need for emotional support and education about the effects of grief and loss</a:t>
            </a:r>
          </a:p>
          <a:p>
            <a:endParaRPr lang="en-US" b="1" dirty="0"/>
          </a:p>
          <a:p>
            <a:r>
              <a:rPr lang="en-US" b="0" u="sng" dirty="0"/>
              <a:t>Grief Support</a:t>
            </a:r>
          </a:p>
          <a:p>
            <a:pPr marL="176131" indent="-176131">
              <a:buFont typeface="Arial" panose="020B0604020202020204" pitchFamily="34" charset="0"/>
              <a:buChar char="•"/>
            </a:pPr>
            <a:r>
              <a:rPr lang="en-US" b="0" dirty="0"/>
              <a:t>Support Groups – groups of people with common experiences and concerns who provide emotional and moral support for one another</a:t>
            </a:r>
          </a:p>
          <a:p>
            <a:pPr marL="176131" indent="-176131">
              <a:buFont typeface="Arial" panose="020B0604020202020204" pitchFamily="34" charset="0"/>
              <a:buChar char="•"/>
            </a:pPr>
            <a:r>
              <a:rPr lang="en-US" b="0" dirty="0"/>
              <a:t>Counseling – professional guidance of the individual by utilizing psychological methods especially in collecting case history data, using various techniques of the personal interview, and testing interests and aptitudes</a:t>
            </a:r>
          </a:p>
          <a:p>
            <a:pPr marL="176131" indent="-176131" defTabSz="939363">
              <a:buFont typeface="Arial" panose="020B0604020202020204" pitchFamily="34" charset="0"/>
              <a:buChar char="•"/>
              <a:defRPr/>
            </a:pPr>
            <a:r>
              <a:rPr lang="en-US" dirty="0"/>
              <a:t>Review local process information</a:t>
            </a:r>
          </a:p>
          <a:p>
            <a:pPr marL="645812" lvl="1" indent="-176131">
              <a:buFont typeface="Arial" panose="020B0604020202020204" pitchFamily="34" charset="0"/>
              <a:buChar char="•"/>
            </a:pPr>
            <a:r>
              <a:rPr lang="en-US" b="0" dirty="0"/>
              <a:t>Referrals should account for participant needs (e.g., age, cognitive abilities, cultural considerations)</a:t>
            </a:r>
          </a:p>
          <a:p>
            <a:pPr marL="648161" lvl="1" indent="-178479">
              <a:buClr>
                <a:schemeClr val="accent3"/>
              </a:buClr>
              <a:buFont typeface="Arial" panose="020B0604020202020204" pitchFamily="34" charset="0"/>
              <a:buChar char="•"/>
              <a:defRPr/>
            </a:pPr>
            <a:r>
              <a:rPr lang="en-US" dirty="0"/>
              <a:t>Provide multiple referrals (when available)</a:t>
            </a:r>
          </a:p>
          <a:p>
            <a:pPr marL="648161" lvl="1" indent="-178479">
              <a:buClr>
                <a:schemeClr val="accent3"/>
              </a:buClr>
              <a:buFont typeface="Arial" panose="020B0604020202020204" pitchFamily="34" charset="0"/>
              <a:buChar char="•"/>
              <a:defRPr/>
            </a:pPr>
            <a:r>
              <a:rPr lang="en-US" dirty="0"/>
              <a:t>Ensure referrals are appropriately vetted</a:t>
            </a:r>
            <a:endParaRPr lang="en-US" b="0" dirty="0"/>
          </a:p>
          <a:p>
            <a:pPr defTabSz="939363">
              <a:defRPr/>
            </a:pPr>
            <a:endParaRPr lang="en-US" b="1" dirty="0"/>
          </a:p>
          <a:p>
            <a:pPr defTabSz="939363">
              <a:defRPr/>
            </a:pPr>
            <a:r>
              <a:rPr lang="en-US" b="1" dirty="0"/>
              <a:t>References:</a:t>
            </a:r>
          </a:p>
          <a:p>
            <a:r>
              <a:rPr lang="en-US" dirty="0">
                <a:hlinkClick r:id="rId3"/>
              </a:rPr>
              <a:t>Support group Definition &amp; Meaning - Merriam-Webster</a:t>
            </a:r>
            <a:endParaRPr lang="en-US" dirty="0"/>
          </a:p>
          <a:p>
            <a:r>
              <a:rPr lang="en-US" dirty="0">
                <a:hlinkClick r:id="rId4"/>
              </a:rPr>
              <a:t>Counseling Definition &amp; Meaning - Merriam-Webster</a:t>
            </a:r>
            <a:endParaRPr lang="en-US" b="0" dirty="0"/>
          </a:p>
        </p:txBody>
      </p:sp>
      <p:sp>
        <p:nvSpPr>
          <p:cNvPr id="4" name="Slide Number Placeholder 3"/>
          <p:cNvSpPr>
            <a:spLocks noGrp="1"/>
          </p:cNvSpPr>
          <p:nvPr>
            <p:ph type="sldNum" sz="quarter" idx="5"/>
          </p:nvPr>
        </p:nvSpPr>
        <p:spPr/>
        <p:txBody>
          <a:bodyPr/>
          <a:lstStyle/>
          <a:p>
            <a:fld id="{BE60DC36-8EFA-4378-9855-E019C55AC472}" type="slidenum">
              <a:rPr lang="en-US" smtClean="0"/>
              <a:t>44</a:t>
            </a:fld>
            <a:endParaRPr lang="en-US" dirty="0"/>
          </a:p>
        </p:txBody>
      </p:sp>
    </p:spTree>
    <p:extLst>
      <p:ext uri="{BB962C8B-B14F-4D97-AF65-F5344CB8AC3E}">
        <p14:creationId xmlns:p14="http://schemas.microsoft.com/office/powerpoint/2010/main" val="9007029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Trainer notes:</a:t>
            </a:r>
            <a:endParaRPr lang="en-US" sz="1100" dirty="0"/>
          </a:p>
          <a:p>
            <a:pPr marL="176131" indent="-176131" defTabSz="939363">
              <a:buFont typeface="Arial" panose="020B0604020202020204" pitchFamily="34" charset="0"/>
              <a:buChar char="•"/>
              <a:defRPr/>
            </a:pPr>
            <a:r>
              <a:rPr lang="en-US" sz="1100" dirty="0"/>
              <a:t>Notifications of unexpected deaths may prompt newly onset or acute exacerbation of pre-existing mental health and substance use concerns</a:t>
            </a:r>
            <a:endParaRPr lang="en-US" sz="1100" b="1" dirty="0"/>
          </a:p>
          <a:p>
            <a:endParaRPr lang="en-US" sz="1100" u="sng" dirty="0"/>
          </a:p>
          <a:p>
            <a:r>
              <a:rPr lang="en-US" sz="1100" u="sng" dirty="0"/>
              <a:t>Mental Health Services</a:t>
            </a:r>
          </a:p>
          <a:p>
            <a:pPr marL="176131" indent="-176131">
              <a:buFont typeface="Arial" panose="020B0604020202020204" pitchFamily="34" charset="0"/>
              <a:buChar char="•"/>
            </a:pPr>
            <a:r>
              <a:rPr lang="en-US" sz="1100" dirty="0"/>
              <a:t>Crisis Intervention – concerns of suicide, harm to self or others</a:t>
            </a:r>
          </a:p>
          <a:p>
            <a:pPr marL="176131" indent="-176131">
              <a:buFont typeface="Arial" panose="020B0604020202020204" pitchFamily="34" charset="0"/>
              <a:buChar char="•"/>
            </a:pPr>
            <a:r>
              <a:rPr lang="en-US" sz="1100" dirty="0"/>
              <a:t>Non-urgent care – support for those with existing care plans or non-urgent needs</a:t>
            </a:r>
          </a:p>
          <a:p>
            <a:pPr marL="176131" indent="-176131">
              <a:buFont typeface="Arial" panose="020B0604020202020204" pitchFamily="34" charset="0"/>
              <a:buChar char="•"/>
            </a:pPr>
            <a:r>
              <a:rPr lang="en-US" sz="1100" dirty="0"/>
              <a:t>Review local process information</a:t>
            </a:r>
          </a:p>
          <a:p>
            <a:pPr marL="648161" lvl="1" indent="-178479">
              <a:buClr>
                <a:schemeClr val="accent3"/>
              </a:buClr>
              <a:buFont typeface="Arial" panose="020B0604020202020204" pitchFamily="34" charset="0"/>
              <a:buChar char="•"/>
              <a:defRPr/>
            </a:pPr>
            <a:r>
              <a:rPr lang="en-US" sz="1100" dirty="0"/>
              <a:t>Provide multiple referrals (when available)</a:t>
            </a:r>
          </a:p>
          <a:p>
            <a:pPr marL="648161" lvl="1" indent="-178479">
              <a:buClr>
                <a:schemeClr val="accent3"/>
              </a:buClr>
              <a:buFont typeface="Arial" panose="020B0604020202020204" pitchFamily="34" charset="0"/>
              <a:buChar char="•"/>
              <a:defRPr/>
            </a:pPr>
            <a:r>
              <a:rPr lang="en-US" sz="1100" dirty="0"/>
              <a:t>Ensure referrals are appropriately vetted</a:t>
            </a:r>
          </a:p>
          <a:p>
            <a:endParaRPr lang="en-US" sz="1100" dirty="0"/>
          </a:p>
          <a:p>
            <a:r>
              <a:rPr lang="en-US" sz="1100" u="sng" dirty="0"/>
              <a:t>Substance Use Treatment Services</a:t>
            </a:r>
          </a:p>
          <a:p>
            <a:pPr marL="176131" indent="-176131">
              <a:buFont typeface="Arial" panose="020B0604020202020204" pitchFamily="34" charset="0"/>
              <a:buChar char="•"/>
            </a:pPr>
            <a:r>
              <a:rPr lang="en-US" sz="1100" dirty="0"/>
              <a:t>Crisis Intervention – resources for those with critical substance use concerns</a:t>
            </a:r>
          </a:p>
          <a:p>
            <a:pPr marL="176131" indent="-176131">
              <a:buFont typeface="Arial" panose="020B0604020202020204" pitchFamily="34" charset="0"/>
              <a:buChar char="•"/>
            </a:pPr>
            <a:r>
              <a:rPr lang="en-US" sz="1100" dirty="0"/>
              <a:t>Support groups – support for those with existing addiction </a:t>
            </a:r>
          </a:p>
          <a:p>
            <a:pPr marL="176131" indent="-176131">
              <a:buFont typeface="Arial" panose="020B0604020202020204" pitchFamily="34" charset="0"/>
              <a:buChar char="•"/>
            </a:pPr>
            <a:r>
              <a:rPr lang="en-US" sz="1100" dirty="0"/>
              <a:t>Review local process information</a:t>
            </a:r>
          </a:p>
          <a:p>
            <a:pPr marL="648161" lvl="1" indent="-178479">
              <a:buClr>
                <a:schemeClr val="accent3"/>
              </a:buClr>
              <a:buFont typeface="Arial" panose="020B0604020202020204" pitchFamily="34" charset="0"/>
              <a:buChar char="•"/>
              <a:defRPr/>
            </a:pPr>
            <a:r>
              <a:rPr lang="en-US" sz="1100" dirty="0"/>
              <a:t>Provide multiple referrals (when available)</a:t>
            </a:r>
          </a:p>
          <a:p>
            <a:pPr marL="648161" lvl="1" indent="-178479">
              <a:buClr>
                <a:schemeClr val="accent3"/>
              </a:buClr>
              <a:buFont typeface="Arial" panose="020B0604020202020204" pitchFamily="34" charset="0"/>
              <a:buChar char="•"/>
              <a:defRPr/>
            </a:pPr>
            <a:r>
              <a:rPr lang="en-US" sz="1100" dirty="0"/>
              <a:t>Ensure referrals are appropriately vetted</a:t>
            </a:r>
          </a:p>
        </p:txBody>
      </p:sp>
      <p:sp>
        <p:nvSpPr>
          <p:cNvPr id="4" name="Slide Number Placeholder 3"/>
          <p:cNvSpPr>
            <a:spLocks noGrp="1"/>
          </p:cNvSpPr>
          <p:nvPr>
            <p:ph type="sldNum" sz="quarter" idx="5"/>
          </p:nvPr>
        </p:nvSpPr>
        <p:spPr/>
        <p:txBody>
          <a:bodyPr/>
          <a:lstStyle/>
          <a:p>
            <a:fld id="{BE60DC36-8EFA-4378-9855-E019C55AC472}" type="slidenum">
              <a:rPr lang="en-US" smtClean="0"/>
              <a:t>45</a:t>
            </a:fld>
            <a:endParaRPr lang="en-US" dirty="0"/>
          </a:p>
        </p:txBody>
      </p:sp>
    </p:spTree>
    <p:extLst>
      <p:ext uri="{BB962C8B-B14F-4D97-AF65-F5344CB8AC3E}">
        <p14:creationId xmlns:p14="http://schemas.microsoft.com/office/powerpoint/2010/main" val="1822528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p>
          <a:p>
            <a:pPr marL="176131" indent="-176131" defTabSz="939363">
              <a:buFont typeface="Arial" panose="020B0604020202020204" pitchFamily="34" charset="0"/>
              <a:buChar char="•"/>
              <a:defRPr/>
            </a:pPr>
            <a:r>
              <a:rPr lang="en-US" b="0" dirty="0"/>
              <a:t>Notifications of unexpected deaths may prompt an awareness for the desire or need for legal information and support to address newly onset or exacerbation of pre-existing concerns related to the decedent’s personal affairs</a:t>
            </a:r>
            <a:endParaRPr lang="en-US" b="1" dirty="0"/>
          </a:p>
          <a:p>
            <a:endParaRPr lang="en-US" b="0" u="sng" dirty="0"/>
          </a:p>
          <a:p>
            <a:r>
              <a:rPr lang="en-US" b="0" u="sng" dirty="0"/>
              <a:t>Legal Assistance</a:t>
            </a:r>
          </a:p>
          <a:p>
            <a:pPr marL="176131" indent="-176131">
              <a:buFont typeface="Arial" panose="020B0604020202020204" pitchFamily="34" charset="0"/>
              <a:buChar char="•"/>
            </a:pPr>
            <a:r>
              <a:rPr lang="en-US" b="0" dirty="0"/>
              <a:t>Legal assistance may be required for assistance with probate, dependent custody and care, immigration concerns, and decedent’s personal affairs</a:t>
            </a:r>
          </a:p>
          <a:p>
            <a:pPr marL="176131" indent="-176131">
              <a:buFont typeface="Arial" panose="020B0604020202020204" pitchFamily="34" charset="0"/>
              <a:buChar char="•"/>
            </a:pPr>
            <a:r>
              <a:rPr lang="en-US" b="0" dirty="0"/>
              <a:t>Review local process information</a:t>
            </a:r>
          </a:p>
          <a:p>
            <a:pPr marL="648161" lvl="1" indent="-178479">
              <a:buClr>
                <a:schemeClr val="accent3"/>
              </a:buClr>
              <a:buFont typeface="Arial" panose="020B0604020202020204" pitchFamily="34" charset="0"/>
              <a:buChar char="•"/>
              <a:defRPr/>
            </a:pPr>
            <a:r>
              <a:rPr lang="en-US" dirty="0"/>
              <a:t>Provide multiple referrals (when available)</a:t>
            </a:r>
          </a:p>
          <a:p>
            <a:pPr marL="648161" lvl="1" indent="-178479">
              <a:buClr>
                <a:schemeClr val="accent3"/>
              </a:buClr>
              <a:buFont typeface="Arial" panose="020B0604020202020204" pitchFamily="34" charset="0"/>
              <a:buChar char="•"/>
              <a:defRPr/>
            </a:pPr>
            <a:r>
              <a:rPr lang="en-US" dirty="0"/>
              <a:t>Ensure referrals are appropriately vetted</a:t>
            </a:r>
            <a:endParaRPr lang="en-US" b="0" dirty="0"/>
          </a:p>
          <a:p>
            <a:endParaRPr lang="en-US" b="0" dirty="0"/>
          </a:p>
        </p:txBody>
      </p:sp>
      <p:sp>
        <p:nvSpPr>
          <p:cNvPr id="4" name="Slide Number Placeholder 3"/>
          <p:cNvSpPr>
            <a:spLocks noGrp="1"/>
          </p:cNvSpPr>
          <p:nvPr>
            <p:ph type="sldNum" sz="quarter" idx="5"/>
          </p:nvPr>
        </p:nvSpPr>
        <p:spPr/>
        <p:txBody>
          <a:bodyPr/>
          <a:lstStyle/>
          <a:p>
            <a:fld id="{BE60DC36-8EFA-4378-9855-E019C55AC472}" type="slidenum">
              <a:rPr lang="en-US" smtClean="0"/>
              <a:t>46</a:t>
            </a:fld>
            <a:endParaRPr lang="en-US" dirty="0"/>
          </a:p>
        </p:txBody>
      </p:sp>
    </p:spTree>
    <p:extLst>
      <p:ext uri="{BB962C8B-B14F-4D97-AF65-F5344CB8AC3E}">
        <p14:creationId xmlns:p14="http://schemas.microsoft.com/office/powerpoint/2010/main" val="23329424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100" b="1" dirty="0"/>
              <a:t>Prior to training:</a:t>
            </a:r>
          </a:p>
          <a:p>
            <a:pPr marL="176131" indent="-176131">
              <a:buFont typeface="Arial" panose="020B0604020202020204" pitchFamily="34" charset="0"/>
              <a:buChar char="•"/>
            </a:pPr>
            <a:r>
              <a:rPr lang="en-US" sz="1100" dirty="0"/>
              <a:t>Access reference links to ensure the most current information is available for presentation and handouts</a:t>
            </a:r>
            <a:endParaRPr lang="en-US" sz="1100" b="1" dirty="0"/>
          </a:p>
          <a:p>
            <a:endParaRPr lang="en-US" sz="1100" b="1" dirty="0"/>
          </a:p>
          <a:p>
            <a:r>
              <a:rPr lang="en-US" sz="1100" b="1" dirty="0"/>
              <a:t>Trainer notes:</a:t>
            </a:r>
            <a:endParaRPr lang="en-US" sz="1100" dirty="0"/>
          </a:p>
          <a:p>
            <a:pPr marL="176131" indent="-176131" defTabSz="939363">
              <a:buFont typeface="Arial" panose="020B0604020202020204" pitchFamily="34" charset="0"/>
              <a:buChar char="•"/>
              <a:defRPr/>
            </a:pPr>
            <a:r>
              <a:rPr lang="en-US" sz="1100" dirty="0"/>
              <a:t>Notifications of unexpected deaths may prompt the desire or need to contract with providers for specialized cleaning of personal property </a:t>
            </a:r>
            <a:endParaRPr lang="en-US" sz="1100" b="1" dirty="0"/>
          </a:p>
          <a:p>
            <a:endParaRPr lang="en-US" sz="1100" b="1" dirty="0"/>
          </a:p>
          <a:p>
            <a:r>
              <a:rPr lang="en-US" sz="1100" u="sng" dirty="0"/>
              <a:t>Types of incidents </a:t>
            </a:r>
            <a:r>
              <a:rPr lang="en-US" sz="1100" dirty="0"/>
              <a:t>– most often used in death related cases, but can be helpful for cleaning of biological material in any incident</a:t>
            </a:r>
            <a:endParaRPr lang="en-US" sz="1100" b="1" dirty="0"/>
          </a:p>
          <a:p>
            <a:pPr marL="176131" indent="-176131">
              <a:buFont typeface="Arial" panose="020B0604020202020204" pitchFamily="34" charset="0"/>
              <a:buChar char="•"/>
            </a:pPr>
            <a:r>
              <a:rPr lang="en-US" sz="1100" dirty="0"/>
              <a:t>Criminal incidents (e.g., homicide, vehicular manslaughter)</a:t>
            </a:r>
          </a:p>
          <a:p>
            <a:pPr marL="645812" lvl="1" indent="-176131">
              <a:buFont typeface="Arial" panose="020B0604020202020204" pitchFamily="34" charset="0"/>
              <a:buChar char="•"/>
            </a:pPr>
            <a:r>
              <a:rPr lang="en-US" sz="1100" dirty="0"/>
              <a:t>May be eligible for victim compensation</a:t>
            </a:r>
          </a:p>
          <a:p>
            <a:pPr marL="176131" indent="-176131">
              <a:buFont typeface="Arial" panose="020B0604020202020204" pitchFamily="34" charset="0"/>
              <a:buChar char="•"/>
            </a:pPr>
            <a:r>
              <a:rPr lang="en-US" sz="1100" dirty="0"/>
              <a:t>Non-criminal incidents (e.g., accidental drug overdose, suicide)</a:t>
            </a:r>
          </a:p>
          <a:p>
            <a:pPr marL="645812" lvl="1" indent="-176131">
              <a:buFont typeface="Arial" panose="020B0604020202020204" pitchFamily="34" charset="0"/>
              <a:buChar char="•"/>
            </a:pPr>
            <a:r>
              <a:rPr lang="en-US" sz="1100" dirty="0"/>
              <a:t>Payment is the responsibility of the person who agrees to a contract with selected cleaning provider</a:t>
            </a:r>
          </a:p>
          <a:p>
            <a:pPr marL="176131" indent="-176131">
              <a:buFont typeface="Arial" panose="020B0604020202020204" pitchFamily="34" charset="0"/>
              <a:buChar char="•"/>
            </a:pPr>
            <a:endParaRPr lang="en-US" sz="1100" dirty="0"/>
          </a:p>
          <a:p>
            <a:r>
              <a:rPr lang="en-US" sz="1100" u="sng" dirty="0"/>
              <a:t>Certification requirements and options</a:t>
            </a:r>
          </a:p>
          <a:p>
            <a:pPr marL="176131" indent="-176131">
              <a:buFont typeface="Arial" panose="020B0604020202020204" pitchFamily="34" charset="0"/>
              <a:buChar char="•"/>
            </a:pPr>
            <a:r>
              <a:rPr lang="en-US" sz="1100" dirty="0"/>
              <a:t>Requirements vary by state</a:t>
            </a:r>
          </a:p>
          <a:p>
            <a:pPr marL="645812" lvl="1" indent="-176131">
              <a:buFont typeface="Arial" panose="020B0604020202020204" pitchFamily="34" charset="0"/>
              <a:buChar char="•"/>
            </a:pPr>
            <a:r>
              <a:rPr lang="en-US" sz="1100" dirty="0"/>
              <a:t>There is no national certification, and the industry is not subject to federal regulation</a:t>
            </a:r>
          </a:p>
          <a:p>
            <a:pPr marL="645812" lvl="1" indent="-176131">
              <a:buFont typeface="Arial" panose="020B0604020202020204" pitchFamily="34" charset="0"/>
              <a:buChar char="•"/>
            </a:pPr>
            <a:r>
              <a:rPr lang="en-US" sz="1100" dirty="0"/>
              <a:t>Most states classify these businesses as janitorial companies </a:t>
            </a:r>
          </a:p>
          <a:p>
            <a:pPr marL="176131" indent="-176131">
              <a:buFont typeface="Arial" panose="020B0604020202020204" pitchFamily="34" charset="0"/>
              <a:buChar char="•"/>
            </a:pPr>
            <a:r>
              <a:rPr lang="en-US" sz="1100" dirty="0"/>
              <a:t>Certification options</a:t>
            </a:r>
          </a:p>
          <a:p>
            <a:pPr marL="645812" lvl="1" indent="-176131">
              <a:buFont typeface="Arial" panose="020B0604020202020204" pitchFamily="34" charset="0"/>
              <a:buChar char="•"/>
            </a:pPr>
            <a:r>
              <a:rPr lang="en-US" sz="1100" dirty="0"/>
              <a:t>American Bio-Recovery Association (ABRA) – offers biological hazard remediation certifications via courses from private providers</a:t>
            </a:r>
          </a:p>
          <a:p>
            <a:pPr marL="645812" lvl="1" indent="-176131">
              <a:buFont typeface="Arial" panose="020B0604020202020204" pitchFamily="34" charset="0"/>
              <a:buChar char="•"/>
            </a:pPr>
            <a:r>
              <a:rPr lang="en-US" sz="1100" dirty="0"/>
              <a:t>Institute of Inspection Cleaning and Restoration Certification (IICRC) – offers cleaning, inspection, restoration, mold remediation certifications via courses from private providers</a:t>
            </a:r>
          </a:p>
          <a:p>
            <a:pPr marL="645812" lvl="1" indent="-176131">
              <a:buFont typeface="Arial" panose="020B0604020202020204" pitchFamily="34" charset="0"/>
              <a:buChar char="•"/>
            </a:pPr>
            <a:r>
              <a:rPr lang="en-US" sz="1100" dirty="0"/>
              <a:t>Occupational Safety and Health Administration (OSHA) – sets and enforces standards for safe and healthful working conditions by providing training, outreach, education, and assistance</a:t>
            </a:r>
          </a:p>
          <a:p>
            <a:pPr marL="1115494" lvl="2" indent="-176131" defTabSz="939363">
              <a:buFont typeface="Arial" panose="020B0604020202020204" pitchFamily="34" charset="0"/>
              <a:buChar char="•"/>
              <a:defRPr/>
            </a:pPr>
            <a:r>
              <a:rPr lang="en-US" sz="1100" dirty="0">
                <a:solidFill>
                  <a:srgbClr val="333333"/>
                </a:solidFill>
              </a:rPr>
              <a:t>“Where a biohazard remediation company…provides clean-up services to homeowners, business owners, or other entities when neither the site owner nor a government authority has declared an emergency, or when all emergency and post-emergency response workers have cleared the site of a declared emergency, then the remediation employer would need to comply with only those OSHA standards that apply to its operations, such as…29 CFR 1910.132, </a:t>
            </a:r>
            <a:r>
              <a:rPr lang="en-US" sz="1100" i="1" dirty="0">
                <a:solidFill>
                  <a:srgbClr val="333333"/>
                </a:solidFill>
              </a:rPr>
              <a:t>General Requirements for Personal Protective Equipment</a:t>
            </a:r>
            <a:r>
              <a:rPr lang="en-US" sz="1100" dirty="0">
                <a:solidFill>
                  <a:srgbClr val="333333"/>
                </a:solidFill>
              </a:rPr>
              <a:t>; 29 CFR 1910.134, </a:t>
            </a:r>
            <a:r>
              <a:rPr lang="en-US" sz="1100" i="1" dirty="0">
                <a:solidFill>
                  <a:srgbClr val="333333"/>
                </a:solidFill>
              </a:rPr>
              <a:t>Respiratory Protection</a:t>
            </a:r>
            <a:r>
              <a:rPr lang="en-US" sz="1100" dirty="0">
                <a:solidFill>
                  <a:srgbClr val="333333"/>
                </a:solidFill>
              </a:rPr>
              <a:t>; 29 CFR 1910.1200, </a:t>
            </a:r>
            <a:r>
              <a:rPr lang="en-US" sz="1100" i="1" dirty="0">
                <a:solidFill>
                  <a:srgbClr val="333333"/>
                </a:solidFill>
              </a:rPr>
              <a:t>Hazard Communication</a:t>
            </a:r>
            <a:r>
              <a:rPr lang="en-US" sz="1100" dirty="0">
                <a:solidFill>
                  <a:srgbClr val="333333"/>
                </a:solidFill>
              </a:rPr>
              <a:t>; and, for any workers exposed to bloodborne pathogens, 29 CFR 1910.1030, </a:t>
            </a:r>
            <a:r>
              <a:rPr lang="en-US" sz="1100" i="1" dirty="0">
                <a:solidFill>
                  <a:srgbClr val="333333"/>
                </a:solidFill>
              </a:rPr>
              <a:t>Bloodborne Pathogens.”</a:t>
            </a:r>
            <a:endParaRPr lang="en-US" sz="1100" dirty="0">
              <a:solidFill>
                <a:srgbClr val="333333"/>
              </a:solidFill>
            </a:endParaRPr>
          </a:p>
          <a:p>
            <a:pPr marL="645812" lvl="1" indent="-176131">
              <a:buFont typeface="Arial" panose="020B0604020202020204" pitchFamily="34" charset="0"/>
              <a:buChar char="•"/>
            </a:pPr>
            <a:r>
              <a:rPr lang="en-US" sz="1100" dirty="0"/>
              <a:t>Certifications are not required to provide services</a:t>
            </a:r>
          </a:p>
          <a:p>
            <a:pPr marL="176131" indent="-176131">
              <a:buFont typeface="Arial" panose="020B0604020202020204" pitchFamily="34" charset="0"/>
              <a:buChar char="•"/>
            </a:pPr>
            <a:r>
              <a:rPr lang="en-US" sz="1100" dirty="0"/>
              <a:t>Review local providers and process information</a:t>
            </a:r>
          </a:p>
          <a:p>
            <a:pPr marL="648161" lvl="1" indent="-178479">
              <a:buClr>
                <a:schemeClr val="accent3"/>
              </a:buClr>
              <a:buFont typeface="Arial" panose="020B0604020202020204" pitchFamily="34" charset="0"/>
              <a:buChar char="•"/>
              <a:defRPr/>
            </a:pPr>
            <a:r>
              <a:rPr lang="en-US" sz="1100" dirty="0"/>
              <a:t>Provide multiple referrals (when available)</a:t>
            </a:r>
          </a:p>
          <a:p>
            <a:pPr marL="648161" lvl="1" indent="-178479">
              <a:buClr>
                <a:schemeClr val="accent3"/>
              </a:buClr>
              <a:buFont typeface="Arial" panose="020B0604020202020204" pitchFamily="34" charset="0"/>
              <a:buChar char="•"/>
              <a:defRPr/>
            </a:pPr>
            <a:r>
              <a:rPr lang="en-US" sz="1100" dirty="0"/>
              <a:t>Ensure referrals are appropriately vetted</a:t>
            </a:r>
            <a:endParaRPr lang="en-US" sz="1100" b="1" dirty="0"/>
          </a:p>
          <a:p>
            <a:endParaRPr lang="en-US" sz="1100" b="1" dirty="0"/>
          </a:p>
          <a:p>
            <a:r>
              <a:rPr lang="en-US" sz="1100" b="1" dirty="0"/>
              <a:t>References:</a:t>
            </a:r>
          </a:p>
          <a:p>
            <a:pPr marL="176131" indent="-176131">
              <a:buFont typeface="Arial" panose="020B0604020202020204" pitchFamily="34" charset="0"/>
              <a:buChar char="•"/>
            </a:pPr>
            <a:r>
              <a:rPr lang="en-US" sz="1100" dirty="0">
                <a:hlinkClick r:id="rId3"/>
              </a:rPr>
              <a:t>About Us - American Bio Recovery Association</a:t>
            </a:r>
            <a:endParaRPr lang="en-US" sz="1100" dirty="0"/>
          </a:p>
          <a:p>
            <a:pPr marL="176131" indent="-176131">
              <a:buFont typeface="Arial" panose="020B0604020202020204" pitchFamily="34" charset="0"/>
              <a:buChar char="•"/>
            </a:pPr>
            <a:r>
              <a:rPr lang="en-US" sz="1100" dirty="0">
                <a:hlinkClick r:id="rId4"/>
              </a:rPr>
              <a:t>Welcome – IICRC</a:t>
            </a:r>
            <a:endParaRPr lang="en-US" sz="1100" dirty="0"/>
          </a:p>
          <a:p>
            <a:pPr marL="176131" indent="-176131">
              <a:buFont typeface="Arial" panose="020B0604020202020204" pitchFamily="34" charset="0"/>
              <a:buChar char="•"/>
            </a:pPr>
            <a:r>
              <a:rPr lang="en-US" sz="1100" dirty="0">
                <a:hlinkClick r:id="rId5"/>
              </a:rPr>
              <a:t>Home | Occupational Safety and Health Administration (osha.gov)</a:t>
            </a:r>
            <a:endParaRPr lang="en-US" sz="1100" dirty="0"/>
          </a:p>
          <a:p>
            <a:pPr marL="645812" lvl="1" indent="-176131" defTabSz="939363">
              <a:buFont typeface="Arial" panose="020B0604020202020204" pitchFamily="34" charset="0"/>
              <a:buChar char="•"/>
              <a:defRPr/>
            </a:pPr>
            <a:r>
              <a:rPr lang="en-US" sz="1100" dirty="0">
                <a:hlinkClick r:id="rId6"/>
              </a:rPr>
              <a:t>Cleanup of blood from crime or accident scenes and HAZWOPER training requirements | Occupational Safety and Health Administration (osha.gov)</a:t>
            </a:r>
            <a:endParaRPr lang="en-US" sz="1100" dirty="0"/>
          </a:p>
          <a:p>
            <a:endParaRPr lang="en-US" b="0" dirty="0"/>
          </a:p>
        </p:txBody>
      </p:sp>
      <p:sp>
        <p:nvSpPr>
          <p:cNvPr id="4" name="Slide Number Placeholder 3"/>
          <p:cNvSpPr>
            <a:spLocks noGrp="1"/>
          </p:cNvSpPr>
          <p:nvPr>
            <p:ph type="sldNum" sz="quarter" idx="5"/>
          </p:nvPr>
        </p:nvSpPr>
        <p:spPr/>
        <p:txBody>
          <a:bodyPr/>
          <a:lstStyle/>
          <a:p>
            <a:fld id="{BE60DC36-8EFA-4378-9855-E019C55AC472}" type="slidenum">
              <a:rPr lang="en-US" smtClean="0"/>
              <a:t>47</a:t>
            </a:fld>
            <a:endParaRPr lang="en-US" dirty="0"/>
          </a:p>
        </p:txBody>
      </p:sp>
    </p:spTree>
    <p:extLst>
      <p:ext uri="{BB962C8B-B14F-4D97-AF65-F5344CB8AC3E}">
        <p14:creationId xmlns:p14="http://schemas.microsoft.com/office/powerpoint/2010/main" val="8435040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Prior to training:</a:t>
            </a:r>
          </a:p>
          <a:p>
            <a:pPr marL="176131" indent="-176131">
              <a:buFont typeface="Arial" panose="020B0604020202020204" pitchFamily="34" charset="0"/>
              <a:buChar char="•"/>
            </a:pPr>
            <a:r>
              <a:rPr lang="en-US" dirty="0"/>
              <a:t>Determine method to assign participants to groups (e.g., self-selection, number assignments, color assignments)</a:t>
            </a:r>
          </a:p>
        </p:txBody>
      </p:sp>
      <p:sp>
        <p:nvSpPr>
          <p:cNvPr id="4" name="Slide Number Placeholder 3"/>
          <p:cNvSpPr>
            <a:spLocks noGrp="1"/>
          </p:cNvSpPr>
          <p:nvPr>
            <p:ph type="sldNum" sz="quarter" idx="5"/>
          </p:nvPr>
        </p:nvSpPr>
        <p:spPr/>
        <p:txBody>
          <a:bodyPr/>
          <a:lstStyle/>
          <a:p>
            <a:fld id="{BE60DC36-8EFA-4378-9855-E019C55AC472}" type="slidenum">
              <a:rPr lang="en-US" smtClean="0"/>
              <a:t>48</a:t>
            </a:fld>
            <a:endParaRPr lang="en-US" dirty="0"/>
          </a:p>
        </p:txBody>
      </p:sp>
    </p:spTree>
    <p:extLst>
      <p:ext uri="{BB962C8B-B14F-4D97-AF65-F5344CB8AC3E}">
        <p14:creationId xmlns:p14="http://schemas.microsoft.com/office/powerpoint/2010/main" val="34259303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p>
          <a:p>
            <a:pPr marL="176131" indent="-176131">
              <a:buFont typeface="Arial" panose="020B0604020202020204" pitchFamily="34" charset="0"/>
              <a:buChar char="•"/>
            </a:pPr>
            <a:r>
              <a:rPr lang="en-US" b="0" dirty="0"/>
              <a:t>Assign participants to small groups</a:t>
            </a:r>
          </a:p>
          <a:p>
            <a:pPr marL="176131" indent="-176131">
              <a:buFont typeface="Arial" panose="020B0604020202020204" pitchFamily="34" charset="0"/>
              <a:buChar char="•"/>
            </a:pPr>
            <a:r>
              <a:rPr lang="en-US" dirty="0"/>
              <a:t>Provide one worksheet to each group and instruct small groups to complete worksheet prompts</a:t>
            </a:r>
          </a:p>
          <a:p>
            <a:pPr marL="645812" lvl="1" indent="-176131" defTabSz="939363">
              <a:buFont typeface="Arial" panose="020B0604020202020204" pitchFamily="34" charset="0"/>
              <a:buChar char="•"/>
              <a:defRPr/>
            </a:pPr>
            <a:r>
              <a:rPr lang="en-US" dirty="0"/>
              <a:t>Group 1 – Bystander Scenario</a:t>
            </a:r>
          </a:p>
          <a:p>
            <a:pPr marL="645812" lvl="1" indent="-176131">
              <a:buFont typeface="Arial" panose="020B0604020202020204" pitchFamily="34" charset="0"/>
              <a:buChar char="•"/>
            </a:pPr>
            <a:r>
              <a:rPr lang="en-US" dirty="0"/>
              <a:t>Group 2 – Homicide / Suicide Scenario</a:t>
            </a:r>
          </a:p>
          <a:p>
            <a:pPr marL="645812" lvl="1" indent="-176131">
              <a:buFont typeface="Arial" panose="020B0604020202020204" pitchFamily="34" charset="0"/>
              <a:buChar char="•"/>
            </a:pPr>
            <a:r>
              <a:rPr lang="en-US" dirty="0"/>
              <a:t>Group 3 – Vehicular Manslaughter Scenario</a:t>
            </a:r>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49</a:t>
            </a:fld>
            <a:endParaRPr lang="en-US" dirty="0"/>
          </a:p>
        </p:txBody>
      </p:sp>
    </p:spTree>
    <p:extLst>
      <p:ext uri="{BB962C8B-B14F-4D97-AF65-F5344CB8AC3E}">
        <p14:creationId xmlns:p14="http://schemas.microsoft.com/office/powerpoint/2010/main" val="258141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Prior to training:</a:t>
            </a:r>
          </a:p>
          <a:p>
            <a:pPr marL="176131" indent="-176131">
              <a:buFont typeface="Arial" panose="020B0604020202020204" pitchFamily="34" charset="0"/>
              <a:buChar char="•"/>
            </a:pPr>
            <a:r>
              <a:rPr lang="en-US" dirty="0"/>
              <a:t>Access reference links to ensure the most current information is available for presentation and handouts</a:t>
            </a:r>
          </a:p>
          <a:p>
            <a:pPr defTabSz="959089">
              <a:defRPr/>
            </a:pPr>
            <a:endParaRPr lang="en-US" b="1" dirty="0"/>
          </a:p>
          <a:p>
            <a:pPr defTabSz="959089">
              <a:defRPr/>
            </a:pPr>
            <a:r>
              <a:rPr lang="en-US" b="1" dirty="0"/>
              <a:t>Trainer notes:</a:t>
            </a:r>
          </a:p>
          <a:p>
            <a:pPr marL="176131" indent="-176131" defTabSz="959089">
              <a:buFont typeface="Arial" panose="020B0604020202020204" pitchFamily="34" charset="0"/>
              <a:buChar char="•"/>
              <a:defRPr/>
            </a:pPr>
            <a:r>
              <a:rPr lang="en-US" b="0" dirty="0"/>
              <a:t>Review definitions</a:t>
            </a:r>
          </a:p>
          <a:p>
            <a:pPr defTabSz="939363">
              <a:defRPr/>
            </a:pPr>
            <a:endParaRPr lang="en-US" b="1" dirty="0"/>
          </a:p>
          <a:p>
            <a:r>
              <a:rPr lang="en-US" b="1" dirty="0"/>
              <a:t>References:</a:t>
            </a:r>
          </a:p>
          <a:p>
            <a:r>
              <a:rPr lang="en-US" dirty="0">
                <a:hlinkClick r:id="rId3"/>
              </a:rPr>
              <a:t>Medicolegal Definition &amp; Meaning - Merriam-Webster</a:t>
            </a:r>
            <a:endParaRPr lang="en-US" dirty="0"/>
          </a:p>
          <a:p>
            <a:r>
              <a:rPr lang="en-US" dirty="0">
                <a:hlinkClick r:id="rId4"/>
              </a:rPr>
              <a:t>Pathology Outlines - Cause, manner, mechanism of death &amp; death certificate</a:t>
            </a:r>
            <a:endParaRPr lang="en-US" b="1" dirty="0"/>
          </a:p>
        </p:txBody>
      </p:sp>
      <p:sp>
        <p:nvSpPr>
          <p:cNvPr id="4" name="Slide Number Placeholder 3"/>
          <p:cNvSpPr>
            <a:spLocks noGrp="1"/>
          </p:cNvSpPr>
          <p:nvPr>
            <p:ph type="sldNum" sz="quarter" idx="5"/>
          </p:nvPr>
        </p:nvSpPr>
        <p:spPr/>
        <p:txBody>
          <a:bodyPr/>
          <a:lstStyle/>
          <a:p>
            <a:fld id="{BE60DC36-8EFA-4378-9855-E019C55AC472}" type="slidenum">
              <a:rPr lang="en-US" smtClean="0"/>
              <a:t>5</a:t>
            </a:fld>
            <a:endParaRPr lang="en-US" dirty="0"/>
          </a:p>
        </p:txBody>
      </p:sp>
    </p:spTree>
    <p:extLst>
      <p:ext uri="{BB962C8B-B14F-4D97-AF65-F5344CB8AC3E}">
        <p14:creationId xmlns:p14="http://schemas.microsoft.com/office/powerpoint/2010/main" val="2618151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Trainer notes:</a:t>
            </a:r>
          </a:p>
          <a:p>
            <a:pPr marL="176131" indent="-176131">
              <a:buFont typeface="Arial" panose="020B0604020202020204" pitchFamily="34" charset="0"/>
              <a:buChar char="•"/>
            </a:pPr>
            <a:r>
              <a:rPr lang="en-US" sz="1100" dirty="0"/>
              <a:t>Review worksheet prompts</a:t>
            </a:r>
          </a:p>
          <a:p>
            <a:pPr marL="645812" lvl="1" indent="-176131">
              <a:buFont typeface="Arial" panose="020B0604020202020204" pitchFamily="34" charset="0"/>
              <a:buChar char="•"/>
            </a:pPr>
            <a:r>
              <a:rPr lang="en-US" sz="1100" dirty="0"/>
              <a:t>Notification Team – who is the most prepared and why?</a:t>
            </a:r>
          </a:p>
          <a:p>
            <a:pPr marL="1115494" lvl="2" indent="-176131">
              <a:buFont typeface="Arial" panose="020B0604020202020204" pitchFamily="34" charset="0"/>
              <a:buChar char="•"/>
            </a:pPr>
            <a:r>
              <a:rPr lang="en-US" sz="1100" dirty="0"/>
              <a:t>Lead role? (patrol, investigator, victim services) </a:t>
            </a:r>
          </a:p>
          <a:p>
            <a:pPr marL="1115494" lvl="2" indent="-176131">
              <a:buFont typeface="Arial" panose="020B0604020202020204" pitchFamily="34" charset="0"/>
              <a:buChar char="•"/>
            </a:pPr>
            <a:r>
              <a:rPr lang="en-US" sz="1100" dirty="0"/>
              <a:t>Secondary role? (patrol, investigator, victim services)</a:t>
            </a:r>
          </a:p>
          <a:p>
            <a:pPr marL="645812" lvl="1" indent="-176131">
              <a:buFont typeface="Arial" panose="020B0604020202020204" pitchFamily="34" charset="0"/>
              <a:buChar char="•"/>
            </a:pPr>
            <a:r>
              <a:rPr lang="en-US" sz="1100" dirty="0"/>
              <a:t>Legal next of kin (Is this determined in state statute?)</a:t>
            </a:r>
          </a:p>
          <a:p>
            <a:pPr marL="645812" lvl="1" indent="-176131">
              <a:buFont typeface="Arial" panose="020B0604020202020204" pitchFamily="34" charset="0"/>
              <a:buChar char="•"/>
            </a:pPr>
            <a:r>
              <a:rPr lang="en-US" sz="1100" dirty="0"/>
              <a:t>Other co-victims/next of kin/points of contact/survivors? (How is this determined? Are there available personnel to deliver multiple notifications? What about order and timing?)</a:t>
            </a:r>
          </a:p>
          <a:p>
            <a:pPr marL="645812" lvl="1" indent="-176131">
              <a:buFont typeface="Arial" panose="020B0604020202020204" pitchFamily="34" charset="0"/>
              <a:buChar char="•"/>
            </a:pPr>
            <a:r>
              <a:rPr lang="en-US" sz="1100" dirty="0"/>
              <a:t>Planning factors</a:t>
            </a:r>
          </a:p>
          <a:p>
            <a:pPr marL="1115494" lvl="2" indent="-176131">
              <a:buFont typeface="Arial" panose="020B0604020202020204" pitchFamily="34" charset="0"/>
              <a:buChar char="•"/>
            </a:pPr>
            <a:r>
              <a:rPr lang="en-US" sz="1100" dirty="0"/>
              <a:t>[</a:t>
            </a:r>
            <a:r>
              <a:rPr lang="en-US" sz="1100" i="1" dirty="0"/>
              <a:t>coroner/medical examiner</a:t>
            </a:r>
            <a:r>
              <a:rPr lang="en-US" sz="1100" dirty="0"/>
              <a:t>] involvement</a:t>
            </a:r>
          </a:p>
          <a:p>
            <a:pPr marL="1115494" lvl="2" indent="-176131">
              <a:buFont typeface="Arial" panose="020B0604020202020204" pitchFamily="34" charset="0"/>
              <a:buChar char="•"/>
            </a:pPr>
            <a:r>
              <a:rPr lang="en-US" sz="1100" dirty="0"/>
              <a:t>Investigative information</a:t>
            </a:r>
          </a:p>
          <a:p>
            <a:pPr marL="1115494" lvl="2" indent="-176131">
              <a:buFont typeface="Arial" panose="020B0604020202020204" pitchFamily="34" charset="0"/>
              <a:buChar char="•"/>
            </a:pPr>
            <a:r>
              <a:rPr lang="en-US" sz="1100" dirty="0"/>
              <a:t>Medical, safety, language access, ability barriers, age, culture, location</a:t>
            </a:r>
          </a:p>
          <a:p>
            <a:pPr marL="1115494" lvl="2" indent="-176131">
              <a:buFont typeface="Arial" panose="020B0604020202020204" pitchFamily="34" charset="0"/>
              <a:buChar char="•"/>
            </a:pPr>
            <a:r>
              <a:rPr lang="en-US" sz="1100" dirty="0"/>
              <a:t>Relationship dynamics, decedent’s life circumstances</a:t>
            </a:r>
          </a:p>
          <a:p>
            <a:pPr marL="645812" lvl="1" indent="-176131">
              <a:buFont typeface="Arial" panose="020B0604020202020204" pitchFamily="34" charset="0"/>
              <a:buChar char="•"/>
            </a:pPr>
            <a:r>
              <a:rPr lang="en-US" sz="1100" dirty="0"/>
              <a:t>Information and resources</a:t>
            </a:r>
          </a:p>
          <a:p>
            <a:pPr marL="1115494" lvl="2" indent="-176131">
              <a:buFont typeface="Arial" panose="020B0604020202020204" pitchFamily="34" charset="0"/>
              <a:buChar char="•"/>
            </a:pPr>
            <a:r>
              <a:rPr lang="en-US" sz="1100" dirty="0"/>
              <a:t>Communication plan – wellness checks, case status</a:t>
            </a:r>
          </a:p>
          <a:p>
            <a:pPr marL="1115494" lvl="2" indent="-176131">
              <a:buFont typeface="Arial" panose="020B0604020202020204" pitchFamily="34" charset="0"/>
              <a:buChar char="•"/>
            </a:pPr>
            <a:r>
              <a:rPr lang="en-US" sz="1100" dirty="0"/>
              <a:t>End of life arrangements – anatomical donation, cremation/burial/funeral, probate/financial assistance</a:t>
            </a:r>
          </a:p>
          <a:p>
            <a:pPr marL="1115494" lvl="2" indent="-176131">
              <a:buFont typeface="Arial" panose="020B0604020202020204" pitchFamily="34" charset="0"/>
              <a:buChar char="•"/>
            </a:pPr>
            <a:r>
              <a:rPr lang="en-US" sz="1100" dirty="0"/>
              <a:t>Resources – grief support, mental health, substance use, legal assistance, specialize cleaning</a:t>
            </a:r>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50</a:t>
            </a:fld>
            <a:endParaRPr lang="en-US" dirty="0"/>
          </a:p>
        </p:txBody>
      </p:sp>
    </p:spTree>
    <p:extLst>
      <p:ext uri="{BB962C8B-B14F-4D97-AF65-F5344CB8AC3E}">
        <p14:creationId xmlns:p14="http://schemas.microsoft.com/office/powerpoint/2010/main" val="27101723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Prior to training:</a:t>
            </a:r>
          </a:p>
          <a:p>
            <a:pPr marL="176131" indent="-176131">
              <a:buFont typeface="Arial" panose="020B0604020202020204" pitchFamily="34" charset="0"/>
              <a:buChar char="•"/>
            </a:pPr>
            <a:r>
              <a:rPr lang="en-US" dirty="0"/>
              <a:t>Determine slide presentation assignments for slides 51-52</a:t>
            </a:r>
          </a:p>
          <a:p>
            <a:pPr marL="645812" lvl="1" indent="-176131">
              <a:buFont typeface="Arial" panose="020B0604020202020204" pitchFamily="34" charset="0"/>
              <a:buChar char="•"/>
            </a:pPr>
            <a:r>
              <a:rPr lang="en-US" b="1" dirty="0"/>
              <a:t>Trainer 1: </a:t>
            </a:r>
            <a:r>
              <a:rPr lang="en-US" b="0" dirty="0"/>
              <a:t>Law enforcement (slide </a:t>
            </a:r>
            <a:r>
              <a:rPr lang="en-US" b="0" i="1" dirty="0"/>
              <a:t>x</a:t>
            </a:r>
            <a:r>
              <a:rPr lang="en-US" b="0" dirty="0"/>
              <a:t>)</a:t>
            </a:r>
          </a:p>
          <a:p>
            <a:pPr marL="645812" lvl="1" indent="-176131">
              <a:buFont typeface="Arial" panose="020B0604020202020204" pitchFamily="34" charset="0"/>
              <a:buChar char="•"/>
            </a:pPr>
            <a:r>
              <a:rPr lang="en-US" b="1" dirty="0"/>
              <a:t>Trainer 2:</a:t>
            </a:r>
            <a:r>
              <a:rPr lang="en-US" b="0" dirty="0"/>
              <a:t> Law enforcement-based victim services personnel, if available (slide </a:t>
            </a:r>
            <a:r>
              <a:rPr lang="en-US" b="0" i="1" dirty="0"/>
              <a:t>x</a:t>
            </a:r>
            <a:r>
              <a:rPr lang="en-US" b="0" dirty="0"/>
              <a:t>)</a:t>
            </a:r>
            <a:endParaRPr lang="en-US" dirty="0"/>
          </a:p>
          <a:p>
            <a:pPr marL="176131" indent="-176131">
              <a:buFont typeface="Arial" panose="020B0604020202020204" pitchFamily="34" charset="0"/>
              <a:buChar char="•"/>
            </a:pPr>
            <a:r>
              <a:rPr lang="en-US" dirty="0"/>
              <a:t>Enter presenter information for slide 50</a:t>
            </a:r>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51</a:t>
            </a:fld>
            <a:endParaRPr lang="en-US" dirty="0"/>
          </a:p>
        </p:txBody>
      </p:sp>
    </p:spTree>
    <p:extLst>
      <p:ext uri="{BB962C8B-B14F-4D97-AF65-F5344CB8AC3E}">
        <p14:creationId xmlns:p14="http://schemas.microsoft.com/office/powerpoint/2010/main" val="27525261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p>
          <a:p>
            <a:pPr marL="176131" indent="-176131">
              <a:buFont typeface="Arial" panose="020B0604020202020204" pitchFamily="34" charset="0"/>
              <a:buChar char="•"/>
            </a:pPr>
            <a:r>
              <a:rPr lang="en-US" b="0" dirty="0"/>
              <a:t>Review final thoughts</a:t>
            </a:r>
          </a:p>
          <a:p>
            <a:pPr marL="176131" indent="-176131">
              <a:buFont typeface="Arial" panose="020B0604020202020204" pitchFamily="34" charset="0"/>
              <a:buChar char="•"/>
            </a:pPr>
            <a:r>
              <a:rPr lang="en-US" b="0" dirty="0"/>
              <a:t>Review the importance of offering professional wellness support to all notification team personnel – especially in circumstances that require </a:t>
            </a:r>
            <a:r>
              <a:rPr lang="en-US" b="0"/>
              <a:t>multiple notifications.</a:t>
            </a:r>
            <a:endParaRPr lang="en-US" b="0" dirty="0"/>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52</a:t>
            </a:fld>
            <a:endParaRPr lang="en-US" dirty="0"/>
          </a:p>
        </p:txBody>
      </p:sp>
    </p:spTree>
    <p:extLst>
      <p:ext uri="{BB962C8B-B14F-4D97-AF65-F5344CB8AC3E}">
        <p14:creationId xmlns:p14="http://schemas.microsoft.com/office/powerpoint/2010/main" val="37285692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p>
          <a:p>
            <a:pPr marL="176131" indent="-176131">
              <a:buFont typeface="Arial" panose="020B0604020202020204" pitchFamily="34" charset="0"/>
              <a:buChar char="•"/>
            </a:pPr>
            <a:r>
              <a:rPr lang="en-US" b="0" dirty="0"/>
              <a:t>Enter presenter(s) contact information</a:t>
            </a:r>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53</a:t>
            </a:fld>
            <a:endParaRPr lang="en-US" dirty="0"/>
          </a:p>
        </p:txBody>
      </p:sp>
    </p:spTree>
    <p:extLst>
      <p:ext uri="{BB962C8B-B14F-4D97-AF65-F5344CB8AC3E}">
        <p14:creationId xmlns:p14="http://schemas.microsoft.com/office/powerpoint/2010/main" val="3967918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3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Acknowledgment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training material may be reprinted and adapted. Any materials reprinted or adapted should be accompanied by the following acknowledgement:</a:t>
            </a:r>
          </a:p>
          <a:p>
            <a:pPr marL="228600" marR="0" algn="just">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[name of person or organization] gratefully acknowledges the Office for Victims of Crime (OVC) for allowing us to reproduce, in part or in whole, the Effective Delivery of Death Notifications training material released in April 2024. Training material is available online at: </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www.integityinstitutenc</a:t>
            </a:r>
            <a:r>
              <a:rPr lang="en-US" sz="1800" i="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54</a:t>
            </a:fld>
            <a:endParaRPr lang="en-US" dirty="0"/>
          </a:p>
        </p:txBody>
      </p:sp>
    </p:spTree>
    <p:extLst>
      <p:ext uri="{BB962C8B-B14F-4D97-AF65-F5344CB8AC3E}">
        <p14:creationId xmlns:p14="http://schemas.microsoft.com/office/powerpoint/2010/main" val="1654772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Prior to training:</a:t>
            </a:r>
          </a:p>
          <a:p>
            <a:pPr marL="176131" indent="-176131">
              <a:buFont typeface="Arial" panose="020B0604020202020204" pitchFamily="34" charset="0"/>
              <a:buChar char="•"/>
            </a:pPr>
            <a:r>
              <a:rPr lang="en-US" dirty="0"/>
              <a:t>Access reference links to ensure the most current information is available for presentation and handouts</a:t>
            </a:r>
          </a:p>
          <a:p>
            <a:pPr defTabSz="959089">
              <a:defRPr/>
            </a:pPr>
            <a:endParaRPr lang="en-US" b="1" dirty="0"/>
          </a:p>
          <a:p>
            <a:pPr defTabSz="959089">
              <a:defRPr/>
            </a:pPr>
            <a:r>
              <a:rPr lang="en-US" b="1" dirty="0"/>
              <a:t>Trainer notes:</a:t>
            </a:r>
            <a:endParaRPr lang="en-US" b="0" dirty="0"/>
          </a:p>
          <a:p>
            <a:pPr marL="176131" indent="-176131" defTabSz="959089">
              <a:buFont typeface="Arial" panose="020B0604020202020204" pitchFamily="34" charset="0"/>
              <a:buChar char="•"/>
              <a:defRPr/>
            </a:pPr>
            <a:r>
              <a:rPr lang="en-US" b="0" dirty="0"/>
              <a:t>Review state variances (characteristics that require investigation/autopsy, professional and continuing education requirements)</a:t>
            </a:r>
          </a:p>
          <a:p>
            <a:pPr defTabSz="939363">
              <a:defRPr/>
            </a:pPr>
            <a:endParaRPr lang="en-US" b="1" dirty="0"/>
          </a:p>
          <a:p>
            <a:r>
              <a:rPr lang="en-US" b="1" dirty="0"/>
              <a:t>References:</a:t>
            </a:r>
          </a:p>
          <a:p>
            <a:r>
              <a:rPr lang="en-US" dirty="0">
                <a:hlinkClick r:id="rId3"/>
              </a:rPr>
              <a:t>CDC - Publications by Topic - Coroner/Medical Examiner Laws - Public Health Law</a:t>
            </a:r>
            <a:endParaRPr lang="en-US" dirty="0"/>
          </a:p>
          <a:p>
            <a:r>
              <a:rPr lang="en-US" dirty="0">
                <a:hlinkClick r:id="rId4"/>
              </a:rPr>
              <a:t>CDC - Investigations and Autopsies - Coroner/Medical Examiner Laws - Public Health Law</a:t>
            </a:r>
            <a:endParaRPr lang="en-US" dirty="0"/>
          </a:p>
          <a:p>
            <a:endParaRPr lang="en-US" b="1" dirty="0"/>
          </a:p>
          <a:p>
            <a:r>
              <a:rPr lang="en-US" b="1" dirty="0"/>
              <a:t>Handouts:</a:t>
            </a:r>
          </a:p>
          <a:p>
            <a:pPr marL="179829" indent="-179829" defTabSz="959089">
              <a:buFont typeface="Arial" panose="020B0604020202020204" pitchFamily="34" charset="0"/>
              <a:buChar char="•"/>
              <a:defRPr/>
            </a:pPr>
            <a:r>
              <a:rPr lang="en-US" b="0" dirty="0"/>
              <a:t>CDC Table 1 – Investigation</a:t>
            </a:r>
          </a:p>
          <a:p>
            <a:pPr marL="179829" indent="-179829" defTabSz="959089">
              <a:buFont typeface="Arial" panose="020B0604020202020204" pitchFamily="34" charset="0"/>
              <a:buChar char="•"/>
              <a:defRPr/>
            </a:pPr>
            <a:r>
              <a:rPr lang="en-US" b="0" dirty="0"/>
              <a:t>CDC Table 2 – Autopsy </a:t>
            </a:r>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6</a:t>
            </a:fld>
            <a:endParaRPr lang="en-US" dirty="0"/>
          </a:p>
        </p:txBody>
      </p:sp>
    </p:spTree>
    <p:extLst>
      <p:ext uri="{BB962C8B-B14F-4D97-AF65-F5344CB8AC3E}">
        <p14:creationId xmlns:p14="http://schemas.microsoft.com/office/powerpoint/2010/main" val="314112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100" b="1" dirty="0"/>
              <a:t>Prior to training:</a:t>
            </a:r>
          </a:p>
          <a:p>
            <a:pPr marL="176131" indent="-176131">
              <a:buFont typeface="Arial" panose="020B0604020202020204" pitchFamily="34" charset="0"/>
              <a:buChar char="•"/>
            </a:pPr>
            <a:r>
              <a:rPr lang="en-US" sz="1100" dirty="0"/>
              <a:t>Access reference links to ensure the most current information is available for presentation and handouts</a:t>
            </a:r>
            <a:endParaRPr lang="en-US" sz="1100" b="1" dirty="0"/>
          </a:p>
          <a:p>
            <a:pPr defTabSz="959089">
              <a:defRPr/>
            </a:pPr>
            <a:endParaRPr lang="en-US" sz="1100" b="1" dirty="0"/>
          </a:p>
          <a:p>
            <a:pPr defTabSz="959089">
              <a:defRPr/>
            </a:pPr>
            <a:r>
              <a:rPr lang="en-US" sz="1100" b="1" dirty="0"/>
              <a:t>Trainer notes:</a:t>
            </a:r>
            <a:endParaRPr lang="en-US" sz="1100" dirty="0"/>
          </a:p>
          <a:p>
            <a:pPr algn="l">
              <a:buFont typeface="Arial" panose="020B0604020202020204" pitchFamily="34" charset="0"/>
              <a:buNone/>
            </a:pPr>
            <a:r>
              <a:rPr lang="en-US" sz="1100" u="sng" dirty="0">
                <a:solidFill>
                  <a:srgbClr val="000000"/>
                </a:solidFill>
                <a:cs typeface="Segoe UI Light" panose="020B0502040204020203" pitchFamily="34" charset="0"/>
              </a:rPr>
              <a:t>Coroner</a:t>
            </a:r>
          </a:p>
          <a:p>
            <a:pPr marL="176131" indent="-176131">
              <a:buFont typeface="Arial" panose="020B0604020202020204" pitchFamily="34" charset="0"/>
              <a:buChar char="•"/>
            </a:pPr>
            <a:r>
              <a:rPr lang="en-US" sz="1100" dirty="0">
                <a:solidFill>
                  <a:srgbClr val="000000"/>
                </a:solidFill>
                <a:cs typeface="Segoe UI Light" panose="020B0502040204020203" pitchFamily="34" charset="0"/>
              </a:rPr>
              <a:t>Some are elected personnel with specific term limits, some are appointed personnel, and others are recognized as coroners through their primary professional position (e.g., county district attorney, justice of the peace, sheriff).</a:t>
            </a:r>
            <a:endParaRPr lang="en-US" sz="1100" b="1" dirty="0">
              <a:solidFill>
                <a:srgbClr val="000000"/>
              </a:solidFill>
              <a:cs typeface="Segoe UI Light" panose="020B0502040204020203" pitchFamily="34" charset="0"/>
            </a:endParaRPr>
          </a:p>
          <a:p>
            <a:pPr marL="176131" indent="-176131">
              <a:buFont typeface="Arial" panose="020B0604020202020204" pitchFamily="34" charset="0"/>
              <a:buChar char="•"/>
            </a:pPr>
            <a:r>
              <a:rPr lang="en-US" sz="1100" dirty="0">
                <a:solidFill>
                  <a:srgbClr val="000000"/>
                </a:solidFill>
                <a:cs typeface="Segoe UI Light" panose="020B0502040204020203" pitchFamily="34" charset="0"/>
              </a:rPr>
              <a:t>Responsible for identification of bodies, notifications to next of kin, handling personal belongings, and completing death certificates</a:t>
            </a:r>
            <a:endParaRPr lang="en-US" sz="1100" b="1" dirty="0">
              <a:solidFill>
                <a:srgbClr val="000000"/>
              </a:solidFill>
              <a:cs typeface="Segoe UI Light" panose="020B0502040204020203" pitchFamily="34" charset="0"/>
            </a:endParaRPr>
          </a:p>
          <a:p>
            <a:pPr marL="176131" indent="-176131">
              <a:buFont typeface="Arial" panose="020B0604020202020204" pitchFamily="34" charset="0"/>
              <a:buChar char="•"/>
            </a:pPr>
            <a:r>
              <a:rPr lang="en-US" sz="1100" dirty="0">
                <a:solidFill>
                  <a:srgbClr val="000000"/>
                </a:solidFill>
                <a:cs typeface="Segoe UI Light" panose="020B0502040204020203" pitchFamily="34" charset="0"/>
              </a:rPr>
              <a:t>Not required to be physicians or forensic pathologists in most states – state law often mandates specific training </a:t>
            </a:r>
          </a:p>
          <a:p>
            <a:pPr marL="176131" indent="-176131">
              <a:buFont typeface="Arial" panose="020B0604020202020204" pitchFamily="34" charset="0"/>
              <a:buChar char="•"/>
            </a:pPr>
            <a:r>
              <a:rPr lang="en-US" sz="1100" dirty="0">
                <a:solidFill>
                  <a:srgbClr val="000000"/>
                </a:solidFill>
                <a:cs typeface="Segoe UI Light" panose="020B0502040204020203" pitchFamily="34" charset="0"/>
              </a:rPr>
              <a:t>Do not perform post-mortem examinations (autopsies) or make diagnosis</a:t>
            </a:r>
          </a:p>
          <a:p>
            <a:pPr>
              <a:spcAft>
                <a:spcPts val="1233"/>
              </a:spcAft>
            </a:pPr>
            <a:endParaRPr lang="en-US" sz="1100" dirty="0">
              <a:solidFill>
                <a:srgbClr val="000000"/>
              </a:solidFill>
              <a:cs typeface="Segoe UI Light" panose="020B0502040204020203" pitchFamily="34" charset="0"/>
            </a:endParaRPr>
          </a:p>
          <a:p>
            <a:pPr>
              <a:spcAft>
                <a:spcPts val="1233"/>
              </a:spcAft>
            </a:pPr>
            <a:r>
              <a:rPr lang="en-US" sz="1100" dirty="0">
                <a:solidFill>
                  <a:srgbClr val="000000"/>
                </a:solidFill>
                <a:cs typeface="Segoe UI Light" panose="020B0502040204020203" pitchFamily="34" charset="0"/>
              </a:rPr>
              <a:t>16 states have laws specifying training requirements for coroners</a:t>
            </a:r>
          </a:p>
          <a:p>
            <a:pPr algn="l">
              <a:buFont typeface="Arial" panose="020B0604020202020204" pitchFamily="34" charset="0"/>
              <a:buNone/>
            </a:pPr>
            <a:r>
              <a:rPr lang="en-US" sz="1100" dirty="0">
                <a:solidFill>
                  <a:srgbClr val="000000"/>
                </a:solidFill>
                <a:cs typeface="Segoe UI Light" panose="020B0502040204020203" pitchFamily="34" charset="0"/>
              </a:rPr>
              <a:t>4 states require coroners to be physicians (Kansas, Louisiana, Minnesota, Ohio)</a:t>
            </a:r>
            <a:endParaRPr lang="en-US" sz="1100" b="1" dirty="0"/>
          </a:p>
          <a:p>
            <a:pPr defTabSz="939363">
              <a:defRPr/>
            </a:pPr>
            <a:endParaRPr lang="en-US" sz="1100" b="1" dirty="0"/>
          </a:p>
          <a:p>
            <a:pPr defTabSz="939363">
              <a:defRPr/>
            </a:pPr>
            <a:r>
              <a:rPr lang="en-US" sz="1100" b="1" dirty="0"/>
              <a:t>References:</a:t>
            </a:r>
          </a:p>
          <a:p>
            <a:r>
              <a:rPr lang="en-US" sz="1100" dirty="0">
                <a:hlinkClick r:id="rId3"/>
              </a:rPr>
              <a:t>The Difference between a Coroner and a Medical Examiner (mopec.com)</a:t>
            </a:r>
            <a:endParaRPr lang="en-US" sz="1100" dirty="0">
              <a:hlinkClick r:id="rId4"/>
            </a:endParaRPr>
          </a:p>
          <a:p>
            <a:r>
              <a:rPr lang="en-US" sz="1100" dirty="0">
                <a:hlinkClick r:id="rId4"/>
              </a:rPr>
              <a:t>CDC - Coroner Training Requirements - Coroner/Medical Examiner Laws - Public Health Law</a:t>
            </a:r>
            <a:endParaRPr lang="en-US" sz="1100" dirty="0"/>
          </a:p>
        </p:txBody>
      </p:sp>
      <p:sp>
        <p:nvSpPr>
          <p:cNvPr id="4" name="Slide Number Placeholder 3"/>
          <p:cNvSpPr>
            <a:spLocks noGrp="1"/>
          </p:cNvSpPr>
          <p:nvPr>
            <p:ph type="sldNum" sz="quarter" idx="5"/>
          </p:nvPr>
        </p:nvSpPr>
        <p:spPr/>
        <p:txBody>
          <a:bodyPr/>
          <a:lstStyle/>
          <a:p>
            <a:fld id="{BE60DC36-8EFA-4378-9855-E019C55AC472}" type="slidenum">
              <a:rPr lang="en-US" smtClean="0"/>
              <a:t>7</a:t>
            </a:fld>
            <a:endParaRPr lang="en-US" dirty="0"/>
          </a:p>
        </p:txBody>
      </p:sp>
    </p:spTree>
    <p:extLst>
      <p:ext uri="{BB962C8B-B14F-4D97-AF65-F5344CB8AC3E}">
        <p14:creationId xmlns:p14="http://schemas.microsoft.com/office/powerpoint/2010/main" val="2972918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Prior to training:</a:t>
            </a:r>
          </a:p>
          <a:p>
            <a:pPr marL="176131" indent="-176131">
              <a:buFont typeface="Arial" panose="020B0604020202020204" pitchFamily="34" charset="0"/>
              <a:buChar char="•"/>
            </a:pPr>
            <a:r>
              <a:rPr lang="en-US" dirty="0"/>
              <a:t>Access reference links to ensure the most current information is available for presentation and handouts</a:t>
            </a:r>
            <a:endParaRPr lang="en-US" b="1" dirty="0"/>
          </a:p>
          <a:p>
            <a:pPr defTabSz="939363">
              <a:defRPr/>
            </a:pPr>
            <a:endParaRPr lang="en-US" b="1" dirty="0"/>
          </a:p>
          <a:p>
            <a:pPr defTabSz="939363">
              <a:defRPr/>
            </a:pPr>
            <a:r>
              <a:rPr lang="en-US" b="1" dirty="0"/>
              <a:t>Trainer notes:</a:t>
            </a:r>
            <a:endParaRPr lang="en-US" dirty="0"/>
          </a:p>
          <a:p>
            <a:pPr algn="l">
              <a:buFont typeface="Arial" panose="020B0604020202020204" pitchFamily="34" charset="0"/>
              <a:buNone/>
            </a:pPr>
            <a:r>
              <a:rPr lang="en-US" u="sng" dirty="0">
                <a:solidFill>
                  <a:srgbClr val="000000"/>
                </a:solidFill>
                <a:cs typeface="Segoe UI Light" panose="020B0502040204020203" pitchFamily="34" charset="0"/>
              </a:rPr>
              <a:t>Medical Examiner </a:t>
            </a:r>
          </a:p>
          <a:p>
            <a:pPr marL="176131" indent="-176131">
              <a:buFont typeface="Arial" panose="020B0604020202020204" pitchFamily="34" charset="0"/>
              <a:buChar char="•"/>
            </a:pPr>
            <a:r>
              <a:rPr lang="en-US" dirty="0">
                <a:solidFill>
                  <a:srgbClr val="000000"/>
                </a:solidFill>
                <a:cs typeface="Segoe UI Light" panose="020B0502040204020203" pitchFamily="34" charset="0"/>
              </a:rPr>
              <a:t>Appointed personnel, some with no term limits and others with term limits</a:t>
            </a:r>
          </a:p>
          <a:p>
            <a:pPr marL="176131" indent="-176131">
              <a:buFont typeface="Arial" panose="020B0604020202020204" pitchFamily="34" charset="0"/>
              <a:buChar char="•"/>
            </a:pPr>
            <a:r>
              <a:rPr lang="en-US" dirty="0">
                <a:solidFill>
                  <a:srgbClr val="000000"/>
                </a:solidFill>
                <a:cs typeface="Segoe UI Light" panose="020B0502040204020203" pitchFamily="34" charset="0"/>
              </a:rPr>
              <a:t>Responsible for determining cause of death from medical perspective</a:t>
            </a:r>
          </a:p>
          <a:p>
            <a:pPr marL="176131" indent="-176131">
              <a:buFont typeface="Arial" panose="020B0604020202020204" pitchFamily="34" charset="0"/>
              <a:buChar char="•"/>
            </a:pPr>
            <a:r>
              <a:rPr lang="en-US" dirty="0">
                <a:solidFill>
                  <a:srgbClr val="000000"/>
                </a:solidFill>
                <a:cs typeface="Segoe UI Light" panose="020B0502040204020203" pitchFamily="34" charset="0"/>
              </a:rPr>
              <a:t>Typically, have completed forensic pathology training and board certification</a:t>
            </a:r>
          </a:p>
          <a:p>
            <a:pPr marL="176131" indent="-176131">
              <a:buFont typeface="Arial" panose="020B0604020202020204" pitchFamily="34" charset="0"/>
              <a:buChar char="•"/>
            </a:pPr>
            <a:r>
              <a:rPr lang="en-US" dirty="0">
                <a:solidFill>
                  <a:srgbClr val="000000"/>
                </a:solidFill>
                <a:cs typeface="Segoe UI Light" panose="020B0502040204020203" pitchFamily="34" charset="0"/>
              </a:rPr>
              <a:t>Frequently perform autopsies (examine tissues, toxicology, medical history)</a:t>
            </a:r>
            <a:endParaRPr lang="en-US" b="1" dirty="0"/>
          </a:p>
          <a:p>
            <a:pPr defTabSz="939363">
              <a:defRPr/>
            </a:pPr>
            <a:endParaRPr lang="en-US" b="1" dirty="0"/>
          </a:p>
          <a:p>
            <a:pPr defTabSz="939363">
              <a:defRPr/>
            </a:pPr>
            <a:r>
              <a:rPr lang="en-US" b="1" dirty="0"/>
              <a:t>References:</a:t>
            </a:r>
          </a:p>
          <a:p>
            <a:r>
              <a:rPr lang="en-US" dirty="0">
                <a:hlinkClick r:id="rId3"/>
              </a:rPr>
              <a:t>The Difference between a Coroner and a Medical Examiner (mopec.com)</a:t>
            </a:r>
            <a:endParaRPr lang="en-US" dirty="0">
              <a:hlinkClick r:id="rId4"/>
            </a:endParaRPr>
          </a:p>
          <a:p>
            <a:r>
              <a:rPr lang="en-US" dirty="0">
                <a:hlinkClick r:id="rId4"/>
              </a:rPr>
              <a:t>CDC - Coroner Training Requirements - Coroner/Medical Examiner Laws - Public Health Law</a:t>
            </a:r>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8</a:t>
            </a:fld>
            <a:endParaRPr lang="en-US" dirty="0"/>
          </a:p>
        </p:txBody>
      </p:sp>
    </p:spTree>
    <p:extLst>
      <p:ext uri="{BB962C8B-B14F-4D97-AF65-F5344CB8AC3E}">
        <p14:creationId xmlns:p14="http://schemas.microsoft.com/office/powerpoint/2010/main" val="395244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Prior to training:</a:t>
            </a:r>
          </a:p>
          <a:p>
            <a:pPr marL="176131" indent="-176131">
              <a:buFont typeface="Arial" panose="020B0604020202020204" pitchFamily="34" charset="0"/>
              <a:buChar char="•"/>
            </a:pPr>
            <a:r>
              <a:rPr lang="en-US" dirty="0"/>
              <a:t>Access reference link to ensure the most current information is available for presentation and handouts</a:t>
            </a:r>
            <a:endParaRPr lang="en-US" b="1" dirty="0"/>
          </a:p>
          <a:p>
            <a:endParaRPr lang="en-US" b="1" dirty="0"/>
          </a:p>
          <a:p>
            <a:r>
              <a:rPr lang="en-US" b="1" dirty="0"/>
              <a:t>Trainer notes:</a:t>
            </a:r>
          </a:p>
          <a:p>
            <a:pPr marL="176131" indent="-176131">
              <a:buFont typeface="Arial" panose="020B0604020202020204" pitchFamily="34" charset="0"/>
              <a:buChar char="•"/>
            </a:pPr>
            <a:r>
              <a:rPr lang="en-US" dirty="0"/>
              <a:t>Review information</a:t>
            </a:r>
            <a:endParaRPr lang="en-US" b="1" dirty="0"/>
          </a:p>
          <a:p>
            <a:pPr defTabSz="939363">
              <a:defRPr/>
            </a:pPr>
            <a:endParaRPr lang="en-US" b="1" dirty="0"/>
          </a:p>
          <a:p>
            <a:pPr defTabSz="939363">
              <a:defRPr/>
            </a:pPr>
            <a:r>
              <a:rPr lang="en-US" b="1" dirty="0"/>
              <a:t>References:</a:t>
            </a:r>
          </a:p>
          <a:p>
            <a:r>
              <a:rPr lang="en-US" dirty="0">
                <a:hlinkClick r:id="rId3"/>
              </a:rPr>
              <a:t>CDC - Death Investigation Systems - Coroner/Medical Examiner Laws - Publications by Topic - Public Health Law</a:t>
            </a:r>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9</a:t>
            </a:fld>
            <a:endParaRPr lang="en-US" dirty="0"/>
          </a:p>
        </p:txBody>
      </p:sp>
    </p:spTree>
    <p:extLst>
      <p:ext uri="{BB962C8B-B14F-4D97-AF65-F5344CB8AC3E}">
        <p14:creationId xmlns:p14="http://schemas.microsoft.com/office/powerpoint/2010/main" val="27957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864C-44C4-4000-952D-01F31BFB3F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392E06-C914-467E-9D4F-BD763EDA2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BEFBAF-82E9-49AD-B2CF-7D154E024431}"/>
              </a:ext>
            </a:extLst>
          </p:cNvPr>
          <p:cNvSpPr>
            <a:spLocks noGrp="1"/>
          </p:cNvSpPr>
          <p:nvPr>
            <p:ph type="dt" sz="half" idx="10"/>
          </p:nvPr>
        </p:nvSpPr>
        <p:spPr/>
        <p:txBody>
          <a:bodyPr/>
          <a:lstStyle/>
          <a:p>
            <a:fld id="{40DA1498-92C7-4E4B-8045-C9195F453964}" type="datetimeFigureOut">
              <a:rPr lang="en-US" smtClean="0"/>
              <a:t>4/13/2024</a:t>
            </a:fld>
            <a:endParaRPr lang="en-US" dirty="0"/>
          </a:p>
        </p:txBody>
      </p:sp>
      <p:sp>
        <p:nvSpPr>
          <p:cNvPr id="5" name="Footer Placeholder 4">
            <a:extLst>
              <a:ext uri="{FF2B5EF4-FFF2-40B4-BE49-F238E27FC236}">
                <a16:creationId xmlns:a16="http://schemas.microsoft.com/office/drawing/2014/main" id="{5AD8006A-94B1-44F7-972D-56767EDE3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B869-BFB2-4C20-8AB1-46704BB3D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F007DB-4F12-4428-9C48-5120DF070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FA8DA-0E31-4CA6-BBFC-2467AAD1D30B}"/>
              </a:ext>
            </a:extLst>
          </p:cNvPr>
          <p:cNvSpPr>
            <a:spLocks noGrp="1"/>
          </p:cNvSpPr>
          <p:nvPr>
            <p:ph type="dt" sz="half" idx="10"/>
          </p:nvPr>
        </p:nvSpPr>
        <p:spPr/>
        <p:txBody>
          <a:bodyPr/>
          <a:lstStyle/>
          <a:p>
            <a:fld id="{40DA1498-92C7-4E4B-8045-C9195F453964}" type="datetimeFigureOut">
              <a:rPr lang="en-US" smtClean="0"/>
              <a:t>4/13/2024</a:t>
            </a:fld>
            <a:endParaRPr lang="en-US" dirty="0"/>
          </a:p>
        </p:txBody>
      </p:sp>
      <p:sp>
        <p:nvSpPr>
          <p:cNvPr id="5" name="Footer Placeholder 4">
            <a:extLst>
              <a:ext uri="{FF2B5EF4-FFF2-40B4-BE49-F238E27FC236}">
                <a16:creationId xmlns:a16="http://schemas.microsoft.com/office/drawing/2014/main" id="{064974BD-9845-459A-9AAA-12731E2507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B5D73-1652-4A8E-B5A3-101523D729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7FB99-7425-444D-B602-01B672BCE8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EA9C5-552A-48A1-AB54-ED54209B3B48}"/>
              </a:ext>
            </a:extLst>
          </p:cNvPr>
          <p:cNvSpPr>
            <a:spLocks noGrp="1"/>
          </p:cNvSpPr>
          <p:nvPr>
            <p:ph type="dt" sz="half" idx="10"/>
          </p:nvPr>
        </p:nvSpPr>
        <p:spPr/>
        <p:txBody>
          <a:bodyPr/>
          <a:lstStyle/>
          <a:p>
            <a:fld id="{40DA1498-92C7-4E4B-8045-C9195F453964}" type="datetimeFigureOut">
              <a:rPr lang="en-US" smtClean="0"/>
              <a:t>4/13/2024</a:t>
            </a:fld>
            <a:endParaRPr lang="en-US" dirty="0"/>
          </a:p>
        </p:txBody>
      </p:sp>
      <p:sp>
        <p:nvSpPr>
          <p:cNvPr id="5" name="Footer Placeholder 4">
            <a:extLst>
              <a:ext uri="{FF2B5EF4-FFF2-40B4-BE49-F238E27FC236}">
                <a16:creationId xmlns:a16="http://schemas.microsoft.com/office/drawing/2014/main" id="{1A83AAA3-4155-48FB-8F00-16DBE0C9C2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74680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7FBE-061D-452C-A8A6-213063CFD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3A3535-1708-499D-B5D2-7D8F9FD182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06063-A112-49AB-80C8-504D99ECD771}"/>
              </a:ext>
            </a:extLst>
          </p:cNvPr>
          <p:cNvSpPr>
            <a:spLocks noGrp="1"/>
          </p:cNvSpPr>
          <p:nvPr>
            <p:ph type="dt" sz="half" idx="10"/>
          </p:nvPr>
        </p:nvSpPr>
        <p:spPr/>
        <p:txBody>
          <a:bodyPr/>
          <a:lstStyle/>
          <a:p>
            <a:fld id="{40DA1498-92C7-4E4B-8045-C9195F453964}" type="datetimeFigureOut">
              <a:rPr lang="en-US" smtClean="0"/>
              <a:t>4/13/2024</a:t>
            </a:fld>
            <a:endParaRPr lang="en-US" dirty="0"/>
          </a:p>
        </p:txBody>
      </p:sp>
      <p:sp>
        <p:nvSpPr>
          <p:cNvPr id="5" name="Footer Placeholder 4">
            <a:extLst>
              <a:ext uri="{FF2B5EF4-FFF2-40B4-BE49-F238E27FC236}">
                <a16:creationId xmlns:a16="http://schemas.microsoft.com/office/drawing/2014/main" id="{6344C8D5-F898-4318-A76D-1FBD873291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7892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CABF-E3C1-431A-A69C-D4881CC43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584226-69DA-4211-B2C8-C29FD05A4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FF82DB-B518-40FD-8A66-44B874C055FB}"/>
              </a:ext>
            </a:extLst>
          </p:cNvPr>
          <p:cNvSpPr>
            <a:spLocks noGrp="1"/>
          </p:cNvSpPr>
          <p:nvPr>
            <p:ph type="dt" sz="half" idx="10"/>
          </p:nvPr>
        </p:nvSpPr>
        <p:spPr/>
        <p:txBody>
          <a:bodyPr/>
          <a:lstStyle/>
          <a:p>
            <a:fld id="{40DA1498-92C7-4E4B-8045-C9195F453964}" type="datetimeFigureOut">
              <a:rPr lang="en-US" smtClean="0"/>
              <a:t>4/13/2024</a:t>
            </a:fld>
            <a:endParaRPr lang="en-US" dirty="0"/>
          </a:p>
        </p:txBody>
      </p:sp>
      <p:sp>
        <p:nvSpPr>
          <p:cNvPr id="5" name="Footer Placeholder 4">
            <a:extLst>
              <a:ext uri="{FF2B5EF4-FFF2-40B4-BE49-F238E27FC236}">
                <a16:creationId xmlns:a16="http://schemas.microsoft.com/office/drawing/2014/main" id="{FCC1CCEE-725F-4745-837B-87EFB70E71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2300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9BDC-6F21-4EF5-A8DD-E35E27EA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68D5F-2AB6-42D3-A54E-AB3E603251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5AB07F-D5F7-402A-AE4E-027BF1C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108EDC-3863-43B9-93C7-37465DC73B28}"/>
              </a:ext>
            </a:extLst>
          </p:cNvPr>
          <p:cNvSpPr>
            <a:spLocks noGrp="1"/>
          </p:cNvSpPr>
          <p:nvPr>
            <p:ph type="dt" sz="half" idx="10"/>
          </p:nvPr>
        </p:nvSpPr>
        <p:spPr/>
        <p:txBody>
          <a:bodyPr/>
          <a:lstStyle/>
          <a:p>
            <a:fld id="{40DA1498-92C7-4E4B-8045-C9195F453964}" type="datetimeFigureOut">
              <a:rPr lang="en-US" smtClean="0"/>
              <a:t>4/13/2024</a:t>
            </a:fld>
            <a:endParaRPr lang="en-US" dirty="0"/>
          </a:p>
        </p:txBody>
      </p:sp>
      <p:sp>
        <p:nvSpPr>
          <p:cNvPr id="6" name="Footer Placeholder 5">
            <a:extLst>
              <a:ext uri="{FF2B5EF4-FFF2-40B4-BE49-F238E27FC236}">
                <a16:creationId xmlns:a16="http://schemas.microsoft.com/office/drawing/2014/main" id="{A777D452-958D-4159-A9A4-16DD29680A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74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C848-926A-4FD3-A311-A100A2662B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8ECD90-B4F0-4DFB-BB3D-F23102078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5A6C3A-033E-474B-AB97-D8291A04E7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32B928-3A23-4FCA-AD1F-E45A467B5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DC8376-6FC6-4A11-B0DB-9A148E9C00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80206F-8846-425C-A56E-16FFBA442014}"/>
              </a:ext>
            </a:extLst>
          </p:cNvPr>
          <p:cNvSpPr>
            <a:spLocks noGrp="1"/>
          </p:cNvSpPr>
          <p:nvPr>
            <p:ph type="dt" sz="half" idx="10"/>
          </p:nvPr>
        </p:nvSpPr>
        <p:spPr/>
        <p:txBody>
          <a:bodyPr/>
          <a:lstStyle/>
          <a:p>
            <a:fld id="{40DA1498-92C7-4E4B-8045-C9195F453964}" type="datetimeFigureOut">
              <a:rPr lang="en-US" smtClean="0"/>
              <a:t>4/13/2024</a:t>
            </a:fld>
            <a:endParaRPr lang="en-US" dirty="0"/>
          </a:p>
        </p:txBody>
      </p:sp>
      <p:sp>
        <p:nvSpPr>
          <p:cNvPr id="8" name="Footer Placeholder 7">
            <a:extLst>
              <a:ext uri="{FF2B5EF4-FFF2-40B4-BE49-F238E27FC236}">
                <a16:creationId xmlns:a16="http://schemas.microsoft.com/office/drawing/2014/main" id="{6A45E89F-12CF-4561-A5F2-1E05783A30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690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E367-8DA0-4655-BCBC-F4280D864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F9592-AA3C-4CF8-A5DB-4D010195A438}"/>
              </a:ext>
            </a:extLst>
          </p:cNvPr>
          <p:cNvSpPr>
            <a:spLocks noGrp="1"/>
          </p:cNvSpPr>
          <p:nvPr>
            <p:ph type="dt" sz="half" idx="10"/>
          </p:nvPr>
        </p:nvSpPr>
        <p:spPr/>
        <p:txBody>
          <a:bodyPr/>
          <a:lstStyle/>
          <a:p>
            <a:fld id="{40DA1498-92C7-4E4B-8045-C9195F453964}" type="datetimeFigureOut">
              <a:rPr lang="en-US" smtClean="0"/>
              <a:t>4/13/2024</a:t>
            </a:fld>
            <a:endParaRPr lang="en-US" dirty="0"/>
          </a:p>
        </p:txBody>
      </p:sp>
      <p:sp>
        <p:nvSpPr>
          <p:cNvPr id="4" name="Footer Placeholder 3">
            <a:extLst>
              <a:ext uri="{FF2B5EF4-FFF2-40B4-BE49-F238E27FC236}">
                <a16:creationId xmlns:a16="http://schemas.microsoft.com/office/drawing/2014/main" id="{3C2C9377-F93E-4515-852A-2647077551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6255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599B4-6AB2-4190-82B5-7667EE1E922A}"/>
              </a:ext>
            </a:extLst>
          </p:cNvPr>
          <p:cNvSpPr>
            <a:spLocks noGrp="1"/>
          </p:cNvSpPr>
          <p:nvPr>
            <p:ph type="dt" sz="half" idx="10"/>
          </p:nvPr>
        </p:nvSpPr>
        <p:spPr/>
        <p:txBody>
          <a:bodyPr/>
          <a:lstStyle/>
          <a:p>
            <a:fld id="{40DA1498-92C7-4E4B-8045-C9195F453964}" type="datetimeFigureOut">
              <a:rPr lang="en-US" smtClean="0"/>
              <a:t>4/13/2024</a:t>
            </a:fld>
            <a:endParaRPr lang="en-US" dirty="0"/>
          </a:p>
        </p:txBody>
      </p:sp>
      <p:sp>
        <p:nvSpPr>
          <p:cNvPr id="3" name="Footer Placeholder 2">
            <a:extLst>
              <a:ext uri="{FF2B5EF4-FFF2-40B4-BE49-F238E27FC236}">
                <a16:creationId xmlns:a16="http://schemas.microsoft.com/office/drawing/2014/main" id="{1B8FBFB3-AD86-4E39-B8AE-B4EC145281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3DA1-5CB8-405D-9613-8A9B7BC56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42BB15-A24D-42E9-9CAE-BB8272263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F0849D-D3C3-462A-9751-4EAB0B914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0DD20-7A20-4574-98A4-427795876739}"/>
              </a:ext>
            </a:extLst>
          </p:cNvPr>
          <p:cNvSpPr>
            <a:spLocks noGrp="1"/>
          </p:cNvSpPr>
          <p:nvPr>
            <p:ph type="dt" sz="half" idx="10"/>
          </p:nvPr>
        </p:nvSpPr>
        <p:spPr/>
        <p:txBody>
          <a:bodyPr/>
          <a:lstStyle/>
          <a:p>
            <a:fld id="{40DA1498-92C7-4E4B-8045-C9195F453964}" type="datetimeFigureOut">
              <a:rPr lang="en-US" smtClean="0"/>
              <a:t>4/13/2024</a:t>
            </a:fld>
            <a:endParaRPr lang="en-US" dirty="0"/>
          </a:p>
        </p:txBody>
      </p:sp>
      <p:sp>
        <p:nvSpPr>
          <p:cNvPr id="6" name="Footer Placeholder 5">
            <a:extLst>
              <a:ext uri="{FF2B5EF4-FFF2-40B4-BE49-F238E27FC236}">
                <a16:creationId xmlns:a16="http://schemas.microsoft.com/office/drawing/2014/main" id="{54D0ED2B-71C4-421A-9DB0-676E00C10B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5C67-EEEC-4AB0-9653-0F80D6B10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D50D6D-5277-4324-AF23-5FAF00783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5275657-2BF9-4761-96B6-50EE3CFCF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3C3F7B-A4C8-4F9D-8165-BC5186EA0929}"/>
              </a:ext>
            </a:extLst>
          </p:cNvPr>
          <p:cNvSpPr>
            <a:spLocks noGrp="1"/>
          </p:cNvSpPr>
          <p:nvPr>
            <p:ph type="dt" sz="half" idx="10"/>
          </p:nvPr>
        </p:nvSpPr>
        <p:spPr/>
        <p:txBody>
          <a:bodyPr/>
          <a:lstStyle/>
          <a:p>
            <a:fld id="{40DA1498-92C7-4E4B-8045-C9195F453964}" type="datetimeFigureOut">
              <a:rPr lang="en-US" smtClean="0"/>
              <a:t>4/13/2024</a:t>
            </a:fld>
            <a:endParaRPr lang="en-US" dirty="0"/>
          </a:p>
        </p:txBody>
      </p:sp>
      <p:sp>
        <p:nvSpPr>
          <p:cNvPr id="6" name="Footer Placeholder 5">
            <a:extLst>
              <a:ext uri="{FF2B5EF4-FFF2-40B4-BE49-F238E27FC236}">
                <a16:creationId xmlns:a16="http://schemas.microsoft.com/office/drawing/2014/main" id="{DE696EA5-2FA2-464D-982F-C53E6426A8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445CA-54C1-4DDE-A216-DD2414E3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6395A-6879-4E93-B24E-067F88AC1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0FF5B-A6A6-4F0F-AA5D-3F0F69A4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A1498-92C7-4E4B-8045-C9195F453964}" type="datetimeFigureOut">
              <a:rPr lang="en-US" smtClean="0"/>
              <a:t>4/13/2024</a:t>
            </a:fld>
            <a:endParaRPr lang="en-US" dirty="0"/>
          </a:p>
        </p:txBody>
      </p:sp>
      <p:sp>
        <p:nvSpPr>
          <p:cNvPr id="5" name="Footer Placeholder 4">
            <a:extLst>
              <a:ext uri="{FF2B5EF4-FFF2-40B4-BE49-F238E27FC236}">
                <a16:creationId xmlns:a16="http://schemas.microsoft.com/office/drawing/2014/main" id="{FA798FAA-76CC-42EF-8BE0-466A41BB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49FF02-6890-4E10-B958-1097AD32C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EDF93-2BFD-41CA-ABC7-B039102F3792}" type="slidenum">
              <a:rPr lang="en-US" smtClean="0"/>
              <a:t>‹#›</a:t>
            </a:fld>
            <a:endParaRPr lang="en-US" dirty="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hyperlink" Target="https://pixabay.com/en/exchange-of-ideas-debate-discussion-222788/"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42.png"/><Relationship Id="rId3" Type="http://schemas.openxmlformats.org/officeDocument/2006/relationships/image" Target="../media/image34.png"/><Relationship Id="rId7" Type="http://schemas.openxmlformats.org/officeDocument/2006/relationships/image" Target="../media/image10.png"/><Relationship Id="rId12" Type="http://schemas.openxmlformats.org/officeDocument/2006/relationships/image" Target="../media/image41.sv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38.png"/><Relationship Id="rId14" Type="http://schemas.openxmlformats.org/officeDocument/2006/relationships/image" Target="../media/image43.sv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sp>
        <p:nvSpPr>
          <p:cNvPr id="4" name="Diamond 3">
            <a:extLst>
              <a:ext uri="{FF2B5EF4-FFF2-40B4-BE49-F238E27FC236}">
                <a16:creationId xmlns:a16="http://schemas.microsoft.com/office/drawing/2014/main" id="{1C59176D-59A8-4C02-B448-EE01232FB3E7}"/>
              </a:ext>
              <a:ext uri="{C183D7F6-B498-43B3-948B-1728B52AA6E4}">
                <adec:decorative xmlns:adec="http://schemas.microsoft.com/office/drawing/2017/decorative" val="1"/>
              </a:ext>
            </a:extLst>
          </p:cNvPr>
          <p:cNvSpPr/>
          <p:nvPr/>
        </p:nvSpPr>
        <p:spPr>
          <a:xfrm>
            <a:off x="4792318" y="1484384"/>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iamond 4">
            <a:extLst>
              <a:ext uri="{FF2B5EF4-FFF2-40B4-BE49-F238E27FC236}">
                <a16:creationId xmlns:a16="http://schemas.microsoft.com/office/drawing/2014/main" id="{A50B1817-3C7F-41BC-8557-7A00C928EE16}"/>
              </a:ext>
              <a:ext uri="{C183D7F6-B498-43B3-948B-1728B52AA6E4}">
                <adec:decorative xmlns:adec="http://schemas.microsoft.com/office/drawing/2017/decorative" val="1"/>
              </a:ext>
            </a:extLst>
          </p:cNvPr>
          <p:cNvSpPr/>
          <p:nvPr/>
        </p:nvSpPr>
        <p:spPr>
          <a:xfrm>
            <a:off x="4325257" y="265973"/>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300AEF-1595-4419-801B-6E36A33BB8CF}"/>
              </a:ext>
            </a:extLst>
          </p:cNvPr>
          <p:cNvSpPr>
            <a:spLocks noGrp="1"/>
          </p:cNvSpPr>
          <p:nvPr>
            <p:ph type="ctrTitle"/>
          </p:nvPr>
        </p:nvSpPr>
        <p:spPr>
          <a:xfrm>
            <a:off x="1524000" y="2913139"/>
            <a:ext cx="9144000" cy="3046988"/>
          </a:xfrm>
        </p:spPr>
        <p:txBody>
          <a:bodyPr lIns="0" tIns="0" rIns="0" bIns="0" anchor="t">
            <a:spAutoFit/>
          </a:bodyPr>
          <a:lstStyle/>
          <a:p>
            <a:r>
              <a:rPr lang="en-US" b="1" dirty="0">
                <a:solidFill>
                  <a:schemeClr val="bg1"/>
                </a:solidFill>
              </a:rPr>
              <a:t>Effective Delivery of Death Notifications</a:t>
            </a:r>
            <a:br>
              <a:rPr lang="en-US" b="1" dirty="0">
                <a:solidFill>
                  <a:schemeClr val="bg1"/>
                </a:solidFill>
              </a:rPr>
            </a:br>
            <a:br>
              <a:rPr lang="en-US" dirty="0">
                <a:solidFill>
                  <a:schemeClr val="bg1"/>
                </a:solidFill>
              </a:rPr>
            </a:br>
            <a:r>
              <a:rPr lang="en-US" sz="4000" dirty="0">
                <a:solidFill>
                  <a:schemeClr val="accent4"/>
                </a:solidFill>
              </a:rPr>
              <a:t>[</a:t>
            </a:r>
            <a:r>
              <a:rPr lang="en-US" sz="4000" i="1" dirty="0">
                <a:solidFill>
                  <a:schemeClr val="accent4"/>
                </a:solidFill>
              </a:rPr>
              <a:t>date, agency/organization</a:t>
            </a:r>
            <a:r>
              <a:rPr lang="en-US" sz="4000" dirty="0">
                <a:solidFill>
                  <a:schemeClr val="accent4"/>
                </a:solidFill>
              </a:rPr>
              <a:t>]</a:t>
            </a:r>
            <a:endParaRPr lang="en-US" dirty="0">
              <a:solidFill>
                <a:schemeClr val="accent4"/>
              </a:solidFill>
            </a:endParaRPr>
          </a:p>
        </p:txBody>
      </p:sp>
      <p:sp>
        <p:nvSpPr>
          <p:cNvPr id="3" name="TextBox 2">
            <a:extLst>
              <a:ext uri="{FF2B5EF4-FFF2-40B4-BE49-F238E27FC236}">
                <a16:creationId xmlns:a16="http://schemas.microsoft.com/office/drawing/2014/main" id="{79FF0114-0AFF-398C-7995-B873A6596D77}"/>
              </a:ext>
            </a:extLst>
          </p:cNvPr>
          <p:cNvSpPr txBox="1"/>
          <p:nvPr/>
        </p:nvSpPr>
        <p:spPr>
          <a:xfrm>
            <a:off x="426720" y="6116391"/>
            <a:ext cx="11338560" cy="676467"/>
          </a:xfrm>
          <a:prstGeom prst="rect">
            <a:avLst/>
          </a:prstGeom>
          <a:noFill/>
        </p:spPr>
        <p:txBody>
          <a:bodyPr wrap="square" rtlCol="0">
            <a:spAutoFit/>
          </a:bodyPr>
          <a:lstStyle/>
          <a:p>
            <a:pPr marL="0" marR="0" algn="just">
              <a:lnSpc>
                <a:spcPct val="107000"/>
              </a:lnSpc>
              <a:spcBef>
                <a:spcPts val="0"/>
              </a:spcBef>
              <a:spcAft>
                <a:spcPts val="0"/>
              </a:spcAft>
              <a:tabLst>
                <a:tab pos="838200" algn="l"/>
              </a:tabLst>
            </a:pPr>
            <a:r>
              <a:rPr lang="en-US" sz="1200" kern="1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This resource was produced by the OVC ELERV Fellow under 15POVC-22-GK-01519-NONF, awarded by the Office for Victims of Crime, Office of Justice Programs, U.S. Department of Justice. The opinions, findings, and conclusions or recommendations expressed in this </a:t>
            </a:r>
            <a:r>
              <a:rPr lang="en-US" sz="1200" kern="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resource</a:t>
            </a:r>
            <a:r>
              <a:rPr lang="en-US" sz="1200" kern="1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are those of the contributors and do not necessarily represent the official position or policies of the U.S. Department of Justice.</a:t>
            </a:r>
          </a:p>
        </p:txBody>
      </p:sp>
    </p:spTree>
    <p:extLst>
      <p:ext uri="{BB962C8B-B14F-4D97-AF65-F5344CB8AC3E}">
        <p14:creationId xmlns:p14="http://schemas.microsoft.com/office/powerpoint/2010/main" val="238784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9B6E-24F2-CEA4-568F-AE9BEFC27DA2}"/>
              </a:ext>
            </a:extLst>
          </p:cNvPr>
          <p:cNvSpPr>
            <a:spLocks noGrp="1"/>
          </p:cNvSpPr>
          <p:nvPr>
            <p:ph type="title"/>
          </p:nvPr>
        </p:nvSpPr>
        <p:spPr/>
        <p:txBody>
          <a:bodyPr/>
          <a:lstStyle/>
          <a:p>
            <a:r>
              <a:rPr lang="en-US" dirty="0"/>
              <a:t>[</a:t>
            </a:r>
            <a:r>
              <a:rPr lang="en-US" i="1" dirty="0"/>
              <a:t>State/County</a:t>
            </a:r>
            <a:r>
              <a:rPr lang="en-US" dirty="0"/>
              <a:t>] Death Investigations</a:t>
            </a:r>
          </a:p>
        </p:txBody>
      </p:sp>
      <p:sp>
        <p:nvSpPr>
          <p:cNvPr id="3" name="Content Placeholder 2">
            <a:extLst>
              <a:ext uri="{FF2B5EF4-FFF2-40B4-BE49-F238E27FC236}">
                <a16:creationId xmlns:a16="http://schemas.microsoft.com/office/drawing/2014/main" id="{8F2A561E-D213-F09D-F865-1F4FF4886EF6}"/>
              </a:ext>
            </a:extLst>
          </p:cNvPr>
          <p:cNvSpPr>
            <a:spLocks noGrp="1"/>
          </p:cNvSpPr>
          <p:nvPr>
            <p:ph idx="1"/>
          </p:nvPr>
        </p:nvSpPr>
        <p:spPr/>
        <p:txBody>
          <a:bodyPr>
            <a:normAutofit/>
          </a:bodyPr>
          <a:lstStyle/>
          <a:p>
            <a:pPr>
              <a:spcBef>
                <a:spcPts val="1200"/>
              </a:spcBef>
              <a:spcAft>
                <a:spcPts val="1200"/>
              </a:spcAft>
              <a:buClr>
                <a:schemeClr val="accent3"/>
              </a:buClr>
              <a:defRPr/>
            </a:pPr>
            <a:r>
              <a:rPr lang="en-US" b="1" dirty="0"/>
              <a:t>[</a:t>
            </a:r>
            <a:r>
              <a:rPr lang="en-US" b="1" i="1" dirty="0"/>
              <a:t>enter coroner/medical examiner process</a:t>
            </a:r>
            <a:r>
              <a:rPr lang="en-US" b="1" dirty="0"/>
              <a:t>]</a:t>
            </a:r>
          </a:p>
          <a:p>
            <a:pPr>
              <a:spcBef>
                <a:spcPts val="1200"/>
              </a:spcBef>
              <a:spcAft>
                <a:spcPts val="1200"/>
              </a:spcAft>
              <a:buClr>
                <a:schemeClr val="accent3"/>
              </a:buClr>
              <a:defRPr/>
            </a:pPr>
            <a:r>
              <a:rPr lang="en-US" b="1" dirty="0"/>
              <a:t>[</a:t>
            </a:r>
            <a:r>
              <a:rPr lang="en-US" b="1" i="1" dirty="0"/>
              <a:t>enter coroner/medical examiner contact information</a:t>
            </a:r>
            <a:r>
              <a:rPr lang="en-US" b="1" dirty="0"/>
              <a:t>]</a:t>
            </a:r>
            <a:endParaRPr lang="en-US" dirty="0"/>
          </a:p>
          <a:p>
            <a:pPr marL="274320" indent="-274320" eaLnBrk="1" fontAlgn="auto" hangingPunct="1">
              <a:lnSpc>
                <a:spcPct val="160000"/>
              </a:lnSpc>
              <a:spcBef>
                <a:spcPts val="580"/>
              </a:spcBef>
              <a:spcAft>
                <a:spcPts val="0"/>
              </a:spcAft>
              <a:buClr>
                <a:schemeClr val="accent3"/>
              </a:buClr>
              <a:buFont typeface="Arial" panose="020B0604020202020204" pitchFamily="34" charset="0"/>
              <a:buChar char="•"/>
              <a:defRPr/>
            </a:pPr>
            <a:endParaRPr lang="en-US" sz="3600" dirty="0"/>
          </a:p>
          <a:p>
            <a:pPr marL="274320" indent="-274320" eaLnBrk="1" fontAlgn="auto" hangingPunct="1">
              <a:lnSpc>
                <a:spcPct val="160000"/>
              </a:lnSpc>
              <a:spcBef>
                <a:spcPts val="580"/>
              </a:spcBef>
              <a:spcAft>
                <a:spcPts val="0"/>
              </a:spcAft>
              <a:buClr>
                <a:schemeClr val="accent3"/>
              </a:buClr>
              <a:buFont typeface="Arial" panose="020B0604020202020204" pitchFamily="34" charset="0"/>
              <a:buChar char="•"/>
              <a:defRPr/>
            </a:pPr>
            <a:endParaRPr lang="en-US" sz="3600" dirty="0"/>
          </a:p>
        </p:txBody>
      </p:sp>
    </p:spTree>
    <p:extLst>
      <p:ext uri="{BB962C8B-B14F-4D97-AF65-F5344CB8AC3E}">
        <p14:creationId xmlns:p14="http://schemas.microsoft.com/office/powerpoint/2010/main" val="337271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9B6E-24F2-CEA4-568F-AE9BEFC27DA2}"/>
              </a:ext>
            </a:extLst>
          </p:cNvPr>
          <p:cNvSpPr>
            <a:spLocks noGrp="1"/>
          </p:cNvSpPr>
          <p:nvPr>
            <p:ph type="title"/>
          </p:nvPr>
        </p:nvSpPr>
        <p:spPr/>
        <p:txBody>
          <a:bodyPr/>
          <a:lstStyle/>
          <a:p>
            <a:r>
              <a:rPr lang="en-US" dirty="0"/>
              <a:t>[</a:t>
            </a:r>
            <a:r>
              <a:rPr lang="en-US" i="1" dirty="0"/>
              <a:t>Agency</a:t>
            </a:r>
            <a:r>
              <a:rPr lang="en-US" dirty="0"/>
              <a:t>] Death Investigations</a:t>
            </a:r>
          </a:p>
        </p:txBody>
      </p:sp>
      <p:sp>
        <p:nvSpPr>
          <p:cNvPr id="3" name="Content Placeholder 2">
            <a:extLst>
              <a:ext uri="{FF2B5EF4-FFF2-40B4-BE49-F238E27FC236}">
                <a16:creationId xmlns:a16="http://schemas.microsoft.com/office/drawing/2014/main" id="{8F2A561E-D213-F09D-F865-1F4FF4886EF6}"/>
              </a:ext>
            </a:extLst>
          </p:cNvPr>
          <p:cNvSpPr>
            <a:spLocks noGrp="1"/>
          </p:cNvSpPr>
          <p:nvPr>
            <p:ph idx="1"/>
          </p:nvPr>
        </p:nvSpPr>
        <p:spPr/>
        <p:txBody>
          <a:bodyPr>
            <a:normAutofit/>
          </a:bodyPr>
          <a:lstStyle/>
          <a:p>
            <a:pPr>
              <a:spcBef>
                <a:spcPts val="1200"/>
              </a:spcBef>
              <a:spcAft>
                <a:spcPts val="1200"/>
              </a:spcAft>
              <a:buClr>
                <a:schemeClr val="accent3"/>
              </a:buClr>
              <a:defRPr/>
            </a:pPr>
            <a:r>
              <a:rPr lang="en-US" b="1" dirty="0"/>
              <a:t>[</a:t>
            </a:r>
            <a:r>
              <a:rPr lang="en-US" b="1" i="1" dirty="0"/>
              <a:t>enter agency processes</a:t>
            </a:r>
            <a:r>
              <a:rPr lang="en-US" b="1" dirty="0"/>
              <a:t>]</a:t>
            </a:r>
          </a:p>
          <a:p>
            <a:pPr lvl="1">
              <a:spcBef>
                <a:spcPts val="1200"/>
              </a:spcBef>
              <a:spcAft>
                <a:spcPts val="1200"/>
              </a:spcAft>
              <a:buClr>
                <a:schemeClr val="accent3"/>
              </a:buClr>
              <a:defRPr/>
            </a:pPr>
            <a:r>
              <a:rPr lang="en-US" b="1" i="1" dirty="0"/>
              <a:t>Types of death investigations (e.g., drownings, homicides, overdoses, suicides, traffic fatalities, undetermined)</a:t>
            </a:r>
          </a:p>
          <a:p>
            <a:pPr lvl="1">
              <a:spcBef>
                <a:spcPts val="1200"/>
              </a:spcBef>
              <a:spcAft>
                <a:spcPts val="1200"/>
              </a:spcAft>
              <a:buClr>
                <a:schemeClr val="accent3"/>
              </a:buClr>
              <a:defRPr/>
            </a:pPr>
            <a:r>
              <a:rPr lang="en-US" b="1" i="1" dirty="0"/>
              <a:t>Units/personnel responsible for each type of death investigation</a:t>
            </a:r>
            <a:endParaRPr lang="en-US" b="1" dirty="0"/>
          </a:p>
          <a:p>
            <a:pPr marL="274320" indent="-274320">
              <a:lnSpc>
                <a:spcPct val="160000"/>
              </a:lnSpc>
              <a:spcBef>
                <a:spcPts val="580"/>
              </a:spcBef>
              <a:buClr>
                <a:schemeClr val="accent3"/>
              </a:buClr>
              <a:defRPr/>
            </a:pPr>
            <a:endParaRPr lang="en-US" dirty="0"/>
          </a:p>
          <a:p>
            <a:pPr marL="274320" indent="-274320" eaLnBrk="1" fontAlgn="auto" hangingPunct="1">
              <a:lnSpc>
                <a:spcPct val="160000"/>
              </a:lnSpc>
              <a:spcBef>
                <a:spcPts val="580"/>
              </a:spcBef>
              <a:spcAft>
                <a:spcPts val="0"/>
              </a:spcAft>
              <a:buClr>
                <a:schemeClr val="accent3"/>
              </a:buClr>
              <a:buFont typeface="Arial" panose="020B0604020202020204" pitchFamily="34" charset="0"/>
              <a:buChar char="•"/>
              <a:defRPr/>
            </a:pPr>
            <a:endParaRPr lang="en-US" sz="3600" dirty="0"/>
          </a:p>
          <a:p>
            <a:pPr marL="274320" indent="-274320" eaLnBrk="1" fontAlgn="auto" hangingPunct="1">
              <a:lnSpc>
                <a:spcPct val="160000"/>
              </a:lnSpc>
              <a:spcBef>
                <a:spcPts val="580"/>
              </a:spcBef>
              <a:spcAft>
                <a:spcPts val="0"/>
              </a:spcAft>
              <a:buClr>
                <a:schemeClr val="accent3"/>
              </a:buClr>
              <a:buFont typeface="Arial" panose="020B0604020202020204" pitchFamily="34" charset="0"/>
              <a:buChar char="•"/>
              <a:defRPr/>
            </a:pPr>
            <a:endParaRPr lang="en-US" sz="3600" dirty="0"/>
          </a:p>
        </p:txBody>
      </p:sp>
    </p:spTree>
    <p:extLst>
      <p:ext uri="{BB962C8B-B14F-4D97-AF65-F5344CB8AC3E}">
        <p14:creationId xmlns:p14="http://schemas.microsoft.com/office/powerpoint/2010/main" val="39498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9B6E-24F2-CEA4-568F-AE9BEFC27DA2}"/>
              </a:ext>
            </a:extLst>
          </p:cNvPr>
          <p:cNvSpPr>
            <a:spLocks noGrp="1"/>
          </p:cNvSpPr>
          <p:nvPr>
            <p:ph type="title"/>
          </p:nvPr>
        </p:nvSpPr>
        <p:spPr/>
        <p:txBody>
          <a:bodyPr/>
          <a:lstStyle/>
          <a:p>
            <a:r>
              <a:rPr lang="en-US" dirty="0"/>
              <a:t>[</a:t>
            </a:r>
            <a:r>
              <a:rPr lang="en-US" i="1" dirty="0"/>
              <a:t>Agency</a:t>
            </a:r>
            <a:r>
              <a:rPr lang="en-US" dirty="0"/>
              <a:t>] Death Investigations</a:t>
            </a:r>
          </a:p>
        </p:txBody>
      </p:sp>
      <p:sp>
        <p:nvSpPr>
          <p:cNvPr id="3" name="Content Placeholder 2">
            <a:extLst>
              <a:ext uri="{FF2B5EF4-FFF2-40B4-BE49-F238E27FC236}">
                <a16:creationId xmlns:a16="http://schemas.microsoft.com/office/drawing/2014/main" id="{8F2A561E-D213-F09D-F865-1F4FF4886EF6}"/>
              </a:ext>
            </a:extLst>
          </p:cNvPr>
          <p:cNvSpPr>
            <a:spLocks noGrp="1"/>
          </p:cNvSpPr>
          <p:nvPr>
            <p:ph idx="1"/>
          </p:nvPr>
        </p:nvSpPr>
        <p:spPr/>
        <p:txBody>
          <a:bodyPr>
            <a:normAutofit lnSpcReduction="10000"/>
          </a:bodyPr>
          <a:lstStyle/>
          <a:p>
            <a:pPr>
              <a:spcBef>
                <a:spcPts val="1200"/>
              </a:spcBef>
              <a:spcAft>
                <a:spcPts val="1200"/>
              </a:spcAft>
              <a:buClr>
                <a:schemeClr val="accent3"/>
              </a:buClr>
              <a:defRPr/>
            </a:pPr>
            <a:r>
              <a:rPr lang="en-US" b="1" dirty="0"/>
              <a:t>[</a:t>
            </a:r>
            <a:r>
              <a:rPr lang="en-US" b="1" i="1" dirty="0"/>
              <a:t>enter agency processes</a:t>
            </a:r>
            <a:r>
              <a:rPr lang="en-US" b="1" dirty="0"/>
              <a:t>]</a:t>
            </a:r>
          </a:p>
          <a:p>
            <a:pPr lvl="1">
              <a:spcBef>
                <a:spcPts val="1200"/>
              </a:spcBef>
              <a:spcAft>
                <a:spcPts val="1200"/>
              </a:spcAft>
              <a:buClr>
                <a:schemeClr val="accent3"/>
              </a:buClr>
              <a:defRPr/>
            </a:pPr>
            <a:r>
              <a:rPr lang="en-US" b="1" i="1" dirty="0"/>
              <a:t>Scene responsibilities</a:t>
            </a:r>
          </a:p>
          <a:p>
            <a:pPr lvl="2">
              <a:spcBef>
                <a:spcPts val="1200"/>
              </a:spcBef>
              <a:spcAft>
                <a:spcPts val="1200"/>
              </a:spcAft>
              <a:buClr>
                <a:schemeClr val="accent3"/>
              </a:buClr>
              <a:defRPr/>
            </a:pPr>
            <a:r>
              <a:rPr lang="en-US" sz="2400" b="1" i="1" dirty="0"/>
              <a:t>Patrol personnel</a:t>
            </a:r>
          </a:p>
          <a:p>
            <a:pPr lvl="2">
              <a:spcBef>
                <a:spcPts val="1200"/>
              </a:spcBef>
              <a:spcAft>
                <a:spcPts val="1200"/>
              </a:spcAft>
              <a:buClr>
                <a:schemeClr val="accent3"/>
              </a:buClr>
              <a:defRPr/>
            </a:pPr>
            <a:r>
              <a:rPr lang="en-US" sz="2400" b="1" i="1" dirty="0"/>
              <a:t>Investigators</a:t>
            </a:r>
          </a:p>
          <a:p>
            <a:pPr lvl="2">
              <a:spcBef>
                <a:spcPts val="1200"/>
              </a:spcBef>
              <a:spcAft>
                <a:spcPts val="1200"/>
              </a:spcAft>
              <a:buClr>
                <a:schemeClr val="accent3"/>
              </a:buClr>
              <a:defRPr/>
            </a:pPr>
            <a:r>
              <a:rPr lang="en-US" sz="2400" b="1" i="1" dirty="0"/>
              <a:t>Crime scene personnel</a:t>
            </a:r>
          </a:p>
          <a:p>
            <a:pPr lvl="2">
              <a:spcBef>
                <a:spcPts val="1200"/>
              </a:spcBef>
              <a:spcAft>
                <a:spcPts val="1200"/>
              </a:spcAft>
              <a:buClr>
                <a:schemeClr val="accent3"/>
              </a:buClr>
              <a:defRPr/>
            </a:pPr>
            <a:r>
              <a:rPr lang="en-US" sz="2400" b="1" i="1" dirty="0"/>
              <a:t>Victim services personnel</a:t>
            </a:r>
          </a:p>
          <a:p>
            <a:pPr lvl="2">
              <a:spcBef>
                <a:spcPts val="1200"/>
              </a:spcBef>
              <a:spcAft>
                <a:spcPts val="1200"/>
              </a:spcAft>
              <a:buClr>
                <a:schemeClr val="accent3"/>
              </a:buClr>
              <a:defRPr/>
            </a:pPr>
            <a:r>
              <a:rPr lang="en-US" sz="2400" b="1" i="1" dirty="0"/>
              <a:t>Other personnel (specify)</a:t>
            </a:r>
            <a:endParaRPr lang="en-US" sz="2400" dirty="0"/>
          </a:p>
          <a:p>
            <a:pPr marL="274320" indent="-274320" eaLnBrk="1" fontAlgn="auto" hangingPunct="1">
              <a:lnSpc>
                <a:spcPct val="160000"/>
              </a:lnSpc>
              <a:spcBef>
                <a:spcPts val="580"/>
              </a:spcBef>
              <a:spcAft>
                <a:spcPts val="0"/>
              </a:spcAft>
              <a:buClr>
                <a:schemeClr val="accent3"/>
              </a:buClr>
              <a:buFont typeface="Arial" panose="020B0604020202020204" pitchFamily="34" charset="0"/>
              <a:buChar char="•"/>
              <a:defRPr/>
            </a:pPr>
            <a:endParaRPr lang="en-US" sz="3600" dirty="0"/>
          </a:p>
          <a:p>
            <a:pPr marL="274320" indent="-274320" eaLnBrk="1" fontAlgn="auto" hangingPunct="1">
              <a:lnSpc>
                <a:spcPct val="160000"/>
              </a:lnSpc>
              <a:spcBef>
                <a:spcPts val="580"/>
              </a:spcBef>
              <a:spcAft>
                <a:spcPts val="0"/>
              </a:spcAft>
              <a:buClr>
                <a:schemeClr val="accent3"/>
              </a:buClr>
              <a:buFont typeface="Arial" panose="020B0604020202020204" pitchFamily="34" charset="0"/>
              <a:buChar char="•"/>
              <a:defRPr/>
            </a:pPr>
            <a:endParaRPr lang="en-US" sz="3600" dirty="0"/>
          </a:p>
        </p:txBody>
      </p:sp>
    </p:spTree>
    <p:extLst>
      <p:ext uri="{BB962C8B-B14F-4D97-AF65-F5344CB8AC3E}">
        <p14:creationId xmlns:p14="http://schemas.microsoft.com/office/powerpoint/2010/main" val="315042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9B6E-24F2-CEA4-568F-AE9BEFC27DA2}"/>
              </a:ext>
            </a:extLst>
          </p:cNvPr>
          <p:cNvSpPr>
            <a:spLocks noGrp="1"/>
          </p:cNvSpPr>
          <p:nvPr>
            <p:ph type="title"/>
          </p:nvPr>
        </p:nvSpPr>
        <p:spPr/>
        <p:txBody>
          <a:bodyPr/>
          <a:lstStyle/>
          <a:p>
            <a:r>
              <a:rPr lang="en-US" dirty="0"/>
              <a:t>[</a:t>
            </a:r>
            <a:r>
              <a:rPr lang="en-US" i="1" dirty="0"/>
              <a:t>Agency</a:t>
            </a:r>
            <a:r>
              <a:rPr lang="en-US" dirty="0"/>
              <a:t>] Death Investigations</a:t>
            </a:r>
          </a:p>
        </p:txBody>
      </p:sp>
      <p:sp>
        <p:nvSpPr>
          <p:cNvPr id="3" name="Content Placeholder 2">
            <a:extLst>
              <a:ext uri="{FF2B5EF4-FFF2-40B4-BE49-F238E27FC236}">
                <a16:creationId xmlns:a16="http://schemas.microsoft.com/office/drawing/2014/main" id="{8F2A561E-D213-F09D-F865-1F4FF4886EF6}"/>
              </a:ext>
            </a:extLst>
          </p:cNvPr>
          <p:cNvSpPr>
            <a:spLocks noGrp="1"/>
          </p:cNvSpPr>
          <p:nvPr>
            <p:ph idx="1"/>
          </p:nvPr>
        </p:nvSpPr>
        <p:spPr/>
        <p:txBody>
          <a:bodyPr>
            <a:normAutofit/>
          </a:bodyPr>
          <a:lstStyle/>
          <a:p>
            <a:pPr>
              <a:spcBef>
                <a:spcPts val="1200"/>
              </a:spcBef>
              <a:spcAft>
                <a:spcPts val="1200"/>
              </a:spcAft>
              <a:buClr>
                <a:schemeClr val="accent3"/>
              </a:buClr>
              <a:defRPr/>
            </a:pPr>
            <a:r>
              <a:rPr lang="en-US" b="1" dirty="0"/>
              <a:t>[</a:t>
            </a:r>
            <a:r>
              <a:rPr lang="en-US" b="1" i="1" dirty="0"/>
              <a:t>enter agency processes</a:t>
            </a:r>
            <a:r>
              <a:rPr lang="en-US" b="1" dirty="0"/>
              <a:t>]</a:t>
            </a:r>
          </a:p>
          <a:p>
            <a:pPr lvl="1">
              <a:spcBef>
                <a:spcPts val="1200"/>
              </a:spcBef>
              <a:spcAft>
                <a:spcPts val="1200"/>
              </a:spcAft>
              <a:buClr>
                <a:schemeClr val="accent3"/>
              </a:buClr>
              <a:defRPr/>
            </a:pPr>
            <a:r>
              <a:rPr lang="en-US" b="1" i="1" dirty="0"/>
              <a:t>Identification of the decedent</a:t>
            </a:r>
          </a:p>
          <a:p>
            <a:pPr lvl="2">
              <a:spcBef>
                <a:spcPts val="1200"/>
              </a:spcBef>
              <a:spcAft>
                <a:spcPts val="1200"/>
              </a:spcAft>
              <a:buClr>
                <a:schemeClr val="accent3"/>
              </a:buClr>
              <a:defRPr/>
            </a:pPr>
            <a:r>
              <a:rPr lang="en-US" sz="2400" b="1" i="1" dirty="0"/>
              <a:t>Verification process</a:t>
            </a:r>
          </a:p>
          <a:p>
            <a:pPr lvl="2">
              <a:spcBef>
                <a:spcPts val="1200"/>
              </a:spcBef>
              <a:spcAft>
                <a:spcPts val="1200"/>
              </a:spcAft>
              <a:buClr>
                <a:schemeClr val="accent3"/>
              </a:buClr>
              <a:defRPr/>
            </a:pPr>
            <a:r>
              <a:rPr lang="en-US" sz="2400" b="1" i="1" dirty="0"/>
              <a:t>Communication with coroner/medical examiner</a:t>
            </a:r>
            <a:endParaRPr lang="en-US" sz="2400" dirty="0"/>
          </a:p>
          <a:p>
            <a:pPr marL="274320" indent="-274320" eaLnBrk="1" fontAlgn="auto" hangingPunct="1">
              <a:lnSpc>
                <a:spcPct val="160000"/>
              </a:lnSpc>
              <a:spcBef>
                <a:spcPts val="580"/>
              </a:spcBef>
              <a:spcAft>
                <a:spcPts val="0"/>
              </a:spcAft>
              <a:buClr>
                <a:schemeClr val="accent3"/>
              </a:buClr>
              <a:buFont typeface="Arial" panose="020B0604020202020204" pitchFamily="34" charset="0"/>
              <a:buChar char="•"/>
              <a:defRPr/>
            </a:pPr>
            <a:endParaRPr lang="en-US" sz="3600" dirty="0"/>
          </a:p>
          <a:p>
            <a:pPr marL="274320" indent="-274320" eaLnBrk="1" fontAlgn="auto" hangingPunct="1">
              <a:lnSpc>
                <a:spcPct val="160000"/>
              </a:lnSpc>
              <a:spcBef>
                <a:spcPts val="580"/>
              </a:spcBef>
              <a:spcAft>
                <a:spcPts val="0"/>
              </a:spcAft>
              <a:buClr>
                <a:schemeClr val="accent3"/>
              </a:buClr>
              <a:buFont typeface="Arial" panose="020B0604020202020204" pitchFamily="34" charset="0"/>
              <a:buChar char="•"/>
              <a:defRPr/>
            </a:pPr>
            <a:endParaRPr lang="en-US" sz="3600" dirty="0"/>
          </a:p>
        </p:txBody>
      </p:sp>
    </p:spTree>
    <p:extLst>
      <p:ext uri="{BB962C8B-B14F-4D97-AF65-F5344CB8AC3E}">
        <p14:creationId xmlns:p14="http://schemas.microsoft.com/office/powerpoint/2010/main" val="239901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9B6E-24F2-CEA4-568F-AE9BEFC27DA2}"/>
              </a:ext>
            </a:extLst>
          </p:cNvPr>
          <p:cNvSpPr>
            <a:spLocks noGrp="1"/>
          </p:cNvSpPr>
          <p:nvPr>
            <p:ph type="title"/>
          </p:nvPr>
        </p:nvSpPr>
        <p:spPr/>
        <p:txBody>
          <a:bodyPr/>
          <a:lstStyle/>
          <a:p>
            <a:r>
              <a:rPr lang="en-US" dirty="0"/>
              <a:t>[</a:t>
            </a:r>
            <a:r>
              <a:rPr lang="en-US" i="1" dirty="0"/>
              <a:t>Agency</a:t>
            </a:r>
            <a:r>
              <a:rPr lang="en-US" dirty="0"/>
              <a:t>] Death Investigations</a:t>
            </a:r>
          </a:p>
        </p:txBody>
      </p:sp>
      <p:sp>
        <p:nvSpPr>
          <p:cNvPr id="3" name="Content Placeholder 2">
            <a:extLst>
              <a:ext uri="{FF2B5EF4-FFF2-40B4-BE49-F238E27FC236}">
                <a16:creationId xmlns:a16="http://schemas.microsoft.com/office/drawing/2014/main" id="{8F2A561E-D213-F09D-F865-1F4FF4886EF6}"/>
              </a:ext>
            </a:extLst>
          </p:cNvPr>
          <p:cNvSpPr>
            <a:spLocks noGrp="1"/>
          </p:cNvSpPr>
          <p:nvPr>
            <p:ph idx="1"/>
          </p:nvPr>
        </p:nvSpPr>
        <p:spPr/>
        <p:txBody>
          <a:bodyPr>
            <a:normAutofit lnSpcReduction="10000"/>
          </a:bodyPr>
          <a:lstStyle/>
          <a:p>
            <a:pPr>
              <a:spcBef>
                <a:spcPts val="1200"/>
              </a:spcBef>
              <a:spcAft>
                <a:spcPts val="1200"/>
              </a:spcAft>
              <a:buClr>
                <a:schemeClr val="accent3"/>
              </a:buClr>
              <a:defRPr/>
            </a:pPr>
            <a:r>
              <a:rPr lang="en-US" b="1" dirty="0"/>
              <a:t>[</a:t>
            </a:r>
            <a:r>
              <a:rPr lang="en-US" b="1" i="1" dirty="0"/>
              <a:t>enter agency processes</a:t>
            </a:r>
            <a:r>
              <a:rPr lang="en-US" b="1" dirty="0"/>
              <a:t>]</a:t>
            </a:r>
          </a:p>
          <a:p>
            <a:pPr lvl="1">
              <a:spcBef>
                <a:spcPts val="1200"/>
              </a:spcBef>
              <a:spcAft>
                <a:spcPts val="1200"/>
              </a:spcAft>
              <a:buClr>
                <a:schemeClr val="accent3"/>
              </a:buClr>
              <a:defRPr/>
            </a:pPr>
            <a:r>
              <a:rPr lang="en-US" b="1" i="1" dirty="0"/>
              <a:t>Investigation responsibilities</a:t>
            </a:r>
          </a:p>
          <a:p>
            <a:pPr lvl="2">
              <a:spcBef>
                <a:spcPts val="1200"/>
              </a:spcBef>
              <a:spcAft>
                <a:spcPts val="1200"/>
              </a:spcAft>
              <a:buClr>
                <a:schemeClr val="accent3"/>
              </a:buClr>
              <a:defRPr/>
            </a:pPr>
            <a:r>
              <a:rPr lang="en-US" sz="2400" b="1" i="1" dirty="0"/>
              <a:t>Investigators</a:t>
            </a:r>
          </a:p>
          <a:p>
            <a:pPr lvl="2">
              <a:spcBef>
                <a:spcPts val="1200"/>
              </a:spcBef>
              <a:spcAft>
                <a:spcPts val="1200"/>
              </a:spcAft>
              <a:buClr>
                <a:schemeClr val="accent3"/>
              </a:buClr>
              <a:defRPr/>
            </a:pPr>
            <a:r>
              <a:rPr lang="en-US" sz="2400" b="1" i="1" dirty="0"/>
              <a:t>Victim services personnel</a:t>
            </a:r>
            <a:endParaRPr lang="en-US" sz="3600" dirty="0"/>
          </a:p>
          <a:p>
            <a:pPr lvl="1">
              <a:spcBef>
                <a:spcPts val="1200"/>
              </a:spcBef>
              <a:spcAft>
                <a:spcPts val="1200"/>
              </a:spcAft>
              <a:buClr>
                <a:schemeClr val="accent3"/>
              </a:buClr>
              <a:defRPr/>
            </a:pPr>
            <a:r>
              <a:rPr lang="en-US" b="1" i="1" dirty="0"/>
              <a:t>Communication responsibilities with those impacted by the death</a:t>
            </a:r>
          </a:p>
          <a:p>
            <a:pPr lvl="2">
              <a:spcBef>
                <a:spcPts val="1200"/>
              </a:spcBef>
              <a:spcAft>
                <a:spcPts val="1200"/>
              </a:spcAft>
              <a:buClr>
                <a:schemeClr val="accent3"/>
              </a:buClr>
              <a:defRPr/>
            </a:pPr>
            <a:r>
              <a:rPr lang="en-US" sz="2400" b="1" i="1" dirty="0"/>
              <a:t>Investigators</a:t>
            </a:r>
          </a:p>
          <a:p>
            <a:pPr lvl="2">
              <a:spcBef>
                <a:spcPts val="1200"/>
              </a:spcBef>
              <a:spcAft>
                <a:spcPts val="1200"/>
              </a:spcAft>
              <a:buClr>
                <a:schemeClr val="accent3"/>
              </a:buClr>
              <a:defRPr/>
            </a:pPr>
            <a:r>
              <a:rPr lang="en-US" sz="2400" b="1" i="1" dirty="0"/>
              <a:t>Victim services personnel</a:t>
            </a:r>
            <a:endParaRPr lang="en-US" sz="3600" dirty="0"/>
          </a:p>
          <a:p>
            <a:pPr marL="274320" indent="-274320" eaLnBrk="1" fontAlgn="auto" hangingPunct="1">
              <a:lnSpc>
                <a:spcPct val="160000"/>
              </a:lnSpc>
              <a:spcBef>
                <a:spcPts val="580"/>
              </a:spcBef>
              <a:spcAft>
                <a:spcPts val="0"/>
              </a:spcAft>
              <a:buClr>
                <a:schemeClr val="accent3"/>
              </a:buClr>
              <a:buFont typeface="Arial" panose="020B0604020202020204" pitchFamily="34" charset="0"/>
              <a:buChar char="•"/>
              <a:defRPr/>
            </a:pPr>
            <a:endParaRPr lang="en-US" sz="3600" dirty="0"/>
          </a:p>
        </p:txBody>
      </p:sp>
    </p:spTree>
    <p:extLst>
      <p:ext uri="{BB962C8B-B14F-4D97-AF65-F5344CB8AC3E}">
        <p14:creationId xmlns:p14="http://schemas.microsoft.com/office/powerpoint/2010/main" val="228551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CB9D-59F5-E203-44F4-778D2929F074}"/>
              </a:ext>
            </a:extLst>
          </p:cNvPr>
          <p:cNvSpPr>
            <a:spLocks noGrp="1"/>
          </p:cNvSpPr>
          <p:nvPr>
            <p:ph type="title"/>
          </p:nvPr>
        </p:nvSpPr>
        <p:spPr>
          <a:gradFill flip="none" rotWithShape="1">
            <a:gsLst>
              <a:gs pos="0">
                <a:srgbClr val="FFCC66">
                  <a:tint val="66000"/>
                  <a:satMod val="160000"/>
                  <a:shade val="30000"/>
                  <a:satMod val="115000"/>
                </a:srgbClr>
              </a:gs>
              <a:gs pos="50000">
                <a:srgbClr val="FFCC66">
                  <a:tint val="66000"/>
                  <a:satMod val="160000"/>
                  <a:shade val="67500"/>
                  <a:satMod val="115000"/>
                </a:srgbClr>
              </a:gs>
              <a:gs pos="100000">
                <a:srgbClr val="FFCC66">
                  <a:tint val="66000"/>
                  <a:satMod val="160000"/>
                  <a:shade val="100000"/>
                  <a:satMod val="115000"/>
                </a:srgbClr>
              </a:gs>
            </a:gsLst>
            <a:lin ang="5400000" scaled="1"/>
            <a:tileRect/>
          </a:gradFill>
          <a:ln w="38100">
            <a:solidFill>
              <a:schemeClr val="accent3">
                <a:lumMod val="75000"/>
              </a:schemeClr>
            </a:solidFill>
          </a:ln>
        </p:spPr>
        <p:txBody>
          <a:bodyPr/>
          <a:lstStyle/>
          <a:p>
            <a:r>
              <a:rPr lang="en-US" dirty="0"/>
              <a:t>Victim-Centered, Trauma-Informed, and Culturally-Sensitive Practices</a:t>
            </a:r>
          </a:p>
        </p:txBody>
      </p:sp>
      <p:sp>
        <p:nvSpPr>
          <p:cNvPr id="3" name="Text Placeholder 2">
            <a:extLst>
              <a:ext uri="{FF2B5EF4-FFF2-40B4-BE49-F238E27FC236}">
                <a16:creationId xmlns:a16="http://schemas.microsoft.com/office/drawing/2014/main" id="{5C6A8DEB-17EE-7D8D-5AB2-8ED78AA2ACD0}"/>
              </a:ext>
            </a:extLst>
          </p:cNvPr>
          <p:cNvSpPr>
            <a:spLocks noGrp="1"/>
          </p:cNvSpPr>
          <p:nvPr>
            <p:ph type="body" idx="1"/>
          </p:nvPr>
        </p:nvSpPr>
        <p:spPr>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38100">
            <a:solidFill>
              <a:schemeClr val="accent3">
                <a:lumMod val="75000"/>
              </a:schemeClr>
            </a:solidFill>
          </a:ln>
        </p:spPr>
        <p:txBody>
          <a:bodyPr/>
          <a:lstStyle/>
          <a:p>
            <a:endParaRPr lang="en-US" dirty="0"/>
          </a:p>
        </p:txBody>
      </p:sp>
    </p:spTree>
    <p:extLst>
      <p:ext uri="{BB962C8B-B14F-4D97-AF65-F5344CB8AC3E}">
        <p14:creationId xmlns:p14="http://schemas.microsoft.com/office/powerpoint/2010/main" val="1930987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9B6E-24F2-CEA4-568F-AE9BEFC27DA2}"/>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8F2A561E-D213-F09D-F865-1F4FF4886EF6}"/>
              </a:ext>
            </a:extLst>
          </p:cNvPr>
          <p:cNvSpPr>
            <a:spLocks noGrp="1"/>
          </p:cNvSpPr>
          <p:nvPr>
            <p:ph idx="1"/>
          </p:nvPr>
        </p:nvSpPr>
        <p:spPr/>
        <p:txBody>
          <a:bodyPr>
            <a:normAutofit lnSpcReduction="10000"/>
          </a:bodyPr>
          <a:lstStyle/>
          <a:p>
            <a:pPr>
              <a:spcBef>
                <a:spcPts val="1200"/>
              </a:spcBef>
              <a:buClr>
                <a:schemeClr val="accent3"/>
              </a:buClr>
              <a:defRPr/>
            </a:pPr>
            <a:r>
              <a:rPr lang="en-US" b="1" dirty="0"/>
              <a:t>Co-victim – </a:t>
            </a:r>
            <a:r>
              <a:rPr lang="en-US" dirty="0"/>
              <a:t>an individual who has lost a loved one to homicide, including family members, other relatives, and friends of the decedent</a:t>
            </a:r>
          </a:p>
          <a:p>
            <a:pPr>
              <a:spcBef>
                <a:spcPts val="1200"/>
              </a:spcBef>
              <a:spcAft>
                <a:spcPts val="600"/>
              </a:spcAft>
              <a:buClr>
                <a:schemeClr val="accent3"/>
              </a:buClr>
              <a:defRPr/>
            </a:pPr>
            <a:r>
              <a:rPr lang="en-US" b="1" dirty="0"/>
              <a:t>Next of Kin – </a:t>
            </a:r>
            <a:r>
              <a:rPr lang="en-US" dirty="0"/>
              <a:t>one or more persons in the nearest degree of relationship to another person </a:t>
            </a:r>
          </a:p>
          <a:p>
            <a:pPr lvl="1">
              <a:spcBef>
                <a:spcPts val="600"/>
              </a:spcBef>
              <a:spcAft>
                <a:spcPts val="1200"/>
              </a:spcAft>
              <a:buClr>
                <a:schemeClr val="accent3"/>
              </a:buClr>
              <a:defRPr/>
            </a:pPr>
            <a:r>
              <a:rPr lang="en-US" dirty="0"/>
              <a:t>denotes a person’s legal status to receive information related to criminal homicide investigations and authorize transfer of the decedent’s body to a funeral home or other facility</a:t>
            </a:r>
            <a:endParaRPr lang="en-US" b="1" dirty="0"/>
          </a:p>
          <a:p>
            <a:pPr>
              <a:spcBef>
                <a:spcPts val="1200"/>
              </a:spcBef>
              <a:spcAft>
                <a:spcPts val="1200"/>
              </a:spcAft>
              <a:buClr>
                <a:schemeClr val="accent3"/>
              </a:buClr>
              <a:defRPr/>
            </a:pPr>
            <a:r>
              <a:rPr lang="en-US" b="1" dirty="0"/>
              <a:t>Point of Contact – </a:t>
            </a:r>
            <a:r>
              <a:rPr lang="en-US" dirty="0"/>
              <a:t>an individual identified by the deceased prior to death, next of kin, co-victims, survivors, or law enforcement as the designated contact for communication.</a:t>
            </a:r>
            <a:endParaRPr lang="en-US" b="1" dirty="0"/>
          </a:p>
        </p:txBody>
      </p:sp>
    </p:spTree>
    <p:extLst>
      <p:ext uri="{BB962C8B-B14F-4D97-AF65-F5344CB8AC3E}">
        <p14:creationId xmlns:p14="http://schemas.microsoft.com/office/powerpoint/2010/main" val="123688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9B6E-24F2-CEA4-568F-AE9BEFC27DA2}"/>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8F2A561E-D213-F09D-F865-1F4FF4886EF6}"/>
              </a:ext>
            </a:extLst>
          </p:cNvPr>
          <p:cNvSpPr>
            <a:spLocks noGrp="1"/>
          </p:cNvSpPr>
          <p:nvPr>
            <p:ph idx="1"/>
          </p:nvPr>
        </p:nvSpPr>
        <p:spPr/>
        <p:txBody>
          <a:bodyPr>
            <a:normAutofit/>
          </a:bodyPr>
          <a:lstStyle/>
          <a:p>
            <a:pPr>
              <a:spcBef>
                <a:spcPts val="1200"/>
              </a:spcBef>
              <a:spcAft>
                <a:spcPts val="1200"/>
              </a:spcAft>
              <a:buClr>
                <a:schemeClr val="accent3"/>
              </a:buClr>
              <a:defRPr/>
            </a:pPr>
            <a:r>
              <a:rPr lang="en-US" b="1" dirty="0"/>
              <a:t>Survivor – </a:t>
            </a:r>
            <a:r>
              <a:rPr lang="en-US" dirty="0"/>
              <a:t>a person who has survived an ordeal or trauma; includes both direct and indirect victims of crime. The term survivor emphasizes the strength and courage needed to survive a traumatic event.</a:t>
            </a:r>
          </a:p>
          <a:p>
            <a:pPr>
              <a:spcBef>
                <a:spcPts val="1200"/>
              </a:spcBef>
              <a:spcAft>
                <a:spcPts val="600"/>
              </a:spcAft>
              <a:buClr>
                <a:schemeClr val="accent3"/>
              </a:buClr>
              <a:defRPr/>
            </a:pPr>
            <a:r>
              <a:rPr lang="en-US" b="1" dirty="0"/>
              <a:t>Victims’ Rights – </a:t>
            </a:r>
            <a:r>
              <a:rPr lang="en-US" dirty="0"/>
              <a:t>language included in constitutions, statutes, rules, and policies that vary by federal, state, or tribal jurisdiction </a:t>
            </a:r>
          </a:p>
          <a:p>
            <a:pPr lvl="1">
              <a:spcBef>
                <a:spcPts val="0"/>
              </a:spcBef>
              <a:spcAft>
                <a:spcPts val="1200"/>
              </a:spcAft>
              <a:buClr>
                <a:schemeClr val="accent3"/>
              </a:buClr>
              <a:defRPr/>
            </a:pPr>
            <a:r>
              <a:rPr lang="en-US" dirty="0"/>
              <a:t>define legal responsibilities related to victims of crime, affording them independent, participatory status in the criminal justice system.</a:t>
            </a:r>
          </a:p>
        </p:txBody>
      </p:sp>
    </p:spTree>
    <p:extLst>
      <p:ext uri="{BB962C8B-B14F-4D97-AF65-F5344CB8AC3E}">
        <p14:creationId xmlns:p14="http://schemas.microsoft.com/office/powerpoint/2010/main" val="271671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2CA7-784E-2468-DEE8-583CFE034B94}"/>
              </a:ext>
            </a:extLst>
          </p:cNvPr>
          <p:cNvSpPr>
            <a:spLocks noGrp="1"/>
          </p:cNvSpPr>
          <p:nvPr>
            <p:ph type="title"/>
          </p:nvPr>
        </p:nvSpPr>
        <p:spPr>
          <a:xfrm>
            <a:off x="0" y="0"/>
            <a:ext cx="4746812" cy="6857999"/>
          </a:xfrm>
          <a:solidFill>
            <a:schemeClr val="accent4">
              <a:lumMod val="20000"/>
              <a:lumOff val="80000"/>
            </a:schemeClr>
          </a:solidFill>
        </p:spPr>
        <p:txBody>
          <a:bodyPr/>
          <a:lstStyle/>
          <a:p>
            <a:r>
              <a:rPr lang="en-US" dirty="0"/>
              <a:t>Victim-Centered</a:t>
            </a:r>
          </a:p>
        </p:txBody>
      </p:sp>
      <p:sp>
        <p:nvSpPr>
          <p:cNvPr id="6" name="Content Placeholder 5">
            <a:extLst>
              <a:ext uri="{FF2B5EF4-FFF2-40B4-BE49-F238E27FC236}">
                <a16:creationId xmlns:a16="http://schemas.microsoft.com/office/drawing/2014/main" id="{6E555128-E496-72CF-09BE-70EB5788A57D}"/>
              </a:ext>
            </a:extLst>
          </p:cNvPr>
          <p:cNvSpPr>
            <a:spLocks noGrp="1"/>
          </p:cNvSpPr>
          <p:nvPr>
            <p:ph idx="1"/>
          </p:nvPr>
        </p:nvSpPr>
        <p:spPr>
          <a:xfrm>
            <a:off x="4746812" y="0"/>
            <a:ext cx="7445188" cy="6857999"/>
          </a:xfrm>
        </p:spPr>
        <p:txBody>
          <a:bodyPr>
            <a:normAutofit lnSpcReduction="10000"/>
          </a:bodyPr>
          <a:lstStyle/>
          <a:p>
            <a:pPr>
              <a:spcBef>
                <a:spcPts val="1800"/>
              </a:spcBef>
              <a:spcAft>
                <a:spcPts val="1200"/>
              </a:spcAft>
              <a:buClr>
                <a:schemeClr val="accent3"/>
              </a:buClr>
              <a:defRPr/>
            </a:pPr>
            <a:endParaRPr lang="en-US" sz="2800" b="1" dirty="0"/>
          </a:p>
          <a:p>
            <a:pPr>
              <a:spcBef>
                <a:spcPts val="1800"/>
              </a:spcBef>
              <a:spcAft>
                <a:spcPts val="1200"/>
              </a:spcAft>
              <a:buClr>
                <a:schemeClr val="accent3"/>
              </a:buClr>
              <a:defRPr/>
            </a:pPr>
            <a:r>
              <a:rPr lang="en-US" sz="2800" b="1" dirty="0"/>
              <a:t>Placing priorities, needs, and interests of those served at the center of work</a:t>
            </a:r>
          </a:p>
          <a:p>
            <a:pPr>
              <a:spcBef>
                <a:spcPts val="1200"/>
              </a:spcBef>
              <a:spcAft>
                <a:spcPts val="1200"/>
              </a:spcAft>
              <a:buClr>
                <a:schemeClr val="accent3"/>
              </a:buClr>
              <a:defRPr/>
            </a:pPr>
            <a:r>
              <a:rPr lang="en-US" sz="2800" b="1" dirty="0"/>
              <a:t>Providing nonjudgmental assistance with an emphasis on self-determination</a:t>
            </a:r>
          </a:p>
          <a:p>
            <a:pPr>
              <a:spcBef>
                <a:spcPts val="1200"/>
              </a:spcBef>
              <a:spcAft>
                <a:spcPts val="1200"/>
              </a:spcAft>
              <a:buClr>
                <a:schemeClr val="accent3"/>
              </a:buClr>
              <a:defRPr/>
            </a:pPr>
            <a:r>
              <a:rPr lang="en-US" sz="2800" b="1" dirty="0"/>
              <a:t>Assisting those served with making informed choices</a:t>
            </a:r>
          </a:p>
          <a:p>
            <a:pPr>
              <a:spcBef>
                <a:spcPts val="1200"/>
              </a:spcBef>
              <a:spcAft>
                <a:spcPts val="1200"/>
              </a:spcAft>
              <a:buClr>
                <a:schemeClr val="accent3"/>
              </a:buClr>
              <a:defRPr/>
            </a:pPr>
            <a:r>
              <a:rPr lang="en-US" sz="2800" b="1" dirty="0"/>
              <a:t>Ensuring that restoring the feelings of safety and security of those served are a priority</a:t>
            </a:r>
          </a:p>
          <a:p>
            <a:pPr>
              <a:spcBef>
                <a:spcPts val="1200"/>
              </a:spcBef>
              <a:spcAft>
                <a:spcPts val="1200"/>
              </a:spcAft>
              <a:buClr>
                <a:schemeClr val="accent3"/>
              </a:buClr>
              <a:defRPr/>
            </a:pPr>
            <a:r>
              <a:rPr lang="en-US" sz="2800" b="1" dirty="0"/>
              <a:t>Safeguarding against policies and practices that may retraumatize those served</a:t>
            </a:r>
          </a:p>
          <a:p>
            <a:pPr>
              <a:spcBef>
                <a:spcPts val="1200"/>
              </a:spcBef>
              <a:spcAft>
                <a:spcPts val="1200"/>
              </a:spcAft>
              <a:buClr>
                <a:schemeClr val="accent3"/>
              </a:buClr>
              <a:defRPr/>
            </a:pPr>
            <a:r>
              <a:rPr lang="en-US" sz="2800" b="1" dirty="0"/>
              <a:t>Ensuring that the rights, voices, and perspectives of those served are incorporated</a:t>
            </a:r>
          </a:p>
          <a:p>
            <a:endParaRPr lang="en-US" dirty="0"/>
          </a:p>
        </p:txBody>
      </p:sp>
    </p:spTree>
    <p:extLst>
      <p:ext uri="{BB962C8B-B14F-4D97-AF65-F5344CB8AC3E}">
        <p14:creationId xmlns:p14="http://schemas.microsoft.com/office/powerpoint/2010/main" val="263033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2CA7-784E-2468-DEE8-583CFE034B94}"/>
              </a:ext>
            </a:extLst>
          </p:cNvPr>
          <p:cNvSpPr>
            <a:spLocks noGrp="1"/>
          </p:cNvSpPr>
          <p:nvPr>
            <p:ph type="title"/>
          </p:nvPr>
        </p:nvSpPr>
        <p:spPr>
          <a:xfrm>
            <a:off x="0" y="0"/>
            <a:ext cx="4746812" cy="6857999"/>
          </a:xfrm>
          <a:solidFill>
            <a:schemeClr val="accent4">
              <a:lumMod val="20000"/>
              <a:lumOff val="80000"/>
            </a:schemeClr>
          </a:solidFill>
        </p:spPr>
        <p:txBody>
          <a:bodyPr/>
          <a:lstStyle/>
          <a:p>
            <a:r>
              <a:rPr lang="en-US" dirty="0"/>
              <a:t>Victim-Centered</a:t>
            </a:r>
          </a:p>
        </p:txBody>
      </p:sp>
      <p:graphicFrame>
        <p:nvGraphicFramePr>
          <p:cNvPr id="4" name="Content Placeholder 3">
            <a:extLst>
              <a:ext uri="{FF2B5EF4-FFF2-40B4-BE49-F238E27FC236}">
                <a16:creationId xmlns:a16="http://schemas.microsoft.com/office/drawing/2014/main" id="{16CA3133-596E-6081-346C-53C516AF117F}"/>
              </a:ext>
            </a:extLst>
          </p:cNvPr>
          <p:cNvGraphicFramePr>
            <a:graphicFrameLocks noGrp="1"/>
          </p:cNvGraphicFramePr>
          <p:nvPr>
            <p:ph idx="1"/>
            <p:extLst>
              <p:ext uri="{D42A27DB-BD31-4B8C-83A1-F6EECF244321}">
                <p14:modId xmlns:p14="http://schemas.microsoft.com/office/powerpoint/2010/main" val="3709009365"/>
              </p:ext>
            </p:extLst>
          </p:nvPr>
        </p:nvGraphicFramePr>
        <p:xfrm>
          <a:off x="4746812" y="0"/>
          <a:ext cx="7445188"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671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5DF1823A-D9CF-45D9-B442-CF53E91BBF66}"/>
                                            </p:graphicEl>
                                          </p:spTgt>
                                        </p:tgtEl>
                                        <p:attrNameLst>
                                          <p:attrName>style.visibility</p:attrName>
                                        </p:attrNameLst>
                                      </p:cBhvr>
                                      <p:to>
                                        <p:strVal val="visible"/>
                                      </p:to>
                                    </p:set>
                                    <p:anim calcmode="lin" valueType="num">
                                      <p:cBhvr>
                                        <p:cTn id="7" dur="500" fill="hold"/>
                                        <p:tgtEl>
                                          <p:spTgt spid="4">
                                            <p:graphicEl>
                                              <a:dgm id="{5DF1823A-D9CF-45D9-B442-CF53E91BBF66}"/>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5DF1823A-D9CF-45D9-B442-CF53E91BBF66}"/>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5DF1823A-D9CF-45D9-B442-CF53E91BBF6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EB79817B-7334-4868-9476-1F2153DD4A5C}"/>
                                            </p:graphicEl>
                                          </p:spTgt>
                                        </p:tgtEl>
                                        <p:attrNameLst>
                                          <p:attrName>style.visibility</p:attrName>
                                        </p:attrNameLst>
                                      </p:cBhvr>
                                      <p:to>
                                        <p:strVal val="visible"/>
                                      </p:to>
                                    </p:set>
                                    <p:anim calcmode="lin" valueType="num">
                                      <p:cBhvr>
                                        <p:cTn id="14" dur="500" fill="hold"/>
                                        <p:tgtEl>
                                          <p:spTgt spid="4">
                                            <p:graphicEl>
                                              <a:dgm id="{EB79817B-7334-4868-9476-1F2153DD4A5C}"/>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EB79817B-7334-4868-9476-1F2153DD4A5C}"/>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EB79817B-7334-4868-9476-1F2153DD4A5C}"/>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6A7AF5AC-C975-46C0-B0BA-7D67AC04566C}"/>
                                            </p:graphicEl>
                                          </p:spTgt>
                                        </p:tgtEl>
                                        <p:attrNameLst>
                                          <p:attrName>style.visibility</p:attrName>
                                        </p:attrNameLst>
                                      </p:cBhvr>
                                      <p:to>
                                        <p:strVal val="visible"/>
                                      </p:to>
                                    </p:set>
                                    <p:anim calcmode="lin" valueType="num">
                                      <p:cBhvr>
                                        <p:cTn id="21" dur="500" fill="hold"/>
                                        <p:tgtEl>
                                          <p:spTgt spid="4">
                                            <p:graphicEl>
                                              <a:dgm id="{6A7AF5AC-C975-46C0-B0BA-7D67AC04566C}"/>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6A7AF5AC-C975-46C0-B0BA-7D67AC04566C}"/>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6A7AF5AC-C975-46C0-B0BA-7D67AC04566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D04A81EC-7ABC-4DA7-A439-C7616F762598}"/>
                                            </p:graphicEl>
                                          </p:spTgt>
                                        </p:tgtEl>
                                        <p:attrNameLst>
                                          <p:attrName>style.visibility</p:attrName>
                                        </p:attrNameLst>
                                      </p:cBhvr>
                                      <p:to>
                                        <p:strVal val="visible"/>
                                      </p:to>
                                    </p:set>
                                    <p:anim calcmode="lin" valueType="num">
                                      <p:cBhvr>
                                        <p:cTn id="28" dur="500" fill="hold"/>
                                        <p:tgtEl>
                                          <p:spTgt spid="4">
                                            <p:graphicEl>
                                              <a:dgm id="{D04A81EC-7ABC-4DA7-A439-C7616F762598}"/>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D04A81EC-7ABC-4DA7-A439-C7616F762598}"/>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D04A81EC-7ABC-4DA7-A439-C7616F762598}"/>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57C79D3C-A3ED-413F-8E32-2122926E7ACC}"/>
                                            </p:graphicEl>
                                          </p:spTgt>
                                        </p:tgtEl>
                                        <p:attrNameLst>
                                          <p:attrName>style.visibility</p:attrName>
                                        </p:attrNameLst>
                                      </p:cBhvr>
                                      <p:to>
                                        <p:strVal val="visible"/>
                                      </p:to>
                                    </p:set>
                                    <p:anim calcmode="lin" valueType="num">
                                      <p:cBhvr>
                                        <p:cTn id="35" dur="500" fill="hold"/>
                                        <p:tgtEl>
                                          <p:spTgt spid="4">
                                            <p:graphicEl>
                                              <a:dgm id="{57C79D3C-A3ED-413F-8E32-2122926E7ACC}"/>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57C79D3C-A3ED-413F-8E32-2122926E7ACC}"/>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57C79D3C-A3ED-413F-8E32-2122926E7AC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54341C22-8C6D-4150-9C8F-838E03CB4F79}"/>
                                            </p:graphicEl>
                                          </p:spTgt>
                                        </p:tgtEl>
                                        <p:attrNameLst>
                                          <p:attrName>style.visibility</p:attrName>
                                        </p:attrNameLst>
                                      </p:cBhvr>
                                      <p:to>
                                        <p:strVal val="visible"/>
                                      </p:to>
                                    </p:set>
                                    <p:anim calcmode="lin" valueType="num">
                                      <p:cBhvr>
                                        <p:cTn id="42" dur="500" fill="hold"/>
                                        <p:tgtEl>
                                          <p:spTgt spid="4">
                                            <p:graphicEl>
                                              <a:dgm id="{54341C22-8C6D-4150-9C8F-838E03CB4F7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54341C22-8C6D-4150-9C8F-838E03CB4F7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54341C22-8C6D-4150-9C8F-838E03CB4F7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7CDEDCBF-F02D-46D5-8ADF-11CB519BCE85}"/>
                                            </p:graphicEl>
                                          </p:spTgt>
                                        </p:tgtEl>
                                        <p:attrNameLst>
                                          <p:attrName>style.visibility</p:attrName>
                                        </p:attrNameLst>
                                      </p:cBhvr>
                                      <p:to>
                                        <p:strVal val="visible"/>
                                      </p:to>
                                    </p:set>
                                    <p:anim calcmode="lin" valueType="num">
                                      <p:cBhvr>
                                        <p:cTn id="49" dur="500" fill="hold"/>
                                        <p:tgtEl>
                                          <p:spTgt spid="4">
                                            <p:graphicEl>
                                              <a:dgm id="{7CDEDCBF-F02D-46D5-8ADF-11CB519BCE85}"/>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7CDEDCBF-F02D-46D5-8ADF-11CB519BCE85}"/>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7CDEDCBF-F02D-46D5-8ADF-11CB519BCE85}"/>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03F46E9F-9B36-480E-A41A-CBA52D48315C}"/>
                                            </p:graphicEl>
                                          </p:spTgt>
                                        </p:tgtEl>
                                        <p:attrNameLst>
                                          <p:attrName>style.visibility</p:attrName>
                                        </p:attrNameLst>
                                      </p:cBhvr>
                                      <p:to>
                                        <p:strVal val="visible"/>
                                      </p:to>
                                    </p:set>
                                    <p:anim calcmode="lin" valueType="num">
                                      <p:cBhvr>
                                        <p:cTn id="56" dur="500" fill="hold"/>
                                        <p:tgtEl>
                                          <p:spTgt spid="4">
                                            <p:graphicEl>
                                              <a:dgm id="{03F46E9F-9B36-480E-A41A-CBA52D48315C}"/>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03F46E9F-9B36-480E-A41A-CBA52D48315C}"/>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03F46E9F-9B36-480E-A41A-CBA52D48315C}"/>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1CD6F94F-C882-4541-BA46-B2F00A0FB3B6}"/>
                                            </p:graphicEl>
                                          </p:spTgt>
                                        </p:tgtEl>
                                        <p:attrNameLst>
                                          <p:attrName>style.visibility</p:attrName>
                                        </p:attrNameLst>
                                      </p:cBhvr>
                                      <p:to>
                                        <p:strVal val="visible"/>
                                      </p:to>
                                    </p:set>
                                    <p:anim calcmode="lin" valueType="num">
                                      <p:cBhvr>
                                        <p:cTn id="63" dur="500" fill="hold"/>
                                        <p:tgtEl>
                                          <p:spTgt spid="4">
                                            <p:graphicEl>
                                              <a:dgm id="{1CD6F94F-C882-4541-BA46-B2F00A0FB3B6}"/>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1CD6F94F-C882-4541-BA46-B2F00A0FB3B6}"/>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1CD6F94F-C882-4541-BA46-B2F00A0FB3B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graphicEl>
                                              <a:dgm id="{2F94D6FB-3BE1-4022-B1E2-CE3F9DAEA35A}"/>
                                            </p:graphicEl>
                                          </p:spTgt>
                                        </p:tgtEl>
                                        <p:attrNameLst>
                                          <p:attrName>style.visibility</p:attrName>
                                        </p:attrNameLst>
                                      </p:cBhvr>
                                      <p:to>
                                        <p:strVal val="visible"/>
                                      </p:to>
                                    </p:set>
                                    <p:anim calcmode="lin" valueType="num">
                                      <p:cBhvr>
                                        <p:cTn id="70" dur="500" fill="hold"/>
                                        <p:tgtEl>
                                          <p:spTgt spid="4">
                                            <p:graphicEl>
                                              <a:dgm id="{2F94D6FB-3BE1-4022-B1E2-CE3F9DAEA35A}"/>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2F94D6FB-3BE1-4022-B1E2-CE3F9DAEA35A}"/>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2F94D6FB-3BE1-4022-B1E2-CE3F9DAEA35A}"/>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
                                            <p:graphicEl>
                                              <a:dgm id="{26016D72-E712-489A-B394-5B1A538ED766}"/>
                                            </p:graphicEl>
                                          </p:spTgt>
                                        </p:tgtEl>
                                        <p:attrNameLst>
                                          <p:attrName>style.visibility</p:attrName>
                                        </p:attrNameLst>
                                      </p:cBhvr>
                                      <p:to>
                                        <p:strVal val="visible"/>
                                      </p:to>
                                    </p:set>
                                    <p:anim calcmode="lin" valueType="num">
                                      <p:cBhvr>
                                        <p:cTn id="77" dur="500" fill="hold"/>
                                        <p:tgtEl>
                                          <p:spTgt spid="4">
                                            <p:graphicEl>
                                              <a:dgm id="{26016D72-E712-489A-B394-5B1A538ED766}"/>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26016D72-E712-489A-B394-5B1A538ED766}"/>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26016D72-E712-489A-B394-5B1A538ED76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
                                            <p:graphicEl>
                                              <a:dgm id="{0417C512-1DAD-487A-8E98-44D7E951B077}"/>
                                            </p:graphicEl>
                                          </p:spTgt>
                                        </p:tgtEl>
                                        <p:attrNameLst>
                                          <p:attrName>style.visibility</p:attrName>
                                        </p:attrNameLst>
                                      </p:cBhvr>
                                      <p:to>
                                        <p:strVal val="visible"/>
                                      </p:to>
                                    </p:set>
                                    <p:anim calcmode="lin" valueType="num">
                                      <p:cBhvr>
                                        <p:cTn id="84" dur="500" fill="hold"/>
                                        <p:tgtEl>
                                          <p:spTgt spid="4">
                                            <p:graphicEl>
                                              <a:dgm id="{0417C512-1DAD-487A-8E98-44D7E951B077}"/>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0417C512-1DAD-487A-8E98-44D7E951B077}"/>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0417C512-1DAD-487A-8E98-44D7E951B0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AAA7-F92E-70B8-845A-29478A4C8624}"/>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875C827-E212-D7F3-23CB-DD1F2DAED833}"/>
              </a:ext>
            </a:extLst>
          </p:cNvPr>
          <p:cNvSpPr>
            <a:spLocks noGrp="1"/>
          </p:cNvSpPr>
          <p:nvPr>
            <p:ph idx="1"/>
          </p:nvPr>
        </p:nvSpPr>
        <p:spPr/>
        <p:txBody>
          <a:bodyPr>
            <a:normAutofit fontScale="77500" lnSpcReduction="20000"/>
          </a:bodyPr>
          <a:lstStyle/>
          <a:p>
            <a:pPr eaLnBrk="1" fontAlgn="auto" hangingPunct="1">
              <a:lnSpc>
                <a:spcPct val="110000"/>
              </a:lnSpc>
              <a:spcBef>
                <a:spcPts val="1200"/>
              </a:spcBef>
              <a:spcAft>
                <a:spcPts val="1200"/>
              </a:spcAft>
              <a:buClr>
                <a:schemeClr val="accent3"/>
              </a:buClr>
              <a:buFont typeface="Arial" panose="020B0604020202020204" pitchFamily="34" charset="0"/>
              <a:buChar char="•"/>
              <a:defRPr/>
            </a:pPr>
            <a:r>
              <a:rPr lang="en-US" dirty="0"/>
              <a:t>Describe medicolegal investigations and elements of coroner and medical examiner systems</a:t>
            </a:r>
          </a:p>
          <a:p>
            <a:pPr eaLnBrk="1" fontAlgn="auto" hangingPunct="1">
              <a:lnSpc>
                <a:spcPct val="110000"/>
              </a:lnSpc>
              <a:spcBef>
                <a:spcPts val="1200"/>
              </a:spcBef>
              <a:spcAft>
                <a:spcPts val="1200"/>
              </a:spcAft>
              <a:buClr>
                <a:schemeClr val="accent3"/>
              </a:buClr>
              <a:buFont typeface="Arial" panose="020B0604020202020204" pitchFamily="34" charset="0"/>
              <a:buChar char="•"/>
              <a:defRPr/>
            </a:pPr>
            <a:r>
              <a:rPr lang="en-US" sz="2800" dirty="0"/>
              <a:t>Review [</a:t>
            </a:r>
            <a:r>
              <a:rPr lang="en-US" sz="2800" i="1" dirty="0"/>
              <a:t>State/County</a:t>
            </a:r>
            <a:r>
              <a:rPr lang="en-US" sz="2800" dirty="0"/>
              <a:t>] and [</a:t>
            </a:r>
            <a:r>
              <a:rPr lang="en-US" sz="2800" i="1" dirty="0"/>
              <a:t>Agency</a:t>
            </a:r>
            <a:r>
              <a:rPr lang="en-US" sz="2800" dirty="0"/>
              <a:t>] death investigation processes</a:t>
            </a:r>
          </a:p>
          <a:p>
            <a:pPr eaLnBrk="1" fontAlgn="auto" hangingPunct="1">
              <a:lnSpc>
                <a:spcPct val="110000"/>
              </a:lnSpc>
              <a:spcBef>
                <a:spcPts val="1200"/>
              </a:spcBef>
              <a:spcAft>
                <a:spcPts val="1200"/>
              </a:spcAft>
              <a:buClr>
                <a:schemeClr val="accent3"/>
              </a:buClr>
              <a:buFont typeface="Arial" panose="020B0604020202020204" pitchFamily="34" charset="0"/>
              <a:buChar char="•"/>
              <a:defRPr/>
            </a:pPr>
            <a:r>
              <a:rPr lang="en-US" dirty="0"/>
              <a:t>Recognize victim-centered, trauma-informed, and culturally-sensitive practice examples related to death notifications</a:t>
            </a:r>
          </a:p>
          <a:p>
            <a:pPr eaLnBrk="1" fontAlgn="auto" hangingPunct="1">
              <a:lnSpc>
                <a:spcPct val="110000"/>
              </a:lnSpc>
              <a:spcBef>
                <a:spcPts val="1200"/>
              </a:spcBef>
              <a:spcAft>
                <a:spcPts val="1200"/>
              </a:spcAft>
              <a:buClr>
                <a:schemeClr val="accent3"/>
              </a:buClr>
              <a:buFont typeface="Arial" panose="020B0604020202020204" pitchFamily="34" charset="0"/>
              <a:buChar char="•"/>
              <a:defRPr/>
            </a:pPr>
            <a:r>
              <a:rPr lang="en-US" dirty="0"/>
              <a:t>Identify steps involved in death notifications</a:t>
            </a:r>
          </a:p>
          <a:p>
            <a:pPr eaLnBrk="1" fontAlgn="auto" hangingPunct="1">
              <a:lnSpc>
                <a:spcPct val="110000"/>
              </a:lnSpc>
              <a:spcBef>
                <a:spcPts val="1200"/>
              </a:spcBef>
              <a:spcAft>
                <a:spcPts val="1200"/>
              </a:spcAft>
              <a:buClr>
                <a:schemeClr val="accent3"/>
              </a:buClr>
              <a:buFont typeface="Arial" panose="020B0604020202020204" pitchFamily="34" charset="0"/>
              <a:buChar char="•"/>
              <a:defRPr/>
            </a:pPr>
            <a:r>
              <a:rPr lang="en-US" dirty="0"/>
              <a:t>Describe processes connected to death notifications</a:t>
            </a:r>
          </a:p>
          <a:p>
            <a:pPr eaLnBrk="1" fontAlgn="auto" hangingPunct="1">
              <a:lnSpc>
                <a:spcPct val="110000"/>
              </a:lnSpc>
              <a:spcBef>
                <a:spcPts val="1200"/>
              </a:spcBef>
              <a:spcAft>
                <a:spcPts val="1200"/>
              </a:spcAft>
              <a:buClr>
                <a:schemeClr val="accent3"/>
              </a:buClr>
              <a:buFont typeface="Arial" panose="020B0604020202020204" pitchFamily="34" charset="0"/>
              <a:buChar char="•"/>
              <a:defRPr/>
            </a:pPr>
            <a:r>
              <a:rPr lang="en-US" dirty="0"/>
              <a:t>Demonstrate application of death notification steps</a:t>
            </a:r>
          </a:p>
          <a:p>
            <a:endParaRPr lang="en-US" dirty="0"/>
          </a:p>
          <a:p>
            <a:endParaRPr lang="en-US" dirty="0"/>
          </a:p>
        </p:txBody>
      </p:sp>
    </p:spTree>
    <p:extLst>
      <p:ext uri="{BB962C8B-B14F-4D97-AF65-F5344CB8AC3E}">
        <p14:creationId xmlns:p14="http://schemas.microsoft.com/office/powerpoint/2010/main" val="153861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9B6E-24F2-CEA4-568F-AE9BEFC27DA2}"/>
              </a:ext>
            </a:extLst>
          </p:cNvPr>
          <p:cNvSpPr>
            <a:spLocks noGrp="1"/>
          </p:cNvSpPr>
          <p:nvPr>
            <p:ph type="title"/>
          </p:nvPr>
        </p:nvSpPr>
        <p:spPr/>
        <p:txBody>
          <a:bodyPr/>
          <a:lstStyle/>
          <a:p>
            <a:r>
              <a:rPr lang="en-US" dirty="0"/>
              <a:t>Victim-Centered Practice Examples – Death Notifications</a:t>
            </a:r>
          </a:p>
        </p:txBody>
      </p:sp>
      <p:sp>
        <p:nvSpPr>
          <p:cNvPr id="3" name="Content Placeholder 2">
            <a:extLst>
              <a:ext uri="{FF2B5EF4-FFF2-40B4-BE49-F238E27FC236}">
                <a16:creationId xmlns:a16="http://schemas.microsoft.com/office/drawing/2014/main" id="{8F2A561E-D213-F09D-F865-1F4FF4886EF6}"/>
              </a:ext>
            </a:extLst>
          </p:cNvPr>
          <p:cNvSpPr>
            <a:spLocks noGrp="1"/>
          </p:cNvSpPr>
          <p:nvPr>
            <p:ph idx="1"/>
          </p:nvPr>
        </p:nvSpPr>
        <p:spPr/>
        <p:txBody>
          <a:bodyPr>
            <a:normAutofit/>
          </a:bodyPr>
          <a:lstStyle/>
          <a:p>
            <a:pPr>
              <a:spcBef>
                <a:spcPts val="1200"/>
              </a:spcBef>
              <a:spcAft>
                <a:spcPts val="1200"/>
              </a:spcAft>
              <a:buClr>
                <a:schemeClr val="accent3"/>
              </a:buClr>
              <a:defRPr/>
            </a:pPr>
            <a:r>
              <a:rPr lang="en-US" b="1" dirty="0"/>
              <a:t>Victims’ rights</a:t>
            </a:r>
          </a:p>
          <a:p>
            <a:pPr>
              <a:spcBef>
                <a:spcPts val="1200"/>
              </a:spcBef>
              <a:spcAft>
                <a:spcPts val="1200"/>
              </a:spcAft>
              <a:buClr>
                <a:schemeClr val="accent3"/>
              </a:buClr>
              <a:defRPr/>
            </a:pPr>
            <a:r>
              <a:rPr lang="en-US" b="1" dirty="0"/>
              <a:t>Victim Services incorporation</a:t>
            </a:r>
          </a:p>
          <a:p>
            <a:pPr>
              <a:spcBef>
                <a:spcPts val="1200"/>
              </a:spcBef>
              <a:spcAft>
                <a:spcPts val="1200"/>
              </a:spcAft>
              <a:buClr>
                <a:schemeClr val="accent3"/>
              </a:buClr>
              <a:defRPr/>
            </a:pPr>
            <a:r>
              <a:rPr lang="en-US" b="1" dirty="0"/>
              <a:t>Honor choices and address needs</a:t>
            </a:r>
          </a:p>
          <a:p>
            <a:pPr>
              <a:spcBef>
                <a:spcPts val="1200"/>
              </a:spcBef>
              <a:spcAft>
                <a:spcPts val="1200"/>
              </a:spcAft>
              <a:buClr>
                <a:schemeClr val="accent3"/>
              </a:buClr>
              <a:defRPr/>
            </a:pPr>
            <a:r>
              <a:rPr lang="en-US" b="1" dirty="0"/>
              <a:t>Contact location and timing </a:t>
            </a:r>
          </a:p>
          <a:p>
            <a:pPr>
              <a:spcBef>
                <a:spcPts val="1200"/>
              </a:spcBef>
              <a:spcAft>
                <a:spcPts val="1200"/>
              </a:spcAft>
              <a:buClr>
                <a:schemeClr val="accent3"/>
              </a:buClr>
              <a:defRPr/>
            </a:pPr>
            <a:r>
              <a:rPr lang="en-US" b="1" dirty="0"/>
              <a:t>Support persons chosen by co-victims</a:t>
            </a:r>
            <a:endParaRPr lang="en-US" dirty="0"/>
          </a:p>
        </p:txBody>
      </p:sp>
    </p:spTree>
    <p:extLst>
      <p:ext uri="{BB962C8B-B14F-4D97-AF65-F5344CB8AC3E}">
        <p14:creationId xmlns:p14="http://schemas.microsoft.com/office/powerpoint/2010/main" val="281605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2CA7-784E-2468-DEE8-583CFE034B94}"/>
              </a:ext>
            </a:extLst>
          </p:cNvPr>
          <p:cNvSpPr>
            <a:spLocks noGrp="1"/>
          </p:cNvSpPr>
          <p:nvPr>
            <p:ph type="title"/>
          </p:nvPr>
        </p:nvSpPr>
        <p:spPr>
          <a:xfrm>
            <a:off x="7342094" y="0"/>
            <a:ext cx="4849906" cy="6857999"/>
          </a:xfrm>
          <a:solidFill>
            <a:schemeClr val="accent2">
              <a:lumMod val="20000"/>
              <a:lumOff val="80000"/>
            </a:schemeClr>
          </a:solidFill>
        </p:spPr>
        <p:txBody>
          <a:bodyPr/>
          <a:lstStyle/>
          <a:p>
            <a:r>
              <a:rPr lang="en-US" dirty="0"/>
              <a:t>Trauma-Informed</a:t>
            </a:r>
          </a:p>
        </p:txBody>
      </p:sp>
      <p:sp>
        <p:nvSpPr>
          <p:cNvPr id="6" name="Content Placeholder 5">
            <a:extLst>
              <a:ext uri="{FF2B5EF4-FFF2-40B4-BE49-F238E27FC236}">
                <a16:creationId xmlns:a16="http://schemas.microsoft.com/office/drawing/2014/main" id="{6E555128-E496-72CF-09BE-70EB5788A57D}"/>
              </a:ext>
            </a:extLst>
          </p:cNvPr>
          <p:cNvSpPr>
            <a:spLocks noGrp="1"/>
          </p:cNvSpPr>
          <p:nvPr>
            <p:ph idx="1"/>
          </p:nvPr>
        </p:nvSpPr>
        <p:spPr>
          <a:xfrm>
            <a:off x="0" y="0"/>
            <a:ext cx="7342094" cy="6857999"/>
          </a:xfrm>
        </p:spPr>
        <p:txBody>
          <a:bodyPr>
            <a:normAutofit/>
          </a:bodyPr>
          <a:lstStyle/>
          <a:p>
            <a:pPr>
              <a:spcBef>
                <a:spcPts val="1200"/>
              </a:spcBef>
              <a:spcAft>
                <a:spcPts val="1200"/>
              </a:spcAft>
              <a:buClr>
                <a:schemeClr val="accent3"/>
              </a:buClr>
              <a:defRPr/>
            </a:pPr>
            <a:endParaRPr lang="en-US" sz="2800" b="1" dirty="0"/>
          </a:p>
          <a:p>
            <a:pPr>
              <a:spcBef>
                <a:spcPts val="1200"/>
              </a:spcBef>
              <a:spcAft>
                <a:spcPts val="1200"/>
              </a:spcAft>
              <a:buClr>
                <a:schemeClr val="accent3"/>
              </a:buClr>
              <a:defRPr/>
            </a:pPr>
            <a:r>
              <a:rPr lang="en-US" sz="2800" b="1" dirty="0"/>
              <a:t>Understanding the vulnerabilities and experiences of trauma survivors, including the prevalence and physical, social, and emotional impact of trauma</a:t>
            </a:r>
          </a:p>
          <a:p>
            <a:pPr>
              <a:spcBef>
                <a:spcPts val="1200"/>
              </a:spcBef>
              <a:spcAft>
                <a:spcPts val="1200"/>
              </a:spcAft>
              <a:buClr>
                <a:schemeClr val="accent3"/>
              </a:buClr>
              <a:defRPr/>
            </a:pPr>
            <a:r>
              <a:rPr lang="en-US" sz="2800" b="1" dirty="0"/>
              <a:t>Recognizing signs of trauma in staff, those served, and others and integrating knowledge about trauma into policies, procedures, practices, and settings</a:t>
            </a:r>
          </a:p>
          <a:p>
            <a:pPr>
              <a:spcBef>
                <a:spcPts val="1200"/>
              </a:spcBef>
              <a:spcAft>
                <a:spcPts val="1200"/>
              </a:spcAft>
              <a:buClr>
                <a:schemeClr val="accent3"/>
              </a:buClr>
              <a:defRPr/>
            </a:pPr>
            <a:r>
              <a:rPr lang="en-US" b="1" dirty="0"/>
              <a:t>Placing priority on restoring feelings of safety, choices, and control</a:t>
            </a:r>
          </a:p>
          <a:p>
            <a:pPr>
              <a:spcBef>
                <a:spcPts val="1200"/>
              </a:spcBef>
              <a:spcAft>
                <a:spcPts val="1200"/>
              </a:spcAft>
              <a:buClr>
                <a:schemeClr val="accent3"/>
              </a:buClr>
              <a:defRPr/>
            </a:pPr>
            <a:r>
              <a:rPr lang="en-US" sz="2800" b="1" dirty="0"/>
              <a:t>Programs, services, agencies, and communities can be trauma-informed</a:t>
            </a:r>
          </a:p>
        </p:txBody>
      </p:sp>
    </p:spTree>
    <p:extLst>
      <p:ext uri="{BB962C8B-B14F-4D97-AF65-F5344CB8AC3E}">
        <p14:creationId xmlns:p14="http://schemas.microsoft.com/office/powerpoint/2010/main" val="83532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2CA7-784E-2468-DEE8-583CFE034B94}"/>
              </a:ext>
            </a:extLst>
          </p:cNvPr>
          <p:cNvSpPr>
            <a:spLocks noGrp="1"/>
          </p:cNvSpPr>
          <p:nvPr>
            <p:ph type="title"/>
          </p:nvPr>
        </p:nvSpPr>
        <p:spPr>
          <a:xfrm>
            <a:off x="7194176" y="0"/>
            <a:ext cx="4997824" cy="6857999"/>
          </a:xfrm>
          <a:solidFill>
            <a:schemeClr val="accent2">
              <a:lumMod val="20000"/>
              <a:lumOff val="80000"/>
            </a:schemeClr>
          </a:solidFill>
        </p:spPr>
        <p:txBody>
          <a:bodyPr/>
          <a:lstStyle/>
          <a:p>
            <a:r>
              <a:rPr lang="en-US" dirty="0"/>
              <a:t>Trauma-Informed</a:t>
            </a:r>
          </a:p>
        </p:txBody>
      </p:sp>
      <p:pic>
        <p:nvPicPr>
          <p:cNvPr id="3" name="Content Placeholder 7">
            <a:extLst>
              <a:ext uri="{FF2B5EF4-FFF2-40B4-BE49-F238E27FC236}">
                <a16:creationId xmlns:a16="http://schemas.microsoft.com/office/drawing/2014/main" id="{28C1E316-ED18-AEE7-598E-0E97E831CFE9}"/>
              </a:ext>
            </a:extLst>
          </p:cNvPr>
          <p:cNvPicPr>
            <a:picLocks noGrp="1" noChangeAspect="1"/>
          </p:cNvPicPr>
          <p:nvPr>
            <p:ph idx="1"/>
          </p:nvPr>
        </p:nvPicPr>
        <p:blipFill>
          <a:blip r:embed="rId3"/>
          <a:stretch>
            <a:fillRect/>
          </a:stretch>
        </p:blipFill>
        <p:spPr>
          <a:xfrm>
            <a:off x="0" y="-77132"/>
            <a:ext cx="7194176" cy="6976678"/>
          </a:xfrm>
          <a:prstGeom prst="rect">
            <a:avLst/>
          </a:prstGeom>
        </p:spPr>
      </p:pic>
    </p:spTree>
    <p:extLst>
      <p:ext uri="{BB962C8B-B14F-4D97-AF65-F5344CB8AC3E}">
        <p14:creationId xmlns:p14="http://schemas.microsoft.com/office/powerpoint/2010/main" val="241665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9B6E-24F2-CEA4-568F-AE9BEFC27DA2}"/>
              </a:ext>
            </a:extLst>
          </p:cNvPr>
          <p:cNvSpPr>
            <a:spLocks noGrp="1"/>
          </p:cNvSpPr>
          <p:nvPr>
            <p:ph type="title"/>
          </p:nvPr>
        </p:nvSpPr>
        <p:spPr/>
        <p:txBody>
          <a:bodyPr/>
          <a:lstStyle/>
          <a:p>
            <a:r>
              <a:rPr lang="en-US" dirty="0"/>
              <a:t>Trauma-Informed Practice Examples – Death Notifications</a:t>
            </a:r>
          </a:p>
        </p:txBody>
      </p:sp>
      <p:sp>
        <p:nvSpPr>
          <p:cNvPr id="3" name="Content Placeholder 2">
            <a:extLst>
              <a:ext uri="{FF2B5EF4-FFF2-40B4-BE49-F238E27FC236}">
                <a16:creationId xmlns:a16="http://schemas.microsoft.com/office/drawing/2014/main" id="{8F2A561E-D213-F09D-F865-1F4FF4886EF6}"/>
              </a:ext>
            </a:extLst>
          </p:cNvPr>
          <p:cNvSpPr>
            <a:spLocks noGrp="1"/>
          </p:cNvSpPr>
          <p:nvPr>
            <p:ph idx="1"/>
          </p:nvPr>
        </p:nvSpPr>
        <p:spPr/>
        <p:txBody>
          <a:bodyPr>
            <a:normAutofit/>
          </a:bodyPr>
          <a:lstStyle/>
          <a:p>
            <a:pPr>
              <a:spcBef>
                <a:spcPts val="1200"/>
              </a:spcBef>
              <a:spcAft>
                <a:spcPts val="1200"/>
              </a:spcAft>
              <a:buClr>
                <a:schemeClr val="accent3"/>
              </a:buClr>
              <a:defRPr/>
            </a:pPr>
            <a:r>
              <a:rPr lang="en-US" b="1" dirty="0"/>
              <a:t>Victims’ rights</a:t>
            </a:r>
          </a:p>
          <a:p>
            <a:pPr>
              <a:spcBef>
                <a:spcPts val="1200"/>
              </a:spcBef>
              <a:spcAft>
                <a:spcPts val="1200"/>
              </a:spcAft>
              <a:buClr>
                <a:schemeClr val="accent3"/>
              </a:buClr>
              <a:defRPr/>
            </a:pPr>
            <a:r>
              <a:rPr lang="en-US" b="1" dirty="0"/>
              <a:t>Victim Services incorporation</a:t>
            </a:r>
          </a:p>
          <a:p>
            <a:pPr>
              <a:spcBef>
                <a:spcPts val="1200"/>
              </a:spcBef>
              <a:spcAft>
                <a:spcPts val="1200"/>
              </a:spcAft>
              <a:buClr>
                <a:schemeClr val="accent3"/>
              </a:buClr>
              <a:defRPr/>
            </a:pPr>
            <a:r>
              <a:rPr lang="en-US" b="1" dirty="0"/>
              <a:t>Recognize and respond to trauma indicators</a:t>
            </a:r>
            <a:endParaRPr lang="en-US" dirty="0"/>
          </a:p>
          <a:p>
            <a:pPr>
              <a:spcBef>
                <a:spcPts val="1200"/>
              </a:spcBef>
              <a:spcAft>
                <a:spcPts val="1200"/>
              </a:spcAft>
              <a:buClr>
                <a:schemeClr val="accent3"/>
              </a:buClr>
              <a:defRPr/>
            </a:pPr>
            <a:r>
              <a:rPr lang="en-US" b="1" dirty="0"/>
              <a:t>Investigative actions </a:t>
            </a:r>
          </a:p>
        </p:txBody>
      </p:sp>
    </p:spTree>
    <p:extLst>
      <p:ext uri="{BB962C8B-B14F-4D97-AF65-F5344CB8AC3E}">
        <p14:creationId xmlns:p14="http://schemas.microsoft.com/office/powerpoint/2010/main" val="114853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2CA7-784E-2468-DEE8-583CFE034B94}"/>
              </a:ext>
            </a:extLst>
          </p:cNvPr>
          <p:cNvSpPr>
            <a:spLocks noGrp="1"/>
          </p:cNvSpPr>
          <p:nvPr>
            <p:ph type="title"/>
          </p:nvPr>
        </p:nvSpPr>
        <p:spPr>
          <a:xfrm>
            <a:off x="-1" y="0"/>
            <a:ext cx="5271247" cy="6857999"/>
          </a:xfrm>
          <a:solidFill>
            <a:schemeClr val="accent4">
              <a:lumMod val="20000"/>
              <a:lumOff val="80000"/>
            </a:schemeClr>
          </a:solidFill>
        </p:spPr>
        <p:txBody>
          <a:bodyPr/>
          <a:lstStyle/>
          <a:p>
            <a:r>
              <a:rPr lang="en-US" dirty="0"/>
              <a:t>Culturally-Sensitive</a:t>
            </a:r>
          </a:p>
        </p:txBody>
      </p:sp>
      <p:sp>
        <p:nvSpPr>
          <p:cNvPr id="6" name="Content Placeholder 5">
            <a:extLst>
              <a:ext uri="{FF2B5EF4-FFF2-40B4-BE49-F238E27FC236}">
                <a16:creationId xmlns:a16="http://schemas.microsoft.com/office/drawing/2014/main" id="{6E555128-E496-72CF-09BE-70EB5788A57D}"/>
              </a:ext>
            </a:extLst>
          </p:cNvPr>
          <p:cNvSpPr>
            <a:spLocks noGrp="1"/>
          </p:cNvSpPr>
          <p:nvPr>
            <p:ph idx="1"/>
          </p:nvPr>
        </p:nvSpPr>
        <p:spPr>
          <a:xfrm>
            <a:off x="5271246" y="0"/>
            <a:ext cx="6920753" cy="6857999"/>
          </a:xfrm>
        </p:spPr>
        <p:txBody>
          <a:bodyPr>
            <a:normAutofit/>
          </a:bodyPr>
          <a:lstStyle/>
          <a:p>
            <a:pPr>
              <a:spcBef>
                <a:spcPts val="1800"/>
              </a:spcBef>
              <a:spcAft>
                <a:spcPts val="1200"/>
              </a:spcAft>
              <a:buClr>
                <a:schemeClr val="accent3"/>
              </a:buClr>
              <a:defRPr/>
            </a:pPr>
            <a:endParaRPr lang="en-US" sz="2800" b="1" dirty="0"/>
          </a:p>
          <a:p>
            <a:pPr>
              <a:spcBef>
                <a:spcPts val="1800"/>
              </a:spcBef>
              <a:spcAft>
                <a:spcPts val="1200"/>
              </a:spcAft>
              <a:buClr>
                <a:schemeClr val="accent3"/>
              </a:buClr>
              <a:defRPr/>
            </a:pPr>
            <a:endParaRPr lang="en-US" sz="2800" b="1" dirty="0"/>
          </a:p>
          <a:p>
            <a:pPr>
              <a:spcBef>
                <a:spcPts val="1800"/>
              </a:spcBef>
              <a:spcAft>
                <a:spcPts val="1200"/>
              </a:spcAft>
              <a:buClr>
                <a:schemeClr val="accent3"/>
              </a:buClr>
              <a:defRPr/>
            </a:pPr>
            <a:r>
              <a:rPr lang="en-US" sz="2800" b="1" dirty="0"/>
              <a:t>Awareness and acceptance of differences</a:t>
            </a:r>
          </a:p>
          <a:p>
            <a:pPr>
              <a:spcBef>
                <a:spcPts val="1200"/>
              </a:spcBef>
              <a:spcAft>
                <a:spcPts val="1200"/>
              </a:spcAft>
              <a:buClr>
                <a:schemeClr val="accent3"/>
              </a:buClr>
              <a:defRPr/>
            </a:pPr>
            <a:r>
              <a:rPr lang="en-US" sz="2800" b="1" dirty="0"/>
              <a:t>Promotion of cultural knowledge</a:t>
            </a:r>
          </a:p>
          <a:p>
            <a:pPr>
              <a:spcBef>
                <a:spcPts val="1200"/>
              </a:spcBef>
              <a:spcAft>
                <a:spcPts val="1200"/>
              </a:spcAft>
              <a:buClr>
                <a:schemeClr val="accent3"/>
              </a:buClr>
              <a:defRPr/>
            </a:pPr>
            <a:r>
              <a:rPr lang="en-US" sz="2800" b="1" dirty="0"/>
              <a:t>Ability to adapt practice skills to fit the cultural context of victims and co-victims</a:t>
            </a:r>
          </a:p>
          <a:p>
            <a:pPr>
              <a:spcBef>
                <a:spcPts val="1200"/>
              </a:spcBef>
              <a:spcAft>
                <a:spcPts val="1200"/>
              </a:spcAft>
              <a:buClr>
                <a:schemeClr val="accent3"/>
              </a:buClr>
              <a:defRPr/>
            </a:pPr>
            <a:r>
              <a:rPr lang="en-US" sz="2800" b="1" dirty="0"/>
              <a:t>Understanding of the dynamics of differences between the [</a:t>
            </a:r>
            <a:r>
              <a:rPr lang="en-US" sz="2800" b="1" i="1" dirty="0"/>
              <a:t>Agency</a:t>
            </a:r>
            <a:r>
              <a:rPr lang="en-US" sz="2800" b="1" dirty="0"/>
              <a:t>] culture and the culture of victims and co-victims</a:t>
            </a:r>
          </a:p>
        </p:txBody>
      </p:sp>
    </p:spTree>
    <p:extLst>
      <p:ext uri="{BB962C8B-B14F-4D97-AF65-F5344CB8AC3E}">
        <p14:creationId xmlns:p14="http://schemas.microsoft.com/office/powerpoint/2010/main" val="233302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2CA7-784E-2468-DEE8-583CFE034B94}"/>
              </a:ext>
            </a:extLst>
          </p:cNvPr>
          <p:cNvSpPr>
            <a:spLocks noGrp="1"/>
          </p:cNvSpPr>
          <p:nvPr>
            <p:ph type="title"/>
          </p:nvPr>
        </p:nvSpPr>
        <p:spPr>
          <a:xfrm>
            <a:off x="-1" y="0"/>
            <a:ext cx="5217459" cy="6857999"/>
          </a:xfrm>
          <a:solidFill>
            <a:schemeClr val="accent4">
              <a:lumMod val="20000"/>
              <a:lumOff val="80000"/>
            </a:schemeClr>
          </a:solidFill>
        </p:spPr>
        <p:txBody>
          <a:bodyPr/>
          <a:lstStyle/>
          <a:p>
            <a:r>
              <a:rPr lang="en-US" dirty="0"/>
              <a:t>Culturally-Sensitive</a:t>
            </a:r>
          </a:p>
        </p:txBody>
      </p:sp>
      <p:graphicFrame>
        <p:nvGraphicFramePr>
          <p:cNvPr id="4" name="Content Placeholder 3">
            <a:extLst>
              <a:ext uri="{FF2B5EF4-FFF2-40B4-BE49-F238E27FC236}">
                <a16:creationId xmlns:a16="http://schemas.microsoft.com/office/drawing/2014/main" id="{16CA3133-596E-6081-346C-53C516AF117F}"/>
              </a:ext>
            </a:extLst>
          </p:cNvPr>
          <p:cNvGraphicFramePr>
            <a:graphicFrameLocks noGrp="1"/>
          </p:cNvGraphicFramePr>
          <p:nvPr>
            <p:ph idx="1"/>
            <p:extLst>
              <p:ext uri="{D42A27DB-BD31-4B8C-83A1-F6EECF244321}">
                <p14:modId xmlns:p14="http://schemas.microsoft.com/office/powerpoint/2010/main" val="2549563607"/>
              </p:ext>
            </p:extLst>
          </p:nvPr>
        </p:nvGraphicFramePr>
        <p:xfrm>
          <a:off x="5217458" y="0"/>
          <a:ext cx="6974542"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362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5DF1823A-D9CF-45D9-B442-CF53E91BBF66}"/>
                                            </p:graphicEl>
                                          </p:spTgt>
                                        </p:tgtEl>
                                        <p:attrNameLst>
                                          <p:attrName>style.visibility</p:attrName>
                                        </p:attrNameLst>
                                      </p:cBhvr>
                                      <p:to>
                                        <p:strVal val="visible"/>
                                      </p:to>
                                    </p:set>
                                    <p:anim calcmode="lin" valueType="num">
                                      <p:cBhvr>
                                        <p:cTn id="7" dur="500" fill="hold"/>
                                        <p:tgtEl>
                                          <p:spTgt spid="4">
                                            <p:graphicEl>
                                              <a:dgm id="{5DF1823A-D9CF-45D9-B442-CF53E91BBF66}"/>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5DF1823A-D9CF-45D9-B442-CF53E91BBF66}"/>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5DF1823A-D9CF-45D9-B442-CF53E91BBF6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EB79817B-7334-4868-9476-1F2153DD4A5C}"/>
                                            </p:graphicEl>
                                          </p:spTgt>
                                        </p:tgtEl>
                                        <p:attrNameLst>
                                          <p:attrName>style.visibility</p:attrName>
                                        </p:attrNameLst>
                                      </p:cBhvr>
                                      <p:to>
                                        <p:strVal val="visible"/>
                                      </p:to>
                                    </p:set>
                                    <p:anim calcmode="lin" valueType="num">
                                      <p:cBhvr>
                                        <p:cTn id="14" dur="500" fill="hold"/>
                                        <p:tgtEl>
                                          <p:spTgt spid="4">
                                            <p:graphicEl>
                                              <a:dgm id="{EB79817B-7334-4868-9476-1F2153DD4A5C}"/>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EB79817B-7334-4868-9476-1F2153DD4A5C}"/>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EB79817B-7334-4868-9476-1F2153DD4A5C}"/>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6A7AF5AC-C975-46C0-B0BA-7D67AC04566C}"/>
                                            </p:graphicEl>
                                          </p:spTgt>
                                        </p:tgtEl>
                                        <p:attrNameLst>
                                          <p:attrName>style.visibility</p:attrName>
                                        </p:attrNameLst>
                                      </p:cBhvr>
                                      <p:to>
                                        <p:strVal val="visible"/>
                                      </p:to>
                                    </p:set>
                                    <p:anim calcmode="lin" valueType="num">
                                      <p:cBhvr>
                                        <p:cTn id="21" dur="500" fill="hold"/>
                                        <p:tgtEl>
                                          <p:spTgt spid="4">
                                            <p:graphicEl>
                                              <a:dgm id="{6A7AF5AC-C975-46C0-B0BA-7D67AC04566C}"/>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6A7AF5AC-C975-46C0-B0BA-7D67AC04566C}"/>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6A7AF5AC-C975-46C0-B0BA-7D67AC04566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D04A81EC-7ABC-4DA7-A439-C7616F762598}"/>
                                            </p:graphicEl>
                                          </p:spTgt>
                                        </p:tgtEl>
                                        <p:attrNameLst>
                                          <p:attrName>style.visibility</p:attrName>
                                        </p:attrNameLst>
                                      </p:cBhvr>
                                      <p:to>
                                        <p:strVal val="visible"/>
                                      </p:to>
                                    </p:set>
                                    <p:anim calcmode="lin" valueType="num">
                                      <p:cBhvr>
                                        <p:cTn id="28" dur="500" fill="hold"/>
                                        <p:tgtEl>
                                          <p:spTgt spid="4">
                                            <p:graphicEl>
                                              <a:dgm id="{D04A81EC-7ABC-4DA7-A439-C7616F762598}"/>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D04A81EC-7ABC-4DA7-A439-C7616F762598}"/>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D04A81EC-7ABC-4DA7-A439-C7616F762598}"/>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6AA5108C-7327-4F05-8FF0-476D768697F1}"/>
                                            </p:graphicEl>
                                          </p:spTgt>
                                        </p:tgtEl>
                                        <p:attrNameLst>
                                          <p:attrName>style.visibility</p:attrName>
                                        </p:attrNameLst>
                                      </p:cBhvr>
                                      <p:to>
                                        <p:strVal val="visible"/>
                                      </p:to>
                                    </p:set>
                                    <p:anim calcmode="lin" valueType="num">
                                      <p:cBhvr>
                                        <p:cTn id="35" dur="500" fill="hold"/>
                                        <p:tgtEl>
                                          <p:spTgt spid="4">
                                            <p:graphicEl>
                                              <a:dgm id="{6AA5108C-7327-4F05-8FF0-476D768697F1}"/>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6AA5108C-7327-4F05-8FF0-476D768697F1}"/>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6AA5108C-7327-4F05-8FF0-476D768697F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57C79D3C-A3ED-413F-8E32-2122926E7ACC}"/>
                                            </p:graphicEl>
                                          </p:spTgt>
                                        </p:tgtEl>
                                        <p:attrNameLst>
                                          <p:attrName>style.visibility</p:attrName>
                                        </p:attrNameLst>
                                      </p:cBhvr>
                                      <p:to>
                                        <p:strVal val="visible"/>
                                      </p:to>
                                    </p:set>
                                    <p:anim calcmode="lin" valueType="num">
                                      <p:cBhvr>
                                        <p:cTn id="42" dur="500" fill="hold"/>
                                        <p:tgtEl>
                                          <p:spTgt spid="4">
                                            <p:graphicEl>
                                              <a:dgm id="{57C79D3C-A3ED-413F-8E32-2122926E7ACC}"/>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57C79D3C-A3ED-413F-8E32-2122926E7ACC}"/>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57C79D3C-A3ED-413F-8E32-2122926E7ACC}"/>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54341C22-8C6D-4150-9C8F-838E03CB4F79}"/>
                                            </p:graphicEl>
                                          </p:spTgt>
                                        </p:tgtEl>
                                        <p:attrNameLst>
                                          <p:attrName>style.visibility</p:attrName>
                                        </p:attrNameLst>
                                      </p:cBhvr>
                                      <p:to>
                                        <p:strVal val="visible"/>
                                      </p:to>
                                    </p:set>
                                    <p:anim calcmode="lin" valueType="num">
                                      <p:cBhvr>
                                        <p:cTn id="49" dur="500" fill="hold"/>
                                        <p:tgtEl>
                                          <p:spTgt spid="4">
                                            <p:graphicEl>
                                              <a:dgm id="{54341C22-8C6D-4150-9C8F-838E03CB4F79}"/>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4341C22-8C6D-4150-9C8F-838E03CB4F79}"/>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4341C22-8C6D-4150-9C8F-838E03CB4F7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9B6E-24F2-CEA4-568F-AE9BEFC27DA2}"/>
              </a:ext>
            </a:extLst>
          </p:cNvPr>
          <p:cNvSpPr>
            <a:spLocks noGrp="1"/>
          </p:cNvSpPr>
          <p:nvPr>
            <p:ph type="title"/>
          </p:nvPr>
        </p:nvSpPr>
        <p:spPr>
          <a:xfrm>
            <a:off x="363072" y="365125"/>
            <a:ext cx="11456894" cy="1325563"/>
          </a:xfrm>
        </p:spPr>
        <p:txBody>
          <a:bodyPr/>
          <a:lstStyle/>
          <a:p>
            <a:r>
              <a:rPr lang="en-US" dirty="0"/>
              <a:t>Culturally-Sensitive Practice Examples – Death Notifications</a:t>
            </a:r>
          </a:p>
        </p:txBody>
      </p:sp>
      <p:sp>
        <p:nvSpPr>
          <p:cNvPr id="3" name="Content Placeholder 2">
            <a:extLst>
              <a:ext uri="{FF2B5EF4-FFF2-40B4-BE49-F238E27FC236}">
                <a16:creationId xmlns:a16="http://schemas.microsoft.com/office/drawing/2014/main" id="{8F2A561E-D213-F09D-F865-1F4FF4886EF6}"/>
              </a:ext>
            </a:extLst>
          </p:cNvPr>
          <p:cNvSpPr>
            <a:spLocks noGrp="1"/>
          </p:cNvSpPr>
          <p:nvPr>
            <p:ph idx="1"/>
          </p:nvPr>
        </p:nvSpPr>
        <p:spPr/>
        <p:txBody>
          <a:bodyPr>
            <a:normAutofit/>
          </a:bodyPr>
          <a:lstStyle/>
          <a:p>
            <a:pPr>
              <a:spcBef>
                <a:spcPts val="1200"/>
              </a:spcBef>
              <a:spcAft>
                <a:spcPts val="1200"/>
              </a:spcAft>
              <a:buClr>
                <a:schemeClr val="accent3"/>
              </a:buClr>
              <a:defRPr/>
            </a:pPr>
            <a:r>
              <a:rPr lang="en-US" b="1" dirty="0"/>
              <a:t>Victims’ rights</a:t>
            </a:r>
          </a:p>
          <a:p>
            <a:pPr>
              <a:spcBef>
                <a:spcPts val="1200"/>
              </a:spcBef>
              <a:spcAft>
                <a:spcPts val="1200"/>
              </a:spcAft>
              <a:buClr>
                <a:schemeClr val="accent3"/>
              </a:buClr>
              <a:defRPr/>
            </a:pPr>
            <a:r>
              <a:rPr lang="en-US" b="1" dirty="0"/>
              <a:t>Victim Services incorporation</a:t>
            </a:r>
          </a:p>
          <a:p>
            <a:pPr>
              <a:spcBef>
                <a:spcPts val="1200"/>
              </a:spcBef>
              <a:spcAft>
                <a:spcPts val="1200"/>
              </a:spcAft>
              <a:buClr>
                <a:schemeClr val="accent3"/>
              </a:buClr>
              <a:defRPr/>
            </a:pPr>
            <a:r>
              <a:rPr lang="en-US" b="1" dirty="0"/>
              <a:t>Recognize and respond to cultural and systemic barriers</a:t>
            </a:r>
          </a:p>
          <a:p>
            <a:pPr>
              <a:spcBef>
                <a:spcPts val="1200"/>
              </a:spcBef>
              <a:spcAft>
                <a:spcPts val="1200"/>
              </a:spcAft>
              <a:buClr>
                <a:schemeClr val="accent3"/>
              </a:buClr>
              <a:defRPr/>
            </a:pPr>
            <a:r>
              <a:rPr lang="en-US" b="1" dirty="0"/>
              <a:t>Inclusive actions</a:t>
            </a:r>
          </a:p>
        </p:txBody>
      </p:sp>
    </p:spTree>
    <p:extLst>
      <p:ext uri="{BB962C8B-B14F-4D97-AF65-F5344CB8AC3E}">
        <p14:creationId xmlns:p14="http://schemas.microsoft.com/office/powerpoint/2010/main" val="159198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CB9D-59F5-E203-44F4-778D2929F074}"/>
              </a:ext>
            </a:extLst>
          </p:cNvPr>
          <p:cNvSpPr>
            <a:spLocks noGrp="1"/>
          </p:cNvSpPr>
          <p:nvPr>
            <p:ph type="title"/>
          </p:nvPr>
        </p:nvSpPr>
        <p:spPr>
          <a:gradFill flip="none" rotWithShape="1">
            <a:gsLst>
              <a:gs pos="0">
                <a:srgbClr val="FFCC66">
                  <a:tint val="66000"/>
                  <a:satMod val="160000"/>
                  <a:shade val="30000"/>
                  <a:satMod val="115000"/>
                </a:srgbClr>
              </a:gs>
              <a:gs pos="50000">
                <a:srgbClr val="FFCC66">
                  <a:tint val="66000"/>
                  <a:satMod val="160000"/>
                  <a:shade val="67500"/>
                  <a:satMod val="115000"/>
                </a:srgbClr>
              </a:gs>
              <a:gs pos="100000">
                <a:srgbClr val="FFCC66">
                  <a:tint val="66000"/>
                  <a:satMod val="160000"/>
                  <a:shade val="100000"/>
                  <a:satMod val="115000"/>
                </a:srgbClr>
              </a:gs>
            </a:gsLst>
            <a:lin ang="5400000" scaled="1"/>
            <a:tileRect/>
          </a:gradFill>
          <a:ln w="38100">
            <a:solidFill>
              <a:schemeClr val="accent3">
                <a:lumMod val="75000"/>
              </a:schemeClr>
            </a:solidFill>
          </a:ln>
        </p:spPr>
        <p:txBody>
          <a:bodyPr/>
          <a:lstStyle/>
          <a:p>
            <a:r>
              <a:rPr lang="en-US" dirty="0"/>
              <a:t>Death Notifications</a:t>
            </a:r>
          </a:p>
        </p:txBody>
      </p:sp>
      <p:sp>
        <p:nvSpPr>
          <p:cNvPr id="3" name="Text Placeholder 2">
            <a:extLst>
              <a:ext uri="{FF2B5EF4-FFF2-40B4-BE49-F238E27FC236}">
                <a16:creationId xmlns:a16="http://schemas.microsoft.com/office/drawing/2014/main" id="{5C6A8DEB-17EE-7D8D-5AB2-8ED78AA2ACD0}"/>
              </a:ext>
            </a:extLst>
          </p:cNvPr>
          <p:cNvSpPr>
            <a:spLocks noGrp="1"/>
          </p:cNvSpPr>
          <p:nvPr>
            <p:ph type="body" idx="1"/>
          </p:nvPr>
        </p:nvSpPr>
        <p:spPr>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38100">
            <a:solidFill>
              <a:schemeClr val="accent3">
                <a:lumMod val="75000"/>
              </a:schemeClr>
            </a:solidFill>
          </a:ln>
        </p:spPr>
        <p:txBody>
          <a:bodyPr/>
          <a:lstStyle/>
          <a:p>
            <a:endParaRPr lang="en-US" dirty="0"/>
          </a:p>
        </p:txBody>
      </p:sp>
    </p:spTree>
    <p:extLst>
      <p:ext uri="{BB962C8B-B14F-4D97-AF65-F5344CB8AC3E}">
        <p14:creationId xmlns:p14="http://schemas.microsoft.com/office/powerpoint/2010/main" val="1650135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166BC32C-2E11-43D3-963B-9766918E0FE5}"/>
              </a:ext>
            </a:extLst>
          </p:cNvPr>
          <p:cNvSpPr>
            <a:spLocks noGrp="1"/>
          </p:cNvSpPr>
          <p:nvPr>
            <p:ph type="title" idx="4294967295"/>
          </p:nvPr>
        </p:nvSpPr>
        <p:spPr>
          <a:xfrm>
            <a:off x="0" y="365125"/>
            <a:ext cx="10515600" cy="1325563"/>
          </a:xfrm>
        </p:spPr>
        <p:txBody>
          <a:bodyPr/>
          <a:lstStyle/>
          <a:p>
            <a:r>
              <a:rPr lang="en-US" dirty="0"/>
              <a:t>Project analysis slide 6</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32490" y="522898"/>
            <a:ext cx="2959510" cy="0"/>
          </a:xfrm>
          <a:prstGeom prst="line">
            <a:avLst/>
          </a:prstGeom>
          <a:ln w="38100">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9417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75000"/>
                    <a:lumOff val="25000"/>
                  </a:schemeClr>
                </a:solidFill>
              </a:rPr>
              <a:t>Foundational Practices</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2969342" cy="0"/>
          </a:xfrm>
          <a:prstGeom prst="line">
            <a:avLst/>
          </a:prstGeom>
          <a:ln w="38100">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6FB0785-0013-474B-B959-F2CC8F4C0C1E}"/>
              </a:ext>
            </a:extLst>
          </p:cNvPr>
          <p:cNvSpPr/>
          <p:nvPr/>
        </p:nvSpPr>
        <p:spPr>
          <a:xfrm>
            <a:off x="445036" y="2175700"/>
            <a:ext cx="2188083" cy="252441"/>
          </a:xfrm>
          <a:prstGeom prst="rect">
            <a:avLst/>
          </a:prstGeom>
        </p:spPr>
        <p:txBody>
          <a:bodyPr wrap="square" lIns="0" tIns="0" rIns="0" bIns="0" anchor="t">
            <a:spAutoFit/>
          </a:bodyPr>
          <a:lstStyle/>
          <a:p>
            <a:pPr algn="ctr">
              <a:lnSpc>
                <a:spcPts val="1900"/>
              </a:lnSpc>
            </a:pPr>
            <a:r>
              <a:rPr lang="en-US" sz="2400" b="1" dirty="0">
                <a:cs typeface="Segoe UI" panose="020B0502040204020203" pitchFamily="34" charset="0"/>
              </a:rPr>
              <a:t>Team Approach</a:t>
            </a:r>
          </a:p>
        </p:txBody>
      </p:sp>
      <p:sp>
        <p:nvSpPr>
          <p:cNvPr id="33" name="Rectangle 32">
            <a:extLst>
              <a:ext uri="{FF2B5EF4-FFF2-40B4-BE49-F238E27FC236}">
                <a16:creationId xmlns:a16="http://schemas.microsoft.com/office/drawing/2014/main" id="{913AB221-FD8D-4664-9B4C-AE1B1660ECAA}"/>
              </a:ext>
            </a:extLst>
          </p:cNvPr>
          <p:cNvSpPr/>
          <p:nvPr/>
        </p:nvSpPr>
        <p:spPr>
          <a:xfrm>
            <a:off x="4395320" y="1348799"/>
            <a:ext cx="3121393" cy="252441"/>
          </a:xfrm>
          <a:prstGeom prst="rect">
            <a:avLst/>
          </a:prstGeom>
        </p:spPr>
        <p:txBody>
          <a:bodyPr wrap="square" lIns="0" tIns="0" rIns="0" bIns="0" anchor="t">
            <a:spAutoFit/>
          </a:bodyPr>
          <a:lstStyle/>
          <a:p>
            <a:pPr algn="ctr">
              <a:lnSpc>
                <a:spcPts val="1900"/>
              </a:lnSpc>
            </a:pPr>
            <a:r>
              <a:rPr lang="en-US" sz="2400" b="1" dirty="0">
                <a:solidFill>
                  <a:schemeClr val="tx1">
                    <a:lumMod val="75000"/>
                    <a:lumOff val="25000"/>
                  </a:schemeClr>
                </a:solidFill>
                <a:cs typeface="Segoe UI" panose="020B0502040204020203" pitchFamily="34" charset="0"/>
              </a:rPr>
              <a:t>In-Person Notifications</a:t>
            </a:r>
          </a:p>
        </p:txBody>
      </p:sp>
      <p:sp>
        <p:nvSpPr>
          <p:cNvPr id="34" name="Rectangle 33">
            <a:extLst>
              <a:ext uri="{FF2B5EF4-FFF2-40B4-BE49-F238E27FC236}">
                <a16:creationId xmlns:a16="http://schemas.microsoft.com/office/drawing/2014/main" id="{53F5EDC0-C02E-4790-A681-CA7AB9133338}"/>
              </a:ext>
            </a:extLst>
          </p:cNvPr>
          <p:cNvSpPr/>
          <p:nvPr/>
        </p:nvSpPr>
        <p:spPr>
          <a:xfrm>
            <a:off x="9433188" y="2181224"/>
            <a:ext cx="1411851" cy="252441"/>
          </a:xfrm>
          <a:prstGeom prst="rect">
            <a:avLst/>
          </a:prstGeom>
        </p:spPr>
        <p:txBody>
          <a:bodyPr wrap="square" lIns="0" tIns="0" rIns="0" bIns="0" anchor="t">
            <a:spAutoFit/>
          </a:bodyPr>
          <a:lstStyle/>
          <a:p>
            <a:pPr algn="ctr">
              <a:lnSpc>
                <a:spcPts val="1900"/>
              </a:lnSpc>
            </a:pPr>
            <a:r>
              <a:rPr lang="en-US" sz="2400" b="1" dirty="0">
                <a:solidFill>
                  <a:schemeClr val="tx1">
                    <a:lumMod val="75000"/>
                    <a:lumOff val="25000"/>
                  </a:schemeClr>
                </a:solidFill>
                <a:cs typeface="Segoe UI" panose="020B0502040204020203" pitchFamily="34" charset="0"/>
              </a:rPr>
              <a:t>Timely</a:t>
            </a:r>
          </a:p>
        </p:txBody>
      </p:sp>
      <p:sp>
        <p:nvSpPr>
          <p:cNvPr id="36" name="Rectangle 35">
            <a:extLst>
              <a:ext uri="{FF2B5EF4-FFF2-40B4-BE49-F238E27FC236}">
                <a16:creationId xmlns:a16="http://schemas.microsoft.com/office/drawing/2014/main" id="{98F5A313-1C6C-4AEE-8556-576074B1BF06}"/>
              </a:ext>
            </a:extLst>
          </p:cNvPr>
          <p:cNvSpPr/>
          <p:nvPr/>
        </p:nvSpPr>
        <p:spPr>
          <a:xfrm>
            <a:off x="8659964" y="5082599"/>
            <a:ext cx="1759144" cy="252441"/>
          </a:xfrm>
          <a:prstGeom prst="rect">
            <a:avLst/>
          </a:prstGeom>
        </p:spPr>
        <p:txBody>
          <a:bodyPr wrap="square" lIns="0" tIns="0" rIns="0" bIns="0" anchor="t">
            <a:spAutoFit/>
          </a:bodyPr>
          <a:lstStyle/>
          <a:p>
            <a:pPr algn="ctr">
              <a:lnSpc>
                <a:spcPts val="1900"/>
              </a:lnSpc>
            </a:pPr>
            <a:r>
              <a:rPr lang="en-US" sz="2400" b="1" dirty="0">
                <a:solidFill>
                  <a:schemeClr val="tx1">
                    <a:lumMod val="75000"/>
                    <a:lumOff val="25000"/>
                  </a:schemeClr>
                </a:solidFill>
                <a:cs typeface="Segoe UI" panose="020B0502040204020203" pitchFamily="34" charset="0"/>
              </a:rPr>
              <a:t>Compassion</a:t>
            </a:r>
          </a:p>
        </p:txBody>
      </p:sp>
      <p:sp>
        <p:nvSpPr>
          <p:cNvPr id="37" name="Rectangle 36">
            <a:extLst>
              <a:ext uri="{FF2B5EF4-FFF2-40B4-BE49-F238E27FC236}">
                <a16:creationId xmlns:a16="http://schemas.microsoft.com/office/drawing/2014/main" id="{0C310CC8-6624-4352-A642-89EF6FA7DCE6}"/>
              </a:ext>
            </a:extLst>
          </p:cNvPr>
          <p:cNvSpPr/>
          <p:nvPr/>
        </p:nvSpPr>
        <p:spPr>
          <a:xfrm>
            <a:off x="1028522" y="5082599"/>
            <a:ext cx="2216279" cy="252441"/>
          </a:xfrm>
          <a:prstGeom prst="rect">
            <a:avLst/>
          </a:prstGeom>
        </p:spPr>
        <p:txBody>
          <a:bodyPr wrap="square" lIns="0" tIns="0" rIns="0" bIns="0" anchor="t">
            <a:spAutoFit/>
          </a:bodyPr>
          <a:lstStyle/>
          <a:p>
            <a:pPr algn="ctr">
              <a:lnSpc>
                <a:spcPts val="1900"/>
              </a:lnSpc>
            </a:pPr>
            <a:r>
              <a:rPr lang="en-US" sz="2400" b="1" dirty="0">
                <a:solidFill>
                  <a:schemeClr val="tx1">
                    <a:lumMod val="75000"/>
                    <a:lumOff val="25000"/>
                  </a:schemeClr>
                </a:solidFill>
                <a:cs typeface="Segoe UI" panose="020B0502040204020203" pitchFamily="34" charset="0"/>
              </a:rPr>
              <a:t>Plain Language</a:t>
            </a:r>
          </a:p>
        </p:txBody>
      </p:sp>
      <p:grpSp>
        <p:nvGrpSpPr>
          <p:cNvPr id="5" name="Group 4">
            <a:extLst>
              <a:ext uri="{FF2B5EF4-FFF2-40B4-BE49-F238E27FC236}">
                <a16:creationId xmlns:a16="http://schemas.microsoft.com/office/drawing/2014/main" id="{1A4FA473-826C-4317-40BA-9D4061B2BE75}"/>
              </a:ext>
            </a:extLst>
          </p:cNvPr>
          <p:cNvGrpSpPr/>
          <p:nvPr/>
        </p:nvGrpSpPr>
        <p:grpSpPr>
          <a:xfrm>
            <a:off x="2633121" y="1871626"/>
            <a:ext cx="6713702" cy="4340455"/>
            <a:chOff x="2739149" y="1994647"/>
            <a:chExt cx="6713702" cy="4340455"/>
          </a:xfrm>
        </p:grpSpPr>
        <p:sp>
          <p:nvSpPr>
            <p:cNvPr id="3" name="Circle: Hollow 2">
              <a:extLst>
                <a:ext uri="{FF2B5EF4-FFF2-40B4-BE49-F238E27FC236}">
                  <a16:creationId xmlns:a16="http://schemas.microsoft.com/office/drawing/2014/main" id="{8DC8DEBA-4D8D-4704-A04E-32A1E0BF41F4}"/>
                </a:ext>
                <a:ext uri="{C183D7F6-B498-43B3-948B-1728B52AA6E4}">
                  <adec:decorative xmlns:adec="http://schemas.microsoft.com/office/drawing/2017/decorative" val="1"/>
                </a:ext>
              </a:extLst>
            </p:cNvPr>
            <p:cNvSpPr/>
            <p:nvPr/>
          </p:nvSpPr>
          <p:spPr>
            <a:xfrm>
              <a:off x="2739149" y="1994647"/>
              <a:ext cx="2424564" cy="2471643"/>
            </a:xfrm>
            <a:prstGeom prst="donut">
              <a:avLst>
                <a:gd name="adj" fmla="val 12255"/>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Circle: Hollow 21">
              <a:extLst>
                <a:ext uri="{FF2B5EF4-FFF2-40B4-BE49-F238E27FC236}">
                  <a16:creationId xmlns:a16="http://schemas.microsoft.com/office/drawing/2014/main" id="{769CE3F0-8651-4FF1-8CAF-1E986C3831C4}"/>
                </a:ext>
                <a:ext uri="{C183D7F6-B498-43B3-948B-1728B52AA6E4}">
                  <adec:decorative xmlns:adec="http://schemas.microsoft.com/office/drawing/2017/decorative" val="1"/>
                </a:ext>
              </a:extLst>
            </p:cNvPr>
            <p:cNvSpPr/>
            <p:nvPr/>
          </p:nvSpPr>
          <p:spPr>
            <a:xfrm>
              <a:off x="4883717" y="1994647"/>
              <a:ext cx="2424564" cy="2471643"/>
            </a:xfrm>
            <a:prstGeom prst="donut">
              <a:avLst>
                <a:gd name="adj" fmla="val 12255"/>
              </a:avLst>
            </a:prstGeom>
            <a:solidFill>
              <a:schemeClr val="accent4">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Circle: Hollow 22">
              <a:extLst>
                <a:ext uri="{FF2B5EF4-FFF2-40B4-BE49-F238E27FC236}">
                  <a16:creationId xmlns:a16="http://schemas.microsoft.com/office/drawing/2014/main" id="{59423939-1DC9-4306-AA5D-6C0111336356}"/>
                </a:ext>
                <a:ext uri="{C183D7F6-B498-43B3-948B-1728B52AA6E4}">
                  <adec:decorative xmlns:adec="http://schemas.microsoft.com/office/drawing/2017/decorative" val="1"/>
                </a:ext>
              </a:extLst>
            </p:cNvPr>
            <p:cNvSpPr/>
            <p:nvPr/>
          </p:nvSpPr>
          <p:spPr>
            <a:xfrm>
              <a:off x="7028287" y="1994647"/>
              <a:ext cx="2424564" cy="2471643"/>
            </a:xfrm>
            <a:prstGeom prst="donut">
              <a:avLst>
                <a:gd name="adj" fmla="val 12255"/>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Circle: Hollow 23">
              <a:extLst>
                <a:ext uri="{FF2B5EF4-FFF2-40B4-BE49-F238E27FC236}">
                  <a16:creationId xmlns:a16="http://schemas.microsoft.com/office/drawing/2014/main" id="{A838DD0B-E018-44D0-A4C0-13DF2FD0288D}"/>
                </a:ext>
                <a:ext uri="{C183D7F6-B498-43B3-948B-1728B52AA6E4}">
                  <adec:decorative xmlns:adec="http://schemas.microsoft.com/office/drawing/2017/decorative" val="1"/>
                </a:ext>
              </a:extLst>
            </p:cNvPr>
            <p:cNvSpPr/>
            <p:nvPr/>
          </p:nvSpPr>
          <p:spPr>
            <a:xfrm>
              <a:off x="3811432" y="3863459"/>
              <a:ext cx="2424564" cy="2471643"/>
            </a:xfrm>
            <a:prstGeom prst="donut">
              <a:avLst>
                <a:gd name="adj" fmla="val 12255"/>
              </a:avLst>
            </a:prstGeom>
            <a:solidFill>
              <a:schemeClr val="accent4">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Circle: Hollow 24">
              <a:extLst>
                <a:ext uri="{FF2B5EF4-FFF2-40B4-BE49-F238E27FC236}">
                  <a16:creationId xmlns:a16="http://schemas.microsoft.com/office/drawing/2014/main" id="{B5265A05-9A0F-4DEC-9382-F51EEE742251}"/>
                </a:ext>
                <a:ext uri="{C183D7F6-B498-43B3-948B-1728B52AA6E4}">
                  <adec:decorative xmlns:adec="http://schemas.microsoft.com/office/drawing/2017/decorative" val="1"/>
                </a:ext>
              </a:extLst>
            </p:cNvPr>
            <p:cNvSpPr/>
            <p:nvPr/>
          </p:nvSpPr>
          <p:spPr>
            <a:xfrm>
              <a:off x="5956002" y="3863459"/>
              <a:ext cx="2424564" cy="2471643"/>
            </a:xfrm>
            <a:prstGeom prst="donut">
              <a:avLst>
                <a:gd name="adj" fmla="val 12255"/>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pic>
          <p:nvPicPr>
            <p:cNvPr id="4" name="Graphic 3" descr="Users with solid fill">
              <a:extLst>
                <a:ext uri="{FF2B5EF4-FFF2-40B4-BE49-F238E27FC236}">
                  <a16:creationId xmlns:a16="http://schemas.microsoft.com/office/drawing/2014/main" id="{E3798DD7-ED4E-3EE6-F156-A42004741D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255942" y="2508356"/>
              <a:ext cx="1390978" cy="1417987"/>
            </a:xfrm>
            <a:prstGeom prst="rect">
              <a:avLst/>
            </a:prstGeom>
          </p:spPr>
        </p:pic>
        <p:pic>
          <p:nvPicPr>
            <p:cNvPr id="6" name="Graphic 5" descr="Watch with solid fill">
              <a:extLst>
                <a:ext uri="{FF2B5EF4-FFF2-40B4-BE49-F238E27FC236}">
                  <a16:creationId xmlns:a16="http://schemas.microsoft.com/office/drawing/2014/main" id="{8363404C-04DD-59CB-C8ED-1FB794E587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550669" y="2521474"/>
              <a:ext cx="1390978" cy="1417987"/>
            </a:xfrm>
            <a:prstGeom prst="rect">
              <a:avLst/>
            </a:prstGeom>
          </p:spPr>
        </p:pic>
        <p:pic>
          <p:nvPicPr>
            <p:cNvPr id="10" name="Graphic 9" descr="Subtitles with solid fill">
              <a:extLst>
                <a:ext uri="{FF2B5EF4-FFF2-40B4-BE49-F238E27FC236}">
                  <a16:creationId xmlns:a16="http://schemas.microsoft.com/office/drawing/2014/main" id="{C25CB693-DA1D-9913-DB2F-0475CF89F4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317331" y="4377101"/>
              <a:ext cx="1390978" cy="1417987"/>
            </a:xfrm>
            <a:prstGeom prst="rect">
              <a:avLst/>
            </a:prstGeom>
          </p:spPr>
        </p:pic>
        <p:pic>
          <p:nvPicPr>
            <p:cNvPr id="16" name="Graphic 15" descr="Care with solid fill">
              <a:extLst>
                <a:ext uri="{FF2B5EF4-FFF2-40B4-BE49-F238E27FC236}">
                  <a16:creationId xmlns:a16="http://schemas.microsoft.com/office/drawing/2014/main" id="{616C60AE-29FB-71E8-CEF6-6E357038CF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461901" y="4466290"/>
              <a:ext cx="1390978" cy="1417987"/>
            </a:xfrm>
            <a:prstGeom prst="rect">
              <a:avLst/>
            </a:prstGeom>
          </p:spPr>
        </p:pic>
        <p:pic>
          <p:nvPicPr>
            <p:cNvPr id="18" name="Graphic 17" descr="Social distancing with solid fill">
              <a:extLst>
                <a:ext uri="{FF2B5EF4-FFF2-40B4-BE49-F238E27FC236}">
                  <a16:creationId xmlns:a16="http://schemas.microsoft.com/office/drawing/2014/main" id="{2C450E72-D30D-2F4E-C0BD-2EF242D450E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400510" y="2577583"/>
              <a:ext cx="1323070" cy="1348760"/>
            </a:xfrm>
            <a:prstGeom prst="rect">
              <a:avLst/>
            </a:prstGeom>
          </p:spPr>
        </p:pic>
      </p:grpSp>
    </p:spTree>
    <p:extLst>
      <p:ext uri="{BB962C8B-B14F-4D97-AF65-F5344CB8AC3E}">
        <p14:creationId xmlns:p14="http://schemas.microsoft.com/office/powerpoint/2010/main" val="24575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1000" fill="hold"/>
                                        <p:tgtEl>
                                          <p:spTgt spid="33"/>
                                        </p:tgtEl>
                                        <p:attrNameLst>
                                          <p:attrName>ppt_w</p:attrName>
                                        </p:attrNameLst>
                                      </p:cBhvr>
                                      <p:tavLst>
                                        <p:tav tm="0">
                                          <p:val>
                                            <p:fltVal val="0"/>
                                          </p:val>
                                        </p:tav>
                                        <p:tav tm="100000">
                                          <p:val>
                                            <p:strVal val="#ppt_w"/>
                                          </p:val>
                                        </p:tav>
                                      </p:tavLst>
                                    </p:anim>
                                    <p:anim calcmode="lin" valueType="num">
                                      <p:cBhvr>
                                        <p:cTn id="16" dur="1000" fill="hold"/>
                                        <p:tgtEl>
                                          <p:spTgt spid="33"/>
                                        </p:tgtEl>
                                        <p:attrNameLst>
                                          <p:attrName>ppt_h</p:attrName>
                                        </p:attrNameLst>
                                      </p:cBhvr>
                                      <p:tavLst>
                                        <p:tav tm="0">
                                          <p:val>
                                            <p:fltVal val="0"/>
                                          </p:val>
                                        </p:tav>
                                        <p:tav tm="100000">
                                          <p:val>
                                            <p:strVal val="#ppt_h"/>
                                          </p:val>
                                        </p:tav>
                                      </p:tavLst>
                                    </p:anim>
                                    <p:anim calcmode="lin" valueType="num">
                                      <p:cBhvr>
                                        <p:cTn id="17" dur="1000" fill="hold"/>
                                        <p:tgtEl>
                                          <p:spTgt spid="33"/>
                                        </p:tgtEl>
                                        <p:attrNameLst>
                                          <p:attrName>style.rotation</p:attrName>
                                        </p:attrNameLst>
                                      </p:cBhvr>
                                      <p:tavLst>
                                        <p:tav tm="0">
                                          <p:val>
                                            <p:fltVal val="90"/>
                                          </p:val>
                                        </p:tav>
                                        <p:tav tm="100000">
                                          <p:val>
                                            <p:fltVal val="0"/>
                                          </p:val>
                                        </p:tav>
                                      </p:tavLst>
                                    </p:anim>
                                    <p:animEffect transition="in" filter="fade">
                                      <p:cBhvr>
                                        <p:cTn id="18" dur="10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1000" fill="hold"/>
                                        <p:tgtEl>
                                          <p:spTgt spid="34"/>
                                        </p:tgtEl>
                                        <p:attrNameLst>
                                          <p:attrName>ppt_w</p:attrName>
                                        </p:attrNameLst>
                                      </p:cBhvr>
                                      <p:tavLst>
                                        <p:tav tm="0">
                                          <p:val>
                                            <p:fltVal val="0"/>
                                          </p:val>
                                        </p:tav>
                                        <p:tav tm="100000">
                                          <p:val>
                                            <p:strVal val="#ppt_w"/>
                                          </p:val>
                                        </p:tav>
                                      </p:tavLst>
                                    </p:anim>
                                    <p:anim calcmode="lin" valueType="num">
                                      <p:cBhvr>
                                        <p:cTn id="24" dur="1000" fill="hold"/>
                                        <p:tgtEl>
                                          <p:spTgt spid="34"/>
                                        </p:tgtEl>
                                        <p:attrNameLst>
                                          <p:attrName>ppt_h</p:attrName>
                                        </p:attrNameLst>
                                      </p:cBhvr>
                                      <p:tavLst>
                                        <p:tav tm="0">
                                          <p:val>
                                            <p:fltVal val="0"/>
                                          </p:val>
                                        </p:tav>
                                        <p:tav tm="100000">
                                          <p:val>
                                            <p:strVal val="#ppt_h"/>
                                          </p:val>
                                        </p:tav>
                                      </p:tavLst>
                                    </p:anim>
                                    <p:anim calcmode="lin" valueType="num">
                                      <p:cBhvr>
                                        <p:cTn id="25" dur="1000" fill="hold"/>
                                        <p:tgtEl>
                                          <p:spTgt spid="34"/>
                                        </p:tgtEl>
                                        <p:attrNameLst>
                                          <p:attrName>style.rotation</p:attrName>
                                        </p:attrNameLst>
                                      </p:cBhvr>
                                      <p:tavLst>
                                        <p:tav tm="0">
                                          <p:val>
                                            <p:fltVal val="90"/>
                                          </p:val>
                                        </p:tav>
                                        <p:tav tm="100000">
                                          <p:val>
                                            <p:fltVal val="0"/>
                                          </p:val>
                                        </p:tav>
                                      </p:tavLst>
                                    </p:anim>
                                    <p:animEffect transition="in" filter="fade">
                                      <p:cBhvr>
                                        <p:cTn id="26" dur="10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1000" fill="hold"/>
                                        <p:tgtEl>
                                          <p:spTgt spid="37"/>
                                        </p:tgtEl>
                                        <p:attrNameLst>
                                          <p:attrName>ppt_w</p:attrName>
                                        </p:attrNameLst>
                                      </p:cBhvr>
                                      <p:tavLst>
                                        <p:tav tm="0">
                                          <p:val>
                                            <p:fltVal val="0"/>
                                          </p:val>
                                        </p:tav>
                                        <p:tav tm="100000">
                                          <p:val>
                                            <p:strVal val="#ppt_w"/>
                                          </p:val>
                                        </p:tav>
                                      </p:tavLst>
                                    </p:anim>
                                    <p:anim calcmode="lin" valueType="num">
                                      <p:cBhvr>
                                        <p:cTn id="32" dur="1000" fill="hold"/>
                                        <p:tgtEl>
                                          <p:spTgt spid="37"/>
                                        </p:tgtEl>
                                        <p:attrNameLst>
                                          <p:attrName>ppt_h</p:attrName>
                                        </p:attrNameLst>
                                      </p:cBhvr>
                                      <p:tavLst>
                                        <p:tav tm="0">
                                          <p:val>
                                            <p:fltVal val="0"/>
                                          </p:val>
                                        </p:tav>
                                        <p:tav tm="100000">
                                          <p:val>
                                            <p:strVal val="#ppt_h"/>
                                          </p:val>
                                        </p:tav>
                                      </p:tavLst>
                                    </p:anim>
                                    <p:anim calcmode="lin" valueType="num">
                                      <p:cBhvr>
                                        <p:cTn id="33" dur="1000" fill="hold"/>
                                        <p:tgtEl>
                                          <p:spTgt spid="37"/>
                                        </p:tgtEl>
                                        <p:attrNameLst>
                                          <p:attrName>style.rotation</p:attrName>
                                        </p:attrNameLst>
                                      </p:cBhvr>
                                      <p:tavLst>
                                        <p:tav tm="0">
                                          <p:val>
                                            <p:fltVal val="90"/>
                                          </p:val>
                                        </p:tav>
                                        <p:tav tm="100000">
                                          <p:val>
                                            <p:fltVal val="0"/>
                                          </p:val>
                                        </p:tav>
                                      </p:tavLst>
                                    </p:anim>
                                    <p:animEffect transition="in" filter="fade">
                                      <p:cBhvr>
                                        <p:cTn id="34" dur="10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1000" fill="hold"/>
                                        <p:tgtEl>
                                          <p:spTgt spid="36"/>
                                        </p:tgtEl>
                                        <p:attrNameLst>
                                          <p:attrName>ppt_w</p:attrName>
                                        </p:attrNameLst>
                                      </p:cBhvr>
                                      <p:tavLst>
                                        <p:tav tm="0">
                                          <p:val>
                                            <p:fltVal val="0"/>
                                          </p:val>
                                        </p:tav>
                                        <p:tav tm="100000">
                                          <p:val>
                                            <p:strVal val="#ppt_w"/>
                                          </p:val>
                                        </p:tav>
                                      </p:tavLst>
                                    </p:anim>
                                    <p:anim calcmode="lin" valueType="num">
                                      <p:cBhvr>
                                        <p:cTn id="40" dur="1000" fill="hold"/>
                                        <p:tgtEl>
                                          <p:spTgt spid="36"/>
                                        </p:tgtEl>
                                        <p:attrNameLst>
                                          <p:attrName>ppt_h</p:attrName>
                                        </p:attrNameLst>
                                      </p:cBhvr>
                                      <p:tavLst>
                                        <p:tav tm="0">
                                          <p:val>
                                            <p:fltVal val="0"/>
                                          </p:val>
                                        </p:tav>
                                        <p:tav tm="100000">
                                          <p:val>
                                            <p:strVal val="#ppt_h"/>
                                          </p:val>
                                        </p:tav>
                                      </p:tavLst>
                                    </p:anim>
                                    <p:anim calcmode="lin" valueType="num">
                                      <p:cBhvr>
                                        <p:cTn id="41" dur="1000" fill="hold"/>
                                        <p:tgtEl>
                                          <p:spTgt spid="36"/>
                                        </p:tgtEl>
                                        <p:attrNameLst>
                                          <p:attrName>style.rotation</p:attrName>
                                        </p:attrNameLst>
                                      </p:cBhvr>
                                      <p:tavLst>
                                        <p:tav tm="0">
                                          <p:val>
                                            <p:fltVal val="90"/>
                                          </p:val>
                                        </p:tav>
                                        <p:tav tm="100000">
                                          <p:val>
                                            <p:fltVal val="0"/>
                                          </p:val>
                                        </p:tav>
                                      </p:tavLst>
                                    </p:anim>
                                    <p:animEffect transition="in" filter="fade">
                                      <p:cBhvr>
                                        <p:cTn id="4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0" y="365125"/>
            <a:ext cx="10515600" cy="1325563"/>
          </a:xfrm>
        </p:spPr>
        <p:txBody>
          <a:bodyPr/>
          <a:lstStyle/>
          <a:p>
            <a:r>
              <a:rPr lang="en-US" dirty="0"/>
              <a:t>Project analysis slide 3</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325097" y="522898"/>
            <a:ext cx="2866903" cy="0"/>
          </a:xfrm>
          <a:prstGeom prst="line">
            <a:avLst/>
          </a:prstGeom>
          <a:ln w="38100">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53429"/>
            <a:ext cx="11734800" cy="9417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75000"/>
                    <a:lumOff val="25000"/>
                  </a:schemeClr>
                </a:solidFill>
              </a:rPr>
              <a:t>Death Notification Steps</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2879124" cy="0"/>
          </a:xfrm>
          <a:prstGeom prst="line">
            <a:avLst/>
          </a:prstGeom>
          <a:ln w="38100">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B10BE17-0E13-4408-CABD-6DAC9A02AD13}"/>
              </a:ext>
            </a:extLst>
          </p:cNvPr>
          <p:cNvGrpSpPr/>
          <p:nvPr/>
        </p:nvGrpSpPr>
        <p:grpSpPr>
          <a:xfrm>
            <a:off x="5073657" y="1525622"/>
            <a:ext cx="2296922" cy="4336142"/>
            <a:chOff x="6098921" y="1557150"/>
            <a:chExt cx="2044685" cy="4336142"/>
          </a:xfrm>
          <a:solidFill>
            <a:srgbClr val="FFCC66"/>
          </a:solidFill>
        </p:grpSpPr>
        <p:sp>
          <p:nvSpPr>
            <p:cNvPr id="44" name="Trapezoid 43">
              <a:extLst>
                <a:ext uri="{FF2B5EF4-FFF2-40B4-BE49-F238E27FC236}">
                  <a16:creationId xmlns:a16="http://schemas.microsoft.com/office/drawing/2014/main" id="{7E139379-1914-4446-8D6D-984A47041A54}"/>
                </a:ext>
                <a:ext uri="{C183D7F6-B498-43B3-948B-1728B52AA6E4}">
                  <adec:decorative xmlns:adec="http://schemas.microsoft.com/office/drawing/2017/decorative" val="1"/>
                </a:ext>
              </a:extLst>
            </p:cNvPr>
            <p:cNvSpPr/>
            <p:nvPr/>
          </p:nvSpPr>
          <p:spPr>
            <a:xfrm rot="5400000">
              <a:off x="4953193" y="2702878"/>
              <a:ext cx="4336142" cy="204468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FA4D735A-8F75-4E2A-8F1A-CC303B0718BA}"/>
                </a:ext>
              </a:extLst>
            </p:cNvPr>
            <p:cNvSpPr/>
            <p:nvPr/>
          </p:nvSpPr>
          <p:spPr>
            <a:xfrm>
              <a:off x="6404962" y="4332403"/>
              <a:ext cx="1371600" cy="369332"/>
            </a:xfrm>
            <a:prstGeom prst="rect">
              <a:avLst/>
            </a:prstGeom>
            <a:grpFill/>
          </p:spPr>
          <p:txBody>
            <a:bodyPr wrap="square" lIns="0" tIns="0" rIns="0" bIns="0">
              <a:spAutoFit/>
            </a:bodyPr>
            <a:lstStyle/>
            <a:p>
              <a:pPr algn="ctr"/>
              <a:r>
                <a:rPr lang="en-US" sz="2400" b="1" dirty="0"/>
                <a:t>Delivery</a:t>
              </a:r>
            </a:p>
          </p:txBody>
        </p:sp>
        <p:pic>
          <p:nvPicPr>
            <p:cNvPr id="5" name="Graphic 4" descr="Chat with solid fill">
              <a:extLst>
                <a:ext uri="{FF2B5EF4-FFF2-40B4-BE49-F238E27FC236}">
                  <a16:creationId xmlns:a16="http://schemas.microsoft.com/office/drawing/2014/main" id="{2B915BB6-7D10-E7FF-E948-A4D72A1F6C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56259" y="2810820"/>
              <a:ext cx="914400" cy="914400"/>
            </a:xfrm>
            <a:prstGeom prst="rect">
              <a:avLst/>
            </a:prstGeom>
          </p:spPr>
        </p:pic>
      </p:grpSp>
      <p:grpSp>
        <p:nvGrpSpPr>
          <p:cNvPr id="13" name="Group 12">
            <a:extLst>
              <a:ext uri="{FF2B5EF4-FFF2-40B4-BE49-F238E27FC236}">
                <a16:creationId xmlns:a16="http://schemas.microsoft.com/office/drawing/2014/main" id="{2F911170-AEE5-02EE-B50C-F4D6BD250FCB}"/>
              </a:ext>
            </a:extLst>
          </p:cNvPr>
          <p:cNvGrpSpPr/>
          <p:nvPr/>
        </p:nvGrpSpPr>
        <p:grpSpPr>
          <a:xfrm>
            <a:off x="1360679" y="1557149"/>
            <a:ext cx="2296921" cy="4336142"/>
            <a:chOff x="740061" y="1527629"/>
            <a:chExt cx="2044685" cy="4336142"/>
          </a:xfrm>
        </p:grpSpPr>
        <p:sp>
          <p:nvSpPr>
            <p:cNvPr id="2" name="Trapezoid 1">
              <a:extLst>
                <a:ext uri="{FF2B5EF4-FFF2-40B4-BE49-F238E27FC236}">
                  <a16:creationId xmlns:a16="http://schemas.microsoft.com/office/drawing/2014/main" id="{5B804E9F-B6B5-41F9-9B63-9AF435FDC2B7}"/>
                </a:ext>
                <a:ext uri="{C183D7F6-B498-43B3-948B-1728B52AA6E4}">
                  <adec:decorative xmlns:adec="http://schemas.microsoft.com/office/drawing/2017/decorative" val="1"/>
                </a:ext>
              </a:extLst>
            </p:cNvPr>
            <p:cNvSpPr/>
            <p:nvPr/>
          </p:nvSpPr>
          <p:spPr>
            <a:xfrm rot="5400000">
              <a:off x="-405667" y="2673357"/>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F19BFA5-D0CA-4CF0-8499-504D956B6563}"/>
                </a:ext>
              </a:extLst>
            </p:cNvPr>
            <p:cNvSpPr/>
            <p:nvPr/>
          </p:nvSpPr>
          <p:spPr>
            <a:xfrm>
              <a:off x="1011312" y="4332403"/>
              <a:ext cx="1371600" cy="369332"/>
            </a:xfrm>
            <a:prstGeom prst="rect">
              <a:avLst/>
            </a:prstGeom>
          </p:spPr>
          <p:txBody>
            <a:bodyPr wrap="square" lIns="0" tIns="0" rIns="0" bIns="0">
              <a:spAutoFit/>
            </a:bodyPr>
            <a:lstStyle/>
            <a:p>
              <a:pPr algn="ctr"/>
              <a:r>
                <a:rPr lang="en-US" sz="2400" b="1" dirty="0">
                  <a:solidFill>
                    <a:schemeClr val="bg1"/>
                  </a:solidFill>
                </a:rPr>
                <a:t>Planning</a:t>
              </a:r>
            </a:p>
          </p:txBody>
        </p:sp>
        <p:pic>
          <p:nvPicPr>
            <p:cNvPr id="12" name="Graphic 11" descr="Checklist with solid fill">
              <a:extLst>
                <a:ext uri="{FF2B5EF4-FFF2-40B4-BE49-F238E27FC236}">
                  <a16:creationId xmlns:a16="http://schemas.microsoft.com/office/drawing/2014/main" id="{CE91C9A5-857B-0651-BE68-E4405894C8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9912" y="2849876"/>
              <a:ext cx="914400" cy="914400"/>
            </a:xfrm>
            <a:prstGeom prst="rect">
              <a:avLst/>
            </a:prstGeom>
          </p:spPr>
        </p:pic>
      </p:grpSp>
      <p:grpSp>
        <p:nvGrpSpPr>
          <p:cNvPr id="18" name="Group 17">
            <a:extLst>
              <a:ext uri="{FF2B5EF4-FFF2-40B4-BE49-F238E27FC236}">
                <a16:creationId xmlns:a16="http://schemas.microsoft.com/office/drawing/2014/main" id="{E4E3B24D-CAE0-E93A-FF99-9695252D6946}"/>
              </a:ext>
            </a:extLst>
          </p:cNvPr>
          <p:cNvGrpSpPr/>
          <p:nvPr/>
        </p:nvGrpSpPr>
        <p:grpSpPr>
          <a:xfrm>
            <a:off x="8759954" y="1557150"/>
            <a:ext cx="2296922" cy="4336142"/>
            <a:chOff x="8759954" y="1557150"/>
            <a:chExt cx="2044685" cy="4336142"/>
          </a:xfrm>
        </p:grpSpPr>
        <p:sp>
          <p:nvSpPr>
            <p:cNvPr id="45" name="Trapezoid 44">
              <a:extLst>
                <a:ext uri="{FF2B5EF4-FFF2-40B4-BE49-F238E27FC236}">
                  <a16:creationId xmlns:a16="http://schemas.microsoft.com/office/drawing/2014/main" id="{F79B51BB-1B30-4ED8-B26D-21EE8BC675B2}"/>
                </a:ext>
                <a:ext uri="{C183D7F6-B498-43B3-948B-1728B52AA6E4}">
                  <adec:decorative xmlns:adec="http://schemas.microsoft.com/office/drawing/2017/decorative" val="1"/>
                </a:ext>
              </a:extLst>
            </p:cNvPr>
            <p:cNvSpPr/>
            <p:nvPr/>
          </p:nvSpPr>
          <p:spPr>
            <a:xfrm rot="5400000">
              <a:off x="7614226" y="2702878"/>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4AB9282-0505-49EB-AABF-998083225E3A}"/>
                </a:ext>
              </a:extLst>
            </p:cNvPr>
            <p:cNvSpPr/>
            <p:nvPr/>
          </p:nvSpPr>
          <p:spPr>
            <a:xfrm>
              <a:off x="9096497" y="4332403"/>
              <a:ext cx="1371600" cy="369332"/>
            </a:xfrm>
            <a:prstGeom prst="rect">
              <a:avLst/>
            </a:prstGeom>
          </p:spPr>
          <p:txBody>
            <a:bodyPr wrap="square" lIns="0" tIns="0" rIns="0" bIns="0">
              <a:spAutoFit/>
            </a:bodyPr>
            <a:lstStyle/>
            <a:p>
              <a:pPr algn="ctr"/>
              <a:r>
                <a:rPr lang="en-US" sz="2400" b="1" dirty="0">
                  <a:solidFill>
                    <a:schemeClr val="bg1"/>
                  </a:solidFill>
                </a:rPr>
                <a:t>Follow-up</a:t>
              </a:r>
            </a:p>
          </p:txBody>
        </p:sp>
        <p:pic>
          <p:nvPicPr>
            <p:cNvPr id="15" name="Graphic 14" descr="Circles with arrows with solid fill">
              <a:extLst>
                <a:ext uri="{FF2B5EF4-FFF2-40B4-BE49-F238E27FC236}">
                  <a16:creationId xmlns:a16="http://schemas.microsoft.com/office/drawing/2014/main" id="{51AE8E2C-B8E2-CABA-F561-CC1DECB3F9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25097" y="2781299"/>
              <a:ext cx="914400" cy="914400"/>
            </a:xfrm>
            <a:prstGeom prst="rect">
              <a:avLst/>
            </a:prstGeom>
          </p:spPr>
        </p:pic>
      </p:grpSp>
    </p:spTree>
    <p:extLst>
      <p:ext uri="{BB962C8B-B14F-4D97-AF65-F5344CB8AC3E}">
        <p14:creationId xmlns:p14="http://schemas.microsoft.com/office/powerpoint/2010/main" val="82256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7F2E7-9491-B543-83F3-FA807B96844C}"/>
              </a:ext>
            </a:extLst>
          </p:cNvPr>
          <p:cNvSpPr>
            <a:spLocks noGrp="1"/>
          </p:cNvSpPr>
          <p:nvPr>
            <p:ph type="title"/>
          </p:nvPr>
        </p:nvSpPr>
        <p:spPr/>
        <p:txBody>
          <a:bodyPr/>
          <a:lstStyle/>
          <a:p>
            <a:pPr algn="ctr"/>
            <a:r>
              <a:rPr lang="en-US" dirty="0"/>
              <a:t>**Content Warning**</a:t>
            </a:r>
          </a:p>
        </p:txBody>
      </p:sp>
      <p:sp>
        <p:nvSpPr>
          <p:cNvPr id="3" name="Content Placeholder 2">
            <a:extLst>
              <a:ext uri="{FF2B5EF4-FFF2-40B4-BE49-F238E27FC236}">
                <a16:creationId xmlns:a16="http://schemas.microsoft.com/office/drawing/2014/main" id="{89B854D9-D0E3-CE02-705D-87DE31185C11}"/>
              </a:ext>
            </a:extLst>
          </p:cNvPr>
          <p:cNvSpPr>
            <a:spLocks noGrp="1"/>
          </p:cNvSpPr>
          <p:nvPr>
            <p:ph idx="1"/>
          </p:nvPr>
        </p:nvSpPr>
        <p:spPr/>
        <p:txBody>
          <a:bodyPr anchor="ctr"/>
          <a:lstStyle/>
          <a:p>
            <a:pPr marL="0" indent="0" algn="just">
              <a:lnSpc>
                <a:spcPct val="150000"/>
              </a:lnSpc>
              <a:buNone/>
            </a:pPr>
            <a:r>
              <a:rPr lang="en-US" sz="2800" b="1" i="1" dirty="0">
                <a:effectLst/>
              </a:rPr>
              <a:t>The training content will include references to death and crime victimization. The content may be difficult for some participants to hear. Let one of the presenters know if you need additional support.</a:t>
            </a:r>
            <a:endParaRPr lang="en-US" sz="2800" b="1" dirty="0">
              <a:effectLst/>
            </a:endParaRPr>
          </a:p>
          <a:p>
            <a:endParaRPr lang="en-US" dirty="0"/>
          </a:p>
        </p:txBody>
      </p:sp>
    </p:spTree>
    <p:extLst>
      <p:ext uri="{BB962C8B-B14F-4D97-AF65-F5344CB8AC3E}">
        <p14:creationId xmlns:p14="http://schemas.microsoft.com/office/powerpoint/2010/main" val="8357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2A561E-D213-F09D-F865-1F4FF4886EF6}"/>
              </a:ext>
            </a:extLst>
          </p:cNvPr>
          <p:cNvSpPr>
            <a:spLocks noGrp="1"/>
          </p:cNvSpPr>
          <p:nvPr>
            <p:ph idx="1"/>
          </p:nvPr>
        </p:nvSpPr>
        <p:spPr>
          <a:xfrm>
            <a:off x="838200" y="2115403"/>
            <a:ext cx="10515600" cy="4061560"/>
          </a:xfrm>
        </p:spPr>
        <p:txBody>
          <a:bodyPr>
            <a:normAutofit/>
          </a:bodyPr>
          <a:lstStyle/>
          <a:p>
            <a:pPr eaLnBrk="1" fontAlgn="auto" hangingPunct="1">
              <a:spcBef>
                <a:spcPts val="1200"/>
              </a:spcBef>
              <a:spcAft>
                <a:spcPts val="1200"/>
              </a:spcAft>
              <a:buClr>
                <a:schemeClr val="accent3"/>
              </a:buClr>
              <a:buFont typeface="Arial" panose="020B0604020202020204" pitchFamily="34" charset="0"/>
              <a:buChar char="•"/>
              <a:defRPr/>
            </a:pPr>
            <a:r>
              <a:rPr lang="en-US" b="1" dirty="0"/>
              <a:t>Select notification team</a:t>
            </a:r>
          </a:p>
          <a:p>
            <a:pPr eaLnBrk="1" fontAlgn="auto" hangingPunct="1">
              <a:spcBef>
                <a:spcPts val="1200"/>
              </a:spcBef>
              <a:spcAft>
                <a:spcPts val="1200"/>
              </a:spcAft>
              <a:buClr>
                <a:schemeClr val="accent3"/>
              </a:buClr>
              <a:buFont typeface="Arial" panose="020B0604020202020204" pitchFamily="34" charset="0"/>
              <a:buChar char="•"/>
              <a:defRPr/>
            </a:pPr>
            <a:r>
              <a:rPr lang="en-US" b="1" dirty="0"/>
              <a:t>Identify the decedent</a:t>
            </a:r>
          </a:p>
          <a:p>
            <a:pPr eaLnBrk="1" fontAlgn="auto" hangingPunct="1">
              <a:spcBef>
                <a:spcPts val="1200"/>
              </a:spcBef>
              <a:spcAft>
                <a:spcPts val="1200"/>
              </a:spcAft>
              <a:buClr>
                <a:schemeClr val="accent3"/>
              </a:buClr>
              <a:buFont typeface="Arial" panose="020B0604020202020204" pitchFamily="34" charset="0"/>
              <a:buChar char="•"/>
              <a:defRPr/>
            </a:pPr>
            <a:r>
              <a:rPr lang="en-US" b="1" dirty="0"/>
              <a:t>Identify next of kin </a:t>
            </a:r>
          </a:p>
          <a:p>
            <a:pPr eaLnBrk="1" fontAlgn="auto" hangingPunct="1">
              <a:spcBef>
                <a:spcPts val="1200"/>
              </a:spcBef>
              <a:spcAft>
                <a:spcPts val="1200"/>
              </a:spcAft>
              <a:buClr>
                <a:schemeClr val="accent3"/>
              </a:buClr>
              <a:buFont typeface="Arial" panose="020B0604020202020204" pitchFamily="34" charset="0"/>
              <a:buChar char="•"/>
              <a:defRPr/>
            </a:pPr>
            <a:r>
              <a:rPr lang="en-US" b="1" dirty="0"/>
              <a:t>Determine [</a:t>
            </a:r>
            <a:r>
              <a:rPr lang="en-US" b="1" i="1" dirty="0"/>
              <a:t>coroner/medical examiner</a:t>
            </a:r>
            <a:r>
              <a:rPr lang="en-US" b="1" dirty="0"/>
              <a:t>] involvement</a:t>
            </a:r>
          </a:p>
        </p:txBody>
      </p:sp>
      <p:sp>
        <p:nvSpPr>
          <p:cNvPr id="4" name="Flowchart: Terminator 3">
            <a:extLst>
              <a:ext uri="{FF2B5EF4-FFF2-40B4-BE49-F238E27FC236}">
                <a16:creationId xmlns:a16="http://schemas.microsoft.com/office/drawing/2014/main" id="{6907000A-1F73-7032-D6A0-06A2CFF44CCE}"/>
              </a:ext>
            </a:extLst>
          </p:cNvPr>
          <p:cNvSpPr/>
          <p:nvPr/>
        </p:nvSpPr>
        <p:spPr>
          <a:xfrm>
            <a:off x="838200" y="681037"/>
            <a:ext cx="10515599" cy="1023582"/>
          </a:xfrm>
          <a:prstGeom prst="flowChartTerminator">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a:ln w="38100">
            <a:solidFill>
              <a:srgbClr val="FFC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mj-lt"/>
              </a:rPr>
              <a:t>Planning</a:t>
            </a:r>
          </a:p>
        </p:txBody>
      </p:sp>
    </p:spTree>
    <p:extLst>
      <p:ext uri="{BB962C8B-B14F-4D97-AF65-F5344CB8AC3E}">
        <p14:creationId xmlns:p14="http://schemas.microsoft.com/office/powerpoint/2010/main" val="396499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4A0CE-C5F8-7F1A-D5BE-492602070BAF}"/>
              </a:ext>
            </a:extLst>
          </p:cNvPr>
          <p:cNvSpPr>
            <a:spLocks noGrp="1"/>
          </p:cNvSpPr>
          <p:nvPr>
            <p:ph idx="1"/>
          </p:nvPr>
        </p:nvSpPr>
        <p:spPr>
          <a:xfrm>
            <a:off x="838200" y="2210937"/>
            <a:ext cx="10515600" cy="3966026"/>
          </a:xfrm>
        </p:spPr>
        <p:txBody>
          <a:bodyPr>
            <a:normAutofit/>
          </a:bodyPr>
          <a:lstStyle/>
          <a:p>
            <a:pPr>
              <a:spcBef>
                <a:spcPts val="1200"/>
              </a:spcBef>
              <a:spcAft>
                <a:spcPts val="1200"/>
              </a:spcAft>
              <a:buClr>
                <a:schemeClr val="accent3"/>
              </a:buClr>
              <a:defRPr/>
            </a:pPr>
            <a:r>
              <a:rPr lang="en-US" b="1" dirty="0"/>
              <a:t>Gather information about circumstances of death and decedent’s identity</a:t>
            </a:r>
          </a:p>
          <a:p>
            <a:pPr>
              <a:spcBef>
                <a:spcPts val="1200"/>
              </a:spcBef>
              <a:spcAft>
                <a:spcPts val="1200"/>
              </a:spcAft>
              <a:buClr>
                <a:schemeClr val="accent3"/>
              </a:buClr>
              <a:defRPr/>
            </a:pPr>
            <a:r>
              <a:rPr lang="en-US" b="1" dirty="0"/>
              <a:t>Identify medical and safety concerns related to person receiving notification</a:t>
            </a:r>
            <a:endParaRPr lang="en-US" altLang="en-US" b="1" dirty="0"/>
          </a:p>
          <a:p>
            <a:pPr>
              <a:spcBef>
                <a:spcPts val="1200"/>
              </a:spcBef>
              <a:spcAft>
                <a:spcPts val="1200"/>
              </a:spcAft>
              <a:buClr>
                <a:schemeClr val="accent3"/>
              </a:buClr>
              <a:defRPr/>
            </a:pPr>
            <a:r>
              <a:rPr lang="en-US" b="1" dirty="0"/>
              <a:t>Identify language access, ability, age, and cultural considerations related to person receiving notification</a:t>
            </a:r>
          </a:p>
        </p:txBody>
      </p:sp>
      <p:sp>
        <p:nvSpPr>
          <p:cNvPr id="7" name="Flowchart: Terminator 6">
            <a:extLst>
              <a:ext uri="{FF2B5EF4-FFF2-40B4-BE49-F238E27FC236}">
                <a16:creationId xmlns:a16="http://schemas.microsoft.com/office/drawing/2014/main" id="{945545A4-A89D-CC24-7B8E-F3B5D8ED43BB}"/>
              </a:ext>
            </a:extLst>
          </p:cNvPr>
          <p:cNvSpPr/>
          <p:nvPr/>
        </p:nvSpPr>
        <p:spPr>
          <a:xfrm>
            <a:off x="838200" y="681037"/>
            <a:ext cx="10515599" cy="1023582"/>
          </a:xfrm>
          <a:prstGeom prst="flowChartTerminator">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a:ln w="38100">
            <a:solidFill>
              <a:srgbClr val="FFC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mj-lt"/>
              </a:rPr>
              <a:t>Planning</a:t>
            </a:r>
          </a:p>
        </p:txBody>
      </p:sp>
    </p:spTree>
    <p:extLst>
      <p:ext uri="{BB962C8B-B14F-4D97-AF65-F5344CB8AC3E}">
        <p14:creationId xmlns:p14="http://schemas.microsoft.com/office/powerpoint/2010/main" val="427835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4A0CE-C5F8-7F1A-D5BE-492602070BAF}"/>
              </a:ext>
            </a:extLst>
          </p:cNvPr>
          <p:cNvSpPr>
            <a:spLocks noGrp="1"/>
          </p:cNvSpPr>
          <p:nvPr>
            <p:ph idx="1"/>
          </p:nvPr>
        </p:nvSpPr>
        <p:spPr>
          <a:xfrm>
            <a:off x="838200" y="2361063"/>
            <a:ext cx="10515600" cy="3815900"/>
          </a:xfrm>
        </p:spPr>
        <p:txBody>
          <a:bodyPr>
            <a:normAutofit lnSpcReduction="10000"/>
          </a:bodyPr>
          <a:lstStyle/>
          <a:p>
            <a:pPr>
              <a:spcBef>
                <a:spcPts val="1200"/>
              </a:spcBef>
              <a:spcAft>
                <a:spcPts val="1200"/>
              </a:spcAft>
              <a:buClr>
                <a:schemeClr val="accent3"/>
              </a:buClr>
              <a:defRPr/>
            </a:pPr>
            <a:r>
              <a:rPr lang="en-US" b="1" dirty="0"/>
              <a:t>Determine official notification plan</a:t>
            </a:r>
          </a:p>
          <a:p>
            <a:pPr>
              <a:spcBef>
                <a:spcPts val="1200"/>
              </a:spcBef>
              <a:spcAft>
                <a:spcPts val="1200"/>
              </a:spcAft>
              <a:buClr>
                <a:schemeClr val="accent3"/>
              </a:buClr>
              <a:defRPr/>
            </a:pPr>
            <a:r>
              <a:rPr lang="en-US" b="1" dirty="0">
                <a:solidFill>
                  <a:schemeClr val="tx2">
                    <a:lumMod val="75000"/>
                  </a:schemeClr>
                </a:solidFill>
              </a:rPr>
              <a:t>Considerations </a:t>
            </a:r>
          </a:p>
          <a:p>
            <a:pPr lvl="1">
              <a:spcBef>
                <a:spcPts val="1200"/>
              </a:spcBef>
              <a:spcAft>
                <a:spcPts val="1200"/>
              </a:spcAft>
              <a:buClr>
                <a:schemeClr val="accent3"/>
              </a:buClr>
              <a:defRPr/>
            </a:pPr>
            <a:r>
              <a:rPr lang="en-US" b="1" dirty="0">
                <a:solidFill>
                  <a:schemeClr val="tx2">
                    <a:lumMod val="75000"/>
                  </a:schemeClr>
                </a:solidFill>
              </a:rPr>
              <a:t>Social media</a:t>
            </a:r>
          </a:p>
          <a:p>
            <a:pPr lvl="1">
              <a:spcBef>
                <a:spcPts val="1200"/>
              </a:spcBef>
              <a:spcAft>
                <a:spcPts val="1200"/>
              </a:spcAft>
              <a:buClr>
                <a:schemeClr val="accent3"/>
              </a:buClr>
              <a:defRPr/>
            </a:pPr>
            <a:r>
              <a:rPr lang="en-US" b="1" dirty="0">
                <a:solidFill>
                  <a:schemeClr val="tx2">
                    <a:lumMod val="75000"/>
                  </a:schemeClr>
                </a:solidFill>
              </a:rPr>
              <a:t>Out of jurisdiction</a:t>
            </a:r>
          </a:p>
          <a:p>
            <a:pPr lvl="1">
              <a:spcBef>
                <a:spcPts val="1200"/>
              </a:spcBef>
              <a:spcAft>
                <a:spcPts val="1200"/>
              </a:spcAft>
              <a:buClr>
                <a:schemeClr val="accent3"/>
              </a:buClr>
              <a:defRPr/>
            </a:pPr>
            <a:r>
              <a:rPr lang="en-US" b="1" dirty="0">
                <a:solidFill>
                  <a:schemeClr val="tx2">
                    <a:lumMod val="75000"/>
                  </a:schemeClr>
                </a:solidFill>
              </a:rPr>
              <a:t>Multiple notifications</a:t>
            </a:r>
          </a:p>
          <a:p>
            <a:pPr lvl="1">
              <a:spcBef>
                <a:spcPts val="1200"/>
              </a:spcBef>
              <a:spcAft>
                <a:spcPts val="1200"/>
              </a:spcAft>
              <a:buClr>
                <a:schemeClr val="accent3"/>
              </a:buClr>
              <a:defRPr/>
            </a:pPr>
            <a:r>
              <a:rPr lang="en-US" b="1" dirty="0">
                <a:solidFill>
                  <a:schemeClr val="tx2">
                    <a:lumMod val="75000"/>
                  </a:schemeClr>
                </a:solidFill>
              </a:rPr>
              <a:t>Circumstances of decedent’s life</a:t>
            </a:r>
          </a:p>
          <a:p>
            <a:pPr lvl="1">
              <a:spcBef>
                <a:spcPts val="1200"/>
              </a:spcBef>
              <a:spcAft>
                <a:spcPts val="1200"/>
              </a:spcAft>
              <a:buClr>
                <a:schemeClr val="accent3"/>
              </a:buClr>
              <a:defRPr/>
            </a:pPr>
            <a:endParaRPr lang="en-US" dirty="0">
              <a:solidFill>
                <a:schemeClr val="tx2">
                  <a:lumMod val="75000"/>
                </a:schemeClr>
              </a:solidFill>
            </a:endParaRPr>
          </a:p>
          <a:p>
            <a:pPr eaLnBrk="1" fontAlgn="auto" hangingPunct="1">
              <a:lnSpc>
                <a:spcPct val="90000"/>
              </a:lnSpc>
              <a:spcBef>
                <a:spcPts val="1200"/>
              </a:spcBef>
              <a:spcAft>
                <a:spcPts val="1200"/>
              </a:spcAft>
              <a:buClr>
                <a:schemeClr val="accent3"/>
              </a:buClr>
              <a:buFont typeface="Arial" panose="020B0604020202020204" pitchFamily="34" charset="0"/>
              <a:buChar char="•"/>
              <a:defRPr/>
            </a:pPr>
            <a:endParaRPr lang="en-US" dirty="0"/>
          </a:p>
        </p:txBody>
      </p:sp>
      <p:sp>
        <p:nvSpPr>
          <p:cNvPr id="7" name="Flowchart: Terminator 6">
            <a:extLst>
              <a:ext uri="{FF2B5EF4-FFF2-40B4-BE49-F238E27FC236}">
                <a16:creationId xmlns:a16="http://schemas.microsoft.com/office/drawing/2014/main" id="{31EC7562-6466-F2BE-998C-9479AFBB5456}"/>
              </a:ext>
            </a:extLst>
          </p:cNvPr>
          <p:cNvSpPr/>
          <p:nvPr/>
        </p:nvSpPr>
        <p:spPr>
          <a:xfrm>
            <a:off x="838200" y="681037"/>
            <a:ext cx="10515599" cy="1023582"/>
          </a:xfrm>
          <a:prstGeom prst="flowChartTerminator">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a:ln w="38100">
            <a:solidFill>
              <a:srgbClr val="FFC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mj-lt"/>
              </a:rPr>
              <a:t>Planning</a:t>
            </a:r>
          </a:p>
        </p:txBody>
      </p:sp>
    </p:spTree>
    <p:extLst>
      <p:ext uri="{BB962C8B-B14F-4D97-AF65-F5344CB8AC3E}">
        <p14:creationId xmlns:p14="http://schemas.microsoft.com/office/powerpoint/2010/main" val="99830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4A0CE-C5F8-7F1A-D5BE-492602070BAF}"/>
              </a:ext>
            </a:extLst>
          </p:cNvPr>
          <p:cNvSpPr>
            <a:spLocks noGrp="1"/>
          </p:cNvSpPr>
          <p:nvPr>
            <p:ph idx="1"/>
          </p:nvPr>
        </p:nvSpPr>
        <p:spPr>
          <a:xfrm>
            <a:off x="838200" y="2169993"/>
            <a:ext cx="10515600" cy="4006969"/>
          </a:xfrm>
        </p:spPr>
        <p:txBody>
          <a:bodyPr>
            <a:normAutofit/>
          </a:bodyPr>
          <a:lstStyle/>
          <a:p>
            <a:pPr>
              <a:spcBef>
                <a:spcPts val="1200"/>
              </a:spcBef>
              <a:spcAft>
                <a:spcPts val="1200"/>
              </a:spcAft>
              <a:buClr>
                <a:schemeClr val="accent3"/>
              </a:buClr>
              <a:defRPr/>
            </a:pPr>
            <a:r>
              <a:rPr lang="en-US" b="1" dirty="0"/>
              <a:t>In-person whenever possible</a:t>
            </a:r>
          </a:p>
          <a:p>
            <a:pPr eaLnBrk="1" fontAlgn="auto" hangingPunct="1">
              <a:lnSpc>
                <a:spcPct val="90000"/>
              </a:lnSpc>
              <a:spcBef>
                <a:spcPts val="1200"/>
              </a:spcBef>
              <a:spcAft>
                <a:spcPts val="1200"/>
              </a:spcAft>
              <a:buClr>
                <a:schemeClr val="accent3"/>
              </a:buClr>
              <a:buFont typeface="Arial" panose="020B0604020202020204" pitchFamily="34" charset="0"/>
              <a:buChar char="•"/>
              <a:defRPr/>
            </a:pPr>
            <a:r>
              <a:rPr lang="en-US" b="1" dirty="0"/>
              <a:t>Approach to residence or alternate location</a:t>
            </a:r>
          </a:p>
          <a:p>
            <a:pPr eaLnBrk="1" fontAlgn="auto" hangingPunct="1">
              <a:lnSpc>
                <a:spcPct val="90000"/>
              </a:lnSpc>
              <a:spcBef>
                <a:spcPts val="1200"/>
              </a:spcBef>
              <a:spcAft>
                <a:spcPts val="1200"/>
              </a:spcAft>
              <a:buClr>
                <a:schemeClr val="accent3"/>
              </a:buClr>
              <a:buFont typeface="Arial" panose="020B0604020202020204" pitchFamily="34" charset="0"/>
              <a:buChar char="•"/>
              <a:defRPr/>
            </a:pPr>
            <a:r>
              <a:rPr lang="en-US" b="1" dirty="0"/>
              <a:t>Compassionately and directly deliver the notification</a:t>
            </a:r>
          </a:p>
        </p:txBody>
      </p:sp>
      <p:sp>
        <p:nvSpPr>
          <p:cNvPr id="6" name="Flowchart: Terminator 5">
            <a:extLst>
              <a:ext uri="{FF2B5EF4-FFF2-40B4-BE49-F238E27FC236}">
                <a16:creationId xmlns:a16="http://schemas.microsoft.com/office/drawing/2014/main" id="{A8182A94-9C5F-FA2F-E754-F15A7AF16A92}"/>
              </a:ext>
            </a:extLst>
          </p:cNvPr>
          <p:cNvSpPr/>
          <p:nvPr/>
        </p:nvSpPr>
        <p:spPr>
          <a:xfrm>
            <a:off x="838200" y="681037"/>
            <a:ext cx="10515599" cy="1023582"/>
          </a:xfrm>
          <a:prstGeom prst="flowChartTerminator">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mj-lt"/>
              </a:rPr>
              <a:t>Delivery</a:t>
            </a:r>
          </a:p>
        </p:txBody>
      </p:sp>
    </p:spTree>
    <p:extLst>
      <p:ext uri="{BB962C8B-B14F-4D97-AF65-F5344CB8AC3E}">
        <p14:creationId xmlns:p14="http://schemas.microsoft.com/office/powerpoint/2010/main" val="182807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4A0CE-C5F8-7F1A-D5BE-492602070BAF}"/>
              </a:ext>
            </a:extLst>
          </p:cNvPr>
          <p:cNvSpPr>
            <a:spLocks noGrp="1"/>
          </p:cNvSpPr>
          <p:nvPr>
            <p:ph idx="1"/>
          </p:nvPr>
        </p:nvSpPr>
        <p:spPr>
          <a:xfrm>
            <a:off x="838200" y="1978925"/>
            <a:ext cx="10515600" cy="4198038"/>
          </a:xfrm>
        </p:spPr>
        <p:txBody>
          <a:bodyPr>
            <a:normAutofit lnSpcReduction="10000"/>
          </a:bodyPr>
          <a:lstStyle/>
          <a:p>
            <a:pPr>
              <a:spcBef>
                <a:spcPts val="1200"/>
              </a:spcBef>
              <a:spcAft>
                <a:spcPts val="1200"/>
              </a:spcAft>
              <a:buClr>
                <a:schemeClr val="accent3"/>
              </a:buClr>
              <a:defRPr/>
            </a:pPr>
            <a:r>
              <a:rPr lang="en-US" b="1" dirty="0"/>
              <a:t>Immediate reactions</a:t>
            </a:r>
          </a:p>
          <a:p>
            <a:pPr eaLnBrk="1" fontAlgn="auto" hangingPunct="1">
              <a:lnSpc>
                <a:spcPct val="90000"/>
              </a:lnSpc>
              <a:spcBef>
                <a:spcPts val="1200"/>
              </a:spcBef>
              <a:spcAft>
                <a:spcPts val="1200"/>
              </a:spcAft>
              <a:buClr>
                <a:schemeClr val="accent3"/>
              </a:buClr>
              <a:buFont typeface="Arial" panose="020B0604020202020204" pitchFamily="34" charset="0"/>
              <a:buChar char="•"/>
              <a:defRPr/>
            </a:pPr>
            <a:r>
              <a:rPr lang="en-US" b="1" dirty="0"/>
              <a:t>Answer questions and provide information</a:t>
            </a:r>
          </a:p>
          <a:p>
            <a:pPr lvl="1">
              <a:spcBef>
                <a:spcPts val="1200"/>
              </a:spcBef>
              <a:spcAft>
                <a:spcPts val="1200"/>
              </a:spcAft>
              <a:buClr>
                <a:schemeClr val="accent3"/>
              </a:buClr>
              <a:defRPr/>
            </a:pPr>
            <a:r>
              <a:rPr lang="en-US" b="1" dirty="0"/>
              <a:t>Anticipated reactions</a:t>
            </a:r>
          </a:p>
          <a:p>
            <a:pPr lvl="1">
              <a:spcBef>
                <a:spcPts val="1200"/>
              </a:spcBef>
              <a:spcAft>
                <a:spcPts val="1200"/>
              </a:spcAft>
              <a:buClr>
                <a:schemeClr val="accent3"/>
              </a:buClr>
              <a:defRPr/>
            </a:pPr>
            <a:r>
              <a:rPr lang="en-US" b="1" dirty="0"/>
              <a:t>End of life arrangements</a:t>
            </a:r>
          </a:p>
          <a:p>
            <a:pPr lvl="1">
              <a:spcBef>
                <a:spcPts val="1200"/>
              </a:spcBef>
              <a:spcAft>
                <a:spcPts val="1200"/>
              </a:spcAft>
              <a:buClr>
                <a:schemeClr val="accent3"/>
              </a:buClr>
              <a:defRPr/>
            </a:pPr>
            <a:r>
              <a:rPr lang="en-US" b="1" dirty="0"/>
              <a:t>Helpful resources and support systems</a:t>
            </a:r>
          </a:p>
          <a:p>
            <a:pPr lvl="1">
              <a:spcBef>
                <a:spcPts val="1200"/>
              </a:spcBef>
              <a:spcAft>
                <a:spcPts val="1200"/>
              </a:spcAft>
              <a:buClr>
                <a:schemeClr val="accent3"/>
              </a:buClr>
              <a:defRPr/>
            </a:pPr>
            <a:r>
              <a:rPr lang="en-US" b="1" dirty="0"/>
              <a:t>Case status and agency processes</a:t>
            </a:r>
          </a:p>
          <a:p>
            <a:pPr eaLnBrk="1" fontAlgn="auto" hangingPunct="1">
              <a:lnSpc>
                <a:spcPct val="90000"/>
              </a:lnSpc>
              <a:spcBef>
                <a:spcPts val="1200"/>
              </a:spcBef>
              <a:spcAft>
                <a:spcPts val="1200"/>
              </a:spcAft>
              <a:buClr>
                <a:schemeClr val="accent3"/>
              </a:buClr>
              <a:buFont typeface="Arial" panose="020B0604020202020204" pitchFamily="34" charset="0"/>
              <a:buChar char="•"/>
              <a:defRPr/>
            </a:pPr>
            <a:r>
              <a:rPr lang="en-US" b="1" dirty="0"/>
              <a:t>When to leave</a:t>
            </a:r>
          </a:p>
        </p:txBody>
      </p:sp>
      <p:sp>
        <p:nvSpPr>
          <p:cNvPr id="6" name="Flowchart: Terminator 5">
            <a:extLst>
              <a:ext uri="{FF2B5EF4-FFF2-40B4-BE49-F238E27FC236}">
                <a16:creationId xmlns:a16="http://schemas.microsoft.com/office/drawing/2014/main" id="{A350FC78-F468-40EE-B094-AB9229DCD49F}"/>
              </a:ext>
            </a:extLst>
          </p:cNvPr>
          <p:cNvSpPr/>
          <p:nvPr/>
        </p:nvSpPr>
        <p:spPr>
          <a:xfrm>
            <a:off x="838200" y="681037"/>
            <a:ext cx="10515599" cy="1023582"/>
          </a:xfrm>
          <a:prstGeom prst="flowChartTerminator">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mj-lt"/>
              </a:rPr>
              <a:t>Delivery</a:t>
            </a:r>
          </a:p>
        </p:txBody>
      </p:sp>
    </p:spTree>
    <p:extLst>
      <p:ext uri="{BB962C8B-B14F-4D97-AF65-F5344CB8AC3E}">
        <p14:creationId xmlns:p14="http://schemas.microsoft.com/office/powerpoint/2010/main" val="29395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2F055440-83F2-ED8A-DC6C-8B0685FEC7F4}"/>
              </a:ext>
            </a:extLst>
          </p:cNvPr>
          <p:cNvGraphicFramePr>
            <a:graphicFrameLocks noGrp="1"/>
          </p:cNvGraphicFramePr>
          <p:nvPr>
            <p:ph sz="half" idx="1"/>
            <p:extLst>
              <p:ext uri="{D42A27DB-BD31-4B8C-83A1-F6EECF244321}">
                <p14:modId xmlns:p14="http://schemas.microsoft.com/office/powerpoint/2010/main" val="2498528227"/>
              </p:ext>
            </p:extLst>
          </p:nvPr>
        </p:nvGraphicFramePr>
        <p:xfrm>
          <a:off x="1075765" y="1236874"/>
          <a:ext cx="10018059" cy="5010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2">
            <a:extLst>
              <a:ext uri="{FF2B5EF4-FFF2-40B4-BE49-F238E27FC236}">
                <a16:creationId xmlns:a16="http://schemas.microsoft.com/office/drawing/2014/main" id="{10D9B42D-48E3-D451-B110-2E50F8CA0D61}"/>
              </a:ext>
            </a:extLst>
          </p:cNvPr>
          <p:cNvSpPr txBox="1">
            <a:spLocks/>
          </p:cNvSpPr>
          <p:nvPr/>
        </p:nvSpPr>
        <p:spPr>
          <a:xfrm>
            <a:off x="3626197" y="610386"/>
            <a:ext cx="4939606" cy="6264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3200" dirty="0">
                <a:latin typeface="+mj-lt"/>
              </a:rPr>
              <a:t>Helpful </a:t>
            </a:r>
            <a:r>
              <a:rPr lang="en-US" sz="3600" dirty="0">
                <a:latin typeface="+mj-lt"/>
              </a:rPr>
              <a:t>Statements</a:t>
            </a:r>
          </a:p>
        </p:txBody>
      </p:sp>
    </p:spTree>
    <p:extLst>
      <p:ext uri="{BB962C8B-B14F-4D97-AF65-F5344CB8AC3E}">
        <p14:creationId xmlns:p14="http://schemas.microsoft.com/office/powerpoint/2010/main" val="148327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AE45A944-9B8B-F70D-19FB-D9D782EC2268}"/>
              </a:ext>
            </a:extLst>
          </p:cNvPr>
          <p:cNvGraphicFramePr>
            <a:graphicFrameLocks noGrp="1"/>
          </p:cNvGraphicFramePr>
          <p:nvPr>
            <p:ph sz="half" idx="2"/>
            <p:extLst>
              <p:ext uri="{D42A27DB-BD31-4B8C-83A1-F6EECF244321}">
                <p14:modId xmlns:p14="http://schemas.microsoft.com/office/powerpoint/2010/main" val="4154934900"/>
              </p:ext>
            </p:extLst>
          </p:nvPr>
        </p:nvGraphicFramePr>
        <p:xfrm>
          <a:off x="1264024" y="1322559"/>
          <a:ext cx="9560858" cy="458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4">
            <a:extLst>
              <a:ext uri="{FF2B5EF4-FFF2-40B4-BE49-F238E27FC236}">
                <a16:creationId xmlns:a16="http://schemas.microsoft.com/office/drawing/2014/main" id="{675CB68F-379A-B17F-5DAC-A75B7B8938E6}"/>
              </a:ext>
            </a:extLst>
          </p:cNvPr>
          <p:cNvSpPr txBox="1">
            <a:spLocks/>
          </p:cNvSpPr>
          <p:nvPr/>
        </p:nvSpPr>
        <p:spPr>
          <a:xfrm>
            <a:off x="3092825" y="696071"/>
            <a:ext cx="5185988" cy="6264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3600" dirty="0">
                <a:latin typeface="+mj-lt"/>
              </a:rPr>
              <a:t>Statements to Avoid</a:t>
            </a:r>
          </a:p>
        </p:txBody>
      </p:sp>
    </p:spTree>
    <p:extLst>
      <p:ext uri="{BB962C8B-B14F-4D97-AF65-F5344CB8AC3E}">
        <p14:creationId xmlns:p14="http://schemas.microsoft.com/office/powerpoint/2010/main" val="332294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4A0CE-C5F8-7F1A-D5BE-492602070BAF}"/>
              </a:ext>
            </a:extLst>
          </p:cNvPr>
          <p:cNvSpPr>
            <a:spLocks noGrp="1"/>
          </p:cNvSpPr>
          <p:nvPr>
            <p:ph idx="1"/>
          </p:nvPr>
        </p:nvSpPr>
        <p:spPr>
          <a:xfrm>
            <a:off x="838200" y="2197289"/>
            <a:ext cx="10515600" cy="3979673"/>
          </a:xfrm>
        </p:spPr>
        <p:txBody>
          <a:bodyPr>
            <a:normAutofit/>
          </a:bodyPr>
          <a:lstStyle/>
          <a:p>
            <a:pPr>
              <a:spcBef>
                <a:spcPts val="1200"/>
              </a:spcBef>
              <a:spcAft>
                <a:spcPts val="1200"/>
              </a:spcAft>
              <a:buClr>
                <a:schemeClr val="accent3"/>
              </a:buClr>
              <a:defRPr/>
            </a:pPr>
            <a:r>
              <a:rPr lang="en-US" b="1" dirty="0"/>
              <a:t>Communication plan</a:t>
            </a:r>
          </a:p>
          <a:p>
            <a:pPr eaLnBrk="1" fontAlgn="auto" hangingPunct="1">
              <a:lnSpc>
                <a:spcPct val="90000"/>
              </a:lnSpc>
              <a:spcBef>
                <a:spcPts val="1200"/>
              </a:spcBef>
              <a:spcAft>
                <a:spcPts val="1200"/>
              </a:spcAft>
              <a:buClr>
                <a:schemeClr val="accent3"/>
              </a:buClr>
              <a:buFont typeface="Arial" panose="020B0604020202020204" pitchFamily="34" charset="0"/>
              <a:buChar char="•"/>
              <a:defRPr/>
            </a:pPr>
            <a:r>
              <a:rPr lang="en-US" b="1" dirty="0"/>
              <a:t>Setting expectations</a:t>
            </a:r>
          </a:p>
          <a:p>
            <a:pPr eaLnBrk="1" fontAlgn="auto" hangingPunct="1">
              <a:lnSpc>
                <a:spcPct val="90000"/>
              </a:lnSpc>
              <a:spcBef>
                <a:spcPts val="1200"/>
              </a:spcBef>
              <a:spcAft>
                <a:spcPts val="1200"/>
              </a:spcAft>
              <a:buClr>
                <a:schemeClr val="accent3"/>
              </a:buClr>
              <a:buFont typeface="Arial" panose="020B0604020202020204" pitchFamily="34" charset="0"/>
              <a:buChar char="•"/>
              <a:defRPr/>
            </a:pPr>
            <a:r>
              <a:rPr lang="en-US" b="1" dirty="0"/>
              <a:t>Review investigative findings</a:t>
            </a:r>
          </a:p>
        </p:txBody>
      </p:sp>
      <p:sp>
        <p:nvSpPr>
          <p:cNvPr id="6" name="Flowchart: Terminator 5">
            <a:extLst>
              <a:ext uri="{FF2B5EF4-FFF2-40B4-BE49-F238E27FC236}">
                <a16:creationId xmlns:a16="http://schemas.microsoft.com/office/drawing/2014/main" id="{AC530C90-7489-4951-83A4-F0267A9DDBE5}"/>
              </a:ext>
            </a:extLst>
          </p:cNvPr>
          <p:cNvSpPr/>
          <p:nvPr/>
        </p:nvSpPr>
        <p:spPr>
          <a:xfrm>
            <a:off x="838200" y="681037"/>
            <a:ext cx="10515599" cy="1023582"/>
          </a:xfrm>
          <a:prstGeom prst="flowChartTerminator">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a:ln w="38100">
            <a:solidFill>
              <a:srgbClr val="FFC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mj-lt"/>
              </a:rPr>
              <a:t>Follow-Up</a:t>
            </a:r>
          </a:p>
        </p:txBody>
      </p:sp>
    </p:spTree>
    <p:extLst>
      <p:ext uri="{BB962C8B-B14F-4D97-AF65-F5344CB8AC3E}">
        <p14:creationId xmlns:p14="http://schemas.microsoft.com/office/powerpoint/2010/main" val="54243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CB9D-59F5-E203-44F4-778D2929F074}"/>
              </a:ext>
            </a:extLst>
          </p:cNvPr>
          <p:cNvSpPr>
            <a:spLocks noGrp="1"/>
          </p:cNvSpPr>
          <p:nvPr>
            <p:ph type="title"/>
          </p:nvPr>
        </p:nvSpPr>
        <p:spPr>
          <a:gradFill flip="none" rotWithShape="1">
            <a:gsLst>
              <a:gs pos="0">
                <a:srgbClr val="FFCC66">
                  <a:tint val="66000"/>
                  <a:satMod val="160000"/>
                  <a:shade val="30000"/>
                  <a:satMod val="115000"/>
                </a:srgbClr>
              </a:gs>
              <a:gs pos="50000">
                <a:srgbClr val="FFCC66">
                  <a:tint val="66000"/>
                  <a:satMod val="160000"/>
                  <a:shade val="67500"/>
                  <a:satMod val="115000"/>
                </a:srgbClr>
              </a:gs>
              <a:gs pos="100000">
                <a:srgbClr val="FFCC66">
                  <a:tint val="66000"/>
                  <a:satMod val="160000"/>
                  <a:shade val="100000"/>
                  <a:satMod val="115000"/>
                </a:srgbClr>
              </a:gs>
            </a:gsLst>
            <a:lin ang="5400000" scaled="1"/>
            <a:tileRect/>
          </a:gradFill>
          <a:ln w="38100">
            <a:solidFill>
              <a:schemeClr val="accent3">
                <a:lumMod val="75000"/>
              </a:schemeClr>
            </a:solidFill>
          </a:ln>
        </p:spPr>
        <p:txBody>
          <a:bodyPr/>
          <a:lstStyle/>
          <a:p>
            <a:r>
              <a:rPr lang="en-US" dirty="0"/>
              <a:t>Connected Processes</a:t>
            </a:r>
          </a:p>
        </p:txBody>
      </p:sp>
      <p:sp>
        <p:nvSpPr>
          <p:cNvPr id="3" name="Text Placeholder 2">
            <a:extLst>
              <a:ext uri="{FF2B5EF4-FFF2-40B4-BE49-F238E27FC236}">
                <a16:creationId xmlns:a16="http://schemas.microsoft.com/office/drawing/2014/main" id="{5C6A8DEB-17EE-7D8D-5AB2-8ED78AA2ACD0}"/>
              </a:ext>
            </a:extLst>
          </p:cNvPr>
          <p:cNvSpPr>
            <a:spLocks noGrp="1"/>
          </p:cNvSpPr>
          <p:nvPr>
            <p:ph type="body" idx="1"/>
          </p:nvPr>
        </p:nvSpPr>
        <p:spPr>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38100">
            <a:solidFill>
              <a:schemeClr val="accent3">
                <a:lumMod val="75000"/>
              </a:schemeClr>
            </a:solidFill>
          </a:ln>
        </p:spPr>
        <p:txBody>
          <a:bodyPr/>
          <a:lstStyle/>
          <a:p>
            <a:endParaRPr lang="en-US" dirty="0"/>
          </a:p>
        </p:txBody>
      </p:sp>
    </p:spTree>
    <p:extLst>
      <p:ext uri="{BB962C8B-B14F-4D97-AF65-F5344CB8AC3E}">
        <p14:creationId xmlns:p14="http://schemas.microsoft.com/office/powerpoint/2010/main" val="568403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0" y="365125"/>
            <a:ext cx="10515600" cy="1325563"/>
          </a:xfrm>
        </p:spPr>
        <p:txBody>
          <a:bodyPr/>
          <a:lstStyle/>
          <a:p>
            <a:r>
              <a:rPr lang="en-US" dirty="0"/>
              <a:t>Project analysis slide 3</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325097" y="522898"/>
            <a:ext cx="2866903" cy="0"/>
          </a:xfrm>
          <a:prstGeom prst="line">
            <a:avLst/>
          </a:prstGeom>
          <a:ln w="38100">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53429"/>
            <a:ext cx="11734800" cy="9417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75000"/>
                    <a:lumOff val="25000"/>
                  </a:schemeClr>
                </a:solidFill>
              </a:rPr>
              <a:t>Connected Processes</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2879124" cy="0"/>
          </a:xfrm>
          <a:prstGeom prst="line">
            <a:avLst/>
          </a:prstGeom>
          <a:ln w="38100">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B10BE17-0E13-4408-CABD-6DAC9A02AD13}"/>
              </a:ext>
            </a:extLst>
          </p:cNvPr>
          <p:cNvGrpSpPr/>
          <p:nvPr/>
        </p:nvGrpSpPr>
        <p:grpSpPr>
          <a:xfrm>
            <a:off x="5073656" y="1527628"/>
            <a:ext cx="2577719" cy="4336142"/>
            <a:chOff x="6098921" y="1557150"/>
            <a:chExt cx="2044685" cy="4336142"/>
          </a:xfrm>
          <a:solidFill>
            <a:srgbClr val="FFCC66"/>
          </a:solidFill>
        </p:grpSpPr>
        <p:sp>
          <p:nvSpPr>
            <p:cNvPr id="44" name="Trapezoid 43">
              <a:extLst>
                <a:ext uri="{FF2B5EF4-FFF2-40B4-BE49-F238E27FC236}">
                  <a16:creationId xmlns:a16="http://schemas.microsoft.com/office/drawing/2014/main" id="{7E139379-1914-4446-8D6D-984A47041A54}"/>
                </a:ext>
                <a:ext uri="{C183D7F6-B498-43B3-948B-1728B52AA6E4}">
                  <adec:decorative xmlns:adec="http://schemas.microsoft.com/office/drawing/2017/decorative" val="1"/>
                </a:ext>
              </a:extLst>
            </p:cNvPr>
            <p:cNvSpPr/>
            <p:nvPr/>
          </p:nvSpPr>
          <p:spPr>
            <a:xfrm rot="5400000">
              <a:off x="4953193" y="2702878"/>
              <a:ext cx="4336142" cy="204468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FA4D735A-8F75-4E2A-8F1A-CC303B0718BA}"/>
                </a:ext>
              </a:extLst>
            </p:cNvPr>
            <p:cNvSpPr/>
            <p:nvPr/>
          </p:nvSpPr>
          <p:spPr>
            <a:xfrm>
              <a:off x="6315906" y="3819119"/>
              <a:ext cx="1617887" cy="738664"/>
            </a:xfrm>
            <a:prstGeom prst="rect">
              <a:avLst/>
            </a:prstGeom>
            <a:grpFill/>
          </p:spPr>
          <p:txBody>
            <a:bodyPr wrap="square" lIns="0" tIns="0" rIns="0" bIns="0">
              <a:spAutoFit/>
            </a:bodyPr>
            <a:lstStyle/>
            <a:p>
              <a:pPr algn="ctr"/>
              <a:r>
                <a:rPr lang="en-US" sz="2400" b="1" dirty="0"/>
                <a:t>End of Life Arrangements</a:t>
              </a:r>
            </a:p>
          </p:txBody>
        </p:sp>
        <p:pic>
          <p:nvPicPr>
            <p:cNvPr id="5" name="Graphic 4" descr="List with solid fill">
              <a:extLst>
                <a:ext uri="{FF2B5EF4-FFF2-40B4-BE49-F238E27FC236}">
                  <a16:creationId xmlns:a16="http://schemas.microsoft.com/office/drawing/2014/main" id="{2B915BB6-7D10-E7FF-E948-A4D72A1F6C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88549" y="2525675"/>
              <a:ext cx="804425" cy="914400"/>
            </a:xfrm>
            <a:prstGeom prst="rect">
              <a:avLst/>
            </a:prstGeom>
          </p:spPr>
        </p:pic>
      </p:grpSp>
      <p:grpSp>
        <p:nvGrpSpPr>
          <p:cNvPr id="13" name="Group 12">
            <a:extLst>
              <a:ext uri="{FF2B5EF4-FFF2-40B4-BE49-F238E27FC236}">
                <a16:creationId xmlns:a16="http://schemas.microsoft.com/office/drawing/2014/main" id="{2F911170-AEE5-02EE-B50C-F4D6BD250FCB}"/>
              </a:ext>
            </a:extLst>
          </p:cNvPr>
          <p:cNvGrpSpPr/>
          <p:nvPr/>
        </p:nvGrpSpPr>
        <p:grpSpPr>
          <a:xfrm>
            <a:off x="1360679" y="1557149"/>
            <a:ext cx="2686886" cy="4336142"/>
            <a:chOff x="740061" y="1527629"/>
            <a:chExt cx="2044685" cy="4336142"/>
          </a:xfrm>
        </p:grpSpPr>
        <p:sp>
          <p:nvSpPr>
            <p:cNvPr id="2" name="Trapezoid 1">
              <a:extLst>
                <a:ext uri="{FF2B5EF4-FFF2-40B4-BE49-F238E27FC236}">
                  <a16:creationId xmlns:a16="http://schemas.microsoft.com/office/drawing/2014/main" id="{5B804E9F-B6B5-41F9-9B63-9AF435FDC2B7}"/>
                </a:ext>
                <a:ext uri="{C183D7F6-B498-43B3-948B-1728B52AA6E4}">
                  <adec:decorative xmlns:adec="http://schemas.microsoft.com/office/drawing/2017/decorative" val="1"/>
                </a:ext>
              </a:extLst>
            </p:cNvPr>
            <p:cNvSpPr/>
            <p:nvPr/>
          </p:nvSpPr>
          <p:spPr>
            <a:xfrm rot="5400000">
              <a:off x="-405667" y="2673357"/>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F19BFA5-D0CA-4CF0-8499-504D956B6563}"/>
                </a:ext>
              </a:extLst>
            </p:cNvPr>
            <p:cNvSpPr/>
            <p:nvPr/>
          </p:nvSpPr>
          <p:spPr>
            <a:xfrm>
              <a:off x="892315" y="3760077"/>
              <a:ext cx="1774208" cy="738664"/>
            </a:xfrm>
            <a:prstGeom prst="rect">
              <a:avLst/>
            </a:prstGeom>
          </p:spPr>
          <p:txBody>
            <a:bodyPr wrap="square" lIns="0" tIns="0" rIns="0" bIns="0">
              <a:spAutoFit/>
            </a:bodyPr>
            <a:lstStyle/>
            <a:p>
              <a:pPr algn="ctr"/>
              <a:r>
                <a:rPr lang="en-US" sz="2400" b="1" dirty="0">
                  <a:solidFill>
                    <a:schemeClr val="bg1"/>
                  </a:solidFill>
                </a:rPr>
                <a:t>Next of Kin Responsibilities</a:t>
              </a:r>
            </a:p>
          </p:txBody>
        </p:sp>
        <p:pic>
          <p:nvPicPr>
            <p:cNvPr id="12" name="Graphic 11" descr="Cycle with people with solid fill">
              <a:extLst>
                <a:ext uri="{FF2B5EF4-FFF2-40B4-BE49-F238E27FC236}">
                  <a16:creationId xmlns:a16="http://schemas.microsoft.com/office/drawing/2014/main" id="{CE91C9A5-857B-0651-BE68-E4405894C8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294898" y="2383754"/>
              <a:ext cx="804426" cy="914400"/>
            </a:xfrm>
            <a:prstGeom prst="rect">
              <a:avLst/>
            </a:prstGeom>
          </p:spPr>
        </p:pic>
      </p:grpSp>
      <p:grpSp>
        <p:nvGrpSpPr>
          <p:cNvPr id="18" name="Group 17">
            <a:extLst>
              <a:ext uri="{FF2B5EF4-FFF2-40B4-BE49-F238E27FC236}">
                <a16:creationId xmlns:a16="http://schemas.microsoft.com/office/drawing/2014/main" id="{E4E3B24D-CAE0-E93A-FF99-9695252D6946}"/>
              </a:ext>
            </a:extLst>
          </p:cNvPr>
          <p:cNvGrpSpPr/>
          <p:nvPr/>
        </p:nvGrpSpPr>
        <p:grpSpPr>
          <a:xfrm>
            <a:off x="8759954" y="1557150"/>
            <a:ext cx="2577720" cy="4336142"/>
            <a:chOff x="8759954" y="1557150"/>
            <a:chExt cx="2044685" cy="4336142"/>
          </a:xfrm>
        </p:grpSpPr>
        <p:sp>
          <p:nvSpPr>
            <p:cNvPr id="45" name="Trapezoid 44">
              <a:extLst>
                <a:ext uri="{FF2B5EF4-FFF2-40B4-BE49-F238E27FC236}">
                  <a16:creationId xmlns:a16="http://schemas.microsoft.com/office/drawing/2014/main" id="{F79B51BB-1B30-4ED8-B26D-21EE8BC675B2}"/>
                </a:ext>
                <a:ext uri="{C183D7F6-B498-43B3-948B-1728B52AA6E4}">
                  <adec:decorative xmlns:adec="http://schemas.microsoft.com/office/drawing/2017/decorative" val="1"/>
                </a:ext>
              </a:extLst>
            </p:cNvPr>
            <p:cNvSpPr/>
            <p:nvPr/>
          </p:nvSpPr>
          <p:spPr>
            <a:xfrm rot="5400000">
              <a:off x="7614226" y="2702878"/>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4AB9282-0505-49EB-AABF-998083225E3A}"/>
                </a:ext>
              </a:extLst>
            </p:cNvPr>
            <p:cNvSpPr/>
            <p:nvPr/>
          </p:nvSpPr>
          <p:spPr>
            <a:xfrm>
              <a:off x="9011633" y="3725219"/>
              <a:ext cx="1418311" cy="738664"/>
            </a:xfrm>
            <a:prstGeom prst="rect">
              <a:avLst/>
            </a:prstGeom>
          </p:spPr>
          <p:txBody>
            <a:bodyPr wrap="square" lIns="0" tIns="0" rIns="0" bIns="0">
              <a:spAutoFit/>
            </a:bodyPr>
            <a:lstStyle/>
            <a:p>
              <a:pPr algn="ctr"/>
              <a:r>
                <a:rPr lang="en-US" sz="2400" b="1" dirty="0">
                  <a:solidFill>
                    <a:schemeClr val="bg1"/>
                  </a:solidFill>
                </a:rPr>
                <a:t>Helpful Resources</a:t>
              </a:r>
            </a:p>
          </p:txBody>
        </p:sp>
        <p:pic>
          <p:nvPicPr>
            <p:cNvPr id="15" name="Graphic 14" descr="Help with solid fill">
              <a:extLst>
                <a:ext uri="{FF2B5EF4-FFF2-40B4-BE49-F238E27FC236}">
                  <a16:creationId xmlns:a16="http://schemas.microsoft.com/office/drawing/2014/main" id="{51AE8E2C-B8E2-CABA-F561-CC1DECB3F9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380083" y="2525597"/>
              <a:ext cx="804425" cy="914400"/>
            </a:xfrm>
            <a:prstGeom prst="rect">
              <a:avLst/>
            </a:prstGeom>
          </p:spPr>
        </p:pic>
      </p:grpSp>
    </p:spTree>
    <p:extLst>
      <p:ext uri="{BB962C8B-B14F-4D97-AF65-F5344CB8AC3E}">
        <p14:creationId xmlns:p14="http://schemas.microsoft.com/office/powerpoint/2010/main" val="146447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CB9D-59F5-E203-44F4-778D2929F074}"/>
              </a:ext>
            </a:extLst>
          </p:cNvPr>
          <p:cNvSpPr>
            <a:spLocks noGrp="1"/>
          </p:cNvSpPr>
          <p:nvPr>
            <p:ph type="title"/>
          </p:nvPr>
        </p:nvSpPr>
        <p:spPr>
          <a:gradFill flip="none" rotWithShape="1">
            <a:gsLst>
              <a:gs pos="0">
                <a:srgbClr val="FFCC66">
                  <a:tint val="66000"/>
                  <a:satMod val="160000"/>
                  <a:shade val="30000"/>
                  <a:satMod val="115000"/>
                </a:srgbClr>
              </a:gs>
              <a:gs pos="50000">
                <a:srgbClr val="FFCC66">
                  <a:tint val="66000"/>
                  <a:satMod val="160000"/>
                  <a:shade val="67500"/>
                  <a:satMod val="115000"/>
                </a:srgbClr>
              </a:gs>
              <a:gs pos="100000">
                <a:srgbClr val="FFCC66">
                  <a:tint val="66000"/>
                  <a:satMod val="160000"/>
                  <a:shade val="100000"/>
                  <a:satMod val="115000"/>
                </a:srgbClr>
              </a:gs>
            </a:gsLst>
            <a:lin ang="5400000" scaled="1"/>
            <a:tileRect/>
          </a:gradFill>
          <a:ln w="38100">
            <a:solidFill>
              <a:schemeClr val="accent3">
                <a:lumMod val="75000"/>
              </a:schemeClr>
            </a:solidFill>
          </a:ln>
        </p:spPr>
        <p:txBody>
          <a:bodyPr/>
          <a:lstStyle/>
          <a:p>
            <a:r>
              <a:rPr lang="en-US" dirty="0"/>
              <a:t>Death Investigations</a:t>
            </a:r>
          </a:p>
        </p:txBody>
      </p:sp>
      <p:sp>
        <p:nvSpPr>
          <p:cNvPr id="3" name="Text Placeholder 2">
            <a:extLst>
              <a:ext uri="{FF2B5EF4-FFF2-40B4-BE49-F238E27FC236}">
                <a16:creationId xmlns:a16="http://schemas.microsoft.com/office/drawing/2014/main" id="{5C6A8DEB-17EE-7D8D-5AB2-8ED78AA2ACD0}"/>
              </a:ext>
            </a:extLst>
          </p:cNvPr>
          <p:cNvSpPr>
            <a:spLocks noGrp="1"/>
          </p:cNvSpPr>
          <p:nvPr>
            <p:ph type="body" idx="1"/>
          </p:nvPr>
        </p:nvSpPr>
        <p:spPr>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38100">
            <a:solidFill>
              <a:schemeClr val="accent3">
                <a:lumMod val="75000"/>
              </a:schemeClr>
            </a:solidFill>
          </a:ln>
        </p:spPr>
        <p:txBody>
          <a:bodyPr/>
          <a:lstStyle/>
          <a:p>
            <a:endParaRPr lang="en-US" dirty="0"/>
          </a:p>
        </p:txBody>
      </p:sp>
    </p:spTree>
    <p:extLst>
      <p:ext uri="{BB962C8B-B14F-4D97-AF65-F5344CB8AC3E}">
        <p14:creationId xmlns:p14="http://schemas.microsoft.com/office/powerpoint/2010/main" val="1271761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4A0CE-C5F8-7F1A-D5BE-492602070BAF}"/>
              </a:ext>
            </a:extLst>
          </p:cNvPr>
          <p:cNvSpPr>
            <a:spLocks noGrp="1"/>
          </p:cNvSpPr>
          <p:nvPr>
            <p:ph idx="1"/>
          </p:nvPr>
        </p:nvSpPr>
        <p:spPr>
          <a:xfrm>
            <a:off x="838200" y="2197289"/>
            <a:ext cx="10515600" cy="3979673"/>
          </a:xfrm>
        </p:spPr>
        <p:txBody>
          <a:bodyPr>
            <a:normAutofit/>
          </a:bodyPr>
          <a:lstStyle/>
          <a:p>
            <a:pPr>
              <a:spcBef>
                <a:spcPts val="1200"/>
              </a:spcBef>
              <a:spcAft>
                <a:spcPts val="600"/>
              </a:spcAft>
              <a:buClr>
                <a:schemeClr val="accent3"/>
              </a:buClr>
              <a:defRPr/>
            </a:pPr>
            <a:r>
              <a:rPr lang="en-US" b="1" dirty="0"/>
              <a:t>Release of decedent’s body and personal effects from [</a:t>
            </a:r>
            <a:r>
              <a:rPr lang="en-US" b="1" i="1" dirty="0"/>
              <a:t>coroner/medical examiner</a:t>
            </a:r>
            <a:r>
              <a:rPr lang="en-US" b="1" dirty="0"/>
              <a:t>]</a:t>
            </a:r>
          </a:p>
          <a:p>
            <a:pPr lvl="1">
              <a:spcBef>
                <a:spcPts val="1200"/>
              </a:spcBef>
              <a:spcAft>
                <a:spcPts val="1200"/>
              </a:spcAft>
              <a:buClr>
                <a:schemeClr val="accent3"/>
              </a:buClr>
              <a:defRPr/>
            </a:pPr>
            <a:r>
              <a:rPr lang="en-US" b="1" dirty="0"/>
              <a:t>[</a:t>
            </a:r>
            <a:r>
              <a:rPr lang="en-US" b="1" i="1" dirty="0"/>
              <a:t>enter local process information</a:t>
            </a:r>
            <a:r>
              <a:rPr lang="en-US" b="1" dirty="0"/>
              <a:t>]</a:t>
            </a:r>
          </a:p>
          <a:p>
            <a:pPr eaLnBrk="1" fontAlgn="auto" hangingPunct="1">
              <a:lnSpc>
                <a:spcPct val="90000"/>
              </a:lnSpc>
              <a:spcBef>
                <a:spcPts val="1200"/>
              </a:spcBef>
              <a:spcAft>
                <a:spcPts val="1200"/>
              </a:spcAft>
              <a:buClr>
                <a:schemeClr val="accent3"/>
              </a:buClr>
              <a:buFont typeface="Arial" panose="020B0604020202020204" pitchFamily="34" charset="0"/>
              <a:buChar char="•"/>
              <a:defRPr/>
            </a:pPr>
            <a:r>
              <a:rPr lang="en-US" b="1" dirty="0"/>
              <a:t>Complete notifications to family, friends, and employer(s)</a:t>
            </a:r>
          </a:p>
          <a:p>
            <a:pPr eaLnBrk="1" fontAlgn="auto" hangingPunct="1">
              <a:lnSpc>
                <a:spcPct val="90000"/>
              </a:lnSpc>
              <a:spcBef>
                <a:spcPts val="1200"/>
              </a:spcBef>
              <a:spcAft>
                <a:spcPts val="1200"/>
              </a:spcAft>
              <a:buClr>
                <a:schemeClr val="accent3"/>
              </a:buClr>
              <a:buFont typeface="Arial" panose="020B0604020202020204" pitchFamily="34" charset="0"/>
              <a:buChar char="•"/>
              <a:defRPr/>
            </a:pPr>
            <a:r>
              <a:rPr lang="en-US" b="1" dirty="0"/>
              <a:t>Coordinate end of life arrangements</a:t>
            </a:r>
          </a:p>
          <a:p>
            <a:pPr eaLnBrk="1" fontAlgn="auto" hangingPunct="1">
              <a:lnSpc>
                <a:spcPct val="90000"/>
              </a:lnSpc>
              <a:spcBef>
                <a:spcPts val="1200"/>
              </a:spcBef>
              <a:spcAft>
                <a:spcPts val="1200"/>
              </a:spcAft>
              <a:buClr>
                <a:schemeClr val="accent3"/>
              </a:buClr>
              <a:buFont typeface="Arial" panose="020B0604020202020204" pitchFamily="34" charset="0"/>
              <a:buChar char="•"/>
              <a:defRPr/>
            </a:pPr>
            <a:r>
              <a:rPr lang="en-US" b="1" dirty="0"/>
              <a:t>Address decedent’s personal affairs</a:t>
            </a:r>
          </a:p>
          <a:p>
            <a:pPr eaLnBrk="1" fontAlgn="auto" hangingPunct="1">
              <a:lnSpc>
                <a:spcPct val="90000"/>
              </a:lnSpc>
              <a:spcBef>
                <a:spcPts val="1200"/>
              </a:spcBef>
              <a:spcAft>
                <a:spcPts val="1200"/>
              </a:spcAft>
              <a:buClr>
                <a:schemeClr val="accent3"/>
              </a:buClr>
              <a:buFont typeface="Arial" panose="020B0604020202020204" pitchFamily="34" charset="0"/>
              <a:buChar char="•"/>
              <a:defRPr/>
            </a:pPr>
            <a:endParaRPr lang="en-US" dirty="0"/>
          </a:p>
        </p:txBody>
      </p:sp>
      <p:sp>
        <p:nvSpPr>
          <p:cNvPr id="6" name="Flowchart: Terminator 5">
            <a:extLst>
              <a:ext uri="{FF2B5EF4-FFF2-40B4-BE49-F238E27FC236}">
                <a16:creationId xmlns:a16="http://schemas.microsoft.com/office/drawing/2014/main" id="{AC530C90-7489-4951-83A4-F0267A9DDBE5}"/>
              </a:ext>
            </a:extLst>
          </p:cNvPr>
          <p:cNvSpPr/>
          <p:nvPr/>
        </p:nvSpPr>
        <p:spPr>
          <a:xfrm>
            <a:off x="838200" y="681037"/>
            <a:ext cx="10515599" cy="1023582"/>
          </a:xfrm>
          <a:prstGeom prst="flowChartTerminator">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a:ln w="38100">
            <a:solidFill>
              <a:srgbClr val="FFC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mj-lt"/>
              </a:rPr>
              <a:t>Next of Kin Responsibilities – Deaths Investigated by Law Enforcement</a:t>
            </a:r>
          </a:p>
        </p:txBody>
      </p:sp>
    </p:spTree>
    <p:extLst>
      <p:ext uri="{BB962C8B-B14F-4D97-AF65-F5344CB8AC3E}">
        <p14:creationId xmlns:p14="http://schemas.microsoft.com/office/powerpoint/2010/main" val="290456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F5482A-7C1D-F625-D2A6-4F777C6F9E37}"/>
              </a:ext>
            </a:extLst>
          </p:cNvPr>
          <p:cNvSpPr>
            <a:spLocks noGrp="1"/>
          </p:cNvSpPr>
          <p:nvPr>
            <p:ph idx="1"/>
          </p:nvPr>
        </p:nvSpPr>
        <p:spPr>
          <a:xfrm>
            <a:off x="838200" y="2210937"/>
            <a:ext cx="10515600" cy="3966026"/>
          </a:xfrm>
        </p:spPr>
        <p:txBody>
          <a:bodyPr>
            <a:normAutofit/>
          </a:bodyPr>
          <a:lstStyle/>
          <a:p>
            <a:pPr eaLnBrk="1" fontAlgn="auto" hangingPunct="1">
              <a:spcBef>
                <a:spcPts val="1200"/>
              </a:spcBef>
              <a:spcAft>
                <a:spcPts val="600"/>
              </a:spcAft>
              <a:buClr>
                <a:schemeClr val="accent3"/>
              </a:buClr>
              <a:defRPr/>
            </a:pPr>
            <a:r>
              <a:rPr lang="en-US" b="1" dirty="0"/>
              <a:t>Organ and Tissue Donation</a:t>
            </a:r>
          </a:p>
          <a:p>
            <a:pPr lvl="1">
              <a:spcBef>
                <a:spcPts val="1200"/>
              </a:spcBef>
              <a:spcAft>
                <a:spcPts val="1200"/>
              </a:spcAft>
              <a:buClr>
                <a:schemeClr val="accent3"/>
              </a:buClr>
              <a:defRPr/>
            </a:pPr>
            <a:r>
              <a:rPr lang="en-US" b="1" dirty="0"/>
              <a:t>[</a:t>
            </a:r>
            <a:r>
              <a:rPr lang="en-US" b="1" i="1" dirty="0"/>
              <a:t>enter local process information and agencies/organizations</a:t>
            </a:r>
            <a:r>
              <a:rPr lang="en-US" b="1" dirty="0"/>
              <a:t>]</a:t>
            </a:r>
          </a:p>
          <a:p>
            <a:pPr eaLnBrk="1" fontAlgn="auto" hangingPunct="1">
              <a:spcBef>
                <a:spcPts val="1200"/>
              </a:spcBef>
              <a:spcAft>
                <a:spcPts val="600"/>
              </a:spcAft>
              <a:buClr>
                <a:schemeClr val="accent3"/>
              </a:buClr>
              <a:defRPr/>
            </a:pPr>
            <a:r>
              <a:rPr lang="en-US" sz="2800" b="1" dirty="0"/>
              <a:t>Body Donation</a:t>
            </a:r>
          </a:p>
          <a:p>
            <a:pPr lvl="1">
              <a:spcBef>
                <a:spcPts val="1200"/>
              </a:spcBef>
              <a:spcAft>
                <a:spcPts val="1200"/>
              </a:spcAft>
              <a:buClr>
                <a:schemeClr val="accent3"/>
              </a:buClr>
              <a:defRPr/>
            </a:pPr>
            <a:r>
              <a:rPr lang="en-US" b="1" dirty="0"/>
              <a:t>[</a:t>
            </a:r>
            <a:r>
              <a:rPr lang="en-US" b="1" i="1" dirty="0"/>
              <a:t>enter local process information and agencies/organizations</a:t>
            </a:r>
            <a:r>
              <a:rPr lang="en-US" b="1" dirty="0"/>
              <a:t>]</a:t>
            </a:r>
          </a:p>
          <a:p>
            <a:pPr eaLnBrk="1" fontAlgn="auto" hangingPunct="1">
              <a:spcBef>
                <a:spcPts val="1200"/>
              </a:spcBef>
              <a:spcAft>
                <a:spcPts val="600"/>
              </a:spcAft>
              <a:buClr>
                <a:schemeClr val="accent3"/>
              </a:buClr>
              <a:defRPr/>
            </a:pPr>
            <a:endParaRPr lang="en-US" dirty="0"/>
          </a:p>
          <a:p>
            <a:pPr marL="0" indent="0">
              <a:buNone/>
            </a:pPr>
            <a:endParaRPr lang="en-US" dirty="0"/>
          </a:p>
        </p:txBody>
      </p:sp>
      <p:sp>
        <p:nvSpPr>
          <p:cNvPr id="4" name="Flowchart: Terminator 3">
            <a:extLst>
              <a:ext uri="{FF2B5EF4-FFF2-40B4-BE49-F238E27FC236}">
                <a16:creationId xmlns:a16="http://schemas.microsoft.com/office/drawing/2014/main" id="{6DC06CF0-3176-363F-0298-A93CA955F711}"/>
              </a:ext>
            </a:extLst>
          </p:cNvPr>
          <p:cNvSpPr/>
          <p:nvPr/>
        </p:nvSpPr>
        <p:spPr>
          <a:xfrm>
            <a:off x="1042916" y="681037"/>
            <a:ext cx="10515599" cy="1023582"/>
          </a:xfrm>
          <a:prstGeom prst="flowChartTerminator">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mj-lt"/>
              </a:rPr>
              <a:t>End of Life Arrangements – Anatomical Donation</a:t>
            </a:r>
          </a:p>
        </p:txBody>
      </p:sp>
    </p:spTree>
    <p:extLst>
      <p:ext uri="{BB962C8B-B14F-4D97-AF65-F5344CB8AC3E}">
        <p14:creationId xmlns:p14="http://schemas.microsoft.com/office/powerpoint/2010/main" val="403416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F5482A-7C1D-F625-D2A6-4F777C6F9E37}"/>
              </a:ext>
            </a:extLst>
          </p:cNvPr>
          <p:cNvSpPr>
            <a:spLocks noGrp="1"/>
          </p:cNvSpPr>
          <p:nvPr>
            <p:ph idx="1"/>
          </p:nvPr>
        </p:nvSpPr>
        <p:spPr>
          <a:xfrm>
            <a:off x="838200" y="2210937"/>
            <a:ext cx="10515600" cy="3966026"/>
          </a:xfrm>
        </p:spPr>
        <p:txBody>
          <a:bodyPr>
            <a:normAutofit/>
          </a:bodyPr>
          <a:lstStyle/>
          <a:p>
            <a:pPr eaLnBrk="1" fontAlgn="auto" hangingPunct="1">
              <a:spcBef>
                <a:spcPts val="1200"/>
              </a:spcBef>
              <a:spcAft>
                <a:spcPts val="600"/>
              </a:spcAft>
              <a:buClr>
                <a:schemeClr val="accent3"/>
              </a:buClr>
              <a:defRPr/>
            </a:pPr>
            <a:r>
              <a:rPr lang="en-US" b="1" dirty="0"/>
              <a:t>Burial – immediate, green, home, above ground, in ground </a:t>
            </a:r>
          </a:p>
          <a:p>
            <a:pPr lvl="1">
              <a:spcBef>
                <a:spcPts val="1200"/>
              </a:spcBef>
              <a:spcAft>
                <a:spcPts val="600"/>
              </a:spcAft>
              <a:buClr>
                <a:schemeClr val="accent3"/>
              </a:buClr>
              <a:defRPr/>
            </a:pPr>
            <a:r>
              <a:rPr lang="en-US" b="1" dirty="0"/>
              <a:t>[</a:t>
            </a:r>
            <a:r>
              <a:rPr lang="en-US" b="1" i="1" dirty="0"/>
              <a:t>enter local process information and agencies/organizations</a:t>
            </a:r>
            <a:r>
              <a:rPr lang="en-US" b="1" dirty="0"/>
              <a:t>]</a:t>
            </a:r>
          </a:p>
          <a:p>
            <a:pPr eaLnBrk="1" fontAlgn="auto" hangingPunct="1">
              <a:spcBef>
                <a:spcPts val="1200"/>
              </a:spcBef>
              <a:spcAft>
                <a:spcPts val="600"/>
              </a:spcAft>
              <a:buClr>
                <a:schemeClr val="accent3"/>
              </a:buClr>
              <a:defRPr/>
            </a:pPr>
            <a:r>
              <a:rPr lang="en-US" b="1" dirty="0"/>
              <a:t>Cremation – direct, green, with memorial, with viewing</a:t>
            </a:r>
          </a:p>
          <a:p>
            <a:pPr lvl="1">
              <a:spcBef>
                <a:spcPts val="1200"/>
              </a:spcBef>
              <a:spcAft>
                <a:spcPts val="1200"/>
              </a:spcAft>
              <a:buClr>
                <a:schemeClr val="accent3"/>
              </a:buClr>
              <a:defRPr/>
            </a:pPr>
            <a:r>
              <a:rPr lang="en-US" b="1" dirty="0"/>
              <a:t>[</a:t>
            </a:r>
            <a:r>
              <a:rPr lang="en-US" b="1" i="1" dirty="0"/>
              <a:t>enter local process information and agencies/organizations</a:t>
            </a:r>
            <a:r>
              <a:rPr lang="en-US" b="1" dirty="0"/>
              <a:t>]</a:t>
            </a:r>
          </a:p>
          <a:p>
            <a:pPr>
              <a:spcBef>
                <a:spcPts val="1200"/>
              </a:spcBef>
              <a:spcAft>
                <a:spcPts val="600"/>
              </a:spcAft>
              <a:buClr>
                <a:schemeClr val="accent3"/>
              </a:buClr>
              <a:defRPr/>
            </a:pPr>
            <a:r>
              <a:rPr lang="en-US" b="1" dirty="0"/>
              <a:t>Funeral</a:t>
            </a:r>
          </a:p>
          <a:p>
            <a:pPr lvl="1">
              <a:spcBef>
                <a:spcPts val="1200"/>
              </a:spcBef>
              <a:spcAft>
                <a:spcPts val="1200"/>
              </a:spcAft>
              <a:buClr>
                <a:schemeClr val="accent3"/>
              </a:buClr>
              <a:defRPr/>
            </a:pPr>
            <a:r>
              <a:rPr lang="en-US" b="1" dirty="0"/>
              <a:t>[</a:t>
            </a:r>
            <a:r>
              <a:rPr lang="en-US" b="1" i="1" dirty="0"/>
              <a:t>enter local process information and agencies/organizations</a:t>
            </a:r>
            <a:r>
              <a:rPr lang="en-US" b="1" dirty="0"/>
              <a:t>]</a:t>
            </a:r>
          </a:p>
          <a:p>
            <a:pPr eaLnBrk="1" fontAlgn="auto" hangingPunct="1">
              <a:spcBef>
                <a:spcPts val="1200"/>
              </a:spcBef>
              <a:spcAft>
                <a:spcPts val="600"/>
              </a:spcAft>
              <a:buClr>
                <a:schemeClr val="accent3"/>
              </a:buClr>
              <a:defRPr/>
            </a:pPr>
            <a:endParaRPr lang="en-US" dirty="0"/>
          </a:p>
          <a:p>
            <a:pPr marL="0" indent="0">
              <a:buNone/>
            </a:pPr>
            <a:endParaRPr lang="en-US" dirty="0"/>
          </a:p>
        </p:txBody>
      </p:sp>
      <p:sp>
        <p:nvSpPr>
          <p:cNvPr id="4" name="Flowchart: Terminator 3">
            <a:extLst>
              <a:ext uri="{FF2B5EF4-FFF2-40B4-BE49-F238E27FC236}">
                <a16:creationId xmlns:a16="http://schemas.microsoft.com/office/drawing/2014/main" id="{6DC06CF0-3176-363F-0298-A93CA955F711}"/>
              </a:ext>
            </a:extLst>
          </p:cNvPr>
          <p:cNvSpPr/>
          <p:nvPr/>
        </p:nvSpPr>
        <p:spPr>
          <a:xfrm>
            <a:off x="1042916" y="681037"/>
            <a:ext cx="10515599" cy="1023582"/>
          </a:xfrm>
          <a:prstGeom prst="flowChartTerminator">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mj-lt"/>
              </a:rPr>
              <a:t>End of Life Arrangements – Burial, Cremation, Funeral</a:t>
            </a:r>
          </a:p>
        </p:txBody>
      </p:sp>
    </p:spTree>
    <p:extLst>
      <p:ext uri="{BB962C8B-B14F-4D97-AF65-F5344CB8AC3E}">
        <p14:creationId xmlns:p14="http://schemas.microsoft.com/office/powerpoint/2010/main" val="302812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F5482A-7C1D-F625-D2A6-4F777C6F9E37}"/>
              </a:ext>
            </a:extLst>
          </p:cNvPr>
          <p:cNvSpPr>
            <a:spLocks noGrp="1"/>
          </p:cNvSpPr>
          <p:nvPr>
            <p:ph idx="1"/>
          </p:nvPr>
        </p:nvSpPr>
        <p:spPr>
          <a:xfrm>
            <a:off x="838200" y="2210937"/>
            <a:ext cx="10515600" cy="3966026"/>
          </a:xfrm>
        </p:spPr>
        <p:txBody>
          <a:bodyPr>
            <a:normAutofit/>
          </a:bodyPr>
          <a:lstStyle/>
          <a:p>
            <a:pPr eaLnBrk="1" fontAlgn="auto" hangingPunct="1">
              <a:spcBef>
                <a:spcPts val="1200"/>
              </a:spcBef>
              <a:spcAft>
                <a:spcPts val="600"/>
              </a:spcAft>
              <a:buClr>
                <a:schemeClr val="accent3"/>
              </a:buClr>
              <a:defRPr/>
            </a:pPr>
            <a:r>
              <a:rPr lang="en-US" b="1" dirty="0"/>
              <a:t>Probate </a:t>
            </a:r>
          </a:p>
          <a:p>
            <a:pPr lvl="1">
              <a:spcBef>
                <a:spcPts val="1200"/>
              </a:spcBef>
              <a:spcAft>
                <a:spcPts val="600"/>
              </a:spcAft>
              <a:buClr>
                <a:schemeClr val="accent3"/>
              </a:buClr>
              <a:defRPr/>
            </a:pPr>
            <a:r>
              <a:rPr lang="en-US" b="1" dirty="0"/>
              <a:t>[</a:t>
            </a:r>
            <a:r>
              <a:rPr lang="en-US" b="1" i="1" dirty="0"/>
              <a:t>enter local process information and agencies/organizations</a:t>
            </a:r>
            <a:r>
              <a:rPr lang="en-US" b="1" dirty="0"/>
              <a:t>]</a:t>
            </a:r>
          </a:p>
          <a:p>
            <a:pPr eaLnBrk="1" fontAlgn="auto" hangingPunct="1">
              <a:spcBef>
                <a:spcPts val="1200"/>
              </a:spcBef>
              <a:spcAft>
                <a:spcPts val="600"/>
              </a:spcAft>
              <a:buClr>
                <a:schemeClr val="accent3"/>
              </a:buClr>
              <a:defRPr/>
            </a:pPr>
            <a:r>
              <a:rPr lang="en-US" b="1" dirty="0"/>
              <a:t>Financial Assistance – Indigent Burial, Victim Compensation</a:t>
            </a:r>
          </a:p>
          <a:p>
            <a:pPr lvl="1">
              <a:spcBef>
                <a:spcPts val="1200"/>
              </a:spcBef>
              <a:spcAft>
                <a:spcPts val="1200"/>
              </a:spcAft>
              <a:buClr>
                <a:schemeClr val="accent3"/>
              </a:buClr>
              <a:defRPr/>
            </a:pPr>
            <a:r>
              <a:rPr lang="en-US" b="1" dirty="0"/>
              <a:t>[</a:t>
            </a:r>
            <a:r>
              <a:rPr lang="en-US" b="1" i="1" dirty="0"/>
              <a:t>enter local process information and agencies/organizations</a:t>
            </a:r>
            <a:r>
              <a:rPr lang="en-US" b="1" dirty="0"/>
              <a:t>]</a:t>
            </a:r>
          </a:p>
          <a:p>
            <a:pPr marL="0" indent="0">
              <a:buNone/>
            </a:pPr>
            <a:endParaRPr lang="en-US" dirty="0"/>
          </a:p>
        </p:txBody>
      </p:sp>
      <p:sp>
        <p:nvSpPr>
          <p:cNvPr id="4" name="Flowchart: Terminator 3">
            <a:extLst>
              <a:ext uri="{FF2B5EF4-FFF2-40B4-BE49-F238E27FC236}">
                <a16:creationId xmlns:a16="http://schemas.microsoft.com/office/drawing/2014/main" id="{6DC06CF0-3176-363F-0298-A93CA955F711}"/>
              </a:ext>
            </a:extLst>
          </p:cNvPr>
          <p:cNvSpPr/>
          <p:nvPr/>
        </p:nvSpPr>
        <p:spPr>
          <a:xfrm>
            <a:off x="1042916" y="681037"/>
            <a:ext cx="10515599" cy="1023582"/>
          </a:xfrm>
          <a:prstGeom prst="flowChartTerminator">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mj-lt"/>
              </a:rPr>
              <a:t>End of Life Arrangements – Probate, Financial Assistance</a:t>
            </a:r>
          </a:p>
        </p:txBody>
      </p:sp>
    </p:spTree>
    <p:extLst>
      <p:ext uri="{BB962C8B-B14F-4D97-AF65-F5344CB8AC3E}">
        <p14:creationId xmlns:p14="http://schemas.microsoft.com/office/powerpoint/2010/main" val="9364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4A0CE-C5F8-7F1A-D5BE-492602070BAF}"/>
              </a:ext>
            </a:extLst>
          </p:cNvPr>
          <p:cNvSpPr>
            <a:spLocks noGrp="1"/>
          </p:cNvSpPr>
          <p:nvPr>
            <p:ph idx="1"/>
          </p:nvPr>
        </p:nvSpPr>
        <p:spPr>
          <a:xfrm>
            <a:off x="838200" y="2254827"/>
            <a:ext cx="10515600" cy="3922135"/>
          </a:xfrm>
        </p:spPr>
        <p:txBody>
          <a:bodyPr>
            <a:normAutofit/>
          </a:bodyPr>
          <a:lstStyle/>
          <a:p>
            <a:pPr>
              <a:spcBef>
                <a:spcPts val="1200"/>
              </a:spcBef>
              <a:spcAft>
                <a:spcPts val="1200"/>
              </a:spcAft>
              <a:buClr>
                <a:schemeClr val="accent3"/>
              </a:buClr>
              <a:defRPr/>
            </a:pPr>
            <a:r>
              <a:rPr lang="en-US" b="1" dirty="0"/>
              <a:t>Grief Support</a:t>
            </a:r>
          </a:p>
          <a:p>
            <a:pPr lvl="1">
              <a:spcBef>
                <a:spcPts val="1200"/>
              </a:spcBef>
              <a:spcAft>
                <a:spcPts val="1200"/>
              </a:spcAft>
              <a:buClr>
                <a:schemeClr val="accent3"/>
              </a:buClr>
              <a:defRPr/>
            </a:pPr>
            <a:r>
              <a:rPr lang="en-US" b="1" dirty="0"/>
              <a:t>[</a:t>
            </a:r>
            <a:r>
              <a:rPr lang="en-US" b="1" i="1" dirty="0"/>
              <a:t>enter local process information and agencies/organizations</a:t>
            </a:r>
            <a:r>
              <a:rPr lang="en-US" b="1" dirty="0"/>
              <a:t>]</a:t>
            </a:r>
          </a:p>
          <a:p>
            <a:pPr eaLnBrk="1" fontAlgn="auto" hangingPunct="1">
              <a:lnSpc>
                <a:spcPct val="90000"/>
              </a:lnSpc>
              <a:spcBef>
                <a:spcPts val="1200"/>
              </a:spcBef>
              <a:spcAft>
                <a:spcPts val="1200"/>
              </a:spcAft>
              <a:buClr>
                <a:schemeClr val="accent3"/>
              </a:buClr>
              <a:buFont typeface="Arial" panose="020B0604020202020204" pitchFamily="34" charset="0"/>
              <a:buChar char="•"/>
              <a:defRPr/>
            </a:pPr>
            <a:endParaRPr lang="en-US" dirty="0"/>
          </a:p>
        </p:txBody>
      </p:sp>
      <p:sp>
        <p:nvSpPr>
          <p:cNvPr id="6" name="Flowchart: Terminator 5">
            <a:extLst>
              <a:ext uri="{FF2B5EF4-FFF2-40B4-BE49-F238E27FC236}">
                <a16:creationId xmlns:a16="http://schemas.microsoft.com/office/drawing/2014/main" id="{AC530C90-7489-4951-83A4-F0267A9DDBE5}"/>
              </a:ext>
            </a:extLst>
          </p:cNvPr>
          <p:cNvSpPr/>
          <p:nvPr/>
        </p:nvSpPr>
        <p:spPr>
          <a:xfrm>
            <a:off x="838200" y="681037"/>
            <a:ext cx="10515599" cy="1023582"/>
          </a:xfrm>
          <a:prstGeom prst="flowChartTerminator">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a:ln w="38100">
            <a:solidFill>
              <a:srgbClr val="FFC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mj-lt"/>
              </a:rPr>
              <a:t>Helpful Resources – Grief Support</a:t>
            </a:r>
          </a:p>
        </p:txBody>
      </p:sp>
    </p:spTree>
    <p:extLst>
      <p:ext uri="{BB962C8B-B14F-4D97-AF65-F5344CB8AC3E}">
        <p14:creationId xmlns:p14="http://schemas.microsoft.com/office/powerpoint/2010/main" val="317684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4A0CE-C5F8-7F1A-D5BE-492602070BAF}"/>
              </a:ext>
            </a:extLst>
          </p:cNvPr>
          <p:cNvSpPr>
            <a:spLocks noGrp="1"/>
          </p:cNvSpPr>
          <p:nvPr>
            <p:ph idx="1"/>
          </p:nvPr>
        </p:nvSpPr>
        <p:spPr>
          <a:xfrm>
            <a:off x="838200" y="2197289"/>
            <a:ext cx="10515600" cy="3979673"/>
          </a:xfrm>
        </p:spPr>
        <p:txBody>
          <a:bodyPr>
            <a:normAutofit/>
          </a:bodyPr>
          <a:lstStyle/>
          <a:p>
            <a:pPr>
              <a:spcBef>
                <a:spcPts val="1200"/>
              </a:spcBef>
              <a:spcAft>
                <a:spcPts val="1200"/>
              </a:spcAft>
              <a:buClr>
                <a:schemeClr val="accent3"/>
              </a:buClr>
              <a:defRPr/>
            </a:pPr>
            <a:r>
              <a:rPr lang="en-US" b="1" dirty="0"/>
              <a:t>Mental Health Services</a:t>
            </a:r>
          </a:p>
          <a:p>
            <a:pPr lvl="1">
              <a:spcBef>
                <a:spcPts val="1200"/>
              </a:spcBef>
              <a:spcAft>
                <a:spcPts val="1200"/>
              </a:spcAft>
              <a:buClr>
                <a:schemeClr val="accent3"/>
              </a:buClr>
              <a:defRPr/>
            </a:pPr>
            <a:r>
              <a:rPr lang="en-US" b="1" dirty="0"/>
              <a:t>[</a:t>
            </a:r>
            <a:r>
              <a:rPr lang="en-US" b="1" i="1" dirty="0"/>
              <a:t>enter local process information and agencies/organizations</a:t>
            </a:r>
            <a:r>
              <a:rPr lang="en-US" b="1" dirty="0"/>
              <a:t>]</a:t>
            </a:r>
          </a:p>
          <a:p>
            <a:pPr>
              <a:spcBef>
                <a:spcPts val="1200"/>
              </a:spcBef>
              <a:spcAft>
                <a:spcPts val="1200"/>
              </a:spcAft>
              <a:buClr>
                <a:schemeClr val="accent3"/>
              </a:buClr>
              <a:defRPr/>
            </a:pPr>
            <a:r>
              <a:rPr lang="en-US" b="1" dirty="0"/>
              <a:t>Substance Use Treatment Services</a:t>
            </a:r>
          </a:p>
          <a:p>
            <a:pPr lvl="1">
              <a:spcBef>
                <a:spcPts val="1200"/>
              </a:spcBef>
              <a:spcAft>
                <a:spcPts val="1200"/>
              </a:spcAft>
              <a:buClr>
                <a:schemeClr val="accent3"/>
              </a:buClr>
              <a:defRPr/>
            </a:pPr>
            <a:r>
              <a:rPr lang="en-US" b="1" dirty="0"/>
              <a:t>[</a:t>
            </a:r>
            <a:r>
              <a:rPr lang="en-US" b="1" i="1" dirty="0"/>
              <a:t>enter local process information and agencies/organizations</a:t>
            </a:r>
            <a:r>
              <a:rPr lang="en-US" b="1" dirty="0"/>
              <a:t>]</a:t>
            </a:r>
          </a:p>
        </p:txBody>
      </p:sp>
      <p:sp>
        <p:nvSpPr>
          <p:cNvPr id="6" name="Flowchart: Terminator 5">
            <a:extLst>
              <a:ext uri="{FF2B5EF4-FFF2-40B4-BE49-F238E27FC236}">
                <a16:creationId xmlns:a16="http://schemas.microsoft.com/office/drawing/2014/main" id="{AC530C90-7489-4951-83A4-F0267A9DDBE5}"/>
              </a:ext>
            </a:extLst>
          </p:cNvPr>
          <p:cNvSpPr/>
          <p:nvPr/>
        </p:nvSpPr>
        <p:spPr>
          <a:xfrm>
            <a:off x="838200" y="681037"/>
            <a:ext cx="10515599" cy="1023582"/>
          </a:xfrm>
          <a:prstGeom prst="flowChartTerminator">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a:ln w="38100">
            <a:solidFill>
              <a:srgbClr val="FFC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mj-lt"/>
              </a:rPr>
              <a:t>Helpful Resources – Mental Health Services, Substance Use Treatment Services</a:t>
            </a:r>
          </a:p>
        </p:txBody>
      </p:sp>
    </p:spTree>
    <p:extLst>
      <p:ext uri="{BB962C8B-B14F-4D97-AF65-F5344CB8AC3E}">
        <p14:creationId xmlns:p14="http://schemas.microsoft.com/office/powerpoint/2010/main" val="356508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4A0CE-C5F8-7F1A-D5BE-492602070BAF}"/>
              </a:ext>
            </a:extLst>
          </p:cNvPr>
          <p:cNvSpPr>
            <a:spLocks noGrp="1"/>
          </p:cNvSpPr>
          <p:nvPr>
            <p:ph idx="1"/>
          </p:nvPr>
        </p:nvSpPr>
        <p:spPr>
          <a:xfrm>
            <a:off x="838200" y="2197289"/>
            <a:ext cx="10515600" cy="3979673"/>
          </a:xfrm>
        </p:spPr>
        <p:txBody>
          <a:bodyPr>
            <a:normAutofit/>
          </a:bodyPr>
          <a:lstStyle/>
          <a:p>
            <a:pPr>
              <a:spcBef>
                <a:spcPts val="1200"/>
              </a:spcBef>
              <a:spcAft>
                <a:spcPts val="1200"/>
              </a:spcAft>
              <a:buClr>
                <a:schemeClr val="accent3"/>
              </a:buClr>
              <a:defRPr/>
            </a:pPr>
            <a:r>
              <a:rPr lang="en-US" b="1" dirty="0"/>
              <a:t>Legal Assistance</a:t>
            </a:r>
          </a:p>
          <a:p>
            <a:pPr lvl="1">
              <a:spcBef>
                <a:spcPts val="1200"/>
              </a:spcBef>
              <a:spcAft>
                <a:spcPts val="1200"/>
              </a:spcAft>
              <a:buClr>
                <a:schemeClr val="accent3"/>
              </a:buClr>
              <a:defRPr/>
            </a:pPr>
            <a:r>
              <a:rPr lang="en-US" b="1" dirty="0"/>
              <a:t>[</a:t>
            </a:r>
            <a:r>
              <a:rPr lang="en-US" b="1" i="1" dirty="0"/>
              <a:t>enter local process information and agencies/organizations</a:t>
            </a:r>
            <a:r>
              <a:rPr lang="en-US" b="1" dirty="0"/>
              <a:t>]</a:t>
            </a:r>
          </a:p>
        </p:txBody>
      </p:sp>
      <p:sp>
        <p:nvSpPr>
          <p:cNvPr id="6" name="Flowchart: Terminator 5">
            <a:extLst>
              <a:ext uri="{FF2B5EF4-FFF2-40B4-BE49-F238E27FC236}">
                <a16:creationId xmlns:a16="http://schemas.microsoft.com/office/drawing/2014/main" id="{AC530C90-7489-4951-83A4-F0267A9DDBE5}"/>
              </a:ext>
            </a:extLst>
          </p:cNvPr>
          <p:cNvSpPr/>
          <p:nvPr/>
        </p:nvSpPr>
        <p:spPr>
          <a:xfrm>
            <a:off x="838200" y="681037"/>
            <a:ext cx="10515599" cy="1023582"/>
          </a:xfrm>
          <a:prstGeom prst="flowChartTerminator">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a:ln w="38100">
            <a:solidFill>
              <a:srgbClr val="FFC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mj-lt"/>
              </a:rPr>
              <a:t>Helpful Resources – Legal Assistance</a:t>
            </a:r>
          </a:p>
        </p:txBody>
      </p:sp>
    </p:spTree>
    <p:extLst>
      <p:ext uri="{BB962C8B-B14F-4D97-AF65-F5344CB8AC3E}">
        <p14:creationId xmlns:p14="http://schemas.microsoft.com/office/powerpoint/2010/main" val="358788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4A0CE-C5F8-7F1A-D5BE-492602070BAF}"/>
              </a:ext>
            </a:extLst>
          </p:cNvPr>
          <p:cNvSpPr>
            <a:spLocks noGrp="1"/>
          </p:cNvSpPr>
          <p:nvPr>
            <p:ph idx="1"/>
          </p:nvPr>
        </p:nvSpPr>
        <p:spPr>
          <a:xfrm>
            <a:off x="838200" y="2197289"/>
            <a:ext cx="10515600" cy="3979673"/>
          </a:xfrm>
        </p:spPr>
        <p:txBody>
          <a:bodyPr>
            <a:normAutofit/>
          </a:bodyPr>
          <a:lstStyle/>
          <a:p>
            <a:pPr>
              <a:spcBef>
                <a:spcPts val="1200"/>
              </a:spcBef>
              <a:spcAft>
                <a:spcPts val="1200"/>
              </a:spcAft>
              <a:buClr>
                <a:schemeClr val="accent3"/>
              </a:buClr>
              <a:buFont typeface="Georgia"/>
              <a:buChar char="•"/>
              <a:defRPr/>
            </a:pPr>
            <a:r>
              <a:rPr lang="en-US" b="1" dirty="0"/>
              <a:t>Types of incidents and payment </a:t>
            </a:r>
          </a:p>
          <a:p>
            <a:pPr>
              <a:spcBef>
                <a:spcPts val="1200"/>
              </a:spcBef>
              <a:spcAft>
                <a:spcPts val="1200"/>
              </a:spcAft>
              <a:buClr>
                <a:schemeClr val="accent3"/>
              </a:buClr>
              <a:buFont typeface="Georgia"/>
              <a:buChar char="•"/>
              <a:defRPr/>
            </a:pPr>
            <a:r>
              <a:rPr lang="en-US" b="1" dirty="0"/>
              <a:t>Certification requirements and options</a:t>
            </a:r>
          </a:p>
          <a:p>
            <a:pPr>
              <a:spcBef>
                <a:spcPts val="1200"/>
              </a:spcBef>
              <a:spcAft>
                <a:spcPts val="1200"/>
              </a:spcAft>
              <a:buClr>
                <a:schemeClr val="accent3"/>
              </a:buClr>
              <a:buFont typeface="Georgia"/>
              <a:buChar char="•"/>
              <a:defRPr/>
            </a:pPr>
            <a:r>
              <a:rPr lang="en-US" b="1" dirty="0"/>
              <a:t>[</a:t>
            </a:r>
            <a:r>
              <a:rPr lang="en-US" b="1" i="1" dirty="0"/>
              <a:t>enter process information and agencies</a:t>
            </a:r>
            <a:r>
              <a:rPr lang="en-US" b="1" i="1"/>
              <a:t>/organizations</a:t>
            </a:r>
            <a:r>
              <a:rPr lang="en-US" b="1"/>
              <a:t>]</a:t>
            </a:r>
            <a:endParaRPr lang="en-US" b="1" dirty="0"/>
          </a:p>
        </p:txBody>
      </p:sp>
      <p:sp>
        <p:nvSpPr>
          <p:cNvPr id="6" name="Flowchart: Terminator 5">
            <a:extLst>
              <a:ext uri="{FF2B5EF4-FFF2-40B4-BE49-F238E27FC236}">
                <a16:creationId xmlns:a16="http://schemas.microsoft.com/office/drawing/2014/main" id="{AC530C90-7489-4951-83A4-F0267A9DDBE5}"/>
              </a:ext>
            </a:extLst>
          </p:cNvPr>
          <p:cNvSpPr/>
          <p:nvPr/>
        </p:nvSpPr>
        <p:spPr>
          <a:xfrm>
            <a:off x="838200" y="681037"/>
            <a:ext cx="10515599" cy="1023582"/>
          </a:xfrm>
          <a:prstGeom prst="flowChartTerminator">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a:ln w="38100">
            <a:solidFill>
              <a:srgbClr val="FFC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mj-lt"/>
              </a:rPr>
              <a:t>Helpful Resources – Specialized Cleaning</a:t>
            </a:r>
          </a:p>
        </p:txBody>
      </p:sp>
    </p:spTree>
    <p:extLst>
      <p:ext uri="{BB962C8B-B14F-4D97-AF65-F5344CB8AC3E}">
        <p14:creationId xmlns:p14="http://schemas.microsoft.com/office/powerpoint/2010/main" val="249877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CB9D-59F5-E203-44F4-778D2929F074}"/>
              </a:ext>
            </a:extLst>
          </p:cNvPr>
          <p:cNvSpPr>
            <a:spLocks noGrp="1"/>
          </p:cNvSpPr>
          <p:nvPr>
            <p:ph type="title"/>
          </p:nvPr>
        </p:nvSpPr>
        <p:spPr>
          <a:gradFill flip="none" rotWithShape="1">
            <a:gsLst>
              <a:gs pos="0">
                <a:srgbClr val="FFCC66">
                  <a:tint val="66000"/>
                  <a:satMod val="160000"/>
                  <a:shade val="30000"/>
                  <a:satMod val="115000"/>
                </a:srgbClr>
              </a:gs>
              <a:gs pos="50000">
                <a:srgbClr val="FFCC66">
                  <a:tint val="66000"/>
                  <a:satMod val="160000"/>
                  <a:shade val="67500"/>
                  <a:satMod val="115000"/>
                </a:srgbClr>
              </a:gs>
              <a:gs pos="100000">
                <a:srgbClr val="FFCC66">
                  <a:tint val="66000"/>
                  <a:satMod val="160000"/>
                  <a:shade val="100000"/>
                  <a:satMod val="115000"/>
                </a:srgbClr>
              </a:gs>
            </a:gsLst>
            <a:lin ang="5400000" scaled="1"/>
            <a:tileRect/>
          </a:gradFill>
          <a:ln w="38100">
            <a:solidFill>
              <a:schemeClr val="accent3">
                <a:lumMod val="75000"/>
              </a:schemeClr>
            </a:solidFill>
          </a:ln>
        </p:spPr>
        <p:txBody>
          <a:bodyPr/>
          <a:lstStyle/>
          <a:p>
            <a:r>
              <a:rPr lang="en-US" dirty="0"/>
              <a:t>Small Group Activity</a:t>
            </a:r>
          </a:p>
        </p:txBody>
      </p:sp>
      <p:sp>
        <p:nvSpPr>
          <p:cNvPr id="3" name="Text Placeholder 2">
            <a:extLst>
              <a:ext uri="{FF2B5EF4-FFF2-40B4-BE49-F238E27FC236}">
                <a16:creationId xmlns:a16="http://schemas.microsoft.com/office/drawing/2014/main" id="{5C6A8DEB-17EE-7D8D-5AB2-8ED78AA2ACD0}"/>
              </a:ext>
            </a:extLst>
          </p:cNvPr>
          <p:cNvSpPr>
            <a:spLocks noGrp="1"/>
          </p:cNvSpPr>
          <p:nvPr>
            <p:ph type="body" idx="1"/>
          </p:nvPr>
        </p:nvSpPr>
        <p:spPr>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38100">
            <a:solidFill>
              <a:schemeClr val="accent3">
                <a:lumMod val="75000"/>
              </a:schemeClr>
            </a:solidFill>
          </a:ln>
        </p:spPr>
        <p:txBody>
          <a:bodyPr/>
          <a:lstStyle/>
          <a:p>
            <a:endParaRPr lang="en-US" dirty="0"/>
          </a:p>
        </p:txBody>
      </p:sp>
    </p:spTree>
    <p:extLst>
      <p:ext uri="{BB962C8B-B14F-4D97-AF65-F5344CB8AC3E}">
        <p14:creationId xmlns:p14="http://schemas.microsoft.com/office/powerpoint/2010/main" val="1189171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166BC32C-2E11-43D3-963B-9766918E0FE5}"/>
              </a:ext>
            </a:extLst>
          </p:cNvPr>
          <p:cNvSpPr>
            <a:spLocks noGrp="1"/>
          </p:cNvSpPr>
          <p:nvPr>
            <p:ph type="title" idx="4294967295"/>
          </p:nvPr>
        </p:nvSpPr>
        <p:spPr>
          <a:xfrm>
            <a:off x="0" y="365125"/>
            <a:ext cx="10515600" cy="1325563"/>
          </a:xfrm>
        </p:spPr>
        <p:txBody>
          <a:bodyPr/>
          <a:lstStyle/>
          <a:p>
            <a:r>
              <a:rPr lang="en-US" dirty="0"/>
              <a:t>Project analysis slide 6</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800323" y="522898"/>
            <a:ext cx="3391677" cy="0"/>
          </a:xfrm>
          <a:prstGeom prst="line">
            <a:avLst/>
          </a:prstGeom>
          <a:ln w="38100">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9417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75000"/>
                    <a:lumOff val="25000"/>
                  </a:schemeClr>
                </a:solidFill>
              </a:rPr>
              <a:t>Small Group Activity</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3250096" cy="0"/>
          </a:xfrm>
          <a:prstGeom prst="line">
            <a:avLst/>
          </a:prstGeom>
          <a:ln w="38100">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12" name="Content Placeholder 4" descr="Stopwatch on white background">
            <a:extLst>
              <a:ext uri="{FF2B5EF4-FFF2-40B4-BE49-F238E27FC236}">
                <a16:creationId xmlns:a16="http://schemas.microsoft.com/office/drawing/2014/main" id="{A25B3E4B-35EB-6E72-3129-E2EE86D2F0E8}"/>
              </a:ext>
            </a:extLst>
          </p:cNvPr>
          <p:cNvPicPr>
            <a:picLocks noChangeAspect="1"/>
          </p:cNvPicPr>
          <p:nvPr/>
        </p:nvPicPr>
        <p:blipFill>
          <a:blip r:embed="rId3"/>
          <a:stretch>
            <a:fillRect/>
          </a:stretch>
        </p:blipFill>
        <p:spPr>
          <a:xfrm>
            <a:off x="7345219" y="1167842"/>
            <a:ext cx="3952598" cy="4971695"/>
          </a:xfrm>
          <a:prstGeom prst="rect">
            <a:avLst/>
          </a:prstGeom>
        </p:spPr>
      </p:pic>
      <p:sp>
        <p:nvSpPr>
          <p:cNvPr id="15" name="Callout: Right Arrow 14">
            <a:extLst>
              <a:ext uri="{FF2B5EF4-FFF2-40B4-BE49-F238E27FC236}">
                <a16:creationId xmlns:a16="http://schemas.microsoft.com/office/drawing/2014/main" id="{FEC53E04-B410-052F-C821-013FA16023E7}"/>
              </a:ext>
            </a:extLst>
          </p:cNvPr>
          <p:cNvSpPr/>
          <p:nvPr/>
        </p:nvSpPr>
        <p:spPr>
          <a:xfrm>
            <a:off x="894182" y="1167848"/>
            <a:ext cx="5952931" cy="4971695"/>
          </a:xfrm>
          <a:prstGeom prst="rightArrowCallou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effectLst>
            <a:glow rad="228600">
              <a:srgbClr val="FFCC66">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mj-lt"/>
              </a:rPr>
              <a:t>*10 minutes*</a:t>
            </a:r>
          </a:p>
        </p:txBody>
      </p:sp>
    </p:spTree>
    <p:extLst>
      <p:ext uri="{BB962C8B-B14F-4D97-AF65-F5344CB8AC3E}">
        <p14:creationId xmlns:p14="http://schemas.microsoft.com/office/powerpoint/2010/main" val="100839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9B6E-24F2-CEA4-568F-AE9BEFC27DA2}"/>
              </a:ext>
            </a:extLst>
          </p:cNvPr>
          <p:cNvSpPr>
            <a:spLocks noGrp="1"/>
          </p:cNvSpPr>
          <p:nvPr>
            <p:ph type="title"/>
          </p:nvPr>
        </p:nvSpPr>
        <p:spPr/>
        <p:txBody>
          <a:bodyPr/>
          <a:lstStyle/>
          <a:p>
            <a:r>
              <a:rPr lang="en-US" dirty="0"/>
              <a:t>Medicolegal Investigations</a:t>
            </a:r>
          </a:p>
        </p:txBody>
      </p:sp>
      <p:sp>
        <p:nvSpPr>
          <p:cNvPr id="3" name="Content Placeholder 2">
            <a:extLst>
              <a:ext uri="{FF2B5EF4-FFF2-40B4-BE49-F238E27FC236}">
                <a16:creationId xmlns:a16="http://schemas.microsoft.com/office/drawing/2014/main" id="{8F2A561E-D213-F09D-F865-1F4FF4886EF6}"/>
              </a:ext>
            </a:extLst>
          </p:cNvPr>
          <p:cNvSpPr>
            <a:spLocks noGrp="1"/>
          </p:cNvSpPr>
          <p:nvPr>
            <p:ph idx="1"/>
          </p:nvPr>
        </p:nvSpPr>
        <p:spPr/>
        <p:txBody>
          <a:bodyPr>
            <a:normAutofit fontScale="92500" lnSpcReduction="20000"/>
          </a:bodyPr>
          <a:lstStyle/>
          <a:p>
            <a:pPr>
              <a:spcBef>
                <a:spcPts val="1200"/>
              </a:spcBef>
              <a:spcAft>
                <a:spcPts val="1200"/>
              </a:spcAft>
              <a:buClr>
                <a:schemeClr val="accent3"/>
              </a:buClr>
              <a:defRPr/>
            </a:pPr>
            <a:r>
              <a:rPr lang="en-US" b="1" dirty="0"/>
              <a:t>Medicolegal investigation </a:t>
            </a:r>
            <a:r>
              <a:rPr lang="en-US" dirty="0"/>
              <a:t>– </a:t>
            </a:r>
            <a:r>
              <a:rPr lang="en-US" dirty="0">
                <a:solidFill>
                  <a:srgbClr val="000000"/>
                </a:solidFill>
                <a:cs typeface="Segoe UI Light" panose="020B0502040204020203" pitchFamily="34" charset="0"/>
              </a:rPr>
              <a:t>scientific inquiry conducted under a coroner’s or medical examiner’s legal jurisdiction to determine the circumstances under which someone died</a:t>
            </a:r>
          </a:p>
          <a:p>
            <a:pPr>
              <a:spcBef>
                <a:spcPts val="1200"/>
              </a:spcBef>
              <a:spcAft>
                <a:spcPts val="1200"/>
              </a:spcAft>
              <a:buClr>
                <a:schemeClr val="accent3"/>
              </a:buClr>
              <a:defRPr/>
            </a:pPr>
            <a:r>
              <a:rPr lang="en-US" b="1" dirty="0"/>
              <a:t>Cause of death – </a:t>
            </a:r>
            <a:r>
              <a:rPr lang="en-US" dirty="0"/>
              <a:t>the disease or injury that resulted in death</a:t>
            </a:r>
          </a:p>
          <a:p>
            <a:pPr>
              <a:spcBef>
                <a:spcPts val="1200"/>
              </a:spcBef>
              <a:buClr>
                <a:schemeClr val="accent3"/>
              </a:buClr>
              <a:defRPr/>
            </a:pPr>
            <a:r>
              <a:rPr lang="en-US" b="1" dirty="0"/>
              <a:t>Manner of death – </a:t>
            </a:r>
            <a:r>
              <a:rPr lang="en-US" dirty="0"/>
              <a:t>classification for how death occurred</a:t>
            </a:r>
          </a:p>
          <a:p>
            <a:pPr lvl="1">
              <a:spcBef>
                <a:spcPts val="1200"/>
              </a:spcBef>
              <a:buClr>
                <a:schemeClr val="accent3"/>
              </a:buClr>
              <a:defRPr/>
            </a:pPr>
            <a:r>
              <a:rPr lang="en-US" sz="2600" b="1" dirty="0"/>
              <a:t>Natural – </a:t>
            </a:r>
            <a:r>
              <a:rPr lang="en-US" sz="2600" dirty="0"/>
              <a:t>due to natural disease processes</a:t>
            </a:r>
            <a:endParaRPr lang="en-US" sz="2600" b="1" dirty="0"/>
          </a:p>
          <a:p>
            <a:pPr lvl="1">
              <a:spcBef>
                <a:spcPts val="1200"/>
              </a:spcBef>
              <a:buClr>
                <a:schemeClr val="accent3"/>
              </a:buClr>
              <a:defRPr/>
            </a:pPr>
            <a:r>
              <a:rPr lang="en-US" sz="2600" b="1" dirty="0"/>
              <a:t>Homicide – </a:t>
            </a:r>
            <a:r>
              <a:rPr lang="en-US" sz="2600" dirty="0"/>
              <a:t>due to a volitional act of another person</a:t>
            </a:r>
            <a:endParaRPr lang="en-US" sz="2600" b="1" dirty="0"/>
          </a:p>
          <a:p>
            <a:pPr lvl="1">
              <a:spcBef>
                <a:spcPts val="1200"/>
              </a:spcBef>
              <a:buClr>
                <a:schemeClr val="accent3"/>
              </a:buClr>
              <a:defRPr/>
            </a:pPr>
            <a:r>
              <a:rPr lang="en-US" sz="2600" b="1" dirty="0"/>
              <a:t>Suicide – </a:t>
            </a:r>
            <a:r>
              <a:rPr lang="en-US" sz="2600" dirty="0"/>
              <a:t>due to intent to self-harm or cause one’s own death</a:t>
            </a:r>
            <a:endParaRPr lang="en-US" sz="2600" b="1" dirty="0"/>
          </a:p>
          <a:p>
            <a:pPr lvl="1">
              <a:spcBef>
                <a:spcPts val="1200"/>
              </a:spcBef>
              <a:buClr>
                <a:schemeClr val="accent3"/>
              </a:buClr>
              <a:defRPr/>
            </a:pPr>
            <a:r>
              <a:rPr lang="en-US" sz="2600" b="1" dirty="0"/>
              <a:t>Accident – </a:t>
            </a:r>
            <a:r>
              <a:rPr lang="en-US" sz="2600" dirty="0"/>
              <a:t>due to injury with no evidence of intent to harm</a:t>
            </a:r>
            <a:endParaRPr lang="en-US" sz="2600" b="1" dirty="0"/>
          </a:p>
          <a:p>
            <a:pPr lvl="1">
              <a:spcBef>
                <a:spcPts val="1200"/>
              </a:spcBef>
              <a:buClr>
                <a:schemeClr val="accent3"/>
              </a:buClr>
              <a:defRPr/>
            </a:pPr>
            <a:r>
              <a:rPr lang="en-US" sz="2600" b="1" dirty="0"/>
              <a:t>Undetermined – </a:t>
            </a:r>
            <a:r>
              <a:rPr lang="en-US" sz="2600" dirty="0"/>
              <a:t>inadequate information available</a:t>
            </a:r>
            <a:endParaRPr lang="en-US" sz="2600" b="1" dirty="0"/>
          </a:p>
        </p:txBody>
      </p:sp>
    </p:spTree>
    <p:extLst>
      <p:ext uri="{BB962C8B-B14F-4D97-AF65-F5344CB8AC3E}">
        <p14:creationId xmlns:p14="http://schemas.microsoft.com/office/powerpoint/2010/main" val="188102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166BC32C-2E11-43D3-963B-9766918E0FE5}"/>
              </a:ext>
            </a:extLst>
          </p:cNvPr>
          <p:cNvSpPr>
            <a:spLocks noGrp="1"/>
          </p:cNvSpPr>
          <p:nvPr>
            <p:ph type="title" idx="4294967295"/>
          </p:nvPr>
        </p:nvSpPr>
        <p:spPr>
          <a:xfrm>
            <a:off x="0" y="365125"/>
            <a:ext cx="10515600" cy="1325563"/>
          </a:xfrm>
        </p:spPr>
        <p:txBody>
          <a:bodyPr/>
          <a:lstStyle/>
          <a:p>
            <a:r>
              <a:rPr lang="en-US" dirty="0"/>
              <a:t>Project analysis slide 6</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507896" y="558779"/>
            <a:ext cx="3455504" cy="0"/>
          </a:xfrm>
          <a:prstGeom prst="line">
            <a:avLst/>
          </a:prstGeom>
          <a:ln w="38100">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9417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75000"/>
                    <a:lumOff val="25000"/>
                  </a:schemeClr>
                </a:solidFill>
              </a:rPr>
              <a:t>Group Discussion</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3657600" cy="0"/>
          </a:xfrm>
          <a:prstGeom prst="line">
            <a:avLst/>
          </a:prstGeom>
          <a:ln w="38100">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Callout: Left Arrow 8">
            <a:extLst>
              <a:ext uri="{FF2B5EF4-FFF2-40B4-BE49-F238E27FC236}">
                <a16:creationId xmlns:a16="http://schemas.microsoft.com/office/drawing/2014/main" id="{5570CF58-E2A4-0FA5-091D-BBFBFDF3BE01}"/>
              </a:ext>
            </a:extLst>
          </p:cNvPr>
          <p:cNvSpPr/>
          <p:nvPr/>
        </p:nvSpPr>
        <p:spPr>
          <a:xfrm>
            <a:off x="5475514" y="1167849"/>
            <a:ext cx="5627915" cy="4971694"/>
          </a:xfrm>
          <a:prstGeom prst="leftArrowCallou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path path="circle">
              <a:fillToRect l="50000" t="50000" r="50000" b="50000"/>
            </a:path>
            <a:tileRect/>
          </a:gradFill>
          <a:effectLst>
            <a:glow rad="228600">
              <a:schemeClr val="accent3">
                <a:lumMod val="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mj-lt"/>
              </a:rPr>
              <a:t>*15 minutes*</a:t>
            </a:r>
          </a:p>
        </p:txBody>
      </p:sp>
      <p:pic>
        <p:nvPicPr>
          <p:cNvPr id="17" name="Picture 16" descr="People sitting in chairs with speech bubbles&#10;&#10;Description automatically generated">
            <a:extLst>
              <a:ext uri="{FF2B5EF4-FFF2-40B4-BE49-F238E27FC236}">
                <a16:creationId xmlns:a16="http://schemas.microsoft.com/office/drawing/2014/main" id="{3AAC9B9A-B47E-803A-F011-1B54AE22F33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7691" y="1838411"/>
            <a:ext cx="4346508" cy="3630570"/>
          </a:xfrm>
          <a:prstGeom prst="rect">
            <a:avLst/>
          </a:prstGeom>
        </p:spPr>
      </p:pic>
    </p:spTree>
    <p:extLst>
      <p:ext uri="{BB962C8B-B14F-4D97-AF65-F5344CB8AC3E}">
        <p14:creationId xmlns:p14="http://schemas.microsoft.com/office/powerpoint/2010/main" val="2598048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CB9D-59F5-E203-44F4-778D2929F074}"/>
              </a:ext>
            </a:extLst>
          </p:cNvPr>
          <p:cNvSpPr>
            <a:spLocks noGrp="1"/>
          </p:cNvSpPr>
          <p:nvPr>
            <p:ph type="title"/>
          </p:nvPr>
        </p:nvSpPr>
        <p:spPr>
          <a:gradFill flip="none" rotWithShape="1">
            <a:gsLst>
              <a:gs pos="0">
                <a:srgbClr val="FFCC66">
                  <a:tint val="66000"/>
                  <a:satMod val="160000"/>
                  <a:shade val="30000"/>
                  <a:satMod val="115000"/>
                </a:srgbClr>
              </a:gs>
              <a:gs pos="50000">
                <a:srgbClr val="FFCC66">
                  <a:tint val="66000"/>
                  <a:satMod val="160000"/>
                  <a:shade val="67500"/>
                  <a:satMod val="115000"/>
                </a:srgbClr>
              </a:gs>
              <a:gs pos="100000">
                <a:srgbClr val="FFCC66">
                  <a:tint val="66000"/>
                  <a:satMod val="160000"/>
                  <a:shade val="100000"/>
                  <a:satMod val="115000"/>
                </a:srgbClr>
              </a:gs>
            </a:gsLst>
            <a:lin ang="5400000" scaled="1"/>
            <a:tileRect/>
          </a:gradFill>
          <a:ln w="38100">
            <a:solidFill>
              <a:schemeClr val="accent3">
                <a:lumMod val="75000"/>
              </a:schemeClr>
            </a:solidFill>
          </a:ln>
        </p:spPr>
        <p:txBody>
          <a:bodyPr/>
          <a:lstStyle/>
          <a:p>
            <a:r>
              <a:rPr lang="en-US" dirty="0"/>
              <a:t>Final Thoughts</a:t>
            </a:r>
          </a:p>
        </p:txBody>
      </p:sp>
      <p:sp>
        <p:nvSpPr>
          <p:cNvPr id="3" name="Text Placeholder 2">
            <a:extLst>
              <a:ext uri="{FF2B5EF4-FFF2-40B4-BE49-F238E27FC236}">
                <a16:creationId xmlns:a16="http://schemas.microsoft.com/office/drawing/2014/main" id="{5C6A8DEB-17EE-7D8D-5AB2-8ED78AA2ACD0}"/>
              </a:ext>
            </a:extLst>
          </p:cNvPr>
          <p:cNvSpPr>
            <a:spLocks noGrp="1"/>
          </p:cNvSpPr>
          <p:nvPr>
            <p:ph type="body" idx="1"/>
          </p:nvPr>
        </p:nvSpPr>
        <p:spPr>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38100">
            <a:solidFill>
              <a:schemeClr val="accent3">
                <a:lumMod val="75000"/>
              </a:schemeClr>
            </a:solidFill>
          </a:ln>
        </p:spPr>
        <p:txBody>
          <a:bodyPr/>
          <a:lstStyle/>
          <a:p>
            <a:endParaRPr lang="en-US" dirty="0"/>
          </a:p>
        </p:txBody>
      </p:sp>
    </p:spTree>
    <p:extLst>
      <p:ext uri="{BB962C8B-B14F-4D97-AF65-F5344CB8AC3E}">
        <p14:creationId xmlns:p14="http://schemas.microsoft.com/office/powerpoint/2010/main" val="3442779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166BC32C-2E11-43D3-963B-9766918E0FE5}"/>
              </a:ext>
            </a:extLst>
          </p:cNvPr>
          <p:cNvSpPr>
            <a:spLocks noGrp="1"/>
          </p:cNvSpPr>
          <p:nvPr>
            <p:ph type="title" idx="4294967295"/>
          </p:nvPr>
        </p:nvSpPr>
        <p:spPr>
          <a:xfrm>
            <a:off x="0" y="365125"/>
            <a:ext cx="10515600" cy="1325563"/>
          </a:xfrm>
        </p:spPr>
        <p:txBody>
          <a:bodyPr/>
          <a:lstStyle/>
          <a:p>
            <a:r>
              <a:rPr lang="en-US" dirty="0"/>
              <a:t>Project analysis slide 6</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w="38100">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9417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75000"/>
                    <a:lumOff val="25000"/>
                  </a:schemeClr>
                </a:solidFill>
              </a:rPr>
              <a:t>Final Thoughts</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w="38100">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 name="Circle: Hollow 2">
            <a:extLst>
              <a:ext uri="{FF2B5EF4-FFF2-40B4-BE49-F238E27FC236}">
                <a16:creationId xmlns:a16="http://schemas.microsoft.com/office/drawing/2014/main" id="{8DC8DEBA-4D8D-4704-A04E-32A1E0BF41F4}"/>
              </a:ext>
              <a:ext uri="{C183D7F6-B498-43B3-948B-1728B52AA6E4}">
                <adec:decorative xmlns:adec="http://schemas.microsoft.com/office/drawing/2017/decorative" val="1"/>
              </a:ext>
            </a:extLst>
          </p:cNvPr>
          <p:cNvSpPr/>
          <p:nvPr/>
        </p:nvSpPr>
        <p:spPr>
          <a:xfrm>
            <a:off x="3536828" y="2296212"/>
            <a:ext cx="1593858" cy="1593858"/>
          </a:xfrm>
          <a:prstGeom prst="donut">
            <a:avLst>
              <a:gd name="adj" fmla="val 12255"/>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Circle: Hollow 21">
            <a:extLst>
              <a:ext uri="{FF2B5EF4-FFF2-40B4-BE49-F238E27FC236}">
                <a16:creationId xmlns:a16="http://schemas.microsoft.com/office/drawing/2014/main" id="{769CE3F0-8651-4FF1-8CAF-1E986C3831C4}"/>
              </a:ext>
              <a:ext uri="{C183D7F6-B498-43B3-948B-1728B52AA6E4}">
                <adec:decorative xmlns:adec="http://schemas.microsoft.com/office/drawing/2017/decorative" val="1"/>
              </a:ext>
            </a:extLst>
          </p:cNvPr>
          <p:cNvSpPr/>
          <p:nvPr/>
        </p:nvSpPr>
        <p:spPr>
          <a:xfrm>
            <a:off x="4946623" y="2296212"/>
            <a:ext cx="1593858" cy="1593858"/>
          </a:xfrm>
          <a:prstGeom prst="donut">
            <a:avLst>
              <a:gd name="adj" fmla="val 12255"/>
            </a:avLst>
          </a:prstGeom>
          <a:solidFill>
            <a:schemeClr val="accent4">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Circle: Hollow 22">
            <a:extLst>
              <a:ext uri="{FF2B5EF4-FFF2-40B4-BE49-F238E27FC236}">
                <a16:creationId xmlns:a16="http://schemas.microsoft.com/office/drawing/2014/main" id="{59423939-1DC9-4306-AA5D-6C0111336356}"/>
              </a:ext>
              <a:ext uri="{C183D7F6-B498-43B3-948B-1728B52AA6E4}">
                <adec:decorative xmlns:adec="http://schemas.microsoft.com/office/drawing/2017/decorative" val="1"/>
              </a:ext>
            </a:extLst>
          </p:cNvPr>
          <p:cNvSpPr/>
          <p:nvPr/>
        </p:nvSpPr>
        <p:spPr>
          <a:xfrm>
            <a:off x="6356419" y="2296212"/>
            <a:ext cx="1593858" cy="1593858"/>
          </a:xfrm>
          <a:prstGeom prst="donut">
            <a:avLst>
              <a:gd name="adj" fmla="val 12255"/>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Circle: Hollow 23">
            <a:extLst>
              <a:ext uri="{FF2B5EF4-FFF2-40B4-BE49-F238E27FC236}">
                <a16:creationId xmlns:a16="http://schemas.microsoft.com/office/drawing/2014/main" id="{A838DD0B-E018-44D0-A4C0-13DF2FD0288D}"/>
              </a:ext>
              <a:ext uri="{C183D7F6-B498-43B3-948B-1728B52AA6E4}">
                <adec:decorative xmlns:adec="http://schemas.microsoft.com/office/drawing/2017/decorative" val="1"/>
              </a:ext>
            </a:extLst>
          </p:cNvPr>
          <p:cNvSpPr/>
          <p:nvPr/>
        </p:nvSpPr>
        <p:spPr>
          <a:xfrm>
            <a:off x="4241725" y="3501330"/>
            <a:ext cx="1593858" cy="1593858"/>
          </a:xfrm>
          <a:prstGeom prst="donut">
            <a:avLst>
              <a:gd name="adj" fmla="val 12255"/>
            </a:avLst>
          </a:prstGeom>
          <a:solidFill>
            <a:schemeClr val="accent4">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Circle: Hollow 24">
            <a:extLst>
              <a:ext uri="{FF2B5EF4-FFF2-40B4-BE49-F238E27FC236}">
                <a16:creationId xmlns:a16="http://schemas.microsoft.com/office/drawing/2014/main" id="{B5265A05-9A0F-4DEC-9382-F51EEE742251}"/>
              </a:ext>
              <a:ext uri="{C183D7F6-B498-43B3-948B-1728B52AA6E4}">
                <adec:decorative xmlns:adec="http://schemas.microsoft.com/office/drawing/2017/decorative" val="1"/>
              </a:ext>
            </a:extLst>
          </p:cNvPr>
          <p:cNvSpPr/>
          <p:nvPr/>
        </p:nvSpPr>
        <p:spPr>
          <a:xfrm>
            <a:off x="5651521" y="3501330"/>
            <a:ext cx="1593858" cy="1593858"/>
          </a:xfrm>
          <a:prstGeom prst="donut">
            <a:avLst>
              <a:gd name="adj" fmla="val 12255"/>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9" name="Circle: Hollow 28">
            <a:extLst>
              <a:ext uri="{FF2B5EF4-FFF2-40B4-BE49-F238E27FC236}">
                <a16:creationId xmlns:a16="http://schemas.microsoft.com/office/drawing/2014/main" id="{8770E695-5D11-488D-931B-4C4259EC25FF}"/>
              </a:ext>
              <a:ext uri="{C183D7F6-B498-43B3-948B-1728B52AA6E4}">
                <adec:decorative xmlns:adec="http://schemas.microsoft.com/office/drawing/2017/decorative" val="1"/>
              </a:ext>
            </a:extLst>
          </p:cNvPr>
          <p:cNvSpPr/>
          <p:nvPr/>
        </p:nvSpPr>
        <p:spPr>
          <a:xfrm>
            <a:off x="7061316" y="3501330"/>
            <a:ext cx="1593858" cy="1593858"/>
          </a:xfrm>
          <a:prstGeom prst="donut">
            <a:avLst>
              <a:gd name="adj" fmla="val 12255"/>
            </a:avLst>
          </a:prstGeom>
          <a:solidFill>
            <a:schemeClr val="accent4">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31">
            <a:extLst>
              <a:ext uri="{FF2B5EF4-FFF2-40B4-BE49-F238E27FC236}">
                <a16:creationId xmlns:a16="http://schemas.microsoft.com/office/drawing/2014/main" id="{16FB0785-0013-474B-B959-F2CC8F4C0C1E}"/>
              </a:ext>
            </a:extLst>
          </p:cNvPr>
          <p:cNvSpPr/>
          <p:nvPr/>
        </p:nvSpPr>
        <p:spPr>
          <a:xfrm>
            <a:off x="214401" y="2022535"/>
            <a:ext cx="3492291" cy="974626"/>
          </a:xfrm>
          <a:prstGeom prst="rect">
            <a:avLst/>
          </a:prstGeom>
        </p:spPr>
        <p:txBody>
          <a:bodyPr wrap="square" lIns="0" tIns="0" rIns="0" bIns="0" anchor="t">
            <a:spAutoFit/>
          </a:bodyPr>
          <a:lstStyle/>
          <a:p>
            <a:pPr algn="ctr">
              <a:lnSpc>
                <a:spcPts val="1900"/>
              </a:lnSpc>
            </a:pPr>
            <a:r>
              <a:rPr lang="en-US" b="1" dirty="0">
                <a:solidFill>
                  <a:schemeClr val="tx1">
                    <a:lumMod val="75000"/>
                    <a:lumOff val="25000"/>
                  </a:schemeClr>
                </a:solidFill>
                <a:cs typeface="Segoe UI" panose="020B0502040204020203" pitchFamily="34" charset="0"/>
              </a:rPr>
              <a:t>Don’t get discouraged if you feel you weren’t helpful – we’ve all felt this way, and you were probably more helpful than you realize.</a:t>
            </a:r>
          </a:p>
        </p:txBody>
      </p:sp>
      <p:sp>
        <p:nvSpPr>
          <p:cNvPr id="33" name="Rectangle 32">
            <a:extLst>
              <a:ext uri="{FF2B5EF4-FFF2-40B4-BE49-F238E27FC236}">
                <a16:creationId xmlns:a16="http://schemas.microsoft.com/office/drawing/2014/main" id="{913AB221-FD8D-4664-9B4C-AE1B1660ECAA}"/>
              </a:ext>
            </a:extLst>
          </p:cNvPr>
          <p:cNvSpPr/>
          <p:nvPr/>
        </p:nvSpPr>
        <p:spPr>
          <a:xfrm>
            <a:off x="4403198" y="928122"/>
            <a:ext cx="2864770" cy="1218282"/>
          </a:xfrm>
          <a:prstGeom prst="rect">
            <a:avLst/>
          </a:prstGeom>
        </p:spPr>
        <p:txBody>
          <a:bodyPr wrap="square" lIns="0" tIns="0" rIns="0" bIns="0" anchor="t">
            <a:spAutoFit/>
          </a:bodyPr>
          <a:lstStyle/>
          <a:p>
            <a:pPr algn="ctr">
              <a:lnSpc>
                <a:spcPts val="1900"/>
              </a:lnSpc>
            </a:pPr>
            <a:r>
              <a:rPr lang="en-US" b="1" dirty="0">
                <a:solidFill>
                  <a:schemeClr val="tx1">
                    <a:lumMod val="75000"/>
                    <a:lumOff val="25000"/>
                  </a:schemeClr>
                </a:solidFill>
                <a:cs typeface="Segoe UI" panose="020B0502040204020203" pitchFamily="34" charset="0"/>
              </a:rPr>
              <a:t>Don’t take the emotions of those served personally – responding personnel usually represent the safest avenue for those emotions.</a:t>
            </a:r>
          </a:p>
        </p:txBody>
      </p:sp>
      <p:sp>
        <p:nvSpPr>
          <p:cNvPr id="34" name="Rectangle 33">
            <a:extLst>
              <a:ext uri="{FF2B5EF4-FFF2-40B4-BE49-F238E27FC236}">
                <a16:creationId xmlns:a16="http://schemas.microsoft.com/office/drawing/2014/main" id="{53F5EDC0-C02E-4790-A681-CA7AB9133338}"/>
              </a:ext>
            </a:extLst>
          </p:cNvPr>
          <p:cNvSpPr/>
          <p:nvPr/>
        </p:nvSpPr>
        <p:spPr>
          <a:xfrm>
            <a:off x="8322607" y="2019326"/>
            <a:ext cx="2864770" cy="974626"/>
          </a:xfrm>
          <a:prstGeom prst="rect">
            <a:avLst/>
          </a:prstGeom>
        </p:spPr>
        <p:txBody>
          <a:bodyPr wrap="square" lIns="0" tIns="0" rIns="0" bIns="0" anchor="t">
            <a:spAutoFit/>
          </a:bodyPr>
          <a:lstStyle/>
          <a:p>
            <a:pPr algn="ctr">
              <a:lnSpc>
                <a:spcPts val="1900"/>
              </a:lnSpc>
            </a:pPr>
            <a:r>
              <a:rPr lang="en-US" b="1" dirty="0">
                <a:solidFill>
                  <a:schemeClr val="tx1">
                    <a:lumMod val="75000"/>
                    <a:lumOff val="25000"/>
                  </a:schemeClr>
                </a:solidFill>
                <a:cs typeface="Segoe UI" panose="020B0502040204020203" pitchFamily="34" charset="0"/>
              </a:rPr>
              <a:t>Death investigations and notifications can be overwhelming – rely on your training and your teammates.</a:t>
            </a:r>
          </a:p>
        </p:txBody>
      </p:sp>
      <p:sp>
        <p:nvSpPr>
          <p:cNvPr id="35" name="Rectangle 34">
            <a:extLst>
              <a:ext uri="{FF2B5EF4-FFF2-40B4-BE49-F238E27FC236}">
                <a16:creationId xmlns:a16="http://schemas.microsoft.com/office/drawing/2014/main" id="{857F5370-BF8E-406B-BEAE-B1224615626A}"/>
              </a:ext>
            </a:extLst>
          </p:cNvPr>
          <p:cNvSpPr/>
          <p:nvPr/>
        </p:nvSpPr>
        <p:spPr>
          <a:xfrm>
            <a:off x="762683" y="4607875"/>
            <a:ext cx="3264205" cy="974626"/>
          </a:xfrm>
          <a:prstGeom prst="rect">
            <a:avLst/>
          </a:prstGeom>
        </p:spPr>
        <p:txBody>
          <a:bodyPr wrap="square" lIns="0" tIns="0" rIns="0" bIns="0" anchor="t">
            <a:spAutoFit/>
          </a:bodyPr>
          <a:lstStyle/>
          <a:p>
            <a:pPr algn="ctr">
              <a:lnSpc>
                <a:spcPts val="1900"/>
              </a:lnSpc>
            </a:pPr>
            <a:r>
              <a:rPr lang="en-US" b="1" dirty="0">
                <a:solidFill>
                  <a:schemeClr val="tx1">
                    <a:lumMod val="75000"/>
                    <a:lumOff val="25000"/>
                  </a:schemeClr>
                </a:solidFill>
                <a:cs typeface="Segoe UI" panose="020B0502040204020203" pitchFamily="34" charset="0"/>
              </a:rPr>
              <a:t>Remember your purpose – your presence during vulnerable moments can mitigate harm and promote healing.</a:t>
            </a:r>
          </a:p>
        </p:txBody>
      </p:sp>
      <p:sp>
        <p:nvSpPr>
          <p:cNvPr id="36" name="Rectangle 35">
            <a:extLst>
              <a:ext uri="{FF2B5EF4-FFF2-40B4-BE49-F238E27FC236}">
                <a16:creationId xmlns:a16="http://schemas.microsoft.com/office/drawing/2014/main" id="{98F5A313-1C6C-4AEE-8556-576074B1BF06}"/>
              </a:ext>
            </a:extLst>
          </p:cNvPr>
          <p:cNvSpPr/>
          <p:nvPr/>
        </p:nvSpPr>
        <p:spPr>
          <a:xfrm>
            <a:off x="8800323" y="4607875"/>
            <a:ext cx="3117444" cy="974626"/>
          </a:xfrm>
          <a:prstGeom prst="rect">
            <a:avLst/>
          </a:prstGeom>
        </p:spPr>
        <p:txBody>
          <a:bodyPr wrap="square" lIns="0" tIns="0" rIns="0" bIns="0" anchor="t">
            <a:spAutoFit/>
          </a:bodyPr>
          <a:lstStyle/>
          <a:p>
            <a:pPr algn="ctr">
              <a:lnSpc>
                <a:spcPts val="1900"/>
              </a:lnSpc>
            </a:pPr>
            <a:r>
              <a:rPr lang="en-US" b="1" dirty="0">
                <a:solidFill>
                  <a:schemeClr val="tx1">
                    <a:lumMod val="75000"/>
                    <a:lumOff val="25000"/>
                  </a:schemeClr>
                </a:solidFill>
                <a:cs typeface="Segoe UI" panose="020B0502040204020203" pitchFamily="34" charset="0"/>
              </a:rPr>
              <a:t>Commit to professional growth – use every interaction to improve your skills and the response of your team.</a:t>
            </a:r>
          </a:p>
        </p:txBody>
      </p:sp>
      <p:sp>
        <p:nvSpPr>
          <p:cNvPr id="37" name="Rectangle 36">
            <a:extLst>
              <a:ext uri="{FF2B5EF4-FFF2-40B4-BE49-F238E27FC236}">
                <a16:creationId xmlns:a16="http://schemas.microsoft.com/office/drawing/2014/main" id="{0C310CC8-6624-4352-A642-89EF6FA7DCE6}"/>
              </a:ext>
            </a:extLst>
          </p:cNvPr>
          <p:cNvSpPr/>
          <p:nvPr/>
        </p:nvSpPr>
        <p:spPr>
          <a:xfrm>
            <a:off x="4889728" y="5468350"/>
            <a:ext cx="3117443" cy="974626"/>
          </a:xfrm>
          <a:prstGeom prst="rect">
            <a:avLst/>
          </a:prstGeom>
        </p:spPr>
        <p:txBody>
          <a:bodyPr wrap="square" lIns="0" tIns="0" rIns="0" bIns="0" anchor="t">
            <a:spAutoFit/>
          </a:bodyPr>
          <a:lstStyle/>
          <a:p>
            <a:pPr algn="ctr">
              <a:lnSpc>
                <a:spcPts val="1900"/>
              </a:lnSpc>
            </a:pPr>
            <a:r>
              <a:rPr lang="en-US" b="1" dirty="0">
                <a:solidFill>
                  <a:schemeClr val="tx1">
                    <a:lumMod val="75000"/>
                    <a:lumOff val="25000"/>
                  </a:schemeClr>
                </a:solidFill>
                <a:cs typeface="Segoe UI" panose="020B0502040204020203" pitchFamily="34" charset="0"/>
              </a:rPr>
              <a:t>Take care of yourself – debrief, exercise, set professional boundaries, meditate, use Employee Assistance Program.</a:t>
            </a:r>
          </a:p>
        </p:txBody>
      </p:sp>
      <p:pic>
        <p:nvPicPr>
          <p:cNvPr id="4" name="Graphic 3" descr="Sad face outline with solid fill">
            <a:extLst>
              <a:ext uri="{FF2B5EF4-FFF2-40B4-BE49-F238E27FC236}">
                <a16:creationId xmlns:a16="http://schemas.microsoft.com/office/drawing/2014/main" id="{E3798DD7-ED4E-3EE6-F156-A42004741D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76557" y="2627481"/>
            <a:ext cx="914400" cy="914400"/>
          </a:xfrm>
          <a:prstGeom prst="rect">
            <a:avLst/>
          </a:prstGeom>
        </p:spPr>
      </p:pic>
      <p:pic>
        <p:nvPicPr>
          <p:cNvPr id="6" name="Graphic 5" descr="Bullseye with solid fill">
            <a:extLst>
              <a:ext uri="{FF2B5EF4-FFF2-40B4-BE49-F238E27FC236}">
                <a16:creationId xmlns:a16="http://schemas.microsoft.com/office/drawing/2014/main" id="{8363404C-04DD-59CB-C8ED-1FB794E587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35322" y="2617939"/>
            <a:ext cx="914400" cy="914400"/>
          </a:xfrm>
          <a:prstGeom prst="rect">
            <a:avLst/>
          </a:prstGeom>
        </p:spPr>
      </p:pic>
      <p:pic>
        <p:nvPicPr>
          <p:cNvPr id="10" name="Graphic 9" descr="Users with solid fill">
            <a:extLst>
              <a:ext uri="{FF2B5EF4-FFF2-40B4-BE49-F238E27FC236}">
                <a16:creationId xmlns:a16="http://schemas.microsoft.com/office/drawing/2014/main" id="{C25CB693-DA1D-9913-DB2F-0475CF89F4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96147" y="2602435"/>
            <a:ext cx="914400" cy="914400"/>
          </a:xfrm>
          <a:prstGeom prst="rect">
            <a:avLst/>
          </a:prstGeom>
        </p:spPr>
      </p:pic>
      <p:pic>
        <p:nvPicPr>
          <p:cNvPr id="13" name="Graphic 12" descr="Bonsai with solid fill">
            <a:extLst>
              <a:ext uri="{FF2B5EF4-FFF2-40B4-BE49-F238E27FC236}">
                <a16:creationId xmlns:a16="http://schemas.microsoft.com/office/drawing/2014/main" id="{BBC1E11E-A124-3212-EF7D-F59A89565FC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01767" y="3890070"/>
            <a:ext cx="914400" cy="914400"/>
          </a:xfrm>
          <a:prstGeom prst="rect">
            <a:avLst/>
          </a:prstGeom>
        </p:spPr>
      </p:pic>
      <p:pic>
        <p:nvPicPr>
          <p:cNvPr id="16" name="Graphic 15" descr="Exponential Graph with solid fill">
            <a:extLst>
              <a:ext uri="{FF2B5EF4-FFF2-40B4-BE49-F238E27FC236}">
                <a16:creationId xmlns:a16="http://schemas.microsoft.com/office/drawing/2014/main" id="{616C60AE-29FB-71E8-CEF6-6E357038CFD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90528" y="3841059"/>
            <a:ext cx="914400" cy="914400"/>
          </a:xfrm>
          <a:prstGeom prst="rect">
            <a:avLst/>
          </a:prstGeom>
        </p:spPr>
      </p:pic>
      <p:pic>
        <p:nvPicPr>
          <p:cNvPr id="18" name="Graphic 17" descr="Reflection with solid fill">
            <a:extLst>
              <a:ext uri="{FF2B5EF4-FFF2-40B4-BE49-F238E27FC236}">
                <a16:creationId xmlns:a16="http://schemas.microsoft.com/office/drawing/2014/main" id="{2C450E72-D30D-2F4E-C0BD-2EF242D450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45397" y="3914532"/>
            <a:ext cx="914400" cy="914400"/>
          </a:xfrm>
          <a:prstGeom prst="rect">
            <a:avLst/>
          </a:prstGeom>
        </p:spPr>
      </p:pic>
    </p:spTree>
    <p:extLst>
      <p:ext uri="{BB962C8B-B14F-4D97-AF65-F5344CB8AC3E}">
        <p14:creationId xmlns:p14="http://schemas.microsoft.com/office/powerpoint/2010/main" val="388757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1000" fill="hold"/>
                                        <p:tgtEl>
                                          <p:spTgt spid="33"/>
                                        </p:tgtEl>
                                        <p:attrNameLst>
                                          <p:attrName>ppt_w</p:attrName>
                                        </p:attrNameLst>
                                      </p:cBhvr>
                                      <p:tavLst>
                                        <p:tav tm="0">
                                          <p:val>
                                            <p:fltVal val="0"/>
                                          </p:val>
                                        </p:tav>
                                        <p:tav tm="100000">
                                          <p:val>
                                            <p:strVal val="#ppt_w"/>
                                          </p:val>
                                        </p:tav>
                                      </p:tavLst>
                                    </p:anim>
                                    <p:anim calcmode="lin" valueType="num">
                                      <p:cBhvr>
                                        <p:cTn id="16" dur="1000" fill="hold"/>
                                        <p:tgtEl>
                                          <p:spTgt spid="33"/>
                                        </p:tgtEl>
                                        <p:attrNameLst>
                                          <p:attrName>ppt_h</p:attrName>
                                        </p:attrNameLst>
                                      </p:cBhvr>
                                      <p:tavLst>
                                        <p:tav tm="0">
                                          <p:val>
                                            <p:fltVal val="0"/>
                                          </p:val>
                                        </p:tav>
                                        <p:tav tm="100000">
                                          <p:val>
                                            <p:strVal val="#ppt_h"/>
                                          </p:val>
                                        </p:tav>
                                      </p:tavLst>
                                    </p:anim>
                                    <p:anim calcmode="lin" valueType="num">
                                      <p:cBhvr>
                                        <p:cTn id="17" dur="1000" fill="hold"/>
                                        <p:tgtEl>
                                          <p:spTgt spid="33"/>
                                        </p:tgtEl>
                                        <p:attrNameLst>
                                          <p:attrName>style.rotation</p:attrName>
                                        </p:attrNameLst>
                                      </p:cBhvr>
                                      <p:tavLst>
                                        <p:tav tm="0">
                                          <p:val>
                                            <p:fltVal val="90"/>
                                          </p:val>
                                        </p:tav>
                                        <p:tav tm="100000">
                                          <p:val>
                                            <p:fltVal val="0"/>
                                          </p:val>
                                        </p:tav>
                                      </p:tavLst>
                                    </p:anim>
                                    <p:animEffect transition="in" filter="fade">
                                      <p:cBhvr>
                                        <p:cTn id="18" dur="10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1000" fill="hold"/>
                                        <p:tgtEl>
                                          <p:spTgt spid="34"/>
                                        </p:tgtEl>
                                        <p:attrNameLst>
                                          <p:attrName>ppt_w</p:attrName>
                                        </p:attrNameLst>
                                      </p:cBhvr>
                                      <p:tavLst>
                                        <p:tav tm="0">
                                          <p:val>
                                            <p:fltVal val="0"/>
                                          </p:val>
                                        </p:tav>
                                        <p:tav tm="100000">
                                          <p:val>
                                            <p:strVal val="#ppt_w"/>
                                          </p:val>
                                        </p:tav>
                                      </p:tavLst>
                                    </p:anim>
                                    <p:anim calcmode="lin" valueType="num">
                                      <p:cBhvr>
                                        <p:cTn id="24" dur="1000" fill="hold"/>
                                        <p:tgtEl>
                                          <p:spTgt spid="34"/>
                                        </p:tgtEl>
                                        <p:attrNameLst>
                                          <p:attrName>ppt_h</p:attrName>
                                        </p:attrNameLst>
                                      </p:cBhvr>
                                      <p:tavLst>
                                        <p:tav tm="0">
                                          <p:val>
                                            <p:fltVal val="0"/>
                                          </p:val>
                                        </p:tav>
                                        <p:tav tm="100000">
                                          <p:val>
                                            <p:strVal val="#ppt_h"/>
                                          </p:val>
                                        </p:tav>
                                      </p:tavLst>
                                    </p:anim>
                                    <p:anim calcmode="lin" valueType="num">
                                      <p:cBhvr>
                                        <p:cTn id="25" dur="1000" fill="hold"/>
                                        <p:tgtEl>
                                          <p:spTgt spid="34"/>
                                        </p:tgtEl>
                                        <p:attrNameLst>
                                          <p:attrName>style.rotation</p:attrName>
                                        </p:attrNameLst>
                                      </p:cBhvr>
                                      <p:tavLst>
                                        <p:tav tm="0">
                                          <p:val>
                                            <p:fltVal val="90"/>
                                          </p:val>
                                        </p:tav>
                                        <p:tav tm="100000">
                                          <p:val>
                                            <p:fltVal val="0"/>
                                          </p:val>
                                        </p:tav>
                                      </p:tavLst>
                                    </p:anim>
                                    <p:animEffect transition="in" filter="fade">
                                      <p:cBhvr>
                                        <p:cTn id="26" dur="10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1000" fill="hold"/>
                                        <p:tgtEl>
                                          <p:spTgt spid="35"/>
                                        </p:tgtEl>
                                        <p:attrNameLst>
                                          <p:attrName>ppt_w</p:attrName>
                                        </p:attrNameLst>
                                      </p:cBhvr>
                                      <p:tavLst>
                                        <p:tav tm="0">
                                          <p:val>
                                            <p:fltVal val="0"/>
                                          </p:val>
                                        </p:tav>
                                        <p:tav tm="100000">
                                          <p:val>
                                            <p:strVal val="#ppt_w"/>
                                          </p:val>
                                        </p:tav>
                                      </p:tavLst>
                                    </p:anim>
                                    <p:anim calcmode="lin" valueType="num">
                                      <p:cBhvr>
                                        <p:cTn id="32" dur="1000" fill="hold"/>
                                        <p:tgtEl>
                                          <p:spTgt spid="35"/>
                                        </p:tgtEl>
                                        <p:attrNameLst>
                                          <p:attrName>ppt_h</p:attrName>
                                        </p:attrNameLst>
                                      </p:cBhvr>
                                      <p:tavLst>
                                        <p:tav tm="0">
                                          <p:val>
                                            <p:fltVal val="0"/>
                                          </p:val>
                                        </p:tav>
                                        <p:tav tm="100000">
                                          <p:val>
                                            <p:strVal val="#ppt_h"/>
                                          </p:val>
                                        </p:tav>
                                      </p:tavLst>
                                    </p:anim>
                                    <p:anim calcmode="lin" valueType="num">
                                      <p:cBhvr>
                                        <p:cTn id="33" dur="1000" fill="hold"/>
                                        <p:tgtEl>
                                          <p:spTgt spid="35"/>
                                        </p:tgtEl>
                                        <p:attrNameLst>
                                          <p:attrName>style.rotation</p:attrName>
                                        </p:attrNameLst>
                                      </p:cBhvr>
                                      <p:tavLst>
                                        <p:tav tm="0">
                                          <p:val>
                                            <p:fltVal val="90"/>
                                          </p:val>
                                        </p:tav>
                                        <p:tav tm="100000">
                                          <p:val>
                                            <p:fltVal val="0"/>
                                          </p:val>
                                        </p:tav>
                                      </p:tavLst>
                                    </p:anim>
                                    <p:animEffect transition="in" filter="fade">
                                      <p:cBhvr>
                                        <p:cTn id="34" dur="10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1000" fill="hold"/>
                                        <p:tgtEl>
                                          <p:spTgt spid="37"/>
                                        </p:tgtEl>
                                        <p:attrNameLst>
                                          <p:attrName>ppt_w</p:attrName>
                                        </p:attrNameLst>
                                      </p:cBhvr>
                                      <p:tavLst>
                                        <p:tav tm="0">
                                          <p:val>
                                            <p:fltVal val="0"/>
                                          </p:val>
                                        </p:tav>
                                        <p:tav tm="100000">
                                          <p:val>
                                            <p:strVal val="#ppt_w"/>
                                          </p:val>
                                        </p:tav>
                                      </p:tavLst>
                                    </p:anim>
                                    <p:anim calcmode="lin" valueType="num">
                                      <p:cBhvr>
                                        <p:cTn id="40" dur="1000" fill="hold"/>
                                        <p:tgtEl>
                                          <p:spTgt spid="37"/>
                                        </p:tgtEl>
                                        <p:attrNameLst>
                                          <p:attrName>ppt_h</p:attrName>
                                        </p:attrNameLst>
                                      </p:cBhvr>
                                      <p:tavLst>
                                        <p:tav tm="0">
                                          <p:val>
                                            <p:fltVal val="0"/>
                                          </p:val>
                                        </p:tav>
                                        <p:tav tm="100000">
                                          <p:val>
                                            <p:strVal val="#ppt_h"/>
                                          </p:val>
                                        </p:tav>
                                      </p:tavLst>
                                    </p:anim>
                                    <p:anim calcmode="lin" valueType="num">
                                      <p:cBhvr>
                                        <p:cTn id="41" dur="1000" fill="hold"/>
                                        <p:tgtEl>
                                          <p:spTgt spid="37"/>
                                        </p:tgtEl>
                                        <p:attrNameLst>
                                          <p:attrName>style.rotation</p:attrName>
                                        </p:attrNameLst>
                                      </p:cBhvr>
                                      <p:tavLst>
                                        <p:tav tm="0">
                                          <p:val>
                                            <p:fltVal val="90"/>
                                          </p:val>
                                        </p:tav>
                                        <p:tav tm="100000">
                                          <p:val>
                                            <p:fltVal val="0"/>
                                          </p:val>
                                        </p:tav>
                                      </p:tavLst>
                                    </p:anim>
                                    <p:animEffect transition="in" filter="fade">
                                      <p:cBhvr>
                                        <p:cTn id="42" dur="10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1000" fill="hold"/>
                                        <p:tgtEl>
                                          <p:spTgt spid="36"/>
                                        </p:tgtEl>
                                        <p:attrNameLst>
                                          <p:attrName>ppt_w</p:attrName>
                                        </p:attrNameLst>
                                      </p:cBhvr>
                                      <p:tavLst>
                                        <p:tav tm="0">
                                          <p:val>
                                            <p:fltVal val="0"/>
                                          </p:val>
                                        </p:tav>
                                        <p:tav tm="100000">
                                          <p:val>
                                            <p:strVal val="#ppt_w"/>
                                          </p:val>
                                        </p:tav>
                                      </p:tavLst>
                                    </p:anim>
                                    <p:anim calcmode="lin" valueType="num">
                                      <p:cBhvr>
                                        <p:cTn id="48" dur="1000" fill="hold"/>
                                        <p:tgtEl>
                                          <p:spTgt spid="36"/>
                                        </p:tgtEl>
                                        <p:attrNameLst>
                                          <p:attrName>ppt_h</p:attrName>
                                        </p:attrNameLst>
                                      </p:cBhvr>
                                      <p:tavLst>
                                        <p:tav tm="0">
                                          <p:val>
                                            <p:fltVal val="0"/>
                                          </p:val>
                                        </p:tav>
                                        <p:tav tm="100000">
                                          <p:val>
                                            <p:strVal val="#ppt_h"/>
                                          </p:val>
                                        </p:tav>
                                      </p:tavLst>
                                    </p:anim>
                                    <p:anim calcmode="lin" valueType="num">
                                      <p:cBhvr>
                                        <p:cTn id="49" dur="1000" fill="hold"/>
                                        <p:tgtEl>
                                          <p:spTgt spid="36"/>
                                        </p:tgtEl>
                                        <p:attrNameLst>
                                          <p:attrName>style.rotation</p:attrName>
                                        </p:attrNameLst>
                                      </p:cBhvr>
                                      <p:tavLst>
                                        <p:tav tm="0">
                                          <p:val>
                                            <p:fltVal val="90"/>
                                          </p:val>
                                        </p:tav>
                                        <p:tav tm="100000">
                                          <p:val>
                                            <p:fltVal val="0"/>
                                          </p:val>
                                        </p:tav>
                                      </p:tavLst>
                                    </p:anim>
                                    <p:animEffect transition="in" filter="fade">
                                      <p:cBhvr>
                                        <p:cTn id="5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4156293" y="1278089"/>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FA061601-468D-486D-B8EE-42BD1BE3ADCC}"/>
              </a:ext>
            </a:extLst>
          </p:cNvPr>
          <p:cNvSpPr>
            <a:spLocks noGrp="1"/>
          </p:cNvSpPr>
          <p:nvPr>
            <p:ph type="ctrTitle"/>
          </p:nvPr>
        </p:nvSpPr>
        <p:spPr>
          <a:xfrm>
            <a:off x="1524000" y="801787"/>
            <a:ext cx="9144000" cy="1994392"/>
          </a:xfrm>
        </p:spPr>
        <p:txBody>
          <a:bodyPr lIns="0" tIns="0" rIns="0" bIns="0" anchor="ctr">
            <a:spAutoFit/>
          </a:bodyPr>
          <a:lstStyle/>
          <a:p>
            <a:r>
              <a:rPr lang="en-US" sz="7200" b="1" dirty="0">
                <a:solidFill>
                  <a:schemeClr val="bg1"/>
                </a:solidFill>
              </a:rPr>
              <a:t>Presenter contact information:</a:t>
            </a:r>
            <a:endParaRPr lang="en-US" sz="3200" dirty="0">
              <a:solidFill>
                <a:schemeClr val="accent4"/>
              </a:solidFill>
            </a:endParaRPr>
          </a:p>
        </p:txBody>
      </p:sp>
      <p:sp>
        <p:nvSpPr>
          <p:cNvPr id="2" name="TextBox 1">
            <a:extLst>
              <a:ext uri="{FF2B5EF4-FFF2-40B4-BE49-F238E27FC236}">
                <a16:creationId xmlns:a16="http://schemas.microsoft.com/office/drawing/2014/main" id="{184AF1CC-9472-57C6-EAB1-FD20D0010C0E}"/>
              </a:ext>
            </a:extLst>
          </p:cNvPr>
          <p:cNvSpPr txBox="1"/>
          <p:nvPr/>
        </p:nvSpPr>
        <p:spPr>
          <a:xfrm>
            <a:off x="1524000" y="4010251"/>
            <a:ext cx="3210340" cy="1569660"/>
          </a:xfrm>
          <a:prstGeom prst="rect">
            <a:avLst/>
          </a:prstGeom>
          <a:noFill/>
        </p:spPr>
        <p:txBody>
          <a:bodyPr wrap="square" rtlCol="0">
            <a:spAutoFit/>
          </a:bodyPr>
          <a:lstStyle/>
          <a:p>
            <a:r>
              <a:rPr lang="en-US" sz="3200" b="1" dirty="0">
                <a:solidFill>
                  <a:schemeClr val="bg1"/>
                </a:solidFill>
              </a:rPr>
              <a:t>[</a:t>
            </a:r>
            <a:r>
              <a:rPr lang="en-US" sz="3200" b="1" i="1" dirty="0">
                <a:solidFill>
                  <a:schemeClr val="bg1"/>
                </a:solidFill>
              </a:rPr>
              <a:t>name</a:t>
            </a:r>
            <a:r>
              <a:rPr lang="en-US" sz="3200" b="1" dirty="0">
                <a:solidFill>
                  <a:schemeClr val="bg1"/>
                </a:solidFill>
              </a:rPr>
              <a:t>]</a:t>
            </a:r>
            <a:br>
              <a:rPr lang="en-US" sz="3200" b="1" dirty="0">
                <a:solidFill>
                  <a:schemeClr val="bg1"/>
                </a:solidFill>
              </a:rPr>
            </a:br>
            <a:r>
              <a:rPr lang="en-US" sz="3200" b="1" dirty="0">
                <a:solidFill>
                  <a:schemeClr val="bg1"/>
                </a:solidFill>
              </a:rPr>
              <a:t>[</a:t>
            </a:r>
            <a:r>
              <a:rPr lang="en-US" sz="3200" b="1" i="1" dirty="0">
                <a:solidFill>
                  <a:schemeClr val="bg1"/>
                </a:solidFill>
              </a:rPr>
              <a:t>email address</a:t>
            </a:r>
            <a:r>
              <a:rPr lang="en-US" sz="3200" b="1" dirty="0">
                <a:solidFill>
                  <a:schemeClr val="bg1"/>
                </a:solidFill>
              </a:rPr>
              <a:t>]</a:t>
            </a:r>
            <a:br>
              <a:rPr lang="en-US" sz="3200" b="1" dirty="0">
                <a:solidFill>
                  <a:schemeClr val="bg1"/>
                </a:solidFill>
              </a:rPr>
            </a:br>
            <a:r>
              <a:rPr lang="en-US" sz="3200" b="1" dirty="0">
                <a:solidFill>
                  <a:schemeClr val="bg1"/>
                </a:solidFill>
              </a:rPr>
              <a:t>[</a:t>
            </a:r>
            <a:r>
              <a:rPr lang="en-US" sz="3200" b="1" i="1" dirty="0">
                <a:solidFill>
                  <a:schemeClr val="bg1"/>
                </a:solidFill>
              </a:rPr>
              <a:t>phone number</a:t>
            </a:r>
            <a:r>
              <a:rPr lang="en-US" sz="3200" b="1" dirty="0">
                <a:solidFill>
                  <a:schemeClr val="bg1"/>
                </a:solidFill>
              </a:rPr>
              <a:t>]</a:t>
            </a:r>
            <a:endParaRPr lang="en-US" sz="3200" dirty="0"/>
          </a:p>
        </p:txBody>
      </p:sp>
      <p:sp>
        <p:nvSpPr>
          <p:cNvPr id="3" name="TextBox 2">
            <a:extLst>
              <a:ext uri="{FF2B5EF4-FFF2-40B4-BE49-F238E27FC236}">
                <a16:creationId xmlns:a16="http://schemas.microsoft.com/office/drawing/2014/main" id="{43555477-EE74-54C1-9525-43959D681BAC}"/>
              </a:ext>
            </a:extLst>
          </p:cNvPr>
          <p:cNvSpPr txBox="1"/>
          <p:nvPr/>
        </p:nvSpPr>
        <p:spPr>
          <a:xfrm>
            <a:off x="7301948" y="4010251"/>
            <a:ext cx="3210340" cy="1569660"/>
          </a:xfrm>
          <a:prstGeom prst="rect">
            <a:avLst/>
          </a:prstGeom>
          <a:noFill/>
        </p:spPr>
        <p:txBody>
          <a:bodyPr wrap="square" rtlCol="0">
            <a:spAutoFit/>
          </a:bodyPr>
          <a:lstStyle/>
          <a:p>
            <a:r>
              <a:rPr lang="en-US" sz="3200" b="1" dirty="0">
                <a:solidFill>
                  <a:schemeClr val="bg1"/>
                </a:solidFill>
              </a:rPr>
              <a:t>[</a:t>
            </a:r>
            <a:r>
              <a:rPr lang="en-US" sz="3200" b="1" i="1" dirty="0">
                <a:solidFill>
                  <a:schemeClr val="bg1"/>
                </a:solidFill>
              </a:rPr>
              <a:t>name</a:t>
            </a:r>
            <a:r>
              <a:rPr lang="en-US" sz="3200" b="1" dirty="0">
                <a:solidFill>
                  <a:schemeClr val="bg1"/>
                </a:solidFill>
              </a:rPr>
              <a:t>]</a:t>
            </a:r>
            <a:br>
              <a:rPr lang="en-US" sz="3200" b="1" dirty="0">
                <a:solidFill>
                  <a:schemeClr val="bg1"/>
                </a:solidFill>
              </a:rPr>
            </a:br>
            <a:r>
              <a:rPr lang="en-US" sz="3200" b="1" dirty="0">
                <a:solidFill>
                  <a:schemeClr val="bg1"/>
                </a:solidFill>
              </a:rPr>
              <a:t>[</a:t>
            </a:r>
            <a:r>
              <a:rPr lang="en-US" sz="3200" b="1" i="1" dirty="0">
                <a:solidFill>
                  <a:schemeClr val="bg1"/>
                </a:solidFill>
              </a:rPr>
              <a:t>email address</a:t>
            </a:r>
            <a:r>
              <a:rPr lang="en-US" sz="3200" b="1" dirty="0">
                <a:solidFill>
                  <a:schemeClr val="bg1"/>
                </a:solidFill>
              </a:rPr>
              <a:t>]</a:t>
            </a:r>
            <a:br>
              <a:rPr lang="en-US" sz="3200" b="1" dirty="0">
                <a:solidFill>
                  <a:schemeClr val="bg1"/>
                </a:solidFill>
              </a:rPr>
            </a:br>
            <a:r>
              <a:rPr lang="en-US" sz="3200" b="1" dirty="0">
                <a:solidFill>
                  <a:schemeClr val="bg1"/>
                </a:solidFill>
              </a:rPr>
              <a:t>[</a:t>
            </a:r>
            <a:r>
              <a:rPr lang="en-US" sz="3200" b="1" i="1" dirty="0">
                <a:solidFill>
                  <a:schemeClr val="bg1"/>
                </a:solidFill>
              </a:rPr>
              <a:t>phone number</a:t>
            </a:r>
            <a:r>
              <a:rPr lang="en-US" sz="3200" b="1" dirty="0">
                <a:solidFill>
                  <a:schemeClr val="bg1"/>
                </a:solidFill>
              </a:rPr>
              <a:t>]</a:t>
            </a:r>
            <a:endParaRPr lang="en-US" sz="3200" dirty="0"/>
          </a:p>
        </p:txBody>
      </p:sp>
    </p:spTree>
    <p:extLst>
      <p:ext uri="{BB962C8B-B14F-4D97-AF65-F5344CB8AC3E}">
        <p14:creationId xmlns:p14="http://schemas.microsoft.com/office/powerpoint/2010/main" val="1923038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4156293" y="1278089"/>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8915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9B6E-24F2-CEA4-568F-AE9BEFC27DA2}"/>
              </a:ext>
            </a:extLst>
          </p:cNvPr>
          <p:cNvSpPr>
            <a:spLocks noGrp="1"/>
          </p:cNvSpPr>
          <p:nvPr>
            <p:ph type="title"/>
          </p:nvPr>
        </p:nvSpPr>
        <p:spPr/>
        <p:txBody>
          <a:bodyPr/>
          <a:lstStyle/>
          <a:p>
            <a:r>
              <a:rPr lang="en-US" dirty="0"/>
              <a:t>Medicolegal Investigations</a:t>
            </a:r>
          </a:p>
        </p:txBody>
      </p:sp>
      <p:sp>
        <p:nvSpPr>
          <p:cNvPr id="3" name="Content Placeholder 2">
            <a:extLst>
              <a:ext uri="{FF2B5EF4-FFF2-40B4-BE49-F238E27FC236}">
                <a16:creationId xmlns:a16="http://schemas.microsoft.com/office/drawing/2014/main" id="{8F2A561E-D213-F09D-F865-1F4FF4886EF6}"/>
              </a:ext>
            </a:extLst>
          </p:cNvPr>
          <p:cNvSpPr>
            <a:spLocks noGrp="1"/>
          </p:cNvSpPr>
          <p:nvPr>
            <p:ph idx="1"/>
          </p:nvPr>
        </p:nvSpPr>
        <p:spPr/>
        <p:txBody>
          <a:bodyPr>
            <a:normAutofit/>
          </a:bodyPr>
          <a:lstStyle/>
          <a:p>
            <a:pPr>
              <a:spcBef>
                <a:spcPts val="1200"/>
              </a:spcBef>
              <a:buClr>
                <a:schemeClr val="accent3"/>
              </a:buClr>
              <a:defRPr/>
            </a:pPr>
            <a:r>
              <a:rPr lang="en-US" b="1" dirty="0"/>
              <a:t>State variances</a:t>
            </a:r>
          </a:p>
          <a:p>
            <a:pPr lvl="1">
              <a:spcBef>
                <a:spcPts val="1200"/>
              </a:spcBef>
              <a:spcAft>
                <a:spcPts val="1200"/>
              </a:spcAft>
              <a:buClr>
                <a:schemeClr val="accent3"/>
              </a:buClr>
              <a:defRPr/>
            </a:pPr>
            <a:r>
              <a:rPr lang="en-US" dirty="0"/>
              <a:t>Characteristics of deaths that require investigation</a:t>
            </a:r>
          </a:p>
          <a:p>
            <a:pPr lvl="1">
              <a:spcBef>
                <a:spcPts val="1200"/>
              </a:spcBef>
              <a:spcAft>
                <a:spcPts val="1200"/>
              </a:spcAft>
              <a:buClr>
                <a:schemeClr val="accent3"/>
              </a:buClr>
              <a:defRPr/>
            </a:pPr>
            <a:r>
              <a:rPr lang="en-US" dirty="0"/>
              <a:t>Characteristics of deaths that require autopsy</a:t>
            </a:r>
          </a:p>
          <a:p>
            <a:pPr lvl="1">
              <a:spcBef>
                <a:spcPts val="1200"/>
              </a:spcBef>
              <a:spcAft>
                <a:spcPts val="1200"/>
              </a:spcAft>
              <a:buClr>
                <a:schemeClr val="accent3"/>
              </a:buClr>
              <a:defRPr/>
            </a:pPr>
            <a:r>
              <a:rPr lang="en-US" dirty="0"/>
              <a:t>Professional and </a:t>
            </a:r>
            <a:r>
              <a:rPr lang="en-US" dirty="0">
                <a:solidFill>
                  <a:srgbClr val="000000"/>
                </a:solidFill>
                <a:cs typeface="Segoe UI Light" panose="020B0502040204020203" pitchFamily="34" charset="0"/>
              </a:rPr>
              <a:t>continuing education requirements for individuals carrying out investigations</a:t>
            </a:r>
            <a:endParaRPr lang="en-US" dirty="0"/>
          </a:p>
        </p:txBody>
      </p:sp>
    </p:spTree>
    <p:extLst>
      <p:ext uri="{BB962C8B-B14F-4D97-AF65-F5344CB8AC3E}">
        <p14:creationId xmlns:p14="http://schemas.microsoft.com/office/powerpoint/2010/main" val="423366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364CFD90-D0E1-4BC3-9D8B-7503E2632C39}"/>
              </a:ext>
              <a:ext uri="{C183D7F6-B498-43B3-948B-1728B52AA6E4}">
                <adec:decorative xmlns:adec="http://schemas.microsoft.com/office/drawing/2017/decorative" val="1"/>
              </a:ext>
            </a:extLst>
          </p:cNvPr>
          <p:cNvSpPr/>
          <p:nvPr/>
        </p:nvSpPr>
        <p:spPr>
          <a:xfrm>
            <a:off x="4111626" y="1720850"/>
            <a:ext cx="3968750" cy="396875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455026" y="522898"/>
            <a:ext cx="3736974" cy="0"/>
          </a:xfrm>
          <a:prstGeom prst="line">
            <a:avLst/>
          </a:prstGeom>
          <a:ln w="38100">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9417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75000"/>
                    <a:lumOff val="25000"/>
                  </a:schemeClr>
                </a:solidFill>
              </a:rPr>
              <a:t>Coroner Systems</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3688832" cy="0"/>
          </a:xfrm>
          <a:prstGeom prst="line">
            <a:avLst/>
          </a:prstGeom>
          <a:ln w="38100">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3ECCC05-FF78-40FA-84FF-172821D8B58A}"/>
              </a:ext>
              <a:ext uri="{C183D7F6-B498-43B3-948B-1728B52AA6E4}">
                <adec:decorative xmlns:adec="http://schemas.microsoft.com/office/drawing/2017/decorative" val="1"/>
              </a:ext>
            </a:extLst>
          </p:cNvPr>
          <p:cNvSpPr/>
          <p:nvPr/>
        </p:nvSpPr>
        <p:spPr>
          <a:xfrm>
            <a:off x="5248275" y="2857500"/>
            <a:ext cx="1695450" cy="16954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Coroner</a:t>
            </a:r>
          </a:p>
        </p:txBody>
      </p: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2" name="Group 51">
            <a:extLst>
              <a:ext uri="{FF2B5EF4-FFF2-40B4-BE49-F238E27FC236}">
                <a16:creationId xmlns:a16="http://schemas.microsoft.com/office/drawing/2014/main" id="{9E0FAEEC-0B6D-DDE3-45AA-940FDE9C72B3}"/>
              </a:ext>
            </a:extLst>
          </p:cNvPr>
          <p:cNvGrpSpPr/>
          <p:nvPr/>
        </p:nvGrpSpPr>
        <p:grpSpPr>
          <a:xfrm>
            <a:off x="7239198" y="2013913"/>
            <a:ext cx="4482982" cy="939800"/>
            <a:chOff x="7239198" y="2013913"/>
            <a:chExt cx="4482982" cy="939800"/>
          </a:xfrm>
          <a:solidFill>
            <a:srgbClr val="FFCC66"/>
          </a:solidFill>
        </p:grpSpPr>
        <p:sp>
          <p:nvSpPr>
            <p:cNvPr id="16" name="Rectangle: Rounded Corners 15">
              <a:extLst>
                <a:ext uri="{FF2B5EF4-FFF2-40B4-BE49-F238E27FC236}">
                  <a16:creationId xmlns:a16="http://schemas.microsoft.com/office/drawing/2014/main" id="{D6178536-4D8A-4FF2-BBDC-4B3E7E0FCF26}"/>
                </a:ext>
                <a:ext uri="{C183D7F6-B498-43B3-948B-1728B52AA6E4}">
                  <adec:decorative xmlns:adec="http://schemas.microsoft.com/office/drawing/2017/decorative" val="1"/>
                </a:ext>
              </a:extLst>
            </p:cNvPr>
            <p:cNvSpPr/>
            <p:nvPr/>
          </p:nvSpPr>
          <p:spPr>
            <a:xfrm>
              <a:off x="7312105" y="2093394"/>
              <a:ext cx="4410075" cy="7409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Required Training</a:t>
              </a:r>
            </a:p>
          </p:txBody>
        </p:sp>
        <p:sp>
          <p:nvSpPr>
            <p:cNvPr id="15" name="Oval 14">
              <a:extLst>
                <a:ext uri="{FF2B5EF4-FFF2-40B4-BE49-F238E27FC236}">
                  <a16:creationId xmlns:a16="http://schemas.microsoft.com/office/drawing/2014/main" id="{416F1356-9015-4B5C-9C64-3C1D963E5F59}"/>
                </a:ext>
                <a:ext uri="{C183D7F6-B498-43B3-948B-1728B52AA6E4}">
                  <adec:decorative xmlns:adec="http://schemas.microsoft.com/office/drawing/2017/decorative" val="1"/>
                </a:ext>
              </a:extLst>
            </p:cNvPr>
            <p:cNvSpPr/>
            <p:nvPr/>
          </p:nvSpPr>
          <p:spPr>
            <a:xfrm>
              <a:off x="7239198" y="2013913"/>
              <a:ext cx="939800" cy="9398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Teacher outline">
              <a:extLst>
                <a:ext uri="{FF2B5EF4-FFF2-40B4-BE49-F238E27FC236}">
                  <a16:creationId xmlns:a16="http://schemas.microsoft.com/office/drawing/2014/main" id="{7F1CEFA2-7F51-6AFC-6AD6-CC7595B75E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4364" y="2173267"/>
              <a:ext cx="658150" cy="658150"/>
            </a:xfrm>
            <a:prstGeom prst="rect">
              <a:avLst/>
            </a:prstGeom>
          </p:spPr>
        </p:pic>
      </p:grpSp>
      <p:grpSp>
        <p:nvGrpSpPr>
          <p:cNvPr id="53" name="Group 52">
            <a:extLst>
              <a:ext uri="{FF2B5EF4-FFF2-40B4-BE49-F238E27FC236}">
                <a16:creationId xmlns:a16="http://schemas.microsoft.com/office/drawing/2014/main" id="{DE0F4CF4-7749-0985-BE71-5A31F3DF4243}"/>
              </a:ext>
            </a:extLst>
          </p:cNvPr>
          <p:cNvGrpSpPr/>
          <p:nvPr/>
        </p:nvGrpSpPr>
        <p:grpSpPr>
          <a:xfrm>
            <a:off x="7264716" y="4235978"/>
            <a:ext cx="4130675" cy="939800"/>
            <a:chOff x="7264716" y="4235978"/>
            <a:chExt cx="4130675" cy="939800"/>
          </a:xfrm>
        </p:grpSpPr>
        <p:sp>
          <p:nvSpPr>
            <p:cNvPr id="19" name="Rectangle: Rounded Corners 18">
              <a:extLst>
                <a:ext uri="{FF2B5EF4-FFF2-40B4-BE49-F238E27FC236}">
                  <a16:creationId xmlns:a16="http://schemas.microsoft.com/office/drawing/2014/main" id="{EB7F2E37-0ACF-4E8A-9C1D-EC5B65BA2906}"/>
                </a:ext>
                <a:ext uri="{C183D7F6-B498-43B3-948B-1728B52AA6E4}">
                  <adec:decorative xmlns:adec="http://schemas.microsoft.com/office/drawing/2017/decorative" val="1"/>
                </a:ext>
              </a:extLst>
            </p:cNvPr>
            <p:cNvSpPr/>
            <p:nvPr/>
          </p:nvSpPr>
          <p:spPr>
            <a:xfrm>
              <a:off x="7734616" y="4310793"/>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Autopsies</a:t>
              </a:r>
            </a:p>
          </p:txBody>
        </p:sp>
        <p:sp>
          <p:nvSpPr>
            <p:cNvPr id="20" name="Oval 19">
              <a:extLst>
                <a:ext uri="{FF2B5EF4-FFF2-40B4-BE49-F238E27FC236}">
                  <a16:creationId xmlns:a16="http://schemas.microsoft.com/office/drawing/2014/main" id="{88F812F5-70AF-4FBD-80D9-D59B3C456D5E}"/>
                </a:ext>
                <a:ext uri="{C183D7F6-B498-43B3-948B-1728B52AA6E4}">
                  <adec:decorative xmlns:adec="http://schemas.microsoft.com/office/drawing/2017/decorative" val="1"/>
                </a:ext>
              </a:extLst>
            </p:cNvPr>
            <p:cNvSpPr/>
            <p:nvPr/>
          </p:nvSpPr>
          <p:spPr>
            <a:xfrm>
              <a:off x="7264716" y="4235978"/>
              <a:ext cx="939800" cy="939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Graphic 43" descr="Stethoscope outline">
              <a:extLst>
                <a:ext uri="{FF2B5EF4-FFF2-40B4-BE49-F238E27FC236}">
                  <a16:creationId xmlns:a16="http://schemas.microsoft.com/office/drawing/2014/main" id="{828544AB-7B7B-8C5F-A715-79DF3D9F5F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36303" y="4444385"/>
              <a:ext cx="576211" cy="576211"/>
            </a:xfrm>
            <a:prstGeom prst="rect">
              <a:avLst/>
            </a:prstGeom>
          </p:spPr>
        </p:pic>
      </p:grpSp>
      <p:grpSp>
        <p:nvGrpSpPr>
          <p:cNvPr id="51" name="Group 50">
            <a:extLst>
              <a:ext uri="{FF2B5EF4-FFF2-40B4-BE49-F238E27FC236}">
                <a16:creationId xmlns:a16="http://schemas.microsoft.com/office/drawing/2014/main" id="{FBAE6579-CD20-BD25-D939-4857FC25C1AF}"/>
              </a:ext>
            </a:extLst>
          </p:cNvPr>
          <p:cNvGrpSpPr/>
          <p:nvPr/>
        </p:nvGrpSpPr>
        <p:grpSpPr>
          <a:xfrm>
            <a:off x="556935" y="4221165"/>
            <a:ext cx="4370349" cy="939800"/>
            <a:chOff x="556935" y="4221165"/>
            <a:chExt cx="4370349" cy="939800"/>
          </a:xfrm>
        </p:grpSpPr>
        <p:sp>
          <p:nvSpPr>
            <p:cNvPr id="27" name="Rectangle: Rounded Corners 26">
              <a:extLst>
                <a:ext uri="{FF2B5EF4-FFF2-40B4-BE49-F238E27FC236}">
                  <a16:creationId xmlns:a16="http://schemas.microsoft.com/office/drawing/2014/main" id="{71BB375D-5EE6-4428-9817-2C7DB6B94332}"/>
                </a:ext>
                <a:ext uri="{C183D7F6-B498-43B3-948B-1728B52AA6E4}">
                  <adec:decorative xmlns:adec="http://schemas.microsoft.com/office/drawing/2017/decorative" val="1"/>
                </a:ext>
              </a:extLst>
            </p:cNvPr>
            <p:cNvSpPr/>
            <p:nvPr/>
          </p:nvSpPr>
          <p:spPr>
            <a:xfrm>
              <a:off x="556935" y="4310793"/>
              <a:ext cx="4029155" cy="740997"/>
            </a:xfrm>
            <a:prstGeom prst="roundRect">
              <a:avLst>
                <a:gd name="adj" fmla="val 50000"/>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Responsibilities</a:t>
              </a:r>
            </a:p>
          </p:txBody>
        </p:sp>
        <p:sp>
          <p:nvSpPr>
            <p:cNvPr id="28" name="Oval 27">
              <a:extLst>
                <a:ext uri="{FF2B5EF4-FFF2-40B4-BE49-F238E27FC236}">
                  <a16:creationId xmlns:a16="http://schemas.microsoft.com/office/drawing/2014/main" id="{B3A511B7-C7F3-4107-9962-1E10D2E087DD}"/>
                </a:ext>
                <a:ext uri="{C183D7F6-B498-43B3-948B-1728B52AA6E4}">
                  <adec:decorative xmlns:adec="http://schemas.microsoft.com/office/drawing/2017/decorative" val="1"/>
                </a:ext>
              </a:extLst>
            </p:cNvPr>
            <p:cNvSpPr/>
            <p:nvPr/>
          </p:nvSpPr>
          <p:spPr>
            <a:xfrm>
              <a:off x="3987484" y="4221165"/>
              <a:ext cx="939800" cy="9398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descr="Clipboard Checked outline">
              <a:extLst>
                <a:ext uri="{FF2B5EF4-FFF2-40B4-BE49-F238E27FC236}">
                  <a16:creationId xmlns:a16="http://schemas.microsoft.com/office/drawing/2014/main" id="{EC6C9B94-FC58-2D6F-77B6-3946E751C1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74709" y="4335379"/>
              <a:ext cx="740997" cy="740997"/>
            </a:xfrm>
            <a:prstGeom prst="rect">
              <a:avLst/>
            </a:prstGeom>
          </p:spPr>
        </p:pic>
      </p:grpSp>
      <p:grpSp>
        <p:nvGrpSpPr>
          <p:cNvPr id="50" name="Group 49">
            <a:extLst>
              <a:ext uri="{FF2B5EF4-FFF2-40B4-BE49-F238E27FC236}">
                <a16:creationId xmlns:a16="http://schemas.microsoft.com/office/drawing/2014/main" id="{01259317-7873-F74C-6235-A071CE652FA5}"/>
              </a:ext>
            </a:extLst>
          </p:cNvPr>
          <p:cNvGrpSpPr/>
          <p:nvPr/>
        </p:nvGrpSpPr>
        <p:grpSpPr>
          <a:xfrm>
            <a:off x="556935" y="2031208"/>
            <a:ext cx="4370349" cy="939800"/>
            <a:chOff x="925315" y="2104823"/>
            <a:chExt cx="4001969" cy="939800"/>
          </a:xfrm>
        </p:grpSpPr>
        <p:sp>
          <p:nvSpPr>
            <p:cNvPr id="25" name="Rectangle: Rounded Corners 24">
              <a:extLst>
                <a:ext uri="{FF2B5EF4-FFF2-40B4-BE49-F238E27FC236}">
                  <a16:creationId xmlns:a16="http://schemas.microsoft.com/office/drawing/2014/main" id="{94A75A79-A67A-4A23-8588-7FC5EB9A5183}"/>
                </a:ext>
                <a:ext uri="{C183D7F6-B498-43B3-948B-1728B52AA6E4}">
                  <adec:decorative xmlns:adec="http://schemas.microsoft.com/office/drawing/2017/decorative" val="1"/>
                </a:ext>
              </a:extLst>
            </p:cNvPr>
            <p:cNvSpPr/>
            <p:nvPr/>
          </p:nvSpPr>
          <p:spPr>
            <a:xfrm>
              <a:off x="925315" y="2176708"/>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Elected or Appointed Personnel</a:t>
              </a:r>
            </a:p>
          </p:txBody>
        </p:sp>
        <p:sp>
          <p:nvSpPr>
            <p:cNvPr id="49" name="Oval 48">
              <a:extLst>
                <a:ext uri="{FF2B5EF4-FFF2-40B4-BE49-F238E27FC236}">
                  <a16:creationId xmlns:a16="http://schemas.microsoft.com/office/drawing/2014/main" id="{AAEC45D5-8EAE-D951-3FDF-1779A7A8BCAE}"/>
                </a:ext>
                <a:ext uri="{C183D7F6-B498-43B3-948B-1728B52AA6E4}">
                  <adec:decorative xmlns:adec="http://schemas.microsoft.com/office/drawing/2017/decorative" val="1"/>
                </a:ext>
              </a:extLst>
            </p:cNvPr>
            <p:cNvSpPr/>
            <p:nvPr/>
          </p:nvSpPr>
          <p:spPr>
            <a:xfrm>
              <a:off x="3987484" y="2104823"/>
              <a:ext cx="939800" cy="939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descr="Scroll outline">
              <a:extLst>
                <a:ext uri="{FF2B5EF4-FFF2-40B4-BE49-F238E27FC236}">
                  <a16:creationId xmlns:a16="http://schemas.microsoft.com/office/drawing/2014/main" id="{78C9F455-2747-3890-F74D-F4D91F68F5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11624" y="2310085"/>
              <a:ext cx="612959" cy="612959"/>
            </a:xfrm>
            <a:prstGeom prst="rect">
              <a:avLst/>
            </a:prstGeom>
          </p:spPr>
        </p:pic>
      </p:grpSp>
    </p:spTree>
    <p:extLst>
      <p:ext uri="{BB962C8B-B14F-4D97-AF65-F5344CB8AC3E}">
        <p14:creationId xmlns:p14="http://schemas.microsoft.com/office/powerpoint/2010/main" val="167480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1000" fill="hold"/>
                                        <p:tgtEl>
                                          <p:spTgt spid="50"/>
                                        </p:tgtEl>
                                        <p:attrNameLst>
                                          <p:attrName>ppt_w</p:attrName>
                                        </p:attrNameLst>
                                      </p:cBhvr>
                                      <p:tavLst>
                                        <p:tav tm="0">
                                          <p:val>
                                            <p:fltVal val="0"/>
                                          </p:val>
                                        </p:tav>
                                        <p:tav tm="100000">
                                          <p:val>
                                            <p:strVal val="#ppt_w"/>
                                          </p:val>
                                        </p:tav>
                                      </p:tavLst>
                                    </p:anim>
                                    <p:anim calcmode="lin" valueType="num">
                                      <p:cBhvr>
                                        <p:cTn id="8" dur="1000" fill="hold"/>
                                        <p:tgtEl>
                                          <p:spTgt spid="50"/>
                                        </p:tgtEl>
                                        <p:attrNameLst>
                                          <p:attrName>ppt_h</p:attrName>
                                        </p:attrNameLst>
                                      </p:cBhvr>
                                      <p:tavLst>
                                        <p:tav tm="0">
                                          <p:val>
                                            <p:fltVal val="0"/>
                                          </p:val>
                                        </p:tav>
                                        <p:tav tm="100000">
                                          <p:val>
                                            <p:strVal val="#ppt_h"/>
                                          </p:val>
                                        </p:tav>
                                      </p:tavLst>
                                    </p:anim>
                                    <p:anim calcmode="lin" valueType="num">
                                      <p:cBhvr>
                                        <p:cTn id="9" dur="1000" fill="hold"/>
                                        <p:tgtEl>
                                          <p:spTgt spid="50"/>
                                        </p:tgtEl>
                                        <p:attrNameLst>
                                          <p:attrName>style.rotation</p:attrName>
                                        </p:attrNameLst>
                                      </p:cBhvr>
                                      <p:tavLst>
                                        <p:tav tm="0">
                                          <p:val>
                                            <p:fltVal val="90"/>
                                          </p:val>
                                        </p:tav>
                                        <p:tav tm="100000">
                                          <p:val>
                                            <p:fltVal val="0"/>
                                          </p:val>
                                        </p:tav>
                                      </p:tavLst>
                                    </p:anim>
                                    <p:animEffect transition="in" filter="fade">
                                      <p:cBhvr>
                                        <p:cTn id="10" dur="10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1000" fill="hold"/>
                                        <p:tgtEl>
                                          <p:spTgt spid="52"/>
                                        </p:tgtEl>
                                        <p:attrNameLst>
                                          <p:attrName>ppt_w</p:attrName>
                                        </p:attrNameLst>
                                      </p:cBhvr>
                                      <p:tavLst>
                                        <p:tav tm="0">
                                          <p:val>
                                            <p:fltVal val="0"/>
                                          </p:val>
                                        </p:tav>
                                        <p:tav tm="100000">
                                          <p:val>
                                            <p:strVal val="#ppt_w"/>
                                          </p:val>
                                        </p:tav>
                                      </p:tavLst>
                                    </p:anim>
                                    <p:anim calcmode="lin" valueType="num">
                                      <p:cBhvr>
                                        <p:cTn id="24" dur="1000" fill="hold"/>
                                        <p:tgtEl>
                                          <p:spTgt spid="52"/>
                                        </p:tgtEl>
                                        <p:attrNameLst>
                                          <p:attrName>ppt_h</p:attrName>
                                        </p:attrNameLst>
                                      </p:cBhvr>
                                      <p:tavLst>
                                        <p:tav tm="0">
                                          <p:val>
                                            <p:fltVal val="0"/>
                                          </p:val>
                                        </p:tav>
                                        <p:tav tm="100000">
                                          <p:val>
                                            <p:strVal val="#ppt_h"/>
                                          </p:val>
                                        </p:tav>
                                      </p:tavLst>
                                    </p:anim>
                                    <p:anim calcmode="lin" valueType="num">
                                      <p:cBhvr>
                                        <p:cTn id="25" dur="1000" fill="hold"/>
                                        <p:tgtEl>
                                          <p:spTgt spid="52"/>
                                        </p:tgtEl>
                                        <p:attrNameLst>
                                          <p:attrName>style.rotation</p:attrName>
                                        </p:attrNameLst>
                                      </p:cBhvr>
                                      <p:tavLst>
                                        <p:tav tm="0">
                                          <p:val>
                                            <p:fltVal val="90"/>
                                          </p:val>
                                        </p:tav>
                                        <p:tav tm="100000">
                                          <p:val>
                                            <p:fltVal val="0"/>
                                          </p:val>
                                        </p:tav>
                                      </p:tavLst>
                                    </p:anim>
                                    <p:animEffect transition="in" filter="fade">
                                      <p:cBhvr>
                                        <p:cTn id="26" dur="10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1000" fill="hold"/>
                                        <p:tgtEl>
                                          <p:spTgt spid="53"/>
                                        </p:tgtEl>
                                        <p:attrNameLst>
                                          <p:attrName>ppt_w</p:attrName>
                                        </p:attrNameLst>
                                      </p:cBhvr>
                                      <p:tavLst>
                                        <p:tav tm="0">
                                          <p:val>
                                            <p:fltVal val="0"/>
                                          </p:val>
                                        </p:tav>
                                        <p:tav tm="100000">
                                          <p:val>
                                            <p:strVal val="#ppt_w"/>
                                          </p:val>
                                        </p:tav>
                                      </p:tavLst>
                                    </p:anim>
                                    <p:anim calcmode="lin" valueType="num">
                                      <p:cBhvr>
                                        <p:cTn id="32" dur="1000" fill="hold"/>
                                        <p:tgtEl>
                                          <p:spTgt spid="53"/>
                                        </p:tgtEl>
                                        <p:attrNameLst>
                                          <p:attrName>ppt_h</p:attrName>
                                        </p:attrNameLst>
                                      </p:cBhvr>
                                      <p:tavLst>
                                        <p:tav tm="0">
                                          <p:val>
                                            <p:fltVal val="0"/>
                                          </p:val>
                                        </p:tav>
                                        <p:tav tm="100000">
                                          <p:val>
                                            <p:strVal val="#ppt_h"/>
                                          </p:val>
                                        </p:tav>
                                      </p:tavLst>
                                    </p:anim>
                                    <p:anim calcmode="lin" valueType="num">
                                      <p:cBhvr>
                                        <p:cTn id="33" dur="1000" fill="hold"/>
                                        <p:tgtEl>
                                          <p:spTgt spid="53"/>
                                        </p:tgtEl>
                                        <p:attrNameLst>
                                          <p:attrName>style.rotation</p:attrName>
                                        </p:attrNameLst>
                                      </p:cBhvr>
                                      <p:tavLst>
                                        <p:tav tm="0">
                                          <p:val>
                                            <p:fltVal val="90"/>
                                          </p:val>
                                        </p:tav>
                                        <p:tav tm="100000">
                                          <p:val>
                                            <p:fltVal val="0"/>
                                          </p:val>
                                        </p:tav>
                                      </p:tavLst>
                                    </p:anim>
                                    <p:animEffect transition="in" filter="fade">
                                      <p:cBhvr>
                                        <p:cTn id="34"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364CFD90-D0E1-4BC3-9D8B-7503E2632C39}"/>
              </a:ext>
              <a:ext uri="{C183D7F6-B498-43B3-948B-1728B52AA6E4}">
                <adec:decorative xmlns:adec="http://schemas.microsoft.com/office/drawing/2017/decorative" val="1"/>
              </a:ext>
            </a:extLst>
          </p:cNvPr>
          <p:cNvSpPr/>
          <p:nvPr/>
        </p:nvSpPr>
        <p:spPr>
          <a:xfrm>
            <a:off x="4111626" y="1720850"/>
            <a:ext cx="3968750" cy="396875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663545" y="522898"/>
            <a:ext cx="2528455" cy="0"/>
          </a:xfrm>
          <a:prstGeom prst="line">
            <a:avLst/>
          </a:prstGeom>
          <a:ln w="38100">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9417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75000"/>
                    <a:lumOff val="25000"/>
                  </a:schemeClr>
                </a:solidFill>
              </a:rPr>
              <a:t>Medical Examiner Systems</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2431473" cy="0"/>
          </a:xfrm>
          <a:prstGeom prst="line">
            <a:avLst/>
          </a:prstGeom>
          <a:ln w="38100">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3ECCC05-FF78-40FA-84FF-172821D8B58A}"/>
              </a:ext>
              <a:ext uri="{C183D7F6-B498-43B3-948B-1728B52AA6E4}">
                <adec:decorative xmlns:adec="http://schemas.microsoft.com/office/drawing/2017/decorative" val="1"/>
              </a:ext>
            </a:extLst>
          </p:cNvPr>
          <p:cNvSpPr/>
          <p:nvPr/>
        </p:nvSpPr>
        <p:spPr>
          <a:xfrm>
            <a:off x="5178680" y="2831417"/>
            <a:ext cx="1829706" cy="17215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Medical Examiner</a:t>
            </a:r>
          </a:p>
        </p:txBody>
      </p: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2" name="Group 51">
            <a:extLst>
              <a:ext uri="{FF2B5EF4-FFF2-40B4-BE49-F238E27FC236}">
                <a16:creationId xmlns:a16="http://schemas.microsoft.com/office/drawing/2014/main" id="{9E0FAEEC-0B6D-DDE3-45AA-940FDE9C72B3}"/>
              </a:ext>
            </a:extLst>
          </p:cNvPr>
          <p:cNvGrpSpPr/>
          <p:nvPr/>
        </p:nvGrpSpPr>
        <p:grpSpPr>
          <a:xfrm>
            <a:off x="7239198" y="2013913"/>
            <a:ext cx="4482982" cy="939800"/>
            <a:chOff x="7239198" y="2013913"/>
            <a:chExt cx="4482982" cy="939800"/>
          </a:xfrm>
        </p:grpSpPr>
        <p:sp>
          <p:nvSpPr>
            <p:cNvPr id="16" name="Rectangle: Rounded Corners 15">
              <a:extLst>
                <a:ext uri="{FF2B5EF4-FFF2-40B4-BE49-F238E27FC236}">
                  <a16:creationId xmlns:a16="http://schemas.microsoft.com/office/drawing/2014/main" id="{D6178536-4D8A-4FF2-BBDC-4B3E7E0FCF26}"/>
                </a:ext>
                <a:ext uri="{C183D7F6-B498-43B3-948B-1728B52AA6E4}">
                  <adec:decorative xmlns:adec="http://schemas.microsoft.com/office/drawing/2017/decorative" val="1"/>
                </a:ext>
              </a:extLst>
            </p:cNvPr>
            <p:cNvSpPr/>
            <p:nvPr/>
          </p:nvSpPr>
          <p:spPr>
            <a:xfrm>
              <a:off x="7312105" y="2093394"/>
              <a:ext cx="4410075" cy="740997"/>
            </a:xfrm>
            <a:prstGeom prst="roundRect">
              <a:avLst>
                <a:gd name="adj" fmla="val 50000"/>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Required Training</a:t>
              </a:r>
            </a:p>
          </p:txBody>
        </p:sp>
        <p:sp>
          <p:nvSpPr>
            <p:cNvPr id="15" name="Oval 14">
              <a:extLst>
                <a:ext uri="{FF2B5EF4-FFF2-40B4-BE49-F238E27FC236}">
                  <a16:creationId xmlns:a16="http://schemas.microsoft.com/office/drawing/2014/main" id="{416F1356-9015-4B5C-9C64-3C1D963E5F59}"/>
                </a:ext>
                <a:ext uri="{C183D7F6-B498-43B3-948B-1728B52AA6E4}">
                  <adec:decorative xmlns:adec="http://schemas.microsoft.com/office/drawing/2017/decorative" val="1"/>
                </a:ext>
              </a:extLst>
            </p:cNvPr>
            <p:cNvSpPr/>
            <p:nvPr/>
          </p:nvSpPr>
          <p:spPr>
            <a:xfrm>
              <a:off x="7239198" y="2013913"/>
              <a:ext cx="939800" cy="9398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Teacher outline">
              <a:extLst>
                <a:ext uri="{FF2B5EF4-FFF2-40B4-BE49-F238E27FC236}">
                  <a16:creationId xmlns:a16="http://schemas.microsoft.com/office/drawing/2014/main" id="{7F1CEFA2-7F51-6AFC-6AD6-CC7595B75E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4364" y="2173267"/>
              <a:ext cx="658150" cy="658150"/>
            </a:xfrm>
            <a:prstGeom prst="rect">
              <a:avLst/>
            </a:prstGeom>
          </p:spPr>
        </p:pic>
      </p:grpSp>
      <p:grpSp>
        <p:nvGrpSpPr>
          <p:cNvPr id="53" name="Group 52">
            <a:extLst>
              <a:ext uri="{FF2B5EF4-FFF2-40B4-BE49-F238E27FC236}">
                <a16:creationId xmlns:a16="http://schemas.microsoft.com/office/drawing/2014/main" id="{DE0F4CF4-7749-0985-BE71-5A31F3DF4243}"/>
              </a:ext>
            </a:extLst>
          </p:cNvPr>
          <p:cNvGrpSpPr/>
          <p:nvPr/>
        </p:nvGrpSpPr>
        <p:grpSpPr>
          <a:xfrm>
            <a:off x="7264716" y="4235978"/>
            <a:ext cx="4130675" cy="939800"/>
            <a:chOff x="7264716" y="4235978"/>
            <a:chExt cx="4130675" cy="939800"/>
          </a:xfrm>
        </p:grpSpPr>
        <p:sp>
          <p:nvSpPr>
            <p:cNvPr id="19" name="Rectangle: Rounded Corners 18">
              <a:extLst>
                <a:ext uri="{FF2B5EF4-FFF2-40B4-BE49-F238E27FC236}">
                  <a16:creationId xmlns:a16="http://schemas.microsoft.com/office/drawing/2014/main" id="{EB7F2E37-0ACF-4E8A-9C1D-EC5B65BA2906}"/>
                </a:ext>
                <a:ext uri="{C183D7F6-B498-43B3-948B-1728B52AA6E4}">
                  <adec:decorative xmlns:adec="http://schemas.microsoft.com/office/drawing/2017/decorative" val="1"/>
                </a:ext>
              </a:extLst>
            </p:cNvPr>
            <p:cNvSpPr/>
            <p:nvPr/>
          </p:nvSpPr>
          <p:spPr>
            <a:xfrm>
              <a:off x="7734616" y="4310793"/>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Autopsies</a:t>
              </a:r>
            </a:p>
          </p:txBody>
        </p:sp>
        <p:sp>
          <p:nvSpPr>
            <p:cNvPr id="20" name="Oval 19">
              <a:extLst>
                <a:ext uri="{FF2B5EF4-FFF2-40B4-BE49-F238E27FC236}">
                  <a16:creationId xmlns:a16="http://schemas.microsoft.com/office/drawing/2014/main" id="{88F812F5-70AF-4FBD-80D9-D59B3C456D5E}"/>
                </a:ext>
                <a:ext uri="{C183D7F6-B498-43B3-948B-1728B52AA6E4}">
                  <adec:decorative xmlns:adec="http://schemas.microsoft.com/office/drawing/2017/decorative" val="1"/>
                </a:ext>
              </a:extLst>
            </p:cNvPr>
            <p:cNvSpPr/>
            <p:nvPr/>
          </p:nvSpPr>
          <p:spPr>
            <a:xfrm>
              <a:off x="7264716" y="4235978"/>
              <a:ext cx="939800" cy="939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Graphic 43" descr="Stethoscope outline">
              <a:extLst>
                <a:ext uri="{FF2B5EF4-FFF2-40B4-BE49-F238E27FC236}">
                  <a16:creationId xmlns:a16="http://schemas.microsoft.com/office/drawing/2014/main" id="{828544AB-7B7B-8C5F-A715-79DF3D9F5F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36303" y="4444385"/>
              <a:ext cx="576211" cy="576211"/>
            </a:xfrm>
            <a:prstGeom prst="rect">
              <a:avLst/>
            </a:prstGeom>
          </p:spPr>
        </p:pic>
      </p:grpSp>
      <p:grpSp>
        <p:nvGrpSpPr>
          <p:cNvPr id="51" name="Group 50">
            <a:extLst>
              <a:ext uri="{FF2B5EF4-FFF2-40B4-BE49-F238E27FC236}">
                <a16:creationId xmlns:a16="http://schemas.microsoft.com/office/drawing/2014/main" id="{FBAE6579-CD20-BD25-D939-4857FC25C1AF}"/>
              </a:ext>
            </a:extLst>
          </p:cNvPr>
          <p:cNvGrpSpPr/>
          <p:nvPr/>
        </p:nvGrpSpPr>
        <p:grpSpPr>
          <a:xfrm>
            <a:off x="556935" y="4221165"/>
            <a:ext cx="4370349" cy="939800"/>
            <a:chOff x="556935" y="4221165"/>
            <a:chExt cx="4370349" cy="939800"/>
          </a:xfrm>
        </p:grpSpPr>
        <p:sp>
          <p:nvSpPr>
            <p:cNvPr id="27" name="Rectangle: Rounded Corners 26">
              <a:extLst>
                <a:ext uri="{FF2B5EF4-FFF2-40B4-BE49-F238E27FC236}">
                  <a16:creationId xmlns:a16="http://schemas.microsoft.com/office/drawing/2014/main" id="{71BB375D-5EE6-4428-9817-2C7DB6B94332}"/>
                </a:ext>
                <a:ext uri="{C183D7F6-B498-43B3-948B-1728B52AA6E4}">
                  <adec:decorative xmlns:adec="http://schemas.microsoft.com/office/drawing/2017/decorative" val="1"/>
                </a:ext>
              </a:extLst>
            </p:cNvPr>
            <p:cNvSpPr/>
            <p:nvPr/>
          </p:nvSpPr>
          <p:spPr>
            <a:xfrm>
              <a:off x="556935" y="4310793"/>
              <a:ext cx="4029155" cy="740997"/>
            </a:xfrm>
            <a:prstGeom prst="roundRect">
              <a:avLst>
                <a:gd name="adj" fmla="val 50000"/>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Responsibilities</a:t>
              </a:r>
            </a:p>
          </p:txBody>
        </p:sp>
        <p:sp>
          <p:nvSpPr>
            <p:cNvPr id="28" name="Oval 27">
              <a:extLst>
                <a:ext uri="{FF2B5EF4-FFF2-40B4-BE49-F238E27FC236}">
                  <a16:creationId xmlns:a16="http://schemas.microsoft.com/office/drawing/2014/main" id="{B3A511B7-C7F3-4107-9962-1E10D2E087DD}"/>
                </a:ext>
                <a:ext uri="{C183D7F6-B498-43B3-948B-1728B52AA6E4}">
                  <adec:decorative xmlns:adec="http://schemas.microsoft.com/office/drawing/2017/decorative" val="1"/>
                </a:ext>
              </a:extLst>
            </p:cNvPr>
            <p:cNvSpPr/>
            <p:nvPr/>
          </p:nvSpPr>
          <p:spPr>
            <a:xfrm>
              <a:off x="3987484" y="4221165"/>
              <a:ext cx="939800" cy="9398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descr="Clipboard Checked outline">
              <a:extLst>
                <a:ext uri="{FF2B5EF4-FFF2-40B4-BE49-F238E27FC236}">
                  <a16:creationId xmlns:a16="http://schemas.microsoft.com/office/drawing/2014/main" id="{EC6C9B94-FC58-2D6F-77B6-3946E751C1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74709" y="4335379"/>
              <a:ext cx="740997" cy="740997"/>
            </a:xfrm>
            <a:prstGeom prst="rect">
              <a:avLst/>
            </a:prstGeom>
          </p:spPr>
        </p:pic>
      </p:grpSp>
      <p:grpSp>
        <p:nvGrpSpPr>
          <p:cNvPr id="5" name="Group 4">
            <a:extLst>
              <a:ext uri="{FF2B5EF4-FFF2-40B4-BE49-F238E27FC236}">
                <a16:creationId xmlns:a16="http://schemas.microsoft.com/office/drawing/2014/main" id="{4303BD0E-CB16-8FA7-B734-81024AE0B5AA}"/>
              </a:ext>
            </a:extLst>
          </p:cNvPr>
          <p:cNvGrpSpPr/>
          <p:nvPr/>
        </p:nvGrpSpPr>
        <p:grpSpPr>
          <a:xfrm>
            <a:off x="374569" y="1981287"/>
            <a:ext cx="4488769" cy="977048"/>
            <a:chOff x="374569" y="1981287"/>
            <a:chExt cx="4488769" cy="977048"/>
          </a:xfrm>
        </p:grpSpPr>
        <p:sp>
          <p:nvSpPr>
            <p:cNvPr id="25" name="Rectangle: Rounded Corners 24">
              <a:extLst>
                <a:ext uri="{FF2B5EF4-FFF2-40B4-BE49-F238E27FC236}">
                  <a16:creationId xmlns:a16="http://schemas.microsoft.com/office/drawing/2014/main" id="{94A75A79-A67A-4A23-8588-7FC5EB9A5183}"/>
                </a:ext>
                <a:ext uri="{C183D7F6-B498-43B3-948B-1728B52AA6E4}">
                  <adec:decorative xmlns:adec="http://schemas.microsoft.com/office/drawing/2017/decorative" val="1"/>
                </a:ext>
              </a:extLst>
            </p:cNvPr>
            <p:cNvSpPr/>
            <p:nvPr/>
          </p:nvSpPr>
          <p:spPr>
            <a:xfrm>
              <a:off x="374569" y="2082946"/>
              <a:ext cx="4143972" cy="77036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Appointed Personnel</a:t>
              </a:r>
            </a:p>
          </p:txBody>
        </p:sp>
        <p:sp>
          <p:nvSpPr>
            <p:cNvPr id="49" name="Oval 48">
              <a:extLst>
                <a:ext uri="{FF2B5EF4-FFF2-40B4-BE49-F238E27FC236}">
                  <a16:creationId xmlns:a16="http://schemas.microsoft.com/office/drawing/2014/main" id="{AAEC45D5-8EAE-D951-3FDF-1779A7A8BCAE}"/>
                </a:ext>
                <a:ext uri="{C183D7F6-B498-43B3-948B-1728B52AA6E4}">
                  <adec:decorative xmlns:adec="http://schemas.microsoft.com/office/drawing/2017/decorative" val="1"/>
                </a:ext>
              </a:extLst>
            </p:cNvPr>
            <p:cNvSpPr/>
            <p:nvPr/>
          </p:nvSpPr>
          <p:spPr>
            <a:xfrm>
              <a:off x="3917751" y="1981287"/>
              <a:ext cx="945587" cy="97704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descr="Scroll outline">
              <a:extLst>
                <a:ext uri="{FF2B5EF4-FFF2-40B4-BE49-F238E27FC236}">
                  <a16:creationId xmlns:a16="http://schemas.microsoft.com/office/drawing/2014/main" id="{78C9F455-2747-3890-F74D-F4D91F68F5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41763" y="2199503"/>
              <a:ext cx="637002" cy="637253"/>
            </a:xfrm>
            <a:prstGeom prst="rect">
              <a:avLst/>
            </a:prstGeom>
          </p:spPr>
        </p:pic>
      </p:grpSp>
    </p:spTree>
    <p:extLst>
      <p:ext uri="{BB962C8B-B14F-4D97-AF65-F5344CB8AC3E}">
        <p14:creationId xmlns:p14="http://schemas.microsoft.com/office/powerpoint/2010/main" val="397832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1000" fill="hold"/>
                                        <p:tgtEl>
                                          <p:spTgt spid="52"/>
                                        </p:tgtEl>
                                        <p:attrNameLst>
                                          <p:attrName>ppt_w</p:attrName>
                                        </p:attrNameLst>
                                      </p:cBhvr>
                                      <p:tavLst>
                                        <p:tav tm="0">
                                          <p:val>
                                            <p:fltVal val="0"/>
                                          </p:val>
                                        </p:tav>
                                        <p:tav tm="100000">
                                          <p:val>
                                            <p:strVal val="#ppt_w"/>
                                          </p:val>
                                        </p:tav>
                                      </p:tavLst>
                                    </p:anim>
                                    <p:anim calcmode="lin" valueType="num">
                                      <p:cBhvr>
                                        <p:cTn id="24" dur="1000" fill="hold"/>
                                        <p:tgtEl>
                                          <p:spTgt spid="52"/>
                                        </p:tgtEl>
                                        <p:attrNameLst>
                                          <p:attrName>ppt_h</p:attrName>
                                        </p:attrNameLst>
                                      </p:cBhvr>
                                      <p:tavLst>
                                        <p:tav tm="0">
                                          <p:val>
                                            <p:fltVal val="0"/>
                                          </p:val>
                                        </p:tav>
                                        <p:tav tm="100000">
                                          <p:val>
                                            <p:strVal val="#ppt_h"/>
                                          </p:val>
                                        </p:tav>
                                      </p:tavLst>
                                    </p:anim>
                                    <p:anim calcmode="lin" valueType="num">
                                      <p:cBhvr>
                                        <p:cTn id="25" dur="1000" fill="hold"/>
                                        <p:tgtEl>
                                          <p:spTgt spid="52"/>
                                        </p:tgtEl>
                                        <p:attrNameLst>
                                          <p:attrName>style.rotation</p:attrName>
                                        </p:attrNameLst>
                                      </p:cBhvr>
                                      <p:tavLst>
                                        <p:tav tm="0">
                                          <p:val>
                                            <p:fltVal val="90"/>
                                          </p:val>
                                        </p:tav>
                                        <p:tav tm="100000">
                                          <p:val>
                                            <p:fltVal val="0"/>
                                          </p:val>
                                        </p:tav>
                                      </p:tavLst>
                                    </p:anim>
                                    <p:animEffect transition="in" filter="fade">
                                      <p:cBhvr>
                                        <p:cTn id="26" dur="10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1000" fill="hold"/>
                                        <p:tgtEl>
                                          <p:spTgt spid="53"/>
                                        </p:tgtEl>
                                        <p:attrNameLst>
                                          <p:attrName>ppt_w</p:attrName>
                                        </p:attrNameLst>
                                      </p:cBhvr>
                                      <p:tavLst>
                                        <p:tav tm="0">
                                          <p:val>
                                            <p:fltVal val="0"/>
                                          </p:val>
                                        </p:tav>
                                        <p:tav tm="100000">
                                          <p:val>
                                            <p:strVal val="#ppt_w"/>
                                          </p:val>
                                        </p:tav>
                                      </p:tavLst>
                                    </p:anim>
                                    <p:anim calcmode="lin" valueType="num">
                                      <p:cBhvr>
                                        <p:cTn id="32" dur="1000" fill="hold"/>
                                        <p:tgtEl>
                                          <p:spTgt spid="53"/>
                                        </p:tgtEl>
                                        <p:attrNameLst>
                                          <p:attrName>ppt_h</p:attrName>
                                        </p:attrNameLst>
                                      </p:cBhvr>
                                      <p:tavLst>
                                        <p:tav tm="0">
                                          <p:val>
                                            <p:fltVal val="0"/>
                                          </p:val>
                                        </p:tav>
                                        <p:tav tm="100000">
                                          <p:val>
                                            <p:strVal val="#ppt_h"/>
                                          </p:val>
                                        </p:tav>
                                      </p:tavLst>
                                    </p:anim>
                                    <p:anim calcmode="lin" valueType="num">
                                      <p:cBhvr>
                                        <p:cTn id="33" dur="1000" fill="hold"/>
                                        <p:tgtEl>
                                          <p:spTgt spid="53"/>
                                        </p:tgtEl>
                                        <p:attrNameLst>
                                          <p:attrName>style.rotation</p:attrName>
                                        </p:attrNameLst>
                                      </p:cBhvr>
                                      <p:tavLst>
                                        <p:tav tm="0">
                                          <p:val>
                                            <p:fltVal val="90"/>
                                          </p:val>
                                        </p:tav>
                                        <p:tav tm="100000">
                                          <p:val>
                                            <p:fltVal val="0"/>
                                          </p:val>
                                        </p:tav>
                                      </p:tavLst>
                                    </p:anim>
                                    <p:animEffect transition="in" filter="fade">
                                      <p:cBhvr>
                                        <p:cTn id="34"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9B6E-24F2-CEA4-568F-AE9BEFC27DA2}"/>
              </a:ext>
            </a:extLst>
          </p:cNvPr>
          <p:cNvSpPr>
            <a:spLocks noGrp="1"/>
          </p:cNvSpPr>
          <p:nvPr>
            <p:ph type="title"/>
          </p:nvPr>
        </p:nvSpPr>
        <p:spPr/>
        <p:txBody>
          <a:bodyPr/>
          <a:lstStyle/>
          <a:p>
            <a:r>
              <a:rPr lang="en-US" dirty="0"/>
              <a:t>National Snapshot</a:t>
            </a:r>
          </a:p>
        </p:txBody>
      </p:sp>
      <p:sp>
        <p:nvSpPr>
          <p:cNvPr id="3" name="Content Placeholder 2">
            <a:extLst>
              <a:ext uri="{FF2B5EF4-FFF2-40B4-BE49-F238E27FC236}">
                <a16:creationId xmlns:a16="http://schemas.microsoft.com/office/drawing/2014/main" id="{8F2A561E-D213-F09D-F865-1F4FF4886EF6}"/>
              </a:ext>
            </a:extLst>
          </p:cNvPr>
          <p:cNvSpPr>
            <a:spLocks noGrp="1"/>
          </p:cNvSpPr>
          <p:nvPr>
            <p:ph idx="1"/>
          </p:nvPr>
        </p:nvSpPr>
        <p:spPr/>
        <p:txBody>
          <a:bodyPr>
            <a:normAutofit lnSpcReduction="10000"/>
          </a:bodyPr>
          <a:lstStyle/>
          <a:p>
            <a:pPr>
              <a:lnSpc>
                <a:spcPct val="110000"/>
              </a:lnSpc>
              <a:spcBef>
                <a:spcPts val="1200"/>
              </a:spcBef>
              <a:spcAft>
                <a:spcPts val="1200"/>
              </a:spcAft>
              <a:buClr>
                <a:schemeClr val="accent3"/>
              </a:buClr>
              <a:defRPr/>
            </a:pPr>
            <a:r>
              <a:rPr lang="en-US" sz="3000" b="1" dirty="0"/>
              <a:t>Centralized medical examiner system </a:t>
            </a:r>
            <a:r>
              <a:rPr lang="en-US" sz="3000" dirty="0"/>
              <a:t>– 16 states and D.C.</a:t>
            </a:r>
          </a:p>
          <a:p>
            <a:pPr eaLnBrk="1" fontAlgn="auto" hangingPunct="1">
              <a:lnSpc>
                <a:spcPct val="110000"/>
              </a:lnSpc>
              <a:spcBef>
                <a:spcPts val="1200"/>
              </a:spcBef>
              <a:spcAft>
                <a:spcPts val="1200"/>
              </a:spcAft>
              <a:buClr>
                <a:schemeClr val="accent3"/>
              </a:buClr>
              <a:buFont typeface="Arial" panose="020B0604020202020204" pitchFamily="34" charset="0"/>
              <a:buChar char="•"/>
              <a:defRPr/>
            </a:pPr>
            <a:r>
              <a:rPr lang="en-US" sz="3000" b="1" dirty="0"/>
              <a:t>County- or district-based medical examiner system </a:t>
            </a:r>
            <a:r>
              <a:rPr lang="en-US" sz="3000" dirty="0"/>
              <a:t>– 6 states</a:t>
            </a:r>
          </a:p>
          <a:p>
            <a:pPr eaLnBrk="1" fontAlgn="auto" hangingPunct="1">
              <a:lnSpc>
                <a:spcPct val="110000"/>
              </a:lnSpc>
              <a:spcBef>
                <a:spcPts val="1200"/>
              </a:spcBef>
              <a:spcAft>
                <a:spcPts val="1200"/>
              </a:spcAft>
              <a:buClr>
                <a:schemeClr val="accent3"/>
              </a:buClr>
              <a:buFont typeface="Arial" panose="020B0604020202020204" pitchFamily="34" charset="0"/>
              <a:buChar char="•"/>
              <a:defRPr/>
            </a:pPr>
            <a:r>
              <a:rPr lang="en-US" sz="3000" b="1" dirty="0"/>
              <a:t>County-based system with a mixture of coroner and medical examiner office </a:t>
            </a:r>
            <a:r>
              <a:rPr lang="en-US" sz="3000" dirty="0"/>
              <a:t>– 14 states</a:t>
            </a:r>
          </a:p>
          <a:p>
            <a:pPr eaLnBrk="1" fontAlgn="auto" hangingPunct="1">
              <a:lnSpc>
                <a:spcPct val="110000"/>
              </a:lnSpc>
              <a:spcBef>
                <a:spcPts val="1200"/>
              </a:spcBef>
              <a:spcAft>
                <a:spcPts val="1200"/>
              </a:spcAft>
              <a:buClr>
                <a:schemeClr val="accent3"/>
              </a:buClr>
              <a:buFont typeface="Arial" panose="020B0604020202020204" pitchFamily="34" charset="0"/>
              <a:buChar char="•"/>
              <a:defRPr/>
            </a:pPr>
            <a:r>
              <a:rPr lang="en-US" sz="3000" b="1" dirty="0"/>
              <a:t>County-, district-, or parish-based coroner system </a:t>
            </a:r>
            <a:r>
              <a:rPr lang="en-US" sz="3000" dirty="0"/>
              <a:t>– 14 states</a:t>
            </a:r>
          </a:p>
          <a:p>
            <a:pPr eaLnBrk="1" fontAlgn="auto" hangingPunct="1">
              <a:lnSpc>
                <a:spcPct val="110000"/>
              </a:lnSpc>
              <a:spcBef>
                <a:spcPts val="1200"/>
              </a:spcBef>
              <a:spcAft>
                <a:spcPts val="1200"/>
              </a:spcAft>
              <a:buClr>
                <a:schemeClr val="accent3"/>
              </a:buClr>
              <a:buFont typeface="Arial" panose="020B0604020202020204" pitchFamily="34" charset="0"/>
              <a:buChar char="•"/>
              <a:defRPr/>
            </a:pPr>
            <a:r>
              <a:rPr lang="en-US" sz="3000" b="1" dirty="0"/>
              <a:t>State medical examiner </a:t>
            </a:r>
            <a:r>
              <a:rPr lang="en-US" sz="3000" dirty="0"/>
              <a:t>– 25 states</a:t>
            </a:r>
          </a:p>
          <a:p>
            <a:pPr marL="274320" indent="-274320" eaLnBrk="1" fontAlgn="auto" hangingPunct="1">
              <a:lnSpc>
                <a:spcPct val="160000"/>
              </a:lnSpc>
              <a:spcBef>
                <a:spcPts val="580"/>
              </a:spcBef>
              <a:spcAft>
                <a:spcPts val="0"/>
              </a:spcAft>
              <a:buClr>
                <a:schemeClr val="accent3"/>
              </a:buClr>
              <a:buFont typeface="Arial" panose="020B0604020202020204" pitchFamily="34" charset="0"/>
              <a:buChar char="•"/>
              <a:defRPr/>
            </a:pPr>
            <a:endParaRPr lang="en-US" sz="3600" dirty="0"/>
          </a:p>
          <a:p>
            <a:pPr marL="274320" indent="-274320" eaLnBrk="1" fontAlgn="auto" hangingPunct="1">
              <a:lnSpc>
                <a:spcPct val="160000"/>
              </a:lnSpc>
              <a:spcBef>
                <a:spcPts val="580"/>
              </a:spcBef>
              <a:spcAft>
                <a:spcPts val="0"/>
              </a:spcAft>
              <a:buClr>
                <a:schemeClr val="accent3"/>
              </a:buClr>
              <a:buFont typeface="Arial" panose="020B0604020202020204" pitchFamily="34" charset="0"/>
              <a:buChar char="•"/>
              <a:defRPr/>
            </a:pPr>
            <a:endParaRPr lang="en-US" sz="3600" dirty="0"/>
          </a:p>
        </p:txBody>
      </p:sp>
    </p:spTree>
    <p:extLst>
      <p:ext uri="{BB962C8B-B14F-4D97-AF65-F5344CB8AC3E}">
        <p14:creationId xmlns:p14="http://schemas.microsoft.com/office/powerpoint/2010/main" val="84780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455520_Project analysis, from 24Slides_SL_V1.potx" id="{55E7247F-78B2-40DB-9AFE-D4DD42FA8F09}" vid="{22E2FD65-A32D-4798-AF43-CE42F250BD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1A00BBF-EEBB-4E18-B8CB-F926EAAC4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D05317-60D6-4B3A-8545-888496D1A8EC}">
  <ds:schemaRefs>
    <ds:schemaRef ds:uri="http://schemas.microsoft.com/sharepoint/v3/contenttype/forms"/>
  </ds:schemaRefs>
</ds:datastoreItem>
</file>

<file path=customXml/itemProps3.xml><?xml version="1.0" encoding="utf-8"?>
<ds:datastoreItem xmlns:ds="http://schemas.openxmlformats.org/officeDocument/2006/customXml" ds:itemID="{EF609EDA-869E-4BE5-AE5D-B898C584B6FF}">
  <ds:schemaRefs>
    <ds:schemaRef ds:uri="http://schemas.openxmlformats.org/package/2006/metadata/core-properties"/>
    <ds:schemaRef ds:uri="71af3243-3dd4-4a8d-8c0d-dd76da1f02a5"/>
    <ds:schemaRef ds:uri="http://purl.org/dc/terms/"/>
    <ds:schemaRef ds:uri="http://purl.org/dc/elements/1.1/"/>
    <ds:schemaRef ds:uri="http://schemas.microsoft.com/office/2006/documentManagement/types"/>
    <ds:schemaRef ds:uri="http://schemas.microsoft.com/office/infopath/2007/PartnerControls"/>
    <ds:schemaRef ds:uri="http://purl.org/dc/dcmitype/"/>
    <ds:schemaRef ds:uri="16c05727-aa75-4e4a-9b5f-8a80a116589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Project analysis, from 24Slides</Template>
  <TotalTime>3423</TotalTime>
  <Words>9357</Words>
  <Application>Microsoft Office PowerPoint</Application>
  <PresentationFormat>Widescreen</PresentationFormat>
  <Paragraphs>1110</Paragraphs>
  <Slides>54</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Century Gothic</vt:lpstr>
      <vt:lpstr>Georgia</vt:lpstr>
      <vt:lpstr>Segoe UI</vt:lpstr>
      <vt:lpstr>Segoe UI Light</vt:lpstr>
      <vt:lpstr>Office Theme</vt:lpstr>
      <vt:lpstr>Effective Delivery of Death Notifications  [date, agency/organization]</vt:lpstr>
      <vt:lpstr>Learning Objectives</vt:lpstr>
      <vt:lpstr>**Content Warning**</vt:lpstr>
      <vt:lpstr>Death Investigations</vt:lpstr>
      <vt:lpstr>Medicolegal Investigations</vt:lpstr>
      <vt:lpstr>Medicolegal Investigations</vt:lpstr>
      <vt:lpstr>Project analysis slide 2</vt:lpstr>
      <vt:lpstr>Project analysis slide 2</vt:lpstr>
      <vt:lpstr>National Snapshot</vt:lpstr>
      <vt:lpstr>[State/County] Death Investigations</vt:lpstr>
      <vt:lpstr>[Agency] Death Investigations</vt:lpstr>
      <vt:lpstr>[Agency] Death Investigations</vt:lpstr>
      <vt:lpstr>[Agency] Death Investigations</vt:lpstr>
      <vt:lpstr>[Agency] Death Investigations</vt:lpstr>
      <vt:lpstr>Victim-Centered, Trauma-Informed, and Culturally-Sensitive Practices</vt:lpstr>
      <vt:lpstr>Definitions</vt:lpstr>
      <vt:lpstr>Definitions</vt:lpstr>
      <vt:lpstr>Victim-Centered</vt:lpstr>
      <vt:lpstr>Victim-Centered</vt:lpstr>
      <vt:lpstr>Victim-Centered Practice Examples – Death Notifications</vt:lpstr>
      <vt:lpstr>Trauma-Informed</vt:lpstr>
      <vt:lpstr>Trauma-Informed</vt:lpstr>
      <vt:lpstr>Trauma-Informed Practice Examples – Death Notifications</vt:lpstr>
      <vt:lpstr>Culturally-Sensitive</vt:lpstr>
      <vt:lpstr>Culturally-Sensitive</vt:lpstr>
      <vt:lpstr>Culturally-Sensitive Practice Examples – Death Notifications</vt:lpstr>
      <vt:lpstr>Death Notifications</vt:lpstr>
      <vt:lpstr>Project analysis slide 6</vt:lpstr>
      <vt:lpstr>Project analysis slide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Connected Processes</vt:lpstr>
      <vt:lpstr>Project analysis slide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Small Group Activity</vt:lpstr>
      <vt:lpstr>Project analysis slide 6</vt:lpstr>
      <vt:lpstr>Project analysis slide 6</vt:lpstr>
      <vt:lpstr>Final Thoughts</vt:lpstr>
      <vt:lpstr>Project analysis slide 6</vt:lpstr>
      <vt:lpstr>Presenter 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Death Notification [xxxxx]</dc:title>
  <dc:creator>Amy Durall</dc:creator>
  <cp:lastModifiedBy>Amy Durall</cp:lastModifiedBy>
  <cp:revision>66</cp:revision>
  <cp:lastPrinted>2024-02-13T16:41:49Z</cp:lastPrinted>
  <dcterms:created xsi:type="dcterms:W3CDTF">2022-05-24T11:37:54Z</dcterms:created>
  <dcterms:modified xsi:type="dcterms:W3CDTF">2024-04-13T14:56:35Z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