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1"/>
  </p:sldMasterIdLst>
  <p:sldIdLst>
    <p:sldId id="259" r:id="rId2"/>
    <p:sldId id="258" r:id="rId3"/>
    <p:sldId id="273" r:id="rId4"/>
    <p:sldId id="266" r:id="rId5"/>
    <p:sldId id="260" r:id="rId6"/>
    <p:sldId id="261" r:id="rId7"/>
    <p:sldId id="262" r:id="rId8"/>
    <p:sldId id="263" r:id="rId9"/>
    <p:sldId id="272" r:id="rId10"/>
    <p:sldId id="276" r:id="rId11"/>
    <p:sldId id="264" r:id="rId12"/>
    <p:sldId id="271" r:id="rId13"/>
    <p:sldId id="267" r:id="rId14"/>
    <p:sldId id="268" r:id="rId15"/>
    <p:sldId id="274" r:id="rId16"/>
    <p:sldId id="269" r:id="rId17"/>
    <p:sldId id="275" r:id="rId18"/>
    <p:sldId id="277"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as" initials="A" lastIdx="1" clrIdx="0">
    <p:extLst>
      <p:ext uri="{19B8F6BF-5375-455C-9EA6-DF929625EA0E}">
        <p15:presenceInfo xmlns:p15="http://schemas.microsoft.com/office/powerpoint/2012/main" userId="0135a8055e8b42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DA147"/>
    <a:srgbClr val="B54C2D"/>
    <a:srgbClr val="B66952"/>
    <a:srgbClr val="B56D45"/>
    <a:srgbClr val="DF9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p:scale>
          <a:sx n="97" d="100"/>
          <a:sy n="97" d="100"/>
        </p:scale>
        <p:origin x="55" y="3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12/22/2024</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3A98EE3D-8CD1-4C3F-BD1C-C98C9596463C}" type="slidenum">
              <a:rPr lang="en-US" smtClean="0"/>
              <a:pPr/>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80317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12/22/2024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577296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12/22/2024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222859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12/22/2024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54478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2405663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653595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198150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12/22/2024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858208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12/22/2024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97163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12/22/2024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24263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97288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9EA15526-7079-4B7B-987C-1B5FAE11A0FF}" type="datetime1">
              <a:rPr lang="en-US" smtClean="0"/>
              <a:t>12/22/2024</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27980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4">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73ED0CC-082F-4160-86E5-0D6041F12778}" type="datetime1">
              <a:rPr lang="en-US" smtClean="0"/>
              <a:t>12/22/2024</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3A98EE3D-8CD1-4C3F-BD1C-C98C9596463C}" type="slidenum">
              <a:rPr lang="en-US" smtClean="0"/>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958391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hf sldNum="0" hdr="0" ft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BC5572-FC33-4C1C-8DEE-C2CF75A7564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50279" y="10"/>
            <a:ext cx="4617723" cy="3463292"/>
          </a:xfrm>
          <a:prstGeom prst="rect">
            <a:avLst/>
          </a:prstGeom>
        </p:spPr>
      </p:pic>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2416065" y="1087121"/>
            <a:ext cx="8394661" cy="2341880"/>
          </a:xfrm>
        </p:spPr>
        <p:txBody>
          <a:bodyPr>
            <a:normAutofit/>
          </a:bodyPr>
          <a:lstStyle/>
          <a:p>
            <a:r>
              <a:rPr lang="en-US" sz="4800" dirty="0"/>
              <a:t>VILLA #46</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2416065" y="3910649"/>
            <a:ext cx="8394662" cy="1397951"/>
          </a:xfrm>
        </p:spPr>
        <p:txBody>
          <a:bodyPr>
            <a:normAutofit fontScale="55000" lnSpcReduction="20000"/>
          </a:bodyPr>
          <a:lstStyle/>
          <a:p>
            <a:r>
              <a:rPr lang="en-US" sz="2800" dirty="0"/>
              <a:t>Ferringhi Villas</a:t>
            </a:r>
            <a:br>
              <a:rPr lang="en-US" sz="2800" dirty="0"/>
            </a:br>
            <a:r>
              <a:rPr lang="en-US" sz="2800" dirty="0"/>
              <a:t>46 Jalan Ferringhi Indah 5</a:t>
            </a:r>
            <a:br>
              <a:rPr lang="en-US" sz="2800" dirty="0"/>
            </a:br>
            <a:r>
              <a:rPr lang="en-US" sz="2800" dirty="0"/>
              <a:t>11050 Batu Ferringhi</a:t>
            </a:r>
            <a:br>
              <a:rPr lang="en-US" sz="2800" dirty="0"/>
            </a:br>
            <a:r>
              <a:rPr lang="en-US" sz="2800" dirty="0"/>
              <a:t>Pilau Penang</a:t>
            </a:r>
            <a:br>
              <a:rPr lang="en-US" sz="2800" dirty="0"/>
            </a:br>
            <a:r>
              <a:rPr lang="en-US" sz="2800" dirty="0"/>
              <a:t>Malaysia</a:t>
            </a:r>
          </a:p>
        </p:txBody>
      </p:sp>
    </p:spTree>
    <p:extLst>
      <p:ext uri="{BB962C8B-B14F-4D97-AF65-F5344CB8AC3E}">
        <p14:creationId xmlns:p14="http://schemas.microsoft.com/office/powerpoint/2010/main" val="633738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8CBFF-18DA-4ABA-B50E-64C41DD0EE28}"/>
              </a:ext>
            </a:extLst>
          </p:cNvPr>
          <p:cNvSpPr>
            <a:spLocks noGrp="1"/>
          </p:cNvSpPr>
          <p:nvPr>
            <p:ph type="title"/>
          </p:nvPr>
        </p:nvSpPr>
        <p:spPr/>
        <p:txBody>
          <a:bodyPr/>
          <a:lstStyle/>
          <a:p>
            <a:r>
              <a:rPr lang="en-US" dirty="0"/>
              <a:t>Open Plan Living</a:t>
            </a:r>
            <a:endParaRPr lang="en-MY" dirty="0"/>
          </a:p>
        </p:txBody>
      </p:sp>
      <p:pic>
        <p:nvPicPr>
          <p:cNvPr id="8" name="Content Placeholder 7">
            <a:extLst>
              <a:ext uri="{FF2B5EF4-FFF2-40B4-BE49-F238E27FC236}">
                <a16:creationId xmlns:a16="http://schemas.microsoft.com/office/drawing/2014/main" id="{851FDF11-5473-445B-8FA4-8654F1B8570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317921" y="2163817"/>
            <a:ext cx="11822455" cy="2400299"/>
          </a:xfrm>
        </p:spPr>
      </p:pic>
    </p:spTree>
    <p:extLst>
      <p:ext uri="{BB962C8B-B14F-4D97-AF65-F5344CB8AC3E}">
        <p14:creationId xmlns:p14="http://schemas.microsoft.com/office/powerpoint/2010/main" val="974377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15F4F5-37F7-40FB-8CCC-381258C309BA}"/>
              </a:ext>
            </a:extLst>
          </p:cNvPr>
          <p:cNvSpPr>
            <a:spLocks noGrp="1"/>
          </p:cNvSpPr>
          <p:nvPr>
            <p:ph type="title"/>
          </p:nvPr>
        </p:nvSpPr>
        <p:spPr>
          <a:xfrm>
            <a:off x="1444671" y="798973"/>
            <a:ext cx="3273099" cy="1447613"/>
          </a:xfrm>
        </p:spPr>
        <p:txBody>
          <a:bodyPr/>
          <a:lstStyle/>
          <a:p>
            <a:r>
              <a:rPr lang="en-US" dirty="0"/>
              <a:t>modern Kitchen</a:t>
            </a:r>
            <a:endParaRPr lang="en-MY" dirty="0"/>
          </a:p>
        </p:txBody>
      </p:sp>
      <p:pic>
        <p:nvPicPr>
          <p:cNvPr id="6" name="Content Placeholder 5">
            <a:extLst>
              <a:ext uri="{FF2B5EF4-FFF2-40B4-BE49-F238E27FC236}">
                <a16:creationId xmlns:a16="http://schemas.microsoft.com/office/drawing/2014/main" id="{7E76F48A-F2EC-492E-8A41-7AC8198F925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3488" y="1123686"/>
            <a:ext cx="6013450" cy="4008966"/>
          </a:xfrm>
        </p:spPr>
      </p:pic>
      <p:sp>
        <p:nvSpPr>
          <p:cNvPr id="4" name="Text Placeholder 3">
            <a:extLst>
              <a:ext uri="{FF2B5EF4-FFF2-40B4-BE49-F238E27FC236}">
                <a16:creationId xmlns:a16="http://schemas.microsoft.com/office/drawing/2014/main" id="{2026BED7-871A-426C-95F0-61EDD7BB6DDD}"/>
              </a:ext>
            </a:extLst>
          </p:cNvPr>
          <p:cNvSpPr>
            <a:spLocks noGrp="1"/>
          </p:cNvSpPr>
          <p:nvPr>
            <p:ph type="body" sz="half" idx="2"/>
          </p:nvPr>
        </p:nvSpPr>
        <p:spPr>
          <a:xfrm>
            <a:off x="1442757" y="2619202"/>
            <a:ext cx="3275013" cy="2513450"/>
          </a:xfrm>
        </p:spPr>
        <p:txBody>
          <a:bodyPr>
            <a:normAutofit lnSpcReduction="10000"/>
          </a:bodyPr>
          <a:lstStyle/>
          <a:p>
            <a:r>
              <a:rPr lang="en-US" dirty="0"/>
              <a:t>Modern and spacy kitchen with high-end appliances.</a:t>
            </a:r>
            <a:br>
              <a:rPr lang="en-US" dirty="0"/>
            </a:br>
            <a:r>
              <a:rPr lang="en-US" dirty="0"/>
              <a:t>2 x Bosch Steam Oven</a:t>
            </a:r>
            <a:br>
              <a:rPr lang="en-US" dirty="0"/>
            </a:br>
            <a:r>
              <a:rPr lang="en-US" dirty="0"/>
              <a:t>1 x Bosch Dishwasher</a:t>
            </a:r>
            <a:br>
              <a:rPr lang="en-US" dirty="0"/>
            </a:br>
            <a:r>
              <a:rPr lang="en-US" dirty="0"/>
              <a:t>4 x Domino Hobs (Grill, Gas and </a:t>
            </a:r>
            <a:br>
              <a:rPr lang="en-US" dirty="0"/>
            </a:br>
            <a:r>
              <a:rPr lang="en-US" dirty="0"/>
              <a:t>      Induction)</a:t>
            </a:r>
            <a:br>
              <a:rPr lang="en-US" dirty="0"/>
            </a:br>
            <a:r>
              <a:rPr lang="en-US" dirty="0"/>
              <a:t>1 x 120 cm Bosch cooking hood</a:t>
            </a:r>
          </a:p>
          <a:p>
            <a:r>
              <a:rPr lang="en-MY" dirty="0"/>
              <a:t>1 x 788 litre Hitachi Fridge/Freezer</a:t>
            </a:r>
          </a:p>
        </p:txBody>
      </p:sp>
    </p:spTree>
    <p:extLst>
      <p:ext uri="{BB962C8B-B14F-4D97-AF65-F5344CB8AC3E}">
        <p14:creationId xmlns:p14="http://schemas.microsoft.com/office/powerpoint/2010/main" val="40140193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1C60A-4D29-456D-ADC8-AE88B29F42DD}"/>
              </a:ext>
            </a:extLst>
          </p:cNvPr>
          <p:cNvSpPr>
            <a:spLocks noGrp="1"/>
          </p:cNvSpPr>
          <p:nvPr>
            <p:ph type="title"/>
          </p:nvPr>
        </p:nvSpPr>
        <p:spPr/>
        <p:txBody>
          <a:bodyPr/>
          <a:lstStyle/>
          <a:p>
            <a:r>
              <a:rPr lang="en-US" dirty="0"/>
              <a:t>Bring Outdoors inside</a:t>
            </a:r>
            <a:endParaRPr lang="en-MY" dirty="0"/>
          </a:p>
        </p:txBody>
      </p:sp>
      <p:pic>
        <p:nvPicPr>
          <p:cNvPr id="6" name="Content Placeholder 5">
            <a:extLst>
              <a:ext uri="{FF2B5EF4-FFF2-40B4-BE49-F238E27FC236}">
                <a16:creationId xmlns:a16="http://schemas.microsoft.com/office/drawing/2014/main" id="{68D6D531-E400-42B3-AFF9-DA49F9CC5D6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043488" y="1123685"/>
            <a:ext cx="6013450" cy="4008966"/>
          </a:xfrm>
        </p:spPr>
      </p:pic>
      <p:sp>
        <p:nvSpPr>
          <p:cNvPr id="4" name="Text Placeholder 3">
            <a:extLst>
              <a:ext uri="{FF2B5EF4-FFF2-40B4-BE49-F238E27FC236}">
                <a16:creationId xmlns:a16="http://schemas.microsoft.com/office/drawing/2014/main" id="{D204E565-3F6E-4ADA-B156-080A685543BE}"/>
              </a:ext>
            </a:extLst>
          </p:cNvPr>
          <p:cNvSpPr>
            <a:spLocks noGrp="1"/>
          </p:cNvSpPr>
          <p:nvPr>
            <p:ph type="body" sz="half" idx="2"/>
          </p:nvPr>
        </p:nvSpPr>
        <p:spPr/>
        <p:txBody>
          <a:bodyPr/>
          <a:lstStyle/>
          <a:p>
            <a:r>
              <a:rPr lang="en-US" dirty="0"/>
              <a:t>Fully roofed terrace in front of living room and kitchen. Huge sliding door allows you to bring the outdoors to the livings space. Sliding window allows each serving the outdoor area.</a:t>
            </a:r>
            <a:endParaRPr lang="en-MY" dirty="0"/>
          </a:p>
        </p:txBody>
      </p:sp>
    </p:spTree>
    <p:extLst>
      <p:ext uri="{BB962C8B-B14F-4D97-AF65-F5344CB8AC3E}">
        <p14:creationId xmlns:p14="http://schemas.microsoft.com/office/powerpoint/2010/main" val="27651231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E1C60A-4D29-456D-ADC8-AE88B29F42DD}"/>
              </a:ext>
            </a:extLst>
          </p:cNvPr>
          <p:cNvSpPr>
            <a:spLocks noGrp="1"/>
          </p:cNvSpPr>
          <p:nvPr>
            <p:ph type="title"/>
          </p:nvPr>
        </p:nvSpPr>
        <p:spPr/>
        <p:txBody>
          <a:bodyPr/>
          <a:lstStyle/>
          <a:p>
            <a:r>
              <a:rPr lang="en-US" dirty="0"/>
              <a:t>Balcony with sea view</a:t>
            </a:r>
            <a:endParaRPr lang="en-MY" dirty="0"/>
          </a:p>
        </p:txBody>
      </p:sp>
      <p:pic>
        <p:nvPicPr>
          <p:cNvPr id="6" name="Content Placeholder 5">
            <a:extLst>
              <a:ext uri="{FF2B5EF4-FFF2-40B4-BE49-F238E27FC236}">
                <a16:creationId xmlns:a16="http://schemas.microsoft.com/office/drawing/2014/main" id="{68D6D531-E400-42B3-AFF9-DA49F9CC5D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3488" y="873125"/>
            <a:ext cx="6013450" cy="4510087"/>
          </a:xfrm>
        </p:spPr>
      </p:pic>
      <p:sp>
        <p:nvSpPr>
          <p:cNvPr id="4" name="Text Placeholder 3">
            <a:extLst>
              <a:ext uri="{FF2B5EF4-FFF2-40B4-BE49-F238E27FC236}">
                <a16:creationId xmlns:a16="http://schemas.microsoft.com/office/drawing/2014/main" id="{D204E565-3F6E-4ADA-B156-080A685543BE}"/>
              </a:ext>
            </a:extLst>
          </p:cNvPr>
          <p:cNvSpPr>
            <a:spLocks noGrp="1"/>
          </p:cNvSpPr>
          <p:nvPr>
            <p:ph type="body" sz="half" idx="2"/>
          </p:nvPr>
        </p:nvSpPr>
        <p:spPr/>
        <p:txBody>
          <a:bodyPr/>
          <a:lstStyle/>
          <a:p>
            <a:r>
              <a:rPr lang="en-US" dirty="0"/>
              <a:t>Beautiful and spacy terrace to enjoy your evenings. Extra full sized fridge and freezer in the office allows you have always chilled drinks ready for your guests.</a:t>
            </a:r>
            <a:endParaRPr lang="en-MY" dirty="0"/>
          </a:p>
        </p:txBody>
      </p:sp>
    </p:spTree>
    <p:extLst>
      <p:ext uri="{BB962C8B-B14F-4D97-AF65-F5344CB8AC3E}">
        <p14:creationId xmlns:p14="http://schemas.microsoft.com/office/powerpoint/2010/main" val="21909782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A20A9-B255-4613-8522-0B80E2673ACF}"/>
              </a:ext>
            </a:extLst>
          </p:cNvPr>
          <p:cNvSpPr>
            <a:spLocks noGrp="1"/>
          </p:cNvSpPr>
          <p:nvPr>
            <p:ph type="title"/>
          </p:nvPr>
        </p:nvSpPr>
        <p:spPr/>
        <p:txBody>
          <a:bodyPr/>
          <a:lstStyle/>
          <a:p>
            <a:r>
              <a:rPr lang="en-US" dirty="0"/>
              <a:t>Office Space</a:t>
            </a:r>
            <a:endParaRPr lang="en-MY" dirty="0"/>
          </a:p>
        </p:txBody>
      </p:sp>
      <p:pic>
        <p:nvPicPr>
          <p:cNvPr id="6" name="Content Placeholder 5">
            <a:extLst>
              <a:ext uri="{FF2B5EF4-FFF2-40B4-BE49-F238E27FC236}">
                <a16:creationId xmlns:a16="http://schemas.microsoft.com/office/drawing/2014/main" id="{F070ECB4-D6FD-46E7-9F56-F19E1530C33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043488" y="1637198"/>
            <a:ext cx="6013450" cy="2981940"/>
          </a:xfrm>
        </p:spPr>
      </p:pic>
      <p:sp>
        <p:nvSpPr>
          <p:cNvPr id="4" name="Text Placeholder 3">
            <a:extLst>
              <a:ext uri="{FF2B5EF4-FFF2-40B4-BE49-F238E27FC236}">
                <a16:creationId xmlns:a16="http://schemas.microsoft.com/office/drawing/2014/main" id="{C5CEBF25-C7CE-4517-A71B-0B5344CFF42A}"/>
              </a:ext>
            </a:extLst>
          </p:cNvPr>
          <p:cNvSpPr>
            <a:spLocks noGrp="1"/>
          </p:cNvSpPr>
          <p:nvPr>
            <p:ph type="body" sz="half" idx="2"/>
          </p:nvPr>
        </p:nvSpPr>
        <p:spPr/>
        <p:txBody>
          <a:bodyPr/>
          <a:lstStyle/>
          <a:p>
            <a:r>
              <a:rPr lang="en-US" dirty="0"/>
              <a:t>Generous airconditioned office space with massive luxury office furniture. As every room in our villa also the office has plenty of electric and internet sockets.</a:t>
            </a:r>
            <a:endParaRPr lang="en-MY" dirty="0"/>
          </a:p>
        </p:txBody>
      </p:sp>
    </p:spTree>
    <p:extLst>
      <p:ext uri="{BB962C8B-B14F-4D97-AF65-F5344CB8AC3E}">
        <p14:creationId xmlns:p14="http://schemas.microsoft.com/office/powerpoint/2010/main" val="1513085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A20A9-B255-4613-8522-0B80E2673ACF}"/>
              </a:ext>
            </a:extLst>
          </p:cNvPr>
          <p:cNvSpPr>
            <a:spLocks noGrp="1"/>
          </p:cNvSpPr>
          <p:nvPr>
            <p:ph type="title"/>
          </p:nvPr>
        </p:nvSpPr>
        <p:spPr/>
        <p:txBody>
          <a:bodyPr/>
          <a:lstStyle/>
          <a:p>
            <a:r>
              <a:rPr lang="en-US" dirty="0"/>
              <a:t>Staircases</a:t>
            </a:r>
            <a:endParaRPr lang="en-MY" dirty="0"/>
          </a:p>
        </p:txBody>
      </p:sp>
      <p:pic>
        <p:nvPicPr>
          <p:cNvPr id="6" name="Content Placeholder 5">
            <a:extLst>
              <a:ext uri="{FF2B5EF4-FFF2-40B4-BE49-F238E27FC236}">
                <a16:creationId xmlns:a16="http://schemas.microsoft.com/office/drawing/2014/main" id="{F070ECB4-D6FD-46E7-9F56-F19E1530C33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043488" y="1123685"/>
            <a:ext cx="6013450" cy="4008966"/>
          </a:xfrm>
        </p:spPr>
      </p:pic>
      <p:sp>
        <p:nvSpPr>
          <p:cNvPr id="4" name="Text Placeholder 3">
            <a:extLst>
              <a:ext uri="{FF2B5EF4-FFF2-40B4-BE49-F238E27FC236}">
                <a16:creationId xmlns:a16="http://schemas.microsoft.com/office/drawing/2014/main" id="{C5CEBF25-C7CE-4517-A71B-0B5344CFF42A}"/>
              </a:ext>
            </a:extLst>
          </p:cNvPr>
          <p:cNvSpPr>
            <a:spLocks noGrp="1"/>
          </p:cNvSpPr>
          <p:nvPr>
            <p:ph type="body" sz="half" idx="2"/>
          </p:nvPr>
        </p:nvSpPr>
        <p:spPr/>
        <p:txBody>
          <a:bodyPr/>
          <a:lstStyle/>
          <a:p>
            <a:r>
              <a:rPr lang="en-US" dirty="0"/>
              <a:t>Staircases got a custom build hand rail which servers during a power outage as emergency lighting. The color of the hand rail can be changed using a free APP.</a:t>
            </a:r>
            <a:endParaRPr lang="en-MY" dirty="0"/>
          </a:p>
        </p:txBody>
      </p:sp>
    </p:spTree>
    <p:extLst>
      <p:ext uri="{BB962C8B-B14F-4D97-AF65-F5344CB8AC3E}">
        <p14:creationId xmlns:p14="http://schemas.microsoft.com/office/powerpoint/2010/main" val="3840682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997034-7A1E-443E-9EF4-77286BFF1468}"/>
              </a:ext>
            </a:extLst>
          </p:cNvPr>
          <p:cNvSpPr>
            <a:spLocks noGrp="1"/>
          </p:cNvSpPr>
          <p:nvPr>
            <p:ph type="title"/>
          </p:nvPr>
        </p:nvSpPr>
        <p:spPr/>
        <p:txBody>
          <a:bodyPr/>
          <a:lstStyle/>
          <a:p>
            <a:r>
              <a:rPr lang="en-US" dirty="0"/>
              <a:t>Worth to mention</a:t>
            </a:r>
            <a:endParaRPr lang="en-MY" dirty="0"/>
          </a:p>
        </p:txBody>
      </p:sp>
      <p:sp>
        <p:nvSpPr>
          <p:cNvPr id="6" name="Content Placeholder 5">
            <a:extLst>
              <a:ext uri="{FF2B5EF4-FFF2-40B4-BE49-F238E27FC236}">
                <a16:creationId xmlns:a16="http://schemas.microsoft.com/office/drawing/2014/main" id="{921F5EEE-2384-4692-B73F-8C3B2D37028A}"/>
              </a:ext>
            </a:extLst>
          </p:cNvPr>
          <p:cNvSpPr>
            <a:spLocks noGrp="1"/>
          </p:cNvSpPr>
          <p:nvPr>
            <p:ph sz="half" idx="1"/>
          </p:nvPr>
        </p:nvSpPr>
        <p:spPr/>
        <p:txBody>
          <a:bodyPr>
            <a:normAutofit fontScale="25000" lnSpcReduction="20000"/>
          </a:bodyPr>
          <a:lstStyle/>
          <a:p>
            <a:pPr>
              <a:lnSpc>
                <a:spcPct val="107000"/>
              </a:lnSpc>
              <a:spcAft>
                <a:spcPts val="80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The house was completely renovated and basically to 2-thirds completely new build and all work was done with construction permit. And with that it is the only house in Ferringhi Villas what really was renovated fully legally.</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The design of the house was done focusing of optimal use of the existing space. There are nearly no dead-area/landings in the house.</a:t>
            </a:r>
          </a:p>
          <a:p>
            <a:r>
              <a:rPr lang="en-US" sz="4000" dirty="0">
                <a:effectLst/>
                <a:latin typeface="Calibri" panose="020F0502020204030204" pitchFamily="34" charset="0"/>
                <a:ea typeface="Calibri" panose="020F0502020204030204" pitchFamily="34" charset="0"/>
                <a:cs typeface="Times New Roman" panose="02020603050405020304" pitchFamily="18" charset="0"/>
              </a:rPr>
              <a:t>Materials used:</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 All windows imported from Germany. High-end double glass windows with </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  thermo bridges and high sound insulation.</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 Front door and inside doors imported from Germany. Soft closing.</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 Rail-free Aluminum Auto-gate </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 Facades painted with thermo-shield (Australia) what reduce the thermal effects </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   of the sun for more than 40%.</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 Outside roofing constructed with double sandwich PE material what filters UV </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   rays as well as IR rays. Imported from Switzerland.</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- 3</a:t>
            </a:r>
            <a:r>
              <a:rPr lang="en-US" sz="4000" baseline="30000" dirty="0">
                <a:effectLst/>
                <a:latin typeface="Calibri" panose="020F0502020204030204" pitchFamily="34" charset="0"/>
                <a:ea typeface="Calibri" panose="020F0502020204030204" pitchFamily="34" charset="0"/>
                <a:cs typeface="Times New Roman" panose="02020603050405020304" pitchFamily="18" charset="0"/>
              </a:rPr>
              <a:t>rd</a:t>
            </a:r>
            <a:r>
              <a:rPr lang="en-US" sz="4000" dirty="0">
                <a:effectLst/>
                <a:latin typeface="Calibri" panose="020F0502020204030204" pitchFamily="34" charset="0"/>
                <a:ea typeface="Calibri" panose="020F0502020204030204" pitchFamily="34" charset="0"/>
                <a:cs typeface="Times New Roman" panose="02020603050405020304" pitchFamily="18" charset="0"/>
              </a:rPr>
              <a:t> floor roof insulted with aluminum fitted rockwool to further enhance the </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   thermo insulation.</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 Electric outlets and switches from France</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 ACs as well as all other inbuild appliances are based on inverter technology and </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  all install lights are LED based in order to reduce electric consumption</a:t>
            </a:r>
            <a:r>
              <a:rPr lang="en-US" sz="2800" dirty="0">
                <a:effectLst/>
                <a:latin typeface="Calibri" panose="020F0502020204030204" pitchFamily="34" charset="0"/>
                <a:ea typeface="Calibri" panose="020F0502020204030204" pitchFamily="34" charset="0"/>
                <a:cs typeface="Times New Roman" panose="02020603050405020304" pitchFamily="18" charset="0"/>
              </a:rPr>
              <a:t>.</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MY" dirty="0"/>
          </a:p>
        </p:txBody>
      </p:sp>
      <p:sp>
        <p:nvSpPr>
          <p:cNvPr id="7" name="Content Placeholder 6">
            <a:extLst>
              <a:ext uri="{FF2B5EF4-FFF2-40B4-BE49-F238E27FC236}">
                <a16:creationId xmlns:a16="http://schemas.microsoft.com/office/drawing/2014/main" id="{839F4C85-10DB-457E-B1FC-55973EDF5E91}"/>
              </a:ext>
            </a:extLst>
          </p:cNvPr>
          <p:cNvSpPr>
            <a:spLocks noGrp="1"/>
          </p:cNvSpPr>
          <p:nvPr>
            <p:ph sz="half" idx="2"/>
          </p:nvPr>
        </p:nvSpPr>
        <p:spPr/>
        <p:txBody>
          <a:bodyPr>
            <a:noAutofit/>
          </a:bodyPr>
          <a:lstStyle/>
          <a:p>
            <a:pPr marL="0" indent="0">
              <a:lnSpc>
                <a:spcPct val="107000"/>
              </a:lnSpc>
              <a:spcAft>
                <a:spcPts val="800"/>
              </a:spcAft>
              <a:buNone/>
            </a:pPr>
            <a:r>
              <a:rPr lang="en-US" sz="1000" dirty="0">
                <a:effectLst/>
                <a:latin typeface="Calibri" panose="020F0502020204030204" pitchFamily="34" charset="0"/>
                <a:ea typeface="Calibri" panose="020F0502020204030204" pitchFamily="34" charset="0"/>
                <a:cs typeface="Times New Roman" panose="02020603050405020304" pitchFamily="18" charset="0"/>
              </a:rPr>
              <a:t>- The complete plumbing was changed and only stainless steel pipes were used.</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The complete house was rewired with high grade 3 x 0.75mm single wires what </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reduces the transmission losses in the house.</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Electric &amp; internet: Every single room of the house is equipped with plenty electric </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outlets (in the whole house 86 outlets are installed. </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Every sleeping room, the living room, the office and the terrace are equipped with </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internet outlets. </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The front garden has an additional supply of 12 V DC used for the water feature </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pump and in addition you will  have also a interconnection at the water feature in </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case you want to implement an IOT solution. </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The house is prepared for use of solar energy. A high-power cable is preinstalled and </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the service room has a high power switch installed.</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The electric distribution box contains 56 live circuit breakers and 2 fault current </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protection switches. The house is supplied with a 100 A line.</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Airconditioning: </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Living room and office:   Panasonic ceiling cassettes - 2.5 KW </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effectLst/>
                <a:latin typeface="Calibri" panose="020F0502020204030204" pitchFamily="34" charset="0"/>
                <a:ea typeface="Calibri" panose="020F0502020204030204" pitchFamily="34" charset="0"/>
                <a:cs typeface="Times New Roman" panose="02020603050405020304" pitchFamily="18" charset="0"/>
              </a:rPr>
              <a:t>   Sleeping rooms:                Panasonic wall units: 2 KW </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r>
              <a:rPr lang="en-US" sz="1000" dirty="0">
                <a:latin typeface="Calibri" panose="020F0502020204030204" pitchFamily="34" charset="0"/>
                <a:ea typeface="Calibri" panose="020F0502020204030204" pitchFamily="34" charset="0"/>
                <a:cs typeface="Times New Roman" panose="02020603050405020304" pitchFamily="18" charset="0"/>
              </a:rPr>
              <a:t>   </a:t>
            </a:r>
            <a:r>
              <a:rPr lang="en-US" sz="1000" dirty="0">
                <a:effectLst/>
                <a:latin typeface="Calibri" panose="020F0502020204030204" pitchFamily="34" charset="0"/>
                <a:ea typeface="Calibri" panose="020F0502020204030204" pitchFamily="34" charset="0"/>
                <a:cs typeface="Times New Roman" panose="02020603050405020304" pitchFamily="18" charset="0"/>
              </a:rPr>
              <a:t>All outdoor units are installed in a channel on the east side of the house. </a:t>
            </a:r>
            <a:br>
              <a:rPr lang="en-US" sz="1000" dirty="0">
                <a:effectLst/>
                <a:latin typeface="Calibri" panose="020F0502020204030204" pitchFamily="34" charset="0"/>
                <a:ea typeface="Calibri" panose="020F0502020204030204" pitchFamily="34" charset="0"/>
                <a:cs typeface="Times New Roman" panose="02020603050405020304" pitchFamily="18" charset="0"/>
              </a:rPr>
            </a:br>
            <a:endParaRPr lang="en-MY" sz="1000" dirty="0"/>
          </a:p>
        </p:txBody>
      </p:sp>
    </p:spTree>
    <p:extLst>
      <p:ext uri="{BB962C8B-B14F-4D97-AF65-F5344CB8AC3E}">
        <p14:creationId xmlns:p14="http://schemas.microsoft.com/office/powerpoint/2010/main" val="12405360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997034-7A1E-443E-9EF4-77286BFF1468}"/>
              </a:ext>
            </a:extLst>
          </p:cNvPr>
          <p:cNvSpPr>
            <a:spLocks noGrp="1"/>
          </p:cNvSpPr>
          <p:nvPr>
            <p:ph type="title"/>
          </p:nvPr>
        </p:nvSpPr>
        <p:spPr/>
        <p:txBody>
          <a:bodyPr/>
          <a:lstStyle/>
          <a:p>
            <a:r>
              <a:rPr lang="en-US" dirty="0"/>
              <a:t>Worth to mention</a:t>
            </a:r>
            <a:endParaRPr lang="en-MY" dirty="0"/>
          </a:p>
        </p:txBody>
      </p:sp>
      <p:sp>
        <p:nvSpPr>
          <p:cNvPr id="6" name="Content Placeholder 5">
            <a:extLst>
              <a:ext uri="{FF2B5EF4-FFF2-40B4-BE49-F238E27FC236}">
                <a16:creationId xmlns:a16="http://schemas.microsoft.com/office/drawing/2014/main" id="{921F5EEE-2384-4692-B73F-8C3B2D37028A}"/>
              </a:ext>
            </a:extLst>
          </p:cNvPr>
          <p:cNvSpPr>
            <a:spLocks noGrp="1"/>
          </p:cNvSpPr>
          <p:nvPr>
            <p:ph sz="half" idx="1"/>
          </p:nvPr>
        </p:nvSpPr>
        <p:spPr/>
        <p:txBody>
          <a:bodyPr>
            <a:normAutofit fontScale="40000" lnSpcReduction="20000"/>
          </a:bodyPr>
          <a:lstStyle/>
          <a:p>
            <a:pPr>
              <a:lnSpc>
                <a:spcPct val="107000"/>
              </a:lnSpc>
              <a:spcAft>
                <a:spcPts val="800"/>
              </a:spcAft>
            </a:pPr>
            <a:r>
              <a:rPr lang="en-US" sz="4000" dirty="0">
                <a:effectLst/>
                <a:latin typeface="Calibri" panose="020F0502020204030204" pitchFamily="34" charset="0"/>
                <a:ea typeface="Calibri" panose="020F0502020204030204" pitchFamily="34" charset="0"/>
                <a:cs typeface="Times New Roman" panose="02020603050405020304" pitchFamily="18" charset="0"/>
              </a:rPr>
              <a:t>When we designed the house the main factors for our design decisions were: </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1) Space efficiency: In nearly all existing buildings you see a lot of space wasted what can not be used as a practical living space. In our house there is one small landing of about 45 </a:t>
            </a:r>
            <a:r>
              <a:rPr lang="en-US" sz="4000" dirty="0" err="1">
                <a:effectLst/>
                <a:latin typeface="Calibri" panose="020F0502020204030204" pitchFamily="34" charset="0"/>
                <a:ea typeface="Calibri" panose="020F0502020204030204" pitchFamily="34" charset="0"/>
                <a:cs typeface="Times New Roman" panose="02020603050405020304" pitchFamily="18" charset="0"/>
              </a:rPr>
              <a:t>sqft</a:t>
            </a:r>
            <a:r>
              <a:rPr lang="en-US" sz="4000" dirty="0">
                <a:effectLst/>
                <a:latin typeface="Calibri" panose="020F0502020204030204" pitchFamily="34" charset="0"/>
                <a:ea typeface="Calibri" panose="020F0502020204030204" pitchFamily="34" charset="0"/>
                <a:cs typeface="Times New Roman" panose="02020603050405020304" pitchFamily="18" charset="0"/>
              </a:rPr>
              <a:t> (4 sqm) what has no practical use. All other space is dedicated.</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br>
              <a:rPr lang="en-US" sz="4000" dirty="0">
                <a:effectLst/>
                <a:latin typeface="Calibri" panose="020F0502020204030204" pitchFamily="34" charset="0"/>
                <a:ea typeface="Calibri" panose="020F0502020204030204" pitchFamily="34" charset="0"/>
                <a:cs typeface="Times New Roman" panose="02020603050405020304" pitchFamily="18" charset="0"/>
              </a:rPr>
            </a:br>
            <a:r>
              <a:rPr lang="en-US" sz="4000" dirty="0">
                <a:effectLst/>
                <a:latin typeface="Calibri" panose="020F0502020204030204" pitchFamily="34" charset="0"/>
                <a:ea typeface="Calibri" panose="020F0502020204030204" pitchFamily="34" charset="0"/>
                <a:cs typeface="Times New Roman" panose="02020603050405020304" pitchFamily="18" charset="0"/>
              </a:rPr>
              <a:t>2) Energy efficiency: We lived before in houses here in Penang and our electricity bill was above 1000 MYR per month. </a:t>
            </a:r>
            <a:r>
              <a:rPr lang="en-US" sz="4000" dirty="0">
                <a:latin typeface="Calibri" panose="020F0502020204030204" pitchFamily="34" charset="0"/>
                <a:ea typeface="Calibri" panose="020F0502020204030204" pitchFamily="34" charset="0"/>
                <a:cs typeface="Times New Roman" panose="02020603050405020304" pitchFamily="18" charset="0"/>
              </a:rPr>
              <a:t>Due to the technology used in our house our electricity bill dropped to 300-400 MYR.</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endParaRPr lang="en-U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839F4C85-10DB-457E-B1FC-55973EDF5E91}"/>
              </a:ext>
            </a:extLst>
          </p:cNvPr>
          <p:cNvSpPr>
            <a:spLocks noGrp="1"/>
          </p:cNvSpPr>
          <p:nvPr>
            <p:ph sz="half" idx="2"/>
          </p:nvPr>
        </p:nvSpPr>
        <p:spPr/>
        <p:txBody>
          <a:bodyPr>
            <a:noAutofit/>
          </a:bodyPr>
          <a:lstStyle/>
          <a:p>
            <a:pPr marL="0" indent="0">
              <a:lnSpc>
                <a:spcPct val="107000"/>
              </a:lnSpc>
              <a:spcAft>
                <a:spcPts val="800"/>
              </a:spcAft>
              <a:buNone/>
            </a:pPr>
            <a:r>
              <a:rPr lang="en-US" sz="1600" dirty="0">
                <a:latin typeface="Calibri" panose="020F0502020204030204" pitchFamily="34" charset="0"/>
                <a:ea typeface="Calibri" panose="020F0502020204030204" pitchFamily="34" charset="0"/>
                <a:cs typeface="Times New Roman" panose="02020603050405020304" pitchFamily="18" charset="0"/>
              </a:rPr>
              <a:t>3) Flexibility: When designing the rooms we had in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mind that future owners would like to have more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sleeping rooms as well as more bathrooms.</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 The current office space of about 450 </a:t>
            </a:r>
            <a:r>
              <a:rPr lang="en-US" sz="1600" dirty="0" err="1">
                <a:latin typeface="Calibri" panose="020F0502020204030204" pitchFamily="34" charset="0"/>
                <a:ea typeface="Calibri" panose="020F0502020204030204" pitchFamily="34" charset="0"/>
                <a:cs typeface="Times New Roman" panose="02020603050405020304" pitchFamily="18" charset="0"/>
              </a:rPr>
              <a:t>sqft</a:t>
            </a:r>
            <a:r>
              <a:rPr lang="en-US" sz="1600" dirty="0">
                <a:latin typeface="Calibri" panose="020F0502020204030204" pitchFamily="34" charset="0"/>
                <a:ea typeface="Calibri" panose="020F0502020204030204" pitchFamily="34" charset="0"/>
                <a:cs typeface="Times New Roman" panose="02020603050405020304" pitchFamily="18" charset="0"/>
              </a:rPr>
              <a:t> can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easily remodeled into a huge 5</a:t>
            </a:r>
            <a:r>
              <a:rPr lang="en-US" sz="16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600" dirty="0">
                <a:latin typeface="Calibri" panose="020F0502020204030204" pitchFamily="34" charset="0"/>
                <a:ea typeface="Calibri" panose="020F0502020204030204" pitchFamily="34" charset="0"/>
                <a:cs typeface="Times New Roman" panose="02020603050405020304" pitchFamily="18" charset="0"/>
              </a:rPr>
              <a:t> sleeping room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and the currently existing bath room can be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remodeled into a full bathroom.</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 The Laundry room in the second floor could be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remodeled into an on-suit bathroom without    </a:t>
            </a:r>
            <a:br>
              <a:rPr lang="en-US" sz="1600" dirty="0">
                <a:latin typeface="Calibri" panose="020F0502020204030204" pitchFamily="34" charset="0"/>
                <a:ea typeface="Calibri" panose="020F0502020204030204" pitchFamily="34" charset="0"/>
                <a:cs typeface="Times New Roman" panose="02020603050405020304" pitchFamily="18" charset="0"/>
              </a:rPr>
            </a:br>
            <a:r>
              <a:rPr lang="en-US" sz="1600" dirty="0">
                <a:latin typeface="Calibri" panose="020F0502020204030204" pitchFamily="34" charset="0"/>
                <a:ea typeface="Calibri" panose="020F0502020204030204" pitchFamily="34" charset="0"/>
                <a:cs typeface="Times New Roman" panose="02020603050405020304" pitchFamily="18" charset="0"/>
              </a:rPr>
              <a:t>        major costs. Plumbing is prepared.</a:t>
            </a:r>
            <a:br>
              <a:rPr lang="en-US" sz="1600" dirty="0">
                <a:latin typeface="Calibri" panose="020F0502020204030204" pitchFamily="34" charset="0"/>
                <a:ea typeface="Calibri" panose="020F0502020204030204" pitchFamily="34" charset="0"/>
                <a:cs typeface="Times New Roman" panose="02020603050405020304" pitchFamily="18" charset="0"/>
              </a:rPr>
            </a:br>
            <a:endParaRPr lang="en-MY" sz="1600" dirty="0"/>
          </a:p>
        </p:txBody>
      </p:sp>
    </p:spTree>
    <p:extLst>
      <p:ext uri="{BB962C8B-B14F-4D97-AF65-F5344CB8AC3E}">
        <p14:creationId xmlns:p14="http://schemas.microsoft.com/office/powerpoint/2010/main" val="256015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8CBFF-18DA-4ABA-B50E-64C41DD0EE28}"/>
              </a:ext>
            </a:extLst>
          </p:cNvPr>
          <p:cNvSpPr>
            <a:spLocks noGrp="1"/>
          </p:cNvSpPr>
          <p:nvPr>
            <p:ph type="title"/>
          </p:nvPr>
        </p:nvSpPr>
        <p:spPr/>
        <p:txBody>
          <a:bodyPr>
            <a:normAutofit/>
          </a:bodyPr>
          <a:lstStyle/>
          <a:p>
            <a:pPr algn="ctr"/>
            <a:r>
              <a:rPr lang="en-US" dirty="0"/>
              <a:t>Enjoy morning or evening walks on Ferringhi beach – 200 meter from your door</a:t>
            </a:r>
            <a:endParaRPr lang="en-MY" dirty="0"/>
          </a:p>
        </p:txBody>
      </p:sp>
      <p:pic>
        <p:nvPicPr>
          <p:cNvPr id="8" name="Content Placeholder 7">
            <a:extLst>
              <a:ext uri="{FF2B5EF4-FFF2-40B4-BE49-F238E27FC236}">
                <a16:creationId xmlns:a16="http://schemas.microsoft.com/office/drawing/2014/main" id="{851FDF11-5473-445B-8FA4-8654F1B8570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1429189" y="2008091"/>
            <a:ext cx="4606941" cy="3455206"/>
          </a:xfrm>
        </p:spPr>
      </p:pic>
      <p:pic>
        <p:nvPicPr>
          <p:cNvPr id="4" name="Picture 3">
            <a:extLst>
              <a:ext uri="{FF2B5EF4-FFF2-40B4-BE49-F238E27FC236}">
                <a16:creationId xmlns:a16="http://schemas.microsoft.com/office/drawing/2014/main" id="{BFF8CBDF-7E3D-426B-830B-B9F6956E871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447911" y="1980501"/>
            <a:ext cx="4606941" cy="3455205"/>
          </a:xfrm>
          <a:prstGeom prst="rect">
            <a:avLst/>
          </a:prstGeom>
        </p:spPr>
      </p:pic>
    </p:spTree>
    <p:extLst>
      <p:ext uri="{BB962C8B-B14F-4D97-AF65-F5344CB8AC3E}">
        <p14:creationId xmlns:p14="http://schemas.microsoft.com/office/powerpoint/2010/main" val="502888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748D-BEEC-43A4-BFF3-B31C0275A5D9}"/>
              </a:ext>
            </a:extLst>
          </p:cNvPr>
          <p:cNvSpPr>
            <a:spLocks noGrp="1"/>
          </p:cNvSpPr>
          <p:nvPr>
            <p:ph type="title"/>
          </p:nvPr>
        </p:nvSpPr>
        <p:spPr/>
        <p:txBody>
          <a:bodyPr>
            <a:normAutofit/>
          </a:bodyPr>
          <a:lstStyle/>
          <a:p>
            <a:pPr algn="ctr"/>
            <a:r>
              <a:rPr lang="en-US" dirty="0"/>
              <a:t>Basic Data</a:t>
            </a:r>
          </a:p>
        </p:txBody>
      </p:sp>
      <p:sp>
        <p:nvSpPr>
          <p:cNvPr id="3" name="Text Placeholder 2">
            <a:extLst>
              <a:ext uri="{FF2B5EF4-FFF2-40B4-BE49-F238E27FC236}">
                <a16:creationId xmlns:a16="http://schemas.microsoft.com/office/drawing/2014/main" id="{5F2A93D1-28AF-442A-AACE-F80FDE2A0A88}"/>
              </a:ext>
            </a:extLst>
          </p:cNvPr>
          <p:cNvSpPr>
            <a:spLocks noGrp="1"/>
          </p:cNvSpPr>
          <p:nvPr>
            <p:ph type="body" idx="1"/>
          </p:nvPr>
        </p:nvSpPr>
        <p:spPr/>
        <p:txBody>
          <a:bodyPr/>
          <a:lstStyle/>
          <a:p>
            <a:r>
              <a:rPr lang="en-US" dirty="0"/>
              <a:t>Location</a:t>
            </a:r>
            <a:endParaRPr lang="en-MY" dirty="0"/>
          </a:p>
        </p:txBody>
      </p:sp>
      <p:sp>
        <p:nvSpPr>
          <p:cNvPr id="7" name="Text Placeholder 6">
            <a:extLst>
              <a:ext uri="{FF2B5EF4-FFF2-40B4-BE49-F238E27FC236}">
                <a16:creationId xmlns:a16="http://schemas.microsoft.com/office/drawing/2014/main" id="{109A5E2B-7FED-4378-A20E-C7AE75DB1C11}"/>
              </a:ext>
            </a:extLst>
          </p:cNvPr>
          <p:cNvSpPr>
            <a:spLocks noGrp="1"/>
          </p:cNvSpPr>
          <p:nvPr>
            <p:ph type="body" sz="half" idx="15"/>
          </p:nvPr>
        </p:nvSpPr>
        <p:spPr/>
        <p:txBody>
          <a:bodyPr/>
          <a:lstStyle/>
          <a:p>
            <a:r>
              <a:rPr lang="en-MY" dirty="0"/>
              <a:t>200 meter from the beach</a:t>
            </a:r>
          </a:p>
          <a:p>
            <a:r>
              <a:rPr lang="en-MY" dirty="0"/>
              <a:t>Located inside a gated community</a:t>
            </a:r>
          </a:p>
          <a:p>
            <a:r>
              <a:rPr lang="en-MY" dirty="0"/>
              <a:t>Access to fitness centre, swimming pool and tennis court</a:t>
            </a:r>
          </a:p>
          <a:p>
            <a:r>
              <a:rPr lang="en-MY" dirty="0"/>
              <a:t>Landed property with garden</a:t>
            </a:r>
          </a:p>
          <a:p>
            <a:r>
              <a:rPr lang="en-MY" dirty="0"/>
              <a:t>Extreme quiet location</a:t>
            </a:r>
          </a:p>
          <a:p>
            <a:r>
              <a:rPr lang="en-MY" dirty="0"/>
              <a:t>Close proximity to shops</a:t>
            </a:r>
          </a:p>
        </p:txBody>
      </p:sp>
      <p:sp>
        <p:nvSpPr>
          <p:cNvPr id="5" name="Text Placeholder 4">
            <a:extLst>
              <a:ext uri="{FF2B5EF4-FFF2-40B4-BE49-F238E27FC236}">
                <a16:creationId xmlns:a16="http://schemas.microsoft.com/office/drawing/2014/main" id="{D086A7D2-DCD9-436F-B741-5BBD64C9570F}"/>
              </a:ext>
            </a:extLst>
          </p:cNvPr>
          <p:cNvSpPr>
            <a:spLocks noGrp="1"/>
          </p:cNvSpPr>
          <p:nvPr>
            <p:ph type="body" sz="quarter" idx="3"/>
          </p:nvPr>
        </p:nvSpPr>
        <p:spPr/>
        <p:txBody>
          <a:bodyPr/>
          <a:lstStyle/>
          <a:p>
            <a:r>
              <a:rPr lang="en-US" dirty="0"/>
              <a:t>Details</a:t>
            </a:r>
            <a:endParaRPr lang="en-MY" dirty="0"/>
          </a:p>
        </p:txBody>
      </p:sp>
      <p:sp>
        <p:nvSpPr>
          <p:cNvPr id="8" name="Text Placeholder 7">
            <a:extLst>
              <a:ext uri="{FF2B5EF4-FFF2-40B4-BE49-F238E27FC236}">
                <a16:creationId xmlns:a16="http://schemas.microsoft.com/office/drawing/2014/main" id="{E9589CC7-4F33-4E44-8B98-AFBFEA935B79}"/>
              </a:ext>
            </a:extLst>
          </p:cNvPr>
          <p:cNvSpPr>
            <a:spLocks noGrp="1"/>
          </p:cNvSpPr>
          <p:nvPr>
            <p:ph type="body" sz="half" idx="16"/>
          </p:nvPr>
        </p:nvSpPr>
        <p:spPr/>
        <p:txBody>
          <a:bodyPr/>
          <a:lstStyle/>
          <a:p>
            <a:r>
              <a:rPr lang="en-MY" dirty="0"/>
              <a:t>Title: Strata – freehold</a:t>
            </a:r>
          </a:p>
          <a:p>
            <a:r>
              <a:rPr lang="en-MY" dirty="0"/>
              <a:t>Build up area: 225 sqm / 2420 </a:t>
            </a:r>
            <a:r>
              <a:rPr lang="en-MY" dirty="0" err="1"/>
              <a:t>sqft</a:t>
            </a:r>
            <a:endParaRPr lang="en-MY" dirty="0"/>
          </a:p>
          <a:p>
            <a:r>
              <a:rPr lang="en-MY" dirty="0"/>
              <a:t>Roofed outside area: 137 sqm / 1475 </a:t>
            </a:r>
            <a:r>
              <a:rPr lang="en-MY" dirty="0" err="1"/>
              <a:t>sqft</a:t>
            </a:r>
            <a:endParaRPr lang="en-MY" dirty="0"/>
          </a:p>
          <a:p>
            <a:r>
              <a:rPr lang="en-MY" dirty="0"/>
              <a:t>Completely renovated: 2018 with full legal paperwork</a:t>
            </a:r>
          </a:p>
          <a:p>
            <a:r>
              <a:rPr lang="en-MY" dirty="0"/>
              <a:t>Air Condition:   6 (13 kW)</a:t>
            </a:r>
          </a:p>
          <a:p>
            <a:r>
              <a:rPr lang="en-MY" dirty="0"/>
              <a:t>Highly energy efficient</a:t>
            </a:r>
          </a:p>
        </p:txBody>
      </p:sp>
      <p:sp>
        <p:nvSpPr>
          <p:cNvPr id="6" name="Text Placeholder 5">
            <a:extLst>
              <a:ext uri="{FF2B5EF4-FFF2-40B4-BE49-F238E27FC236}">
                <a16:creationId xmlns:a16="http://schemas.microsoft.com/office/drawing/2014/main" id="{10EAF4D0-B429-4A16-A720-FF939568B53C}"/>
              </a:ext>
            </a:extLst>
          </p:cNvPr>
          <p:cNvSpPr>
            <a:spLocks noGrp="1"/>
          </p:cNvSpPr>
          <p:nvPr>
            <p:ph type="body" sz="quarter" idx="13"/>
          </p:nvPr>
        </p:nvSpPr>
        <p:spPr/>
        <p:txBody>
          <a:bodyPr/>
          <a:lstStyle/>
          <a:p>
            <a:r>
              <a:rPr lang="en-US" dirty="0"/>
              <a:t>Key Data</a:t>
            </a:r>
            <a:endParaRPr lang="en-MY" dirty="0"/>
          </a:p>
        </p:txBody>
      </p:sp>
      <p:sp>
        <p:nvSpPr>
          <p:cNvPr id="9" name="Text Placeholder 8">
            <a:extLst>
              <a:ext uri="{FF2B5EF4-FFF2-40B4-BE49-F238E27FC236}">
                <a16:creationId xmlns:a16="http://schemas.microsoft.com/office/drawing/2014/main" id="{B25034D0-C79B-4129-98A7-51D5243CE72B}"/>
              </a:ext>
            </a:extLst>
          </p:cNvPr>
          <p:cNvSpPr>
            <a:spLocks noGrp="1"/>
          </p:cNvSpPr>
          <p:nvPr>
            <p:ph type="body" sz="half" idx="17"/>
          </p:nvPr>
        </p:nvSpPr>
        <p:spPr/>
        <p:txBody>
          <a:bodyPr>
            <a:normAutofit fontScale="92500" lnSpcReduction="10000"/>
          </a:bodyPr>
          <a:lstStyle/>
          <a:p>
            <a:r>
              <a:rPr lang="en-MY" dirty="0"/>
              <a:t>Sleeping Rooms:    4 (5)</a:t>
            </a:r>
          </a:p>
          <a:p>
            <a:r>
              <a:rPr lang="en-MY" dirty="0"/>
              <a:t>Bathrooms: 	3 (4)</a:t>
            </a:r>
          </a:p>
          <a:p>
            <a:r>
              <a:rPr lang="en-MY" dirty="0"/>
              <a:t>Storage room:     1</a:t>
            </a:r>
          </a:p>
          <a:p>
            <a:r>
              <a:rPr lang="en-MY" dirty="0"/>
              <a:t>Living room/Kitchen:    1</a:t>
            </a:r>
          </a:p>
          <a:p>
            <a:r>
              <a:rPr lang="en-MY" dirty="0"/>
              <a:t>Outdoor Kitchen:    1</a:t>
            </a:r>
          </a:p>
          <a:p>
            <a:r>
              <a:rPr lang="en-MY" dirty="0"/>
              <a:t>Laundry Room:    1</a:t>
            </a:r>
          </a:p>
          <a:p>
            <a:r>
              <a:rPr lang="en-MY" dirty="0"/>
              <a:t>Office:    1</a:t>
            </a:r>
          </a:p>
          <a:p>
            <a:r>
              <a:rPr lang="en-MY" dirty="0"/>
              <a:t>Fully high-end furnished</a:t>
            </a:r>
            <a:br>
              <a:rPr lang="en-MY" dirty="0"/>
            </a:br>
            <a:endParaRPr lang="en-MY" dirty="0"/>
          </a:p>
        </p:txBody>
      </p:sp>
    </p:spTree>
    <p:extLst>
      <p:ext uri="{BB962C8B-B14F-4D97-AF65-F5344CB8AC3E}">
        <p14:creationId xmlns:p14="http://schemas.microsoft.com/office/powerpoint/2010/main" val="2689089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D00C-A271-4338-A6CE-9ABCF6B52AE2}"/>
              </a:ext>
            </a:extLst>
          </p:cNvPr>
          <p:cNvSpPr>
            <a:spLocks noGrp="1"/>
          </p:cNvSpPr>
          <p:nvPr>
            <p:ph type="title"/>
          </p:nvPr>
        </p:nvSpPr>
        <p:spPr/>
        <p:txBody>
          <a:bodyPr/>
          <a:lstStyle/>
          <a:p>
            <a:pPr algn="ctr"/>
            <a:r>
              <a:rPr lang="en-MY" dirty="0"/>
              <a:t>Western style and technology</a:t>
            </a:r>
          </a:p>
        </p:txBody>
      </p:sp>
      <p:pic>
        <p:nvPicPr>
          <p:cNvPr id="10" name="Content Placeholder 9">
            <a:extLst>
              <a:ext uri="{FF2B5EF4-FFF2-40B4-BE49-F238E27FC236}">
                <a16:creationId xmlns:a16="http://schemas.microsoft.com/office/drawing/2014/main" id="{ECCFD241-6EB6-4687-BFE3-845B5B7CF0C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5043488" y="1304993"/>
            <a:ext cx="6013450" cy="3646350"/>
          </a:xfrm>
        </p:spPr>
      </p:pic>
      <p:sp>
        <p:nvSpPr>
          <p:cNvPr id="8" name="Text Placeholder 7">
            <a:extLst>
              <a:ext uri="{FF2B5EF4-FFF2-40B4-BE49-F238E27FC236}">
                <a16:creationId xmlns:a16="http://schemas.microsoft.com/office/drawing/2014/main" id="{BB742699-56B4-4344-806F-8B7051CF4346}"/>
              </a:ext>
            </a:extLst>
          </p:cNvPr>
          <p:cNvSpPr>
            <a:spLocks noGrp="1"/>
          </p:cNvSpPr>
          <p:nvPr>
            <p:ph type="body" sz="half" idx="2"/>
          </p:nvPr>
        </p:nvSpPr>
        <p:spPr/>
        <p:txBody>
          <a:bodyPr>
            <a:normAutofit fontScale="85000" lnSpcReduction="20000"/>
          </a:bodyPr>
          <a:lstStyle/>
          <a:p>
            <a:r>
              <a:rPr lang="en-US" dirty="0"/>
              <a:t>The renovation what happened in 2018 was extensive and costed more than 1.5 million MYR. </a:t>
            </a:r>
            <a:br>
              <a:rPr lang="en-US" dirty="0"/>
            </a:br>
            <a:r>
              <a:rPr lang="en-US" dirty="0"/>
              <a:t>The front half of the house was demolished and new rebuild.</a:t>
            </a:r>
            <a:br>
              <a:rPr lang="en-US" dirty="0"/>
            </a:br>
            <a:r>
              <a:rPr lang="en-US" dirty="0"/>
              <a:t>New plumbing in stainless steel. New electric wiring using nearly 4000 meter electric cable and 800 meter internet cable. 86 electric outlets and 56 circuit breakers.</a:t>
            </a:r>
            <a:endParaRPr lang="en-MY" dirty="0"/>
          </a:p>
        </p:txBody>
      </p:sp>
    </p:spTree>
    <p:extLst>
      <p:ext uri="{BB962C8B-B14F-4D97-AF65-F5344CB8AC3E}">
        <p14:creationId xmlns:p14="http://schemas.microsoft.com/office/powerpoint/2010/main" val="3380310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5E285-303B-45B4-A4E0-73BB78DE02AA}"/>
              </a:ext>
            </a:extLst>
          </p:cNvPr>
          <p:cNvSpPr>
            <a:spLocks noGrp="1"/>
          </p:cNvSpPr>
          <p:nvPr>
            <p:ph type="title"/>
          </p:nvPr>
        </p:nvSpPr>
        <p:spPr/>
        <p:txBody>
          <a:bodyPr/>
          <a:lstStyle/>
          <a:p>
            <a:r>
              <a:rPr lang="en-US" dirty="0"/>
              <a:t>Balcony with sea view</a:t>
            </a:r>
            <a:endParaRPr lang="en-MY" dirty="0"/>
          </a:p>
        </p:txBody>
      </p:sp>
      <p:pic>
        <p:nvPicPr>
          <p:cNvPr id="6" name="Content Placeholder 5">
            <a:extLst>
              <a:ext uri="{FF2B5EF4-FFF2-40B4-BE49-F238E27FC236}">
                <a16:creationId xmlns:a16="http://schemas.microsoft.com/office/drawing/2014/main" id="{12950C7A-FCFF-4419-B4ED-83D6F8838C4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3488" y="1123686"/>
            <a:ext cx="6013450" cy="4008966"/>
          </a:xfrm>
        </p:spPr>
      </p:pic>
      <p:sp>
        <p:nvSpPr>
          <p:cNvPr id="4" name="Text Placeholder 3">
            <a:extLst>
              <a:ext uri="{FF2B5EF4-FFF2-40B4-BE49-F238E27FC236}">
                <a16:creationId xmlns:a16="http://schemas.microsoft.com/office/drawing/2014/main" id="{3C2E2A94-3316-4612-B117-970BDDCF1CBD}"/>
              </a:ext>
            </a:extLst>
          </p:cNvPr>
          <p:cNvSpPr>
            <a:spLocks noGrp="1"/>
          </p:cNvSpPr>
          <p:nvPr>
            <p:ph type="body" sz="half" idx="2"/>
          </p:nvPr>
        </p:nvSpPr>
        <p:spPr/>
        <p:txBody>
          <a:bodyPr/>
          <a:lstStyle/>
          <a:p>
            <a:r>
              <a:rPr lang="en-US" dirty="0"/>
              <a:t>Huge Terrace with high-end outdoor furniture. Fully roofed with a roofing imported from Switzerland what filters UV-rays as well as IR-rays, to keep the place cool.</a:t>
            </a:r>
            <a:endParaRPr lang="en-MY" dirty="0"/>
          </a:p>
        </p:txBody>
      </p:sp>
    </p:spTree>
    <p:extLst>
      <p:ext uri="{BB962C8B-B14F-4D97-AF65-F5344CB8AC3E}">
        <p14:creationId xmlns:p14="http://schemas.microsoft.com/office/powerpoint/2010/main" val="13656975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6DC4A386-F3AE-4408-953D-B4913E4ED0CA}"/>
              </a:ext>
            </a:extLst>
          </p:cNvPr>
          <p:cNvSpPr>
            <a:spLocks noGrp="1"/>
          </p:cNvSpPr>
          <p:nvPr>
            <p:ph type="title"/>
          </p:nvPr>
        </p:nvSpPr>
        <p:spPr/>
        <p:txBody>
          <a:bodyPr/>
          <a:lstStyle/>
          <a:p>
            <a:r>
              <a:rPr lang="en-US" dirty="0"/>
              <a:t>Sleeping Rooms</a:t>
            </a:r>
            <a:endParaRPr lang="en-MY" dirty="0"/>
          </a:p>
        </p:txBody>
      </p:sp>
      <p:sp>
        <p:nvSpPr>
          <p:cNvPr id="25" name="Text Placeholder 24">
            <a:extLst>
              <a:ext uri="{FF2B5EF4-FFF2-40B4-BE49-F238E27FC236}">
                <a16:creationId xmlns:a16="http://schemas.microsoft.com/office/drawing/2014/main" id="{48F19974-4091-4989-9B8D-C57F79DC510B}"/>
              </a:ext>
            </a:extLst>
          </p:cNvPr>
          <p:cNvSpPr>
            <a:spLocks noGrp="1"/>
          </p:cNvSpPr>
          <p:nvPr>
            <p:ph type="body" idx="1"/>
          </p:nvPr>
        </p:nvSpPr>
        <p:spPr/>
        <p:txBody>
          <a:bodyPr/>
          <a:lstStyle/>
          <a:p>
            <a:r>
              <a:rPr lang="en-US" dirty="0"/>
              <a:t>Master 1</a:t>
            </a:r>
            <a:endParaRPr lang="en-MY" dirty="0"/>
          </a:p>
        </p:txBody>
      </p:sp>
      <p:pic>
        <p:nvPicPr>
          <p:cNvPr id="30" name="Content Placeholder 29">
            <a:extLst>
              <a:ext uri="{FF2B5EF4-FFF2-40B4-BE49-F238E27FC236}">
                <a16:creationId xmlns:a16="http://schemas.microsoft.com/office/drawing/2014/main" id="{C171A084-02D9-4EED-8E87-64C49906AC5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p:blipFill>
        <p:spPr>
          <a:xfrm>
            <a:off x="1447800" y="3010697"/>
            <a:ext cx="4645025" cy="2271707"/>
          </a:xfrm>
        </p:spPr>
      </p:pic>
      <p:sp>
        <p:nvSpPr>
          <p:cNvPr id="27" name="Text Placeholder 26">
            <a:extLst>
              <a:ext uri="{FF2B5EF4-FFF2-40B4-BE49-F238E27FC236}">
                <a16:creationId xmlns:a16="http://schemas.microsoft.com/office/drawing/2014/main" id="{A8AE8F5C-C5A2-44F1-9CB2-0DEDC9232C7D}"/>
              </a:ext>
            </a:extLst>
          </p:cNvPr>
          <p:cNvSpPr>
            <a:spLocks noGrp="1"/>
          </p:cNvSpPr>
          <p:nvPr>
            <p:ph type="body" sz="quarter" idx="3"/>
          </p:nvPr>
        </p:nvSpPr>
        <p:spPr/>
        <p:txBody>
          <a:bodyPr/>
          <a:lstStyle/>
          <a:p>
            <a:r>
              <a:rPr lang="en-US" dirty="0"/>
              <a:t>Master 2</a:t>
            </a:r>
            <a:endParaRPr lang="en-MY" dirty="0"/>
          </a:p>
        </p:txBody>
      </p:sp>
      <p:pic>
        <p:nvPicPr>
          <p:cNvPr id="32" name="Content Placeholder 31">
            <a:extLst>
              <a:ext uri="{FF2B5EF4-FFF2-40B4-BE49-F238E27FC236}">
                <a16:creationId xmlns:a16="http://schemas.microsoft.com/office/drawing/2014/main" id="{C0A6B22E-2A31-48A1-81E8-2EC4B3EC3DAC}"/>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p:blipFill>
        <p:spPr>
          <a:xfrm>
            <a:off x="6755073" y="2820988"/>
            <a:ext cx="3958704" cy="2638425"/>
          </a:xfrm>
        </p:spPr>
      </p:pic>
    </p:spTree>
    <p:extLst>
      <p:ext uri="{BB962C8B-B14F-4D97-AF65-F5344CB8AC3E}">
        <p14:creationId xmlns:p14="http://schemas.microsoft.com/office/powerpoint/2010/main" val="22112348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8CBFF-18DA-4ABA-B50E-64C41DD0EE28}"/>
              </a:ext>
            </a:extLst>
          </p:cNvPr>
          <p:cNvSpPr>
            <a:spLocks noGrp="1"/>
          </p:cNvSpPr>
          <p:nvPr>
            <p:ph type="title"/>
          </p:nvPr>
        </p:nvSpPr>
        <p:spPr/>
        <p:txBody>
          <a:bodyPr/>
          <a:lstStyle/>
          <a:p>
            <a:r>
              <a:rPr lang="en-US" dirty="0"/>
              <a:t>Sleeping Rooms</a:t>
            </a:r>
            <a:endParaRPr lang="en-MY" dirty="0"/>
          </a:p>
        </p:txBody>
      </p:sp>
      <p:sp>
        <p:nvSpPr>
          <p:cNvPr id="3" name="Text Placeholder 2">
            <a:extLst>
              <a:ext uri="{FF2B5EF4-FFF2-40B4-BE49-F238E27FC236}">
                <a16:creationId xmlns:a16="http://schemas.microsoft.com/office/drawing/2014/main" id="{0017D04F-818B-4251-A1D5-A63DDD5E67E6}"/>
              </a:ext>
            </a:extLst>
          </p:cNvPr>
          <p:cNvSpPr>
            <a:spLocks noGrp="1"/>
          </p:cNvSpPr>
          <p:nvPr>
            <p:ph type="body" idx="1"/>
          </p:nvPr>
        </p:nvSpPr>
        <p:spPr/>
        <p:txBody>
          <a:bodyPr/>
          <a:lstStyle/>
          <a:p>
            <a:r>
              <a:rPr lang="en-US" dirty="0"/>
              <a:t>Guest 1</a:t>
            </a:r>
            <a:endParaRPr lang="en-MY" dirty="0"/>
          </a:p>
        </p:txBody>
      </p:sp>
      <p:pic>
        <p:nvPicPr>
          <p:cNvPr id="8" name="Content Placeholder 7">
            <a:extLst>
              <a:ext uri="{FF2B5EF4-FFF2-40B4-BE49-F238E27FC236}">
                <a16:creationId xmlns:a16="http://schemas.microsoft.com/office/drawing/2014/main" id="{851FDF11-5473-445B-8FA4-8654F1B8570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p:blipFill>
        <p:spPr>
          <a:xfrm>
            <a:off x="1786731" y="2824163"/>
            <a:ext cx="3967162" cy="2644775"/>
          </a:xfrm>
        </p:spPr>
      </p:pic>
      <p:sp>
        <p:nvSpPr>
          <p:cNvPr id="5" name="Text Placeholder 4">
            <a:extLst>
              <a:ext uri="{FF2B5EF4-FFF2-40B4-BE49-F238E27FC236}">
                <a16:creationId xmlns:a16="http://schemas.microsoft.com/office/drawing/2014/main" id="{83228E4E-8BC4-4B76-B166-A8B1645EBEB1}"/>
              </a:ext>
            </a:extLst>
          </p:cNvPr>
          <p:cNvSpPr>
            <a:spLocks noGrp="1"/>
          </p:cNvSpPr>
          <p:nvPr>
            <p:ph type="body" sz="quarter" idx="3"/>
          </p:nvPr>
        </p:nvSpPr>
        <p:spPr/>
        <p:txBody>
          <a:bodyPr/>
          <a:lstStyle/>
          <a:p>
            <a:r>
              <a:rPr lang="en-US" dirty="0"/>
              <a:t>Guest 2</a:t>
            </a:r>
            <a:endParaRPr lang="en-MY" dirty="0"/>
          </a:p>
        </p:txBody>
      </p:sp>
      <p:pic>
        <p:nvPicPr>
          <p:cNvPr id="10" name="Content Placeholder 9">
            <a:extLst>
              <a:ext uri="{FF2B5EF4-FFF2-40B4-BE49-F238E27FC236}">
                <a16:creationId xmlns:a16="http://schemas.microsoft.com/office/drawing/2014/main" id="{B6FDD139-058B-4C07-B525-F87D8DC9917E}"/>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p:blipFill>
        <p:spPr>
          <a:xfrm>
            <a:off x="6755341" y="3150658"/>
            <a:ext cx="3958169" cy="1979084"/>
          </a:xfrm>
        </p:spPr>
      </p:pic>
    </p:spTree>
    <p:extLst>
      <p:ext uri="{BB962C8B-B14F-4D97-AF65-F5344CB8AC3E}">
        <p14:creationId xmlns:p14="http://schemas.microsoft.com/office/powerpoint/2010/main" val="1976851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6D00C-A271-4338-A6CE-9ABCF6B52AE2}"/>
              </a:ext>
            </a:extLst>
          </p:cNvPr>
          <p:cNvSpPr>
            <a:spLocks noGrp="1"/>
          </p:cNvSpPr>
          <p:nvPr>
            <p:ph type="title"/>
          </p:nvPr>
        </p:nvSpPr>
        <p:spPr/>
        <p:txBody>
          <a:bodyPr/>
          <a:lstStyle/>
          <a:p>
            <a:r>
              <a:rPr lang="en-US" dirty="0"/>
              <a:t>Master Bathroom</a:t>
            </a:r>
            <a:endParaRPr lang="en-MY" dirty="0"/>
          </a:p>
        </p:txBody>
      </p:sp>
      <p:pic>
        <p:nvPicPr>
          <p:cNvPr id="10" name="Content Placeholder 9">
            <a:extLst>
              <a:ext uri="{FF2B5EF4-FFF2-40B4-BE49-F238E27FC236}">
                <a16:creationId xmlns:a16="http://schemas.microsoft.com/office/drawing/2014/main" id="{ECCFD241-6EB6-4687-BFE3-845B5B7CF0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3488" y="1123955"/>
            <a:ext cx="6013450" cy="4008427"/>
          </a:xfrm>
        </p:spPr>
      </p:pic>
      <p:sp>
        <p:nvSpPr>
          <p:cNvPr id="8" name="Text Placeholder 7">
            <a:extLst>
              <a:ext uri="{FF2B5EF4-FFF2-40B4-BE49-F238E27FC236}">
                <a16:creationId xmlns:a16="http://schemas.microsoft.com/office/drawing/2014/main" id="{BB742699-56B4-4344-806F-8B7051CF4346}"/>
              </a:ext>
            </a:extLst>
          </p:cNvPr>
          <p:cNvSpPr>
            <a:spLocks noGrp="1"/>
          </p:cNvSpPr>
          <p:nvPr>
            <p:ph type="body" sz="half" idx="2"/>
          </p:nvPr>
        </p:nvSpPr>
        <p:spPr/>
        <p:txBody>
          <a:bodyPr/>
          <a:lstStyle/>
          <a:p>
            <a:r>
              <a:rPr lang="en-US" dirty="0"/>
              <a:t>Huge high end bathroom finished with marble with whirlpool and walk-in Grohe shower. Custom tailored double vanity. </a:t>
            </a:r>
            <a:endParaRPr lang="en-MY" dirty="0"/>
          </a:p>
        </p:txBody>
      </p:sp>
    </p:spTree>
    <p:extLst>
      <p:ext uri="{BB962C8B-B14F-4D97-AF65-F5344CB8AC3E}">
        <p14:creationId xmlns:p14="http://schemas.microsoft.com/office/powerpoint/2010/main" val="4163064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FF5B7-C715-4718-9522-3DFD31319EA3}"/>
              </a:ext>
            </a:extLst>
          </p:cNvPr>
          <p:cNvSpPr>
            <a:spLocks noGrp="1"/>
          </p:cNvSpPr>
          <p:nvPr>
            <p:ph type="title"/>
          </p:nvPr>
        </p:nvSpPr>
        <p:spPr/>
        <p:txBody>
          <a:bodyPr/>
          <a:lstStyle/>
          <a:p>
            <a:r>
              <a:rPr lang="en-US" dirty="0"/>
              <a:t>Master Bathroom</a:t>
            </a:r>
            <a:endParaRPr lang="en-MY" dirty="0"/>
          </a:p>
        </p:txBody>
      </p:sp>
      <p:pic>
        <p:nvPicPr>
          <p:cNvPr id="6" name="Content Placeholder 5">
            <a:extLst>
              <a:ext uri="{FF2B5EF4-FFF2-40B4-BE49-F238E27FC236}">
                <a16:creationId xmlns:a16="http://schemas.microsoft.com/office/drawing/2014/main" id="{9E34DCBE-75D3-44A5-A293-D64435DEB44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43488" y="1123686"/>
            <a:ext cx="6013450" cy="4008966"/>
          </a:xfrm>
        </p:spPr>
      </p:pic>
      <p:sp>
        <p:nvSpPr>
          <p:cNvPr id="4" name="Text Placeholder 3">
            <a:extLst>
              <a:ext uri="{FF2B5EF4-FFF2-40B4-BE49-F238E27FC236}">
                <a16:creationId xmlns:a16="http://schemas.microsoft.com/office/drawing/2014/main" id="{3CB539AD-09D4-4977-8287-B12B58B728AE}"/>
              </a:ext>
            </a:extLst>
          </p:cNvPr>
          <p:cNvSpPr>
            <a:spLocks noGrp="1"/>
          </p:cNvSpPr>
          <p:nvPr>
            <p:ph type="body" sz="half" idx="2"/>
          </p:nvPr>
        </p:nvSpPr>
        <p:spPr/>
        <p:txBody>
          <a:bodyPr/>
          <a:lstStyle/>
          <a:p>
            <a:r>
              <a:rPr lang="en-US" dirty="0"/>
              <a:t>The walk-in shower with a Grohe high-end rain shower has 3 sqm (33 </a:t>
            </a:r>
            <a:r>
              <a:rPr lang="en-US" dirty="0" err="1"/>
              <a:t>sqft</a:t>
            </a:r>
            <a:r>
              <a:rPr lang="en-US" dirty="0"/>
              <a:t>)</a:t>
            </a:r>
            <a:endParaRPr lang="en-MY" dirty="0"/>
          </a:p>
        </p:txBody>
      </p:sp>
    </p:spTree>
    <p:extLst>
      <p:ext uri="{BB962C8B-B14F-4D97-AF65-F5344CB8AC3E}">
        <p14:creationId xmlns:p14="http://schemas.microsoft.com/office/powerpoint/2010/main" val="1241342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8CBFF-18DA-4ABA-B50E-64C41DD0EE28}"/>
              </a:ext>
            </a:extLst>
          </p:cNvPr>
          <p:cNvSpPr>
            <a:spLocks noGrp="1"/>
          </p:cNvSpPr>
          <p:nvPr>
            <p:ph type="title"/>
          </p:nvPr>
        </p:nvSpPr>
        <p:spPr/>
        <p:txBody>
          <a:bodyPr/>
          <a:lstStyle/>
          <a:p>
            <a:r>
              <a:rPr lang="en-US" dirty="0"/>
              <a:t>Additional guest bathrooms</a:t>
            </a:r>
            <a:endParaRPr lang="en-MY" dirty="0"/>
          </a:p>
        </p:txBody>
      </p:sp>
      <p:sp>
        <p:nvSpPr>
          <p:cNvPr id="3" name="Text Placeholder 2">
            <a:extLst>
              <a:ext uri="{FF2B5EF4-FFF2-40B4-BE49-F238E27FC236}">
                <a16:creationId xmlns:a16="http://schemas.microsoft.com/office/drawing/2014/main" id="{0017D04F-818B-4251-A1D5-A63DDD5E67E6}"/>
              </a:ext>
            </a:extLst>
          </p:cNvPr>
          <p:cNvSpPr>
            <a:spLocks noGrp="1"/>
          </p:cNvSpPr>
          <p:nvPr>
            <p:ph type="body" idx="1"/>
          </p:nvPr>
        </p:nvSpPr>
        <p:spPr/>
        <p:txBody>
          <a:bodyPr/>
          <a:lstStyle/>
          <a:p>
            <a:r>
              <a:rPr lang="en-US" dirty="0"/>
              <a:t>Bathroom 2</a:t>
            </a:r>
            <a:endParaRPr lang="en-MY" dirty="0"/>
          </a:p>
        </p:txBody>
      </p:sp>
      <p:pic>
        <p:nvPicPr>
          <p:cNvPr id="8" name="Content Placeholder 7">
            <a:extLst>
              <a:ext uri="{FF2B5EF4-FFF2-40B4-BE49-F238E27FC236}">
                <a16:creationId xmlns:a16="http://schemas.microsoft.com/office/drawing/2014/main" id="{851FDF11-5473-445B-8FA4-8654F1B8570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a:stretch/>
        </p:blipFill>
        <p:spPr>
          <a:xfrm>
            <a:off x="2259012" y="2824163"/>
            <a:ext cx="3022600" cy="2644775"/>
          </a:xfrm>
        </p:spPr>
      </p:pic>
      <p:sp>
        <p:nvSpPr>
          <p:cNvPr id="5" name="Text Placeholder 4">
            <a:extLst>
              <a:ext uri="{FF2B5EF4-FFF2-40B4-BE49-F238E27FC236}">
                <a16:creationId xmlns:a16="http://schemas.microsoft.com/office/drawing/2014/main" id="{83228E4E-8BC4-4B76-B166-A8B1645EBEB1}"/>
              </a:ext>
            </a:extLst>
          </p:cNvPr>
          <p:cNvSpPr>
            <a:spLocks noGrp="1"/>
          </p:cNvSpPr>
          <p:nvPr>
            <p:ph type="body" sz="quarter" idx="3"/>
          </p:nvPr>
        </p:nvSpPr>
        <p:spPr/>
        <p:txBody>
          <a:bodyPr/>
          <a:lstStyle/>
          <a:p>
            <a:r>
              <a:rPr lang="en-US" dirty="0"/>
              <a:t>Bathroom 3</a:t>
            </a:r>
            <a:endParaRPr lang="en-MY" dirty="0"/>
          </a:p>
        </p:txBody>
      </p:sp>
      <p:pic>
        <p:nvPicPr>
          <p:cNvPr id="10" name="Content Placeholder 9">
            <a:extLst>
              <a:ext uri="{FF2B5EF4-FFF2-40B4-BE49-F238E27FC236}">
                <a16:creationId xmlns:a16="http://schemas.microsoft.com/office/drawing/2014/main" id="{B6FDD139-058B-4C07-B525-F87D8DC9917E}"/>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rcRect/>
          <a:stretch/>
        </p:blipFill>
        <p:spPr>
          <a:xfrm rot="5400000">
            <a:off x="7415213" y="3150791"/>
            <a:ext cx="2638425" cy="1978818"/>
          </a:xfrm>
        </p:spPr>
      </p:pic>
    </p:spTree>
    <p:extLst>
      <p:ext uri="{BB962C8B-B14F-4D97-AF65-F5344CB8AC3E}">
        <p14:creationId xmlns:p14="http://schemas.microsoft.com/office/powerpoint/2010/main" val="3499634213"/>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281</TotalTime>
  <Words>1180</Words>
  <Application>Microsoft Office PowerPoint</Application>
  <PresentationFormat>Widescreen</PresentationFormat>
  <Paragraphs>63</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Gill Sans MT</vt:lpstr>
      <vt:lpstr>Gallery</vt:lpstr>
      <vt:lpstr>VILLA #46</vt:lpstr>
      <vt:lpstr>Basic Data</vt:lpstr>
      <vt:lpstr>Western style and technology</vt:lpstr>
      <vt:lpstr>Balcony with sea view</vt:lpstr>
      <vt:lpstr>Sleeping Rooms</vt:lpstr>
      <vt:lpstr>Sleeping Rooms</vt:lpstr>
      <vt:lpstr>Master Bathroom</vt:lpstr>
      <vt:lpstr>Master Bathroom</vt:lpstr>
      <vt:lpstr>Additional guest bathrooms</vt:lpstr>
      <vt:lpstr>Open Plan Living</vt:lpstr>
      <vt:lpstr>modern Kitchen</vt:lpstr>
      <vt:lpstr>Bring Outdoors inside</vt:lpstr>
      <vt:lpstr>Balcony with sea view</vt:lpstr>
      <vt:lpstr>Office Space</vt:lpstr>
      <vt:lpstr>Staircases</vt:lpstr>
      <vt:lpstr>Worth to mention</vt:lpstr>
      <vt:lpstr>Worth to mention</vt:lpstr>
      <vt:lpstr>Enjoy morning or evening walks on Ferringhi beach – 200 meter from your door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VILLA #46</dc:title>
  <dc:creator>Andreas</dc:creator>
  <cp:lastModifiedBy>Andreas Stegmaier</cp:lastModifiedBy>
  <cp:revision>14</cp:revision>
  <dcterms:created xsi:type="dcterms:W3CDTF">2021-08-29T00:32:34Z</dcterms:created>
  <dcterms:modified xsi:type="dcterms:W3CDTF">2024-12-22T08:08:51Z</dcterms:modified>
</cp:coreProperties>
</file>