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1" r:id="rId1"/>
  </p:sldMasterIdLst>
  <p:notesMasterIdLst>
    <p:notesMasterId r:id="rId18"/>
  </p:notesMasterIdLst>
  <p:handoutMasterIdLst>
    <p:handoutMasterId r:id="rId19"/>
  </p:handoutMasterIdLst>
  <p:sldIdLst>
    <p:sldId id="256" r:id="rId2"/>
    <p:sldId id="338" r:id="rId3"/>
    <p:sldId id="339" r:id="rId4"/>
    <p:sldId id="341" r:id="rId5"/>
    <p:sldId id="351" r:id="rId6"/>
    <p:sldId id="298" r:id="rId7"/>
    <p:sldId id="316" r:id="rId8"/>
    <p:sldId id="333" r:id="rId9"/>
    <p:sldId id="355" r:id="rId10"/>
    <p:sldId id="354" r:id="rId11"/>
    <p:sldId id="299" r:id="rId12"/>
    <p:sldId id="285" r:id="rId13"/>
    <p:sldId id="331" r:id="rId14"/>
    <p:sldId id="295" r:id="rId15"/>
    <p:sldId id="336" r:id="rId16"/>
    <p:sldId id="318" r:id="rId17"/>
  </p:sldIdLst>
  <p:sldSz cx="6858000" cy="9144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3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FFFFEE"/>
    <a:srgbClr val="B32317"/>
    <a:srgbClr val="4C721E"/>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85" autoAdjust="0"/>
  </p:normalViewPr>
  <p:slideViewPr>
    <p:cSldViewPr>
      <p:cViewPr varScale="1">
        <p:scale>
          <a:sx n="57" d="100"/>
          <a:sy n="57" d="100"/>
        </p:scale>
        <p:origin x="53" y="91"/>
      </p:cViewPr>
      <p:guideLst>
        <p:guide orient="horz" pos="2880"/>
        <p:guide pos="396"/>
      </p:guideLst>
    </p:cSldViewPr>
  </p:slideViewPr>
  <p:outlineViewPr>
    <p:cViewPr>
      <p:scale>
        <a:sx n="33" d="100"/>
        <a:sy n="33" d="100"/>
      </p:scale>
      <p:origin x="0" y="16086"/>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926"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1" rIns="93164" bIns="46581" numCol="1" anchor="t" anchorCtr="0" compatLnSpc="1">
            <a:prstTxWarp prst="textNoShape">
              <a:avLst/>
            </a:prstTxWarp>
          </a:bodyPr>
          <a:lstStyle>
            <a:lvl1pPr>
              <a:defRPr sz="1200"/>
            </a:lvl1pPr>
          </a:lstStyle>
          <a:p>
            <a:endParaRPr lang="en-US"/>
          </a:p>
        </p:txBody>
      </p:sp>
      <p:sp>
        <p:nvSpPr>
          <p:cNvPr id="13315" name="Rectangle 3"/>
          <p:cNvSpPr>
            <a:spLocks noGrp="1" noChangeArrowheads="1"/>
          </p:cNvSpPr>
          <p:nvPr>
            <p:ph type="dt" sz="quarter" idx="1"/>
          </p:nvPr>
        </p:nvSpPr>
        <p:spPr>
          <a:xfrm>
            <a:off x="3972561"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1" rIns="93164" bIns="46581" numCol="1" anchor="t" anchorCtr="0" compatLnSpc="1">
            <a:prstTxWarp prst="textNoShape">
              <a:avLst/>
            </a:prstTxWarp>
          </a:bodyPr>
          <a:lstStyle>
            <a:lvl1pPr algn="r">
              <a:defRPr sz="1200"/>
            </a:lvl1pPr>
          </a:lstStyle>
          <a:p>
            <a:endParaRPr lang="en-US"/>
          </a:p>
        </p:txBody>
      </p:sp>
      <p:sp>
        <p:nvSpPr>
          <p:cNvPr id="13316" name="Rectangle 4"/>
          <p:cNvSpPr>
            <a:spLocks noGrp="1" noChangeArrowheads="1"/>
          </p:cNvSpPr>
          <p:nvPr>
            <p:ph type="ftr" sz="quarter" idx="2"/>
          </p:nvPr>
        </p:nvSpPr>
        <p:spPr>
          <a:xfrm>
            <a:off x="0"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1" rIns="93164" bIns="46581" numCol="1" anchor="b" anchorCtr="0" compatLnSpc="1">
            <a:prstTxWarp prst="textNoShape">
              <a:avLst/>
            </a:prstTxWarp>
          </a:bodyPr>
          <a:lstStyle>
            <a:lvl1pPr>
              <a:defRPr sz="1200"/>
            </a:lvl1pPr>
          </a:lstStyle>
          <a:p>
            <a:endParaRPr lang="en-US"/>
          </a:p>
        </p:txBody>
      </p:sp>
      <p:sp>
        <p:nvSpPr>
          <p:cNvPr id="13317" name="Rectangle 5"/>
          <p:cNvSpPr>
            <a:spLocks noGrp="1" noChangeArrowheads="1"/>
          </p:cNvSpPr>
          <p:nvPr>
            <p:ph type="sldNum" sz="quarter" idx="3"/>
          </p:nvPr>
        </p:nvSpPr>
        <p:spPr>
          <a:xfrm>
            <a:off x="3972561" y="883158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4" tIns="46581" rIns="93164" bIns="46581" numCol="1" anchor="b" anchorCtr="0" compatLnSpc="1">
            <a:prstTxWarp prst="textNoShape">
              <a:avLst/>
            </a:prstTxWarp>
          </a:bodyPr>
          <a:lstStyle>
            <a:lvl1pPr algn="r">
              <a:defRPr sz="1200"/>
            </a:lvl1pPr>
          </a:lstStyle>
          <a:p>
            <a:fld id="{EEAAC9A6-8C7E-470B-A942-ADC9E77F299E}" type="slidenum">
              <a:rPr lang="en-US"/>
              <a:t>‹#›</a:t>
            </a:fld>
            <a:endParaRPr lang="en-US"/>
          </a:p>
        </p:txBody>
      </p:sp>
    </p:spTree>
    <p:extLst>
      <p:ext uri="{BB962C8B-B14F-4D97-AF65-F5344CB8AC3E}">
        <p14:creationId xmlns:p14="http://schemas.microsoft.com/office/powerpoint/2010/main" val="12639356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0" y="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64" tIns="46581" rIns="93164" bIns="46581" numCol="1" anchor="t" anchorCtr="0" compatLnSpc="1">
            <a:prstTxWarp prst="textNoShape">
              <a:avLst/>
            </a:prstTxWarp>
          </a:bodyPr>
          <a:lstStyle>
            <a:lvl1pPr>
              <a:defRPr sz="1200"/>
            </a:lvl1pPr>
          </a:lstStyle>
          <a:p>
            <a:endParaRPr lang="en-US"/>
          </a:p>
        </p:txBody>
      </p:sp>
      <p:sp>
        <p:nvSpPr>
          <p:cNvPr id="5123" name="Rectangle 3"/>
          <p:cNvSpPr>
            <a:spLocks noGrp="1" noChangeArrowheads="1"/>
          </p:cNvSpPr>
          <p:nvPr>
            <p:ph type="dt" idx="1"/>
          </p:nvPr>
        </p:nvSpPr>
        <p:spPr>
          <a:xfrm>
            <a:off x="3972561" y="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64" tIns="46581" rIns="93164" bIns="46581" numCol="1" anchor="t" anchorCtr="0" compatLnSpc="1">
            <a:prstTxWarp prst="textNoShape">
              <a:avLst/>
            </a:prstTxWarp>
          </a:bodyPr>
          <a:lstStyle>
            <a:lvl1pPr algn="r">
              <a:defRPr sz="1200"/>
            </a:lvl1pPr>
          </a:lstStyle>
          <a:p>
            <a:endParaRPr lang="en-US"/>
          </a:p>
        </p:txBody>
      </p:sp>
      <p:sp>
        <p:nvSpPr>
          <p:cNvPr id="5124" name="Rectangle 4"/>
          <p:cNvSpPr>
            <a:spLocks noGrp="1" noRot="1" noChangeAspect="1" noChangeArrowheads="1" noTextEdit="1"/>
          </p:cNvSpPr>
          <p:nvPr>
            <p:ph type="sldImg" idx="2"/>
          </p:nvPr>
        </p:nvSpPr>
        <p:spPr>
          <a:xfrm>
            <a:off x="2197100" y="695325"/>
            <a:ext cx="2616200" cy="3487738"/>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a:xfrm>
            <a:off x="934721" y="4415791"/>
            <a:ext cx="5140960" cy="4183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64" tIns="46581" rIns="93164" bIns="4658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a:xfrm>
            <a:off x="0" y="883158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64" tIns="46581" rIns="93164" bIns="46581" numCol="1" anchor="b" anchorCtr="0" compatLnSpc="1">
            <a:prstTxWarp prst="textNoShape">
              <a:avLst/>
            </a:prstTxWarp>
          </a:bodyPr>
          <a:lstStyle>
            <a:lvl1pPr>
              <a:defRPr sz="1200"/>
            </a:lvl1pPr>
          </a:lstStyle>
          <a:p>
            <a:endParaRPr lang="en-US"/>
          </a:p>
        </p:txBody>
      </p:sp>
      <p:sp>
        <p:nvSpPr>
          <p:cNvPr id="5127" name="Rectangle 7"/>
          <p:cNvSpPr>
            <a:spLocks noGrp="1" noChangeArrowheads="1"/>
          </p:cNvSpPr>
          <p:nvPr>
            <p:ph type="sldNum" sz="quarter" idx="5"/>
          </p:nvPr>
        </p:nvSpPr>
        <p:spPr>
          <a:xfrm>
            <a:off x="3972561" y="8831580"/>
            <a:ext cx="3037840" cy="4648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3164" tIns="46581" rIns="93164" bIns="46581" numCol="1" anchor="b" anchorCtr="0" compatLnSpc="1">
            <a:prstTxWarp prst="textNoShape">
              <a:avLst/>
            </a:prstTxWarp>
          </a:bodyPr>
          <a:lstStyle>
            <a:lvl1pPr algn="r">
              <a:defRPr sz="1200"/>
            </a:lvl1pPr>
          </a:lstStyle>
          <a:p>
            <a:fld id="{F8051BA9-355E-4926-8EA3-447E91646843}" type="slidenum">
              <a:rPr lang="en-US"/>
              <a:t>‹#›</a:t>
            </a:fld>
            <a:endParaRPr lang="en-US"/>
          </a:p>
        </p:txBody>
      </p:sp>
    </p:spTree>
    <p:extLst>
      <p:ext uri="{BB962C8B-B14F-4D97-AF65-F5344CB8AC3E}">
        <p14:creationId xmlns:p14="http://schemas.microsoft.com/office/powerpoint/2010/main" val="27127672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60"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051BA9-355E-4926-8EA3-447E91646843}" type="slidenum">
              <a:rPr lang="en-US" smtClean="0"/>
              <a:t>16</a:t>
            </a:fld>
            <a:endParaRPr lang="en-US"/>
          </a:p>
        </p:txBody>
      </p:sp>
    </p:spTree>
    <p:extLst>
      <p:ext uri="{BB962C8B-B14F-4D97-AF65-F5344CB8AC3E}">
        <p14:creationId xmlns:p14="http://schemas.microsoft.com/office/powerpoint/2010/main" val="24107011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97240" y="1069733"/>
            <a:ext cx="4213886" cy="3388575"/>
          </a:xfrm>
        </p:spPr>
        <p:txBody>
          <a:bodyPr bIns="0" anchor="b">
            <a:normAutofit/>
          </a:bodyPr>
          <a:lstStyle>
            <a:lvl1pPr algn="l">
              <a:defRPr sz="4050"/>
            </a:lvl1pPr>
          </a:lstStyle>
          <a:p>
            <a:r>
              <a:rPr lang="en-US"/>
              <a:t>Click to edit Master title style</a:t>
            </a:r>
            <a:endParaRPr lang="en-US" dirty="0"/>
          </a:p>
        </p:txBody>
      </p:sp>
      <p:sp>
        <p:nvSpPr>
          <p:cNvPr id="3" name="Subtitle 2"/>
          <p:cNvSpPr>
            <a:spLocks noGrp="1"/>
          </p:cNvSpPr>
          <p:nvPr>
            <p:ph type="subTitle" idx="1"/>
          </p:nvPr>
        </p:nvSpPr>
        <p:spPr>
          <a:xfrm>
            <a:off x="1797240" y="4708274"/>
            <a:ext cx="4213886" cy="1303495"/>
          </a:xfrm>
        </p:spPr>
        <p:txBody>
          <a:bodyPr tIns="91440" bIns="91440">
            <a:normAutofit/>
          </a:bodyPr>
          <a:lstStyle>
            <a:lvl1pPr marL="0" indent="0" algn="l">
              <a:buNone/>
              <a:defRPr sz="1200" b="0" cap="all" baseline="0">
                <a:solidFill>
                  <a:schemeClr val="tx1"/>
                </a:solidFill>
              </a:defRPr>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C1779F-E4D2-489F-8695-BF0D2FC3C4AB}" type="datetimeFigureOut">
              <a:rPr lang="en-US" smtClean="0"/>
              <a:t>1/4/2023</a:t>
            </a:fld>
            <a:endParaRPr lang="en-US"/>
          </a:p>
        </p:txBody>
      </p:sp>
      <p:sp>
        <p:nvSpPr>
          <p:cNvPr id="5" name="Footer Placeholder 4"/>
          <p:cNvSpPr>
            <a:spLocks noGrp="1"/>
          </p:cNvSpPr>
          <p:nvPr>
            <p:ph type="ftr" sz="quarter" idx="11"/>
          </p:nvPr>
        </p:nvSpPr>
        <p:spPr>
          <a:xfrm>
            <a:off x="1797239" y="439078"/>
            <a:ext cx="2314719" cy="412268"/>
          </a:xfrm>
        </p:spPr>
        <p:txBody>
          <a:bodyPr/>
          <a:lstStyle/>
          <a:p>
            <a:endParaRPr lang="en-US"/>
          </a:p>
        </p:txBody>
      </p:sp>
      <p:sp>
        <p:nvSpPr>
          <p:cNvPr id="6" name="Slide Number Placeholder 5"/>
          <p:cNvSpPr>
            <a:spLocks noGrp="1"/>
          </p:cNvSpPr>
          <p:nvPr>
            <p:ph type="sldNum" sz="quarter" idx="12"/>
          </p:nvPr>
        </p:nvSpPr>
        <p:spPr>
          <a:xfrm>
            <a:off x="1076028" y="1065298"/>
            <a:ext cx="601504" cy="671437"/>
          </a:xfrm>
        </p:spPr>
        <p:txBody>
          <a:bodyPr/>
          <a:lstStyle/>
          <a:p>
            <a:fld id="{BBD448AF-E059-41CE-8E82-7426FED7EEF0}" type="slidenum">
              <a:rPr lang="en-US" smtClean="0"/>
              <a:t>‹#›</a:t>
            </a:fld>
            <a:endParaRPr lang="en-US"/>
          </a:p>
        </p:txBody>
      </p:sp>
      <p:cxnSp>
        <p:nvCxnSpPr>
          <p:cNvPr id="15" name="Straight Connector 14"/>
          <p:cNvCxnSpPr/>
          <p:nvPr/>
        </p:nvCxnSpPr>
        <p:spPr>
          <a:xfrm>
            <a:off x="1797240" y="4704723"/>
            <a:ext cx="4213886"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7" name="Picture 2" descr="GR PPT_Bckgnd_01">
            <a:extLst>
              <a:ext uri="{FF2B5EF4-FFF2-40B4-BE49-F238E27FC236}">
                <a16:creationId xmlns:a16="http://schemas.microsoft.com/office/drawing/2014/main" id="{7DEA7140-F4E0-7D0F-F8D2-FD33AC423E9C}"/>
              </a:ext>
            </a:extLst>
          </p:cNvPr>
          <p:cNvPicPr>
            <a:picLocks noChangeAspect="1" noChangeArrowheads="1"/>
          </p:cNvPicPr>
          <p:nvPr userDrawn="1"/>
        </p:nvPicPr>
        <p:blipFill>
          <a:blip r:embed="rId2"/>
          <a:srcRect/>
          <a:stretch>
            <a:fillRect/>
          </a:stretch>
        </p:blipFill>
        <p:spPr>
          <a:xfrm>
            <a:off x="2" y="0"/>
            <a:ext cx="6859191" cy="9146117"/>
          </a:xfrm>
          <a:prstGeom prst="rect">
            <a:avLst/>
          </a:prstGeom>
          <a:noFill/>
          <a:extLst>
            <a:ext uri="{909E8E84-426E-40DD-AFC4-6F175D3DCCD1}">
              <a14:hiddenFill xmlns:a14="http://schemas.microsoft.com/office/drawing/2010/main">
                <a:solidFill>
                  <a:srgbClr val="FFFFFF"/>
                </a:solidFill>
              </a14:hiddenFill>
            </a:ext>
          </a:extLst>
        </p:spPr>
      </p:pic>
      <p:sp>
        <p:nvSpPr>
          <p:cNvPr id="8" name="Line 7">
            <a:extLst>
              <a:ext uri="{FF2B5EF4-FFF2-40B4-BE49-F238E27FC236}">
                <a16:creationId xmlns:a16="http://schemas.microsoft.com/office/drawing/2014/main" id="{7D1D93AB-62EB-C010-8769-4272BC314B3C}"/>
              </a:ext>
            </a:extLst>
          </p:cNvPr>
          <p:cNvSpPr>
            <a:spLocks noChangeShapeType="1"/>
          </p:cNvSpPr>
          <p:nvPr userDrawn="1"/>
        </p:nvSpPr>
        <p:spPr>
          <a:xfrm>
            <a:off x="0" y="2294467"/>
            <a:ext cx="6858000" cy="0"/>
          </a:xfrm>
          <a:prstGeom prst="line">
            <a:avLst/>
          </a:prstGeom>
          <a:noFill/>
          <a:ln w="3175">
            <a:solidFill>
              <a:schemeClr val="bg2"/>
            </a:solidFill>
            <a:rou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8">
            <a:extLst>
              <a:ext uri="{FF2B5EF4-FFF2-40B4-BE49-F238E27FC236}">
                <a16:creationId xmlns:a16="http://schemas.microsoft.com/office/drawing/2014/main" id="{1B9B9F1F-9B40-378A-334E-9B0E1506A17A}"/>
              </a:ext>
            </a:extLst>
          </p:cNvPr>
          <p:cNvSpPr>
            <a:spLocks noChangeShapeType="1"/>
          </p:cNvSpPr>
          <p:nvPr userDrawn="1"/>
        </p:nvSpPr>
        <p:spPr>
          <a:xfrm>
            <a:off x="0" y="2366433"/>
            <a:ext cx="6858000" cy="0"/>
          </a:xfrm>
          <a:prstGeom prst="line">
            <a:avLst/>
          </a:prstGeom>
          <a:noFill/>
          <a:ln w="3175">
            <a:solidFill>
              <a:schemeClr val="bg2"/>
            </a:solidFill>
            <a:rou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4922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082619" y="2462784"/>
            <a:ext cx="492850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C1779F-E4D2-489F-8695-BF0D2FC3C4AB}"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EBE455-AC2A-45E0-9A1F-A8FD4857507E}" type="slidenum">
              <a:rPr lang="en-US" smtClean="0"/>
              <a:t>‹#›</a:t>
            </a:fld>
            <a:endParaRPr lang="en-US"/>
          </a:p>
        </p:txBody>
      </p:sp>
    </p:spTree>
    <p:extLst>
      <p:ext uri="{BB962C8B-B14F-4D97-AF65-F5344CB8AC3E}">
        <p14:creationId xmlns:p14="http://schemas.microsoft.com/office/powerpoint/2010/main" val="2382819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88522" y="1065300"/>
            <a:ext cx="827270" cy="6213185"/>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82619" y="1065300"/>
            <a:ext cx="3975821" cy="621318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C1779F-E4D2-489F-8695-BF0D2FC3C4AB}"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5EC09F-28FE-4042-A065-31EB0634324B}" type="slidenum">
              <a:rPr lang="en-US" smtClean="0"/>
              <a:t>‹#›</a:t>
            </a:fld>
            <a:endParaRPr lang="en-US"/>
          </a:p>
        </p:txBody>
      </p:sp>
      <p:cxnSp>
        <p:nvCxnSpPr>
          <p:cNvPr id="15" name="Straight Connector 14"/>
          <p:cNvCxnSpPr/>
          <p:nvPr/>
        </p:nvCxnSpPr>
        <p:spPr>
          <a:xfrm>
            <a:off x="5188521" y="1065300"/>
            <a:ext cx="0" cy="6213185"/>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09187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C1779F-E4D2-489F-8695-BF0D2FC3C4AB}"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0BA412-FDCE-4935-B79B-72EDF79CCEBC}" type="slidenum">
              <a:rPr lang="en-US" smtClean="0"/>
              <a:t>‹#›</a:t>
            </a:fld>
            <a:endParaRPr lang="en-US"/>
          </a:p>
        </p:txBody>
      </p:sp>
      <p:cxnSp>
        <p:nvCxnSpPr>
          <p:cNvPr id="33" name="Straight Connector 32"/>
          <p:cNvCxnSpPr/>
          <p:nvPr/>
        </p:nvCxnSpPr>
        <p:spPr>
          <a:xfrm>
            <a:off x="1082619" y="2462784"/>
            <a:ext cx="492850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09977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82618" y="2341507"/>
            <a:ext cx="4212752" cy="2517267"/>
          </a:xfrm>
        </p:spPr>
        <p:txBody>
          <a:bodyPr anchor="b">
            <a:normAutofit/>
          </a:bodyPr>
          <a:lstStyle>
            <a:lvl1pPr algn="l">
              <a:defRPr sz="2400"/>
            </a:lvl1pPr>
          </a:lstStyle>
          <a:p>
            <a:r>
              <a:rPr lang="en-US"/>
              <a:t>Click to edit Master title style</a:t>
            </a:r>
            <a:endParaRPr lang="en-US" dirty="0"/>
          </a:p>
        </p:txBody>
      </p:sp>
      <p:sp>
        <p:nvSpPr>
          <p:cNvPr id="3" name="Text Placeholder 2"/>
          <p:cNvSpPr>
            <a:spLocks noGrp="1"/>
          </p:cNvSpPr>
          <p:nvPr>
            <p:ph type="body" idx="1"/>
          </p:nvPr>
        </p:nvSpPr>
        <p:spPr>
          <a:xfrm>
            <a:off x="1082619" y="5074929"/>
            <a:ext cx="4212752" cy="1350572"/>
          </a:xfrm>
        </p:spPr>
        <p:txBody>
          <a:bodyPr tIns="91440">
            <a:normAutofit/>
          </a:bodyPr>
          <a:lstStyle>
            <a:lvl1pPr marL="0" indent="0" algn="l">
              <a:buNone/>
              <a:defRPr sz="1350">
                <a:solidFill>
                  <a:schemeClr val="tx1"/>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C1779F-E4D2-489F-8695-BF0D2FC3C4AB}" type="datetimeFigureOut">
              <a:rPr lang="en-US" smtClean="0"/>
              <a:t>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129410A-5455-42D0-9AC4-30769F1C9A99}" type="slidenum">
              <a:rPr lang="en-US" smtClean="0"/>
              <a:t>‹#›</a:t>
            </a:fld>
            <a:endParaRPr lang="en-US"/>
          </a:p>
        </p:txBody>
      </p:sp>
      <p:cxnSp>
        <p:nvCxnSpPr>
          <p:cNvPr id="15" name="Straight Connector 14"/>
          <p:cNvCxnSpPr/>
          <p:nvPr/>
        </p:nvCxnSpPr>
        <p:spPr>
          <a:xfrm>
            <a:off x="1082618" y="5073313"/>
            <a:ext cx="421275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02700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2619" y="1073187"/>
            <a:ext cx="4928507" cy="141240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2618" y="2685248"/>
            <a:ext cx="2344403" cy="45834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666887" y="2685249"/>
            <a:ext cx="2344239" cy="4583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C1779F-E4D2-489F-8695-BF0D2FC3C4AB}" type="datetimeFigureOut">
              <a:rPr lang="en-US" smtClean="0"/>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C6E366-83F6-4DF1-A3BC-4CE6A72FB9E2}" type="slidenum">
              <a:rPr lang="en-US" smtClean="0"/>
              <a:t>‹#›</a:t>
            </a:fld>
            <a:endParaRPr lang="en-US"/>
          </a:p>
        </p:txBody>
      </p:sp>
      <p:cxnSp>
        <p:nvCxnSpPr>
          <p:cNvPr id="33" name="Straight Connector 32"/>
          <p:cNvCxnSpPr/>
          <p:nvPr/>
        </p:nvCxnSpPr>
        <p:spPr>
          <a:xfrm>
            <a:off x="1082619" y="2462784"/>
            <a:ext cx="492850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4223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082619" y="2462784"/>
            <a:ext cx="492850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082618" y="1072220"/>
            <a:ext cx="4928508" cy="1408425"/>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82618" y="2692734"/>
            <a:ext cx="2344325" cy="1069257"/>
          </a:xfrm>
        </p:spPr>
        <p:txBody>
          <a:bodyPr anchor="b">
            <a:normAutofit/>
          </a:bodyPr>
          <a:lstStyle>
            <a:lvl1pPr marL="0" indent="0">
              <a:lnSpc>
                <a:spcPct val="100000"/>
              </a:lnSpc>
              <a:buNone/>
              <a:defRPr sz="1650" b="0" cap="all" baseline="0">
                <a:solidFill>
                  <a:schemeClr val="accent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1082618" y="3765694"/>
            <a:ext cx="2344325" cy="35259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666887" y="2697340"/>
            <a:ext cx="2344239" cy="1069649"/>
          </a:xfrm>
        </p:spPr>
        <p:txBody>
          <a:bodyPr anchor="b">
            <a:normAutofit/>
          </a:bodyPr>
          <a:lstStyle>
            <a:lvl1pPr marL="0" indent="0">
              <a:lnSpc>
                <a:spcPct val="100000"/>
              </a:lnSpc>
              <a:buNone/>
              <a:defRPr sz="1650" b="0" cap="all" baseline="0">
                <a:solidFill>
                  <a:schemeClr val="accent1"/>
                </a:solidFill>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3666887" y="3761989"/>
            <a:ext cx="2344239" cy="35164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C1779F-E4D2-489F-8695-BF0D2FC3C4AB}" type="datetimeFigureOut">
              <a:rPr lang="en-US" smtClean="0"/>
              <a:t>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854F34-957E-45E8-A49A-5E0BAAC56999}" type="slidenum">
              <a:rPr lang="en-US" smtClean="0"/>
              <a:t>‹#›</a:t>
            </a:fld>
            <a:endParaRPr lang="en-US"/>
          </a:p>
        </p:txBody>
      </p:sp>
    </p:spTree>
    <p:extLst>
      <p:ext uri="{BB962C8B-B14F-4D97-AF65-F5344CB8AC3E}">
        <p14:creationId xmlns:p14="http://schemas.microsoft.com/office/powerpoint/2010/main" val="3470485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082619" y="2462784"/>
            <a:ext cx="4928507"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C1779F-E4D2-489F-8695-BF0D2FC3C4AB}" type="datetimeFigureOut">
              <a:rPr lang="en-US" smtClean="0"/>
              <a:t>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BF088A-F0C5-4FC4-BE3A-EB0A21A9AD1B}" type="slidenum">
              <a:rPr lang="en-US" smtClean="0"/>
              <a:t>‹#›</a:t>
            </a:fld>
            <a:endParaRPr lang="en-US"/>
          </a:p>
        </p:txBody>
      </p:sp>
    </p:spTree>
    <p:extLst>
      <p:ext uri="{BB962C8B-B14F-4D97-AF65-F5344CB8AC3E}">
        <p14:creationId xmlns:p14="http://schemas.microsoft.com/office/powerpoint/2010/main" val="1656096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1779F-E4D2-489F-8695-BF0D2FC3C4AB}" type="datetimeFigureOut">
              <a:rPr lang="en-US" smtClean="0"/>
              <a:t>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9A924A-D13B-42A3-8246-45832CC7D18D}" type="slidenum">
              <a:rPr lang="en-US" smtClean="0"/>
              <a:t>‹#›</a:t>
            </a:fld>
            <a:endParaRPr lang="en-US"/>
          </a:p>
        </p:txBody>
      </p:sp>
    </p:spTree>
    <p:extLst>
      <p:ext uri="{BB962C8B-B14F-4D97-AF65-F5344CB8AC3E}">
        <p14:creationId xmlns:p14="http://schemas.microsoft.com/office/powerpoint/2010/main" val="3307357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79281" y="1065298"/>
            <a:ext cx="1819463" cy="2996156"/>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139992" y="1065299"/>
            <a:ext cx="2871134" cy="6211768"/>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9282" y="4273990"/>
            <a:ext cx="1820527" cy="2997575"/>
          </a:xfrm>
        </p:spPr>
        <p:txBody>
          <a:bodyPr>
            <a:normAutofit/>
          </a:bodyPr>
          <a:lstStyle>
            <a:lvl1pPr marL="0" indent="0" algn="l">
              <a:buNone/>
              <a:defRPr sz="12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p:txBody>
          <a:bodyPr/>
          <a:lstStyle/>
          <a:p>
            <a:fld id="{65C1779F-E4D2-489F-8695-BF0D2FC3C4AB}" type="datetimeFigureOut">
              <a:rPr lang="en-US" smtClean="0"/>
              <a:t>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65AE10-8C4A-43A2-8998-42D24AC4FB30}" type="slidenum">
              <a:rPr lang="en-US" smtClean="0"/>
              <a:t>‹#›</a:t>
            </a:fld>
            <a:endParaRPr lang="en-US"/>
          </a:p>
        </p:txBody>
      </p:sp>
      <p:cxnSp>
        <p:nvCxnSpPr>
          <p:cNvPr id="17" name="Straight Connector 16"/>
          <p:cNvCxnSpPr/>
          <p:nvPr/>
        </p:nvCxnSpPr>
        <p:spPr>
          <a:xfrm>
            <a:off x="1081311" y="4273988"/>
            <a:ext cx="1817457"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9155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3747376" y="642895"/>
            <a:ext cx="2633540" cy="6865468"/>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3112" y="1506017"/>
            <a:ext cx="2433701" cy="2440779"/>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30096" y="1496725"/>
            <a:ext cx="1676249" cy="5155103"/>
          </a:xfrm>
          <a:solidFill>
            <a:schemeClr val="bg1">
              <a:lumMod val="85000"/>
            </a:schemeClr>
          </a:solidFill>
          <a:ln w="9525" cap="sq">
            <a:noFill/>
            <a:miter lim="800000"/>
          </a:ln>
          <a:effectLst/>
        </p:spPr>
        <p:txBody>
          <a:bodyPr anchor="t"/>
          <a:lstStyle>
            <a:lvl1pPr marL="0" indent="0" algn="ctr">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en-US"/>
              <a:t>Click icon to add picture</a:t>
            </a:r>
            <a:endParaRPr lang="en-US" dirty="0"/>
          </a:p>
        </p:txBody>
      </p:sp>
      <p:sp>
        <p:nvSpPr>
          <p:cNvPr id="4" name="Text Placeholder 3"/>
          <p:cNvSpPr>
            <a:spLocks noGrp="1"/>
          </p:cNvSpPr>
          <p:nvPr>
            <p:ph type="body" sz="half" idx="2"/>
          </p:nvPr>
        </p:nvSpPr>
        <p:spPr>
          <a:xfrm>
            <a:off x="1082619" y="4194656"/>
            <a:ext cx="2430215" cy="2671656"/>
          </a:xfrm>
        </p:spPr>
        <p:txBody>
          <a:bodyPr>
            <a:normAutofit/>
          </a:bodyPr>
          <a:lstStyle>
            <a:lvl1pPr marL="0" indent="0" algn="l">
              <a:buNone/>
              <a:defRPr sz="135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en-US"/>
              <a:t>Click to edit Master text styles</a:t>
            </a:r>
          </a:p>
        </p:txBody>
      </p:sp>
      <p:sp>
        <p:nvSpPr>
          <p:cNvPr id="5" name="Date Placeholder 4"/>
          <p:cNvSpPr>
            <a:spLocks noGrp="1"/>
          </p:cNvSpPr>
          <p:nvPr>
            <p:ph type="dt" sz="half" idx="10"/>
          </p:nvPr>
        </p:nvSpPr>
        <p:spPr>
          <a:xfrm>
            <a:off x="1077498" y="7293143"/>
            <a:ext cx="2439315" cy="426831"/>
          </a:xfrm>
        </p:spPr>
        <p:txBody>
          <a:bodyPr/>
          <a:lstStyle>
            <a:lvl1pPr algn="l">
              <a:defRPr/>
            </a:lvl1pPr>
          </a:lstStyle>
          <a:p>
            <a:fld id="{65C1779F-E4D2-489F-8695-BF0D2FC3C4AB}" type="datetimeFigureOut">
              <a:rPr lang="en-US" smtClean="0"/>
              <a:t>1/4/2023</a:t>
            </a:fld>
            <a:endParaRPr lang="en-US"/>
          </a:p>
        </p:txBody>
      </p:sp>
      <p:sp>
        <p:nvSpPr>
          <p:cNvPr id="6" name="Footer Placeholder 5"/>
          <p:cNvSpPr>
            <a:spLocks noGrp="1"/>
          </p:cNvSpPr>
          <p:nvPr>
            <p:ph type="ftr" sz="quarter" idx="11"/>
          </p:nvPr>
        </p:nvSpPr>
        <p:spPr>
          <a:xfrm>
            <a:off x="1078148" y="424855"/>
            <a:ext cx="2438665" cy="427908"/>
          </a:xfrm>
        </p:spPr>
        <p:txBody>
          <a:bodyPr/>
          <a:lstStyle/>
          <a:p>
            <a:endParaRPr lang="en-US"/>
          </a:p>
        </p:txBody>
      </p:sp>
      <p:sp>
        <p:nvSpPr>
          <p:cNvPr id="7" name="Slide Number Placeholder 6"/>
          <p:cNvSpPr>
            <a:spLocks noGrp="1"/>
          </p:cNvSpPr>
          <p:nvPr>
            <p:ph type="sldNum" sz="quarter" idx="12"/>
          </p:nvPr>
        </p:nvSpPr>
        <p:spPr/>
        <p:txBody>
          <a:bodyPr/>
          <a:lstStyle/>
          <a:p>
            <a:fld id="{9057C5B6-FD2A-4F3F-AFFB-8D6D835AD482}" type="slidenum">
              <a:rPr lang="en-US" smtClean="0"/>
              <a:t>‹#›</a:t>
            </a:fld>
            <a:endParaRPr lang="en-US"/>
          </a:p>
        </p:txBody>
      </p:sp>
      <p:cxnSp>
        <p:nvCxnSpPr>
          <p:cNvPr id="31" name="Straight Connector 30"/>
          <p:cNvCxnSpPr/>
          <p:nvPr/>
        </p:nvCxnSpPr>
        <p:spPr>
          <a:xfrm>
            <a:off x="1080961" y="4191473"/>
            <a:ext cx="243151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8298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687645"/>
            <a:ext cx="6858000" cy="543936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8127005"/>
            <a:ext cx="6858001" cy="1032969"/>
          </a:xfrm>
          <a:prstGeom prst="rect">
            <a:avLst/>
          </a:prstGeom>
        </p:spPr>
      </p:pic>
      <p:cxnSp>
        <p:nvCxnSpPr>
          <p:cNvPr id="13" name="Straight Connector 12"/>
          <p:cNvCxnSpPr/>
          <p:nvPr/>
        </p:nvCxnSpPr>
        <p:spPr>
          <a:xfrm>
            <a:off x="0" y="8134836"/>
            <a:ext cx="6858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082619" y="1072694"/>
            <a:ext cx="4928507" cy="13989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82619" y="2687645"/>
            <a:ext cx="4928507" cy="46008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234907" y="440494"/>
            <a:ext cx="1776219" cy="412268"/>
          </a:xfrm>
          <a:prstGeom prst="rect">
            <a:avLst/>
          </a:prstGeom>
        </p:spPr>
        <p:txBody>
          <a:bodyPr vert="horz" lIns="91440" tIns="45720" rIns="91440" bIns="45720" rtlCol="0" anchor="ctr"/>
          <a:lstStyle>
            <a:lvl1pPr algn="r">
              <a:defRPr sz="750">
                <a:solidFill>
                  <a:schemeClr val="tx1">
                    <a:tint val="75000"/>
                  </a:schemeClr>
                </a:solidFill>
              </a:defRPr>
            </a:lvl1pPr>
          </a:lstStyle>
          <a:p>
            <a:fld id="{65C1779F-E4D2-489F-8695-BF0D2FC3C4AB}" type="datetimeFigureOut">
              <a:rPr lang="en-US" smtClean="0"/>
              <a:t>1/4/2023</a:t>
            </a:fld>
            <a:endParaRPr lang="en-US"/>
          </a:p>
        </p:txBody>
      </p:sp>
      <p:sp>
        <p:nvSpPr>
          <p:cNvPr id="5" name="Footer Placeholder 4"/>
          <p:cNvSpPr>
            <a:spLocks noGrp="1"/>
          </p:cNvSpPr>
          <p:nvPr>
            <p:ph type="ftr" sz="quarter" idx="3"/>
          </p:nvPr>
        </p:nvSpPr>
        <p:spPr>
          <a:xfrm>
            <a:off x="1082618" y="439078"/>
            <a:ext cx="3025503" cy="412268"/>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5794" y="1065298"/>
            <a:ext cx="596810" cy="671437"/>
          </a:xfrm>
          <a:prstGeom prst="rect">
            <a:avLst/>
          </a:prstGeom>
        </p:spPr>
        <p:txBody>
          <a:bodyPr vert="horz" lIns="91440" tIns="45720" rIns="91440" bIns="45720" rtlCol="0" anchor="t"/>
          <a:lstStyle>
            <a:lvl1pPr algn="r">
              <a:defRPr sz="2100">
                <a:solidFill>
                  <a:schemeClr val="accent1"/>
                </a:solidFill>
              </a:defRPr>
            </a:lvl1pPr>
          </a:lstStyle>
          <a:p>
            <a:fld id="{E6CC1AFB-F6E7-452D-9758-152DD53B89B0}" type="slidenum">
              <a:rPr lang="en-US" smtClean="0"/>
              <a:t>‹#›</a:t>
            </a:fld>
            <a:endParaRPr lang="en-US"/>
          </a:p>
        </p:txBody>
      </p:sp>
      <p:pic>
        <p:nvPicPr>
          <p:cNvPr id="7" name="Picture 7" descr="GR PPT_Bckgnd_01">
            <a:extLst>
              <a:ext uri="{FF2B5EF4-FFF2-40B4-BE49-F238E27FC236}">
                <a16:creationId xmlns:a16="http://schemas.microsoft.com/office/drawing/2014/main" id="{D1763F91-F995-5A3A-2907-04732F7C9D19}"/>
              </a:ext>
            </a:extLst>
          </p:cNvPr>
          <p:cNvPicPr>
            <a:picLocks noChangeAspect="1" noChangeArrowheads="1"/>
          </p:cNvPicPr>
          <p:nvPr userDrawn="1"/>
        </p:nvPicPr>
        <p:blipFill>
          <a:blip r:embed="rId14"/>
          <a:srcRect/>
          <a:stretch>
            <a:fillRect/>
          </a:stretch>
        </p:blipFill>
        <p:spPr>
          <a:xfrm>
            <a:off x="2" y="0"/>
            <a:ext cx="6859191" cy="9146117"/>
          </a:xfrm>
          <a:prstGeom prst="rect">
            <a:avLst/>
          </a:prstGeom>
          <a:noFill/>
          <a:extLst>
            <a:ext uri="{909E8E84-426E-40DD-AFC4-6F175D3DCCD1}">
              <a14:hiddenFill xmlns:a14="http://schemas.microsoft.com/office/drawing/2010/main">
                <a:solidFill>
                  <a:srgbClr val="FFFFFF"/>
                </a:solidFill>
              </a14:hiddenFill>
            </a:ext>
          </a:extLst>
        </p:spPr>
      </p:pic>
      <p:sp>
        <p:nvSpPr>
          <p:cNvPr id="8" name="Line 8">
            <a:extLst>
              <a:ext uri="{FF2B5EF4-FFF2-40B4-BE49-F238E27FC236}">
                <a16:creationId xmlns:a16="http://schemas.microsoft.com/office/drawing/2014/main" id="{E2FB1663-6C96-3446-521A-70C79EA4CD47}"/>
              </a:ext>
            </a:extLst>
          </p:cNvPr>
          <p:cNvSpPr>
            <a:spLocks noChangeShapeType="1"/>
          </p:cNvSpPr>
          <p:nvPr userDrawn="1"/>
        </p:nvSpPr>
        <p:spPr>
          <a:xfrm>
            <a:off x="0" y="2294467"/>
            <a:ext cx="6858000" cy="0"/>
          </a:xfrm>
          <a:prstGeom prst="line">
            <a:avLst/>
          </a:prstGeom>
          <a:noFill/>
          <a:ln w="3175">
            <a:solidFill>
              <a:schemeClr val="bg2"/>
            </a:solidFill>
            <a:round/>
          </a:ln>
          <a:extLst>
            <a:ext uri="{909E8E84-426E-40DD-AFC4-6F175D3DCCD1}">
              <a14:hiddenFill xmlns:a14="http://schemas.microsoft.com/office/drawing/2010/main">
                <a:noFill/>
              </a14:hiddenFill>
            </a:ext>
          </a:extLst>
        </p:spPr>
        <p:txBody>
          <a:bodyPr wrap="none" anchor="ctr"/>
          <a:lstStyle/>
          <a:p>
            <a:endParaRPr lang="en-US"/>
          </a:p>
        </p:txBody>
      </p:sp>
      <p:sp>
        <p:nvSpPr>
          <p:cNvPr id="9" name="Line 9">
            <a:extLst>
              <a:ext uri="{FF2B5EF4-FFF2-40B4-BE49-F238E27FC236}">
                <a16:creationId xmlns:a16="http://schemas.microsoft.com/office/drawing/2014/main" id="{758E97CB-ED14-A558-B155-808F558EBCA8}"/>
              </a:ext>
            </a:extLst>
          </p:cNvPr>
          <p:cNvSpPr>
            <a:spLocks noChangeShapeType="1"/>
          </p:cNvSpPr>
          <p:nvPr userDrawn="1"/>
        </p:nvSpPr>
        <p:spPr>
          <a:xfrm>
            <a:off x="0" y="2366433"/>
            <a:ext cx="6858000" cy="0"/>
          </a:xfrm>
          <a:prstGeom prst="line">
            <a:avLst/>
          </a:prstGeom>
          <a:noFill/>
          <a:ln w="3175">
            <a:solidFill>
              <a:schemeClr val="bg2"/>
            </a:solidFill>
            <a:rou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6033300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514350" rtl="0" eaLnBrk="1" latinLnBrk="0" hangingPunct="1">
        <a:lnSpc>
          <a:spcPct val="90000"/>
        </a:lnSpc>
        <a:spcBef>
          <a:spcPct val="0"/>
        </a:spcBef>
        <a:buNone/>
        <a:defRPr sz="2400" b="0" i="0" kern="1200" cap="all">
          <a:solidFill>
            <a:schemeClr val="tx1"/>
          </a:solidFill>
          <a:effectLst/>
          <a:latin typeface="+mj-lt"/>
          <a:ea typeface="+mj-ea"/>
          <a:cs typeface="+mj-cs"/>
        </a:defRPr>
      </a:lvl1pPr>
    </p:titleStyle>
    <p:bodyStyle>
      <a:lvl1pPr marL="171450" indent="-171450" algn="l" defTabSz="514350" rtl="0" eaLnBrk="1" latinLnBrk="0" hangingPunct="1">
        <a:lnSpc>
          <a:spcPct val="120000"/>
        </a:lnSpc>
        <a:spcBef>
          <a:spcPts val="750"/>
        </a:spcBef>
        <a:buClr>
          <a:schemeClr val="accent1"/>
        </a:buClr>
        <a:buSzPct val="100000"/>
        <a:buFont typeface="Arial" panose="020B0604020202020204" pitchFamily="34" charset="0"/>
        <a:buChar char="•"/>
        <a:defRPr sz="1500" kern="1200" cap="none">
          <a:solidFill>
            <a:schemeClr val="tx1"/>
          </a:solidFill>
          <a:effectLst/>
          <a:latin typeface="+mn-lt"/>
          <a:ea typeface="+mn-ea"/>
          <a:cs typeface="+mn-cs"/>
        </a:defRPr>
      </a:lvl1pPr>
      <a:lvl2pPr marL="514350" indent="-171450" algn="l" defTabSz="514350" rtl="0" eaLnBrk="1" latinLnBrk="0" hangingPunct="1">
        <a:lnSpc>
          <a:spcPct val="120000"/>
        </a:lnSpc>
        <a:spcBef>
          <a:spcPts val="375"/>
        </a:spcBef>
        <a:buClr>
          <a:schemeClr val="accent1"/>
        </a:buClr>
        <a:buSzPct val="100000"/>
        <a:buFont typeface="Arial" panose="020B0604020202020204" pitchFamily="34" charset="0"/>
        <a:buChar char="•"/>
        <a:defRPr sz="1200" kern="1200" cap="none" baseline="0">
          <a:solidFill>
            <a:schemeClr val="tx1"/>
          </a:solidFill>
          <a:effectLst/>
          <a:latin typeface="+mn-lt"/>
          <a:ea typeface="+mn-ea"/>
          <a:cs typeface="+mn-cs"/>
        </a:defRPr>
      </a:lvl2pPr>
      <a:lvl3pPr marL="857250" indent="-171450" algn="l" defTabSz="514350" rtl="0" eaLnBrk="1" latinLnBrk="0" hangingPunct="1">
        <a:lnSpc>
          <a:spcPct val="120000"/>
        </a:lnSpc>
        <a:spcBef>
          <a:spcPts val="375"/>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3pPr>
      <a:lvl4pPr marL="1200150" indent="-171450" algn="l" defTabSz="51435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514350" rtl="0" eaLnBrk="1" latinLnBrk="0" hangingPunct="1">
        <a:lnSpc>
          <a:spcPct val="120000"/>
        </a:lnSpc>
        <a:spcBef>
          <a:spcPts val="375"/>
        </a:spcBef>
        <a:buClr>
          <a:schemeClr val="accent1"/>
        </a:buClr>
        <a:buSzPct val="100000"/>
        <a:buFont typeface="Arial" panose="020B0604020202020204" pitchFamily="34" charset="0"/>
        <a:buChar char="•"/>
        <a:defRPr sz="900" kern="1200" cap="none">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514350" rtl="0" eaLnBrk="1" latinLnBrk="0" hangingPunct="1">
        <a:defRPr sz="1013" kern="1200">
          <a:solidFill>
            <a:schemeClr val="tx1"/>
          </a:solidFill>
          <a:latin typeface="+mn-lt"/>
          <a:ea typeface="+mn-ea"/>
          <a:cs typeface="+mn-cs"/>
        </a:defRPr>
      </a:lvl1pPr>
      <a:lvl2pPr marL="257175" algn="l" defTabSz="514350" rtl="0" eaLnBrk="1" latinLnBrk="0" hangingPunct="1">
        <a:defRPr sz="1013" kern="1200">
          <a:solidFill>
            <a:schemeClr val="tx1"/>
          </a:solidFill>
          <a:latin typeface="+mn-lt"/>
          <a:ea typeface="+mn-ea"/>
          <a:cs typeface="+mn-cs"/>
        </a:defRPr>
      </a:lvl2pPr>
      <a:lvl3pPr marL="514350" algn="l" defTabSz="514350" rtl="0" eaLnBrk="1" latinLnBrk="0" hangingPunct="1">
        <a:defRPr sz="1013" kern="1200">
          <a:solidFill>
            <a:schemeClr val="tx1"/>
          </a:solidFill>
          <a:latin typeface="+mn-lt"/>
          <a:ea typeface="+mn-ea"/>
          <a:cs typeface="+mn-cs"/>
        </a:defRPr>
      </a:lvl3pPr>
      <a:lvl4pPr marL="771525" algn="l" defTabSz="514350" rtl="0" eaLnBrk="1" latinLnBrk="0" hangingPunct="1">
        <a:defRPr sz="1013" kern="1200">
          <a:solidFill>
            <a:schemeClr val="tx1"/>
          </a:solidFill>
          <a:latin typeface="+mn-lt"/>
          <a:ea typeface="+mn-ea"/>
          <a:cs typeface="+mn-cs"/>
        </a:defRPr>
      </a:lvl4pPr>
      <a:lvl5pPr marL="1028700" algn="l" defTabSz="514350" rtl="0" eaLnBrk="1" latinLnBrk="0" hangingPunct="1">
        <a:defRPr sz="1013" kern="1200">
          <a:solidFill>
            <a:schemeClr val="tx1"/>
          </a:solidFill>
          <a:latin typeface="+mn-lt"/>
          <a:ea typeface="+mn-ea"/>
          <a:cs typeface="+mn-cs"/>
        </a:defRPr>
      </a:lvl5pPr>
      <a:lvl6pPr marL="1285875" algn="l" defTabSz="514350" rtl="0" eaLnBrk="1" latinLnBrk="0" hangingPunct="1">
        <a:defRPr sz="1013" kern="1200">
          <a:solidFill>
            <a:schemeClr val="tx1"/>
          </a:solidFill>
          <a:latin typeface="+mn-lt"/>
          <a:ea typeface="+mn-ea"/>
          <a:cs typeface="+mn-cs"/>
        </a:defRPr>
      </a:lvl6pPr>
      <a:lvl7pPr marL="1543050" algn="l" defTabSz="514350" rtl="0" eaLnBrk="1" latinLnBrk="0" hangingPunct="1">
        <a:defRPr sz="1013" kern="1200">
          <a:solidFill>
            <a:schemeClr val="tx1"/>
          </a:solidFill>
          <a:latin typeface="+mn-lt"/>
          <a:ea typeface="+mn-ea"/>
          <a:cs typeface="+mn-cs"/>
        </a:defRPr>
      </a:lvl7pPr>
      <a:lvl8pPr marL="1800225" algn="l" defTabSz="514350" rtl="0" eaLnBrk="1" latinLnBrk="0" hangingPunct="1">
        <a:defRPr sz="1013" kern="1200">
          <a:solidFill>
            <a:schemeClr val="tx1"/>
          </a:solidFill>
          <a:latin typeface="+mn-lt"/>
          <a:ea typeface="+mn-ea"/>
          <a:cs typeface="+mn-cs"/>
        </a:defRPr>
      </a:lvl8pPr>
      <a:lvl9pPr marL="2057400" algn="l" defTabSz="514350"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533400" y="3048000"/>
            <a:ext cx="5829300" cy="2304696"/>
          </a:xfrm>
        </p:spPr>
        <p:txBody>
          <a:bodyPr>
            <a:normAutofit fontScale="90000"/>
          </a:bodyPr>
          <a:lstStyle/>
          <a:p>
            <a:r>
              <a:rPr lang="en-US" dirty="0">
                <a:ln w="635">
                  <a:solidFill>
                    <a:srgbClr val="000000"/>
                  </a:solidFill>
                  <a:round/>
                </a:ln>
                <a:solidFill>
                  <a:schemeClr val="tx1"/>
                </a:solidFill>
                <a:latin typeface="Tahoma" pitchFamily="34" charset="0"/>
                <a:ea typeface="Tahoma" pitchFamily="34" charset="0"/>
                <a:cs typeface="Tahoma" pitchFamily="34" charset="0"/>
              </a:rPr>
              <a:t>GFOAZ January Training</a:t>
            </a:r>
            <a:br>
              <a:rPr lang="en-US" dirty="0">
                <a:ln w="635">
                  <a:solidFill>
                    <a:srgbClr val="000000"/>
                  </a:solidFill>
                  <a:round/>
                </a:ln>
                <a:solidFill>
                  <a:schemeClr val="tx1"/>
                </a:solidFill>
                <a:latin typeface="Tahoma" pitchFamily="34" charset="0"/>
                <a:ea typeface="Tahoma" pitchFamily="34" charset="0"/>
                <a:cs typeface="Tahoma" pitchFamily="34" charset="0"/>
              </a:rPr>
            </a:br>
            <a:r>
              <a:rPr lang="en-US" dirty="0">
                <a:ln w="635">
                  <a:solidFill>
                    <a:srgbClr val="000000"/>
                  </a:solidFill>
                  <a:round/>
                </a:ln>
                <a:solidFill>
                  <a:schemeClr val="tx1"/>
                </a:solidFill>
                <a:latin typeface="Tahoma" pitchFamily="34" charset="0"/>
                <a:ea typeface="Tahoma" pitchFamily="34" charset="0"/>
                <a:cs typeface="Tahoma" pitchFamily="34" charset="0"/>
              </a:rPr>
              <a:t> </a:t>
            </a:r>
            <a:br>
              <a:rPr lang="en-US" dirty="0">
                <a:ln w="635">
                  <a:solidFill>
                    <a:srgbClr val="000000"/>
                  </a:solidFill>
                  <a:round/>
                </a:ln>
                <a:solidFill>
                  <a:schemeClr val="tx1"/>
                </a:solidFill>
                <a:latin typeface="Tahoma" pitchFamily="34" charset="0"/>
                <a:ea typeface="Tahoma" pitchFamily="34" charset="0"/>
                <a:cs typeface="Tahoma" pitchFamily="34" charset="0"/>
              </a:rPr>
            </a:br>
            <a:r>
              <a:rPr lang="en-US" dirty="0">
                <a:ln w="635">
                  <a:solidFill>
                    <a:srgbClr val="000000"/>
                  </a:solidFill>
                  <a:round/>
                </a:ln>
                <a:solidFill>
                  <a:schemeClr val="tx1"/>
                </a:solidFill>
                <a:latin typeface="Tahoma" pitchFamily="34" charset="0"/>
                <a:ea typeface="Tahoma" pitchFamily="34" charset="0"/>
                <a:cs typeface="Tahoma" pitchFamily="34" charset="0"/>
              </a:rPr>
              <a:t>General Obligation Bonds</a:t>
            </a:r>
            <a:br>
              <a:rPr lang="en-US" dirty="0">
                <a:ln w="635">
                  <a:solidFill>
                    <a:srgbClr val="000000"/>
                  </a:solidFill>
                  <a:round/>
                </a:ln>
                <a:gradFill rotWithShape="1">
                  <a:gsLst>
                    <a:gs pos="0">
                      <a:srgbClr val="000000"/>
                    </a:gs>
                    <a:gs pos="50000">
                      <a:srgbClr val="7F7F7F"/>
                    </a:gs>
                    <a:gs pos="100000">
                      <a:srgbClr val="000000"/>
                    </a:gs>
                  </a:gsLst>
                  <a:lin ang="5400000" scaled="1"/>
                  <a:tileRect/>
                </a:gradFill>
                <a:latin typeface="Tahoma" pitchFamily="34" charset="0"/>
                <a:ea typeface="Tahoma" pitchFamily="34" charset="0"/>
                <a:cs typeface="Tahoma" pitchFamily="34" charset="0"/>
              </a:rPr>
            </a:br>
            <a:br>
              <a:rPr lang="en-US" dirty="0">
                <a:latin typeface="Tahoma" pitchFamily="34" charset="0"/>
                <a:ea typeface="Tahoma" pitchFamily="34" charset="0"/>
                <a:cs typeface="Tahoma" pitchFamily="34" charset="0"/>
              </a:rPr>
            </a:br>
            <a:endParaRPr lang="en-US" dirty="0">
              <a:latin typeface="Tahoma" pitchFamily="34" charset="0"/>
              <a:ea typeface="Tahoma" pitchFamily="34" charset="0"/>
              <a:cs typeface="Tahoma" pitchFamily="34" charset="0"/>
            </a:endParaRPr>
          </a:p>
        </p:txBody>
      </p:sp>
      <p:sp>
        <p:nvSpPr>
          <p:cNvPr id="25603" name="Rectangle 3"/>
          <p:cNvSpPr>
            <a:spLocks noGrp="1" noChangeArrowheads="1"/>
          </p:cNvSpPr>
          <p:nvPr>
            <p:ph type="subTitle" idx="1"/>
          </p:nvPr>
        </p:nvSpPr>
        <p:spPr>
          <a:xfrm>
            <a:off x="1028700" y="6248400"/>
            <a:ext cx="4800600" cy="1905000"/>
          </a:xfrm>
        </p:spPr>
        <p:txBody>
          <a:bodyPr>
            <a:normAutofit fontScale="92500" lnSpcReduction="20000"/>
          </a:bodyPr>
          <a:lstStyle/>
          <a:p>
            <a:endParaRPr lang="en-US" sz="1800" dirty="0">
              <a:latin typeface="Tahoma" pitchFamily="34" charset="0"/>
              <a:ea typeface="Tahoma" pitchFamily="34" charset="0"/>
              <a:cs typeface="Tahoma" pitchFamily="34" charset="0"/>
            </a:endParaRPr>
          </a:p>
          <a:p>
            <a:endParaRPr lang="en-US" sz="1800" dirty="0">
              <a:latin typeface="Tahoma" pitchFamily="34" charset="0"/>
              <a:ea typeface="Tahoma" pitchFamily="34" charset="0"/>
              <a:cs typeface="Tahoma" pitchFamily="34" charset="0"/>
            </a:endParaRPr>
          </a:p>
          <a:p>
            <a:r>
              <a:rPr lang="en-US" sz="1800" dirty="0">
                <a:latin typeface="Tahoma" pitchFamily="34" charset="0"/>
                <a:ea typeface="Tahoma" pitchFamily="34" charset="0"/>
                <a:cs typeface="Tahoma" pitchFamily="34" charset="0"/>
              </a:rPr>
              <a:t>Timothy A. Stratton, Partner</a:t>
            </a:r>
          </a:p>
          <a:p>
            <a:r>
              <a:rPr lang="en-US" sz="1800" dirty="0">
                <a:latin typeface="Tahoma" pitchFamily="34" charset="0"/>
                <a:ea typeface="Tahoma" pitchFamily="34" charset="0"/>
                <a:cs typeface="Tahoma" pitchFamily="34" charset="0"/>
              </a:rPr>
              <a:t>The Stratton Law Firm, PLLC</a:t>
            </a:r>
          </a:p>
          <a:p>
            <a:r>
              <a:rPr lang="en-US" sz="1800" dirty="0">
                <a:latin typeface="Tahoma" pitchFamily="34" charset="0"/>
                <a:ea typeface="Tahoma" pitchFamily="34" charset="0"/>
                <a:cs typeface="Tahoma" pitchFamily="34" charset="0"/>
              </a:rPr>
              <a:t>Thestrattonlawfirm.net</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C00000"/>
                </a:solidFill>
              </a:rPr>
              <a:t>Voter Informational Pamphlet </a:t>
            </a:r>
            <a:r>
              <a:rPr lang="en-US" sz="2400" i="1">
                <a:solidFill>
                  <a:srgbClr val="C00000"/>
                </a:solidFill>
              </a:rPr>
              <a:t>(cont’d)</a:t>
            </a:r>
            <a:endParaRPr lang="en-US"/>
          </a:p>
        </p:txBody>
      </p:sp>
      <p:sp>
        <p:nvSpPr>
          <p:cNvPr id="3" name="Content Placeholder 2"/>
          <p:cNvSpPr>
            <a:spLocks noGrp="1"/>
          </p:cNvSpPr>
          <p:nvPr>
            <p:ph idx="1"/>
          </p:nvPr>
        </p:nvSpPr>
        <p:spPr/>
        <p:txBody>
          <a:bodyPr>
            <a:normAutofit fontScale="92500"/>
          </a:bodyPr>
          <a:lstStyle/>
          <a:p>
            <a:pPr marL="796925" lvl="1" indent="-342900">
              <a:lnSpc>
                <a:spcPct val="100000"/>
              </a:lnSpc>
              <a:spcBef>
                <a:spcPct val="0"/>
              </a:spcBef>
              <a:spcAft>
                <a:spcPts val="600"/>
              </a:spcAft>
              <a:buClr>
                <a:srgbClr val="478200"/>
              </a:buClr>
              <a:buSzPct val="75000"/>
            </a:pPr>
            <a:r>
              <a:rPr lang="en-US" sz="2000">
                <a:solidFill>
                  <a:srgbClr val="000000"/>
                </a:solidFill>
              </a:rPr>
              <a:t>Regarding the Pro/Con Arguments:</a:t>
            </a:r>
          </a:p>
          <a:p>
            <a:pPr marL="1196975" lvl="2" indent="-342900">
              <a:lnSpc>
                <a:spcPct val="100000"/>
              </a:lnSpc>
              <a:spcBef>
                <a:spcPct val="0"/>
              </a:spcBef>
              <a:spcAft>
                <a:spcPts val="600"/>
              </a:spcAft>
              <a:buClr>
                <a:srgbClr val="478200"/>
              </a:buClr>
              <a:buSzPct val="75000"/>
            </a:pPr>
            <a:r>
              <a:rPr lang="en-US" sz="1800">
                <a:solidFill>
                  <a:srgbClr val="000000"/>
                </a:solidFill>
              </a:rPr>
              <a:t>Governing body must set deadlines to submit at a public meeting</a:t>
            </a:r>
          </a:p>
          <a:p>
            <a:pPr marL="1196975" lvl="2" indent="-342900">
              <a:lnSpc>
                <a:spcPct val="100000"/>
              </a:lnSpc>
              <a:spcBef>
                <a:spcPct val="0"/>
              </a:spcBef>
              <a:spcAft>
                <a:spcPts val="600"/>
              </a:spcAft>
              <a:buClr>
                <a:srgbClr val="478200"/>
              </a:buClr>
              <a:buSzPct val="75000"/>
            </a:pPr>
            <a:r>
              <a:rPr lang="en-US" sz="1800">
                <a:solidFill>
                  <a:srgbClr val="000000"/>
                </a:solidFill>
              </a:rPr>
              <a:t>Publish deadline (doesn’t say how to publish, so use the standard found in A.R.S. 39-204)</a:t>
            </a:r>
          </a:p>
          <a:p>
            <a:pPr marL="1196975" lvl="2" indent="-342900">
              <a:lnSpc>
                <a:spcPct val="100000"/>
              </a:lnSpc>
              <a:spcBef>
                <a:spcPct val="0"/>
              </a:spcBef>
              <a:spcAft>
                <a:spcPts val="600"/>
              </a:spcAft>
              <a:buClr>
                <a:srgbClr val="478200"/>
              </a:buClr>
              <a:buSzPct val="75000"/>
            </a:pPr>
            <a:r>
              <a:rPr lang="en-US" sz="1800">
                <a:solidFill>
                  <a:srgbClr val="000000"/>
                </a:solidFill>
              </a:rPr>
              <a:t>Governing Body’s argument should be approved by the governing body (AG Opinion I08-005)</a:t>
            </a:r>
          </a:p>
          <a:p>
            <a:pPr marL="1196975" lvl="2" indent="-342900">
              <a:lnSpc>
                <a:spcPct val="100000"/>
              </a:lnSpc>
              <a:spcBef>
                <a:spcPct val="0"/>
              </a:spcBef>
              <a:spcAft>
                <a:spcPts val="600"/>
              </a:spcAft>
              <a:buClr>
                <a:srgbClr val="478200"/>
              </a:buClr>
              <a:buSzPct val="75000"/>
            </a:pPr>
            <a:r>
              <a:rPr lang="en-US" sz="1800">
                <a:solidFill>
                  <a:srgbClr val="000000"/>
                </a:solidFill>
              </a:rPr>
              <a:t>Political subdivision may charge a fee for arguments if it has some statutory authority to do so (initiative statutes)</a:t>
            </a:r>
          </a:p>
          <a:p>
            <a:pPr marL="796925" lvl="1" indent="-342900">
              <a:lnSpc>
                <a:spcPct val="100000"/>
              </a:lnSpc>
              <a:spcBef>
                <a:spcPct val="0"/>
              </a:spcBef>
              <a:spcAft>
                <a:spcPts val="600"/>
              </a:spcAft>
              <a:buClr>
                <a:srgbClr val="478200"/>
              </a:buClr>
              <a:buSzPct val="75000"/>
            </a:pPr>
            <a:r>
              <a:rPr lang="en-US" sz="2000">
                <a:solidFill>
                  <a:srgbClr val="000000"/>
                </a:solidFill>
              </a:rPr>
              <a:t>Overly gratuitous additions in the VIP, such as “Purpose” or “Why this Election was called” must be carefully reviewed</a:t>
            </a:r>
          </a:p>
          <a:p>
            <a:endParaRPr lang="en-US"/>
          </a:p>
        </p:txBody>
      </p:sp>
    </p:spTree>
    <p:extLst>
      <p:ext uri="{BB962C8B-B14F-4D97-AF65-F5344CB8AC3E}">
        <p14:creationId xmlns:p14="http://schemas.microsoft.com/office/powerpoint/2010/main" val="3214518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9" y="1219200"/>
            <a:ext cx="6005512" cy="1117600"/>
          </a:xfrm>
        </p:spPr>
        <p:txBody>
          <a:bodyPr/>
          <a:lstStyle/>
          <a:p>
            <a:r>
              <a:rPr lang="en-US" sz="2900">
                <a:solidFill>
                  <a:srgbClr val="C00000"/>
                </a:solidFill>
              </a:rPr>
              <a:t>Voter Informational Pamphlet </a:t>
            </a:r>
            <a:r>
              <a:rPr lang="en-US" sz="2000" i="1">
                <a:solidFill>
                  <a:srgbClr val="C00000"/>
                </a:solidFill>
              </a:rPr>
              <a:t>(cont’d)</a:t>
            </a:r>
          </a:p>
        </p:txBody>
      </p:sp>
      <p:sp>
        <p:nvSpPr>
          <p:cNvPr id="3" name="Content Placeholder 2"/>
          <p:cNvSpPr>
            <a:spLocks noGrp="1"/>
          </p:cNvSpPr>
          <p:nvPr>
            <p:ph idx="1"/>
          </p:nvPr>
        </p:nvSpPr>
        <p:spPr/>
        <p:txBody>
          <a:bodyPr>
            <a:normAutofit fontScale="92500" lnSpcReduction="10000"/>
          </a:bodyPr>
          <a:lstStyle/>
          <a:p>
            <a:pPr marL="911225" lvl="1" indent="-457200">
              <a:lnSpc>
                <a:spcPct val="100000"/>
              </a:lnSpc>
              <a:spcBef>
                <a:spcPct val="25000"/>
              </a:spcBef>
              <a:spcAft>
                <a:spcPts val="600"/>
              </a:spcAft>
              <a:buClr>
                <a:srgbClr val="478200"/>
              </a:buClr>
              <a:buSzPct val="75000"/>
            </a:pPr>
            <a:r>
              <a:rPr lang="en-US" sz="2000">
                <a:solidFill>
                  <a:srgbClr val="000000"/>
                </a:solidFill>
              </a:rPr>
              <a:t>Within 30 days after election, submit copy of the VIP to the Department of Revenue</a:t>
            </a:r>
          </a:p>
          <a:p>
            <a:pPr marL="911225" lvl="1" indent="-457200">
              <a:lnSpc>
                <a:spcPct val="100000"/>
              </a:lnSpc>
              <a:spcBef>
                <a:spcPct val="25000"/>
              </a:spcBef>
              <a:spcAft>
                <a:spcPts val="600"/>
              </a:spcAft>
              <a:buClr>
                <a:srgbClr val="478200"/>
              </a:buClr>
              <a:buSzPct val="75000"/>
            </a:pPr>
            <a:r>
              <a:rPr lang="en-US" sz="2000">
                <a:solidFill>
                  <a:srgbClr val="000000"/>
                </a:solidFill>
              </a:rPr>
              <a:t>All written voter information must state the tax rate necessary to support the bonds (A.R.S. 35-454.C.)</a:t>
            </a:r>
          </a:p>
          <a:p>
            <a:pPr marL="911225" lvl="1" indent="-457200">
              <a:lnSpc>
                <a:spcPct val="100000"/>
              </a:lnSpc>
              <a:spcBef>
                <a:spcPct val="25000"/>
              </a:spcBef>
              <a:spcAft>
                <a:spcPts val="600"/>
              </a:spcAft>
              <a:buClr>
                <a:srgbClr val="478200"/>
              </a:buClr>
              <a:buSzPct val="75000"/>
            </a:pPr>
            <a:r>
              <a:rPr lang="en-US" sz="2000">
                <a:solidFill>
                  <a:srgbClr val="000000"/>
                </a:solidFill>
              </a:rPr>
              <a:t>VIP typically has more detail than the Ballot and it is in the VIP where you can “explain” things and go into more detail</a:t>
            </a:r>
          </a:p>
          <a:p>
            <a:pPr marL="911225" lvl="1" indent="-457200">
              <a:lnSpc>
                <a:spcPct val="100000"/>
              </a:lnSpc>
              <a:spcBef>
                <a:spcPct val="25000"/>
              </a:spcBef>
              <a:spcAft>
                <a:spcPts val="600"/>
              </a:spcAft>
              <a:buClr>
                <a:srgbClr val="478200"/>
              </a:buClr>
              <a:buSzPct val="75000"/>
            </a:pPr>
            <a:r>
              <a:rPr lang="en-US" sz="2000">
                <a:solidFill>
                  <a:srgbClr val="000000"/>
                </a:solidFill>
              </a:rPr>
              <a:t>Bond Committee members can draft statements in favor of the referendum</a:t>
            </a:r>
          </a:p>
          <a:p>
            <a:pPr marL="911225" lvl="1" indent="-457200">
              <a:lnSpc>
                <a:spcPct val="100000"/>
              </a:lnSpc>
              <a:spcBef>
                <a:spcPct val="25000"/>
              </a:spcBef>
              <a:spcAft>
                <a:spcPts val="600"/>
              </a:spcAft>
              <a:buClr>
                <a:srgbClr val="478200"/>
              </a:buClr>
              <a:buSzPct val="75000"/>
            </a:pPr>
            <a:r>
              <a:rPr lang="en-US" sz="2000">
                <a:solidFill>
                  <a:srgbClr val="000000"/>
                </a:solidFill>
              </a:rPr>
              <a:t>Examples of Voter Information Pamphlets follow this slide</a:t>
            </a:r>
          </a:p>
          <a:p>
            <a:pPr>
              <a:lnSpc>
                <a:spcPct val="100000"/>
              </a:lnSpc>
              <a:spcAft>
                <a:spcPts val="600"/>
              </a:spcAft>
            </a:pPr>
            <a:endParaRPr lang="en-US" sz="2000"/>
          </a:p>
        </p:txBody>
      </p:sp>
      <p:pic>
        <p:nvPicPr>
          <p:cNvPr id="9219" name="Picture 3" descr="C:\Users\pmt\AppData\Local\Microsoft\Windows\Temporary Internet Files\Content.IE5\J1AK12H4\MC900389046[1].wmf"/>
          <p:cNvPicPr>
            <a:picLocks noChangeAspect="1" noChangeArrowheads="1"/>
          </p:cNvPicPr>
          <p:nvPr/>
        </p:nvPicPr>
        <p:blipFill>
          <a:blip r:embed="rId2"/>
          <a:srcRect/>
          <a:stretch>
            <a:fillRect/>
          </a:stretch>
        </p:blipFill>
        <p:spPr>
          <a:xfrm>
            <a:off x="5562600" y="2057400"/>
            <a:ext cx="913486" cy="592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975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8" y="1143000"/>
            <a:ext cx="5829300" cy="1117600"/>
          </a:xfrm>
        </p:spPr>
        <p:txBody>
          <a:bodyPr/>
          <a:lstStyle/>
          <a:p>
            <a:r>
              <a:rPr lang="en-US" sz="3000">
                <a:solidFill>
                  <a:srgbClr val="C00000"/>
                </a:solidFill>
              </a:rPr>
              <a:t>Preparing the Ballot Question</a:t>
            </a:r>
          </a:p>
        </p:txBody>
      </p:sp>
      <p:sp>
        <p:nvSpPr>
          <p:cNvPr id="3" name="Content Placeholder 2"/>
          <p:cNvSpPr>
            <a:spLocks noGrp="1"/>
          </p:cNvSpPr>
          <p:nvPr>
            <p:ph idx="1"/>
          </p:nvPr>
        </p:nvSpPr>
        <p:spPr/>
        <p:txBody>
          <a:bodyPr/>
          <a:lstStyle/>
          <a:p>
            <a:pPr marL="0" lvl="0" indent="0">
              <a:lnSpc>
                <a:spcPct val="100000"/>
              </a:lnSpc>
              <a:spcBef>
                <a:spcPct val="0"/>
              </a:spcBef>
              <a:spcAft>
                <a:spcPts val="600"/>
              </a:spcAft>
              <a:buClr>
                <a:srgbClr val="478200"/>
              </a:buClr>
              <a:buSzPct val="75000"/>
              <a:buNone/>
            </a:pPr>
            <a:r>
              <a:rPr lang="en-US" sz="2200" dirty="0">
                <a:solidFill>
                  <a:srgbClr val="000000"/>
                </a:solidFill>
              </a:rPr>
              <a:t>Scope of Questions - the law prohibits “log rolling.”  Typically, there is no log rolling if there is a common nexus among the items presented and the law has not divided the issues in other contexts.</a:t>
            </a:r>
          </a:p>
          <a:p>
            <a:pPr marL="0" lvl="0" indent="0">
              <a:lnSpc>
                <a:spcPct val="100000"/>
              </a:lnSpc>
              <a:spcBef>
                <a:spcPct val="0"/>
              </a:spcBef>
              <a:spcAft>
                <a:spcPts val="600"/>
              </a:spcAft>
              <a:buClr>
                <a:srgbClr val="478200"/>
              </a:buClr>
              <a:buSzPct val="75000"/>
              <a:buNone/>
            </a:pPr>
            <a:endParaRPr lang="en-US" sz="2200" dirty="0">
              <a:solidFill>
                <a:srgbClr val="000000"/>
              </a:solidFill>
            </a:endParaRPr>
          </a:p>
          <a:p>
            <a:pPr marL="0" lvl="0" indent="0">
              <a:lnSpc>
                <a:spcPct val="100000"/>
              </a:lnSpc>
              <a:spcBef>
                <a:spcPct val="0"/>
              </a:spcBef>
              <a:spcAft>
                <a:spcPts val="600"/>
              </a:spcAft>
              <a:buClr>
                <a:srgbClr val="478200"/>
              </a:buClr>
              <a:buSzPct val="75000"/>
              <a:buNone/>
            </a:pPr>
            <a:r>
              <a:rPr lang="en-US" sz="2200" dirty="0">
                <a:solidFill>
                  <a:srgbClr val="000000"/>
                </a:solidFill>
              </a:rPr>
              <a:t>Combining multiple purposes can be considered log rolling.  </a:t>
            </a:r>
          </a:p>
          <a:p>
            <a:pPr marL="0" lvl="0" indent="0">
              <a:lnSpc>
                <a:spcPct val="100000"/>
              </a:lnSpc>
              <a:spcBef>
                <a:spcPct val="0"/>
              </a:spcBef>
              <a:spcAft>
                <a:spcPts val="600"/>
              </a:spcAft>
              <a:buClr>
                <a:srgbClr val="478200"/>
              </a:buClr>
              <a:buSzPct val="75000"/>
              <a:buNone/>
            </a:pPr>
            <a:endParaRPr lang="en-US" sz="2200" dirty="0">
              <a:solidFill>
                <a:srgbClr val="000000"/>
              </a:solidFill>
            </a:endParaRPr>
          </a:p>
          <a:p>
            <a:pPr marL="0" lvl="0" indent="0">
              <a:lnSpc>
                <a:spcPct val="100000"/>
              </a:lnSpc>
              <a:spcBef>
                <a:spcPct val="0"/>
              </a:spcBef>
              <a:spcAft>
                <a:spcPts val="600"/>
              </a:spcAft>
              <a:buClr>
                <a:srgbClr val="478200"/>
              </a:buClr>
              <a:buSzPct val="75000"/>
              <a:buNone/>
            </a:pPr>
            <a:r>
              <a:rPr lang="en-US" sz="2200" dirty="0">
                <a:solidFill>
                  <a:srgbClr val="000000"/>
                </a:solidFill>
              </a:rPr>
              <a:t>Not an exact science.</a:t>
            </a:r>
          </a:p>
        </p:txBody>
      </p:sp>
      <p:pic>
        <p:nvPicPr>
          <p:cNvPr id="6146" name="Picture 2"/>
          <p:cNvPicPr>
            <a:picLocks noChangeAspect="1" noChangeArrowheads="1"/>
          </p:cNvPicPr>
          <p:nvPr/>
        </p:nvPicPr>
        <p:blipFill>
          <a:blip r:embed="rId2"/>
          <a:srcRect/>
          <a:stretch>
            <a:fillRect/>
          </a:stretch>
        </p:blipFill>
        <p:spPr>
          <a:xfrm>
            <a:off x="5415474" y="1920240"/>
            <a:ext cx="1071594" cy="934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7874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8" y="1143000"/>
            <a:ext cx="6081712" cy="1117600"/>
          </a:xfrm>
        </p:spPr>
        <p:txBody>
          <a:bodyPr/>
          <a:lstStyle/>
          <a:p>
            <a:r>
              <a:rPr lang="en-US" sz="2900">
                <a:solidFill>
                  <a:srgbClr val="C00000"/>
                </a:solidFill>
              </a:rPr>
              <a:t>Preparing the Ballot Question </a:t>
            </a:r>
            <a:r>
              <a:rPr lang="en-US" sz="2000" i="1">
                <a:solidFill>
                  <a:srgbClr val="C00000"/>
                </a:solidFill>
              </a:rPr>
              <a:t>(cont’d)</a:t>
            </a:r>
          </a:p>
        </p:txBody>
      </p:sp>
      <p:sp>
        <p:nvSpPr>
          <p:cNvPr id="3" name="Content Placeholder 2"/>
          <p:cNvSpPr>
            <a:spLocks noGrp="1"/>
          </p:cNvSpPr>
          <p:nvPr>
            <p:ph idx="1"/>
          </p:nvPr>
        </p:nvSpPr>
        <p:spPr/>
        <p:txBody>
          <a:bodyPr>
            <a:normAutofit fontScale="92500" lnSpcReduction="20000"/>
          </a:bodyPr>
          <a:lstStyle/>
          <a:p>
            <a:pPr marL="576263">
              <a:lnSpc>
                <a:spcPct val="100000"/>
              </a:lnSpc>
              <a:spcBef>
                <a:spcPct val="0"/>
              </a:spcBef>
              <a:spcAft>
                <a:spcPts val="600"/>
              </a:spcAft>
              <a:buClr>
                <a:srgbClr val="478200"/>
              </a:buClr>
              <a:buSzPct val="75000"/>
            </a:pPr>
            <a:r>
              <a:rPr lang="en-US" sz="1800"/>
              <a:t>Purposes vs. Projects.</a:t>
            </a:r>
          </a:p>
          <a:p>
            <a:pPr marL="1147763" lvl="1" indent="-457200">
              <a:lnSpc>
                <a:spcPct val="100000"/>
              </a:lnSpc>
              <a:spcBef>
                <a:spcPct val="0"/>
              </a:spcBef>
              <a:spcAft>
                <a:spcPts val="600"/>
              </a:spcAft>
              <a:buClr>
                <a:srgbClr val="478200"/>
              </a:buClr>
              <a:buSzPct val="75000"/>
              <a:buFont typeface="Arial" pitchFamily="34" charset="0"/>
              <a:buChar char="•"/>
            </a:pPr>
            <a:r>
              <a:rPr lang="en-US" sz="1800"/>
              <a:t>Must be broad enough in scope to cover all expenditures expected to be made.</a:t>
            </a:r>
          </a:p>
          <a:p>
            <a:pPr marL="1147763" lvl="1" indent="-457200">
              <a:lnSpc>
                <a:spcPct val="100000"/>
              </a:lnSpc>
              <a:spcBef>
                <a:spcPct val="0"/>
              </a:spcBef>
              <a:spcAft>
                <a:spcPts val="600"/>
              </a:spcAft>
              <a:buClr>
                <a:srgbClr val="478200"/>
              </a:buClr>
              <a:buSzPct val="75000"/>
              <a:buFont typeface="Arial" pitchFamily="34" charset="0"/>
              <a:buChar char="•"/>
            </a:pPr>
            <a:r>
              <a:rPr lang="en-US" sz="1800"/>
              <a:t>Need enough specificity so the voter can’t claim “fraud in the inducement.”</a:t>
            </a:r>
          </a:p>
          <a:p>
            <a:pPr marL="1147763" lvl="1" indent="-457200">
              <a:lnSpc>
                <a:spcPct val="100000"/>
              </a:lnSpc>
              <a:spcBef>
                <a:spcPct val="0"/>
              </a:spcBef>
              <a:spcAft>
                <a:spcPts val="600"/>
              </a:spcAft>
              <a:buClr>
                <a:srgbClr val="478200"/>
              </a:buClr>
              <a:buSzPct val="75000"/>
              <a:buFont typeface="Arial" pitchFamily="34" charset="0"/>
              <a:buChar char="•"/>
            </a:pPr>
            <a:r>
              <a:rPr lang="en-US" sz="1800"/>
              <a:t>Examples, construct vs. improve; expand vs. renovate; equipment; financial costs; lease and acquire.</a:t>
            </a:r>
          </a:p>
          <a:p>
            <a:pPr marL="747713" indent="-457200">
              <a:lnSpc>
                <a:spcPct val="100000"/>
              </a:lnSpc>
              <a:spcBef>
                <a:spcPct val="0"/>
              </a:spcBef>
              <a:spcAft>
                <a:spcPts val="600"/>
              </a:spcAft>
              <a:buClr>
                <a:srgbClr val="478200"/>
              </a:buClr>
              <a:buSzPct val="75000"/>
              <a:buFont typeface="Arial" pitchFamily="34" charset="0"/>
              <a:buChar char="•"/>
            </a:pPr>
            <a:r>
              <a:rPr lang="en-US" sz="1800"/>
              <a:t>Dollar sizing.</a:t>
            </a:r>
          </a:p>
          <a:p>
            <a:pPr lvl="2" indent="-457200">
              <a:lnSpc>
                <a:spcPct val="100000"/>
              </a:lnSpc>
              <a:spcBef>
                <a:spcPct val="0"/>
              </a:spcBef>
              <a:spcAft>
                <a:spcPts val="600"/>
              </a:spcAft>
              <a:buSzPct val="80000"/>
              <a:buFont typeface="Arial" pitchFamily="34" charset="0"/>
              <a:buChar char="•"/>
            </a:pPr>
            <a:r>
              <a:rPr lang="en-US" sz="1800"/>
              <a:t>Construction estimate.</a:t>
            </a:r>
          </a:p>
          <a:p>
            <a:pPr lvl="2" indent="-457200">
              <a:lnSpc>
                <a:spcPct val="100000"/>
              </a:lnSpc>
              <a:spcBef>
                <a:spcPct val="0"/>
              </a:spcBef>
              <a:spcAft>
                <a:spcPts val="600"/>
              </a:spcAft>
              <a:buSzPct val="80000"/>
              <a:buFont typeface="Arial" pitchFamily="34" charset="0"/>
              <a:buChar char="•"/>
            </a:pPr>
            <a:r>
              <a:rPr lang="en-US" sz="1800"/>
              <a:t>Inflation.</a:t>
            </a:r>
          </a:p>
          <a:p>
            <a:pPr lvl="2" indent="-457200">
              <a:lnSpc>
                <a:spcPct val="100000"/>
              </a:lnSpc>
              <a:spcBef>
                <a:spcPct val="0"/>
              </a:spcBef>
              <a:spcAft>
                <a:spcPts val="600"/>
              </a:spcAft>
              <a:buSzPct val="80000"/>
              <a:buFont typeface="Arial" pitchFamily="34" charset="0"/>
              <a:buChar char="•"/>
            </a:pPr>
            <a:r>
              <a:rPr lang="en-US" sz="1800"/>
              <a:t>Incidentals.</a:t>
            </a:r>
          </a:p>
          <a:p>
            <a:pPr lvl="1" indent="-457200">
              <a:lnSpc>
                <a:spcPct val="100000"/>
              </a:lnSpc>
              <a:spcBef>
                <a:spcPct val="0"/>
              </a:spcBef>
              <a:spcAft>
                <a:spcPts val="600"/>
              </a:spcAft>
              <a:buSzPct val="80000"/>
              <a:buFont typeface="Arial" pitchFamily="34" charset="0"/>
              <a:buChar char="•"/>
            </a:pPr>
            <a:r>
              <a:rPr lang="en-US" sz="1800"/>
              <a:t>Amount authorized may exceed the current debt capacity.</a:t>
            </a:r>
          </a:p>
          <a:p>
            <a:pPr lvl="1" indent="-457200">
              <a:lnSpc>
                <a:spcPct val="100000"/>
              </a:lnSpc>
              <a:spcAft>
                <a:spcPts val="600"/>
              </a:spcAft>
              <a:buSzPct val="80000"/>
              <a:buFont typeface="Arial" pitchFamily="34" charset="0"/>
              <a:buChar char="•"/>
            </a:pPr>
            <a:r>
              <a:rPr lang="en-US" sz="1800"/>
              <a:t>Ballot form must include certain language – for example, “the issuance of these bonds will result in a property tax increase…”</a:t>
            </a:r>
          </a:p>
          <a:p>
            <a:pPr lvl="1" indent="-457200">
              <a:lnSpc>
                <a:spcPct val="100000"/>
              </a:lnSpc>
              <a:spcBef>
                <a:spcPct val="0"/>
              </a:spcBef>
              <a:spcAft>
                <a:spcPts val="600"/>
              </a:spcAft>
              <a:buSzPct val="80000"/>
              <a:buFont typeface="Arial" pitchFamily="34" charset="0"/>
              <a:buChar char="•"/>
            </a:pPr>
            <a:endParaRPr lang="en-US" sz="1800"/>
          </a:p>
        </p:txBody>
      </p:sp>
    </p:spTree>
    <p:extLst>
      <p:ext uri="{BB962C8B-B14F-4D97-AF65-F5344CB8AC3E}">
        <p14:creationId xmlns:p14="http://schemas.microsoft.com/office/powerpoint/2010/main" val="3461112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8" y="1219200"/>
            <a:ext cx="6234111" cy="1117600"/>
          </a:xfrm>
        </p:spPr>
        <p:txBody>
          <a:bodyPr>
            <a:normAutofit fontScale="90000"/>
          </a:bodyPr>
          <a:lstStyle/>
          <a:p>
            <a:r>
              <a:rPr lang="en-US" sz="2700">
                <a:solidFill>
                  <a:srgbClr val="C00000"/>
                </a:solidFill>
              </a:rPr>
              <a:t>Government Resources Influencing the Outcome of an Election</a:t>
            </a:r>
          </a:p>
        </p:txBody>
      </p:sp>
      <p:sp>
        <p:nvSpPr>
          <p:cNvPr id="3" name="Content Placeholder 2"/>
          <p:cNvSpPr>
            <a:spLocks noGrp="1"/>
          </p:cNvSpPr>
          <p:nvPr>
            <p:ph idx="1"/>
          </p:nvPr>
        </p:nvSpPr>
        <p:spPr>
          <a:xfrm>
            <a:off x="514350" y="2641600"/>
            <a:ext cx="5962650" cy="5486400"/>
          </a:xfrm>
        </p:spPr>
        <p:txBody>
          <a:bodyPr/>
          <a:lstStyle/>
          <a:p>
            <a:pPr marL="457200" indent="-457200">
              <a:lnSpc>
                <a:spcPct val="100000"/>
              </a:lnSpc>
              <a:spcBef>
                <a:spcPct val="0"/>
              </a:spcBef>
              <a:spcAft>
                <a:spcPts val="600"/>
              </a:spcAft>
              <a:buClr>
                <a:srgbClr val="478200"/>
              </a:buClr>
              <a:buSzPct val="75000"/>
            </a:pPr>
            <a:r>
              <a:rPr lang="en-US" sz="2200">
                <a:solidFill>
                  <a:srgbClr val="000000"/>
                </a:solidFill>
              </a:rPr>
              <a:t>Objective test, not based on the subjective state of mind of the actor</a:t>
            </a:r>
          </a:p>
          <a:p>
            <a:pPr marL="914400" indent="-457200">
              <a:lnSpc>
                <a:spcPct val="100000"/>
              </a:lnSpc>
              <a:spcBef>
                <a:spcPct val="0"/>
              </a:spcBef>
              <a:spcAft>
                <a:spcPts val="600"/>
              </a:spcAft>
              <a:buClr>
                <a:srgbClr val="478200"/>
              </a:buClr>
              <a:buSzPct val="75000"/>
            </a:pPr>
            <a:r>
              <a:rPr lang="en-US" sz="2000">
                <a:solidFill>
                  <a:srgbClr val="000000"/>
                </a:solidFill>
              </a:rPr>
              <a:t>The prohibition applies before a measure qualifies for the ballot</a:t>
            </a:r>
          </a:p>
          <a:p>
            <a:pPr marL="914400" indent="-457200">
              <a:lnSpc>
                <a:spcPct val="100000"/>
              </a:lnSpc>
              <a:spcBef>
                <a:spcPct val="0"/>
              </a:spcBef>
              <a:spcAft>
                <a:spcPts val="600"/>
              </a:spcAft>
              <a:buClr>
                <a:srgbClr val="478200"/>
              </a:buClr>
              <a:buSzPct val="75000"/>
            </a:pPr>
            <a:r>
              <a:rPr lang="en-US" sz="2000">
                <a:solidFill>
                  <a:srgbClr val="000000"/>
                </a:solidFill>
              </a:rPr>
              <a:t>The legal test is do the activities unambiguously urge a person to vote in a particular manner </a:t>
            </a:r>
          </a:p>
          <a:p>
            <a:pPr marL="914400" indent="-457200">
              <a:lnSpc>
                <a:spcPct val="100000"/>
              </a:lnSpc>
              <a:spcBef>
                <a:spcPct val="0"/>
              </a:spcBef>
              <a:spcAft>
                <a:spcPts val="600"/>
              </a:spcAft>
              <a:buClr>
                <a:srgbClr val="478200"/>
              </a:buClr>
              <a:buSzPct val="75000"/>
            </a:pPr>
            <a:r>
              <a:rPr lang="en-US" sz="2000">
                <a:solidFill>
                  <a:srgbClr val="000000"/>
                </a:solidFill>
              </a:rPr>
              <a:t>City resources cannot be used for advocacy</a:t>
            </a:r>
          </a:p>
          <a:p>
            <a:pPr marL="914400" indent="-457200">
              <a:lnSpc>
                <a:spcPct val="100000"/>
              </a:lnSpc>
              <a:spcBef>
                <a:spcPct val="0"/>
              </a:spcBef>
              <a:spcAft>
                <a:spcPts val="600"/>
              </a:spcAft>
              <a:buClr>
                <a:srgbClr val="478200"/>
              </a:buClr>
              <a:buSzPct val="75000"/>
            </a:pPr>
            <a:r>
              <a:rPr lang="en-US" sz="2000">
                <a:solidFill>
                  <a:srgbClr val="000000"/>
                </a:solidFill>
              </a:rPr>
              <a:t>Staff can volunteer time but cannot be compelled to work on campaign or work on campaign on the clock</a:t>
            </a:r>
          </a:p>
        </p:txBody>
      </p:sp>
      <p:pic>
        <p:nvPicPr>
          <p:cNvPr id="12290" name="Picture 2" descr="C:\Users\pmt\AppData\Local\Microsoft\Windows\Temporary Internet Files\Content.IE5\TQT80TOT\MC900232130[1].wmf"/>
          <p:cNvPicPr>
            <a:picLocks noChangeAspect="1" noChangeArrowheads="1"/>
          </p:cNvPicPr>
          <p:nvPr/>
        </p:nvPicPr>
        <p:blipFill>
          <a:blip r:embed="rId2"/>
          <a:srcRect/>
          <a:stretch>
            <a:fillRect/>
          </a:stretch>
        </p:blipFill>
        <p:spPr>
          <a:xfrm>
            <a:off x="5699760" y="1874520"/>
            <a:ext cx="849572" cy="833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43654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8" y="1219200"/>
            <a:ext cx="6234111" cy="1117600"/>
          </a:xfrm>
        </p:spPr>
        <p:txBody>
          <a:bodyPr>
            <a:normAutofit fontScale="90000"/>
          </a:bodyPr>
          <a:lstStyle/>
          <a:p>
            <a:r>
              <a:rPr lang="en-US" sz="2700">
                <a:solidFill>
                  <a:srgbClr val="C00000"/>
                </a:solidFill>
              </a:rPr>
              <a:t>Government Resources Influencing the Outcome of an Election </a:t>
            </a:r>
            <a:r>
              <a:rPr lang="en-US" sz="2000" i="1">
                <a:solidFill>
                  <a:srgbClr val="C00000"/>
                </a:solidFill>
              </a:rPr>
              <a:t>(cont’d)</a:t>
            </a:r>
          </a:p>
        </p:txBody>
      </p:sp>
      <p:sp>
        <p:nvSpPr>
          <p:cNvPr id="3" name="Content Placeholder 2"/>
          <p:cNvSpPr>
            <a:spLocks noGrp="1"/>
          </p:cNvSpPr>
          <p:nvPr>
            <p:ph idx="1"/>
          </p:nvPr>
        </p:nvSpPr>
        <p:spPr>
          <a:xfrm>
            <a:off x="514350" y="2641600"/>
            <a:ext cx="5962650" cy="5486400"/>
          </a:xfrm>
        </p:spPr>
        <p:txBody>
          <a:bodyPr/>
          <a:lstStyle/>
          <a:p>
            <a:pPr marL="914400" indent="-457200">
              <a:lnSpc>
                <a:spcPct val="100000"/>
              </a:lnSpc>
              <a:spcBef>
                <a:spcPct val="25000"/>
              </a:spcBef>
              <a:spcAft>
                <a:spcPct val="0"/>
              </a:spcAft>
              <a:buClr>
                <a:srgbClr val="478200"/>
              </a:buClr>
              <a:buSzPct val="75000"/>
            </a:pPr>
            <a:r>
              <a:rPr lang="en-US" sz="2000">
                <a:solidFill>
                  <a:srgbClr val="000000"/>
                </a:solidFill>
              </a:rPr>
              <a:t>Impartial, content neutral information has been allowed, but the courts will look to the style, tenor and timing of the activity</a:t>
            </a:r>
          </a:p>
          <a:p>
            <a:pPr marL="914400" indent="-457200">
              <a:lnSpc>
                <a:spcPct val="100000"/>
              </a:lnSpc>
              <a:spcBef>
                <a:spcPct val="25000"/>
              </a:spcBef>
              <a:spcAft>
                <a:spcPct val="0"/>
              </a:spcAft>
              <a:buClr>
                <a:srgbClr val="478200"/>
              </a:buClr>
              <a:buSzPct val="75000"/>
            </a:pPr>
            <a:r>
              <a:rPr lang="en-US" sz="2000">
                <a:solidFill>
                  <a:srgbClr val="000000"/>
                </a:solidFill>
              </a:rPr>
              <a:t>Normal non-partisan “get out to vote or register” activities are permitted</a:t>
            </a:r>
          </a:p>
          <a:p>
            <a:pPr marL="1371600" lvl="0" indent="-457200">
              <a:lnSpc>
                <a:spcPct val="100000"/>
              </a:lnSpc>
              <a:spcBef>
                <a:spcPct val="25000"/>
              </a:spcBef>
              <a:spcAft>
                <a:spcPct val="0"/>
              </a:spcAft>
              <a:buClr>
                <a:srgbClr val="478200"/>
              </a:buClr>
              <a:buSzPct val="75000"/>
              <a:buFont typeface="Arial" pitchFamily="34" charset="0"/>
              <a:buChar char="•"/>
            </a:pPr>
            <a:r>
              <a:rPr lang="en-US" sz="1800">
                <a:solidFill>
                  <a:srgbClr val="000000"/>
                </a:solidFill>
              </a:rPr>
              <a:t>2000 and 2004 Attorney General Opinion allows the answering of frequently asked questions and an analysis of the financial impact of the ballot measure</a:t>
            </a:r>
          </a:p>
          <a:p>
            <a:pPr marL="1371600" lvl="0" indent="-457200">
              <a:lnSpc>
                <a:spcPct val="100000"/>
              </a:lnSpc>
              <a:spcBef>
                <a:spcPct val="25000"/>
              </a:spcBef>
              <a:spcAft>
                <a:spcPct val="0"/>
              </a:spcAft>
              <a:buClr>
                <a:srgbClr val="478200"/>
              </a:buClr>
              <a:buSzPct val="75000"/>
              <a:buFont typeface="Arial" pitchFamily="34" charset="0"/>
              <a:buChar char="•"/>
            </a:pPr>
            <a:r>
              <a:rPr lang="en-US" sz="1800">
                <a:solidFill>
                  <a:srgbClr val="000000"/>
                </a:solidFill>
              </a:rPr>
              <a:t>Can’t have pictures of town’s police cars, etc. - in ‘vote yes’ campaign material</a:t>
            </a:r>
          </a:p>
          <a:p>
            <a:pPr marL="457200" lvl="0" indent="0">
              <a:lnSpc>
                <a:spcPct val="100000"/>
              </a:lnSpc>
              <a:spcBef>
                <a:spcPct val="25000"/>
              </a:spcBef>
              <a:spcAft>
                <a:spcPct val="0"/>
              </a:spcAft>
              <a:buClr>
                <a:srgbClr val="478200"/>
              </a:buClr>
              <a:buSzPct val="75000"/>
              <a:buNone/>
            </a:pPr>
            <a:endParaRPr lang="en-US" sz="2000">
              <a:solidFill>
                <a:srgbClr val="000000"/>
              </a:solidFill>
            </a:endParaRPr>
          </a:p>
          <a:p>
            <a:pPr marL="914400" lvl="0" indent="-457200">
              <a:lnSpc>
                <a:spcPct val="100000"/>
              </a:lnSpc>
              <a:spcBef>
                <a:spcPct val="25000"/>
              </a:spcBef>
              <a:spcAft>
                <a:spcPct val="0"/>
              </a:spcAft>
              <a:buClr>
                <a:srgbClr val="478200"/>
              </a:buClr>
              <a:buSzPct val="75000"/>
              <a:buFont typeface="Arial" pitchFamily="34" charset="0"/>
              <a:buChar char="•"/>
            </a:pPr>
            <a:endParaRPr lang="en-US" sz="2000">
              <a:solidFill>
                <a:srgbClr val="000000"/>
              </a:solidFill>
            </a:endParaRPr>
          </a:p>
        </p:txBody>
      </p:sp>
    </p:spTree>
    <p:extLst>
      <p:ext uri="{BB962C8B-B14F-4D97-AF65-F5344CB8AC3E}">
        <p14:creationId xmlns:p14="http://schemas.microsoft.com/office/powerpoint/2010/main" val="2855104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8" y="1219200"/>
            <a:ext cx="6234111" cy="1117600"/>
          </a:xfrm>
        </p:spPr>
        <p:txBody>
          <a:bodyPr>
            <a:normAutofit fontScale="90000"/>
          </a:bodyPr>
          <a:lstStyle/>
          <a:p>
            <a:r>
              <a:rPr lang="en-US" sz="2700">
                <a:solidFill>
                  <a:srgbClr val="C00000"/>
                </a:solidFill>
              </a:rPr>
              <a:t>Government Resources Influencing the Outcome of an Election </a:t>
            </a:r>
            <a:r>
              <a:rPr lang="en-US" sz="2000" i="1">
                <a:solidFill>
                  <a:srgbClr val="C00000"/>
                </a:solidFill>
              </a:rPr>
              <a:t>(cont’d)</a:t>
            </a:r>
          </a:p>
        </p:txBody>
      </p:sp>
      <p:sp>
        <p:nvSpPr>
          <p:cNvPr id="3" name="Content Placeholder 2"/>
          <p:cNvSpPr>
            <a:spLocks noGrp="1"/>
          </p:cNvSpPr>
          <p:nvPr>
            <p:ph idx="1"/>
          </p:nvPr>
        </p:nvSpPr>
        <p:spPr>
          <a:xfrm>
            <a:off x="514350" y="2733040"/>
            <a:ext cx="5829300" cy="5486400"/>
          </a:xfrm>
        </p:spPr>
        <p:txBody>
          <a:bodyPr/>
          <a:lstStyle/>
          <a:p>
            <a:pPr marL="457200" indent="-457200">
              <a:lnSpc>
                <a:spcPct val="100000"/>
              </a:lnSpc>
              <a:spcBef>
                <a:spcPct val="25000"/>
              </a:spcBef>
              <a:spcAft>
                <a:spcPct val="0"/>
              </a:spcAft>
              <a:buClr>
                <a:srgbClr val="478200"/>
              </a:buClr>
              <a:buSzPct val="75000"/>
            </a:pPr>
            <a:r>
              <a:rPr lang="en-US" sz="2200">
                <a:solidFill>
                  <a:srgbClr val="000000"/>
                </a:solidFill>
              </a:rPr>
              <a:t>State and federal prosecution possible    if government funds are used.  Federal case - wire fraud theft is a result of using program funds from a program receiving federal funds</a:t>
            </a:r>
          </a:p>
          <a:p>
            <a:pPr marL="914400" lvl="0" indent="-457200">
              <a:lnSpc>
                <a:spcPct val="100000"/>
              </a:lnSpc>
              <a:spcBef>
                <a:spcPct val="25000"/>
              </a:spcBef>
              <a:spcAft>
                <a:spcPct val="0"/>
              </a:spcAft>
              <a:buClr>
                <a:srgbClr val="478200"/>
              </a:buClr>
              <a:buSzPct val="75000"/>
              <a:buFont typeface="Arial" pitchFamily="34" charset="0"/>
              <a:buChar char="•"/>
            </a:pPr>
            <a:endParaRPr lang="en-US" sz="2200">
              <a:solidFill>
                <a:srgbClr val="000000"/>
              </a:solidFill>
            </a:endParaRPr>
          </a:p>
        </p:txBody>
      </p:sp>
      <p:pic>
        <p:nvPicPr>
          <p:cNvPr id="14338" name="Picture 2" descr="C:\Users\pmt\AppData\Local\Microsoft\Windows\Temporary Internet Files\Content.IE5\A2Q0VKOG\MC900196570[1].wmf"/>
          <p:cNvPicPr>
            <a:picLocks noChangeAspect="1" noChangeArrowheads="1"/>
          </p:cNvPicPr>
          <p:nvPr/>
        </p:nvPicPr>
        <p:blipFill>
          <a:blip r:embed="rId3"/>
          <a:srcRect/>
          <a:stretch>
            <a:fillRect/>
          </a:stretch>
        </p:blipFill>
        <p:spPr>
          <a:xfrm>
            <a:off x="5589864" y="2057400"/>
            <a:ext cx="676992"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505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Introduction</a:t>
            </a:r>
          </a:p>
        </p:txBody>
      </p:sp>
      <p:sp>
        <p:nvSpPr>
          <p:cNvPr id="3" name="Content Placeholder 2"/>
          <p:cNvSpPr>
            <a:spLocks noGrp="1"/>
          </p:cNvSpPr>
          <p:nvPr>
            <p:ph idx="1"/>
          </p:nvPr>
        </p:nvSpPr>
        <p:spPr/>
        <p:txBody>
          <a:bodyPr/>
          <a:lstStyle/>
          <a:p>
            <a:pPr marL="52387" indent="0">
              <a:buNone/>
            </a:pPr>
            <a:endParaRPr lang="en-US" dirty="0"/>
          </a:p>
          <a:p>
            <a:pPr marL="52387" indent="0">
              <a:buNone/>
            </a:pPr>
            <a:r>
              <a:rPr lang="en-US" dirty="0"/>
              <a:t>Timothy A. Stratton, Partner</a:t>
            </a:r>
          </a:p>
          <a:p>
            <a:pPr marL="52387" indent="0">
              <a:buNone/>
            </a:pPr>
            <a:r>
              <a:rPr lang="en-US" dirty="0"/>
              <a:t>The Stratton Law Firm, PLLC</a:t>
            </a:r>
          </a:p>
          <a:p>
            <a:pPr marL="52387" indent="0">
              <a:buNone/>
            </a:pPr>
            <a:r>
              <a:rPr lang="en-US" dirty="0"/>
              <a:t>tim@thestrattonlawfirm.net</a:t>
            </a:r>
          </a:p>
          <a:p>
            <a:pPr marL="52387" indent="0">
              <a:buNone/>
            </a:pPr>
            <a:r>
              <a:rPr lang="en-US" dirty="0"/>
              <a:t>480-202-5217</a:t>
            </a:r>
          </a:p>
          <a:p>
            <a:pPr marL="52387" indent="0">
              <a:buNone/>
            </a:pPr>
            <a:endParaRPr lang="en-US" dirty="0"/>
          </a:p>
          <a:p>
            <a:pPr marL="52387" indent="0">
              <a:buNone/>
            </a:pPr>
            <a:r>
              <a:rPr lang="en-US" dirty="0"/>
              <a:t>Bond Counsel</a:t>
            </a:r>
          </a:p>
        </p:txBody>
      </p:sp>
    </p:spTree>
    <p:extLst>
      <p:ext uri="{BB962C8B-B14F-4D97-AF65-F5344CB8AC3E}">
        <p14:creationId xmlns:p14="http://schemas.microsoft.com/office/powerpoint/2010/main" val="2348646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Scope of Presentation</a:t>
            </a:r>
          </a:p>
        </p:txBody>
      </p:sp>
      <p:sp>
        <p:nvSpPr>
          <p:cNvPr id="3" name="Content Placeholder 2"/>
          <p:cNvSpPr>
            <a:spLocks noGrp="1"/>
          </p:cNvSpPr>
          <p:nvPr>
            <p:ph idx="1"/>
          </p:nvPr>
        </p:nvSpPr>
        <p:spPr/>
        <p:txBody>
          <a:bodyPr/>
          <a:lstStyle/>
          <a:p>
            <a:r>
              <a:rPr lang="en-US"/>
              <a:t>Background on Arizona Election Laws and Process</a:t>
            </a:r>
          </a:p>
          <a:p>
            <a:r>
              <a:rPr lang="en-US"/>
              <a:t>Voter Information Pamphlets</a:t>
            </a:r>
          </a:p>
          <a:p>
            <a:r>
              <a:rPr lang="en-US"/>
              <a:t>Overview of General Obligation Bond Questions</a:t>
            </a:r>
          </a:p>
          <a:p>
            <a:r>
              <a:rPr lang="en-US"/>
              <a:t>Influencing the Outcome of an election</a:t>
            </a:r>
          </a:p>
          <a:p>
            <a:r>
              <a:rPr lang="en-US"/>
              <a:t>Question and Answer</a:t>
            </a:r>
          </a:p>
        </p:txBody>
      </p:sp>
    </p:spTree>
    <p:extLst>
      <p:ext uri="{BB962C8B-B14F-4D97-AF65-F5344CB8AC3E}">
        <p14:creationId xmlns:p14="http://schemas.microsoft.com/office/powerpoint/2010/main" val="3623300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Do We Need An Election?</a:t>
            </a:r>
          </a:p>
        </p:txBody>
      </p:sp>
      <p:sp>
        <p:nvSpPr>
          <p:cNvPr id="3" name="Content Placeholder 2"/>
          <p:cNvSpPr>
            <a:spLocks noGrp="1"/>
          </p:cNvSpPr>
          <p:nvPr>
            <p:ph idx="1"/>
          </p:nvPr>
        </p:nvSpPr>
        <p:spPr/>
        <p:txBody>
          <a:bodyPr/>
          <a:lstStyle/>
          <a:p>
            <a:r>
              <a:rPr lang="en-US" dirty="0"/>
              <a:t>Bond elections authorize the City to borrow money for approved capital projects and are the foundation that bond counsel relies upon to issue an unqualified opinion that the bonds have been duly and validly issued.</a:t>
            </a:r>
          </a:p>
          <a:p>
            <a:r>
              <a:rPr lang="en-US" dirty="0"/>
              <a:t>Required by Title 35 of A.R.S.</a:t>
            </a:r>
          </a:p>
        </p:txBody>
      </p:sp>
    </p:spTree>
    <p:extLst>
      <p:ext uri="{BB962C8B-B14F-4D97-AF65-F5344CB8AC3E}">
        <p14:creationId xmlns:p14="http://schemas.microsoft.com/office/powerpoint/2010/main" val="20556024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 Bond Elections</a:t>
            </a:r>
          </a:p>
        </p:txBody>
      </p:sp>
      <p:sp>
        <p:nvSpPr>
          <p:cNvPr id="3" name="Content Placeholder 2"/>
          <p:cNvSpPr>
            <a:spLocks noGrp="1"/>
          </p:cNvSpPr>
          <p:nvPr>
            <p:ph idx="1"/>
          </p:nvPr>
        </p:nvSpPr>
        <p:spPr/>
        <p:txBody>
          <a:bodyPr>
            <a:normAutofit fontScale="92500" lnSpcReduction="20000"/>
          </a:bodyPr>
          <a:lstStyle/>
          <a:p>
            <a:pPr lvl="1"/>
            <a:r>
              <a:rPr lang="en-US" sz="1800" dirty="0"/>
              <a:t>Bonds Secured by ad valorem taxes</a:t>
            </a:r>
          </a:p>
          <a:p>
            <a:pPr lvl="1"/>
            <a:r>
              <a:rPr lang="en-US" sz="1800" dirty="0"/>
              <a:t>Order of the election by the political subdivision governing body (i.e. City Council) or petition signed by 15% of the qualified electors</a:t>
            </a:r>
          </a:p>
          <a:p>
            <a:pPr lvl="2"/>
            <a:r>
              <a:rPr lang="en-US" sz="1400" dirty="0"/>
              <a:t>Transaction costs may come from authorized amount, but bond election expenses to be paid from current operating funds only</a:t>
            </a:r>
          </a:p>
          <a:p>
            <a:pPr lvl="1"/>
            <a:r>
              <a:rPr lang="en-US" sz="1800" dirty="0"/>
              <a:t>Notice of election per A.R.S. 9-812 and 39-204 </a:t>
            </a:r>
          </a:p>
          <a:p>
            <a:pPr lvl="1"/>
            <a:r>
              <a:rPr lang="en-US" sz="1800" dirty="0"/>
              <a:t>Election held at the regular voting places on the first Tuesday following the first Monday in November</a:t>
            </a:r>
          </a:p>
          <a:p>
            <a:pPr lvl="1"/>
            <a:r>
              <a:rPr lang="en-US" sz="1800" dirty="0"/>
              <a:t>Voter Information Pamphlet is required</a:t>
            </a:r>
          </a:p>
          <a:p>
            <a:pPr lvl="1"/>
            <a:r>
              <a:rPr lang="en-US" sz="1800" dirty="0"/>
              <a:t>Ballot form must include certain language – for example, “the issuance of these bonds will result in a property tax increase…”</a:t>
            </a:r>
          </a:p>
          <a:p>
            <a:pPr lvl="1"/>
            <a:r>
              <a:rPr lang="en-US" sz="1800" dirty="0"/>
              <a:t>Authorization does not expire</a:t>
            </a:r>
          </a:p>
          <a:p>
            <a:pPr lvl="1"/>
            <a:endParaRPr lang="en-US" sz="1800" dirty="0"/>
          </a:p>
        </p:txBody>
      </p:sp>
    </p:spTree>
    <p:extLst>
      <p:ext uri="{BB962C8B-B14F-4D97-AF65-F5344CB8AC3E}">
        <p14:creationId xmlns:p14="http://schemas.microsoft.com/office/powerpoint/2010/main" val="858849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900">
                <a:solidFill>
                  <a:srgbClr val="C00000"/>
                </a:solidFill>
              </a:rPr>
              <a:t>Voter Informational Pamphlet</a:t>
            </a:r>
          </a:p>
        </p:txBody>
      </p:sp>
      <p:sp>
        <p:nvSpPr>
          <p:cNvPr id="3" name="Content Placeholder 2"/>
          <p:cNvSpPr>
            <a:spLocks noGrp="1"/>
          </p:cNvSpPr>
          <p:nvPr>
            <p:ph idx="1"/>
          </p:nvPr>
        </p:nvSpPr>
        <p:spPr>
          <a:xfrm>
            <a:off x="514350" y="2664460"/>
            <a:ext cx="5829300" cy="5486400"/>
          </a:xfrm>
        </p:spPr>
        <p:txBody>
          <a:bodyPr/>
          <a:lstStyle/>
          <a:p>
            <a:pPr lvl="0" indent="-342900">
              <a:lnSpc>
                <a:spcPct val="100000"/>
              </a:lnSpc>
              <a:spcBef>
                <a:spcPct val="0"/>
              </a:spcBef>
              <a:spcAft>
                <a:spcPts val="600"/>
              </a:spcAft>
              <a:buClr>
                <a:srgbClr val="478200"/>
              </a:buClr>
              <a:buSzPct val="75000"/>
            </a:pPr>
            <a:r>
              <a:rPr lang="en-US" sz="2400" dirty="0">
                <a:solidFill>
                  <a:srgbClr val="000000"/>
                </a:solidFill>
              </a:rPr>
              <a:t>Legal Statues of the Voter Informational Pamphlet (“VIP”).</a:t>
            </a:r>
          </a:p>
          <a:p>
            <a:pPr lvl="1" indent="-342900">
              <a:lnSpc>
                <a:spcPct val="100000"/>
              </a:lnSpc>
              <a:spcBef>
                <a:spcPct val="0"/>
              </a:spcBef>
              <a:spcAft>
                <a:spcPts val="600"/>
              </a:spcAft>
              <a:buClr>
                <a:srgbClr val="478200"/>
              </a:buClr>
              <a:buSzPct val="75000"/>
            </a:pPr>
            <a:r>
              <a:rPr lang="en-US" sz="2400" dirty="0">
                <a:solidFill>
                  <a:srgbClr val="000000"/>
                </a:solidFill>
              </a:rPr>
              <a:t>A.R.S. Section 35-454 requires that the purposes be listed in the VIP and limits the use of bond proceeds to the purposes stated.  </a:t>
            </a:r>
          </a:p>
          <a:p>
            <a:pPr lvl="1" indent="-342900">
              <a:lnSpc>
                <a:spcPct val="100000"/>
              </a:lnSpc>
              <a:spcBef>
                <a:spcPct val="0"/>
              </a:spcBef>
              <a:spcAft>
                <a:spcPts val="600"/>
              </a:spcAft>
              <a:buClr>
                <a:srgbClr val="478200"/>
              </a:buClr>
              <a:buSzPct val="75000"/>
            </a:pPr>
            <a:r>
              <a:rPr lang="en-US" sz="2400" dirty="0">
                <a:solidFill>
                  <a:srgbClr val="000000"/>
                </a:solidFill>
              </a:rPr>
              <a:t>The purposes set out in the VIP may be different (more expansive) than the language in the ballot.</a:t>
            </a:r>
          </a:p>
          <a:p>
            <a:pPr lvl="1" indent="-342900">
              <a:lnSpc>
                <a:spcPct val="100000"/>
              </a:lnSpc>
              <a:spcBef>
                <a:spcPct val="0"/>
              </a:spcBef>
              <a:spcAft>
                <a:spcPts val="600"/>
              </a:spcAft>
              <a:buClr>
                <a:srgbClr val="478200"/>
              </a:buClr>
              <a:buSzPct val="75000"/>
            </a:pPr>
            <a:r>
              <a:rPr lang="en-US" sz="2400" dirty="0">
                <a:solidFill>
                  <a:srgbClr val="000000"/>
                </a:solidFill>
              </a:rPr>
              <a:t>Must conform to </a:t>
            </a:r>
            <a:r>
              <a:rPr lang="en-US" sz="2400" dirty="0" err="1">
                <a:solidFill>
                  <a:srgbClr val="000000"/>
                </a:solidFill>
              </a:rPr>
              <a:t>stutory</a:t>
            </a:r>
            <a:r>
              <a:rPr lang="en-US" sz="2400" dirty="0">
                <a:solidFill>
                  <a:srgbClr val="000000"/>
                </a:solidFill>
              </a:rPr>
              <a:t> requirements.</a:t>
            </a:r>
          </a:p>
        </p:txBody>
      </p:sp>
      <p:pic>
        <p:nvPicPr>
          <p:cNvPr id="7170" name="Picture 2" descr="C:\Users\pmt\AppData\Local\Microsoft\Windows\Temporary Internet Files\Content.IE5\1H1JIEKL\MC900301338[1].wmf"/>
          <p:cNvPicPr>
            <a:picLocks noChangeAspect="1" noChangeArrowheads="1"/>
          </p:cNvPicPr>
          <p:nvPr/>
        </p:nvPicPr>
        <p:blipFill>
          <a:blip r:embed="rId2"/>
          <a:srcRect/>
          <a:stretch>
            <a:fillRect/>
          </a:stretch>
        </p:blipFill>
        <p:spPr>
          <a:xfrm>
            <a:off x="5562600" y="1981200"/>
            <a:ext cx="904021"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326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9" y="1219200"/>
            <a:ext cx="6157912" cy="1117600"/>
          </a:xfrm>
        </p:spPr>
        <p:txBody>
          <a:bodyPr/>
          <a:lstStyle/>
          <a:p>
            <a:r>
              <a:rPr lang="en-US" sz="2900">
                <a:solidFill>
                  <a:srgbClr val="C00000"/>
                </a:solidFill>
              </a:rPr>
              <a:t>Voter Informational Pamphlet </a:t>
            </a:r>
            <a:r>
              <a:rPr lang="en-US" sz="2000" i="1">
                <a:solidFill>
                  <a:srgbClr val="C00000"/>
                </a:solidFill>
              </a:rPr>
              <a:t>(cont’d)</a:t>
            </a:r>
            <a:endParaRPr lang="en-US" sz="2900">
              <a:solidFill>
                <a:srgbClr val="C00000"/>
              </a:solidFill>
            </a:endParaRPr>
          </a:p>
        </p:txBody>
      </p:sp>
      <p:sp>
        <p:nvSpPr>
          <p:cNvPr id="3" name="Content Placeholder 2"/>
          <p:cNvSpPr>
            <a:spLocks noGrp="1"/>
          </p:cNvSpPr>
          <p:nvPr>
            <p:ph idx="1"/>
          </p:nvPr>
        </p:nvSpPr>
        <p:spPr>
          <a:xfrm>
            <a:off x="514350" y="2618740"/>
            <a:ext cx="5829300" cy="5486400"/>
          </a:xfrm>
        </p:spPr>
        <p:txBody>
          <a:bodyPr/>
          <a:lstStyle/>
          <a:p>
            <a:pPr indent="-342900">
              <a:lnSpc>
                <a:spcPct val="100000"/>
              </a:lnSpc>
              <a:spcBef>
                <a:spcPct val="0"/>
              </a:spcBef>
              <a:spcAft>
                <a:spcPts val="600"/>
              </a:spcAft>
              <a:buClr>
                <a:srgbClr val="478200"/>
              </a:buClr>
              <a:buSzPct val="75000"/>
            </a:pPr>
            <a:r>
              <a:rPr lang="en-US" sz="2200">
                <a:solidFill>
                  <a:srgbClr val="000000"/>
                </a:solidFill>
              </a:rPr>
              <a:t>Requirements.</a:t>
            </a:r>
          </a:p>
          <a:p>
            <a:pPr indent="-342900">
              <a:lnSpc>
                <a:spcPct val="100000"/>
              </a:lnSpc>
              <a:spcBef>
                <a:spcPct val="0"/>
              </a:spcBef>
              <a:spcAft>
                <a:spcPts val="600"/>
              </a:spcAft>
              <a:buClr>
                <a:srgbClr val="478200"/>
              </a:buClr>
              <a:buSzPct val="75000"/>
            </a:pPr>
            <a:r>
              <a:rPr lang="en-US" sz="2000">
                <a:solidFill>
                  <a:srgbClr val="000000"/>
                </a:solidFill>
              </a:rPr>
              <a:t>A.R.S. Section 35-454. Not less than 35 days before the election, mail to every household with a registered voter.</a:t>
            </a:r>
          </a:p>
          <a:p>
            <a:pPr marL="914400" lvl="2" indent="-457200">
              <a:lnSpc>
                <a:spcPct val="100000"/>
              </a:lnSpc>
              <a:spcBef>
                <a:spcPct val="0"/>
              </a:spcBef>
              <a:spcAft>
                <a:spcPts val="600"/>
              </a:spcAft>
              <a:buSzPct val="80000"/>
              <a:buFont typeface="Arial" pitchFamily="34" charset="0"/>
              <a:buChar char="•"/>
            </a:pPr>
            <a:r>
              <a:rPr lang="en-US" sz="2000" i="1">
                <a:solidFill>
                  <a:srgbClr val="000000"/>
                </a:solidFill>
              </a:rPr>
              <a:t>Sherman v. Tempe </a:t>
            </a:r>
            <a:r>
              <a:rPr lang="en-US" sz="2000">
                <a:solidFill>
                  <a:srgbClr val="000000"/>
                </a:solidFill>
              </a:rPr>
              <a:t>– before the election means before early voting begins.</a:t>
            </a:r>
          </a:p>
        </p:txBody>
      </p:sp>
      <p:pic>
        <p:nvPicPr>
          <p:cNvPr id="8194" name="Picture 2" descr="C:\Users\pmt\AppData\Local\Microsoft\Windows\Temporary Internet Files\Content.IE5\1H1JIEKL\MC900367546[1].wmf"/>
          <p:cNvPicPr>
            <a:picLocks noChangeAspect="1" noChangeArrowheads="1"/>
          </p:cNvPicPr>
          <p:nvPr/>
        </p:nvPicPr>
        <p:blipFill>
          <a:blip r:embed="rId2"/>
          <a:srcRect/>
          <a:stretch>
            <a:fillRect/>
          </a:stretch>
        </p:blipFill>
        <p:spPr>
          <a:xfrm>
            <a:off x="5676664" y="2034540"/>
            <a:ext cx="813832" cy="99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2340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47689" y="1219200"/>
            <a:ext cx="6157912" cy="1117600"/>
          </a:xfrm>
        </p:spPr>
        <p:txBody>
          <a:bodyPr/>
          <a:lstStyle/>
          <a:p>
            <a:r>
              <a:rPr lang="en-US" sz="2900">
                <a:solidFill>
                  <a:srgbClr val="C00000"/>
                </a:solidFill>
              </a:rPr>
              <a:t>Voter Informational Pamphlet </a:t>
            </a:r>
            <a:r>
              <a:rPr lang="en-US" sz="2000" i="1">
                <a:solidFill>
                  <a:srgbClr val="C00000"/>
                </a:solidFill>
              </a:rPr>
              <a:t>(cont’d)</a:t>
            </a:r>
            <a:endParaRPr lang="en-US" sz="2900">
              <a:solidFill>
                <a:srgbClr val="C00000"/>
              </a:solidFill>
            </a:endParaRPr>
          </a:p>
        </p:txBody>
      </p:sp>
      <p:sp>
        <p:nvSpPr>
          <p:cNvPr id="3" name="Content Placeholder 2"/>
          <p:cNvSpPr>
            <a:spLocks noGrp="1"/>
          </p:cNvSpPr>
          <p:nvPr>
            <p:ph idx="1"/>
          </p:nvPr>
        </p:nvSpPr>
        <p:spPr>
          <a:xfrm>
            <a:off x="514350" y="2618740"/>
            <a:ext cx="5886450" cy="5486400"/>
          </a:xfrm>
        </p:spPr>
        <p:txBody>
          <a:bodyPr/>
          <a:lstStyle/>
          <a:p>
            <a:pPr marL="796925" lvl="1" indent="-342900">
              <a:lnSpc>
                <a:spcPct val="100000"/>
              </a:lnSpc>
              <a:spcBef>
                <a:spcPct val="0"/>
              </a:spcBef>
              <a:spcAft>
                <a:spcPts val="600"/>
              </a:spcAft>
              <a:buClr>
                <a:srgbClr val="478200"/>
              </a:buClr>
              <a:buSzPct val="75000"/>
            </a:pPr>
            <a:r>
              <a:rPr lang="en-US" sz="2000">
                <a:solidFill>
                  <a:srgbClr val="000000"/>
                </a:solidFill>
              </a:rPr>
              <a:t>Substantive Content Requirements</a:t>
            </a:r>
          </a:p>
          <a:p>
            <a:pPr marL="1196975" lvl="2" indent="-342900">
              <a:lnSpc>
                <a:spcPct val="100000"/>
              </a:lnSpc>
              <a:spcBef>
                <a:spcPct val="0"/>
              </a:spcBef>
              <a:spcAft>
                <a:spcPts val="600"/>
              </a:spcAft>
              <a:buClr>
                <a:srgbClr val="478200"/>
              </a:buClr>
              <a:buSzPct val="75000"/>
            </a:pPr>
            <a:r>
              <a:rPr lang="en-US" sz="1600">
                <a:solidFill>
                  <a:srgbClr val="000000"/>
                </a:solidFill>
              </a:rPr>
              <a:t>Amount of Bonds</a:t>
            </a:r>
          </a:p>
          <a:p>
            <a:pPr marL="1196975" lvl="2" indent="-342900">
              <a:lnSpc>
                <a:spcPct val="100000"/>
              </a:lnSpc>
              <a:spcBef>
                <a:spcPct val="0"/>
              </a:spcBef>
              <a:spcAft>
                <a:spcPts val="600"/>
              </a:spcAft>
              <a:buClr>
                <a:srgbClr val="478200"/>
              </a:buClr>
              <a:buSzPct val="75000"/>
            </a:pPr>
            <a:r>
              <a:rPr lang="en-US" sz="1600">
                <a:solidFill>
                  <a:srgbClr val="000000"/>
                </a:solidFill>
              </a:rPr>
              <a:t>Maximum Interest Rate</a:t>
            </a:r>
          </a:p>
          <a:p>
            <a:pPr marL="1196975" lvl="2" indent="-342900">
              <a:lnSpc>
                <a:spcPct val="100000"/>
              </a:lnSpc>
              <a:spcBef>
                <a:spcPct val="0"/>
              </a:spcBef>
              <a:spcAft>
                <a:spcPts val="600"/>
              </a:spcAft>
              <a:buClr>
                <a:srgbClr val="478200"/>
              </a:buClr>
              <a:buSzPct val="75000"/>
            </a:pPr>
            <a:r>
              <a:rPr lang="en-US" sz="1600">
                <a:solidFill>
                  <a:srgbClr val="000000"/>
                </a:solidFill>
              </a:rPr>
              <a:t>Estimated Debt Service Schedule for Current Outstanding Bonds</a:t>
            </a:r>
          </a:p>
          <a:p>
            <a:pPr marL="1196975" lvl="2" indent="-342900">
              <a:lnSpc>
                <a:spcPct val="100000"/>
              </a:lnSpc>
              <a:spcBef>
                <a:spcPct val="0"/>
              </a:spcBef>
              <a:spcAft>
                <a:spcPts val="600"/>
              </a:spcAft>
              <a:buClr>
                <a:srgbClr val="478200"/>
              </a:buClr>
              <a:buSzPct val="75000"/>
            </a:pPr>
            <a:r>
              <a:rPr lang="en-US" sz="1600">
                <a:solidFill>
                  <a:srgbClr val="000000"/>
                </a:solidFill>
              </a:rPr>
              <a:t>Estimated Debt Service Schedule for Proposed Bonds</a:t>
            </a:r>
          </a:p>
          <a:p>
            <a:pPr marL="1654175" lvl="3" indent="-342900">
              <a:lnSpc>
                <a:spcPct val="100000"/>
              </a:lnSpc>
              <a:spcBef>
                <a:spcPct val="0"/>
              </a:spcBef>
              <a:spcAft>
                <a:spcPts val="600"/>
              </a:spcAft>
              <a:buClr>
                <a:srgbClr val="478200"/>
              </a:buClr>
              <a:buSzPct val="75000"/>
            </a:pPr>
            <a:r>
              <a:rPr lang="en-US" sz="1400">
                <a:solidFill>
                  <a:srgbClr val="000000"/>
                </a:solidFill>
              </a:rPr>
              <a:t>Limits on assessed value growth assumptions</a:t>
            </a:r>
          </a:p>
          <a:p>
            <a:pPr marL="1196975" lvl="2" indent="-342900">
              <a:lnSpc>
                <a:spcPct val="100000"/>
              </a:lnSpc>
              <a:spcBef>
                <a:spcPct val="0"/>
              </a:spcBef>
              <a:spcAft>
                <a:spcPts val="600"/>
              </a:spcAft>
              <a:buClr>
                <a:srgbClr val="478200"/>
              </a:buClr>
              <a:buSzPct val="75000"/>
            </a:pPr>
            <a:r>
              <a:rPr lang="en-US" sz="1600">
                <a:solidFill>
                  <a:srgbClr val="000000"/>
                </a:solidFill>
              </a:rPr>
              <a:t>Source of repayment</a:t>
            </a:r>
          </a:p>
          <a:p>
            <a:pPr marL="1196975" lvl="2" indent="-342900">
              <a:lnSpc>
                <a:spcPct val="100000"/>
              </a:lnSpc>
              <a:spcBef>
                <a:spcPct val="0"/>
              </a:spcBef>
              <a:spcAft>
                <a:spcPts val="600"/>
              </a:spcAft>
              <a:buClr>
                <a:srgbClr val="478200"/>
              </a:buClr>
              <a:buSzPct val="75000"/>
            </a:pPr>
            <a:r>
              <a:rPr lang="en-US" sz="1600">
                <a:solidFill>
                  <a:srgbClr val="000000"/>
                </a:solidFill>
              </a:rPr>
              <a:t>Estimated issuance costs</a:t>
            </a:r>
          </a:p>
          <a:p>
            <a:pPr marL="1196975" lvl="2" indent="-342900">
              <a:lnSpc>
                <a:spcPct val="100000"/>
              </a:lnSpc>
              <a:spcBef>
                <a:spcPct val="0"/>
              </a:spcBef>
              <a:spcAft>
                <a:spcPts val="600"/>
              </a:spcAft>
              <a:buClr>
                <a:srgbClr val="478200"/>
              </a:buClr>
              <a:buSzPct val="75000"/>
            </a:pPr>
            <a:r>
              <a:rPr lang="en-US" sz="1600">
                <a:solidFill>
                  <a:srgbClr val="000000"/>
                </a:solidFill>
              </a:rPr>
              <a:t>Estimated tax impact on certain types of properties</a:t>
            </a:r>
          </a:p>
          <a:p>
            <a:pPr marL="1654175" lvl="3" indent="-342900">
              <a:lnSpc>
                <a:spcPct val="100000"/>
              </a:lnSpc>
              <a:spcBef>
                <a:spcPct val="0"/>
              </a:spcBef>
              <a:spcAft>
                <a:spcPts val="600"/>
              </a:spcAft>
              <a:buClr>
                <a:srgbClr val="478200"/>
              </a:buClr>
              <a:buSzPct val="75000"/>
            </a:pPr>
            <a:r>
              <a:rPr lang="en-US" sz="1400">
                <a:solidFill>
                  <a:srgbClr val="000000"/>
                </a:solidFill>
              </a:rPr>
              <a:t>Residential ($250,000)</a:t>
            </a:r>
          </a:p>
          <a:p>
            <a:pPr marL="1654175" lvl="3" indent="-342900">
              <a:lnSpc>
                <a:spcPct val="100000"/>
              </a:lnSpc>
              <a:spcBef>
                <a:spcPct val="0"/>
              </a:spcBef>
              <a:spcAft>
                <a:spcPts val="600"/>
              </a:spcAft>
              <a:buClr>
                <a:srgbClr val="478200"/>
              </a:buClr>
              <a:buSzPct val="75000"/>
            </a:pPr>
            <a:r>
              <a:rPr lang="en-US" sz="1400">
                <a:solidFill>
                  <a:srgbClr val="000000"/>
                </a:solidFill>
              </a:rPr>
              <a:t>Commercial ($1,000,000)</a:t>
            </a:r>
          </a:p>
          <a:p>
            <a:pPr marL="1654175" lvl="3" indent="-342900">
              <a:lnSpc>
                <a:spcPct val="100000"/>
              </a:lnSpc>
              <a:spcBef>
                <a:spcPct val="0"/>
              </a:spcBef>
              <a:spcAft>
                <a:spcPts val="600"/>
              </a:spcAft>
              <a:buClr>
                <a:srgbClr val="478200"/>
              </a:buClr>
              <a:buSzPct val="75000"/>
            </a:pPr>
            <a:r>
              <a:rPr lang="en-US" sz="1400">
                <a:solidFill>
                  <a:srgbClr val="000000"/>
                </a:solidFill>
              </a:rPr>
              <a:t>Agricultural/Vacant ($100,000)</a:t>
            </a:r>
          </a:p>
          <a:p>
            <a:pPr marL="1196975" lvl="2" indent="-342900">
              <a:lnSpc>
                <a:spcPct val="100000"/>
              </a:lnSpc>
              <a:spcBef>
                <a:spcPct val="0"/>
              </a:spcBef>
              <a:spcAft>
                <a:spcPts val="600"/>
              </a:spcAft>
              <a:buClr>
                <a:srgbClr val="478200"/>
              </a:buClr>
              <a:buSzPct val="75000"/>
            </a:pPr>
            <a:r>
              <a:rPr lang="en-US" sz="1600">
                <a:solidFill>
                  <a:srgbClr val="000000"/>
                </a:solidFill>
              </a:rPr>
              <a:t>Estimated total cost (including P&amp;I) – </a:t>
            </a:r>
            <a:r>
              <a:rPr lang="en-US" sz="1600" b="1">
                <a:solidFill>
                  <a:srgbClr val="000000"/>
                </a:solidFill>
              </a:rPr>
              <a:t>bold</a:t>
            </a:r>
            <a:r>
              <a:rPr lang="en-US" sz="1600">
                <a:solidFill>
                  <a:srgbClr val="000000"/>
                </a:solidFill>
              </a:rPr>
              <a:t> font</a:t>
            </a:r>
          </a:p>
          <a:p>
            <a:pPr marL="1196975" lvl="2" indent="-342900">
              <a:lnSpc>
                <a:spcPct val="100000"/>
              </a:lnSpc>
              <a:spcBef>
                <a:spcPct val="0"/>
              </a:spcBef>
              <a:spcAft>
                <a:spcPts val="600"/>
              </a:spcAft>
              <a:buClr>
                <a:srgbClr val="478200"/>
              </a:buClr>
              <a:buSzPct val="75000"/>
            </a:pPr>
            <a:r>
              <a:rPr lang="en-US" sz="1600">
                <a:solidFill>
                  <a:srgbClr val="000000"/>
                </a:solidFill>
              </a:rPr>
              <a:t>Current outstanding GO debt and Constitutional limitation</a:t>
            </a:r>
          </a:p>
          <a:p>
            <a:pPr marL="1371600" lvl="3" indent="-457200">
              <a:lnSpc>
                <a:spcPct val="100000"/>
              </a:lnSpc>
              <a:spcBef>
                <a:spcPct val="0"/>
              </a:spcBef>
              <a:spcAft>
                <a:spcPts val="600"/>
              </a:spcAft>
              <a:buSzPct val="80000"/>
              <a:buFont typeface="Arial" pitchFamily="34" charset="0"/>
              <a:buChar char="•"/>
            </a:pPr>
            <a:endParaRPr lang="en-US" sz="1600">
              <a:solidFill>
                <a:srgbClr val="000000"/>
              </a:solidFill>
            </a:endParaRPr>
          </a:p>
        </p:txBody>
      </p:sp>
    </p:spTree>
    <p:extLst>
      <p:ext uri="{BB962C8B-B14F-4D97-AF65-F5344CB8AC3E}">
        <p14:creationId xmlns:p14="http://schemas.microsoft.com/office/powerpoint/2010/main" val="4040846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rgbClr val="C00000"/>
                </a:solidFill>
              </a:rPr>
              <a:t>Voter Informational Pamphlet </a:t>
            </a:r>
            <a:r>
              <a:rPr lang="en-US" sz="2400" i="1">
                <a:solidFill>
                  <a:srgbClr val="C00000"/>
                </a:solidFill>
              </a:rPr>
              <a:t>(cont’d)</a:t>
            </a:r>
            <a:endParaRPr lang="en-US"/>
          </a:p>
        </p:txBody>
      </p:sp>
      <p:sp>
        <p:nvSpPr>
          <p:cNvPr id="3" name="Content Placeholder 2"/>
          <p:cNvSpPr>
            <a:spLocks noGrp="1"/>
          </p:cNvSpPr>
          <p:nvPr>
            <p:ph idx="1"/>
          </p:nvPr>
        </p:nvSpPr>
        <p:spPr/>
        <p:txBody>
          <a:bodyPr/>
          <a:lstStyle/>
          <a:p>
            <a:pPr marL="342900" lvl="1" indent="-290513">
              <a:buClr>
                <a:srgbClr val="4C721E"/>
              </a:buClr>
            </a:pPr>
            <a:r>
              <a:rPr lang="en-US" sz="2000">
                <a:solidFill>
                  <a:srgbClr val="000000"/>
                </a:solidFill>
              </a:rPr>
              <a:t>Substantive Content Requirements (cont’d)</a:t>
            </a:r>
          </a:p>
          <a:p>
            <a:pPr marL="742950" lvl="2" indent="-290513">
              <a:buClr>
                <a:srgbClr val="4C721E"/>
              </a:buClr>
            </a:pPr>
            <a:r>
              <a:rPr lang="en-US" sz="1800">
                <a:solidFill>
                  <a:srgbClr val="000000"/>
                </a:solidFill>
              </a:rPr>
              <a:t>Projects and expenditures for which the bonds are to be issued</a:t>
            </a:r>
          </a:p>
          <a:p>
            <a:pPr marL="742950" lvl="2" indent="-290513">
              <a:buClr>
                <a:srgbClr val="4C721E"/>
              </a:buClr>
            </a:pPr>
            <a:r>
              <a:rPr lang="en-US" sz="1800">
                <a:solidFill>
                  <a:srgbClr val="000000"/>
                </a:solidFill>
              </a:rPr>
              <a:t>Polling location for the addressee</a:t>
            </a:r>
          </a:p>
          <a:p>
            <a:pPr marL="742950" lvl="2" indent="-290513">
              <a:buClr>
                <a:srgbClr val="4C721E"/>
              </a:buClr>
            </a:pPr>
            <a:r>
              <a:rPr lang="en-US" sz="1800">
                <a:solidFill>
                  <a:srgbClr val="000000"/>
                </a:solidFill>
              </a:rPr>
              <a:t>Hours during which polls will be open</a:t>
            </a:r>
          </a:p>
          <a:p>
            <a:pPr marL="742950" lvl="2" indent="-290513">
              <a:buClr>
                <a:srgbClr val="4C721E"/>
              </a:buClr>
            </a:pPr>
            <a:r>
              <a:rPr lang="en-US" sz="1800">
                <a:solidFill>
                  <a:srgbClr val="000000"/>
                </a:solidFill>
              </a:rPr>
              <a:t>Pro/con arguments</a:t>
            </a:r>
          </a:p>
          <a:p>
            <a:endParaRPr lang="en-US"/>
          </a:p>
        </p:txBody>
      </p:sp>
    </p:spTree>
    <p:extLst>
      <p:ext uri="{BB962C8B-B14F-4D97-AF65-F5344CB8AC3E}">
        <p14:creationId xmlns:p14="http://schemas.microsoft.com/office/powerpoint/2010/main" val="186432388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MoolBoran"/>
        <a:font script="Taml" typeface="Latha"/>
        <a:font script="Hebr" typeface="Times New Roman"/>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ant" typeface="新細明體"/>
        <a:font script="Telu" typeface="Gautami"/>
        <a:font script="Ethi" typeface="Nyala"/>
        <a:font script="Jpan" typeface="ＭＳ Ｐゴシック"/>
        <a:font script="Sinh" typeface="Iskoola Pota"/>
        <a:font script="Deva" typeface="Mangal"/>
        <a:font script="Knda" typeface="Tunga"/>
        <a:font script="Tibt" typeface="Microsoft Himalaya"/>
        <a:font script="Khmr" typeface="DaunPenh"/>
        <a:font script="Taml" typeface="Latha"/>
        <a:font script="Hebr" typeface="Arial"/>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18</TotalTime>
  <Words>1061</Words>
  <Application>Microsoft Office PowerPoint</Application>
  <PresentationFormat>On-screen Show (4:3)</PresentationFormat>
  <Paragraphs>106</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Gill Sans MT</vt:lpstr>
      <vt:lpstr>Tahoma</vt:lpstr>
      <vt:lpstr>Gallery</vt:lpstr>
      <vt:lpstr>GFOAZ January Training   General Obligation Bonds  </vt:lpstr>
      <vt:lpstr>Introduction</vt:lpstr>
      <vt:lpstr>Scope of Presentation</vt:lpstr>
      <vt:lpstr>Why Do We Need An Election?</vt:lpstr>
      <vt:lpstr>G.O. Bond Elections</vt:lpstr>
      <vt:lpstr>Voter Informational Pamphlet</vt:lpstr>
      <vt:lpstr>Voter Informational Pamphlet (cont’d)</vt:lpstr>
      <vt:lpstr>Voter Informational Pamphlet (cont’d)</vt:lpstr>
      <vt:lpstr>Voter Informational Pamphlet (cont’d)</vt:lpstr>
      <vt:lpstr>Voter Informational Pamphlet (cont’d)</vt:lpstr>
      <vt:lpstr>Voter Informational Pamphlet (cont’d)</vt:lpstr>
      <vt:lpstr>Preparing the Ballot Question</vt:lpstr>
      <vt:lpstr>Preparing the Ballot Question (cont’d)</vt:lpstr>
      <vt:lpstr>Government Resources Influencing the Outcome of an Election</vt:lpstr>
      <vt:lpstr>Government Resources Influencing the Outcome of an Election (cont’d)</vt:lpstr>
      <vt:lpstr>Government Resources Influencing the Outcome of an Election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GFOAZ January Training   General Obligation Bonds  </dc:title>
  <dc:creator>Timothy Stratton</dc:creator>
  <cp:lastModifiedBy>Timothy Stratton</cp:lastModifiedBy>
  <cp:revision>2</cp:revision>
  <cp:lastPrinted>2022-09-19T12:57:02Z</cp:lastPrinted>
  <dcterms:created xsi:type="dcterms:W3CDTF">2022-09-19T12:57:02Z</dcterms:created>
  <dcterms:modified xsi:type="dcterms:W3CDTF">2023-01-04T17:46:59Z</dcterms:modified>
</cp:coreProperties>
</file>