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63" r:id="rId6"/>
    <p:sldId id="264" r:id="rId7"/>
    <p:sldId id="265" r:id="rId8"/>
    <p:sldId id="266" r:id="rId9"/>
    <p:sldId id="261"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0" d="100"/>
          <a:sy n="50" d="100"/>
        </p:scale>
        <p:origin x="786"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82852D-6C0B-4A94-9C40-3E0224932E2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GB"/>
          </a:p>
        </p:txBody>
      </p:sp>
      <p:sp>
        <p:nvSpPr>
          <p:cNvPr id="3" name="Ondertitel 2">
            <a:extLst>
              <a:ext uri="{FF2B5EF4-FFF2-40B4-BE49-F238E27FC236}">
                <a16:creationId xmlns:a16="http://schemas.microsoft.com/office/drawing/2014/main" id="{802FA0E9-12E7-4A72-828D-65AAABAF9B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a:p>
        </p:txBody>
      </p:sp>
      <p:sp>
        <p:nvSpPr>
          <p:cNvPr id="4" name="Tijdelijke aanduiding voor datum 3">
            <a:extLst>
              <a:ext uri="{FF2B5EF4-FFF2-40B4-BE49-F238E27FC236}">
                <a16:creationId xmlns:a16="http://schemas.microsoft.com/office/drawing/2014/main" id="{75E201F4-59A7-43BF-BFC3-70E08B913CF2}"/>
              </a:ext>
            </a:extLst>
          </p:cNvPr>
          <p:cNvSpPr>
            <a:spLocks noGrp="1"/>
          </p:cNvSpPr>
          <p:nvPr>
            <p:ph type="dt" sz="half" idx="10"/>
          </p:nvPr>
        </p:nvSpPr>
        <p:spPr/>
        <p:txBody>
          <a:bodyPr/>
          <a:lstStyle/>
          <a:p>
            <a:fld id="{282245D2-3330-4FD5-8635-72EE3DFD33F9}" type="datetimeFigureOut">
              <a:rPr lang="en-GB" smtClean="0"/>
              <a:t>24/04/2018</a:t>
            </a:fld>
            <a:endParaRPr lang="en-GB"/>
          </a:p>
        </p:txBody>
      </p:sp>
      <p:sp>
        <p:nvSpPr>
          <p:cNvPr id="5" name="Tijdelijke aanduiding voor voettekst 4">
            <a:extLst>
              <a:ext uri="{FF2B5EF4-FFF2-40B4-BE49-F238E27FC236}">
                <a16:creationId xmlns:a16="http://schemas.microsoft.com/office/drawing/2014/main" id="{FF968BD2-4D75-41BF-8941-911D54614312}"/>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E681D196-3CFB-4E97-92CB-EE804CF507F7}"/>
              </a:ext>
            </a:extLst>
          </p:cNvPr>
          <p:cNvSpPr>
            <a:spLocks noGrp="1"/>
          </p:cNvSpPr>
          <p:nvPr>
            <p:ph type="sldNum" sz="quarter" idx="12"/>
          </p:nvPr>
        </p:nvSpPr>
        <p:spPr/>
        <p:txBody>
          <a:bodyPr/>
          <a:lstStyle/>
          <a:p>
            <a:fld id="{543B83A2-9BF1-4C28-B83D-1656D9634A4A}" type="slidenum">
              <a:rPr lang="en-GB" smtClean="0"/>
              <a:t>‹nr.›</a:t>
            </a:fld>
            <a:endParaRPr lang="en-GB"/>
          </a:p>
        </p:txBody>
      </p:sp>
    </p:spTree>
    <p:extLst>
      <p:ext uri="{BB962C8B-B14F-4D97-AF65-F5344CB8AC3E}">
        <p14:creationId xmlns:p14="http://schemas.microsoft.com/office/powerpoint/2010/main" val="2660838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5CADF3-4C1D-4973-BBFA-C11068600223}"/>
              </a:ext>
            </a:extLst>
          </p:cNvPr>
          <p:cNvSpPr>
            <a:spLocks noGrp="1"/>
          </p:cNvSpPr>
          <p:nvPr>
            <p:ph type="title"/>
          </p:nvPr>
        </p:nvSpPr>
        <p:spPr/>
        <p:txBody>
          <a:bodyPr/>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7790C0E4-01AB-49C8-A58D-786173EC3129}"/>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A99CBB6D-BA7D-4A46-9F32-35350D865FC3}"/>
              </a:ext>
            </a:extLst>
          </p:cNvPr>
          <p:cNvSpPr>
            <a:spLocks noGrp="1"/>
          </p:cNvSpPr>
          <p:nvPr>
            <p:ph type="dt" sz="half" idx="10"/>
          </p:nvPr>
        </p:nvSpPr>
        <p:spPr/>
        <p:txBody>
          <a:bodyPr/>
          <a:lstStyle/>
          <a:p>
            <a:fld id="{282245D2-3330-4FD5-8635-72EE3DFD33F9}" type="datetimeFigureOut">
              <a:rPr lang="en-GB" smtClean="0"/>
              <a:t>24/04/2018</a:t>
            </a:fld>
            <a:endParaRPr lang="en-GB"/>
          </a:p>
        </p:txBody>
      </p:sp>
      <p:sp>
        <p:nvSpPr>
          <p:cNvPr id="5" name="Tijdelijke aanduiding voor voettekst 4">
            <a:extLst>
              <a:ext uri="{FF2B5EF4-FFF2-40B4-BE49-F238E27FC236}">
                <a16:creationId xmlns:a16="http://schemas.microsoft.com/office/drawing/2014/main" id="{8D9763A1-95AD-459C-8964-4A15F996ECBB}"/>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C156A8F0-6F79-4426-B14E-B9A89FED9BA7}"/>
              </a:ext>
            </a:extLst>
          </p:cNvPr>
          <p:cNvSpPr>
            <a:spLocks noGrp="1"/>
          </p:cNvSpPr>
          <p:nvPr>
            <p:ph type="sldNum" sz="quarter" idx="12"/>
          </p:nvPr>
        </p:nvSpPr>
        <p:spPr/>
        <p:txBody>
          <a:bodyPr/>
          <a:lstStyle/>
          <a:p>
            <a:fld id="{543B83A2-9BF1-4C28-B83D-1656D9634A4A}" type="slidenum">
              <a:rPr lang="en-GB" smtClean="0"/>
              <a:t>‹nr.›</a:t>
            </a:fld>
            <a:endParaRPr lang="en-GB"/>
          </a:p>
        </p:txBody>
      </p:sp>
    </p:spTree>
    <p:extLst>
      <p:ext uri="{BB962C8B-B14F-4D97-AF65-F5344CB8AC3E}">
        <p14:creationId xmlns:p14="http://schemas.microsoft.com/office/powerpoint/2010/main" val="379844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28A1526-B134-4D64-9F08-79D4EBECABF5}"/>
              </a:ext>
            </a:extLst>
          </p:cNvPr>
          <p:cNvSpPr>
            <a:spLocks noGrp="1"/>
          </p:cNvSpPr>
          <p:nvPr>
            <p:ph type="title" orient="vert"/>
          </p:nvPr>
        </p:nvSpPr>
        <p:spPr>
          <a:xfrm>
            <a:off x="8724900" y="365125"/>
            <a:ext cx="2628900" cy="5811838"/>
          </a:xfrm>
        </p:spPr>
        <p:txBody>
          <a:bodyPr vert="eaVert"/>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D23A40DD-C3A1-4A4E-B33E-7EA4A34E7196}"/>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68BD1491-55D3-441E-832C-6FF8E9DF7271}"/>
              </a:ext>
            </a:extLst>
          </p:cNvPr>
          <p:cNvSpPr>
            <a:spLocks noGrp="1"/>
          </p:cNvSpPr>
          <p:nvPr>
            <p:ph type="dt" sz="half" idx="10"/>
          </p:nvPr>
        </p:nvSpPr>
        <p:spPr/>
        <p:txBody>
          <a:bodyPr/>
          <a:lstStyle/>
          <a:p>
            <a:fld id="{282245D2-3330-4FD5-8635-72EE3DFD33F9}" type="datetimeFigureOut">
              <a:rPr lang="en-GB" smtClean="0"/>
              <a:t>24/04/2018</a:t>
            </a:fld>
            <a:endParaRPr lang="en-GB"/>
          </a:p>
        </p:txBody>
      </p:sp>
      <p:sp>
        <p:nvSpPr>
          <p:cNvPr id="5" name="Tijdelijke aanduiding voor voettekst 4">
            <a:extLst>
              <a:ext uri="{FF2B5EF4-FFF2-40B4-BE49-F238E27FC236}">
                <a16:creationId xmlns:a16="http://schemas.microsoft.com/office/drawing/2014/main" id="{9B70CCED-D34D-47EA-A7D3-00B022343AE9}"/>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1B96EE5F-DBFD-440B-8EFF-CF61BE62F632}"/>
              </a:ext>
            </a:extLst>
          </p:cNvPr>
          <p:cNvSpPr>
            <a:spLocks noGrp="1"/>
          </p:cNvSpPr>
          <p:nvPr>
            <p:ph type="sldNum" sz="quarter" idx="12"/>
          </p:nvPr>
        </p:nvSpPr>
        <p:spPr/>
        <p:txBody>
          <a:bodyPr/>
          <a:lstStyle/>
          <a:p>
            <a:fld id="{543B83A2-9BF1-4C28-B83D-1656D9634A4A}" type="slidenum">
              <a:rPr lang="en-GB" smtClean="0"/>
              <a:t>‹nr.›</a:t>
            </a:fld>
            <a:endParaRPr lang="en-GB"/>
          </a:p>
        </p:txBody>
      </p:sp>
    </p:spTree>
    <p:extLst>
      <p:ext uri="{BB962C8B-B14F-4D97-AF65-F5344CB8AC3E}">
        <p14:creationId xmlns:p14="http://schemas.microsoft.com/office/powerpoint/2010/main" val="1348876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D98E82-AF2F-44B2-B17D-77A1511AECDF}"/>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7F9C6C99-FE8F-47CF-AC24-B79C2B93D1FD}"/>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11316F34-24A7-41CF-BE4C-651C6BE6B2E5}"/>
              </a:ext>
            </a:extLst>
          </p:cNvPr>
          <p:cNvSpPr>
            <a:spLocks noGrp="1"/>
          </p:cNvSpPr>
          <p:nvPr>
            <p:ph type="dt" sz="half" idx="10"/>
          </p:nvPr>
        </p:nvSpPr>
        <p:spPr/>
        <p:txBody>
          <a:bodyPr/>
          <a:lstStyle/>
          <a:p>
            <a:fld id="{282245D2-3330-4FD5-8635-72EE3DFD33F9}" type="datetimeFigureOut">
              <a:rPr lang="en-GB" smtClean="0"/>
              <a:t>24/04/2018</a:t>
            </a:fld>
            <a:endParaRPr lang="en-GB"/>
          </a:p>
        </p:txBody>
      </p:sp>
      <p:sp>
        <p:nvSpPr>
          <p:cNvPr id="5" name="Tijdelijke aanduiding voor voettekst 4">
            <a:extLst>
              <a:ext uri="{FF2B5EF4-FFF2-40B4-BE49-F238E27FC236}">
                <a16:creationId xmlns:a16="http://schemas.microsoft.com/office/drawing/2014/main" id="{E3E79DE5-E832-4C48-B7FA-5928124AD87A}"/>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779E0BB4-657D-41C2-9670-82CFB3509B98}"/>
              </a:ext>
            </a:extLst>
          </p:cNvPr>
          <p:cNvSpPr>
            <a:spLocks noGrp="1"/>
          </p:cNvSpPr>
          <p:nvPr>
            <p:ph type="sldNum" sz="quarter" idx="12"/>
          </p:nvPr>
        </p:nvSpPr>
        <p:spPr/>
        <p:txBody>
          <a:bodyPr/>
          <a:lstStyle/>
          <a:p>
            <a:fld id="{543B83A2-9BF1-4C28-B83D-1656D9634A4A}" type="slidenum">
              <a:rPr lang="en-GB" smtClean="0"/>
              <a:t>‹nr.›</a:t>
            </a:fld>
            <a:endParaRPr lang="en-GB"/>
          </a:p>
        </p:txBody>
      </p:sp>
    </p:spTree>
    <p:extLst>
      <p:ext uri="{BB962C8B-B14F-4D97-AF65-F5344CB8AC3E}">
        <p14:creationId xmlns:p14="http://schemas.microsoft.com/office/powerpoint/2010/main" val="3245136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628853-6503-4AAA-AD35-CB415082BEF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6C9470AC-2E1E-4EB3-9DDF-E23D1CABE6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42EF49AA-381F-44C7-B42F-C04BF49FB107}"/>
              </a:ext>
            </a:extLst>
          </p:cNvPr>
          <p:cNvSpPr>
            <a:spLocks noGrp="1"/>
          </p:cNvSpPr>
          <p:nvPr>
            <p:ph type="dt" sz="half" idx="10"/>
          </p:nvPr>
        </p:nvSpPr>
        <p:spPr/>
        <p:txBody>
          <a:bodyPr/>
          <a:lstStyle/>
          <a:p>
            <a:fld id="{282245D2-3330-4FD5-8635-72EE3DFD33F9}" type="datetimeFigureOut">
              <a:rPr lang="en-GB" smtClean="0"/>
              <a:t>24/04/2018</a:t>
            </a:fld>
            <a:endParaRPr lang="en-GB"/>
          </a:p>
        </p:txBody>
      </p:sp>
      <p:sp>
        <p:nvSpPr>
          <p:cNvPr id="5" name="Tijdelijke aanduiding voor voettekst 4">
            <a:extLst>
              <a:ext uri="{FF2B5EF4-FFF2-40B4-BE49-F238E27FC236}">
                <a16:creationId xmlns:a16="http://schemas.microsoft.com/office/drawing/2014/main" id="{8E76C5E6-6238-42B2-9693-55B8686A95C0}"/>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58EE4255-8FF7-4FDE-9760-7663D45F7E79}"/>
              </a:ext>
            </a:extLst>
          </p:cNvPr>
          <p:cNvSpPr>
            <a:spLocks noGrp="1"/>
          </p:cNvSpPr>
          <p:nvPr>
            <p:ph type="sldNum" sz="quarter" idx="12"/>
          </p:nvPr>
        </p:nvSpPr>
        <p:spPr/>
        <p:txBody>
          <a:bodyPr/>
          <a:lstStyle/>
          <a:p>
            <a:fld id="{543B83A2-9BF1-4C28-B83D-1656D9634A4A}" type="slidenum">
              <a:rPr lang="en-GB" smtClean="0"/>
              <a:t>‹nr.›</a:t>
            </a:fld>
            <a:endParaRPr lang="en-GB"/>
          </a:p>
        </p:txBody>
      </p:sp>
    </p:spTree>
    <p:extLst>
      <p:ext uri="{BB962C8B-B14F-4D97-AF65-F5344CB8AC3E}">
        <p14:creationId xmlns:p14="http://schemas.microsoft.com/office/powerpoint/2010/main" val="1536877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E9385B-6C4D-4D36-A0CE-1CCAD87F3553}"/>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9242DE18-06E8-4CFC-9333-293ECC3ADDFA}"/>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a:extLst>
              <a:ext uri="{FF2B5EF4-FFF2-40B4-BE49-F238E27FC236}">
                <a16:creationId xmlns:a16="http://schemas.microsoft.com/office/drawing/2014/main" id="{E76BF2D0-D220-4806-8C52-9EAAD34D6E11}"/>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datum 4">
            <a:extLst>
              <a:ext uri="{FF2B5EF4-FFF2-40B4-BE49-F238E27FC236}">
                <a16:creationId xmlns:a16="http://schemas.microsoft.com/office/drawing/2014/main" id="{4FF62EE0-300C-45D7-B879-E2022CA01F69}"/>
              </a:ext>
            </a:extLst>
          </p:cNvPr>
          <p:cNvSpPr>
            <a:spLocks noGrp="1"/>
          </p:cNvSpPr>
          <p:nvPr>
            <p:ph type="dt" sz="half" idx="10"/>
          </p:nvPr>
        </p:nvSpPr>
        <p:spPr/>
        <p:txBody>
          <a:bodyPr/>
          <a:lstStyle/>
          <a:p>
            <a:fld id="{282245D2-3330-4FD5-8635-72EE3DFD33F9}" type="datetimeFigureOut">
              <a:rPr lang="en-GB" smtClean="0"/>
              <a:t>24/04/2018</a:t>
            </a:fld>
            <a:endParaRPr lang="en-GB"/>
          </a:p>
        </p:txBody>
      </p:sp>
      <p:sp>
        <p:nvSpPr>
          <p:cNvPr id="6" name="Tijdelijke aanduiding voor voettekst 5">
            <a:extLst>
              <a:ext uri="{FF2B5EF4-FFF2-40B4-BE49-F238E27FC236}">
                <a16:creationId xmlns:a16="http://schemas.microsoft.com/office/drawing/2014/main" id="{E49B5188-E1F0-4003-9168-14795260A440}"/>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8EDC50DA-2410-462F-945B-4B21CEBD0733}"/>
              </a:ext>
            </a:extLst>
          </p:cNvPr>
          <p:cNvSpPr>
            <a:spLocks noGrp="1"/>
          </p:cNvSpPr>
          <p:nvPr>
            <p:ph type="sldNum" sz="quarter" idx="12"/>
          </p:nvPr>
        </p:nvSpPr>
        <p:spPr/>
        <p:txBody>
          <a:bodyPr/>
          <a:lstStyle/>
          <a:p>
            <a:fld id="{543B83A2-9BF1-4C28-B83D-1656D9634A4A}" type="slidenum">
              <a:rPr lang="en-GB" smtClean="0"/>
              <a:t>‹nr.›</a:t>
            </a:fld>
            <a:endParaRPr lang="en-GB"/>
          </a:p>
        </p:txBody>
      </p:sp>
    </p:spTree>
    <p:extLst>
      <p:ext uri="{BB962C8B-B14F-4D97-AF65-F5344CB8AC3E}">
        <p14:creationId xmlns:p14="http://schemas.microsoft.com/office/powerpoint/2010/main" val="2902339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948A32-4B29-4855-B9DE-CB2D5AA8F789}"/>
              </a:ext>
            </a:extLst>
          </p:cNvPr>
          <p:cNvSpPr>
            <a:spLocks noGrp="1"/>
          </p:cNvSpPr>
          <p:nvPr>
            <p:ph type="title"/>
          </p:nvPr>
        </p:nvSpPr>
        <p:spPr>
          <a:xfrm>
            <a:off x="839788" y="365125"/>
            <a:ext cx="10515600" cy="1325563"/>
          </a:xfrm>
        </p:spPr>
        <p:txBody>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9B61EC25-9B8F-4D21-A14D-A7317EA2A4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86208A6A-E622-4522-A1E8-C82EA316CBDE}"/>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tekst 4">
            <a:extLst>
              <a:ext uri="{FF2B5EF4-FFF2-40B4-BE49-F238E27FC236}">
                <a16:creationId xmlns:a16="http://schemas.microsoft.com/office/drawing/2014/main" id="{6E17FA9F-409A-4F42-AC6D-4A45AA6FD7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548641FA-DA82-46A1-99C9-45F864FD9C0D}"/>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ijdelijke aanduiding voor datum 6">
            <a:extLst>
              <a:ext uri="{FF2B5EF4-FFF2-40B4-BE49-F238E27FC236}">
                <a16:creationId xmlns:a16="http://schemas.microsoft.com/office/drawing/2014/main" id="{8F72EB88-F502-4609-9755-DD1156D5894E}"/>
              </a:ext>
            </a:extLst>
          </p:cNvPr>
          <p:cNvSpPr>
            <a:spLocks noGrp="1"/>
          </p:cNvSpPr>
          <p:nvPr>
            <p:ph type="dt" sz="half" idx="10"/>
          </p:nvPr>
        </p:nvSpPr>
        <p:spPr/>
        <p:txBody>
          <a:bodyPr/>
          <a:lstStyle/>
          <a:p>
            <a:fld id="{282245D2-3330-4FD5-8635-72EE3DFD33F9}" type="datetimeFigureOut">
              <a:rPr lang="en-GB" smtClean="0"/>
              <a:t>24/04/2018</a:t>
            </a:fld>
            <a:endParaRPr lang="en-GB"/>
          </a:p>
        </p:txBody>
      </p:sp>
      <p:sp>
        <p:nvSpPr>
          <p:cNvPr id="8" name="Tijdelijke aanduiding voor voettekst 7">
            <a:extLst>
              <a:ext uri="{FF2B5EF4-FFF2-40B4-BE49-F238E27FC236}">
                <a16:creationId xmlns:a16="http://schemas.microsoft.com/office/drawing/2014/main" id="{1E76B4F9-FC81-4909-BD4A-32FF6FD6573B}"/>
              </a:ext>
            </a:extLst>
          </p:cNvPr>
          <p:cNvSpPr>
            <a:spLocks noGrp="1"/>
          </p:cNvSpPr>
          <p:nvPr>
            <p:ph type="ftr" sz="quarter" idx="11"/>
          </p:nvPr>
        </p:nvSpPr>
        <p:spPr/>
        <p:txBody>
          <a:bodyPr/>
          <a:lstStyle/>
          <a:p>
            <a:endParaRPr lang="en-GB"/>
          </a:p>
        </p:txBody>
      </p:sp>
      <p:sp>
        <p:nvSpPr>
          <p:cNvPr id="9" name="Tijdelijke aanduiding voor dianummer 8">
            <a:extLst>
              <a:ext uri="{FF2B5EF4-FFF2-40B4-BE49-F238E27FC236}">
                <a16:creationId xmlns:a16="http://schemas.microsoft.com/office/drawing/2014/main" id="{D3189537-7F25-4FCE-B618-A0621EF13343}"/>
              </a:ext>
            </a:extLst>
          </p:cNvPr>
          <p:cNvSpPr>
            <a:spLocks noGrp="1"/>
          </p:cNvSpPr>
          <p:nvPr>
            <p:ph type="sldNum" sz="quarter" idx="12"/>
          </p:nvPr>
        </p:nvSpPr>
        <p:spPr/>
        <p:txBody>
          <a:bodyPr/>
          <a:lstStyle/>
          <a:p>
            <a:fld id="{543B83A2-9BF1-4C28-B83D-1656D9634A4A}" type="slidenum">
              <a:rPr lang="en-GB" smtClean="0"/>
              <a:t>‹nr.›</a:t>
            </a:fld>
            <a:endParaRPr lang="en-GB"/>
          </a:p>
        </p:txBody>
      </p:sp>
    </p:spTree>
    <p:extLst>
      <p:ext uri="{BB962C8B-B14F-4D97-AF65-F5344CB8AC3E}">
        <p14:creationId xmlns:p14="http://schemas.microsoft.com/office/powerpoint/2010/main" val="3280676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04D044-73F4-4624-A8D4-2649F642A9FD}"/>
              </a:ext>
            </a:extLst>
          </p:cNvPr>
          <p:cNvSpPr>
            <a:spLocks noGrp="1"/>
          </p:cNvSpPr>
          <p:nvPr>
            <p:ph type="title"/>
          </p:nvPr>
        </p:nvSpPr>
        <p:spPr/>
        <p:txBody>
          <a:bodyPr/>
          <a:lstStyle/>
          <a:p>
            <a:r>
              <a:rPr lang="nl-NL"/>
              <a:t>Klik om stijl te bewerken</a:t>
            </a:r>
            <a:endParaRPr lang="en-GB"/>
          </a:p>
        </p:txBody>
      </p:sp>
      <p:sp>
        <p:nvSpPr>
          <p:cNvPr id="3" name="Tijdelijke aanduiding voor datum 2">
            <a:extLst>
              <a:ext uri="{FF2B5EF4-FFF2-40B4-BE49-F238E27FC236}">
                <a16:creationId xmlns:a16="http://schemas.microsoft.com/office/drawing/2014/main" id="{31796756-D98E-4947-83E8-1F0573AEF006}"/>
              </a:ext>
            </a:extLst>
          </p:cNvPr>
          <p:cNvSpPr>
            <a:spLocks noGrp="1"/>
          </p:cNvSpPr>
          <p:nvPr>
            <p:ph type="dt" sz="half" idx="10"/>
          </p:nvPr>
        </p:nvSpPr>
        <p:spPr/>
        <p:txBody>
          <a:bodyPr/>
          <a:lstStyle/>
          <a:p>
            <a:fld id="{282245D2-3330-4FD5-8635-72EE3DFD33F9}" type="datetimeFigureOut">
              <a:rPr lang="en-GB" smtClean="0"/>
              <a:t>24/04/2018</a:t>
            </a:fld>
            <a:endParaRPr lang="en-GB"/>
          </a:p>
        </p:txBody>
      </p:sp>
      <p:sp>
        <p:nvSpPr>
          <p:cNvPr id="4" name="Tijdelijke aanduiding voor voettekst 3">
            <a:extLst>
              <a:ext uri="{FF2B5EF4-FFF2-40B4-BE49-F238E27FC236}">
                <a16:creationId xmlns:a16="http://schemas.microsoft.com/office/drawing/2014/main" id="{149B3B66-22CA-43C3-8386-DB1B52640E19}"/>
              </a:ext>
            </a:extLst>
          </p:cNvPr>
          <p:cNvSpPr>
            <a:spLocks noGrp="1"/>
          </p:cNvSpPr>
          <p:nvPr>
            <p:ph type="ftr" sz="quarter" idx="11"/>
          </p:nvPr>
        </p:nvSpPr>
        <p:spPr/>
        <p:txBody>
          <a:bodyPr/>
          <a:lstStyle/>
          <a:p>
            <a:endParaRPr lang="en-GB"/>
          </a:p>
        </p:txBody>
      </p:sp>
      <p:sp>
        <p:nvSpPr>
          <p:cNvPr id="5" name="Tijdelijke aanduiding voor dianummer 4">
            <a:extLst>
              <a:ext uri="{FF2B5EF4-FFF2-40B4-BE49-F238E27FC236}">
                <a16:creationId xmlns:a16="http://schemas.microsoft.com/office/drawing/2014/main" id="{C8A2718A-4D0D-4E00-911A-D4A56697617C}"/>
              </a:ext>
            </a:extLst>
          </p:cNvPr>
          <p:cNvSpPr>
            <a:spLocks noGrp="1"/>
          </p:cNvSpPr>
          <p:nvPr>
            <p:ph type="sldNum" sz="quarter" idx="12"/>
          </p:nvPr>
        </p:nvSpPr>
        <p:spPr/>
        <p:txBody>
          <a:bodyPr/>
          <a:lstStyle/>
          <a:p>
            <a:fld id="{543B83A2-9BF1-4C28-B83D-1656D9634A4A}" type="slidenum">
              <a:rPr lang="en-GB" smtClean="0"/>
              <a:t>‹nr.›</a:t>
            </a:fld>
            <a:endParaRPr lang="en-GB"/>
          </a:p>
        </p:txBody>
      </p:sp>
    </p:spTree>
    <p:extLst>
      <p:ext uri="{BB962C8B-B14F-4D97-AF65-F5344CB8AC3E}">
        <p14:creationId xmlns:p14="http://schemas.microsoft.com/office/powerpoint/2010/main" val="2633130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C302D43-B8FC-4B68-A555-3CDE0B9F1C3F}"/>
              </a:ext>
            </a:extLst>
          </p:cNvPr>
          <p:cNvSpPr>
            <a:spLocks noGrp="1"/>
          </p:cNvSpPr>
          <p:nvPr>
            <p:ph type="dt" sz="half" idx="10"/>
          </p:nvPr>
        </p:nvSpPr>
        <p:spPr/>
        <p:txBody>
          <a:bodyPr/>
          <a:lstStyle/>
          <a:p>
            <a:fld id="{282245D2-3330-4FD5-8635-72EE3DFD33F9}" type="datetimeFigureOut">
              <a:rPr lang="en-GB" smtClean="0"/>
              <a:t>24/04/2018</a:t>
            </a:fld>
            <a:endParaRPr lang="en-GB"/>
          </a:p>
        </p:txBody>
      </p:sp>
      <p:sp>
        <p:nvSpPr>
          <p:cNvPr id="3" name="Tijdelijke aanduiding voor voettekst 2">
            <a:extLst>
              <a:ext uri="{FF2B5EF4-FFF2-40B4-BE49-F238E27FC236}">
                <a16:creationId xmlns:a16="http://schemas.microsoft.com/office/drawing/2014/main" id="{64CEEA33-59BD-49AC-BBE1-A8922CB0680D}"/>
              </a:ext>
            </a:extLst>
          </p:cNvPr>
          <p:cNvSpPr>
            <a:spLocks noGrp="1"/>
          </p:cNvSpPr>
          <p:nvPr>
            <p:ph type="ftr" sz="quarter" idx="11"/>
          </p:nvPr>
        </p:nvSpPr>
        <p:spPr/>
        <p:txBody>
          <a:bodyPr/>
          <a:lstStyle/>
          <a:p>
            <a:endParaRPr lang="en-GB"/>
          </a:p>
        </p:txBody>
      </p:sp>
      <p:sp>
        <p:nvSpPr>
          <p:cNvPr id="4" name="Tijdelijke aanduiding voor dianummer 3">
            <a:extLst>
              <a:ext uri="{FF2B5EF4-FFF2-40B4-BE49-F238E27FC236}">
                <a16:creationId xmlns:a16="http://schemas.microsoft.com/office/drawing/2014/main" id="{6E03A189-EE67-435C-8949-9660EAF44F2E}"/>
              </a:ext>
            </a:extLst>
          </p:cNvPr>
          <p:cNvSpPr>
            <a:spLocks noGrp="1"/>
          </p:cNvSpPr>
          <p:nvPr>
            <p:ph type="sldNum" sz="quarter" idx="12"/>
          </p:nvPr>
        </p:nvSpPr>
        <p:spPr/>
        <p:txBody>
          <a:bodyPr/>
          <a:lstStyle/>
          <a:p>
            <a:fld id="{543B83A2-9BF1-4C28-B83D-1656D9634A4A}" type="slidenum">
              <a:rPr lang="en-GB" smtClean="0"/>
              <a:t>‹nr.›</a:t>
            </a:fld>
            <a:endParaRPr lang="en-GB"/>
          </a:p>
        </p:txBody>
      </p:sp>
    </p:spTree>
    <p:extLst>
      <p:ext uri="{BB962C8B-B14F-4D97-AF65-F5344CB8AC3E}">
        <p14:creationId xmlns:p14="http://schemas.microsoft.com/office/powerpoint/2010/main" val="450322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E6FAF5-C896-4ADC-AF62-C6F286BA615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B7602E89-5632-4B54-ADA0-A2E9B6A197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BDEE6D48-5A52-447B-AB84-C559FF4DE8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EB6BF3F1-3A3C-4C09-A8AB-D6E0BCBC3CA0}"/>
              </a:ext>
            </a:extLst>
          </p:cNvPr>
          <p:cNvSpPr>
            <a:spLocks noGrp="1"/>
          </p:cNvSpPr>
          <p:nvPr>
            <p:ph type="dt" sz="half" idx="10"/>
          </p:nvPr>
        </p:nvSpPr>
        <p:spPr/>
        <p:txBody>
          <a:bodyPr/>
          <a:lstStyle/>
          <a:p>
            <a:fld id="{282245D2-3330-4FD5-8635-72EE3DFD33F9}" type="datetimeFigureOut">
              <a:rPr lang="en-GB" smtClean="0"/>
              <a:t>24/04/2018</a:t>
            </a:fld>
            <a:endParaRPr lang="en-GB"/>
          </a:p>
        </p:txBody>
      </p:sp>
      <p:sp>
        <p:nvSpPr>
          <p:cNvPr id="6" name="Tijdelijke aanduiding voor voettekst 5">
            <a:extLst>
              <a:ext uri="{FF2B5EF4-FFF2-40B4-BE49-F238E27FC236}">
                <a16:creationId xmlns:a16="http://schemas.microsoft.com/office/drawing/2014/main" id="{963384F6-15EA-42F2-BD9A-BF2051992D91}"/>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B8356584-2B6A-4C53-B30C-03164714BB3F}"/>
              </a:ext>
            </a:extLst>
          </p:cNvPr>
          <p:cNvSpPr>
            <a:spLocks noGrp="1"/>
          </p:cNvSpPr>
          <p:nvPr>
            <p:ph type="sldNum" sz="quarter" idx="12"/>
          </p:nvPr>
        </p:nvSpPr>
        <p:spPr/>
        <p:txBody>
          <a:bodyPr/>
          <a:lstStyle/>
          <a:p>
            <a:fld id="{543B83A2-9BF1-4C28-B83D-1656D9634A4A}" type="slidenum">
              <a:rPr lang="en-GB" smtClean="0"/>
              <a:t>‹nr.›</a:t>
            </a:fld>
            <a:endParaRPr lang="en-GB"/>
          </a:p>
        </p:txBody>
      </p:sp>
    </p:spTree>
    <p:extLst>
      <p:ext uri="{BB962C8B-B14F-4D97-AF65-F5344CB8AC3E}">
        <p14:creationId xmlns:p14="http://schemas.microsoft.com/office/powerpoint/2010/main" val="3305889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6CF8FF-28E6-4880-BA4B-82634F03A91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CF2D1E32-3C64-41A8-9E24-9C72334FD6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a:extLst>
              <a:ext uri="{FF2B5EF4-FFF2-40B4-BE49-F238E27FC236}">
                <a16:creationId xmlns:a16="http://schemas.microsoft.com/office/drawing/2014/main" id="{388F92CC-A306-479D-A996-C2C3600AF7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FECD894F-E6E1-4188-BA3C-B51471959DCC}"/>
              </a:ext>
            </a:extLst>
          </p:cNvPr>
          <p:cNvSpPr>
            <a:spLocks noGrp="1"/>
          </p:cNvSpPr>
          <p:nvPr>
            <p:ph type="dt" sz="half" idx="10"/>
          </p:nvPr>
        </p:nvSpPr>
        <p:spPr/>
        <p:txBody>
          <a:bodyPr/>
          <a:lstStyle/>
          <a:p>
            <a:fld id="{282245D2-3330-4FD5-8635-72EE3DFD33F9}" type="datetimeFigureOut">
              <a:rPr lang="en-GB" smtClean="0"/>
              <a:t>24/04/2018</a:t>
            </a:fld>
            <a:endParaRPr lang="en-GB"/>
          </a:p>
        </p:txBody>
      </p:sp>
      <p:sp>
        <p:nvSpPr>
          <p:cNvPr id="6" name="Tijdelijke aanduiding voor voettekst 5">
            <a:extLst>
              <a:ext uri="{FF2B5EF4-FFF2-40B4-BE49-F238E27FC236}">
                <a16:creationId xmlns:a16="http://schemas.microsoft.com/office/drawing/2014/main" id="{3A238522-3FAE-4795-A1AB-E85F7FA60059}"/>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995A9320-430F-4E5A-8017-ECE49C56B5A2}"/>
              </a:ext>
            </a:extLst>
          </p:cNvPr>
          <p:cNvSpPr>
            <a:spLocks noGrp="1"/>
          </p:cNvSpPr>
          <p:nvPr>
            <p:ph type="sldNum" sz="quarter" idx="12"/>
          </p:nvPr>
        </p:nvSpPr>
        <p:spPr/>
        <p:txBody>
          <a:bodyPr/>
          <a:lstStyle/>
          <a:p>
            <a:fld id="{543B83A2-9BF1-4C28-B83D-1656D9634A4A}" type="slidenum">
              <a:rPr lang="en-GB" smtClean="0"/>
              <a:t>‹nr.›</a:t>
            </a:fld>
            <a:endParaRPr lang="en-GB"/>
          </a:p>
        </p:txBody>
      </p:sp>
    </p:spTree>
    <p:extLst>
      <p:ext uri="{BB962C8B-B14F-4D97-AF65-F5344CB8AC3E}">
        <p14:creationId xmlns:p14="http://schemas.microsoft.com/office/powerpoint/2010/main" val="2808231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1DB9CA6-C469-4DB9-9A84-D3DB93C0E0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5200D3EB-C08B-49BD-B03A-D31CA3E184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572F34E6-EAAD-4843-B558-D41CE53CC8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2245D2-3330-4FD5-8635-72EE3DFD33F9}" type="datetimeFigureOut">
              <a:rPr lang="en-GB" smtClean="0"/>
              <a:t>24/04/2018</a:t>
            </a:fld>
            <a:endParaRPr lang="en-GB"/>
          </a:p>
        </p:txBody>
      </p:sp>
      <p:sp>
        <p:nvSpPr>
          <p:cNvPr id="5" name="Tijdelijke aanduiding voor voettekst 4">
            <a:extLst>
              <a:ext uri="{FF2B5EF4-FFF2-40B4-BE49-F238E27FC236}">
                <a16:creationId xmlns:a16="http://schemas.microsoft.com/office/drawing/2014/main" id="{7875E010-232F-45EE-990E-1576CB3CD0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a:extLst>
              <a:ext uri="{FF2B5EF4-FFF2-40B4-BE49-F238E27FC236}">
                <a16:creationId xmlns:a16="http://schemas.microsoft.com/office/drawing/2014/main" id="{1D9532B7-F485-4D98-8838-6175A39C5B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3B83A2-9BF1-4C28-B83D-1656D9634A4A}" type="slidenum">
              <a:rPr lang="en-GB" smtClean="0"/>
              <a:t>‹nr.›</a:t>
            </a:fld>
            <a:endParaRPr lang="en-GB"/>
          </a:p>
        </p:txBody>
      </p:sp>
    </p:spTree>
    <p:extLst>
      <p:ext uri="{BB962C8B-B14F-4D97-AF65-F5344CB8AC3E}">
        <p14:creationId xmlns:p14="http://schemas.microsoft.com/office/powerpoint/2010/main" val="783895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373F5DC-3A36-41FC-BC20-FEA720F63401}"/>
              </a:ext>
            </a:extLst>
          </p:cNvPr>
          <p:cNvPicPr>
            <a:picLocks noChangeAspect="1"/>
          </p:cNvPicPr>
          <p:nvPr/>
        </p:nvPicPr>
        <p:blipFill>
          <a:blip r:embed="rId2"/>
          <a:stretch>
            <a:fillRect/>
          </a:stretch>
        </p:blipFill>
        <p:spPr>
          <a:xfrm>
            <a:off x="473612" y="0"/>
            <a:ext cx="4583784" cy="6858000"/>
          </a:xfrm>
          <a:prstGeom prst="rect">
            <a:avLst/>
          </a:prstGeom>
        </p:spPr>
      </p:pic>
      <p:pic>
        <p:nvPicPr>
          <p:cNvPr id="3" name="Afbeelding 2">
            <a:extLst>
              <a:ext uri="{FF2B5EF4-FFF2-40B4-BE49-F238E27FC236}">
                <a16:creationId xmlns:a16="http://schemas.microsoft.com/office/drawing/2014/main" id="{0FC7433C-9EC9-43BA-A5F2-1E1CB3A21293}"/>
              </a:ext>
            </a:extLst>
          </p:cNvPr>
          <p:cNvPicPr>
            <a:picLocks noChangeAspect="1"/>
          </p:cNvPicPr>
          <p:nvPr/>
        </p:nvPicPr>
        <p:blipFill rotWithShape="1">
          <a:blip r:embed="rId3">
            <a:extLst>
              <a:ext uri="{28A0092B-C50C-407E-A947-70E740481C1C}">
                <a14:useLocalDpi xmlns:a14="http://schemas.microsoft.com/office/drawing/2010/main" val="0"/>
              </a:ext>
            </a:extLst>
          </a:blip>
          <a:srcRect t="15872" b="19432"/>
          <a:stretch/>
        </p:blipFill>
        <p:spPr>
          <a:xfrm>
            <a:off x="5176911" y="0"/>
            <a:ext cx="6332648" cy="4051497"/>
          </a:xfrm>
          <a:prstGeom prst="rect">
            <a:avLst/>
          </a:prstGeom>
        </p:spPr>
      </p:pic>
      <p:sp>
        <p:nvSpPr>
          <p:cNvPr id="6" name="Tekstvak 5">
            <a:extLst>
              <a:ext uri="{FF2B5EF4-FFF2-40B4-BE49-F238E27FC236}">
                <a16:creationId xmlns:a16="http://schemas.microsoft.com/office/drawing/2014/main" id="{1EF23825-ED66-4A20-897E-1E5771BC6888}"/>
              </a:ext>
            </a:extLst>
          </p:cNvPr>
          <p:cNvSpPr txBox="1"/>
          <p:nvPr/>
        </p:nvSpPr>
        <p:spPr>
          <a:xfrm>
            <a:off x="5176911" y="4051497"/>
            <a:ext cx="6541477" cy="1877437"/>
          </a:xfrm>
          <a:prstGeom prst="rect">
            <a:avLst/>
          </a:prstGeom>
          <a:noFill/>
        </p:spPr>
        <p:txBody>
          <a:bodyPr wrap="square" rtlCol="0">
            <a:spAutoFit/>
          </a:bodyPr>
          <a:lstStyle/>
          <a:p>
            <a:r>
              <a:rPr lang="nl-NL" sz="2000" b="1" dirty="0">
                <a:solidFill>
                  <a:srgbClr val="002060"/>
                </a:solidFill>
              </a:rPr>
              <a:t>LAUNCHING THE GHANA STRATEGY REPORT: </a:t>
            </a:r>
            <a:endParaRPr lang="nl-NL" sz="4000" b="1" dirty="0">
              <a:latin typeface="Bahnschrift" panose="020B0502040204020203" pitchFamily="34" charset="0"/>
            </a:endParaRPr>
          </a:p>
          <a:p>
            <a:r>
              <a:rPr lang="nl-NL" sz="4800" b="1" dirty="0">
                <a:solidFill>
                  <a:srgbClr val="C00000"/>
                </a:solidFill>
                <a:latin typeface="Bahnschrift" panose="020B0502040204020203" pitchFamily="34" charset="0"/>
              </a:rPr>
              <a:t>GHANA ACTION PLAN 2018 </a:t>
            </a:r>
            <a:endParaRPr lang="en-GB" sz="4800" b="1" dirty="0">
              <a:solidFill>
                <a:srgbClr val="C00000"/>
              </a:solidFill>
              <a:latin typeface="Bahnschrift" panose="020B0502040204020203" pitchFamily="34" charset="0"/>
            </a:endParaRPr>
          </a:p>
        </p:txBody>
      </p:sp>
    </p:spTree>
    <p:extLst>
      <p:ext uri="{BB962C8B-B14F-4D97-AF65-F5344CB8AC3E}">
        <p14:creationId xmlns:p14="http://schemas.microsoft.com/office/powerpoint/2010/main" val="3792787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32A919-7D2E-4AFC-BDF7-3618045DFAF6}"/>
              </a:ext>
            </a:extLst>
          </p:cNvPr>
          <p:cNvSpPr>
            <a:spLocks noGrp="1"/>
          </p:cNvSpPr>
          <p:nvPr>
            <p:ph type="title"/>
          </p:nvPr>
        </p:nvSpPr>
        <p:spPr/>
        <p:txBody>
          <a:bodyPr/>
          <a:lstStyle/>
          <a:p>
            <a:r>
              <a:rPr lang="nl-NL" b="1" dirty="0">
                <a:solidFill>
                  <a:srgbClr val="C00000"/>
                </a:solidFill>
                <a:latin typeface="Bahnschrift" panose="020B0502040204020203" pitchFamily="34" charset="0"/>
              </a:rPr>
              <a:t>ACKNOWLEDGEMENTS</a:t>
            </a:r>
            <a:endParaRPr lang="en-GB" dirty="0"/>
          </a:p>
        </p:txBody>
      </p:sp>
      <p:sp>
        <p:nvSpPr>
          <p:cNvPr id="3" name="Tijdelijke aanduiding voor inhoud 2">
            <a:extLst>
              <a:ext uri="{FF2B5EF4-FFF2-40B4-BE49-F238E27FC236}">
                <a16:creationId xmlns:a16="http://schemas.microsoft.com/office/drawing/2014/main" id="{F6D0A36A-AEAF-48CD-B54A-78487C92FF1C}"/>
              </a:ext>
            </a:extLst>
          </p:cNvPr>
          <p:cNvSpPr>
            <a:spLocks noGrp="1"/>
          </p:cNvSpPr>
          <p:nvPr>
            <p:ph idx="1"/>
          </p:nvPr>
        </p:nvSpPr>
        <p:spPr/>
        <p:txBody>
          <a:bodyPr>
            <a:normAutofit fontScale="40000" lnSpcReduction="20000"/>
          </a:bodyPr>
          <a:lstStyle/>
          <a:p>
            <a:r>
              <a:rPr lang="en-GB" b="1" dirty="0"/>
              <a:t>Mrs. ANA MANDULEY ATARODIAN</a:t>
            </a:r>
            <a:r>
              <a:rPr lang="en-GB" dirty="0"/>
              <a:t> is the Co-Founder and Head of Strategies at the UAE-Africa Mentoring Development Consortium (UAMDC); Head of Consultative Executives Forum and Research Writer. </a:t>
            </a:r>
          </a:p>
          <a:p>
            <a:r>
              <a:rPr lang="en-GB" b="1" dirty="0" err="1"/>
              <a:t>Dr.</a:t>
            </a:r>
            <a:r>
              <a:rPr lang="en-GB" b="1" dirty="0"/>
              <a:t> FRANCIS ASHONG KATAI </a:t>
            </a:r>
            <a:r>
              <a:rPr lang="en-GB" dirty="0"/>
              <a:t>is the Head of investment t NADA, GHANA.</a:t>
            </a:r>
          </a:p>
          <a:p>
            <a:r>
              <a:rPr lang="en-GB" b="1" dirty="0"/>
              <a:t>Mr. Boy Frank – </a:t>
            </a:r>
            <a:r>
              <a:rPr lang="en-GB" dirty="0"/>
              <a:t>Managing Director of </a:t>
            </a:r>
            <a:r>
              <a:rPr lang="en-GB" dirty="0" err="1"/>
              <a:t>Simpolicy</a:t>
            </a:r>
            <a:r>
              <a:rPr lang="en-GB" dirty="0"/>
              <a:t>, External Lecturer Diplomacy and Protocol at Leiden University, Campus The Hague, Ex Diplomat Foreign Service </a:t>
            </a:r>
          </a:p>
          <a:p>
            <a:r>
              <a:rPr lang="en-GB" b="1" dirty="0"/>
              <a:t>Mrs. Mireille </a:t>
            </a:r>
            <a:r>
              <a:rPr lang="en-GB" b="1" dirty="0" err="1"/>
              <a:t>Toulekima</a:t>
            </a:r>
            <a:r>
              <a:rPr lang="en-GB" dirty="0"/>
              <a:t>  – Director Business Development, MT Energy Resources; Member of Board of Directors and Partner, </a:t>
            </a:r>
            <a:r>
              <a:rPr lang="en-GB" dirty="0" err="1"/>
              <a:t>GlobalWEP</a:t>
            </a:r>
            <a:r>
              <a:rPr lang="en-GB" dirty="0"/>
              <a:t>; Chairman, Board of Directors &amp; Global Executive Mentor, UAE-Africa Mentoring Development Consortium (UAMDC) </a:t>
            </a:r>
          </a:p>
          <a:p>
            <a:r>
              <a:rPr lang="en-GB" b="1" dirty="0"/>
              <a:t>Mr. Wayne Francis</a:t>
            </a:r>
            <a:r>
              <a:rPr lang="en-GB" dirty="0"/>
              <a:t> – Director and Founder, Exponential Group; Co-Chairman of Board of Directors and Global Executive Mentor, UAE-Africa Mentoring Development Consortium (UAMDC)</a:t>
            </a:r>
          </a:p>
          <a:p>
            <a:r>
              <a:rPr lang="en-GB" b="1" dirty="0"/>
              <a:t>Ms. Regina Huber</a:t>
            </a:r>
            <a:r>
              <a:rPr lang="en-GB" dirty="0"/>
              <a:t> – CEO, Founder and Transformational Leadership Coach, Transform Your Performance; Secretary General of Board of Directors and Global Executive Mentor, UAE-Africa Mentoring Development Consortium (UAMDC)</a:t>
            </a:r>
          </a:p>
          <a:p>
            <a:r>
              <a:rPr lang="en-GB" b="1" dirty="0"/>
              <a:t>Mr. Frank </a:t>
            </a:r>
            <a:r>
              <a:rPr lang="en-GB" b="1" dirty="0" err="1"/>
              <a:t>Akwei</a:t>
            </a:r>
            <a:r>
              <a:rPr lang="en-GB" b="1" dirty="0"/>
              <a:t>-</a:t>
            </a:r>
            <a:r>
              <a:rPr lang="en-GB" dirty="0"/>
              <a:t> Research officer, Transform Ghana Peace Project</a:t>
            </a:r>
          </a:p>
          <a:p>
            <a:r>
              <a:rPr lang="en-GB" b="1" dirty="0"/>
              <a:t>Mrs. Beatrice Somuah</a:t>
            </a:r>
            <a:r>
              <a:rPr lang="en-GB" dirty="0"/>
              <a:t> – Patron, Transform Ghana Peace Project</a:t>
            </a:r>
          </a:p>
          <a:p>
            <a:r>
              <a:rPr lang="en-GB" b="1" dirty="0" err="1"/>
              <a:t>Dr.</a:t>
            </a:r>
            <a:r>
              <a:rPr lang="en-GB" b="1" dirty="0"/>
              <a:t> Stephen Nyarko </a:t>
            </a:r>
            <a:r>
              <a:rPr lang="en-GB" dirty="0"/>
              <a:t>– Data Collection Team Member, Transform Peace Project 	</a:t>
            </a:r>
          </a:p>
          <a:p>
            <a:r>
              <a:rPr lang="en-GB" b="1" dirty="0"/>
              <a:t>H.E. Rev. </a:t>
            </a:r>
            <a:r>
              <a:rPr lang="en-GB" b="1" dirty="0" err="1"/>
              <a:t>Dr.</a:t>
            </a:r>
            <a:r>
              <a:rPr lang="en-GB" b="1" dirty="0"/>
              <a:t> Princess </a:t>
            </a:r>
            <a:r>
              <a:rPr lang="en-GB" b="1" dirty="0" err="1"/>
              <a:t>Asie</a:t>
            </a:r>
            <a:r>
              <a:rPr lang="en-GB" b="1" dirty="0"/>
              <a:t> </a:t>
            </a:r>
            <a:r>
              <a:rPr lang="en-GB" b="1" dirty="0" err="1"/>
              <a:t>Ocansey</a:t>
            </a:r>
            <a:r>
              <a:rPr lang="en-GB" dirty="0"/>
              <a:t> – Award-Winning Engineer; Activist for the Citizens without a Voice; Philanthropist and Founder, Jobs 4 Women Summit</a:t>
            </a:r>
          </a:p>
          <a:p>
            <a:r>
              <a:rPr lang="en-GB" b="1" dirty="0"/>
              <a:t>Mr. </a:t>
            </a:r>
            <a:r>
              <a:rPr lang="en-GB" b="1" dirty="0" err="1"/>
              <a:t>Maweuna</a:t>
            </a:r>
            <a:r>
              <a:rPr lang="en-GB" b="1" dirty="0"/>
              <a:t> Washington </a:t>
            </a:r>
            <a:r>
              <a:rPr lang="en-GB" dirty="0"/>
              <a:t>– Volunteer, Transform Peace Project </a:t>
            </a:r>
          </a:p>
          <a:p>
            <a:r>
              <a:rPr lang="en-GB" b="1" dirty="0"/>
              <a:t>Ms. Donna </a:t>
            </a:r>
            <a:r>
              <a:rPr lang="en-GB" b="1" dirty="0" err="1"/>
              <a:t>Kwabea</a:t>
            </a:r>
            <a:r>
              <a:rPr lang="en-GB" b="1" dirty="0"/>
              <a:t> Addo</a:t>
            </a:r>
            <a:r>
              <a:rPr lang="en-GB" dirty="0"/>
              <a:t> – Secretary, UAE-Africa Mentoring Development Consortium (UAMDC)</a:t>
            </a:r>
          </a:p>
          <a:p>
            <a:r>
              <a:rPr lang="en-GB" b="1" dirty="0" err="1"/>
              <a:t>Dr.</a:t>
            </a:r>
            <a:r>
              <a:rPr lang="en-GB" b="1" dirty="0"/>
              <a:t> Christian Nyarko</a:t>
            </a:r>
            <a:r>
              <a:rPr lang="en-GB" dirty="0"/>
              <a:t> – Volunteer, Research Transform Ghana Peace Campaign</a:t>
            </a:r>
          </a:p>
          <a:p>
            <a:r>
              <a:rPr lang="en-GB" b="1" dirty="0" err="1"/>
              <a:t>Dr.</a:t>
            </a:r>
            <a:r>
              <a:rPr lang="en-GB" b="1" dirty="0"/>
              <a:t> Kofi B. </a:t>
            </a:r>
            <a:r>
              <a:rPr lang="en-GB" b="1" dirty="0" err="1"/>
              <a:t>Meriku</a:t>
            </a:r>
            <a:r>
              <a:rPr lang="en-GB" dirty="0"/>
              <a:t> – Head of Partnerships, Transform Ghana Peace Campaign</a:t>
            </a:r>
          </a:p>
          <a:p>
            <a:r>
              <a:rPr lang="en-GB" b="1" dirty="0"/>
              <a:t>Mr. </a:t>
            </a:r>
            <a:r>
              <a:rPr lang="en-GB" b="1" dirty="0" err="1"/>
              <a:t>Nirai</a:t>
            </a:r>
            <a:r>
              <a:rPr lang="en-GB" b="1" dirty="0"/>
              <a:t> </a:t>
            </a:r>
            <a:r>
              <a:rPr lang="en-GB" b="1" dirty="0" err="1"/>
              <a:t>Tomass</a:t>
            </a:r>
            <a:r>
              <a:rPr lang="en-GB" b="1" dirty="0"/>
              <a:t> </a:t>
            </a:r>
            <a:r>
              <a:rPr lang="en-GB" dirty="0"/>
              <a:t> – Consultant, Research Ghana Strategy Report </a:t>
            </a:r>
          </a:p>
          <a:p>
            <a:r>
              <a:rPr lang="en-GB" b="1" dirty="0"/>
              <a:t>Mr. Rico </a:t>
            </a:r>
            <a:r>
              <a:rPr lang="en-GB" b="1" dirty="0" err="1"/>
              <a:t>Dagø</a:t>
            </a:r>
            <a:r>
              <a:rPr lang="en-GB" b="1" dirty="0"/>
              <a:t> </a:t>
            </a:r>
            <a:r>
              <a:rPr lang="en-GB" b="1" dirty="0" err="1"/>
              <a:t>Skaarup</a:t>
            </a:r>
            <a:r>
              <a:rPr lang="en-GB" b="1" dirty="0"/>
              <a:t> </a:t>
            </a:r>
            <a:r>
              <a:rPr lang="en-GB" dirty="0"/>
              <a:t>– Student, BSc. International Business at Copenhagen Business School</a:t>
            </a:r>
          </a:p>
          <a:p>
            <a:endParaRPr lang="en-GB" dirty="0"/>
          </a:p>
        </p:txBody>
      </p:sp>
    </p:spTree>
    <p:extLst>
      <p:ext uri="{BB962C8B-B14F-4D97-AF65-F5344CB8AC3E}">
        <p14:creationId xmlns:p14="http://schemas.microsoft.com/office/powerpoint/2010/main" val="1735723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FFB056-B960-452C-A20F-A68B0022F752}"/>
              </a:ext>
            </a:extLst>
          </p:cNvPr>
          <p:cNvSpPr>
            <a:spLocks noGrp="1"/>
          </p:cNvSpPr>
          <p:nvPr>
            <p:ph type="title"/>
          </p:nvPr>
        </p:nvSpPr>
        <p:spPr/>
        <p:txBody>
          <a:bodyPr/>
          <a:lstStyle/>
          <a:p>
            <a:r>
              <a:rPr lang="nl-NL" b="1" dirty="0">
                <a:solidFill>
                  <a:srgbClr val="C00000"/>
                </a:solidFill>
                <a:latin typeface="Bahnschrift" panose="020B0502040204020203" pitchFamily="34" charset="0"/>
              </a:rPr>
              <a:t>GHANA ACTION PRINCIPLES</a:t>
            </a:r>
            <a:endParaRPr lang="en-GB" dirty="0"/>
          </a:p>
        </p:txBody>
      </p:sp>
      <p:sp>
        <p:nvSpPr>
          <p:cNvPr id="3" name="Tijdelijke aanduiding voor inhoud 2">
            <a:extLst>
              <a:ext uri="{FF2B5EF4-FFF2-40B4-BE49-F238E27FC236}">
                <a16:creationId xmlns:a16="http://schemas.microsoft.com/office/drawing/2014/main" id="{EC0BB818-BD30-4946-AF1C-CEAF78BF1B81}"/>
              </a:ext>
            </a:extLst>
          </p:cNvPr>
          <p:cNvSpPr>
            <a:spLocks noGrp="1"/>
          </p:cNvSpPr>
          <p:nvPr>
            <p:ph idx="1"/>
          </p:nvPr>
        </p:nvSpPr>
        <p:spPr>
          <a:xfrm>
            <a:off x="838200" y="1825625"/>
            <a:ext cx="10795782" cy="4351338"/>
          </a:xfrm>
        </p:spPr>
        <p:txBody>
          <a:bodyPr>
            <a:normAutofit fontScale="92500" lnSpcReduction="10000"/>
          </a:bodyPr>
          <a:lstStyle/>
          <a:p>
            <a:r>
              <a:rPr lang="nl-NL" dirty="0"/>
              <a:t>World Bank: </a:t>
            </a:r>
            <a:r>
              <a:rPr lang="nl-NL" dirty="0" err="1"/>
              <a:t>currently</a:t>
            </a:r>
            <a:r>
              <a:rPr lang="nl-NL" dirty="0"/>
              <a:t> 48% of </a:t>
            </a:r>
            <a:r>
              <a:rPr lang="nl-NL" dirty="0" err="1"/>
              <a:t>youth</a:t>
            </a:r>
            <a:r>
              <a:rPr lang="nl-NL" dirty="0"/>
              <a:t> </a:t>
            </a:r>
            <a:r>
              <a:rPr lang="nl-NL" dirty="0" err="1"/>
              <a:t>aged</a:t>
            </a:r>
            <a:r>
              <a:rPr lang="nl-NL" dirty="0"/>
              <a:t> 15-24 </a:t>
            </a:r>
            <a:r>
              <a:rPr lang="nl-NL" dirty="0" err="1"/>
              <a:t>unemplyed</a:t>
            </a:r>
            <a:r>
              <a:rPr lang="nl-NL" dirty="0"/>
              <a:t> </a:t>
            </a:r>
          </a:p>
          <a:p>
            <a:r>
              <a:rPr lang="nl-NL" dirty="0" err="1"/>
              <a:t>Increasing</a:t>
            </a:r>
            <a:r>
              <a:rPr lang="nl-NL" dirty="0"/>
              <a:t> </a:t>
            </a:r>
            <a:r>
              <a:rPr lang="nl-NL" dirty="0" err="1"/>
              <a:t>unemployment</a:t>
            </a:r>
            <a:r>
              <a:rPr lang="nl-NL" dirty="0"/>
              <a:t> </a:t>
            </a:r>
            <a:r>
              <a:rPr lang="nl-NL" dirty="0" err="1"/>
              <a:t>rate</a:t>
            </a:r>
            <a:r>
              <a:rPr lang="nl-NL" dirty="0"/>
              <a:t> </a:t>
            </a:r>
            <a:r>
              <a:rPr lang="nl-NL" dirty="0" err="1"/>
              <a:t>for</a:t>
            </a:r>
            <a:r>
              <a:rPr lang="nl-NL" dirty="0"/>
              <a:t> </a:t>
            </a:r>
            <a:r>
              <a:rPr lang="nl-NL" dirty="0" err="1"/>
              <a:t>graduates</a:t>
            </a:r>
            <a:r>
              <a:rPr lang="nl-NL" dirty="0"/>
              <a:t> of </a:t>
            </a:r>
            <a:r>
              <a:rPr lang="nl-NL" dirty="0" err="1"/>
              <a:t>advanced</a:t>
            </a:r>
            <a:r>
              <a:rPr lang="nl-NL" dirty="0"/>
              <a:t> </a:t>
            </a:r>
            <a:r>
              <a:rPr lang="nl-NL" dirty="0" err="1"/>
              <a:t>degrees</a:t>
            </a:r>
            <a:endParaRPr lang="nl-NL" dirty="0"/>
          </a:p>
          <a:p>
            <a:r>
              <a:rPr lang="nl-NL" dirty="0" err="1"/>
              <a:t>Estimate</a:t>
            </a:r>
            <a:r>
              <a:rPr lang="nl-NL" dirty="0"/>
              <a:t> 90% </a:t>
            </a:r>
            <a:r>
              <a:rPr lang="nl-NL" dirty="0" err="1"/>
              <a:t>unemployment</a:t>
            </a:r>
            <a:r>
              <a:rPr lang="nl-NL" dirty="0"/>
              <a:t> </a:t>
            </a:r>
            <a:r>
              <a:rPr lang="nl-NL" dirty="0" err="1"/>
              <a:t>within</a:t>
            </a:r>
            <a:r>
              <a:rPr lang="nl-NL" dirty="0"/>
              <a:t> first </a:t>
            </a:r>
            <a:r>
              <a:rPr lang="nl-NL" dirty="0" err="1"/>
              <a:t>year</a:t>
            </a:r>
            <a:r>
              <a:rPr lang="nl-NL" dirty="0"/>
              <a:t> of </a:t>
            </a:r>
            <a:r>
              <a:rPr lang="nl-NL" dirty="0" err="1"/>
              <a:t>graduation</a:t>
            </a:r>
            <a:r>
              <a:rPr lang="nl-NL" dirty="0"/>
              <a:t> </a:t>
            </a:r>
            <a:r>
              <a:rPr lang="nl-NL" dirty="0" err="1"/>
              <a:t>from</a:t>
            </a:r>
            <a:r>
              <a:rPr lang="nl-NL" dirty="0"/>
              <a:t> </a:t>
            </a:r>
            <a:r>
              <a:rPr lang="nl-NL" dirty="0" err="1"/>
              <a:t>univeristy</a:t>
            </a:r>
            <a:r>
              <a:rPr lang="nl-NL" dirty="0"/>
              <a:t> </a:t>
            </a:r>
          </a:p>
          <a:p>
            <a:r>
              <a:rPr lang="nl-NL" dirty="0" err="1"/>
              <a:t>So-called</a:t>
            </a:r>
            <a:r>
              <a:rPr lang="nl-NL" dirty="0"/>
              <a:t> “lost </a:t>
            </a:r>
            <a:r>
              <a:rPr lang="nl-NL" dirty="0" err="1"/>
              <a:t>generation</a:t>
            </a:r>
            <a:r>
              <a:rPr lang="nl-NL" dirty="0"/>
              <a:t>” </a:t>
            </a:r>
          </a:p>
          <a:p>
            <a:pPr marL="0" indent="0">
              <a:buNone/>
            </a:pPr>
            <a:r>
              <a:rPr lang="nl-NL" dirty="0"/>
              <a:t>→no </a:t>
            </a:r>
            <a:r>
              <a:rPr lang="nl-NL" dirty="0" err="1"/>
              <a:t>young</a:t>
            </a:r>
            <a:r>
              <a:rPr lang="nl-NL" dirty="0"/>
              <a:t> </a:t>
            </a:r>
            <a:r>
              <a:rPr lang="nl-NL" dirty="0" err="1"/>
              <a:t>generation</a:t>
            </a:r>
            <a:r>
              <a:rPr lang="nl-NL" dirty="0"/>
              <a:t> must </a:t>
            </a:r>
            <a:r>
              <a:rPr lang="nl-NL" dirty="0" err="1"/>
              <a:t>be</a:t>
            </a:r>
            <a:r>
              <a:rPr lang="nl-NL" dirty="0"/>
              <a:t> </a:t>
            </a:r>
            <a:r>
              <a:rPr lang="nl-NL" dirty="0" err="1"/>
              <a:t>considered</a:t>
            </a:r>
            <a:r>
              <a:rPr lang="nl-NL" dirty="0"/>
              <a:t> “lost” </a:t>
            </a:r>
          </a:p>
          <a:p>
            <a:pPr marL="0" indent="0">
              <a:buNone/>
            </a:pPr>
            <a:r>
              <a:rPr lang="nl-NL" dirty="0"/>
              <a:t>→ “lost” </a:t>
            </a:r>
            <a:r>
              <a:rPr lang="nl-NL" dirty="0" err="1"/>
              <a:t>youth</a:t>
            </a:r>
            <a:r>
              <a:rPr lang="nl-NL" dirty="0"/>
              <a:t> = lost </a:t>
            </a:r>
            <a:r>
              <a:rPr lang="nl-NL" dirty="0" err="1"/>
              <a:t>future</a:t>
            </a:r>
            <a:r>
              <a:rPr lang="nl-NL" dirty="0"/>
              <a:t> of society </a:t>
            </a:r>
          </a:p>
          <a:p>
            <a:pPr marL="0" indent="0">
              <a:buNone/>
            </a:pPr>
            <a:r>
              <a:rPr lang="nl-NL" dirty="0"/>
              <a:t>→ </a:t>
            </a:r>
            <a:r>
              <a:rPr lang="nl-NL" dirty="0" err="1"/>
              <a:t>seek</a:t>
            </a:r>
            <a:r>
              <a:rPr lang="nl-NL" dirty="0"/>
              <a:t> </a:t>
            </a:r>
            <a:r>
              <a:rPr lang="nl-NL" dirty="0" err="1"/>
              <a:t>to</a:t>
            </a:r>
            <a:r>
              <a:rPr lang="nl-NL" dirty="0"/>
              <a:t> </a:t>
            </a:r>
            <a:r>
              <a:rPr lang="nl-NL" dirty="0" err="1"/>
              <a:t>actively</a:t>
            </a:r>
            <a:r>
              <a:rPr lang="nl-NL" dirty="0"/>
              <a:t> </a:t>
            </a:r>
            <a:r>
              <a:rPr lang="nl-NL" dirty="0" err="1"/>
              <a:t>involve</a:t>
            </a:r>
            <a:r>
              <a:rPr lang="nl-NL" dirty="0"/>
              <a:t> </a:t>
            </a:r>
            <a:r>
              <a:rPr lang="nl-NL" dirty="0" err="1"/>
              <a:t>Ghanainan</a:t>
            </a:r>
            <a:r>
              <a:rPr lang="nl-NL" dirty="0"/>
              <a:t> </a:t>
            </a:r>
            <a:r>
              <a:rPr lang="nl-NL" dirty="0" err="1"/>
              <a:t>youth</a:t>
            </a:r>
            <a:r>
              <a:rPr lang="nl-NL" dirty="0"/>
              <a:t> in </a:t>
            </a:r>
            <a:r>
              <a:rPr lang="nl-NL" dirty="0" err="1"/>
              <a:t>the</a:t>
            </a:r>
            <a:r>
              <a:rPr lang="nl-NL" dirty="0"/>
              <a:t> </a:t>
            </a:r>
            <a:r>
              <a:rPr lang="nl-NL" dirty="0" err="1"/>
              <a:t>process</a:t>
            </a:r>
            <a:r>
              <a:rPr lang="nl-NL" dirty="0"/>
              <a:t> of building </a:t>
            </a:r>
            <a:r>
              <a:rPr lang="nl-NL" dirty="0" err="1"/>
              <a:t>not</a:t>
            </a:r>
            <a:r>
              <a:rPr lang="nl-NL" dirty="0"/>
              <a:t> </a:t>
            </a:r>
            <a:r>
              <a:rPr lang="nl-NL" dirty="0" err="1"/>
              <a:t>only</a:t>
            </a:r>
            <a:r>
              <a:rPr lang="nl-NL" dirty="0"/>
              <a:t> </a:t>
            </a:r>
            <a:r>
              <a:rPr lang="nl-NL" dirty="0" err="1"/>
              <a:t>solutions</a:t>
            </a:r>
            <a:r>
              <a:rPr lang="nl-NL" dirty="0"/>
              <a:t> but a </a:t>
            </a:r>
            <a:r>
              <a:rPr lang="nl-NL" dirty="0" err="1"/>
              <a:t>flourishing</a:t>
            </a:r>
            <a:r>
              <a:rPr lang="nl-NL" dirty="0"/>
              <a:t> </a:t>
            </a:r>
            <a:r>
              <a:rPr lang="nl-NL" dirty="0" err="1"/>
              <a:t>economy</a:t>
            </a:r>
            <a:r>
              <a:rPr lang="nl-NL" dirty="0"/>
              <a:t> </a:t>
            </a:r>
          </a:p>
          <a:p>
            <a:pPr marL="0" indent="0">
              <a:buNone/>
            </a:pPr>
            <a:r>
              <a:rPr lang="nl-NL" dirty="0"/>
              <a:t>→ non-</a:t>
            </a:r>
            <a:r>
              <a:rPr lang="nl-NL" dirty="0" err="1"/>
              <a:t>partisan</a:t>
            </a:r>
            <a:r>
              <a:rPr lang="nl-NL" dirty="0"/>
              <a:t> </a:t>
            </a:r>
            <a:r>
              <a:rPr lang="nl-NL" dirty="0" err="1"/>
              <a:t>efforts</a:t>
            </a:r>
            <a:r>
              <a:rPr lang="nl-NL" dirty="0"/>
              <a:t>: we serve no party but </a:t>
            </a:r>
            <a:r>
              <a:rPr lang="nl-NL" dirty="0" err="1"/>
              <a:t>the</a:t>
            </a:r>
            <a:r>
              <a:rPr lang="nl-NL" dirty="0"/>
              <a:t> </a:t>
            </a:r>
            <a:r>
              <a:rPr lang="nl-NL" dirty="0" err="1"/>
              <a:t>people</a:t>
            </a:r>
            <a:r>
              <a:rPr lang="nl-NL" dirty="0"/>
              <a:t> of Ghana </a:t>
            </a:r>
            <a:r>
              <a:rPr lang="nl-NL" dirty="0" err="1"/>
              <a:t>towards</a:t>
            </a:r>
            <a:r>
              <a:rPr lang="nl-NL" dirty="0"/>
              <a:t> </a:t>
            </a:r>
            <a:r>
              <a:rPr lang="nl-NL" dirty="0" err="1"/>
              <a:t>universally</a:t>
            </a:r>
            <a:r>
              <a:rPr lang="nl-NL" dirty="0"/>
              <a:t> shared goal!</a:t>
            </a:r>
            <a:endParaRPr lang="en-GB" dirty="0"/>
          </a:p>
        </p:txBody>
      </p:sp>
    </p:spTree>
    <p:extLst>
      <p:ext uri="{BB962C8B-B14F-4D97-AF65-F5344CB8AC3E}">
        <p14:creationId xmlns:p14="http://schemas.microsoft.com/office/powerpoint/2010/main" val="900278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16D39E-249D-46C4-B90E-8B374121EEB3}"/>
              </a:ext>
            </a:extLst>
          </p:cNvPr>
          <p:cNvSpPr>
            <a:spLocks noGrp="1"/>
          </p:cNvSpPr>
          <p:nvPr>
            <p:ph type="title"/>
          </p:nvPr>
        </p:nvSpPr>
        <p:spPr/>
        <p:txBody>
          <a:bodyPr/>
          <a:lstStyle/>
          <a:p>
            <a:r>
              <a:rPr lang="nl-NL" b="1" dirty="0">
                <a:solidFill>
                  <a:srgbClr val="C00000"/>
                </a:solidFill>
                <a:latin typeface="Bahnschrift" panose="020B0502040204020203" pitchFamily="34" charset="0"/>
              </a:rPr>
              <a:t>GHANA ACTION PRINCIPLES</a:t>
            </a:r>
            <a:endParaRPr lang="en-GB" dirty="0"/>
          </a:p>
        </p:txBody>
      </p:sp>
      <p:pic>
        <p:nvPicPr>
          <p:cNvPr id="4" name="Tijdelijke aanduiding voor inhoud 3">
            <a:extLst>
              <a:ext uri="{FF2B5EF4-FFF2-40B4-BE49-F238E27FC236}">
                <a16:creationId xmlns:a16="http://schemas.microsoft.com/office/drawing/2014/main" id="{AAF58BAD-3425-4C3F-B3B2-F0909AB9358A}"/>
              </a:ext>
            </a:extLst>
          </p:cNvPr>
          <p:cNvPicPr>
            <a:picLocks noGrp="1"/>
          </p:cNvPicPr>
          <p:nvPr>
            <p:ph idx="1"/>
          </p:nvPr>
        </p:nvPicPr>
        <p:blipFill>
          <a:blip r:embed="rId2"/>
          <a:stretch>
            <a:fillRect/>
          </a:stretch>
        </p:blipFill>
        <p:spPr>
          <a:xfrm>
            <a:off x="838200" y="2011680"/>
            <a:ext cx="10515600" cy="2968283"/>
          </a:xfrm>
          <a:prstGeom prst="rect">
            <a:avLst/>
          </a:prstGeom>
        </p:spPr>
      </p:pic>
    </p:spTree>
    <p:extLst>
      <p:ext uri="{BB962C8B-B14F-4D97-AF65-F5344CB8AC3E}">
        <p14:creationId xmlns:p14="http://schemas.microsoft.com/office/powerpoint/2010/main" val="1419472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137880-39BE-42B8-965A-84DDA8B86297}"/>
              </a:ext>
            </a:extLst>
          </p:cNvPr>
          <p:cNvSpPr>
            <a:spLocks noGrp="1"/>
          </p:cNvSpPr>
          <p:nvPr>
            <p:ph type="title"/>
          </p:nvPr>
        </p:nvSpPr>
        <p:spPr/>
        <p:txBody>
          <a:bodyPr/>
          <a:lstStyle/>
          <a:p>
            <a:r>
              <a:rPr lang="nl-NL" b="1" dirty="0">
                <a:solidFill>
                  <a:srgbClr val="C00000"/>
                </a:solidFill>
                <a:latin typeface="Bahnschrift" panose="020B0502040204020203" pitchFamily="34" charset="0"/>
              </a:rPr>
              <a:t>GHANA ACTION ROADMAP 2018 </a:t>
            </a:r>
            <a:endParaRPr lang="en-GB" dirty="0"/>
          </a:p>
        </p:txBody>
      </p:sp>
      <p:pic>
        <p:nvPicPr>
          <p:cNvPr id="4" name="Tijdelijke aanduiding voor inhoud 3">
            <a:extLst>
              <a:ext uri="{FF2B5EF4-FFF2-40B4-BE49-F238E27FC236}">
                <a16:creationId xmlns:a16="http://schemas.microsoft.com/office/drawing/2014/main" id="{039EBACE-0C0B-4103-9114-B0F1D5D30A36}"/>
              </a:ext>
            </a:extLst>
          </p:cNvPr>
          <p:cNvPicPr>
            <a:picLocks noGrp="1"/>
          </p:cNvPicPr>
          <p:nvPr>
            <p:ph idx="1"/>
          </p:nvPr>
        </p:nvPicPr>
        <p:blipFill rotWithShape="1">
          <a:blip r:embed="rId2"/>
          <a:srcRect b="20187"/>
          <a:stretch/>
        </p:blipFill>
        <p:spPr>
          <a:xfrm>
            <a:off x="838200" y="1350498"/>
            <a:ext cx="10515600" cy="5142377"/>
          </a:xfrm>
          <a:prstGeom prst="rect">
            <a:avLst/>
          </a:prstGeom>
        </p:spPr>
      </p:pic>
    </p:spTree>
    <p:extLst>
      <p:ext uri="{BB962C8B-B14F-4D97-AF65-F5344CB8AC3E}">
        <p14:creationId xmlns:p14="http://schemas.microsoft.com/office/powerpoint/2010/main" val="482583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E47A94-8017-43C7-AF1D-DD636BA314E3}"/>
              </a:ext>
            </a:extLst>
          </p:cNvPr>
          <p:cNvSpPr>
            <a:spLocks noGrp="1"/>
          </p:cNvSpPr>
          <p:nvPr>
            <p:ph type="title"/>
          </p:nvPr>
        </p:nvSpPr>
        <p:spPr/>
        <p:txBody>
          <a:bodyPr/>
          <a:lstStyle/>
          <a:p>
            <a:r>
              <a:rPr lang="nl-NL" b="1" dirty="0">
                <a:solidFill>
                  <a:srgbClr val="C00000"/>
                </a:solidFill>
                <a:latin typeface="Bahnschrift" panose="020B0502040204020203" pitchFamily="34" charset="0"/>
              </a:rPr>
              <a:t>GHANA ACTION: INFORMATION</a:t>
            </a:r>
            <a:endParaRPr lang="en-GB" dirty="0"/>
          </a:p>
        </p:txBody>
      </p:sp>
      <p:sp>
        <p:nvSpPr>
          <p:cNvPr id="3" name="Tijdelijke aanduiding voor inhoud 2">
            <a:extLst>
              <a:ext uri="{FF2B5EF4-FFF2-40B4-BE49-F238E27FC236}">
                <a16:creationId xmlns:a16="http://schemas.microsoft.com/office/drawing/2014/main" id="{D97BBA93-A4F1-462A-94FE-AFEA3BB40673}"/>
              </a:ext>
            </a:extLst>
          </p:cNvPr>
          <p:cNvSpPr>
            <a:spLocks noGrp="1"/>
          </p:cNvSpPr>
          <p:nvPr>
            <p:ph idx="1"/>
          </p:nvPr>
        </p:nvSpPr>
        <p:spPr/>
        <p:txBody>
          <a:bodyPr/>
          <a:lstStyle/>
          <a:p>
            <a:r>
              <a:rPr lang="nl-NL" dirty="0" err="1"/>
              <a:t>Together</a:t>
            </a:r>
            <a:r>
              <a:rPr lang="nl-NL" dirty="0"/>
              <a:t> </a:t>
            </a:r>
            <a:r>
              <a:rPr lang="nl-NL" dirty="0" err="1"/>
              <a:t>with</a:t>
            </a:r>
            <a:r>
              <a:rPr lang="nl-NL" dirty="0"/>
              <a:t> GOG </a:t>
            </a:r>
            <a:r>
              <a:rPr lang="nl-NL" dirty="0" err="1"/>
              <a:t>and</a:t>
            </a:r>
            <a:r>
              <a:rPr lang="nl-NL" dirty="0"/>
              <a:t> Ghana Statistical Service as well as in cooperation </a:t>
            </a:r>
            <a:r>
              <a:rPr lang="nl-NL" dirty="0" err="1"/>
              <a:t>with</a:t>
            </a:r>
            <a:r>
              <a:rPr lang="nl-NL" dirty="0"/>
              <a:t> Dutch </a:t>
            </a:r>
            <a:r>
              <a:rPr lang="nl-NL" dirty="0" err="1"/>
              <a:t>artificial</a:t>
            </a:r>
            <a:r>
              <a:rPr lang="nl-NL" dirty="0"/>
              <a:t> intelligence company, </a:t>
            </a:r>
            <a:r>
              <a:rPr lang="nl-NL" dirty="0" err="1"/>
              <a:t>provide</a:t>
            </a:r>
            <a:r>
              <a:rPr lang="nl-NL" dirty="0"/>
              <a:t> </a:t>
            </a:r>
            <a:r>
              <a:rPr lang="nl-NL" dirty="0" err="1"/>
              <a:t>and</a:t>
            </a:r>
            <a:r>
              <a:rPr lang="nl-NL" dirty="0"/>
              <a:t> </a:t>
            </a:r>
            <a:r>
              <a:rPr lang="nl-NL" dirty="0" err="1"/>
              <a:t>publish</a:t>
            </a:r>
            <a:r>
              <a:rPr lang="nl-NL" dirty="0"/>
              <a:t> in-</a:t>
            </a:r>
            <a:r>
              <a:rPr lang="nl-NL" dirty="0" err="1"/>
              <a:t>depth</a:t>
            </a:r>
            <a:r>
              <a:rPr lang="nl-NL" dirty="0"/>
              <a:t> analysis of Ghana </a:t>
            </a:r>
            <a:r>
              <a:rPr lang="nl-NL" dirty="0" err="1"/>
              <a:t>labour</a:t>
            </a:r>
            <a:r>
              <a:rPr lang="nl-NL" dirty="0"/>
              <a:t> market, </a:t>
            </a:r>
            <a:r>
              <a:rPr lang="nl-NL" dirty="0" err="1"/>
              <a:t>especially</a:t>
            </a:r>
            <a:r>
              <a:rPr lang="nl-NL" dirty="0"/>
              <a:t> </a:t>
            </a:r>
            <a:r>
              <a:rPr lang="nl-NL" dirty="0" err="1"/>
              <a:t>concerning</a:t>
            </a:r>
            <a:r>
              <a:rPr lang="nl-NL" dirty="0"/>
              <a:t> </a:t>
            </a:r>
            <a:r>
              <a:rPr lang="nl-NL" dirty="0" err="1"/>
              <a:t>the</a:t>
            </a:r>
            <a:r>
              <a:rPr lang="nl-NL" dirty="0"/>
              <a:t> </a:t>
            </a:r>
            <a:r>
              <a:rPr lang="nl-NL" dirty="0" err="1"/>
              <a:t>informal</a:t>
            </a:r>
            <a:r>
              <a:rPr lang="nl-NL" dirty="0"/>
              <a:t> sector </a:t>
            </a:r>
          </a:p>
          <a:p>
            <a:r>
              <a:rPr lang="nl-NL" dirty="0" err="1"/>
              <a:t>Publish</a:t>
            </a:r>
            <a:r>
              <a:rPr lang="nl-NL" dirty="0"/>
              <a:t> Ghana </a:t>
            </a:r>
            <a:r>
              <a:rPr lang="nl-NL" dirty="0" err="1"/>
              <a:t>Strategy</a:t>
            </a:r>
            <a:r>
              <a:rPr lang="nl-NL" dirty="0"/>
              <a:t> Report 2019 </a:t>
            </a:r>
            <a:r>
              <a:rPr lang="nl-NL" dirty="0" err="1"/>
              <a:t>with</a:t>
            </a:r>
            <a:r>
              <a:rPr lang="nl-NL" dirty="0"/>
              <a:t> </a:t>
            </a:r>
            <a:r>
              <a:rPr lang="nl-NL" dirty="0" err="1"/>
              <a:t>greater</a:t>
            </a:r>
            <a:r>
              <a:rPr lang="nl-NL" dirty="0"/>
              <a:t> </a:t>
            </a:r>
            <a:r>
              <a:rPr lang="nl-NL" dirty="0" err="1"/>
              <a:t>insight</a:t>
            </a:r>
            <a:r>
              <a:rPr lang="nl-NL" dirty="0"/>
              <a:t> </a:t>
            </a:r>
            <a:r>
              <a:rPr lang="nl-NL" dirty="0" err="1"/>
              <a:t>and</a:t>
            </a:r>
            <a:r>
              <a:rPr lang="nl-NL" dirty="0"/>
              <a:t> </a:t>
            </a:r>
            <a:r>
              <a:rPr lang="nl-NL" dirty="0" err="1"/>
              <a:t>prepare</a:t>
            </a:r>
            <a:r>
              <a:rPr lang="nl-NL" dirty="0"/>
              <a:t> establishment of </a:t>
            </a:r>
            <a:r>
              <a:rPr lang="nl-NL" dirty="0" err="1"/>
              <a:t>Africa</a:t>
            </a:r>
            <a:r>
              <a:rPr lang="nl-NL" dirty="0"/>
              <a:t> Centre </a:t>
            </a:r>
            <a:r>
              <a:rPr lang="nl-NL" dirty="0" err="1"/>
              <a:t>for</a:t>
            </a:r>
            <a:r>
              <a:rPr lang="nl-NL" dirty="0"/>
              <a:t> Strategic Policy </a:t>
            </a:r>
          </a:p>
          <a:p>
            <a:r>
              <a:rPr lang="nl-NL" dirty="0" err="1"/>
              <a:t>Develop</a:t>
            </a:r>
            <a:r>
              <a:rPr lang="nl-NL" dirty="0"/>
              <a:t> </a:t>
            </a:r>
            <a:r>
              <a:rPr lang="nl-NL" dirty="0" err="1"/>
              <a:t>and</a:t>
            </a:r>
            <a:r>
              <a:rPr lang="nl-NL" dirty="0"/>
              <a:t> </a:t>
            </a:r>
            <a:r>
              <a:rPr lang="nl-NL" dirty="0" err="1"/>
              <a:t>conduct</a:t>
            </a:r>
            <a:r>
              <a:rPr lang="nl-NL" dirty="0"/>
              <a:t> </a:t>
            </a:r>
            <a:r>
              <a:rPr lang="nl-NL" dirty="0" err="1"/>
              <a:t>national</a:t>
            </a:r>
            <a:r>
              <a:rPr lang="nl-NL" dirty="0"/>
              <a:t> University survey </a:t>
            </a:r>
          </a:p>
          <a:p>
            <a:r>
              <a:rPr lang="nl-NL" dirty="0" err="1"/>
              <a:t>Discuss</a:t>
            </a:r>
            <a:r>
              <a:rPr lang="nl-NL" dirty="0"/>
              <a:t> </a:t>
            </a:r>
            <a:r>
              <a:rPr lang="nl-NL" dirty="0" err="1"/>
              <a:t>feasibility</a:t>
            </a:r>
            <a:r>
              <a:rPr lang="nl-NL" dirty="0"/>
              <a:t> of analysis of </a:t>
            </a:r>
            <a:r>
              <a:rPr lang="nl-NL" dirty="0" err="1"/>
              <a:t>youth</a:t>
            </a:r>
            <a:r>
              <a:rPr lang="nl-NL" dirty="0"/>
              <a:t> </a:t>
            </a:r>
            <a:r>
              <a:rPr lang="nl-NL" dirty="0" err="1"/>
              <a:t>employment</a:t>
            </a:r>
            <a:r>
              <a:rPr lang="nl-NL" dirty="0"/>
              <a:t> </a:t>
            </a:r>
            <a:r>
              <a:rPr lang="nl-NL" dirty="0" err="1"/>
              <a:t>challenges</a:t>
            </a:r>
            <a:r>
              <a:rPr lang="nl-NL" dirty="0"/>
              <a:t> </a:t>
            </a:r>
          </a:p>
          <a:p>
            <a:pPr marL="0" indent="0">
              <a:buNone/>
            </a:pPr>
            <a:endParaRPr lang="nl-NL" dirty="0"/>
          </a:p>
          <a:p>
            <a:endParaRPr lang="nl-NL" dirty="0"/>
          </a:p>
          <a:p>
            <a:endParaRPr lang="nl-NL" dirty="0"/>
          </a:p>
          <a:p>
            <a:endParaRPr lang="en-GB" dirty="0"/>
          </a:p>
        </p:txBody>
      </p:sp>
    </p:spTree>
    <p:extLst>
      <p:ext uri="{BB962C8B-B14F-4D97-AF65-F5344CB8AC3E}">
        <p14:creationId xmlns:p14="http://schemas.microsoft.com/office/powerpoint/2010/main" val="196675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38ECC3-FCB8-4657-AFD8-9F752613FF3D}"/>
              </a:ext>
            </a:extLst>
          </p:cNvPr>
          <p:cNvSpPr>
            <a:spLocks noGrp="1"/>
          </p:cNvSpPr>
          <p:nvPr>
            <p:ph type="title"/>
          </p:nvPr>
        </p:nvSpPr>
        <p:spPr/>
        <p:txBody>
          <a:bodyPr/>
          <a:lstStyle/>
          <a:p>
            <a:r>
              <a:rPr lang="nl-NL" b="1" dirty="0">
                <a:solidFill>
                  <a:srgbClr val="C00000"/>
                </a:solidFill>
                <a:latin typeface="Bahnschrift" panose="020B0502040204020203" pitchFamily="34" charset="0"/>
              </a:rPr>
              <a:t>GHANA ACTION: SOLUTIONS </a:t>
            </a:r>
            <a:endParaRPr lang="en-GB" dirty="0"/>
          </a:p>
        </p:txBody>
      </p:sp>
      <p:sp>
        <p:nvSpPr>
          <p:cNvPr id="3" name="Tijdelijke aanduiding voor inhoud 2">
            <a:extLst>
              <a:ext uri="{FF2B5EF4-FFF2-40B4-BE49-F238E27FC236}">
                <a16:creationId xmlns:a16="http://schemas.microsoft.com/office/drawing/2014/main" id="{B4E625AE-A33B-4379-9B3C-A7C0633591B7}"/>
              </a:ext>
            </a:extLst>
          </p:cNvPr>
          <p:cNvSpPr>
            <a:spLocks noGrp="1"/>
          </p:cNvSpPr>
          <p:nvPr>
            <p:ph idx="1"/>
          </p:nvPr>
        </p:nvSpPr>
        <p:spPr/>
        <p:txBody>
          <a:bodyPr/>
          <a:lstStyle/>
          <a:p>
            <a:r>
              <a:rPr lang="nl-NL" dirty="0" err="1"/>
              <a:t>Seek</a:t>
            </a:r>
            <a:r>
              <a:rPr lang="nl-NL" dirty="0"/>
              <a:t> cooperation </a:t>
            </a:r>
            <a:r>
              <a:rPr lang="nl-NL" dirty="0" err="1"/>
              <a:t>with</a:t>
            </a:r>
            <a:r>
              <a:rPr lang="nl-NL" dirty="0"/>
              <a:t> </a:t>
            </a:r>
            <a:r>
              <a:rPr lang="nl-NL" dirty="0" err="1"/>
              <a:t>local</a:t>
            </a:r>
            <a:r>
              <a:rPr lang="nl-NL" dirty="0"/>
              <a:t> business environment </a:t>
            </a:r>
            <a:r>
              <a:rPr lang="nl-NL" dirty="0" err="1"/>
              <a:t>and</a:t>
            </a:r>
            <a:r>
              <a:rPr lang="nl-NL" dirty="0"/>
              <a:t> </a:t>
            </a:r>
            <a:r>
              <a:rPr lang="nl-NL" dirty="0" err="1"/>
              <a:t>internationally</a:t>
            </a:r>
            <a:r>
              <a:rPr lang="nl-NL" dirty="0"/>
              <a:t> </a:t>
            </a:r>
            <a:r>
              <a:rPr lang="nl-NL" dirty="0" err="1"/>
              <a:t>inside</a:t>
            </a:r>
            <a:r>
              <a:rPr lang="nl-NL" dirty="0"/>
              <a:t> </a:t>
            </a:r>
            <a:r>
              <a:rPr lang="nl-NL" dirty="0" err="1"/>
              <a:t>and</a:t>
            </a:r>
            <a:r>
              <a:rPr lang="nl-NL" dirty="0"/>
              <a:t> </a:t>
            </a:r>
            <a:r>
              <a:rPr lang="nl-NL" dirty="0" err="1"/>
              <a:t>outside</a:t>
            </a:r>
            <a:r>
              <a:rPr lang="nl-NL" dirty="0"/>
              <a:t> of </a:t>
            </a:r>
            <a:r>
              <a:rPr lang="nl-NL" dirty="0" err="1"/>
              <a:t>Africa</a:t>
            </a:r>
            <a:r>
              <a:rPr lang="nl-NL" dirty="0"/>
              <a:t> </a:t>
            </a:r>
          </a:p>
          <a:p>
            <a:r>
              <a:rPr lang="nl-NL" dirty="0" err="1"/>
              <a:t>Promote</a:t>
            </a:r>
            <a:r>
              <a:rPr lang="nl-NL" dirty="0"/>
              <a:t> Ghana </a:t>
            </a:r>
            <a:r>
              <a:rPr lang="nl-NL" dirty="0" err="1"/>
              <a:t>Innovation</a:t>
            </a:r>
            <a:r>
              <a:rPr lang="nl-NL" dirty="0"/>
              <a:t> hubs</a:t>
            </a:r>
          </a:p>
          <a:p>
            <a:r>
              <a:rPr lang="nl-NL" dirty="0"/>
              <a:t>Foster </a:t>
            </a:r>
            <a:r>
              <a:rPr lang="nl-NL" dirty="0" err="1"/>
              <a:t>youth</a:t>
            </a:r>
            <a:r>
              <a:rPr lang="nl-NL" dirty="0"/>
              <a:t> </a:t>
            </a:r>
            <a:r>
              <a:rPr lang="nl-NL" dirty="0" err="1"/>
              <a:t>leadership</a:t>
            </a:r>
            <a:r>
              <a:rPr lang="nl-NL" dirty="0"/>
              <a:t> </a:t>
            </a:r>
            <a:r>
              <a:rPr lang="nl-NL" dirty="0" err="1"/>
              <a:t>through</a:t>
            </a:r>
            <a:r>
              <a:rPr lang="nl-NL" dirty="0"/>
              <a:t> </a:t>
            </a:r>
            <a:r>
              <a:rPr lang="nl-NL" dirty="0" err="1"/>
              <a:t>youth</a:t>
            </a:r>
            <a:r>
              <a:rPr lang="nl-NL" dirty="0"/>
              <a:t> </a:t>
            </a:r>
            <a:r>
              <a:rPr lang="nl-NL" dirty="0" err="1"/>
              <a:t>summits</a:t>
            </a:r>
            <a:endParaRPr lang="nl-NL" dirty="0"/>
          </a:p>
          <a:p>
            <a:r>
              <a:rPr lang="nl-NL" dirty="0" err="1"/>
              <a:t>Local</a:t>
            </a:r>
            <a:r>
              <a:rPr lang="nl-NL" dirty="0"/>
              <a:t> </a:t>
            </a:r>
            <a:r>
              <a:rPr lang="nl-NL" dirty="0" err="1"/>
              <a:t>youth</a:t>
            </a:r>
            <a:r>
              <a:rPr lang="nl-NL" dirty="0"/>
              <a:t> empowerment </a:t>
            </a:r>
            <a:r>
              <a:rPr lang="nl-NL" dirty="0" err="1"/>
              <a:t>campaign</a:t>
            </a:r>
            <a:endParaRPr lang="nl-NL" dirty="0"/>
          </a:p>
          <a:p>
            <a:endParaRPr lang="nl-NL" dirty="0"/>
          </a:p>
          <a:p>
            <a:endParaRPr lang="en-GB" dirty="0"/>
          </a:p>
        </p:txBody>
      </p:sp>
    </p:spTree>
    <p:extLst>
      <p:ext uri="{BB962C8B-B14F-4D97-AF65-F5344CB8AC3E}">
        <p14:creationId xmlns:p14="http://schemas.microsoft.com/office/powerpoint/2010/main" val="195688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24A30D-193C-4AEA-8AB2-985BC2B5308F}"/>
              </a:ext>
            </a:extLst>
          </p:cNvPr>
          <p:cNvSpPr>
            <a:spLocks noGrp="1"/>
          </p:cNvSpPr>
          <p:nvPr>
            <p:ph type="title"/>
          </p:nvPr>
        </p:nvSpPr>
        <p:spPr/>
        <p:txBody>
          <a:bodyPr/>
          <a:lstStyle/>
          <a:p>
            <a:r>
              <a:rPr lang="nl-NL" b="1" dirty="0">
                <a:solidFill>
                  <a:srgbClr val="C00000"/>
                </a:solidFill>
                <a:latin typeface="Bahnschrift" panose="020B0502040204020203" pitchFamily="34" charset="0"/>
              </a:rPr>
              <a:t>GHANA ACTION: EMPLOYMENT </a:t>
            </a:r>
            <a:endParaRPr lang="en-GB" dirty="0"/>
          </a:p>
        </p:txBody>
      </p:sp>
      <p:sp>
        <p:nvSpPr>
          <p:cNvPr id="3" name="Tijdelijke aanduiding voor inhoud 2">
            <a:extLst>
              <a:ext uri="{FF2B5EF4-FFF2-40B4-BE49-F238E27FC236}">
                <a16:creationId xmlns:a16="http://schemas.microsoft.com/office/drawing/2014/main" id="{4786A17B-0370-4254-B2B6-B7270A1ED135}"/>
              </a:ext>
            </a:extLst>
          </p:cNvPr>
          <p:cNvSpPr>
            <a:spLocks noGrp="1"/>
          </p:cNvSpPr>
          <p:nvPr>
            <p:ph idx="1"/>
          </p:nvPr>
        </p:nvSpPr>
        <p:spPr/>
        <p:txBody>
          <a:bodyPr/>
          <a:lstStyle/>
          <a:p>
            <a:r>
              <a:rPr lang="nl-NL" dirty="0"/>
              <a:t>(</a:t>
            </a:r>
            <a:r>
              <a:rPr lang="nl-NL" dirty="0" err="1"/>
              <a:t>Inter</a:t>
            </a:r>
            <a:r>
              <a:rPr lang="nl-NL" dirty="0"/>
              <a:t>-)National </a:t>
            </a:r>
            <a:r>
              <a:rPr lang="nl-NL" dirty="0" err="1"/>
              <a:t>apprenticeship</a:t>
            </a:r>
            <a:r>
              <a:rPr lang="nl-NL" dirty="0"/>
              <a:t> exchange </a:t>
            </a:r>
            <a:r>
              <a:rPr lang="nl-NL" dirty="0" err="1"/>
              <a:t>programme</a:t>
            </a:r>
            <a:endParaRPr lang="nl-NL" dirty="0"/>
          </a:p>
          <a:p>
            <a:r>
              <a:rPr lang="nl-NL" dirty="0"/>
              <a:t>Online </a:t>
            </a:r>
            <a:r>
              <a:rPr lang="nl-NL" dirty="0" err="1"/>
              <a:t>application</a:t>
            </a:r>
            <a:r>
              <a:rPr lang="nl-NL" dirty="0"/>
              <a:t> </a:t>
            </a:r>
            <a:r>
              <a:rPr lang="nl-NL" dirty="0" err="1"/>
              <a:t>and</a:t>
            </a:r>
            <a:r>
              <a:rPr lang="nl-NL" dirty="0"/>
              <a:t> job market </a:t>
            </a:r>
            <a:r>
              <a:rPr lang="nl-NL" dirty="0" err="1"/>
              <a:t>toolkit</a:t>
            </a:r>
            <a:r>
              <a:rPr lang="nl-NL" dirty="0"/>
              <a:t> in cooperation </a:t>
            </a:r>
            <a:r>
              <a:rPr lang="nl-NL" dirty="0" err="1"/>
              <a:t>with</a:t>
            </a:r>
            <a:r>
              <a:rPr lang="nl-NL" dirty="0"/>
              <a:t> </a:t>
            </a:r>
            <a:r>
              <a:rPr lang="nl-NL" dirty="0" err="1"/>
              <a:t>German</a:t>
            </a:r>
            <a:r>
              <a:rPr lang="nl-NL" dirty="0"/>
              <a:t> </a:t>
            </a:r>
            <a:r>
              <a:rPr lang="nl-NL" dirty="0" err="1"/>
              <a:t>networking</a:t>
            </a:r>
            <a:r>
              <a:rPr lang="nl-NL" dirty="0"/>
              <a:t> </a:t>
            </a:r>
            <a:r>
              <a:rPr lang="nl-NL" dirty="0" err="1"/>
              <a:t>and</a:t>
            </a:r>
            <a:r>
              <a:rPr lang="nl-NL" dirty="0"/>
              <a:t> job search expert Michael T. </a:t>
            </a:r>
            <a:r>
              <a:rPr lang="nl-NL" dirty="0" err="1"/>
              <a:t>Wurster</a:t>
            </a:r>
            <a:endParaRPr lang="nl-NL" dirty="0"/>
          </a:p>
          <a:p>
            <a:r>
              <a:rPr lang="nl-NL" dirty="0"/>
              <a:t> Development of online freelance platform </a:t>
            </a:r>
          </a:p>
          <a:p>
            <a:r>
              <a:rPr lang="nl-NL" dirty="0" err="1"/>
              <a:t>Local</a:t>
            </a:r>
            <a:r>
              <a:rPr lang="nl-NL" dirty="0"/>
              <a:t> </a:t>
            </a:r>
            <a:r>
              <a:rPr lang="nl-NL" dirty="0" err="1"/>
              <a:t>entrepreneurship</a:t>
            </a:r>
            <a:r>
              <a:rPr lang="nl-NL" dirty="0"/>
              <a:t> incubator </a:t>
            </a:r>
            <a:r>
              <a:rPr lang="nl-NL" dirty="0" err="1"/>
              <a:t>programme</a:t>
            </a:r>
            <a:r>
              <a:rPr lang="nl-NL" dirty="0"/>
              <a:t> </a:t>
            </a:r>
          </a:p>
          <a:p>
            <a:r>
              <a:rPr lang="nl-NL" dirty="0"/>
              <a:t>Support of </a:t>
            </a:r>
            <a:r>
              <a:rPr lang="nl-NL" dirty="0" err="1"/>
              <a:t>agrobusiness</a:t>
            </a:r>
            <a:r>
              <a:rPr lang="nl-NL" dirty="0"/>
              <a:t> </a:t>
            </a:r>
            <a:r>
              <a:rPr lang="nl-NL" dirty="0" err="1"/>
              <a:t>and</a:t>
            </a:r>
            <a:r>
              <a:rPr lang="nl-NL" dirty="0"/>
              <a:t> produce export </a:t>
            </a:r>
          </a:p>
          <a:p>
            <a:r>
              <a:rPr lang="nl-NL" dirty="0" err="1"/>
              <a:t>Mentoring</a:t>
            </a:r>
            <a:r>
              <a:rPr lang="nl-NL" dirty="0"/>
              <a:t> </a:t>
            </a:r>
            <a:r>
              <a:rPr lang="nl-NL" dirty="0" err="1"/>
              <a:t>Initiative</a:t>
            </a:r>
            <a:r>
              <a:rPr lang="nl-NL" dirty="0"/>
              <a:t> </a:t>
            </a:r>
          </a:p>
          <a:p>
            <a:endParaRPr lang="en-GB" dirty="0"/>
          </a:p>
        </p:txBody>
      </p:sp>
    </p:spTree>
    <p:extLst>
      <p:ext uri="{BB962C8B-B14F-4D97-AF65-F5344CB8AC3E}">
        <p14:creationId xmlns:p14="http://schemas.microsoft.com/office/powerpoint/2010/main" val="15573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54A23D-D269-4A18-AF31-F3D9A3C2694C}"/>
              </a:ext>
            </a:extLst>
          </p:cNvPr>
          <p:cNvSpPr>
            <a:spLocks noGrp="1"/>
          </p:cNvSpPr>
          <p:nvPr>
            <p:ph type="title"/>
          </p:nvPr>
        </p:nvSpPr>
        <p:spPr/>
        <p:txBody>
          <a:bodyPr/>
          <a:lstStyle/>
          <a:p>
            <a:r>
              <a:rPr lang="nl-NL" b="1" dirty="0">
                <a:solidFill>
                  <a:srgbClr val="C00000"/>
                </a:solidFill>
                <a:latin typeface="Bahnschrift" panose="020B0502040204020203" pitchFamily="34" charset="0"/>
              </a:rPr>
              <a:t>PROJECT OFFICES</a:t>
            </a:r>
            <a:endParaRPr lang="en-GB" dirty="0"/>
          </a:p>
        </p:txBody>
      </p:sp>
      <p:sp>
        <p:nvSpPr>
          <p:cNvPr id="3" name="Tijdelijke aanduiding voor inhoud 2">
            <a:extLst>
              <a:ext uri="{FF2B5EF4-FFF2-40B4-BE49-F238E27FC236}">
                <a16:creationId xmlns:a16="http://schemas.microsoft.com/office/drawing/2014/main" id="{27433338-9FB4-424B-A907-5216E7D132CC}"/>
              </a:ext>
            </a:extLst>
          </p:cNvPr>
          <p:cNvSpPr>
            <a:spLocks noGrp="1"/>
          </p:cNvSpPr>
          <p:nvPr>
            <p:ph idx="1"/>
          </p:nvPr>
        </p:nvSpPr>
        <p:spPr/>
        <p:txBody>
          <a:bodyPr/>
          <a:lstStyle/>
          <a:p>
            <a:r>
              <a:rPr lang="nl-NL" dirty="0"/>
              <a:t>Accra, Ghana </a:t>
            </a:r>
          </a:p>
          <a:p>
            <a:r>
              <a:rPr lang="nl-NL" dirty="0"/>
              <a:t>Washington DC, US </a:t>
            </a:r>
          </a:p>
          <a:p>
            <a:r>
              <a:rPr lang="nl-NL" dirty="0"/>
              <a:t>The Hague, Netherlands </a:t>
            </a:r>
          </a:p>
          <a:p>
            <a:pPr marL="0" indent="0">
              <a:buNone/>
            </a:pPr>
            <a:endParaRPr lang="en-GB" dirty="0"/>
          </a:p>
        </p:txBody>
      </p:sp>
      <p:pic>
        <p:nvPicPr>
          <p:cNvPr id="7" name="Afbeelding 6">
            <a:extLst>
              <a:ext uri="{FF2B5EF4-FFF2-40B4-BE49-F238E27FC236}">
                <a16:creationId xmlns:a16="http://schemas.microsoft.com/office/drawing/2014/main" id="{1D4569B0-6BF2-4627-BE53-40FCADF95FA6}"/>
              </a:ext>
            </a:extLst>
          </p:cNvPr>
          <p:cNvPicPr>
            <a:picLocks noChangeAspect="1"/>
          </p:cNvPicPr>
          <p:nvPr/>
        </p:nvPicPr>
        <p:blipFill rotWithShape="1">
          <a:blip r:embed="rId2">
            <a:extLst>
              <a:ext uri="{28A0092B-C50C-407E-A947-70E740481C1C}">
                <a14:useLocalDpi xmlns:a14="http://schemas.microsoft.com/office/drawing/2010/main" val="0"/>
              </a:ext>
            </a:extLst>
          </a:blip>
          <a:srcRect l="23773"/>
          <a:stretch/>
        </p:blipFill>
        <p:spPr>
          <a:xfrm>
            <a:off x="5886450" y="1690688"/>
            <a:ext cx="5467350" cy="4766045"/>
          </a:xfrm>
          <a:prstGeom prst="rect">
            <a:avLst/>
          </a:prstGeom>
        </p:spPr>
      </p:pic>
    </p:spTree>
    <p:extLst>
      <p:ext uri="{BB962C8B-B14F-4D97-AF65-F5344CB8AC3E}">
        <p14:creationId xmlns:p14="http://schemas.microsoft.com/office/powerpoint/2010/main" val="381785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E87316-FF00-4FEF-B5EE-DEADDE47E6EF}"/>
              </a:ext>
            </a:extLst>
          </p:cNvPr>
          <p:cNvSpPr>
            <a:spLocks noGrp="1"/>
          </p:cNvSpPr>
          <p:nvPr>
            <p:ph type="title"/>
          </p:nvPr>
        </p:nvSpPr>
        <p:spPr/>
        <p:txBody>
          <a:bodyPr/>
          <a:lstStyle/>
          <a:p>
            <a:r>
              <a:rPr lang="nl-NL" b="1" dirty="0">
                <a:solidFill>
                  <a:srgbClr val="C00000"/>
                </a:solidFill>
                <a:latin typeface="Bahnschrift" panose="020B0502040204020203" pitchFamily="34" charset="0"/>
              </a:rPr>
              <a:t>ACKNOWLEDGEMENTS</a:t>
            </a:r>
            <a:endParaRPr lang="en-GB" dirty="0"/>
          </a:p>
        </p:txBody>
      </p:sp>
      <p:sp>
        <p:nvSpPr>
          <p:cNvPr id="3" name="Tijdelijke aanduiding voor inhoud 2">
            <a:extLst>
              <a:ext uri="{FF2B5EF4-FFF2-40B4-BE49-F238E27FC236}">
                <a16:creationId xmlns:a16="http://schemas.microsoft.com/office/drawing/2014/main" id="{CF3254E6-4A28-4026-AF7A-26E170C0841C}"/>
              </a:ext>
            </a:extLst>
          </p:cNvPr>
          <p:cNvSpPr>
            <a:spLocks noGrp="1"/>
          </p:cNvSpPr>
          <p:nvPr>
            <p:ph idx="1"/>
          </p:nvPr>
        </p:nvSpPr>
        <p:spPr/>
        <p:txBody>
          <a:bodyPr/>
          <a:lstStyle/>
          <a:p>
            <a:pPr marL="0" indent="0" algn="just">
              <a:buNone/>
            </a:pPr>
            <a:r>
              <a:rPr lang="en-GB" dirty="0"/>
              <a:t>The authors would like to express their gratitude to</a:t>
            </a:r>
            <a:r>
              <a:rPr lang="en-GB" i="1" dirty="0"/>
              <a:t> </a:t>
            </a:r>
            <a:r>
              <a:rPr lang="en-GB" dirty="0"/>
              <a:t>all the members of the National Election Early Warning and Response Group (NEEWARG), China Europe International Business School, the Election Situation Room 2016, National Peace Council, Kofi Annan Peace Keeping and Training </a:t>
            </a:r>
            <a:r>
              <a:rPr lang="en-US" dirty="0"/>
              <a:t>Center</a:t>
            </a:r>
            <a:r>
              <a:rPr lang="en-GB" dirty="0"/>
              <a:t>, USAID, </a:t>
            </a:r>
            <a:r>
              <a:rPr lang="en-GB" dirty="0" err="1"/>
              <a:t>Legon</a:t>
            </a:r>
            <a:r>
              <a:rPr lang="en-GB" dirty="0"/>
              <a:t> </a:t>
            </a:r>
            <a:r>
              <a:rPr lang="en-GB" dirty="0" err="1"/>
              <a:t>Center</a:t>
            </a:r>
            <a:r>
              <a:rPr lang="en-GB" dirty="0"/>
              <a:t> for Diplomacy, West Africa Network for Peace Building and all political parties and dignitaries in Ghana, especially: H.E. John </a:t>
            </a:r>
            <a:r>
              <a:rPr lang="en-GB" dirty="0" err="1"/>
              <a:t>Agyekum</a:t>
            </a:r>
            <a:r>
              <a:rPr lang="en-GB" dirty="0"/>
              <a:t> </a:t>
            </a:r>
            <a:r>
              <a:rPr lang="en-GB" dirty="0" err="1"/>
              <a:t>Kufour</a:t>
            </a:r>
            <a:r>
              <a:rPr lang="en-GB" dirty="0"/>
              <a:t>, Hon. Lawyer Samson Kwaku Boafo, Hon. Elvis </a:t>
            </a:r>
            <a:r>
              <a:rPr lang="en-GB" dirty="0" err="1"/>
              <a:t>Ankrah</a:t>
            </a:r>
            <a:r>
              <a:rPr lang="en-GB" dirty="0"/>
              <a:t>, Mr. Patrick Acheampong, </a:t>
            </a:r>
            <a:r>
              <a:rPr lang="en-GB" dirty="0" err="1"/>
              <a:t>Dr.</a:t>
            </a:r>
            <a:r>
              <a:rPr lang="en-GB" dirty="0"/>
              <a:t> Francis </a:t>
            </a:r>
            <a:r>
              <a:rPr lang="en-GB" dirty="0" err="1"/>
              <a:t>Ashong</a:t>
            </a:r>
            <a:r>
              <a:rPr lang="en-GB" dirty="0"/>
              <a:t> </a:t>
            </a:r>
            <a:r>
              <a:rPr lang="en-GB" dirty="0" err="1"/>
              <a:t>Katai</a:t>
            </a:r>
            <a:r>
              <a:rPr lang="en-GB" dirty="0"/>
              <a:t>, </a:t>
            </a:r>
            <a:r>
              <a:rPr lang="en-GB" dirty="0" err="1"/>
              <a:t>Prof.</a:t>
            </a:r>
            <a:r>
              <a:rPr lang="en-GB" dirty="0"/>
              <a:t> Mathew </a:t>
            </a:r>
            <a:r>
              <a:rPr lang="en-GB" dirty="0" err="1"/>
              <a:t>Tsamenyi</a:t>
            </a:r>
            <a:r>
              <a:rPr lang="en-GB" dirty="0"/>
              <a:t>, Mr. Richard Ofori Atta and </a:t>
            </a:r>
            <a:r>
              <a:rPr lang="en-GB" dirty="0" err="1"/>
              <a:t>Dr.</a:t>
            </a:r>
            <a:r>
              <a:rPr lang="en-GB" dirty="0"/>
              <a:t> Kwame </a:t>
            </a:r>
            <a:r>
              <a:rPr lang="en-GB" dirty="0" err="1"/>
              <a:t>Kyei</a:t>
            </a:r>
            <a:r>
              <a:rPr lang="en-GB" dirty="0"/>
              <a:t> </a:t>
            </a:r>
            <a:r>
              <a:rPr lang="en-GB" dirty="0" err="1"/>
              <a:t>Baffour</a:t>
            </a:r>
            <a:r>
              <a:rPr lang="en-GB" dirty="0"/>
              <a:t> and the </a:t>
            </a:r>
            <a:r>
              <a:rPr lang="en-GB" dirty="0" err="1"/>
              <a:t>Enthamoty</a:t>
            </a:r>
            <a:r>
              <a:rPr lang="en-GB" dirty="0"/>
              <a:t> Youth team.</a:t>
            </a:r>
          </a:p>
          <a:p>
            <a:endParaRPr lang="en-GB" dirty="0"/>
          </a:p>
        </p:txBody>
      </p:sp>
    </p:spTree>
    <p:extLst>
      <p:ext uri="{BB962C8B-B14F-4D97-AF65-F5344CB8AC3E}">
        <p14:creationId xmlns:p14="http://schemas.microsoft.com/office/powerpoint/2010/main" val="199099897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610</Words>
  <Application>Microsoft Office PowerPoint</Application>
  <PresentationFormat>Breedbeeld</PresentationFormat>
  <Paragraphs>55</Paragraphs>
  <Slides>10</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10</vt:i4>
      </vt:variant>
    </vt:vector>
  </HeadingPairs>
  <TitlesOfParts>
    <vt:vector size="15" baseType="lpstr">
      <vt:lpstr>Arial</vt:lpstr>
      <vt:lpstr>Bahnschrift</vt:lpstr>
      <vt:lpstr>Calibri</vt:lpstr>
      <vt:lpstr>Calibri Light</vt:lpstr>
      <vt:lpstr>Kantoorthema</vt:lpstr>
      <vt:lpstr>PowerPoint-presentatie</vt:lpstr>
      <vt:lpstr>GHANA ACTION PRINCIPLES</vt:lpstr>
      <vt:lpstr>GHANA ACTION PRINCIPLES</vt:lpstr>
      <vt:lpstr>GHANA ACTION ROADMAP 2018 </vt:lpstr>
      <vt:lpstr>GHANA ACTION: INFORMATION</vt:lpstr>
      <vt:lpstr>GHANA ACTION: SOLUTIONS </vt:lpstr>
      <vt:lpstr>GHANA ACTION: EMPLOYMENT </vt:lpstr>
      <vt:lpstr>PROJECT OFFICES</vt:lpstr>
      <vt:lpstr>ACKNOWLEDGEMENTS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pc</dc:creator>
  <cp:lastModifiedBy>pc</cp:lastModifiedBy>
  <cp:revision>13</cp:revision>
  <dcterms:created xsi:type="dcterms:W3CDTF">2018-04-21T09:50:24Z</dcterms:created>
  <dcterms:modified xsi:type="dcterms:W3CDTF">2018-04-24T19:23:11Z</dcterms:modified>
</cp:coreProperties>
</file>