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9"/>
  </p:notesMasterIdLst>
  <p:handoutMasterIdLst>
    <p:handoutMasterId r:id="rId20"/>
  </p:handoutMasterIdLst>
  <p:sldIdLst>
    <p:sldId id="256" r:id="rId2"/>
    <p:sldId id="287" r:id="rId3"/>
    <p:sldId id="286" r:id="rId4"/>
    <p:sldId id="288" r:id="rId5"/>
    <p:sldId id="278" r:id="rId6"/>
    <p:sldId id="269" r:id="rId7"/>
    <p:sldId id="271" r:id="rId8"/>
    <p:sldId id="272" r:id="rId9"/>
    <p:sldId id="273" r:id="rId10"/>
    <p:sldId id="277" r:id="rId11"/>
    <p:sldId id="274" r:id="rId12"/>
    <p:sldId id="292" r:id="rId13"/>
    <p:sldId id="293" r:id="rId14"/>
    <p:sldId id="289" r:id="rId15"/>
    <p:sldId id="294" r:id="rId16"/>
    <p:sldId id="262" r:id="rId17"/>
    <p:sldId id="28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E01EC9"/>
    <a:srgbClr val="9B158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5" autoAdjust="0"/>
    <p:restoredTop sz="94664" autoAdjust="0"/>
  </p:normalViewPr>
  <p:slideViewPr>
    <p:cSldViewPr>
      <p:cViewPr varScale="1">
        <p:scale>
          <a:sx n="83" d="100"/>
          <a:sy n="83" d="100"/>
        </p:scale>
        <p:origin x="-1430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37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-2052" y="-96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80751F-158B-4CA1-BA3E-28A03F3AA3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451107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F18329-81BD-4436-A96E-3FA0C0F91C7C}" type="datetimeFigureOut">
              <a:rPr lang="en-US" smtClean="0"/>
              <a:pPr/>
              <a:t>2/4/2020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48EA3-B127-4392-AD51-78BB5E41CD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2107413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67445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25014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2/4/2020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2/4/2020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url=https://news.vanderbilt.edu/2011/12/05/a-tradition-of-giving/&amp;psig=AOvVaw1xkINJRzy3S4w4J7Sdh_oY&amp;ust=1580873025636000&amp;source=images&amp;cd=vfe&amp;ved=0CAIQjRxqFwoTCMDd_Zj5tucCFQAAAAAdAAAAABAZ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s://www.google.com/url?sa=i&amp;url=https://slideplayer.fr/slide/4398289/&amp;psig=AOvVaw0oAA25ZgKHCgdad7oH3QY5&amp;ust=1580878059625000&amp;source=images&amp;cd=vfe&amp;ved=0CAIQjRxqGAoTCPCSuu6Lt-cCFQAAAAAdAAAAABCDAQ" TargetMode="Externa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mailto:smcmil5049@aol.com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8212" y="381000"/>
            <a:ext cx="7772400" cy="17526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0066FF"/>
                </a:solidFill>
              </a:rPr>
              <a:t>Fundraising:</a:t>
            </a:r>
            <a:br>
              <a:rPr lang="en-US" sz="4000" b="1" dirty="0" smtClean="0">
                <a:solidFill>
                  <a:srgbClr val="0066FF"/>
                </a:solidFill>
              </a:rPr>
            </a:br>
            <a:r>
              <a:rPr lang="en-US" sz="4000" b="1" dirty="0" smtClean="0">
                <a:solidFill>
                  <a:srgbClr val="0066FF"/>
                </a:solidFill>
              </a:rPr>
              <a:t>Know Your Donors</a:t>
            </a:r>
            <a:r>
              <a:rPr lang="en-US" sz="4000" b="1" dirty="0" smtClean="0">
                <a:solidFill>
                  <a:srgbClr val="0070C0"/>
                </a:solidFill>
              </a:rPr>
              <a:t/>
            </a:r>
            <a:br>
              <a:rPr lang="en-US" sz="4000" b="1" dirty="0" smtClean="0">
                <a:solidFill>
                  <a:srgbClr val="0070C0"/>
                </a:solidFill>
              </a:rPr>
            </a:b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1034" name="Picture 10" descr="Image result for charitable giving&quot;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0784" y="2743200"/>
            <a:ext cx="5124242" cy="34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12152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66FF"/>
                </a:solidFill>
              </a:rPr>
              <a:t>Millennials continued</a:t>
            </a:r>
            <a:endParaRPr lang="en-US" b="1" dirty="0">
              <a:solidFill>
                <a:srgbClr val="0066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1305342"/>
            <a:ext cx="8610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0B05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B050"/>
                </a:solidFill>
              </a:rPr>
              <a:t>44</a:t>
            </a:r>
            <a:r>
              <a:rPr lang="en-US" dirty="0">
                <a:solidFill>
                  <a:srgbClr val="00B050"/>
                </a:solidFill>
              </a:rPr>
              <a:t>% of millennials said that would rather use their mobile phones than use cash to pay for small items</a:t>
            </a:r>
            <a:r>
              <a:rPr lang="en-US" dirty="0" smtClean="0">
                <a:solidFill>
                  <a:srgbClr val="00B050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B050"/>
                </a:solidFill>
              </a:rPr>
              <a:t>47</a:t>
            </a:r>
            <a:r>
              <a:rPr lang="en-US" dirty="0">
                <a:solidFill>
                  <a:srgbClr val="00B050"/>
                </a:solidFill>
              </a:rPr>
              <a:t>% of Millennials gave through an organization’s website in 2016.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B050"/>
                </a:solidFill>
              </a:rPr>
              <a:t>88% of Millennials find their job more fulfilling when they have opportunities to make a positive impact on society and the environment.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B050"/>
                </a:solidFill>
              </a:rPr>
              <a:t>52% of Millennials are more likely to give monthly over a large one-time donation.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B050"/>
                </a:solidFill>
              </a:rPr>
              <a:t>77% of the respondents believe that offering employee engagement opportunities is an important recruitment strategy to attract millennials.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B050"/>
                </a:solidFill>
              </a:rPr>
              <a:t>Among millennials, YouTube accounts for 2/3rds of the premium online video watched across devices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34355" y="4721662"/>
            <a:ext cx="2514007" cy="1636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46379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0066FF"/>
                </a:solidFill>
              </a:rPr>
              <a:t>Gen Z </a:t>
            </a:r>
            <a:r>
              <a:rPr lang="en-US" b="1" dirty="0" smtClean="0">
                <a:solidFill>
                  <a:srgbClr val="0066FF"/>
                </a:solidFill>
              </a:rPr>
              <a:t>(late-1990s </a:t>
            </a:r>
            <a:r>
              <a:rPr lang="en-US" b="1" dirty="0">
                <a:solidFill>
                  <a:srgbClr val="0066FF"/>
                </a:solidFill>
              </a:rPr>
              <a:t>to </a:t>
            </a:r>
            <a:r>
              <a:rPr lang="en-US" b="1" dirty="0" smtClean="0">
                <a:solidFill>
                  <a:srgbClr val="0066FF"/>
                </a:solidFill>
              </a:rPr>
              <a:t>early-2000s)</a:t>
            </a:r>
            <a:endParaRPr lang="en-US" b="1" dirty="0">
              <a:solidFill>
                <a:srgbClr val="0066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1524000"/>
            <a:ext cx="8686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B050"/>
                </a:solidFill>
              </a:rPr>
              <a:t>59</a:t>
            </a:r>
            <a:r>
              <a:rPr lang="en-US" dirty="0">
                <a:solidFill>
                  <a:srgbClr val="00B050"/>
                </a:solidFill>
              </a:rPr>
              <a:t>% of Gen </a:t>
            </a:r>
            <a:r>
              <a:rPr lang="en-US" dirty="0" err="1">
                <a:solidFill>
                  <a:srgbClr val="00B050"/>
                </a:solidFill>
              </a:rPr>
              <a:t>Zs</a:t>
            </a:r>
            <a:r>
              <a:rPr lang="en-US" dirty="0">
                <a:solidFill>
                  <a:srgbClr val="00B050"/>
                </a:solidFill>
              </a:rPr>
              <a:t> are inspired to donate to charity by a message/image they saw on social media</a:t>
            </a:r>
            <a:r>
              <a:rPr lang="en-US" dirty="0" smtClean="0">
                <a:solidFill>
                  <a:srgbClr val="00B050"/>
                </a:solidFill>
              </a:rPr>
              <a:t>.</a:t>
            </a:r>
          </a:p>
          <a:p>
            <a:endParaRPr lang="en-US" dirty="0">
              <a:solidFill>
                <a:srgbClr val="00B050"/>
              </a:solidFill>
            </a:endParaRPr>
          </a:p>
          <a:p>
            <a:endParaRPr lang="en-US" dirty="0">
              <a:solidFill>
                <a:srgbClr val="00B050"/>
              </a:solidFill>
            </a:endParaRPr>
          </a:p>
          <a:p>
            <a:endParaRPr lang="en-US" dirty="0">
              <a:solidFill>
                <a:srgbClr val="0066FF"/>
              </a:solidFill>
            </a:endParaRPr>
          </a:p>
          <a:p>
            <a:endParaRPr lang="en-US" dirty="0" smtClean="0">
              <a:solidFill>
                <a:srgbClr val="0066FF"/>
              </a:solidFill>
            </a:endParaRPr>
          </a:p>
          <a:p>
            <a:endParaRPr lang="en-US" dirty="0">
              <a:solidFill>
                <a:srgbClr val="0066FF"/>
              </a:solidFill>
            </a:endParaRP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971800"/>
            <a:ext cx="4724400" cy="255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290210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66FF"/>
                </a:solidFill>
              </a:rPr>
              <a:t>Why People Give….and Stop Giving</a:t>
            </a:r>
            <a:endParaRPr lang="en-US" b="1" dirty="0">
              <a:solidFill>
                <a:srgbClr val="0066FF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en-US" sz="3300" b="1" dirty="0" smtClean="0">
                <a:solidFill>
                  <a:srgbClr val="0066FF"/>
                </a:solidFill>
              </a:rPr>
              <a:t>Give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93566" y="1371600"/>
            <a:ext cx="4321834" cy="4681728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en-US" sz="3300" b="1" dirty="0" smtClean="0">
                <a:solidFill>
                  <a:srgbClr val="0066FF"/>
                </a:solidFill>
              </a:rPr>
              <a:t>Stop Giving</a:t>
            </a:r>
          </a:p>
          <a:p>
            <a:pPr marL="0" indent="0" algn="ctr">
              <a:buNone/>
            </a:pPr>
            <a:endParaRPr lang="en-US" sz="3300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sz="3300" dirty="0">
                <a:solidFill>
                  <a:srgbClr val="00B050"/>
                </a:solidFill>
              </a:rPr>
              <a:t>1. Can no longer afford </a:t>
            </a:r>
            <a:r>
              <a:rPr lang="en-US" sz="3300" dirty="0" smtClean="0">
                <a:solidFill>
                  <a:srgbClr val="00B050"/>
                </a:solidFill>
              </a:rPr>
              <a:t>54.0</a:t>
            </a:r>
            <a:r>
              <a:rPr lang="en-US" sz="3300" dirty="0">
                <a:solidFill>
                  <a:srgbClr val="00B050"/>
                </a:solidFill>
              </a:rPr>
              <a:t>%</a:t>
            </a:r>
          </a:p>
          <a:p>
            <a:pPr marL="0" indent="0">
              <a:buNone/>
            </a:pPr>
            <a:r>
              <a:rPr lang="en-US" sz="3300" dirty="0">
                <a:solidFill>
                  <a:srgbClr val="00B050"/>
                </a:solidFill>
              </a:rPr>
              <a:t>2. Feel other causes more in need 36.2%</a:t>
            </a:r>
          </a:p>
          <a:p>
            <a:pPr marL="0" indent="0">
              <a:buNone/>
            </a:pPr>
            <a:r>
              <a:rPr lang="en-US" sz="3300" dirty="0">
                <a:solidFill>
                  <a:srgbClr val="00B050"/>
                </a:solidFill>
              </a:rPr>
              <a:t>3. Death or relocation16.0%</a:t>
            </a:r>
          </a:p>
          <a:p>
            <a:pPr marL="0" indent="0">
              <a:buNone/>
            </a:pPr>
            <a:r>
              <a:rPr lang="en-US" sz="3300" dirty="0">
                <a:solidFill>
                  <a:srgbClr val="00B050"/>
                </a:solidFill>
              </a:rPr>
              <a:t>4. No acknowledgement past gifts 13.2%</a:t>
            </a:r>
          </a:p>
          <a:p>
            <a:pPr marL="0" indent="0">
              <a:buNone/>
            </a:pPr>
            <a:r>
              <a:rPr lang="en-US" sz="3300" dirty="0">
                <a:solidFill>
                  <a:srgbClr val="00B050"/>
                </a:solidFill>
              </a:rPr>
              <a:t>5. </a:t>
            </a:r>
            <a:r>
              <a:rPr lang="en-US" sz="3300" dirty="0" smtClean="0">
                <a:solidFill>
                  <a:srgbClr val="00B050"/>
                </a:solidFill>
              </a:rPr>
              <a:t>Did not </a:t>
            </a:r>
            <a:r>
              <a:rPr lang="en-US" sz="3300" dirty="0">
                <a:solidFill>
                  <a:srgbClr val="00B050"/>
                </a:solidFill>
              </a:rPr>
              <a:t>inform </a:t>
            </a:r>
            <a:r>
              <a:rPr lang="en-US" sz="3300" dirty="0" smtClean="0">
                <a:solidFill>
                  <a:srgbClr val="00B050"/>
                </a:solidFill>
              </a:rPr>
              <a:t>how </a:t>
            </a:r>
            <a:r>
              <a:rPr lang="en-US" sz="3300" dirty="0">
                <a:solidFill>
                  <a:srgbClr val="00B050"/>
                </a:solidFill>
              </a:rPr>
              <a:t>gift </a:t>
            </a:r>
            <a:r>
              <a:rPr lang="en-US" sz="3300" dirty="0" smtClean="0">
                <a:solidFill>
                  <a:srgbClr val="00B050"/>
                </a:solidFill>
              </a:rPr>
              <a:t>used </a:t>
            </a:r>
            <a:r>
              <a:rPr lang="en-US" sz="3300" dirty="0">
                <a:solidFill>
                  <a:srgbClr val="00B050"/>
                </a:solidFill>
              </a:rPr>
              <a:t>8.1%</a:t>
            </a:r>
          </a:p>
          <a:p>
            <a:pPr marL="0" indent="0">
              <a:buNone/>
            </a:pPr>
            <a:r>
              <a:rPr lang="en-US" sz="3300" dirty="0">
                <a:solidFill>
                  <a:srgbClr val="00B050"/>
                </a:solidFill>
              </a:rPr>
              <a:t>6. No longer needs support 5.6%</a:t>
            </a:r>
          </a:p>
          <a:p>
            <a:pPr marL="0" indent="0">
              <a:buNone/>
            </a:pPr>
            <a:r>
              <a:rPr lang="en-US" sz="3300" dirty="0">
                <a:solidFill>
                  <a:srgbClr val="00B050"/>
                </a:solidFill>
              </a:rPr>
              <a:t>7. Poor support provided 51.%</a:t>
            </a:r>
          </a:p>
          <a:p>
            <a:pPr marL="0" indent="0">
              <a:buNone/>
            </a:pPr>
            <a:r>
              <a:rPr lang="en-US" sz="3300" dirty="0">
                <a:solidFill>
                  <a:srgbClr val="00B050"/>
                </a:solidFill>
              </a:rPr>
              <a:t>8. Asked for inappropriate sums 4.3%</a:t>
            </a:r>
          </a:p>
          <a:p>
            <a:pPr marL="0" indent="0">
              <a:buNone/>
            </a:pPr>
            <a:r>
              <a:rPr lang="en-US" sz="3300" dirty="0">
                <a:solidFill>
                  <a:srgbClr val="00B050"/>
                </a:solidFill>
              </a:rPr>
              <a:t>9. Inappropriate communications 3.8%</a:t>
            </a:r>
          </a:p>
          <a:p>
            <a:pPr marL="0" indent="0">
              <a:buNone/>
            </a:pPr>
            <a:r>
              <a:rPr lang="en-US" sz="3300" dirty="0">
                <a:solidFill>
                  <a:srgbClr val="00B050"/>
                </a:solidFill>
              </a:rPr>
              <a:t>10. Did not follow donor’s wishes 2.6%</a:t>
            </a:r>
          </a:p>
          <a:p>
            <a:pPr marL="0" indent="0">
              <a:buNone/>
            </a:pPr>
            <a:r>
              <a:rPr lang="en-US" sz="3300" dirty="0">
                <a:solidFill>
                  <a:srgbClr val="00B050"/>
                </a:solidFill>
              </a:rPr>
              <a:t>11. Staff members were not helpful 2.1%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50166" y="1752600"/>
            <a:ext cx="4343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1. Being </a:t>
            </a:r>
            <a:r>
              <a:rPr lang="en-US" dirty="0">
                <a:solidFill>
                  <a:srgbClr val="00B050"/>
                </a:solidFill>
              </a:rPr>
              <a:t>asked by an organization with </a:t>
            </a:r>
          </a:p>
          <a:p>
            <a:r>
              <a:rPr lang="en-US" dirty="0">
                <a:solidFill>
                  <a:srgbClr val="00B050"/>
                </a:solidFill>
              </a:rPr>
              <a:t>which you have a connection</a:t>
            </a:r>
          </a:p>
          <a:p>
            <a:pPr marL="342900" indent="-342900">
              <a:buAutoNum type="arabicPeriod"/>
            </a:pPr>
            <a:endParaRPr lang="en-US" dirty="0">
              <a:solidFill>
                <a:srgbClr val="00B050"/>
              </a:solidFill>
            </a:endParaRPr>
          </a:p>
          <a:p>
            <a:r>
              <a:rPr lang="en-US" dirty="0" smtClean="0">
                <a:solidFill>
                  <a:srgbClr val="00B050"/>
                </a:solidFill>
              </a:rPr>
              <a:t>2. Being </a:t>
            </a:r>
            <a:r>
              <a:rPr lang="en-US" dirty="0">
                <a:solidFill>
                  <a:srgbClr val="00B050"/>
                </a:solidFill>
              </a:rPr>
              <a:t>asked by someone you know well</a:t>
            </a:r>
          </a:p>
          <a:p>
            <a:pPr marL="342900" indent="-342900">
              <a:buAutoNum type="arabicPeriod"/>
            </a:pP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3128" y="4114800"/>
            <a:ext cx="22479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029200"/>
            <a:ext cx="1209675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832466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66FF"/>
                </a:solidFill>
              </a:rPr>
              <a:t>Define Your Needs</a:t>
            </a:r>
            <a:endParaRPr lang="en-US" b="1" dirty="0">
              <a:solidFill>
                <a:srgbClr val="0066FF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6812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Why are we raising funds?</a:t>
            </a:r>
          </a:p>
          <a:p>
            <a:r>
              <a:rPr lang="en-US" dirty="0">
                <a:solidFill>
                  <a:srgbClr val="00B050"/>
                </a:solidFill>
              </a:rPr>
              <a:t>What does the agency need to operate at capacity?</a:t>
            </a:r>
          </a:p>
          <a:p>
            <a:r>
              <a:rPr lang="en-US" dirty="0">
                <a:solidFill>
                  <a:srgbClr val="00B050"/>
                </a:solidFill>
              </a:rPr>
              <a:t>Wish list of necessary capital needs and cost.</a:t>
            </a:r>
          </a:p>
          <a:p>
            <a:r>
              <a:rPr lang="en-US" dirty="0">
                <a:solidFill>
                  <a:srgbClr val="00B050"/>
                </a:solidFill>
              </a:rPr>
              <a:t>How much will our needs cost?</a:t>
            </a:r>
          </a:p>
          <a:p>
            <a:r>
              <a:rPr lang="en-US" dirty="0">
                <a:solidFill>
                  <a:srgbClr val="00B050"/>
                </a:solidFill>
              </a:rPr>
              <a:t>How much is enough</a:t>
            </a:r>
            <a:r>
              <a:rPr lang="en-US" dirty="0" smtClean="0">
                <a:solidFill>
                  <a:srgbClr val="00B050"/>
                </a:solidFill>
              </a:rPr>
              <a:t>?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What is your story? Personal stories/testimonies.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When we achieve our goal, then we can…..</a:t>
            </a:r>
          </a:p>
          <a:p>
            <a:pPr marL="0" indent="0">
              <a:buNone/>
            </a:pPr>
            <a:endParaRPr lang="en-US" sz="1000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i="1" dirty="0" smtClean="0">
                <a:solidFill>
                  <a:srgbClr val="FF0000"/>
                </a:solidFill>
                <a:latin typeface="+mj-lt"/>
              </a:rPr>
              <a:t>“If the story is not about the hearer, he will not listen.”</a:t>
            </a:r>
          </a:p>
          <a:p>
            <a:pPr marL="0" indent="0" algn="r">
              <a:buNone/>
            </a:pPr>
            <a:r>
              <a:rPr lang="en-US" i="1" dirty="0" smtClean="0">
                <a:solidFill>
                  <a:srgbClr val="FF0000"/>
                </a:solidFill>
                <a:latin typeface="+mj-lt"/>
              </a:rPr>
              <a:t>--John Steinbeck, East of Eden</a:t>
            </a:r>
            <a:endParaRPr lang="en-US" dirty="0" smtClean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27794"/>
            <a:ext cx="1054134" cy="1048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9197291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66FF"/>
                </a:solidFill>
              </a:rPr>
              <a:t>Cycle of Donations</a:t>
            </a:r>
            <a:endParaRPr lang="en-US" b="1" dirty="0">
              <a:solidFill>
                <a:srgbClr val="0066FF"/>
              </a:solidFill>
            </a:endParaRPr>
          </a:p>
        </p:txBody>
      </p:sp>
      <p:pic>
        <p:nvPicPr>
          <p:cNvPr id="6148" name="Picture 4" descr="Image result for donor cultiation&quot;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524000"/>
            <a:ext cx="65024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629167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66FF"/>
                </a:solidFill>
              </a:rPr>
              <a:t>Who is Responsible?</a:t>
            </a:r>
            <a:endParaRPr lang="en-US" b="1" dirty="0">
              <a:solidFill>
                <a:srgbClr val="0066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111752" cy="4681728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US" b="1" i="1" dirty="0">
                <a:solidFill>
                  <a:srgbClr val="FF0000"/>
                </a:solidFill>
              </a:rPr>
              <a:t>Staff Responsibilities </a:t>
            </a:r>
            <a:endParaRPr lang="en-US" b="1" i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</a:rPr>
              <a:t>• Draft </a:t>
            </a:r>
            <a:r>
              <a:rPr lang="en-US" dirty="0">
                <a:solidFill>
                  <a:srgbClr val="00B050"/>
                </a:solidFill>
              </a:rPr>
              <a:t>the general plan (once adopted by the board, staff executes plan)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</a:rPr>
              <a:t>• Make </a:t>
            </a:r>
            <a:r>
              <a:rPr lang="en-US" dirty="0">
                <a:solidFill>
                  <a:srgbClr val="00B050"/>
                </a:solidFill>
              </a:rPr>
              <a:t>own gift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</a:rPr>
              <a:t>• Help </a:t>
            </a:r>
            <a:r>
              <a:rPr lang="en-US" dirty="0">
                <a:solidFill>
                  <a:srgbClr val="00B050"/>
                </a:solidFill>
              </a:rPr>
              <a:t>identify and enlist leadership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</a:rPr>
              <a:t>• Develop </a:t>
            </a:r>
            <a:r>
              <a:rPr lang="en-US" dirty="0">
                <a:solidFill>
                  <a:srgbClr val="00B050"/>
                </a:solidFill>
              </a:rPr>
              <a:t>and help prioritize list of prospects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</a:rPr>
              <a:t>• Prepare </a:t>
            </a:r>
            <a:r>
              <a:rPr lang="en-US" dirty="0">
                <a:solidFill>
                  <a:srgbClr val="00B050"/>
                </a:solidFill>
              </a:rPr>
              <a:t>agendas, support materials and make meeting agendas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</a:rPr>
              <a:t>• Assist </a:t>
            </a:r>
            <a:r>
              <a:rPr lang="en-US" dirty="0">
                <a:solidFill>
                  <a:srgbClr val="00B050"/>
                </a:solidFill>
              </a:rPr>
              <a:t>in training volunteers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</a:rPr>
              <a:t>• Provide </a:t>
            </a:r>
            <a:r>
              <a:rPr lang="en-US" dirty="0">
                <a:solidFill>
                  <a:srgbClr val="00B050"/>
                </a:solidFill>
              </a:rPr>
              <a:t>progress reports and assessment of campaign progress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</a:rPr>
              <a:t>• Manage </a:t>
            </a:r>
            <a:r>
              <a:rPr lang="en-US" dirty="0">
                <a:solidFill>
                  <a:srgbClr val="00B050"/>
                </a:solidFill>
              </a:rPr>
              <a:t>office systems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</a:rPr>
              <a:t>• Motivate </a:t>
            </a:r>
            <a:r>
              <a:rPr lang="en-US" dirty="0">
                <a:solidFill>
                  <a:srgbClr val="00B050"/>
                </a:solidFill>
              </a:rPr>
              <a:t>volunteers and thank donors and campaigners</a:t>
            </a:r>
          </a:p>
          <a:p>
            <a:pPr marL="0" indent="0">
              <a:buNone/>
            </a:pPr>
            <a:endParaRPr lang="en-US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371600"/>
            <a:ext cx="4114800" cy="4681728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US" sz="2600" b="1" i="1" dirty="0" smtClean="0">
                <a:solidFill>
                  <a:srgbClr val="FF0000"/>
                </a:solidFill>
              </a:rPr>
              <a:t>Board Responsibilities </a:t>
            </a:r>
          </a:p>
          <a:p>
            <a:pPr marL="0" indent="0">
              <a:buNone/>
            </a:pPr>
            <a:endParaRPr lang="en-US" sz="2600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sz="2600" dirty="0" smtClean="0">
                <a:solidFill>
                  <a:srgbClr val="00B050"/>
                </a:solidFill>
              </a:rPr>
              <a:t>• Approve </a:t>
            </a:r>
            <a:r>
              <a:rPr lang="en-US" sz="2600" dirty="0">
                <a:solidFill>
                  <a:srgbClr val="00B050"/>
                </a:solidFill>
              </a:rPr>
              <a:t>fund raising plans</a:t>
            </a:r>
          </a:p>
          <a:p>
            <a:pPr marL="0" indent="0">
              <a:buNone/>
            </a:pPr>
            <a:r>
              <a:rPr lang="en-US" sz="2600" dirty="0" smtClean="0">
                <a:solidFill>
                  <a:srgbClr val="00B050"/>
                </a:solidFill>
              </a:rPr>
              <a:t>• Ensure </a:t>
            </a:r>
            <a:r>
              <a:rPr lang="en-US" sz="2600" dirty="0">
                <a:solidFill>
                  <a:srgbClr val="00B050"/>
                </a:solidFill>
              </a:rPr>
              <a:t>adequate budget is created </a:t>
            </a:r>
            <a:r>
              <a:rPr lang="en-US" sz="2600" dirty="0" smtClean="0">
                <a:solidFill>
                  <a:srgbClr val="00B050"/>
                </a:solidFill>
              </a:rPr>
              <a:t>for fund </a:t>
            </a:r>
            <a:r>
              <a:rPr lang="en-US" sz="2600" dirty="0">
                <a:solidFill>
                  <a:srgbClr val="00B050"/>
                </a:solidFill>
              </a:rPr>
              <a:t>raising</a:t>
            </a:r>
          </a:p>
          <a:p>
            <a:pPr marL="0" indent="0">
              <a:buNone/>
            </a:pPr>
            <a:r>
              <a:rPr lang="en-US" sz="2600" dirty="0" smtClean="0">
                <a:solidFill>
                  <a:srgbClr val="00B050"/>
                </a:solidFill>
              </a:rPr>
              <a:t>• Make </a:t>
            </a:r>
            <a:r>
              <a:rPr lang="en-US" sz="2600" dirty="0">
                <a:solidFill>
                  <a:srgbClr val="00B050"/>
                </a:solidFill>
              </a:rPr>
              <a:t>personal gift that sets a standard</a:t>
            </a:r>
          </a:p>
          <a:p>
            <a:pPr marL="0" indent="0">
              <a:buNone/>
            </a:pPr>
            <a:r>
              <a:rPr lang="en-US" sz="2600" dirty="0" smtClean="0">
                <a:solidFill>
                  <a:srgbClr val="00B050"/>
                </a:solidFill>
              </a:rPr>
              <a:t>• Provide </a:t>
            </a:r>
            <a:r>
              <a:rPr lang="en-US" sz="2600" dirty="0">
                <a:solidFill>
                  <a:srgbClr val="00B050"/>
                </a:solidFill>
              </a:rPr>
              <a:t>leadership to key campaign committees</a:t>
            </a:r>
          </a:p>
          <a:p>
            <a:pPr marL="0" indent="0">
              <a:buNone/>
            </a:pPr>
            <a:r>
              <a:rPr lang="en-US" sz="2600" dirty="0" smtClean="0">
                <a:solidFill>
                  <a:srgbClr val="00B050"/>
                </a:solidFill>
              </a:rPr>
              <a:t>• Identify </a:t>
            </a:r>
            <a:r>
              <a:rPr lang="en-US" sz="2600" dirty="0">
                <a:solidFill>
                  <a:srgbClr val="00B050"/>
                </a:solidFill>
              </a:rPr>
              <a:t>and cultivate prospective donors</a:t>
            </a:r>
          </a:p>
          <a:p>
            <a:pPr marL="0" indent="0">
              <a:buNone/>
            </a:pPr>
            <a:r>
              <a:rPr lang="en-US" sz="2600" dirty="0" smtClean="0">
                <a:solidFill>
                  <a:srgbClr val="00B050"/>
                </a:solidFill>
              </a:rPr>
              <a:t>• Help </a:t>
            </a:r>
            <a:r>
              <a:rPr lang="en-US" sz="2600" dirty="0">
                <a:solidFill>
                  <a:srgbClr val="00B050"/>
                </a:solidFill>
              </a:rPr>
              <a:t>solicit gifts--at least open the door</a:t>
            </a:r>
          </a:p>
          <a:p>
            <a:pPr marL="0" indent="0">
              <a:buNone/>
            </a:pPr>
            <a:r>
              <a:rPr lang="en-US" sz="2600" dirty="0" smtClean="0">
                <a:solidFill>
                  <a:srgbClr val="00B050"/>
                </a:solidFill>
              </a:rPr>
              <a:t>• Personally </a:t>
            </a:r>
            <a:r>
              <a:rPr lang="en-US" sz="2600" dirty="0">
                <a:solidFill>
                  <a:srgbClr val="00B050"/>
                </a:solidFill>
              </a:rPr>
              <a:t>thank donors and stay in touch</a:t>
            </a:r>
          </a:p>
          <a:p>
            <a:pPr marL="0" indent="0">
              <a:buNone/>
            </a:pPr>
            <a:r>
              <a:rPr lang="en-US" sz="2600" dirty="0" smtClean="0">
                <a:solidFill>
                  <a:srgbClr val="00B050"/>
                </a:solidFill>
              </a:rPr>
              <a:t>• Monitor </a:t>
            </a:r>
            <a:r>
              <a:rPr lang="en-US" sz="2600" dirty="0">
                <a:solidFill>
                  <a:srgbClr val="00B050"/>
                </a:solidFill>
              </a:rPr>
              <a:t>fund raising program to see that funds are well used, in accordance with the donor’s wishes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97947" y="152400"/>
            <a:ext cx="11049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3987"/>
            <a:ext cx="1103313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8923305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66FF"/>
                </a:solidFill>
              </a:rPr>
              <a:t>Wrap Up / Questions and Answers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04312" y="1527175"/>
            <a:ext cx="3098864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8061736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304800"/>
            <a:ext cx="853440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200" b="1" dirty="0" smtClean="0">
              <a:solidFill>
                <a:srgbClr val="0066FF"/>
              </a:solidFill>
            </a:endParaRPr>
          </a:p>
          <a:p>
            <a:pPr algn="ctr"/>
            <a:endParaRPr lang="en-US" sz="3200" b="1" dirty="0">
              <a:solidFill>
                <a:srgbClr val="0066FF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66FF"/>
                </a:solidFill>
              </a:rPr>
              <a:t>Sheryl </a:t>
            </a:r>
            <a:r>
              <a:rPr lang="en-US" sz="3200" b="1" dirty="0">
                <a:solidFill>
                  <a:srgbClr val="0066FF"/>
                </a:solidFill>
              </a:rPr>
              <a:t>Robinson </a:t>
            </a:r>
            <a:r>
              <a:rPr lang="en-US" sz="3200" b="1" dirty="0" smtClean="0">
                <a:solidFill>
                  <a:srgbClr val="0066FF"/>
                </a:solidFill>
              </a:rPr>
              <a:t>McMillan</a:t>
            </a:r>
          </a:p>
          <a:p>
            <a:pPr algn="ctr"/>
            <a:r>
              <a:rPr lang="en-US" sz="3200" b="1" dirty="0" smtClean="0">
                <a:solidFill>
                  <a:srgbClr val="0066FF"/>
                </a:solidFill>
              </a:rPr>
              <a:t>Frank McMillan</a:t>
            </a:r>
          </a:p>
          <a:p>
            <a:endParaRPr lang="en-US" sz="2400" dirty="0"/>
          </a:p>
          <a:p>
            <a:pPr algn="ctr"/>
            <a:r>
              <a:rPr lang="en-US" sz="2400" dirty="0" smtClean="0">
                <a:solidFill>
                  <a:srgbClr val="00B050"/>
                </a:solidFill>
              </a:rPr>
              <a:t>Post </a:t>
            </a:r>
            <a:r>
              <a:rPr lang="en-US" sz="2400" dirty="0">
                <a:solidFill>
                  <a:srgbClr val="00B050"/>
                </a:solidFill>
              </a:rPr>
              <a:t>Office Box 6576 </a:t>
            </a:r>
          </a:p>
          <a:p>
            <a:pPr algn="ctr"/>
            <a:r>
              <a:rPr lang="en-US" sz="2400" dirty="0">
                <a:solidFill>
                  <a:srgbClr val="00B050"/>
                </a:solidFill>
              </a:rPr>
              <a:t>Corpus Christi, Texas 78466-6576</a:t>
            </a:r>
          </a:p>
          <a:p>
            <a:pPr algn="ctr"/>
            <a:endParaRPr lang="en-US" sz="2400" dirty="0" smtClean="0">
              <a:solidFill>
                <a:srgbClr val="00B050"/>
              </a:solidFill>
            </a:endParaRPr>
          </a:p>
          <a:p>
            <a:pPr algn="ctr"/>
            <a:r>
              <a:rPr lang="en-US" sz="2400" dirty="0" smtClean="0">
                <a:solidFill>
                  <a:srgbClr val="00B050"/>
                </a:solidFill>
              </a:rPr>
              <a:t>Sheryl: 361-765-4427</a:t>
            </a:r>
          </a:p>
          <a:p>
            <a:pPr algn="ctr"/>
            <a:r>
              <a:rPr lang="en-US" sz="2400" dirty="0" smtClean="0">
                <a:solidFill>
                  <a:srgbClr val="00B050"/>
                </a:solidFill>
              </a:rPr>
              <a:t>Frank: 361-765-4453</a:t>
            </a:r>
          </a:p>
          <a:p>
            <a:pPr algn="ctr"/>
            <a:endParaRPr lang="en-US" sz="2400" dirty="0">
              <a:solidFill>
                <a:srgbClr val="00B050"/>
              </a:solidFill>
            </a:endParaRPr>
          </a:p>
          <a:p>
            <a:pPr algn="ctr"/>
            <a:r>
              <a:rPr lang="en-US" sz="2400" dirty="0" smtClean="0">
                <a:solidFill>
                  <a:srgbClr val="00B050"/>
                </a:solidFill>
                <a:hlinkClick r:id="rId2"/>
              </a:rPr>
              <a:t>smcmil5049@aol.com</a:t>
            </a:r>
            <a:endParaRPr lang="en-US" sz="2400" dirty="0" smtClean="0">
              <a:solidFill>
                <a:srgbClr val="00B050"/>
              </a:solidFill>
            </a:endParaRPr>
          </a:p>
          <a:p>
            <a:pPr algn="ctr"/>
            <a:endParaRPr lang="en-US" sz="2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4275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66FF"/>
                </a:solidFill>
              </a:rPr>
              <a:t>U.S. Contributions 2018</a:t>
            </a:r>
            <a:endParaRPr lang="en-US" b="1" dirty="0">
              <a:solidFill>
                <a:srgbClr val="0066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00B050"/>
                </a:solidFill>
              </a:rPr>
              <a:t>American </a:t>
            </a:r>
            <a:r>
              <a:rPr lang="en-US" b="1" dirty="0">
                <a:solidFill>
                  <a:srgbClr val="00B050"/>
                </a:solidFill>
              </a:rPr>
              <a:t>individuals, bequests, foundations </a:t>
            </a:r>
            <a:r>
              <a:rPr lang="en-US" dirty="0">
                <a:solidFill>
                  <a:srgbClr val="00B050"/>
                </a:solidFill>
              </a:rPr>
              <a:t>and </a:t>
            </a:r>
            <a:r>
              <a:rPr lang="en-US" b="1" dirty="0">
                <a:solidFill>
                  <a:srgbClr val="00B050"/>
                </a:solidFill>
              </a:rPr>
              <a:t>corporations</a:t>
            </a:r>
            <a:r>
              <a:rPr lang="en-US" dirty="0">
                <a:solidFill>
                  <a:srgbClr val="00B050"/>
                </a:solidFill>
              </a:rPr>
              <a:t> gave an estimated </a:t>
            </a:r>
            <a:r>
              <a:rPr lang="en-US" b="1" dirty="0">
                <a:solidFill>
                  <a:srgbClr val="00B050"/>
                </a:solidFill>
              </a:rPr>
              <a:t>$</a:t>
            </a:r>
            <a:r>
              <a:rPr lang="en-US" b="1" dirty="0" smtClean="0">
                <a:solidFill>
                  <a:srgbClr val="00B050"/>
                </a:solidFill>
              </a:rPr>
              <a:t>427.71 billion </a:t>
            </a:r>
            <a:r>
              <a:rPr lang="en-US" dirty="0">
                <a:solidFill>
                  <a:srgbClr val="00B050"/>
                </a:solidFill>
              </a:rPr>
              <a:t>to U.S. charities in </a:t>
            </a:r>
            <a:r>
              <a:rPr lang="en-US" dirty="0" smtClean="0">
                <a:solidFill>
                  <a:srgbClr val="00B050"/>
                </a:solidFill>
              </a:rPr>
              <a:t>2018.</a:t>
            </a:r>
          </a:p>
          <a:p>
            <a:pPr marL="0" indent="0">
              <a:buNone/>
            </a:pPr>
            <a:endParaRPr lang="en-US" dirty="0">
              <a:solidFill>
                <a:srgbClr val="00B050"/>
              </a:solidFill>
            </a:endParaRPr>
          </a:p>
          <a:p>
            <a:r>
              <a:rPr lang="en-US" dirty="0">
                <a:solidFill>
                  <a:srgbClr val="00B050"/>
                </a:solidFill>
              </a:rPr>
              <a:t>Total charitable </a:t>
            </a:r>
            <a:r>
              <a:rPr lang="en-US" b="1" dirty="0">
                <a:solidFill>
                  <a:srgbClr val="00B050"/>
                </a:solidFill>
              </a:rPr>
              <a:t>giving rose 0.7% </a:t>
            </a:r>
            <a:r>
              <a:rPr lang="en-US" dirty="0">
                <a:solidFill>
                  <a:srgbClr val="00B050"/>
                </a:solidFill>
              </a:rPr>
              <a:t>measured in current dollars over the revised total of $424.74 billion contributed in 2017. </a:t>
            </a:r>
            <a:endParaRPr lang="en-US" dirty="0" smtClean="0">
              <a:solidFill>
                <a:srgbClr val="00B050"/>
              </a:solidFill>
            </a:endParaRPr>
          </a:p>
          <a:p>
            <a:endParaRPr lang="en-US" dirty="0" smtClean="0">
              <a:solidFill>
                <a:srgbClr val="00B050"/>
              </a:solidFill>
            </a:endParaRPr>
          </a:p>
          <a:p>
            <a:r>
              <a:rPr lang="en-US" b="1" dirty="0" smtClean="0">
                <a:solidFill>
                  <a:srgbClr val="00B050"/>
                </a:solidFill>
              </a:rPr>
              <a:t>Adjusted </a:t>
            </a:r>
            <a:r>
              <a:rPr lang="en-US" b="1" dirty="0">
                <a:solidFill>
                  <a:srgbClr val="00B050"/>
                </a:solidFill>
              </a:rPr>
              <a:t>for inflation</a:t>
            </a:r>
            <a:r>
              <a:rPr lang="en-US" dirty="0">
                <a:solidFill>
                  <a:srgbClr val="00B050"/>
                </a:solidFill>
              </a:rPr>
              <a:t>, total giving </a:t>
            </a:r>
            <a:r>
              <a:rPr lang="en-US" b="1" dirty="0">
                <a:solidFill>
                  <a:srgbClr val="00B050"/>
                </a:solidFill>
              </a:rPr>
              <a:t>declined 1.7%. </a:t>
            </a:r>
            <a:endParaRPr lang="en-US" b="1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</a:rPr>
              <a:t>    www.givingusa.org</a:t>
            </a:r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04800"/>
            <a:ext cx="607048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90423"/>
            <a:ext cx="603250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48324" y="4953000"/>
            <a:ext cx="1395324" cy="1395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6270586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99845"/>
            <a:ext cx="5181600" cy="6159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17344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66FF"/>
                </a:solidFill>
              </a:rPr>
              <a:t>Giving by Generation</a:t>
            </a:r>
            <a:endParaRPr lang="en-US" b="1" dirty="0">
              <a:solidFill>
                <a:srgbClr val="0066FF"/>
              </a:solidFill>
            </a:endParaRPr>
          </a:p>
        </p:txBody>
      </p:sp>
      <p:pic>
        <p:nvPicPr>
          <p:cNvPr id="4100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752600"/>
            <a:ext cx="6553200" cy="3758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38356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66FF"/>
                </a:solidFill>
              </a:rPr>
              <a:t>Generational Characteristics</a:t>
            </a:r>
            <a:endParaRPr lang="en-US" b="1" dirty="0">
              <a:solidFill>
                <a:srgbClr val="0066FF"/>
              </a:solidFill>
            </a:endParaRPr>
          </a:p>
        </p:txBody>
      </p:sp>
      <p:pic>
        <p:nvPicPr>
          <p:cNvPr id="13315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1828800"/>
            <a:ext cx="762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905480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66FF"/>
                </a:solidFill>
              </a:rPr>
              <a:t>Greatest Generation (1901 and 1927)</a:t>
            </a:r>
          </a:p>
        </p:txBody>
      </p:sp>
      <p:sp>
        <p:nvSpPr>
          <p:cNvPr id="8" name="Rectangle 7"/>
          <p:cNvSpPr/>
          <p:nvPr/>
        </p:nvSpPr>
        <p:spPr>
          <a:xfrm>
            <a:off x="214223" y="1524000"/>
            <a:ext cx="8686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B050"/>
                </a:solidFill>
              </a:rPr>
              <a:t>11.8</a:t>
            </a:r>
            <a:r>
              <a:rPr lang="en-US" sz="2000" dirty="0">
                <a:solidFill>
                  <a:srgbClr val="00B050"/>
                </a:solidFill>
              </a:rPr>
              <a:t>% of the US population.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B050"/>
                </a:solidFill>
              </a:rPr>
              <a:t>30% of donors aged 75+ say they have given online in the last 12 months and on average give 25% more frequently than younger generations.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B050"/>
                </a:solidFill>
              </a:rPr>
              <a:t>88% of the Greatest gen gives to charity, donating an annual average of $1,367 across 6.2 organizations.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B050"/>
                </a:solidFill>
              </a:rPr>
              <a:t>They represent 26% of total US giving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B050"/>
                </a:solidFill>
              </a:rPr>
              <a:t>Greatest prefer voice calls and direct mail. These donors are late adopters of email and do not typically use text messaging or social media.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B050"/>
                </a:solidFill>
              </a:rPr>
              <a:t>Greatest are most likely to give through direct mail campaigns and donate physical goods</a:t>
            </a:r>
            <a:r>
              <a:rPr lang="en-US" sz="2000" dirty="0" smtClean="0">
                <a:solidFill>
                  <a:srgbClr val="00B050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B050"/>
              </a:solidFill>
            </a:endParaRPr>
          </a:p>
          <a:p>
            <a:endParaRPr lang="en-US" sz="2000" dirty="0">
              <a:solidFill>
                <a:srgbClr val="00B050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19423" y="4724400"/>
            <a:ext cx="1581150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7020718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0066FF"/>
                </a:solidFill>
              </a:rPr>
              <a:t>Baby Boomers </a:t>
            </a:r>
            <a:r>
              <a:rPr lang="en-US" b="1" dirty="0" smtClean="0">
                <a:solidFill>
                  <a:srgbClr val="0066FF"/>
                </a:solidFill>
              </a:rPr>
              <a:t>(1946 to 1964)</a:t>
            </a:r>
            <a:endParaRPr lang="en-US" b="1" dirty="0">
              <a:solidFill>
                <a:srgbClr val="0066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1524000"/>
            <a:ext cx="86106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B050"/>
                </a:solidFill>
              </a:rPr>
              <a:t>23.6</a:t>
            </a:r>
            <a:r>
              <a:rPr lang="en-US" sz="2000" dirty="0">
                <a:solidFill>
                  <a:srgbClr val="00B050"/>
                </a:solidFill>
              </a:rPr>
              <a:t>% of the US populations.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B050"/>
                </a:solidFill>
              </a:rPr>
              <a:t>49% of Baby Boomer donors are enrolled in a monthly giving program.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B050"/>
                </a:solidFill>
              </a:rPr>
              <a:t>41% give tribute gifts.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B050"/>
                </a:solidFill>
              </a:rPr>
              <a:t>35% donate to crowdfunding campaigns.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B050"/>
                </a:solidFill>
              </a:rPr>
              <a:t>15% gave on #</a:t>
            </a:r>
            <a:r>
              <a:rPr lang="en-US" sz="2000" dirty="0" err="1">
                <a:solidFill>
                  <a:srgbClr val="00B050"/>
                </a:solidFill>
              </a:rPr>
              <a:t>GivingTuesday</a:t>
            </a:r>
            <a:r>
              <a:rPr lang="en-US" sz="2000" dirty="0">
                <a:solidFill>
                  <a:srgbClr val="00B050"/>
                </a:solidFill>
              </a:rPr>
              <a:t> 2017.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B050"/>
                </a:solidFill>
              </a:rPr>
              <a:t>21% give through Facebook fundraising tools.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B050"/>
                </a:solidFill>
              </a:rPr>
              <a:t>71% volunteer locally, 9% internationally.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B050"/>
                </a:solidFill>
              </a:rPr>
              <a:t>58% attend fundraising events.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B050"/>
                </a:solidFill>
              </a:rPr>
              <a:t>24% of Boomers say they were promoted to give an online donation because of direct mail they received.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B050"/>
                </a:solidFill>
              </a:rPr>
              <a:t>72% of Boomers give to charity, donating an annual average of $1,212 across 4.5 organizations.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B050"/>
                </a:solidFill>
              </a:rPr>
              <a:t>Boomers answer voice calls, check email regularly, and also use text messaging and social media. </a:t>
            </a:r>
            <a:r>
              <a:rPr lang="en-US" sz="2000" dirty="0" smtClean="0">
                <a:solidFill>
                  <a:srgbClr val="00B050"/>
                </a:solidFill>
              </a:rPr>
              <a:t>Boomers </a:t>
            </a:r>
            <a:r>
              <a:rPr lang="en-US" sz="2000" dirty="0">
                <a:solidFill>
                  <a:srgbClr val="00B050"/>
                </a:solidFill>
              </a:rPr>
              <a:t>are most likely to make recurring donations on a monthly, quarterly or yearly basis.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286000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060437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0066FF"/>
                </a:solidFill>
              </a:rPr>
              <a:t>Gen Xers </a:t>
            </a:r>
            <a:r>
              <a:rPr lang="en-US" b="1" dirty="0" smtClean="0">
                <a:solidFill>
                  <a:srgbClr val="0066FF"/>
                </a:solidFill>
              </a:rPr>
              <a:t>(1965 </a:t>
            </a:r>
            <a:r>
              <a:rPr lang="en-US" b="1" dirty="0">
                <a:solidFill>
                  <a:srgbClr val="0066FF"/>
                </a:solidFill>
              </a:rPr>
              <a:t>to </a:t>
            </a:r>
            <a:r>
              <a:rPr lang="en-US" b="1" dirty="0" smtClean="0">
                <a:solidFill>
                  <a:srgbClr val="0066FF"/>
                </a:solidFill>
              </a:rPr>
              <a:t>1980)</a:t>
            </a:r>
            <a:endParaRPr lang="en-US" b="1" dirty="0">
              <a:solidFill>
                <a:srgbClr val="0066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1219" y="1524000"/>
            <a:ext cx="86868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B050"/>
                </a:solidFill>
              </a:rPr>
              <a:t>20.4</a:t>
            </a:r>
            <a:r>
              <a:rPr lang="en-US" sz="2000" dirty="0">
                <a:solidFill>
                  <a:srgbClr val="00B050"/>
                </a:solidFill>
              </a:rPr>
              <a:t>% of US population.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B050"/>
                </a:solidFill>
              </a:rPr>
              <a:t>49% of Gen X donors are enrolled in a monthly giving program.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B050"/>
                </a:solidFill>
              </a:rPr>
              <a:t>31% give tribute gifts.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B050"/>
                </a:solidFill>
              </a:rPr>
              <a:t>45% donate to crowdfunding campaigns.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B050"/>
                </a:solidFill>
              </a:rPr>
              <a:t>14% gave on #</a:t>
            </a:r>
            <a:r>
              <a:rPr lang="en-US" sz="2000" dirty="0" err="1">
                <a:solidFill>
                  <a:srgbClr val="00B050"/>
                </a:solidFill>
              </a:rPr>
              <a:t>GivingTuesday</a:t>
            </a:r>
            <a:r>
              <a:rPr lang="en-US" sz="2000" dirty="0">
                <a:solidFill>
                  <a:srgbClr val="00B050"/>
                </a:solidFill>
              </a:rPr>
              <a:t> 2017.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B050"/>
                </a:solidFill>
              </a:rPr>
              <a:t>19% give through Facebook fundraising tools.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B050"/>
                </a:solidFill>
              </a:rPr>
              <a:t>64% volunteer locally, 8% internationally.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B050"/>
                </a:solidFill>
              </a:rPr>
              <a:t>56% attend fundraising events.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B050"/>
                </a:solidFill>
              </a:rPr>
              <a:t>Gen Xers are most likely to fundraise on behalf of a cause, make a pledge, and volunteer their time to an organization.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B050"/>
                </a:solidFill>
              </a:rPr>
              <a:t>Gen X prefers text messages or voice calls. These donors regularly check email and stay up to date on social media feeds.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B050"/>
                </a:solidFill>
              </a:rPr>
              <a:t>Email prompted 31% of online donations made by Gen </a:t>
            </a:r>
            <a:r>
              <a:rPr lang="en-US" sz="2000" dirty="0" smtClean="0">
                <a:solidFill>
                  <a:srgbClr val="00B050"/>
                </a:solidFill>
              </a:rPr>
              <a:t>X</a:t>
            </a:r>
            <a:endParaRPr lang="en-US" sz="2000" dirty="0">
              <a:solidFill>
                <a:srgbClr val="00B050"/>
              </a:solidFill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81238" y="5105400"/>
            <a:ext cx="1818477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762481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66FF"/>
                </a:solidFill>
              </a:rPr>
              <a:t>Millennials (1981 to 1996)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" y="1228398"/>
            <a:ext cx="86868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B050"/>
                </a:solidFill>
              </a:rPr>
              <a:t>25.9</a:t>
            </a:r>
            <a:r>
              <a:rPr lang="en-US" sz="2000" dirty="0">
                <a:solidFill>
                  <a:srgbClr val="00B050"/>
                </a:solidFill>
              </a:rPr>
              <a:t>% of US population.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B050"/>
                </a:solidFill>
              </a:rPr>
              <a:t>40% of Millennial donors are enrolled in a monthly giving program.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B050"/>
                </a:solidFill>
              </a:rPr>
              <a:t>26% gave tribute gifts.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B050"/>
                </a:solidFill>
              </a:rPr>
              <a:t>46% donate to crowdfunding campaigns.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B050"/>
                </a:solidFill>
              </a:rPr>
              <a:t>15% gave on #</a:t>
            </a:r>
            <a:r>
              <a:rPr lang="en-US" sz="2000" dirty="0" err="1">
                <a:solidFill>
                  <a:srgbClr val="00B050"/>
                </a:solidFill>
              </a:rPr>
              <a:t>GivingTuesday</a:t>
            </a:r>
            <a:r>
              <a:rPr lang="en-US" sz="2000" dirty="0">
                <a:solidFill>
                  <a:srgbClr val="00B050"/>
                </a:solidFill>
              </a:rPr>
              <a:t> 2017.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B050"/>
                </a:solidFill>
              </a:rPr>
              <a:t>16% give through Facebook fundraising tools.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B050"/>
                </a:solidFill>
              </a:rPr>
              <a:t>64% volunteer locally, 9% internationally.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B050"/>
                </a:solidFill>
              </a:rPr>
              <a:t>55% attend fundraising events.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B050"/>
                </a:solidFill>
              </a:rPr>
              <a:t>11% of total US giving comes from Millennials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B050"/>
                </a:solidFill>
              </a:rPr>
              <a:t>84% of Millennials give to charity, donating an annual average of $481 across 3.3 organizations.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B050"/>
                </a:solidFill>
              </a:rPr>
              <a:t>Millennials are active on their </a:t>
            </a:r>
            <a:r>
              <a:rPr lang="en-US" sz="2000" dirty="0" smtClean="0">
                <a:solidFill>
                  <a:srgbClr val="00B050"/>
                </a:solidFill>
              </a:rPr>
              <a:t>phones; respond </a:t>
            </a:r>
            <a:r>
              <a:rPr lang="en-US" sz="2000" dirty="0">
                <a:solidFill>
                  <a:srgbClr val="00B050"/>
                </a:solidFill>
              </a:rPr>
              <a:t>best to text message and social media, but rarely check personal email or respond to voice calls.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B050"/>
                </a:solidFill>
              </a:rPr>
              <a:t>Millennials are most likely to contribute to work sponsored initiatives, donate via mobile and watch online videos before making a gift</a:t>
            </a:r>
            <a:r>
              <a:rPr lang="en-US" sz="2000" dirty="0" smtClean="0">
                <a:solidFill>
                  <a:srgbClr val="00B050"/>
                </a:solidFill>
              </a:rPr>
              <a:t>.</a:t>
            </a:r>
            <a:endParaRPr lang="en-US" sz="2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21841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1903</TotalTime>
  <Words>1120</Words>
  <Application>Microsoft Office PowerPoint</Application>
  <PresentationFormat>On-screen Show (4:3)</PresentationFormat>
  <Paragraphs>134</Paragraphs>
  <Slides>17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Civic</vt:lpstr>
      <vt:lpstr>Fundraising: Know Your Donors </vt:lpstr>
      <vt:lpstr>U.S. Contributions 2018</vt:lpstr>
      <vt:lpstr>Slide 3</vt:lpstr>
      <vt:lpstr>Giving by Generation</vt:lpstr>
      <vt:lpstr>Generational Characteristics</vt:lpstr>
      <vt:lpstr>Greatest Generation (1901 and 1927)</vt:lpstr>
      <vt:lpstr>Baby Boomers (1946 to 1964)</vt:lpstr>
      <vt:lpstr>Gen Xers (1965 to 1980)</vt:lpstr>
      <vt:lpstr>Millennials (1981 to 1996)</vt:lpstr>
      <vt:lpstr>Millennials continued</vt:lpstr>
      <vt:lpstr>Gen Z (late-1990s to early-2000s)</vt:lpstr>
      <vt:lpstr>Why People Give….and Stop Giving</vt:lpstr>
      <vt:lpstr>Define Your Needs</vt:lpstr>
      <vt:lpstr>Cycle of Donations</vt:lpstr>
      <vt:lpstr>Who is Responsible?</vt:lpstr>
      <vt:lpstr>Wrap Up / Questions and Answers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Charlie’s Place Recovery Center</dc:title>
  <dc:creator>Owner</dc:creator>
  <cp:lastModifiedBy>Moore Foundation</cp:lastModifiedBy>
  <cp:revision>61</cp:revision>
  <cp:lastPrinted>2019-05-20T02:37:19Z</cp:lastPrinted>
  <dcterms:created xsi:type="dcterms:W3CDTF">2006-08-16T00:00:00Z</dcterms:created>
  <dcterms:modified xsi:type="dcterms:W3CDTF">2020-02-04T17:55:37Z</dcterms:modified>
</cp:coreProperties>
</file>