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Radley" charset="1" panose="00000500000000000000"/>
      <p:regular r:id="rId18"/>
    </p:embeddedFont>
    <p:embeddedFont>
      <p:font typeface="Carlito" charset="1" panose="020F0502020204030204"/>
      <p:regular r:id="rId19"/>
    </p:embeddedFont>
    <p:embeddedFont>
      <p:font typeface="Radley Italics" charset="1" panose="00000500000000000000"/>
      <p:regular r:id="rId20"/>
    </p:embeddedFont>
    <p:embeddedFont>
      <p:font typeface="Carlito Bold" charset="1" panose="020F0502020204030204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800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981575" y="3352800"/>
            <a:ext cx="8324850" cy="6934200"/>
            <a:chOff x="0" y="0"/>
            <a:chExt cx="1289737" cy="107428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9737" cy="1074289"/>
            </a:xfrm>
            <a:custGeom>
              <a:avLst/>
              <a:gdLst/>
              <a:ahLst/>
              <a:cxnLst/>
              <a:rect r="r" b="b" t="t" l="l"/>
              <a:pathLst>
                <a:path h="1074289" w="1289737">
                  <a:moveTo>
                    <a:pt x="0" y="0"/>
                  </a:moveTo>
                  <a:lnTo>
                    <a:pt x="1289737" y="0"/>
                  </a:lnTo>
                  <a:lnTo>
                    <a:pt x="1289737" y="1074289"/>
                  </a:lnTo>
                  <a:lnTo>
                    <a:pt x="0" y="1074289"/>
                  </a:lnTo>
                  <a:close/>
                </a:path>
              </a:pathLst>
            </a:custGeom>
            <a:blipFill>
              <a:blip r:embed="rId2"/>
              <a:stretch>
                <a:fillRect l="0" t="-10027" r="0" b="-1002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66750" y="666750"/>
            <a:ext cx="16954500" cy="2172955"/>
            <a:chOff x="0" y="0"/>
            <a:chExt cx="22606000" cy="2897274"/>
          </a:xfrm>
        </p:grpSpPr>
        <p:sp>
          <p:nvSpPr>
            <p:cNvPr name="AutoShape 5" id="5"/>
            <p:cNvSpPr/>
            <p:nvPr/>
          </p:nvSpPr>
          <p:spPr>
            <a:xfrm>
              <a:off x="0" y="2884574"/>
              <a:ext cx="22606000" cy="0"/>
            </a:xfrm>
            <a:prstGeom prst="line">
              <a:avLst/>
            </a:prstGeom>
            <a:ln cap="flat" w="25400">
              <a:solidFill>
                <a:srgbClr val="ECF0F1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6" id="6"/>
            <p:cNvSpPr txBox="true"/>
            <p:nvPr/>
          </p:nvSpPr>
          <p:spPr>
            <a:xfrm rot="0">
              <a:off x="0" y="219075"/>
              <a:ext cx="22606000" cy="20839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1378"/>
                </a:lnSpc>
              </a:pPr>
              <a:r>
                <a:rPr lang="en-US" sz="11378" spc="-227" u="none">
                  <a:solidFill>
                    <a:srgbClr val="ECF0F1"/>
                  </a:solidFill>
                  <a:latin typeface="Radley"/>
                  <a:ea typeface="Radley"/>
                  <a:cs typeface="Radley"/>
                  <a:sym typeface="Radley"/>
                </a:rPr>
                <a:t>Dimensions of Bilingualism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3611225" y="9275446"/>
            <a:ext cx="4010025" cy="344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 spc="239">
                <a:solidFill>
                  <a:srgbClr val="ECF0F1"/>
                </a:solidFill>
                <a:latin typeface="Carlito"/>
                <a:ea typeface="Carlito"/>
                <a:cs typeface="Carlito"/>
                <a:sym typeface="Carlito"/>
              </a:rPr>
              <a:t>LE WEY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66750" y="9323705"/>
            <a:ext cx="4010025" cy="296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99"/>
              </a:lnSpc>
            </a:pPr>
            <a:r>
              <a:rPr lang="en-US" sz="2299" i="true">
                <a:solidFill>
                  <a:srgbClr val="95A5A6"/>
                </a:solidFill>
                <a:latin typeface="Radley Italics"/>
                <a:ea typeface="Radley Italics"/>
                <a:cs typeface="Radley Italics"/>
                <a:sym typeface="Radley Italics"/>
              </a:rPr>
              <a:t>Douglas Fantini da Silva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F0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96400" y="6038850"/>
            <a:ext cx="4010025" cy="3581400"/>
            <a:chOff x="0" y="0"/>
            <a:chExt cx="1391532" cy="12427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2"/>
              <a:stretch>
                <a:fillRect l="0" t="-1015" r="0" b="-101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981575" y="6038850"/>
            <a:ext cx="4010025" cy="3581400"/>
            <a:chOff x="0" y="0"/>
            <a:chExt cx="1391532" cy="12427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3"/>
              <a:stretch>
                <a:fillRect l="0" t="-1015" r="0" b="-1015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611225" y="6038850"/>
            <a:ext cx="4010025" cy="3581400"/>
            <a:chOff x="0" y="0"/>
            <a:chExt cx="1391532" cy="12427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4"/>
              <a:stretch>
                <a:fillRect l="0" t="-1015" r="0" b="-1015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666750" y="723900"/>
            <a:ext cx="13249275" cy="100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7000">
                <a:solidFill>
                  <a:srgbClr val="34495E"/>
                </a:solidFill>
                <a:latin typeface="Radley"/>
                <a:ea typeface="Radley"/>
                <a:cs typeface="Radley"/>
                <a:sym typeface="Radley"/>
              </a:rPr>
              <a:t>Cognitive Advantages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4981575" y="4248150"/>
            <a:ext cx="2876550" cy="1220152"/>
            <a:chOff x="0" y="0"/>
            <a:chExt cx="3835400" cy="162687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7F8C8D"/>
                  </a:solidFill>
                  <a:latin typeface="Radley"/>
                  <a:ea typeface="Radley"/>
                  <a:cs typeface="Radley"/>
                  <a:sym typeface="Radley"/>
                </a:rPr>
                <a:t>Flexibility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829945"/>
              <a:ext cx="3835400" cy="796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362"/>
                </a:lnSpc>
              </a:pPr>
              <a:r>
                <a:rPr lang="en-US" sz="1687">
                  <a:solidFill>
                    <a:srgbClr val="34495E"/>
                  </a:solidFill>
                  <a:latin typeface="Carlito"/>
                  <a:ea typeface="Carlito"/>
                  <a:cs typeface="Carlito"/>
                  <a:sym typeface="Carlito"/>
                </a:rPr>
                <a:t>Bilinguals demonstrate </a:t>
              </a:r>
              <a:r>
                <a:rPr lang="en-US" b="true" sz="1687">
                  <a:solidFill>
                    <a:srgbClr val="34495E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improved mental agility</a:t>
              </a:r>
              <a:r>
                <a:rPr lang="en-US" sz="1687">
                  <a:solidFill>
                    <a:srgbClr val="34495E"/>
                  </a:solidFill>
                  <a:latin typeface="Carlito"/>
                  <a:ea typeface="Carlito"/>
                  <a:cs typeface="Carlito"/>
                  <a:sym typeface="Carlito"/>
                </a:rPr>
                <a:t> in tasks.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296400" y="4248150"/>
            <a:ext cx="2876550" cy="1220152"/>
            <a:chOff x="0" y="0"/>
            <a:chExt cx="3835400" cy="1626870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829945"/>
              <a:ext cx="3835400" cy="796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362"/>
                </a:lnSpc>
              </a:pPr>
              <a:r>
                <a:rPr lang="en-US" sz="1687">
                  <a:solidFill>
                    <a:srgbClr val="34495E"/>
                  </a:solidFill>
                  <a:latin typeface="Carlito"/>
                  <a:ea typeface="Carlito"/>
                  <a:cs typeface="Carlito"/>
                  <a:sym typeface="Carlito"/>
                </a:rPr>
                <a:t>Enhanced memory skills are </a:t>
              </a:r>
              <a:r>
                <a:rPr lang="en-US" b="true" sz="1687">
                  <a:solidFill>
                    <a:srgbClr val="34495E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common among bilinguals</a:t>
              </a:r>
              <a:r>
                <a:rPr lang="en-US" sz="1687">
                  <a:solidFill>
                    <a:srgbClr val="34495E"/>
                  </a:solidFill>
                  <a:latin typeface="Carlito"/>
                  <a:ea typeface="Carlito"/>
                  <a:cs typeface="Carlito"/>
                  <a:sym typeface="Carlito"/>
                </a:rPr>
                <a:t>.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7F8C8D"/>
                  </a:solidFill>
                  <a:latin typeface="Radley"/>
                  <a:ea typeface="Radley"/>
                  <a:cs typeface="Radley"/>
                  <a:sym typeface="Radley"/>
                </a:rPr>
                <a:t>Memory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611225" y="4248150"/>
            <a:ext cx="2876550" cy="1220152"/>
            <a:chOff x="0" y="0"/>
            <a:chExt cx="3835400" cy="1626870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829945"/>
              <a:ext cx="3835400" cy="796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362"/>
                </a:lnSpc>
              </a:pPr>
              <a:r>
                <a:rPr lang="en-US" sz="1687">
                  <a:solidFill>
                    <a:srgbClr val="34495E"/>
                  </a:solidFill>
                  <a:latin typeface="Carlito"/>
                  <a:ea typeface="Carlito"/>
                  <a:cs typeface="Carlito"/>
                  <a:sym typeface="Carlito"/>
                </a:rPr>
                <a:t>Bilinguals exhibit </a:t>
              </a:r>
              <a:r>
                <a:rPr lang="en-US" b="true" sz="1687">
                  <a:solidFill>
                    <a:srgbClr val="34495E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better executive control</a:t>
              </a:r>
              <a:r>
                <a:rPr lang="en-US" sz="1687">
                  <a:solidFill>
                    <a:srgbClr val="34495E"/>
                  </a:solidFill>
                  <a:latin typeface="Carlito"/>
                  <a:ea typeface="Carlito"/>
                  <a:cs typeface="Carlito"/>
                  <a:sym typeface="Carlito"/>
                </a:rPr>
                <a:t> over tasks.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7F8C8D"/>
                  </a:solidFill>
                  <a:latin typeface="Radley"/>
                  <a:ea typeface="Radley"/>
                  <a:cs typeface="Radley"/>
                  <a:sym typeface="Radley"/>
                </a:rPr>
                <a:t>Control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800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29875" y="0"/>
            <a:ext cx="7858125" cy="10287000"/>
            <a:chOff x="0" y="0"/>
            <a:chExt cx="1217429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17429" cy="1593725"/>
            </a:xfrm>
            <a:custGeom>
              <a:avLst/>
              <a:gdLst/>
              <a:ahLst/>
              <a:cxnLst/>
              <a:rect r="r" b="b" t="t" l="l"/>
              <a:pathLst>
                <a:path h="1593725" w="1217429">
                  <a:moveTo>
                    <a:pt x="0" y="0"/>
                  </a:moveTo>
                  <a:lnTo>
                    <a:pt x="1217429" y="0"/>
                  </a:lnTo>
                  <a:lnTo>
                    <a:pt x="121742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0" t="-505" r="0" b="-50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66750" y="666755"/>
            <a:ext cx="9270532" cy="9582150"/>
            <a:chOff x="0" y="0"/>
            <a:chExt cx="12360709" cy="12776200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26326" y="57150"/>
              <a:ext cx="9614826" cy="13584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840"/>
                </a:lnSpc>
                <a:spcBef>
                  <a:spcPct val="0"/>
                </a:spcBef>
              </a:pPr>
              <a:r>
                <a:rPr lang="en-US" sz="7000" i="true">
                  <a:solidFill>
                    <a:srgbClr val="ECF0F1"/>
                  </a:solidFill>
                  <a:latin typeface="Radley Italics"/>
                  <a:ea typeface="Radley Italics"/>
                  <a:cs typeface="Radley Italics"/>
                  <a:sym typeface="Radley Italics"/>
                </a:rPr>
                <a:t>In conclusion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26326" y="2387600"/>
              <a:ext cx="12334383" cy="10388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647700" indent="-323850" lvl="1">
                <a:lnSpc>
                  <a:spcPts val="36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>
                  <a:solidFill>
                    <a:srgbClr val="95A5A6"/>
                  </a:solidFill>
                  <a:latin typeface="Radley"/>
                  <a:ea typeface="Radley"/>
                  <a:cs typeface="Radley"/>
                  <a:sym typeface="Radley"/>
                </a:rPr>
                <a:t>Bilingualism</a:t>
              </a:r>
              <a:r>
                <a:rPr lang="en-US" sz="3000" u="none">
                  <a:solidFill>
                    <a:srgbClr val="95A5A6"/>
                  </a:solidFill>
                  <a:latin typeface="Radley"/>
                  <a:ea typeface="Radley"/>
                  <a:cs typeface="Radley"/>
                  <a:sym typeface="Radley"/>
                </a:rPr>
                <a:t> means using two languages and understanding different cultures.</a:t>
              </a:r>
            </a:p>
            <a:p>
              <a:pPr algn="l">
                <a:lnSpc>
                  <a:spcPts val="3120"/>
                </a:lnSpc>
                <a:spcBef>
                  <a:spcPct val="0"/>
                </a:spcBef>
              </a:pPr>
            </a:p>
            <a:p>
              <a:pPr algn="l">
                <a:lnSpc>
                  <a:spcPts val="3120"/>
                </a:lnSpc>
                <a:spcBef>
                  <a:spcPct val="0"/>
                </a:spcBef>
              </a:pPr>
            </a:p>
            <a:p>
              <a:pPr algn="l" marL="626111" indent="-313055" lvl="1">
                <a:lnSpc>
                  <a:spcPts val="348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900" u="none">
                  <a:solidFill>
                    <a:srgbClr val="95A5A6"/>
                  </a:solidFill>
                  <a:latin typeface="Radley"/>
                  <a:ea typeface="Radley"/>
                  <a:cs typeface="Radley"/>
                  <a:sym typeface="Radley"/>
                </a:rPr>
                <a:t>Languages in contact influence how people speak and interact.</a:t>
              </a:r>
            </a:p>
            <a:p>
              <a:pPr algn="l">
                <a:lnSpc>
                  <a:spcPts val="3120"/>
                </a:lnSpc>
                <a:spcBef>
                  <a:spcPct val="0"/>
                </a:spcBef>
              </a:pPr>
            </a:p>
            <a:p>
              <a:pPr algn="l">
                <a:lnSpc>
                  <a:spcPts val="3120"/>
                </a:lnSpc>
                <a:spcBef>
                  <a:spcPct val="0"/>
                </a:spcBef>
              </a:pPr>
            </a:p>
            <a:p>
              <a:pPr algn="l" marL="734058" indent="-367029" lvl="1">
                <a:lnSpc>
                  <a:spcPts val="40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399" u="none">
                  <a:solidFill>
                    <a:srgbClr val="95A5A6"/>
                  </a:solidFill>
                  <a:latin typeface="Radley"/>
                  <a:ea typeface="Radley"/>
                  <a:cs typeface="Radley"/>
                  <a:sym typeface="Radley"/>
                </a:rPr>
                <a:t>Language reflects identity, social status, and political power.</a:t>
              </a:r>
            </a:p>
            <a:p>
              <a:pPr algn="l">
                <a:lnSpc>
                  <a:spcPts val="3120"/>
                </a:lnSpc>
                <a:spcBef>
                  <a:spcPct val="0"/>
                </a:spcBef>
              </a:pPr>
            </a:p>
            <a:p>
              <a:pPr algn="l" marL="690879" indent="-345439" lvl="1">
                <a:lnSpc>
                  <a:spcPts val="383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199" u="none">
                  <a:solidFill>
                    <a:srgbClr val="95A5A6"/>
                  </a:solidFill>
                  <a:latin typeface="Radley"/>
                  <a:ea typeface="Radley"/>
                  <a:cs typeface="Radley"/>
                  <a:sym typeface="Radley"/>
                </a:rPr>
                <a:t>Bilinguals gain cognitive, communicative, and cultural advantages.</a:t>
              </a:r>
            </a:p>
            <a:p>
              <a:pPr algn="l">
                <a:lnSpc>
                  <a:spcPts val="3120"/>
                </a:lnSpc>
                <a:spcBef>
                  <a:spcPct val="0"/>
                </a:spcBef>
              </a:pPr>
            </a:p>
            <a:p>
              <a:pPr algn="l">
                <a:lnSpc>
                  <a:spcPts val="3120"/>
                </a:lnSpc>
                <a:spcBef>
                  <a:spcPct val="0"/>
                </a:spcBef>
              </a:pPr>
            </a:p>
            <a:p>
              <a:pPr algn="l" marL="626111" indent="-313055" lvl="1">
                <a:lnSpc>
                  <a:spcPts val="348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900" u="none">
                  <a:solidFill>
                    <a:srgbClr val="95A5A6"/>
                  </a:solidFill>
                  <a:latin typeface="Radley"/>
                  <a:ea typeface="Radley"/>
                  <a:cs typeface="Radley"/>
                  <a:sym typeface="Radley"/>
                </a:rPr>
                <a:t>Attitudes now see bilingualism as a valuable skill, not a drawback.</a:t>
              </a:r>
            </a:p>
            <a:p>
              <a:pPr algn="l" marL="0" indent="0" lvl="0">
                <a:lnSpc>
                  <a:spcPts val="3120"/>
                </a:lnSpc>
                <a:spcBef>
                  <a:spcPct val="0"/>
                </a:spcBef>
              </a:pPr>
            </a:p>
          </p:txBody>
        </p:sp>
        <p:sp>
          <p:nvSpPr>
            <p:cNvPr name="AutoShape 7" id="7"/>
            <p:cNvSpPr/>
            <p:nvPr/>
          </p:nvSpPr>
          <p:spPr>
            <a:xfrm>
              <a:off x="0" y="1901614"/>
              <a:ext cx="9614826" cy="0"/>
            </a:xfrm>
            <a:prstGeom prst="line">
              <a:avLst/>
            </a:prstGeom>
            <a:ln cap="flat" w="25400">
              <a:solidFill>
                <a:srgbClr val="ECF0F1"/>
              </a:solidFill>
              <a:prstDash val="solid"/>
              <a:headEnd type="none" len="sm" w="sm"/>
              <a:tailEnd type="none" len="sm" w="sm"/>
            </a:ln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800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65624" y="1965021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06330" y="5011384"/>
            <a:ext cx="8906038" cy="100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40"/>
              </a:lnSpc>
            </a:pPr>
            <a:r>
              <a:rPr lang="en-US" sz="7000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800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29875" y="0"/>
            <a:ext cx="7858125" cy="10287000"/>
            <a:chOff x="0" y="0"/>
            <a:chExt cx="1217429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17429" cy="1593725"/>
            </a:xfrm>
            <a:custGeom>
              <a:avLst/>
              <a:gdLst/>
              <a:ahLst/>
              <a:cxnLst/>
              <a:rect r="r" b="b" t="t" l="l"/>
              <a:pathLst>
                <a:path h="1593725" w="1217429">
                  <a:moveTo>
                    <a:pt x="0" y="0"/>
                  </a:moveTo>
                  <a:lnTo>
                    <a:pt x="1217429" y="0"/>
                  </a:lnTo>
                  <a:lnTo>
                    <a:pt x="121742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0" t="-505" r="0" b="-50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66750" y="666755"/>
            <a:ext cx="9314872" cy="8162925"/>
            <a:chOff x="0" y="0"/>
            <a:chExt cx="12419830" cy="10883900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26326" y="57150"/>
              <a:ext cx="9614826" cy="26792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840"/>
                </a:lnSpc>
                <a:spcBef>
                  <a:spcPct val="0"/>
                </a:spcBef>
              </a:pPr>
              <a:r>
                <a:rPr lang="en-US" sz="7000" i="true">
                  <a:solidFill>
                    <a:srgbClr val="ECF0F1"/>
                  </a:solidFill>
                  <a:latin typeface="Radley Italics"/>
                  <a:ea typeface="Radley Italics"/>
                  <a:cs typeface="Radley Italics"/>
                  <a:sym typeface="Radley Italics"/>
                </a:rPr>
                <a:t>Languages in Contact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26326" y="3698875"/>
              <a:ext cx="12393503" cy="71850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39"/>
                </a:lnSpc>
              </a:pPr>
            </a:p>
            <a:p>
              <a:pPr algn="l">
                <a:lnSpc>
                  <a:spcPts val="3839"/>
                </a:lnSpc>
              </a:pPr>
            </a:p>
            <a:p>
              <a:pPr algn="l" marL="690879" indent="-345439" lvl="1">
                <a:lnSpc>
                  <a:spcPts val="383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199">
                  <a:solidFill>
                    <a:srgbClr val="ECF0F1"/>
                  </a:solidFill>
                  <a:latin typeface="Radley"/>
                  <a:ea typeface="Radley"/>
                  <a:cs typeface="Radley"/>
                  <a:sym typeface="Radley"/>
                </a:rPr>
                <a:t>Peopl</a:t>
              </a:r>
              <a:r>
                <a:rPr lang="en-US" sz="3199" u="none">
                  <a:solidFill>
                    <a:srgbClr val="ECF0F1"/>
                  </a:solidFill>
                  <a:latin typeface="Radley"/>
                  <a:ea typeface="Radley"/>
                  <a:cs typeface="Radley"/>
                  <a:sym typeface="Radley"/>
                </a:rPr>
                <a:t>e choose to meet (e.g., travel, work, trade).</a:t>
              </a:r>
            </a:p>
            <a:p>
              <a:pPr algn="l">
                <a:lnSpc>
                  <a:spcPts val="3839"/>
                </a:lnSpc>
                <a:spcBef>
                  <a:spcPct val="0"/>
                </a:spcBef>
              </a:pPr>
            </a:p>
            <a:p>
              <a:pPr algn="l" marL="690879" indent="-345439" lvl="1">
                <a:lnSpc>
                  <a:spcPts val="383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199" u="none">
                  <a:solidFill>
                    <a:srgbClr val="ECF0F1"/>
                  </a:solidFill>
                  <a:latin typeface="Radley"/>
                  <a:ea typeface="Radley"/>
                  <a:cs typeface="Radley"/>
                  <a:sym typeface="Radley"/>
                </a:rPr>
                <a:t>People are forced to meet (e.g., war, colonization, slavery).</a:t>
              </a:r>
            </a:p>
            <a:p>
              <a:pPr algn="l">
                <a:lnSpc>
                  <a:spcPts val="3839"/>
                </a:lnSpc>
                <a:spcBef>
                  <a:spcPct val="0"/>
                </a:spcBef>
              </a:pPr>
            </a:p>
            <a:p>
              <a:pPr algn="l" marL="690879" indent="-345439" lvl="1">
                <a:lnSpc>
                  <a:spcPts val="383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199" u="none">
                  <a:solidFill>
                    <a:srgbClr val="ECF0F1"/>
                  </a:solidFill>
                  <a:latin typeface="Radley"/>
                  <a:ea typeface="Radley"/>
                  <a:cs typeface="Radley"/>
                  <a:sym typeface="Radley"/>
                </a:rPr>
                <a:t>Moving to new places (migration, settlement).</a:t>
              </a:r>
            </a:p>
            <a:p>
              <a:pPr algn="l">
                <a:lnSpc>
                  <a:spcPts val="3839"/>
                </a:lnSpc>
                <a:spcBef>
                  <a:spcPct val="0"/>
                </a:spcBef>
              </a:pPr>
            </a:p>
            <a:p>
              <a:pPr algn="l" marL="690879" indent="-345439" lvl="1">
                <a:lnSpc>
                  <a:spcPts val="383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199" u="none">
                  <a:solidFill>
                    <a:srgbClr val="ECF0F1"/>
                  </a:solidFill>
                  <a:latin typeface="Radley"/>
                  <a:ea typeface="Radley"/>
                  <a:cs typeface="Radley"/>
                  <a:sym typeface="Radley"/>
                </a:rPr>
                <a:t>Cultural exchange (education, religion, arts).</a:t>
              </a:r>
            </a:p>
            <a:p>
              <a:pPr algn="l" marL="0" indent="0" lvl="0">
                <a:lnSpc>
                  <a:spcPts val="4199"/>
                </a:lnSpc>
                <a:spcBef>
                  <a:spcPct val="0"/>
                </a:spcBef>
              </a:pPr>
            </a:p>
          </p:txBody>
        </p:sp>
        <p:sp>
          <p:nvSpPr>
            <p:cNvPr name="AutoShape 7" id="7"/>
            <p:cNvSpPr/>
            <p:nvPr/>
          </p:nvSpPr>
          <p:spPr>
            <a:xfrm>
              <a:off x="0" y="3222414"/>
              <a:ext cx="9614826" cy="0"/>
            </a:xfrm>
            <a:prstGeom prst="line">
              <a:avLst/>
            </a:prstGeom>
            <a:ln cap="flat" w="25400">
              <a:solidFill>
                <a:srgbClr val="ECF0F1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TextBox 8" id="8"/>
          <p:cNvSpPr txBox="true"/>
          <p:nvPr/>
        </p:nvSpPr>
        <p:spPr>
          <a:xfrm rot="0">
            <a:off x="1718626" y="9109337"/>
            <a:ext cx="7211120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00"/>
              </a:lnSpc>
              <a:spcBef>
                <a:spcPct val="0"/>
              </a:spcBef>
            </a:pPr>
            <a:r>
              <a:rPr lang="en-US" sz="5000" i="true">
                <a:solidFill>
                  <a:srgbClr val="ECF0F1"/>
                </a:solidFill>
                <a:latin typeface="Radley Italics"/>
                <a:ea typeface="Radley Italics"/>
                <a:cs typeface="Radley Italics"/>
                <a:sym typeface="Radley Italics"/>
              </a:rPr>
              <a:t>Who are you in this list?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3297927"/>
            <a:ext cx="7211120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00"/>
              </a:lnSpc>
              <a:spcBef>
                <a:spcPct val="0"/>
              </a:spcBef>
            </a:pPr>
            <a:r>
              <a:rPr lang="en-US" sz="5000" i="true">
                <a:solidFill>
                  <a:srgbClr val="ECF0F1"/>
                </a:solidFill>
                <a:latin typeface="Radley Italics"/>
                <a:ea typeface="Radley Italics"/>
                <a:cs typeface="Radley Italics"/>
                <a:sym typeface="Radley Italics"/>
              </a:rPr>
              <a:t>Circumstances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800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29875" y="0"/>
            <a:ext cx="7858125" cy="10287000"/>
            <a:chOff x="0" y="0"/>
            <a:chExt cx="1217429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17429" cy="1593725"/>
            </a:xfrm>
            <a:custGeom>
              <a:avLst/>
              <a:gdLst/>
              <a:ahLst/>
              <a:cxnLst/>
              <a:rect r="r" b="b" t="t" l="l"/>
              <a:pathLst>
                <a:path h="1593725" w="1217429">
                  <a:moveTo>
                    <a:pt x="0" y="0"/>
                  </a:moveTo>
                  <a:lnTo>
                    <a:pt x="1217429" y="0"/>
                  </a:lnTo>
                  <a:lnTo>
                    <a:pt x="121742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0" t="-505" r="0" b="-50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66750" y="666755"/>
            <a:ext cx="7230865" cy="5162550"/>
            <a:chOff x="0" y="0"/>
            <a:chExt cx="9641153" cy="6883400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26326" y="57150"/>
              <a:ext cx="9614826" cy="26792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840"/>
                </a:lnSpc>
                <a:spcBef>
                  <a:spcPct val="0"/>
                </a:spcBef>
              </a:pPr>
              <a:r>
                <a:rPr lang="en-US" sz="7000" i="true">
                  <a:solidFill>
                    <a:srgbClr val="ECF0F1"/>
                  </a:solidFill>
                  <a:latin typeface="Radley Italics"/>
                  <a:ea typeface="Radley Italics"/>
                  <a:cs typeface="Radley Italics"/>
                  <a:sym typeface="Radley Italics"/>
                </a:rPr>
                <a:t>Who is a Bilingual?</a:t>
              </a:r>
            </a:p>
          </p:txBody>
        </p:sp>
        <p:sp>
          <p:nvSpPr>
            <p:cNvPr name="AutoShape 6" id="6"/>
            <p:cNvSpPr/>
            <p:nvPr/>
          </p:nvSpPr>
          <p:spPr>
            <a:xfrm>
              <a:off x="0" y="3222414"/>
              <a:ext cx="9614826" cy="0"/>
            </a:xfrm>
            <a:prstGeom prst="line">
              <a:avLst/>
            </a:prstGeom>
            <a:ln cap="flat" w="25400">
              <a:solidFill>
                <a:srgbClr val="ECF0F1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7" id="7"/>
            <p:cNvSpPr txBox="true"/>
            <p:nvPr/>
          </p:nvSpPr>
          <p:spPr>
            <a:xfrm rot="0">
              <a:off x="26326" y="6438900"/>
              <a:ext cx="9588500" cy="444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0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66750" y="3293952"/>
            <a:ext cx="5774528" cy="5964348"/>
          </a:xfrm>
          <a:custGeom>
            <a:avLst/>
            <a:gdLst/>
            <a:ahLst/>
            <a:cxnLst/>
            <a:rect r="r" b="b" t="t" l="l"/>
            <a:pathLst>
              <a:path h="5964348" w="5774528">
                <a:moveTo>
                  <a:pt x="0" y="0"/>
                </a:moveTo>
                <a:lnTo>
                  <a:pt x="5774528" y="0"/>
                </a:lnTo>
                <a:lnTo>
                  <a:pt x="5774528" y="5964348"/>
                </a:lnTo>
                <a:lnTo>
                  <a:pt x="0" y="5964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859488" y="8540748"/>
            <a:ext cx="3419999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5600"/>
              </a:lnSpc>
              <a:spcBef>
                <a:spcPct val="0"/>
              </a:spcBef>
            </a:pPr>
            <a:r>
              <a:rPr lang="en-US" sz="5000" i="true">
                <a:solidFill>
                  <a:srgbClr val="ECF0F1"/>
                </a:solidFill>
                <a:latin typeface="Radley Italics"/>
                <a:ea typeface="Radley Italics"/>
                <a:cs typeface="Radley Italics"/>
                <a:sym typeface="Radley Italics"/>
              </a:rPr>
              <a:t>page 9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800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29875" y="0"/>
            <a:ext cx="7858125" cy="10287000"/>
            <a:chOff x="0" y="0"/>
            <a:chExt cx="1217429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17429" cy="1593725"/>
            </a:xfrm>
            <a:custGeom>
              <a:avLst/>
              <a:gdLst/>
              <a:ahLst/>
              <a:cxnLst/>
              <a:rect r="r" b="b" t="t" l="l"/>
              <a:pathLst>
                <a:path h="1593725" w="1217429">
                  <a:moveTo>
                    <a:pt x="0" y="0"/>
                  </a:moveTo>
                  <a:lnTo>
                    <a:pt x="1217429" y="0"/>
                  </a:lnTo>
                  <a:lnTo>
                    <a:pt x="121742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0" t="-505" r="0" b="-50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66750" y="666755"/>
            <a:ext cx="7230865" cy="9067800"/>
            <a:chOff x="0" y="0"/>
            <a:chExt cx="9641153" cy="12090400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26326" y="57150"/>
              <a:ext cx="9614826" cy="26792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840"/>
                </a:lnSpc>
                <a:spcBef>
                  <a:spcPct val="0"/>
                </a:spcBef>
              </a:pPr>
              <a:r>
                <a:rPr lang="en-US" sz="7000" i="true">
                  <a:solidFill>
                    <a:srgbClr val="ECF0F1"/>
                  </a:solidFill>
                  <a:latin typeface="Radley Italics"/>
                  <a:ea typeface="Radley Italics"/>
                  <a:cs typeface="Radley Italics"/>
                  <a:sym typeface="Radley Italics"/>
                </a:rPr>
                <a:t>What’s in a Language?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13626" y="3708400"/>
              <a:ext cx="9614826" cy="8382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99"/>
                </a:lnSpc>
              </a:pPr>
            </a:p>
            <a:p>
              <a:pPr algn="l">
                <a:lnSpc>
                  <a:spcPts val="4199"/>
                </a:lnSpc>
              </a:pPr>
            </a:p>
            <a:p>
              <a:pPr algn="l">
                <a:lnSpc>
                  <a:spcPts val="4199"/>
                </a:lnSpc>
              </a:pPr>
            </a:p>
            <a:p>
              <a:pPr algn="l" marL="0" indent="0" lvl="0">
                <a:lnSpc>
                  <a:spcPts val="41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95A5A6"/>
                  </a:solidFill>
                  <a:latin typeface="Radley"/>
                  <a:ea typeface="Radley"/>
                  <a:cs typeface="Radley"/>
                  <a:sym typeface="Radley"/>
                </a:rPr>
                <a:t>L</a:t>
              </a:r>
              <a:r>
                <a:rPr lang="en-US" sz="3499">
                  <a:solidFill>
                    <a:srgbClr val="95A5A6"/>
                  </a:solidFill>
                  <a:latin typeface="Radley"/>
                  <a:ea typeface="Radley"/>
                  <a:cs typeface="Radley"/>
                  <a:sym typeface="Radley"/>
                </a:rPr>
                <a:t>anguage vs dialect</a:t>
              </a:r>
            </a:p>
            <a:p>
              <a:pPr algn="l" marL="0" indent="0" lvl="0">
                <a:lnSpc>
                  <a:spcPts val="4199"/>
                </a:lnSpc>
                <a:spcBef>
                  <a:spcPct val="0"/>
                </a:spcBef>
              </a:pPr>
            </a:p>
            <a:p>
              <a:pPr algn="l" marL="0" indent="0" lvl="0">
                <a:lnSpc>
                  <a:spcPts val="4199"/>
                </a:lnSpc>
                <a:spcBef>
                  <a:spcPct val="0"/>
                </a:spcBef>
              </a:pPr>
              <a:r>
                <a:rPr lang="en-US" sz="3499" u="none">
                  <a:solidFill>
                    <a:srgbClr val="95A5A6"/>
                  </a:solidFill>
                  <a:latin typeface="Radley"/>
                  <a:ea typeface="Radley"/>
                  <a:cs typeface="Radley"/>
                  <a:sym typeface="Radley"/>
                </a:rPr>
                <a:t>Criteria</a:t>
              </a:r>
            </a:p>
            <a:p>
              <a:pPr algn="l" marL="0" indent="0" lvl="0">
                <a:lnSpc>
                  <a:spcPts val="4199"/>
                </a:lnSpc>
                <a:spcBef>
                  <a:spcPct val="0"/>
                </a:spcBef>
              </a:pPr>
              <a:r>
                <a:rPr lang="en-US" sz="3499" u="none">
                  <a:solidFill>
                    <a:srgbClr val="95A5A6"/>
                  </a:solidFill>
                  <a:latin typeface="Radley"/>
                  <a:ea typeface="Radley"/>
                  <a:cs typeface="Radley"/>
                  <a:sym typeface="Radley"/>
                </a:rPr>
                <a:t>             Size and prestige</a:t>
              </a:r>
            </a:p>
            <a:p>
              <a:pPr algn="l" marL="0" indent="0" lvl="0">
                <a:lnSpc>
                  <a:spcPts val="4199"/>
                </a:lnSpc>
                <a:spcBef>
                  <a:spcPct val="0"/>
                </a:spcBef>
              </a:pPr>
            </a:p>
            <a:p>
              <a:pPr algn="l" marL="0" indent="0" lvl="0">
                <a:lnSpc>
                  <a:spcPts val="4199"/>
                </a:lnSpc>
                <a:spcBef>
                  <a:spcPct val="0"/>
                </a:spcBef>
              </a:pPr>
            </a:p>
            <a:p>
              <a:pPr algn="l" marL="0" indent="0" lvl="0">
                <a:lnSpc>
                  <a:spcPts val="4199"/>
                </a:lnSpc>
                <a:spcBef>
                  <a:spcPct val="0"/>
                </a:spcBef>
              </a:pPr>
            </a:p>
            <a:p>
              <a:pPr algn="l" marL="0" indent="0" lvl="0">
                <a:lnSpc>
                  <a:spcPts val="4199"/>
                </a:lnSpc>
                <a:spcBef>
                  <a:spcPct val="0"/>
                </a:spcBef>
              </a:pPr>
              <a:r>
                <a:rPr lang="en-US" sz="3499" u="none">
                  <a:solidFill>
                    <a:srgbClr val="95A5A6"/>
                  </a:solidFill>
                  <a:latin typeface="Radley"/>
                  <a:ea typeface="Radley"/>
                  <a:cs typeface="Radley"/>
                  <a:sym typeface="Radley"/>
                </a:rPr>
                <a:t>Is Standard English a dialect?</a:t>
              </a:r>
            </a:p>
            <a:p>
              <a:pPr algn="l" marL="0" indent="0" lvl="0">
                <a:lnSpc>
                  <a:spcPts val="4199"/>
                </a:lnSpc>
                <a:spcBef>
                  <a:spcPct val="0"/>
                </a:spcBef>
              </a:pPr>
            </a:p>
          </p:txBody>
        </p:sp>
        <p:sp>
          <p:nvSpPr>
            <p:cNvPr name="AutoShape 7" id="7"/>
            <p:cNvSpPr/>
            <p:nvPr/>
          </p:nvSpPr>
          <p:spPr>
            <a:xfrm>
              <a:off x="0" y="3222414"/>
              <a:ext cx="9614826" cy="0"/>
            </a:xfrm>
            <a:prstGeom prst="line">
              <a:avLst/>
            </a:prstGeom>
            <a:ln cap="flat" w="25400">
              <a:solidFill>
                <a:srgbClr val="ECF0F1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TextBox 8" id="8"/>
          <p:cNvSpPr txBox="true"/>
          <p:nvPr/>
        </p:nvSpPr>
        <p:spPr>
          <a:xfrm rot="0">
            <a:off x="6859488" y="8540748"/>
            <a:ext cx="3419999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5600"/>
              </a:lnSpc>
              <a:spcBef>
                <a:spcPct val="0"/>
              </a:spcBef>
            </a:pPr>
            <a:r>
              <a:rPr lang="en-US" sz="5000" i="true">
                <a:solidFill>
                  <a:srgbClr val="ECF0F1"/>
                </a:solidFill>
                <a:latin typeface="Radley Italics"/>
                <a:ea typeface="Radley Italics"/>
                <a:cs typeface="Radley Italics"/>
                <a:sym typeface="Radley Italics"/>
              </a:rPr>
              <a:t>page 7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800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53325" y="0"/>
            <a:ext cx="10734675" cy="6934200"/>
            <a:chOff x="0" y="0"/>
            <a:chExt cx="3111331" cy="20098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11331" cy="2009804"/>
            </a:xfrm>
            <a:custGeom>
              <a:avLst/>
              <a:gdLst/>
              <a:ahLst/>
              <a:cxnLst/>
              <a:rect r="r" b="b" t="t" l="l"/>
              <a:pathLst>
                <a:path h="2009804" w="3111331">
                  <a:moveTo>
                    <a:pt x="0" y="0"/>
                  </a:moveTo>
                  <a:lnTo>
                    <a:pt x="3111331" y="0"/>
                  </a:lnTo>
                  <a:lnTo>
                    <a:pt x="3111331" y="2009804"/>
                  </a:lnTo>
                  <a:lnTo>
                    <a:pt x="0" y="2009804"/>
                  </a:lnTo>
                  <a:close/>
                </a:path>
              </a:pathLst>
            </a:custGeom>
            <a:blipFill>
              <a:blip r:embed="rId2"/>
              <a:stretch>
                <a:fillRect l="0" t="-312" r="0" b="-312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66750" y="704850"/>
            <a:ext cx="4619625" cy="2419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00"/>
              </a:lnSpc>
              <a:spcBef>
                <a:spcPct val="0"/>
              </a:spcBef>
            </a:pPr>
            <a:r>
              <a:rPr lang="en-US" sz="5625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Language as a Socio-Political Issue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6750" y="3524250"/>
            <a:ext cx="6070223" cy="2552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9"/>
              </a:lnSpc>
              <a:spcBef>
                <a:spcPct val="0"/>
              </a:spcBef>
            </a:pPr>
            <a:r>
              <a:rPr lang="en-US" sz="3199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Multilingual countries are often thought to have certain problems which monolingual states do not </a:t>
            </a:r>
          </a:p>
          <a:p>
            <a:pPr algn="l">
              <a:lnSpc>
                <a:spcPts val="2880"/>
              </a:lnSpc>
              <a:spcBef>
                <a:spcPct val="0"/>
              </a:spcBef>
            </a:pPr>
          </a:p>
          <a:p>
            <a:pPr algn="l">
              <a:lnSpc>
                <a:spcPts val="2880"/>
              </a:lnSpc>
              <a:spcBef>
                <a:spcPct val="0"/>
              </a:spcBef>
            </a:pPr>
          </a:p>
          <a:p>
            <a:pPr algn="l">
              <a:lnSpc>
                <a:spcPts val="2880"/>
              </a:lnSpc>
              <a:spcBef>
                <a:spcPct val="0"/>
              </a:spcBef>
            </a:pPr>
            <a:r>
              <a:rPr lang="en-US" sz="2400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(see Fasold, 1984: Chapter 1; Edwards, 1994).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553325" y="7488485"/>
            <a:ext cx="1056551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...</a:t>
            </a:r>
            <a:r>
              <a:rPr lang="en-US" sz="3499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difficulties in communication within a country can act as an impediment to commerce and industry.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800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53325" y="0"/>
            <a:ext cx="10734675" cy="6934200"/>
            <a:chOff x="0" y="0"/>
            <a:chExt cx="3111331" cy="20098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11331" cy="2009804"/>
            </a:xfrm>
            <a:custGeom>
              <a:avLst/>
              <a:gdLst/>
              <a:ahLst/>
              <a:cxnLst/>
              <a:rect r="r" b="b" t="t" l="l"/>
              <a:pathLst>
                <a:path h="2009804" w="3111331">
                  <a:moveTo>
                    <a:pt x="0" y="0"/>
                  </a:moveTo>
                  <a:lnTo>
                    <a:pt x="3111331" y="0"/>
                  </a:lnTo>
                  <a:lnTo>
                    <a:pt x="3111331" y="2009804"/>
                  </a:lnTo>
                  <a:lnTo>
                    <a:pt x="0" y="2009804"/>
                  </a:lnTo>
                  <a:close/>
                </a:path>
              </a:pathLst>
            </a:custGeom>
            <a:blipFill>
              <a:blip r:embed="rId2"/>
              <a:stretch>
                <a:fillRect l="0" t="-312" r="0" b="-31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53325" y="6151557"/>
            <a:ext cx="4496056" cy="3567523"/>
          </a:xfrm>
          <a:custGeom>
            <a:avLst/>
            <a:gdLst/>
            <a:ahLst/>
            <a:cxnLst/>
            <a:rect r="r" b="b" t="t" l="l"/>
            <a:pathLst>
              <a:path h="3567523" w="4496056">
                <a:moveTo>
                  <a:pt x="0" y="0"/>
                </a:moveTo>
                <a:lnTo>
                  <a:pt x="4496056" y="0"/>
                </a:lnTo>
                <a:lnTo>
                  <a:pt x="4496056" y="3567522"/>
                </a:lnTo>
                <a:lnTo>
                  <a:pt x="0" y="3567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66750" y="723900"/>
            <a:ext cx="6093247" cy="2985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7000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What Does It Mean to Be Bilingual?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66750" y="4377933"/>
            <a:ext cx="5569721" cy="420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19"/>
              </a:lnSpc>
              <a:spcBef>
                <a:spcPct val="0"/>
              </a:spcBef>
            </a:pPr>
            <a:r>
              <a:rPr lang="en-US" sz="3099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M</a:t>
            </a:r>
            <a:r>
              <a:rPr lang="en-US" sz="3099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ental representation of a bilingual’s two languages </a:t>
            </a:r>
          </a:p>
          <a:p>
            <a:pPr algn="just">
              <a:lnSpc>
                <a:spcPts val="3719"/>
              </a:lnSpc>
              <a:spcBef>
                <a:spcPct val="0"/>
              </a:spcBef>
            </a:pPr>
          </a:p>
          <a:p>
            <a:pPr algn="just">
              <a:lnSpc>
                <a:spcPts val="3719"/>
              </a:lnSpc>
              <a:spcBef>
                <a:spcPct val="0"/>
              </a:spcBef>
            </a:pPr>
          </a:p>
          <a:p>
            <a:pPr algn="just">
              <a:lnSpc>
                <a:spcPts val="3719"/>
              </a:lnSpc>
              <a:spcBef>
                <a:spcPct val="0"/>
              </a:spcBef>
            </a:pPr>
          </a:p>
          <a:p>
            <a:pPr algn="just">
              <a:lnSpc>
                <a:spcPts val="3719"/>
              </a:lnSpc>
              <a:spcBef>
                <a:spcPct val="0"/>
              </a:spcBef>
            </a:pPr>
            <a:r>
              <a:rPr lang="en-US" sz="3099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Evidence exists for both separate storage and shared storage of the two languages in the bilingual’s brain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209087" y="7233087"/>
            <a:ext cx="6078913" cy="251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  <a:spcBef>
                <a:spcPct val="0"/>
              </a:spcBef>
            </a:pPr>
            <a:r>
              <a:rPr lang="en-US" sz="2800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people who understand a second language</a:t>
            </a:r>
          </a:p>
          <a:p>
            <a:pPr algn="just">
              <a:lnSpc>
                <a:spcPts val="3360"/>
              </a:lnSpc>
              <a:spcBef>
                <a:spcPct val="0"/>
              </a:spcBef>
            </a:pPr>
          </a:p>
          <a:p>
            <a:pPr algn="just">
              <a:lnSpc>
                <a:spcPts val="3360"/>
              </a:lnSpc>
              <a:spcBef>
                <a:spcPct val="0"/>
              </a:spcBef>
            </a:pPr>
            <a:r>
              <a:rPr lang="en-US" sz="2800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Specially - someone who can function in both languages in conversational interaction.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800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6750" y="666750"/>
            <a:ext cx="14687550" cy="2705100"/>
            <a:chOff x="0" y="0"/>
            <a:chExt cx="19583400" cy="3606800"/>
          </a:xfrm>
        </p:grpSpPr>
        <p:sp>
          <p:nvSpPr>
            <p:cNvPr name="AutoShape 3" id="3"/>
            <p:cNvSpPr/>
            <p:nvPr/>
          </p:nvSpPr>
          <p:spPr>
            <a:xfrm>
              <a:off x="0" y="3594100"/>
              <a:ext cx="19583400" cy="0"/>
            </a:xfrm>
            <a:prstGeom prst="line">
              <a:avLst/>
            </a:prstGeom>
            <a:ln cap="flat" w="25400">
              <a:solidFill>
                <a:srgbClr val="ECF0F1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4" id="4"/>
            <p:cNvSpPr txBox="true"/>
            <p:nvPr/>
          </p:nvSpPr>
          <p:spPr>
            <a:xfrm rot="0">
              <a:off x="0" y="9525"/>
              <a:ext cx="19583400" cy="28098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399"/>
                </a:lnSpc>
              </a:pPr>
              <a:r>
                <a:rPr lang="en-US" sz="6999">
                  <a:solidFill>
                    <a:srgbClr val="ECF0F1"/>
                  </a:solidFill>
                  <a:latin typeface="Radley"/>
                  <a:ea typeface="Radley"/>
                  <a:cs typeface="Radley"/>
                  <a:sym typeface="Radley"/>
                </a:rPr>
                <a:t>Changes in Attitudes Towards </a:t>
              </a:r>
              <a:r>
                <a:rPr lang="en-US" sz="6999">
                  <a:solidFill>
                    <a:srgbClr val="ECF0F1"/>
                  </a:solidFill>
                  <a:latin typeface="Radley"/>
                  <a:ea typeface="Radley"/>
                  <a:cs typeface="Radley"/>
                  <a:sym typeface="Radley"/>
                </a:rPr>
                <a:t>Bilingualism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069780" y="3473704"/>
            <a:ext cx="11189520" cy="6128639"/>
          </a:xfrm>
          <a:custGeom>
            <a:avLst/>
            <a:gdLst/>
            <a:ahLst/>
            <a:cxnLst/>
            <a:rect r="r" b="b" t="t" l="l"/>
            <a:pathLst>
              <a:path h="6128639" w="11189520">
                <a:moveTo>
                  <a:pt x="0" y="0"/>
                </a:moveTo>
                <a:lnTo>
                  <a:pt x="11189520" y="0"/>
                </a:lnTo>
                <a:lnTo>
                  <a:pt x="11189520" y="6128639"/>
                </a:lnTo>
                <a:lnTo>
                  <a:pt x="0" y="612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66750" y="9232900"/>
            <a:ext cx="14325862" cy="387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ECF0F1"/>
                </a:solidFill>
                <a:latin typeface="Carlito"/>
                <a:ea typeface="Carlito"/>
                <a:cs typeface="Carlito"/>
                <a:sym typeface="Carlito"/>
              </a:rPr>
              <a:t>– LE WEY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66750" y="4177601"/>
            <a:ext cx="6189823" cy="2360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  <a:spcBef>
                <a:spcPct val="0"/>
              </a:spcBef>
            </a:pPr>
            <a:r>
              <a:rPr lang="en-US" sz="2694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Bilinguism is </a:t>
            </a:r>
            <a:r>
              <a:rPr lang="en-US" sz="2694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an asset</a:t>
            </a:r>
          </a:p>
          <a:p>
            <a:pPr algn="l">
              <a:lnSpc>
                <a:spcPts val="3772"/>
              </a:lnSpc>
              <a:spcBef>
                <a:spcPct val="0"/>
              </a:spcBef>
            </a:pPr>
          </a:p>
          <a:p>
            <a:pPr algn="l" marL="581848" indent="-290924" lvl="1">
              <a:lnSpc>
                <a:spcPts val="3772"/>
              </a:lnSpc>
              <a:buFont typeface="Arial"/>
              <a:buChar char="•"/>
            </a:pPr>
            <a:r>
              <a:rPr lang="en-US" sz="2694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for education</a:t>
            </a:r>
          </a:p>
          <a:p>
            <a:pPr algn="l" marL="581848" indent="-290924" lvl="1">
              <a:lnSpc>
                <a:spcPts val="3772"/>
              </a:lnSpc>
              <a:buFont typeface="Arial"/>
              <a:buChar char="•"/>
            </a:pPr>
            <a:r>
              <a:rPr lang="en-US" sz="2694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social integration</a:t>
            </a:r>
          </a:p>
          <a:p>
            <a:pPr algn="l" marL="581848" indent="-290924" lvl="1">
              <a:lnSpc>
                <a:spcPts val="3772"/>
              </a:lnSpc>
              <a:buFont typeface="Arial"/>
              <a:buChar char="•"/>
            </a:pPr>
            <a:r>
              <a:rPr lang="en-US" sz="2694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personal development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800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96400" y="6038850"/>
            <a:ext cx="4010025" cy="3581400"/>
            <a:chOff x="0" y="0"/>
            <a:chExt cx="1391532" cy="12427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2"/>
              <a:stretch>
                <a:fillRect l="0" t="-1015" r="0" b="-101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981575" y="6038850"/>
            <a:ext cx="4010025" cy="3581400"/>
            <a:chOff x="0" y="0"/>
            <a:chExt cx="1391532" cy="12427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3"/>
              <a:stretch>
                <a:fillRect l="0" t="-1015" r="0" b="-1015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611225" y="6038850"/>
            <a:ext cx="4010025" cy="3581400"/>
            <a:chOff x="0" y="0"/>
            <a:chExt cx="1391532" cy="12427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4"/>
              <a:stretch>
                <a:fillRect l="0" t="-1015" r="0" b="-1015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666750" y="723900"/>
            <a:ext cx="13249275" cy="100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7000">
                <a:solidFill>
                  <a:srgbClr val="ECF0F1"/>
                </a:solidFill>
                <a:latin typeface="Radley"/>
                <a:ea typeface="Radley"/>
                <a:cs typeface="Radley"/>
                <a:sym typeface="Radley"/>
              </a:rPr>
              <a:t>Communicative Advantages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4981575" y="4248150"/>
            <a:ext cx="2876550" cy="1239012"/>
            <a:chOff x="0" y="0"/>
            <a:chExt cx="3835400" cy="1652016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3835400" cy="5913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772"/>
                </a:lnSpc>
                <a:spcBef>
                  <a:spcPct val="0"/>
                </a:spcBef>
              </a:pPr>
              <a:r>
                <a:rPr lang="en-US" sz="2694">
                  <a:solidFill>
                    <a:srgbClr val="ECF0F1"/>
                  </a:solidFill>
                  <a:latin typeface="Radley"/>
                  <a:ea typeface="Radley"/>
                  <a:cs typeface="Radley"/>
                  <a:sym typeface="Radley"/>
                </a:rPr>
                <a:t>Wider Reach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798576"/>
              <a:ext cx="3835400" cy="853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</a:pPr>
              <a:r>
                <a:rPr lang="en-US" sz="1800">
                  <a:solidFill>
                    <a:srgbClr val="ECF0F1"/>
                  </a:solidFill>
                  <a:latin typeface="Carlito"/>
                  <a:ea typeface="Carlito"/>
                  <a:cs typeface="Carlito"/>
                  <a:sym typeface="Carlito"/>
                </a:rPr>
                <a:t>Connect with diverse communities and individuals.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296400" y="4248150"/>
            <a:ext cx="2876550" cy="1239012"/>
            <a:chOff x="0" y="0"/>
            <a:chExt cx="3835400" cy="1652016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798576"/>
              <a:ext cx="3835400" cy="853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</a:pPr>
              <a:r>
                <a:rPr lang="en-US" sz="1800">
                  <a:solidFill>
                    <a:srgbClr val="ECF0F1"/>
                  </a:solidFill>
                  <a:latin typeface="Carlito"/>
                  <a:ea typeface="Carlito"/>
                  <a:cs typeface="Carlito"/>
                  <a:sym typeface="Carlito"/>
                </a:rPr>
                <a:t>Navigate various social contexts with ease.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47625"/>
              <a:ext cx="3835400" cy="5913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772"/>
                </a:lnSpc>
                <a:spcBef>
                  <a:spcPct val="0"/>
                </a:spcBef>
              </a:pPr>
              <a:r>
                <a:rPr lang="en-US" sz="2694">
                  <a:solidFill>
                    <a:srgbClr val="ECF0F1"/>
                  </a:solidFill>
                  <a:latin typeface="Radley"/>
                  <a:ea typeface="Radley"/>
                  <a:cs typeface="Radley"/>
                  <a:sym typeface="Radley"/>
                </a:rPr>
                <a:t>Social Adaptation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611225" y="4248150"/>
            <a:ext cx="2876550" cy="1239012"/>
            <a:chOff x="0" y="0"/>
            <a:chExt cx="3835400" cy="1652016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798576"/>
              <a:ext cx="3835400" cy="853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20"/>
                </a:lnSpc>
              </a:pPr>
              <a:r>
                <a:rPr lang="en-US" sz="1800">
                  <a:solidFill>
                    <a:srgbClr val="ECF0F1"/>
                  </a:solidFill>
                  <a:latin typeface="Carlito"/>
                  <a:ea typeface="Carlito"/>
                  <a:cs typeface="Carlito"/>
                  <a:sym typeface="Carlito"/>
                </a:rPr>
                <a:t>switch languages based on context.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47625"/>
              <a:ext cx="3835400" cy="5913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772"/>
                </a:lnSpc>
                <a:spcBef>
                  <a:spcPct val="0"/>
                </a:spcBef>
              </a:pPr>
              <a:r>
                <a:rPr lang="en-US" sz="2694">
                  <a:solidFill>
                    <a:srgbClr val="ECF0F1"/>
                  </a:solidFill>
                  <a:latin typeface="Radley"/>
                  <a:ea typeface="Radley"/>
                  <a:cs typeface="Radley"/>
                  <a:sym typeface="Radley"/>
                </a:rPr>
                <a:t>Strategic Switching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F0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96400" y="6038850"/>
            <a:ext cx="4010025" cy="3581400"/>
            <a:chOff x="0" y="0"/>
            <a:chExt cx="1391532" cy="12427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2"/>
              <a:stretch>
                <a:fillRect l="0" t="-1015" r="0" b="-101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981575" y="6038850"/>
            <a:ext cx="4010025" cy="3581400"/>
            <a:chOff x="0" y="0"/>
            <a:chExt cx="1391532" cy="12427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3"/>
              <a:stretch>
                <a:fillRect l="0" t="-1015" r="0" b="-1015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611225" y="6038850"/>
            <a:ext cx="4010025" cy="3581400"/>
            <a:chOff x="0" y="0"/>
            <a:chExt cx="1391532" cy="12427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91532" cy="1242794"/>
            </a:xfrm>
            <a:custGeom>
              <a:avLst/>
              <a:gdLst/>
              <a:ahLst/>
              <a:cxnLst/>
              <a:rect r="r" b="b" t="t" l="l"/>
              <a:pathLst>
                <a:path h="1242794" w="1391532">
                  <a:moveTo>
                    <a:pt x="0" y="0"/>
                  </a:moveTo>
                  <a:lnTo>
                    <a:pt x="1391532" y="0"/>
                  </a:lnTo>
                  <a:lnTo>
                    <a:pt x="1391532" y="1242794"/>
                  </a:lnTo>
                  <a:lnTo>
                    <a:pt x="0" y="1242794"/>
                  </a:lnTo>
                  <a:close/>
                </a:path>
              </a:pathLst>
            </a:custGeom>
            <a:blipFill>
              <a:blip r:embed="rId4"/>
              <a:stretch>
                <a:fillRect l="0" t="-1015" r="0" b="-1015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666750" y="723900"/>
            <a:ext cx="13249275" cy="100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7000">
                <a:solidFill>
                  <a:srgbClr val="34495E"/>
                </a:solidFill>
                <a:latin typeface="Radley"/>
                <a:ea typeface="Radley"/>
                <a:cs typeface="Radley"/>
                <a:sym typeface="Radley"/>
              </a:rPr>
              <a:t>Cultural Advantages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4981575" y="4248150"/>
            <a:ext cx="2876550" cy="1237202"/>
            <a:chOff x="0" y="0"/>
            <a:chExt cx="3835400" cy="1649603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7F8C8D"/>
                  </a:solidFill>
                  <a:latin typeface="Radley"/>
                  <a:ea typeface="Radley"/>
                  <a:cs typeface="Radley"/>
                  <a:sym typeface="Radley"/>
                </a:rPr>
                <a:t>Understanding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829945"/>
              <a:ext cx="3835400" cy="8196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72"/>
                </a:lnSpc>
              </a:pPr>
              <a:r>
                <a:rPr lang="en-US" sz="1766">
                  <a:solidFill>
                    <a:srgbClr val="34495E"/>
                  </a:solidFill>
                  <a:latin typeface="Carlito"/>
                  <a:ea typeface="Carlito"/>
                  <a:cs typeface="Carlito"/>
                  <a:sym typeface="Carlito"/>
                </a:rPr>
                <a:t>Enhanced cultural </a:t>
              </a:r>
              <a:r>
                <a:rPr lang="en-US" b="true" sz="1766">
                  <a:solidFill>
                    <a:srgbClr val="34495E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appreciation</a:t>
              </a:r>
              <a:r>
                <a:rPr lang="en-US" sz="1766">
                  <a:solidFill>
                    <a:srgbClr val="34495E"/>
                  </a:solidFill>
                  <a:latin typeface="Carlito"/>
                  <a:ea typeface="Carlito"/>
                  <a:cs typeface="Carlito"/>
                  <a:sym typeface="Carlito"/>
                </a:rPr>
                <a:t> through bilingual experiences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296400" y="4248150"/>
            <a:ext cx="2876550" cy="1237202"/>
            <a:chOff x="0" y="0"/>
            <a:chExt cx="3835400" cy="1649603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829945"/>
              <a:ext cx="3835400" cy="8196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72"/>
                </a:lnSpc>
              </a:pPr>
              <a:r>
                <a:rPr lang="en-US" sz="1766">
                  <a:solidFill>
                    <a:srgbClr val="34495E"/>
                  </a:solidFill>
                  <a:latin typeface="Carlito"/>
                  <a:ea typeface="Carlito"/>
                  <a:cs typeface="Carlito"/>
                  <a:sym typeface="Carlito"/>
                </a:rPr>
                <a:t>Appreciation for </a:t>
              </a:r>
              <a:r>
                <a:rPr lang="en-US" b="true" sz="1766">
                  <a:solidFill>
                    <a:srgbClr val="34495E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diverse traditions</a:t>
              </a:r>
              <a:r>
                <a:rPr lang="en-US" sz="1766">
                  <a:solidFill>
                    <a:srgbClr val="34495E"/>
                  </a:solidFill>
                  <a:latin typeface="Carlito"/>
                  <a:ea typeface="Carlito"/>
                  <a:cs typeface="Carlito"/>
                  <a:sym typeface="Carlito"/>
                </a:rPr>
                <a:t> and perspectives.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7F8C8D"/>
                  </a:solidFill>
                  <a:latin typeface="Radley"/>
                  <a:ea typeface="Radley"/>
                  <a:cs typeface="Radley"/>
                  <a:sym typeface="Radley"/>
                </a:rPr>
                <a:t>Appreciation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611225" y="4248150"/>
            <a:ext cx="2876550" cy="1237202"/>
            <a:chOff x="0" y="0"/>
            <a:chExt cx="3835400" cy="1649603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829945"/>
              <a:ext cx="3835400" cy="8196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72"/>
                </a:lnSpc>
              </a:pPr>
              <a:r>
                <a:rPr lang="en-US" sz="1766">
                  <a:solidFill>
                    <a:srgbClr val="34495E"/>
                  </a:solidFill>
                  <a:latin typeface="Carlito"/>
                  <a:ea typeface="Carlito"/>
                  <a:cs typeface="Carlito"/>
                  <a:sym typeface="Carlito"/>
                </a:rPr>
                <a:t>Enriched personal identity through </a:t>
              </a:r>
              <a:r>
                <a:rPr lang="en-US" b="true" sz="1766">
                  <a:solidFill>
                    <a:srgbClr val="34495E"/>
                  </a:solidFill>
                  <a:latin typeface="Carlito Bold"/>
                  <a:ea typeface="Carlito Bold"/>
                  <a:cs typeface="Carlito Bold"/>
                  <a:sym typeface="Carlito Bold"/>
                </a:rPr>
                <a:t>cultural engagement</a:t>
              </a:r>
              <a:r>
                <a:rPr lang="en-US" sz="1766">
                  <a:solidFill>
                    <a:srgbClr val="34495E"/>
                  </a:solidFill>
                  <a:latin typeface="Carlito"/>
                  <a:ea typeface="Carlito"/>
                  <a:cs typeface="Carlito"/>
                  <a:sym typeface="Carlito"/>
                </a:rPr>
                <a:t>.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57150"/>
              <a:ext cx="3835400" cy="622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7F8C8D"/>
                  </a:solidFill>
                  <a:latin typeface="Radley"/>
                  <a:ea typeface="Radley"/>
                  <a:cs typeface="Radley"/>
                  <a:sym typeface="Radley"/>
                </a:rPr>
                <a:t>Identity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description>Presentation - Dimensions of Bilingualism</dc:description>
  <dc:identifier>DAHD-ia1Crk</dc:identifier>
  <dcterms:modified xsi:type="dcterms:W3CDTF">2011-08-01T06:04:30Z</dcterms:modified>
  <cp:revision>1</cp:revision>
  <dc:title>Li Wey - Dimensions of Bilingualism</dc:title>
</cp:coreProperties>
</file>