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4"/>
  </p:sldMasterIdLst>
  <p:notesMasterIdLst>
    <p:notesMasterId r:id="rId14"/>
  </p:notesMasterIdLst>
  <p:handoutMasterIdLst>
    <p:handoutMasterId r:id="rId15"/>
  </p:handoutMasterIdLst>
  <p:sldIdLst>
    <p:sldId id="2147479816" r:id="rId5"/>
    <p:sldId id="2147483210" r:id="rId6"/>
    <p:sldId id="2147483216" r:id="rId7"/>
    <p:sldId id="2147483221" r:id="rId8"/>
    <p:sldId id="2147483222" r:id="rId9"/>
    <p:sldId id="2147483223" r:id="rId10"/>
    <p:sldId id="2147483224" r:id="rId11"/>
    <p:sldId id="2147479815" r:id="rId12"/>
    <p:sldId id="2147483225" r:id="rId13"/>
  </p:sldIdLst>
  <p:sldSz cx="12192000" cy="6858000"/>
  <p:notesSz cx="7010400" cy="9296400"/>
  <p:embeddedFontLst>
    <p:embeddedFont>
      <p:font typeface="Barlow" pitchFamily="2" charset="77"/>
      <p:regular r:id="rId16"/>
      <p:bold r:id="rId17"/>
      <p:italic r:id="rId18"/>
      <p:boldItalic r:id="rId19"/>
    </p:embeddedFont>
    <p:embeddedFont>
      <p:font typeface="Barlow Medium" pitchFamily="2" charset="77"/>
      <p:regular r:id="rId20"/>
      <p:italic r:id="rId21"/>
    </p:embeddedFont>
    <p:embeddedFont>
      <p:font typeface="Barlow Semi Condensed SemiBold" pitchFamily="2" charset="77"/>
      <p:regular r:id="rId22"/>
      <p:bold r:id="rId23"/>
      <p:italic r:id="rId24"/>
      <p:boldItalic r:id="rId25"/>
    </p:embeddedFont>
    <p:embeddedFont>
      <p:font typeface="Barlow SemiBold" pitchFamily="2" charset="77"/>
      <p:regular r:id="rId26"/>
      <p:bold r:id="rId27"/>
      <p:italic r:id="rId28"/>
      <p:boldItalic r:id="rId29"/>
    </p:embeddedFont>
    <p:embeddedFont>
      <p:font typeface="Wingdings 3" pitchFamily="2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FB64D-9294-73B9-698D-53AC9DE94753}" name="Gildred, Terrence" initials="TG" userId="S::Terrence.Gildred@analog.com::41e59cfa-3130-4dc8-bb17-32cbb5d94a2b" providerId="AD"/>
  <p188:author id="{9F151DE2-766A-42B1-0845-564F1EFC92C8}" name="Corley, Chuck" initials="CC" userId="S::Chuck.Corley@analog.com::9b82cf21-72de-4287-943d-2b8797d81e32" providerId="AD"/>
  <p188:author id="{B32441EB-C32A-3CA3-B2FD-35A7E093F3DD}" name="Shaw, Shelly" initials="SS" userId="S::shelly.shaw@analog.com::fffc5d37-691b-410b-b340-04c3784de4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F"/>
    <a:srgbClr val="D8D9DF"/>
    <a:srgbClr val="6DE9EC"/>
    <a:srgbClr val="6DE1EC"/>
    <a:srgbClr val="F0F0F2"/>
    <a:srgbClr val="E2E3E6"/>
    <a:srgbClr val="D9D9DE"/>
    <a:srgbClr val="9EA1AE"/>
    <a:srgbClr val="D9E1E4"/>
    <a:srgbClr val="E7ECE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0" autoAdjust="0"/>
    <p:restoredTop sz="96327" autoAdjust="0"/>
  </p:normalViewPr>
  <p:slideViewPr>
    <p:cSldViewPr snapToGrid="0" snapToObjects="1">
      <p:cViewPr>
        <p:scale>
          <a:sx n="102" d="100"/>
          <a:sy n="102" d="100"/>
        </p:scale>
        <p:origin x="504" y="632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Barlow" pitchFamily="2" charset="77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4C274-FC20-274E-ABAE-1B6BD23BA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9AD1-494E-6A4E-8F5F-425D5063F09E}" type="datetimeFigureOut">
              <a:rPr lang="en-US" smtClean="0"/>
              <a:t>8/9/24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 b="0" i="0"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 b="0" i="0">
                <a:latin typeface="Barlow" pitchFamily="2" charset="77"/>
              </a:defRPr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 b="0" i="0">
                <a:latin typeface="Barlow" pitchFamily="2" charset="77"/>
              </a:defRPr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/>
              <a:t>8/9/24</a:t>
            </a:fld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Just some of the application areas where we see tremendous potential and interest from customers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7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5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2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 3" panose="05040102010807070707" pitchFamily="18" charset="2"/>
              <a:buChar char="u"/>
              <a:tabLst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4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index.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analog.com/en/index.html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4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45A94-3CF9-DE40-192E-900232841E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A71F52-3503-B96C-9247-6161E2C3D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3B89A1-CA1A-58B5-ACA8-74366DA0A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123536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6FD505D-77D2-F2AA-38CA-7D137C31B2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2066" y="1050828"/>
            <a:ext cx="5958000" cy="53964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DFE071F-83A9-FEE7-214E-2FCD9E1F5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8" y="640080"/>
            <a:ext cx="5040000" cy="1270000"/>
          </a:xfrm>
        </p:spPr>
        <p:txBody>
          <a:bodyPr anchor="t"/>
          <a:lstStyle>
            <a:lvl1pPr algn="l">
              <a:defRPr sz="3200" spc="0" baseline="0"/>
            </a:lvl1pPr>
          </a:lstStyle>
          <a:p>
            <a:r>
              <a:rPr lang="en-GB" dirty="0"/>
              <a:t>Click to Add Title in Barlow Medium 32 pt. Max Three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C0673C-A7DF-F8F0-75F9-2DE7661FFE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1" y="2191109"/>
            <a:ext cx="5040000" cy="4256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47974C77-A9A2-9C5D-4B14-33988A2D7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B890-9F88-CA9F-C400-1C66AD3B0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gal Statement">
            <a:extLst>
              <a:ext uri="{FF2B5EF4-FFF2-40B4-BE49-F238E27FC236}">
                <a16:creationId xmlns:a16="http://schemas.microsoft.com/office/drawing/2014/main" id="{1B066EA6-D718-7545-E381-864DF1258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0EC10E-15B9-88B4-1BEB-1CF6CD00D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8760039-3EE1-0111-00FA-AC5941EF5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1006A-6F73-6CC5-9A6B-003C025FE1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99113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B4FFC0-576B-550B-4CBA-830C438E3C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400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42180F3-8D99-D80C-3C16-210296F935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4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29CD75-8F30-B30C-E480-81A1F57798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225" y="1424722"/>
            <a:ext cx="4320000" cy="36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4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2DA376E-BE10-B3A0-DBE8-9E5D6C7A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558F40-9DA9-CB95-74DD-933171C63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AF5B83E-6C3A-101F-034F-589F15E85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C34F2-A2E5-C931-892C-CE8C345AC0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25E0C486-E304-0B39-E7CF-15E096E1F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85BC1DD9-AC3F-0292-BB41-73EB158CE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48B6C0D-5EBB-8307-1013-31292E06E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D195A7E-0C05-1F56-0D38-D979AC053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10E12-5D30-25F8-D19C-B3E68E6B38A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2ACB762-6130-5103-7F8E-B72074746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7" name="Legal Statement">
            <a:extLst>
              <a:ext uri="{FF2B5EF4-FFF2-40B4-BE49-F238E27FC236}">
                <a16:creationId xmlns:a16="http://schemas.microsoft.com/office/drawing/2014/main" id="{D55D98FE-1E49-E649-CF80-534ECD170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A745CB-3967-AEA6-EDEB-05D34A193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320B93-2F90-58F6-9BE3-C21659D08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01E07D0-B84C-94C2-609C-807354D42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8" name="Legal Statement">
            <a:extLst>
              <a:ext uri="{FF2B5EF4-FFF2-40B4-BE49-F238E27FC236}">
                <a16:creationId xmlns:a16="http://schemas.microsoft.com/office/drawing/2014/main" id="{0F823DA7-FF9A-EFC6-F2C2-DE776C90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8E4D307-C8C1-6C95-AFDC-759E6C2C3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98853D40-8423-5943-1966-67876C31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ub Hea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BC3E0B30-4B1F-2597-A54A-ACEF55669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9" name="Legal Statement">
            <a:extLst>
              <a:ext uri="{FF2B5EF4-FFF2-40B4-BE49-F238E27FC236}">
                <a16:creationId xmlns:a16="http://schemas.microsoft.com/office/drawing/2014/main" id="{F2D7AFB9-BB35-6BAD-4F95-1B4AAFD93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0B882CF-0122-EBC9-F9BA-92246F1A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51E19C9-C3B9-95F2-8631-F77DC38B4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050B6-525B-3A7B-AC73-4A4A2AD3668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9675" y="990000"/>
            <a:ext cx="5498289" cy="5456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44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Two Colum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600" y="990000"/>
            <a:ext cx="5144303" cy="54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</a:t>
            </a:r>
            <a:br>
              <a:rPr lang="en-GB" dirty="0"/>
            </a:br>
            <a:r>
              <a:rPr lang="en-GB" dirty="0"/>
              <a:t>Two Columns, Barlow SemiBold,</a:t>
            </a:r>
            <a:br>
              <a:rPr lang="en-GB" dirty="0"/>
            </a:br>
            <a:r>
              <a:rPr lang="en-GB" dirty="0"/>
              <a:t>50 pt., Click to Edit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AC019C-E00B-1BBC-26AB-EE9B29FD795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310" y="990001"/>
            <a:ext cx="5498289" cy="546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6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A3767269-D440-03F9-BB78-6AB3B10BD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4" name="Legal Statement">
            <a:extLst>
              <a:ext uri="{FF2B5EF4-FFF2-40B4-BE49-F238E27FC236}">
                <a16:creationId xmlns:a16="http://schemas.microsoft.com/office/drawing/2014/main" id="{59339391-6349-B106-157A-8926C560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8BB947-F929-CC27-FA51-5F8491631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F60630CF-4BC1-4126-BAD0-74F5C380B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735"/>
          <a:stretch/>
        </p:blipFill>
        <p:spPr>
          <a:xfrm>
            <a:off x="10915650" y="392640"/>
            <a:ext cx="910800" cy="258235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05AAAEB-2168-EDFA-AE8A-1EB7C4DA25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101" y="985720"/>
            <a:ext cx="11353799" cy="54684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Big Statement/Quote, One Column,</a:t>
            </a:r>
            <a:br>
              <a:rPr lang="en-GB" dirty="0"/>
            </a:br>
            <a:r>
              <a:rPr lang="en-GB" dirty="0"/>
              <a:t>Barlow SemiBold, 50 pt., Click to Edit</a:t>
            </a:r>
            <a:endParaRPr lang="en-US" dirty="0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711B7826-C8B8-BDAD-0A12-46CAFB749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E77862-06B8-49B9-8840-9C5CBFE1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ght in the dark&#10;&#10;Description automatically generated with medium confidence">
            <a:extLst>
              <a:ext uri="{FF2B5EF4-FFF2-40B4-BE49-F238E27FC236}">
                <a16:creationId xmlns:a16="http://schemas.microsoft.com/office/drawing/2014/main" id="{3C60E8D8-2253-30E3-0CF0-364C89FD0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F76C70-D0CE-D738-0558-91BF754BF15B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9D9AC0-F957-4A6F-4DD9-7A5FC61565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CF1316C-10A5-28E9-22D3-E28B92C6CB2F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DF7479F7-195D-2E18-401F-FAE71BD96051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pic>
        <p:nvPicPr>
          <p:cNvPr id="10" name="Graphic 9">
            <a:hlinkClick r:id="rId3"/>
            <a:extLst>
              <a:ext uri="{FF2B5EF4-FFF2-40B4-BE49-F238E27FC236}">
                <a16:creationId xmlns:a16="http://schemas.microsoft.com/office/drawing/2014/main" id="{55E32BF2-18A2-7CEE-0495-510A9F96A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80" y="904240"/>
            <a:ext cx="1584784" cy="450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4EDB31-305D-ABD5-A5B5-5A901432F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Author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40DCC2-6B3F-66D3-DF6F-1CAFC8AB6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Job Title</a:t>
            </a:r>
          </a:p>
          <a:p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C33F89-D1AD-97BD-9796-653C4E747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Title,</a:t>
            </a:r>
            <a:br>
              <a:rPr lang="en-US" dirty="0"/>
            </a:br>
            <a:r>
              <a:rPr lang="en-US" dirty="0"/>
              <a:t>3 Lines Max, 44 pt.</a:t>
            </a:r>
            <a:br>
              <a:rPr lang="en-US" dirty="0"/>
            </a:br>
            <a:r>
              <a:rPr lang="en-US" dirty="0"/>
              <a:t>Title Case</a:t>
            </a:r>
          </a:p>
        </p:txBody>
      </p:sp>
    </p:spTree>
    <p:extLst>
      <p:ext uri="{BB962C8B-B14F-4D97-AF65-F5344CB8AC3E}">
        <p14:creationId xmlns:p14="http://schemas.microsoft.com/office/powerpoint/2010/main" val="504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44B91048-928D-46CA-F288-0674C5E34E11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3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9525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Add a Video</a:t>
            </a:r>
          </a:p>
        </p:txBody>
      </p:sp>
    </p:spTree>
    <p:extLst>
      <p:ext uri="{BB962C8B-B14F-4D97-AF65-F5344CB8AC3E}">
        <p14:creationId xmlns:p14="http://schemas.microsoft.com/office/powerpoint/2010/main" val="3872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ar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CBD4353F-D62D-2F4C-3041-F34431E54F85}"/>
              </a:ext>
            </a:extLst>
          </p:cNvPr>
          <p:cNvSpPr txBox="1"/>
          <p:nvPr userDrawn="1"/>
        </p:nvSpPr>
        <p:spPr>
          <a:xfrm>
            <a:off x="0" y="2410889"/>
            <a:ext cx="12192000" cy="6924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ctr" defTabSz="457200">
              <a:lnSpc>
                <a:spcPct val="90000"/>
              </a:lnSpc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None/>
            </a:pPr>
            <a:r>
              <a:rPr lang="en-US" sz="5000" b="0" i="0" spc="-100" baseline="0" dirty="0">
                <a:solidFill>
                  <a:schemeClr val="bg1"/>
                </a:solidFill>
                <a:latin typeface="Barlow Medium" pitchFamily="2" charset="77"/>
              </a:rPr>
              <a:t>AHEAD OF WHAT’S POSSIBLE</a:t>
            </a:r>
            <a:endParaRPr lang="en-US" sz="5000" b="0" i="0" spc="-100" baseline="25000" dirty="0">
              <a:solidFill>
                <a:schemeClr val="bg1"/>
              </a:solidFill>
              <a:latin typeface="Barlow Medium" pitchFamily="2" charset="77"/>
            </a:endParaRP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77A01333-E4A7-1F2C-0116-91DF7AC37E43}"/>
              </a:ext>
            </a:extLst>
          </p:cNvPr>
          <p:cNvSpPr txBox="1"/>
          <p:nvPr userDrawn="1"/>
        </p:nvSpPr>
        <p:spPr>
          <a:xfrm>
            <a:off x="5466000" y="3488780"/>
            <a:ext cx="1260000" cy="27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800" b="0" i="0" u="none" spc="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</a:t>
            </a:r>
            <a:r>
              <a:rPr lang="en-IE" sz="1800" b="0" i="0" u="none" spc="100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9611C-2544-31F0-337A-5ACA47B9BFEE}"/>
              </a:ext>
            </a:extLst>
          </p:cNvPr>
          <p:cNvSpPr txBox="1"/>
          <p:nvPr userDrawn="1"/>
        </p:nvSpPr>
        <p:spPr>
          <a:xfrm>
            <a:off x="0" y="6559905"/>
            <a:ext cx="12193200" cy="18466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IE" sz="600" b="0" i="0" dirty="0">
                <a:solidFill>
                  <a:schemeClr val="bg1"/>
                </a:solidFill>
                <a:latin typeface="Barlow" pitchFamily="2" charset="77"/>
              </a:rPr>
              <a:t>©2024 Analog Devices, Inc. All Rights Reserved. 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541BB206-E2EC-4ECC-7367-C7B1591382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0341" y="4864462"/>
            <a:ext cx="1852246" cy="5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5A93E-07A2-EBD4-1717-2BC5B458C0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 sz="1600"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 sz="14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6D4B9EFC-C7DD-F257-A5DB-C33A7A52F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E45972-FE13-E8D4-E5E1-9B8CBA94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842400"/>
          </a:xfrm>
        </p:spPr>
        <p:txBody>
          <a:bodyPr tIns="36576" anchor="t" anchorCtr="0"/>
          <a:lstStyle>
            <a:lvl1pPr>
              <a:defRPr sz="3200" spc="0" baseline="0"/>
            </a:lvl1pPr>
          </a:lstStyle>
          <a:p>
            <a:r>
              <a:rPr lang="en-GB" dirty="0"/>
              <a:t>Click to Add Title in Barlow Medium 32 pt. </a:t>
            </a:r>
            <a:br>
              <a:rPr lang="en-GB" dirty="0"/>
            </a:br>
            <a:r>
              <a:rPr lang="en-GB" dirty="0"/>
              <a:t>Max Two Lines, Title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B830200-494D-376F-25FC-62708EAC8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4A03-9143-BC58-1681-1225AE4D7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orking in a factory&#10;&#10;Description automatically generated">
            <a:extLst>
              <a:ext uri="{FF2B5EF4-FFF2-40B4-BE49-F238E27FC236}">
                <a16:creationId xmlns:a16="http://schemas.microsoft.com/office/drawing/2014/main" id="{5279C31A-3F31-E41C-E7A3-501624556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80CC74-0812-43C2-2A04-E80B64FF4663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F3DE54-34B6-3AF3-6CD6-3EEEE3D9CBDA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238CC0-96D0-F452-54CA-4E0E61680C7C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E685E6-13CB-D38D-FEA2-77D90875D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426454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D60E70-32AD-72EE-B1DB-7DDA206A7E59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9A5004D-7C58-27D4-EB7C-CAEEB8F6A5B8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B5AFC3-5343-064B-A219-1AE7209A8C04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C18DD37-D9CA-886C-4E16-79E064AA6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Add Section Title, 3 Lines Max, 44 pt., Title Case</a:t>
            </a:r>
          </a:p>
        </p:txBody>
      </p:sp>
    </p:spTree>
    <p:extLst>
      <p:ext uri="{BB962C8B-B14F-4D97-AF65-F5344CB8AC3E}">
        <p14:creationId xmlns:p14="http://schemas.microsoft.com/office/powerpoint/2010/main" val="53266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0F7495-C78C-5BD8-12F5-D3FE1407E0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E58A3-0A5D-732B-0055-E391B11ABCF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4293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D0724DB-44AA-8EF1-D24E-EE31252C8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D86F02-FD9E-9CA8-C43A-A87AC3AFA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941DD9-5289-8381-97D8-48A472D3D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27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</a:t>
            </a:r>
            <a:r>
              <a:rPr lang="en-GB" dirty="0" err="1"/>
              <a:t>Subheader</a:t>
            </a:r>
            <a:r>
              <a:rPr lang="en-GB" dirty="0"/>
              <a:t> in Barlow </a:t>
            </a:r>
            <a:r>
              <a:rPr lang="en-GB" dirty="0" err="1"/>
              <a:t>SemiBold</a:t>
            </a:r>
            <a:r>
              <a:rPr lang="en-GB" dirty="0"/>
              <a:t> 18 pt., Max One Line, Title Case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2400"/>
            <a:ext cx="11358000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A88B1579-377C-8586-6E52-6B200302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53026E-B5C4-FD0A-19D4-0B5461FD6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1A507F-49ED-2628-38B9-7F81817B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 Header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43F822-F879-A359-A0CB-E4E9D060D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7100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36D999-58A8-2BE5-FFFE-3347C537C4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599" y="1362881"/>
            <a:ext cx="5486400" cy="27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18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7CAD3-45BB-FDDB-D008-5419EA5DB3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4CBD0C-A49D-E688-875B-662AD4E5C92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01565" y="1921564"/>
            <a:ext cx="5486399" cy="452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6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Legal Statement">
            <a:extLst>
              <a:ext uri="{FF2B5EF4-FFF2-40B4-BE49-F238E27FC236}">
                <a16:creationId xmlns:a16="http://schemas.microsoft.com/office/drawing/2014/main" id="{5B95C7BD-0ECF-E8E8-0AA1-669DC702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ED327D0-C0CF-65BA-41BD-4DD376DF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7B0F791-FCAD-93C1-469A-FF5C94923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0080000" cy="450000"/>
          </a:xfrm>
        </p:spPr>
        <p:txBody>
          <a:bodyPr tIns="36576" anchor="t" anchorCtr="0"/>
          <a:lstStyle>
            <a:lvl1pPr algn="l">
              <a:defRPr sz="3200" b="0" i="0" spc="0" baseline="0">
                <a:latin typeface="Barlow Medium" pitchFamily="2" charset="77"/>
              </a:defRPr>
            </a:lvl1pPr>
          </a:lstStyle>
          <a:p>
            <a:r>
              <a:rPr lang="en-GB" dirty="0"/>
              <a:t>Click to Add Title in Barlow Medium 32 pt.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171D4C-9683-BD15-3D7B-0F5C911F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417600" y="640080"/>
            <a:ext cx="10080000" cy="450000"/>
          </a:xfrm>
          <a:prstGeom prst="rect">
            <a:avLst/>
          </a:prstGeom>
          <a:noFill/>
        </p:spPr>
        <p:txBody>
          <a:bodyPr vert="horz" wrap="square" lIns="0" tIns="36576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Analog Logo">
            <a:extLst>
              <a:ext uri="{FF2B5EF4-FFF2-40B4-BE49-F238E27FC236}">
                <a16:creationId xmlns:a16="http://schemas.microsoft.com/office/drawing/2014/main" id="{C045C3B2-FF7D-A8D6-DE50-897DAAED8ED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911547" y="392097"/>
            <a:ext cx="869518" cy="2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gal Statement">
            <a:extLst>
              <a:ext uri="{FF2B5EF4-FFF2-40B4-BE49-F238E27FC236}">
                <a16:creationId xmlns:a16="http://schemas.microsoft.com/office/drawing/2014/main" id="{588B6EED-4863-B18E-517F-943471A95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479" y="6582557"/>
            <a:ext cx="5236846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©2024 Analog Devices, Inc. All Rights Reserved.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C7B0831-6F35-A7A6-9972-3A008CCC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7601" y="6582557"/>
            <a:ext cx="247878" cy="144000"/>
          </a:xfrm>
          <a:prstGeom prst="rect">
            <a:avLst/>
          </a:prstGeom>
        </p:spPr>
        <p:txBody>
          <a:bodyPr vert="horz" lIns="0" tIns="91440" rIns="91440" bIns="91440" rtlCol="0" anchor="ctr" anchorCtr="0"/>
          <a:lstStyle>
            <a:lvl1pPr algn="l">
              <a:lnSpc>
                <a:spcPct val="80000"/>
              </a:lnSpc>
              <a:defRPr lang="en-US" sz="600" b="0" i="0" kern="1200" smtClean="0">
                <a:solidFill>
                  <a:schemeClr val="tx1"/>
                </a:solidFill>
                <a:latin typeface="Barlow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4" r:id="rId2"/>
    <p:sldLayoutId id="2147483678" r:id="rId3"/>
    <p:sldLayoutId id="2147483753" r:id="rId4"/>
    <p:sldLayoutId id="2147483768" r:id="rId5"/>
    <p:sldLayoutId id="2147483752" r:id="rId6"/>
    <p:sldLayoutId id="2147483709" r:id="rId7"/>
    <p:sldLayoutId id="2147483739" r:id="rId8"/>
    <p:sldLayoutId id="2147483743" r:id="rId9"/>
    <p:sldLayoutId id="2147483681" r:id="rId10"/>
    <p:sldLayoutId id="2147483722" r:id="rId11"/>
    <p:sldLayoutId id="2147483716" r:id="rId12"/>
    <p:sldLayoutId id="2147483762" r:id="rId13"/>
    <p:sldLayoutId id="2147483763" r:id="rId14"/>
    <p:sldLayoutId id="2147483769" r:id="rId15"/>
    <p:sldLayoutId id="2147483770" r:id="rId16"/>
    <p:sldLayoutId id="2147483772" r:id="rId17"/>
    <p:sldLayoutId id="2147483761" r:id="rId18"/>
    <p:sldLayoutId id="2147483758" r:id="rId19"/>
    <p:sldLayoutId id="2147483744" r:id="rId20"/>
    <p:sldLayoutId id="214748375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457200" rtl="0" eaLnBrk="1" latinLnBrk="0" hangingPunct="1">
        <a:lnSpc>
          <a:spcPct val="85000"/>
        </a:lnSpc>
        <a:spcBef>
          <a:spcPct val="0"/>
        </a:spcBef>
        <a:buNone/>
        <a:defRPr sz="3200" b="0" i="0" kern="1200" spc="0" baseline="0">
          <a:solidFill>
            <a:schemeClr val="tx2"/>
          </a:solidFill>
          <a:latin typeface="Barlow Medium" pitchFamily="2" charset="77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Tx/>
        <a:buNone/>
        <a:tabLst/>
        <a:defRPr lang="en-US" sz="18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2pPr>
      <a:lvl3pPr marL="867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6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3pPr>
      <a:lvl4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200" b="0" i="0" kern="120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4pPr>
      <a:lvl5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lang="en-US" sz="1400" b="0" i="0" kern="1200" cap="none" spc="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5pPr>
      <a:lvl6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 cap="none" spc="0" baseline="0">
          <a:solidFill>
            <a:schemeClr val="tx1"/>
          </a:solidFill>
          <a:latin typeface="Barlow" pitchFamily="2" charset="77"/>
          <a:ea typeface="+mn-ea"/>
          <a:cs typeface="+mn-cs"/>
        </a:defRPr>
      </a:lvl6pPr>
      <a:lvl7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7pPr>
      <a:lvl8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8pPr>
      <a:lvl9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6266" userDrawn="1">
          <p15:clr>
            <a:srgbClr val="F26B43"/>
          </p15:clr>
        </p15:guide>
        <p15:guide id="9" pos="7416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624" userDrawn="1">
          <p15:clr>
            <a:srgbClr val="F26B43"/>
          </p15:clr>
        </p15:guide>
        <p15:guide id="20" orient="horz" pos="3920" userDrawn="1">
          <p15:clr>
            <a:srgbClr val="F26B43"/>
          </p15:clr>
        </p15:guide>
        <p15:guide id="22" pos="3962" userDrawn="1">
          <p15:clr>
            <a:srgbClr val="F26B43"/>
          </p15:clr>
        </p15:guide>
        <p15:guide id="23" pos="2570" userDrawn="1">
          <p15:clr>
            <a:srgbClr val="F26B43"/>
          </p15:clr>
        </p15:guide>
        <p15:guide id="24" pos="37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289C3-0BF9-2EE6-719B-1F0FD605C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156" y="4744929"/>
            <a:ext cx="3600000" cy="270000"/>
          </a:xfrm>
        </p:spPr>
        <p:txBody>
          <a:bodyPr/>
          <a:lstStyle/>
          <a:p>
            <a:r>
              <a:rPr lang="en-US" dirty="0"/>
              <a:t>Robert Westby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D068-32AB-A0BF-1341-A95ABFAF2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156" y="5143875"/>
            <a:ext cx="3351839" cy="390388"/>
          </a:xfrm>
        </p:spPr>
        <p:txBody>
          <a:bodyPr/>
          <a:lstStyle/>
          <a:p>
            <a:r>
              <a:rPr lang="en-US" dirty="0"/>
              <a:t>Principal Engineer, Power Systems Engineering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9E0F9-B100-89AE-001A-B27E8B546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403" y="2448560"/>
            <a:ext cx="5264990" cy="1073165"/>
          </a:xfrm>
        </p:spPr>
        <p:txBody>
          <a:bodyPr/>
          <a:lstStyle/>
          <a:p>
            <a:r>
              <a:rPr lang="en-US" dirty="0"/>
              <a:t>Power You Can Trust</a:t>
            </a:r>
          </a:p>
        </p:txBody>
      </p:sp>
    </p:spTree>
    <p:extLst>
      <p:ext uri="{BB962C8B-B14F-4D97-AF65-F5344CB8AC3E}">
        <p14:creationId xmlns:p14="http://schemas.microsoft.com/office/powerpoint/2010/main" val="1354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34573E-9F1D-1178-AA4A-D3DD2F09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/>
              <a:t>Application Areas Requiring Robust Power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5AD4D3-2E93-62D9-EA49-962D065C9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©2024 Analog Devices, Inc.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0E911-C015-BA2E-3F2D-D089ABA80A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E67A1-BA7F-A74E-B5D7-615746DEEC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F563E-01B4-E3AB-3BA3-B4AD14F99E0F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"/>
          <a:stretch/>
        </p:blipFill>
        <p:spPr>
          <a:xfrm>
            <a:off x="6987824" y="1710265"/>
            <a:ext cx="2721044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2E70-D38D-286C-ECFE-EA614F015DBB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"/>
          <a:stretch/>
        </p:blipFill>
        <p:spPr>
          <a:xfrm>
            <a:off x="140009" y="1710265"/>
            <a:ext cx="2719008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6E35C-B59F-FF0D-F589-E793FA47AFB9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526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F2E7-6180-1E75-4CE7-7CA3556849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9079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C3CD8C-8412-53C0-FF58-444C425B06FF}"/>
              </a:ext>
            </a:extLst>
          </p:cNvPr>
          <p:cNvSpPr txBox="1"/>
          <p:nvPr/>
        </p:nvSpPr>
        <p:spPr>
          <a:xfrm>
            <a:off x="4748008" y="5533254"/>
            <a:ext cx="2041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Data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2E5D5-D436-9873-1B17-1EF6D561718E}"/>
              </a:ext>
            </a:extLst>
          </p:cNvPr>
          <p:cNvSpPr txBox="1"/>
          <p:nvPr/>
        </p:nvSpPr>
        <p:spPr>
          <a:xfrm>
            <a:off x="-205545" y="5533254"/>
            <a:ext cx="291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Industrial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B673A-E7E6-6A41-5E67-68A50D5C54BD}"/>
              </a:ext>
            </a:extLst>
          </p:cNvPr>
          <p:cNvSpPr txBox="1"/>
          <p:nvPr/>
        </p:nvSpPr>
        <p:spPr>
          <a:xfrm>
            <a:off x="7143422" y="5533254"/>
            <a:ext cx="193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Aerospace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17341-3229-431E-81D8-FDDF1E2535EA}"/>
              </a:ext>
            </a:extLst>
          </p:cNvPr>
          <p:cNvSpPr txBox="1"/>
          <p:nvPr/>
        </p:nvSpPr>
        <p:spPr>
          <a:xfrm>
            <a:off x="9211327" y="5533254"/>
            <a:ext cx="20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Digital Healthcare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FAE09D-B012-7501-15D4-39E2687B64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228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EED809-8F2C-CE7F-7FDB-77B140DAEBAD}"/>
              </a:ext>
            </a:extLst>
          </p:cNvPr>
          <p:cNvSpPr txBox="1"/>
          <p:nvPr/>
        </p:nvSpPr>
        <p:spPr>
          <a:xfrm>
            <a:off x="2380903" y="5533254"/>
            <a:ext cx="20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3116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4">
        <p:fade/>
      </p:transition>
    </mc:Choice>
    <mc:Fallback xmlns="">
      <p:transition spd="med" advTm="521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5" y="640080"/>
            <a:ext cx="11358000" cy="450000"/>
          </a:xfrm>
        </p:spPr>
        <p:txBody>
          <a:bodyPr/>
          <a:lstStyle/>
          <a:p>
            <a:r>
              <a:rPr lang="en-US" b="1" dirty="0"/>
              <a:t>Robust Power System Block Diagram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5495A-1F5C-315A-29DA-FB5C86E1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8BA2-AE60-C586-044A-8E48C209ED79}"/>
              </a:ext>
            </a:extLst>
          </p:cNvPr>
          <p:cNvSpPr txBox="1"/>
          <p:nvPr/>
        </p:nvSpPr>
        <p:spPr>
          <a:xfrm>
            <a:off x="166127" y="1264068"/>
            <a:ext cx="4429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System Voltage Protect &amp;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SuperCap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Alarm for Over-Temperature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LED Alert for Switch to Backup Power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FF2D61-3FB2-1B69-4BF6-FECDB8FEDB66}"/>
              </a:ext>
            </a:extLst>
          </p:cNvPr>
          <p:cNvGrpSpPr/>
          <p:nvPr/>
        </p:nvGrpSpPr>
        <p:grpSpPr>
          <a:xfrm>
            <a:off x="185466" y="2708041"/>
            <a:ext cx="11863757" cy="3809415"/>
            <a:chOff x="185466" y="2708041"/>
            <a:chExt cx="11863757" cy="380941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8559989-1528-1A4D-3052-F0903F0BB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164" y="5196312"/>
              <a:ext cx="1151694" cy="172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35C0CC6-931E-4798-38EC-C9630E5AB9C3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1369840" y="5910338"/>
              <a:ext cx="2480959" cy="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B4BED7B-9B08-C5B5-852C-20E83F3B44F6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1045702" y="4736886"/>
              <a:ext cx="279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4DD2DD-66C6-EE00-E87A-E3D4D18A3EB6}"/>
                </a:ext>
              </a:extLst>
            </p:cNvPr>
            <p:cNvSpPr txBox="1"/>
            <p:nvPr/>
          </p:nvSpPr>
          <p:spPr>
            <a:xfrm>
              <a:off x="185466" y="4115721"/>
              <a:ext cx="1526011" cy="1067586"/>
            </a:xfrm>
            <a:prstGeom prst="rect">
              <a:avLst/>
            </a:prstGeom>
            <a:solidFill>
              <a:srgbClr val="1B9CD0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(bench)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C2CE7D-A3F4-8E99-C69D-557BF1E3BD65}"/>
                </a:ext>
              </a:extLst>
            </p:cNvPr>
            <p:cNvSpPr txBox="1"/>
            <p:nvPr/>
          </p:nvSpPr>
          <p:spPr>
            <a:xfrm>
              <a:off x="185467" y="5459985"/>
              <a:ext cx="1523828" cy="105747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2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Backup 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(laptop adapter)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BD3DFF-8A60-5695-A189-8FB66E1C0974}"/>
                </a:ext>
              </a:extLst>
            </p:cNvPr>
            <p:cNvSpPr txBox="1"/>
            <p:nvPr/>
          </p:nvSpPr>
          <p:spPr>
            <a:xfrm>
              <a:off x="2425507" y="4571318"/>
              <a:ext cx="1257943" cy="1452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LTC4421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Prioritized PowerPath Controller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08D6CB-E092-59B0-BA05-48541587AD26}"/>
                </a:ext>
              </a:extLst>
            </p:cNvPr>
            <p:cNvSpPr txBox="1"/>
            <p:nvPr/>
          </p:nvSpPr>
          <p:spPr>
            <a:xfrm>
              <a:off x="9218781" y="2750013"/>
              <a:ext cx="2284102" cy="1480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0" rIns="9144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LTC2977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DPSM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 Voltage Monitor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8EDFB924-0448-8D1F-DDC6-197BAE711898}"/>
                </a:ext>
              </a:extLst>
            </p:cNvPr>
            <p:cNvCxnSpPr>
              <a:cxnSpLocks/>
              <a:stCxn id="73" idx="2"/>
              <a:endCxn id="11" idx="1"/>
            </p:cNvCxnSpPr>
            <p:nvPr/>
          </p:nvCxnSpPr>
          <p:spPr>
            <a:xfrm rot="16200000" flipH="1">
              <a:off x="3817137" y="4871269"/>
              <a:ext cx="1311868" cy="115740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381B6C-269E-EA71-FB0D-E19C83283EC2}"/>
                </a:ext>
              </a:extLst>
            </p:cNvPr>
            <p:cNvSpPr/>
            <p:nvPr/>
          </p:nvSpPr>
          <p:spPr>
            <a:xfrm>
              <a:off x="3850799" y="5865120"/>
              <a:ext cx="98401" cy="904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457200">
                <a:spcBef>
                  <a:spcPts val="600"/>
                </a:spcBef>
                <a:spcAft>
                  <a:spcPts val="800"/>
                </a:spcAft>
                <a:buClr>
                  <a:schemeClr val="accent1"/>
                </a:buClr>
                <a:buSzPct val="70000"/>
              </a:pPr>
              <a:endParaRPr lang="en-US" dirty="0" err="1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E9B9A1-8383-94FF-7450-3458EBFDFF1C}"/>
                </a:ext>
              </a:extLst>
            </p:cNvPr>
            <p:cNvSpPr txBox="1"/>
            <p:nvPr/>
          </p:nvSpPr>
          <p:spPr>
            <a:xfrm>
              <a:off x="1803236" y="4468010"/>
              <a:ext cx="429404" cy="1695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EC8DFC-DC92-A62A-55EB-BAACD7FCC387}"/>
                </a:ext>
              </a:extLst>
            </p:cNvPr>
            <p:cNvSpPr txBox="1"/>
            <p:nvPr/>
          </p:nvSpPr>
          <p:spPr>
            <a:xfrm>
              <a:off x="3836972" y="6130138"/>
              <a:ext cx="1238426" cy="27206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 or 19.5 V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E95786-04F2-6965-470D-12066DD10B9F}"/>
                </a:ext>
              </a:extLst>
            </p:cNvPr>
            <p:cNvSpPr txBox="1"/>
            <p:nvPr/>
          </p:nvSpPr>
          <p:spPr>
            <a:xfrm>
              <a:off x="1832204" y="5623802"/>
              <a:ext cx="593969" cy="2468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19.5 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74991A-27E7-4C38-B47E-D0DA147B66B2}"/>
                </a:ext>
              </a:extLst>
            </p:cNvPr>
            <p:cNvSpPr txBox="1"/>
            <p:nvPr/>
          </p:nvSpPr>
          <p:spPr>
            <a:xfrm>
              <a:off x="6926849" y="6120818"/>
              <a:ext cx="513567" cy="28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pic>
          <p:nvPicPr>
            <p:cNvPr id="47" name="Graphic 46" descr="Robot Hand with solid fill">
              <a:extLst>
                <a:ext uri="{FF2B5EF4-FFF2-40B4-BE49-F238E27FC236}">
                  <a16:creationId xmlns:a16="http://schemas.microsoft.com/office/drawing/2014/main" id="{F0ADCA66-7E16-710A-119D-1CD1C2E7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67" y="4112323"/>
              <a:ext cx="1942556" cy="194255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B16AA57-DAF8-3274-96E8-890AA96F12A7}"/>
                </a:ext>
              </a:extLst>
            </p:cNvPr>
            <p:cNvSpPr txBox="1"/>
            <p:nvPr/>
          </p:nvSpPr>
          <p:spPr>
            <a:xfrm>
              <a:off x="6804642" y="4903168"/>
              <a:ext cx="535473" cy="24243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4B4D28-FDBD-93C5-53A4-E821E0A0107F}"/>
                </a:ext>
              </a:extLst>
            </p:cNvPr>
            <p:cNvSpPr txBox="1"/>
            <p:nvPr/>
          </p:nvSpPr>
          <p:spPr>
            <a:xfrm>
              <a:off x="9600161" y="4925319"/>
              <a:ext cx="423976" cy="20008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7.5 V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79545E4-664A-1D14-9F00-FEC9BB2CABC1}"/>
                </a:ext>
              </a:extLst>
            </p:cNvPr>
            <p:cNvCxnSpPr>
              <a:cxnSpLocks/>
              <a:stCxn id="126" idx="1"/>
            </p:cNvCxnSpPr>
            <p:nvPr/>
          </p:nvCxnSpPr>
          <p:spPr>
            <a:xfrm flipV="1">
              <a:off x="4513603" y="4028082"/>
              <a:ext cx="2776317" cy="44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EA1CA6F-F84E-4C44-B369-67F7ED894301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78" y="4661332"/>
              <a:ext cx="1681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342485F-51FD-0B3D-C933-EF6A8CD29E5D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14" y="4066881"/>
              <a:ext cx="4183" cy="10167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0A4325F-B3D1-2B61-6310-7CDC36181348}"/>
                </a:ext>
              </a:extLst>
            </p:cNvPr>
            <p:cNvSpPr txBox="1"/>
            <p:nvPr/>
          </p:nvSpPr>
          <p:spPr>
            <a:xfrm>
              <a:off x="6795426" y="4475854"/>
              <a:ext cx="431465" cy="17756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3.7 V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6FF26F8-F549-C8F7-8153-0D1711418FA5}"/>
                </a:ext>
              </a:extLst>
            </p:cNvPr>
            <p:cNvSpPr txBox="1"/>
            <p:nvPr/>
          </p:nvSpPr>
          <p:spPr>
            <a:xfrm>
              <a:off x="5639695" y="3896055"/>
              <a:ext cx="933345" cy="3079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Inductor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C4A0170-2A88-7241-87FE-C3A9E578B744}"/>
                </a:ext>
              </a:extLst>
            </p:cNvPr>
            <p:cNvSpPr txBox="1"/>
            <p:nvPr/>
          </p:nvSpPr>
          <p:spPr>
            <a:xfrm>
              <a:off x="7757976" y="5691816"/>
              <a:ext cx="1737360" cy="7931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MAX31827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Temp Sensor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A76FCD7-7758-229A-084B-64D8B5A37B16}"/>
                </a:ext>
              </a:extLst>
            </p:cNvPr>
            <p:cNvSpPr txBox="1"/>
            <p:nvPr/>
          </p:nvSpPr>
          <p:spPr>
            <a:xfrm>
              <a:off x="7843965" y="2708041"/>
              <a:ext cx="1293532" cy="233946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Input Voltage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8164C2A-C78C-F957-0104-79E18A9B0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978" y="4040067"/>
              <a:ext cx="0" cy="62126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C7CC9C1-58D5-F361-D57A-966776019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920" y="4027899"/>
              <a:ext cx="0" cy="71549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D957F87-CC71-DE28-16CF-BB5AA4DBF3BC}"/>
                </a:ext>
              </a:extLst>
            </p:cNvPr>
            <p:cNvCxnSpPr>
              <a:cxnSpLocks/>
            </p:cNvCxnSpPr>
            <p:nvPr/>
          </p:nvCxnSpPr>
          <p:spPr>
            <a:xfrm>
              <a:off x="6637393" y="4743390"/>
              <a:ext cx="652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1059946-B052-C02E-E4CD-1CC37A730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77" y="5182560"/>
              <a:ext cx="1522023" cy="626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65F8273-6006-A332-2659-201CD8A9C64F}"/>
                </a:ext>
              </a:extLst>
            </p:cNvPr>
            <p:cNvSpPr txBox="1"/>
            <p:nvPr/>
          </p:nvSpPr>
          <p:spPr>
            <a:xfrm>
              <a:off x="7380782" y="3068408"/>
              <a:ext cx="1756716" cy="190552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SuperCap Voltage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0B9C3B2-6874-891E-61D8-878FE09033A2}"/>
                </a:ext>
              </a:extLst>
            </p:cNvPr>
            <p:cNvSpPr txBox="1"/>
            <p:nvPr/>
          </p:nvSpPr>
          <p:spPr>
            <a:xfrm>
              <a:off x="7289920" y="3390046"/>
              <a:ext cx="1847577" cy="285087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Regulator Voltage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834641E-3A32-4A7B-E65D-946D3DDC4229}"/>
                </a:ext>
              </a:extLst>
            </p:cNvPr>
            <p:cNvSpPr txBox="1"/>
            <p:nvPr/>
          </p:nvSpPr>
          <p:spPr>
            <a:xfrm>
              <a:off x="7725166" y="3751286"/>
              <a:ext cx="1412332" cy="2263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Output Voltage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ACAC28-EA90-8BF5-D750-77961C52D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4596" y="3346244"/>
              <a:ext cx="46541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E6781C9-EA73-AB65-1E62-F71225C4BC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237" y="3691085"/>
              <a:ext cx="16575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DB63DDB-C43B-D054-D5DE-5A2049E9C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038625"/>
              <a:ext cx="12816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7A9D8E8-2922-092B-31AD-633BA4FA5DA1}"/>
                </a:ext>
              </a:extLst>
            </p:cNvPr>
            <p:cNvCxnSpPr>
              <a:cxnSpLocks/>
            </p:cNvCxnSpPr>
            <p:nvPr/>
          </p:nvCxnSpPr>
          <p:spPr>
            <a:xfrm>
              <a:off x="4564596" y="3346244"/>
              <a:ext cx="1" cy="6938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BD5DC1A-92E8-9689-C934-DEF301FA10E5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40" y="5206976"/>
              <a:ext cx="0" cy="8956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4EADE06-8734-8031-8194-55B822927EE4}"/>
                </a:ext>
              </a:extLst>
            </p:cNvPr>
            <p:cNvCxnSpPr>
              <a:cxnSpLocks/>
            </p:cNvCxnSpPr>
            <p:nvPr/>
          </p:nvCxnSpPr>
          <p:spPr>
            <a:xfrm>
              <a:off x="7937162" y="4038625"/>
              <a:ext cx="0" cy="4503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3C7BA47-BB85-59CD-E827-6836A2ABB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475854"/>
              <a:ext cx="216950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8CB0040-9FE4-832B-435E-BA2207A72524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961" y="4475854"/>
              <a:ext cx="0" cy="70978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0F2D0BA-958F-5919-74C7-C9FA0E302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93" y="6102666"/>
              <a:ext cx="692761" cy="54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0299B6-876E-E0B6-517A-E2AE84D9FF95}"/>
                </a:ext>
              </a:extLst>
            </p:cNvPr>
            <p:cNvCxnSpPr>
              <a:cxnSpLocks/>
            </p:cNvCxnSpPr>
            <p:nvPr/>
          </p:nvCxnSpPr>
          <p:spPr>
            <a:xfrm>
              <a:off x="7561237" y="3708678"/>
              <a:ext cx="0" cy="14562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709933-2E85-A295-0459-234199D10167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3894371" y="3001771"/>
              <a:ext cx="0" cy="17922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D6E8CB-A027-D4EC-BDD8-C202FEBDD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4370" y="3001771"/>
              <a:ext cx="53244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0D05C72-6F13-4478-937E-11398CEF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221" y="4679736"/>
              <a:ext cx="114300" cy="114300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DFFF21D-7598-6C98-5F24-520AC1645D02}"/>
                </a:ext>
              </a:extLst>
            </p:cNvPr>
            <p:cNvGrpSpPr/>
            <p:nvPr/>
          </p:nvGrpSpPr>
          <p:grpSpPr>
            <a:xfrm>
              <a:off x="4062353" y="5025361"/>
              <a:ext cx="1018846" cy="888488"/>
              <a:chOff x="4780495" y="3347570"/>
              <a:chExt cx="654178" cy="570478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45745CAB-337D-92E2-3B6C-673A50C6B9EF}"/>
                  </a:ext>
                </a:extLst>
              </p:cNvPr>
              <p:cNvSpPr/>
              <p:nvPr/>
            </p:nvSpPr>
            <p:spPr>
              <a:xfrm flipV="1">
                <a:off x="4780495" y="3347570"/>
                <a:ext cx="654178" cy="570478"/>
              </a:xfrm>
              <a:prstGeom prst="triangle">
                <a:avLst/>
              </a:prstGeom>
              <a:solidFill>
                <a:srgbClr val="1B9CD0"/>
              </a:solidFill>
              <a:ln w="12700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 dirty="0" err="1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717FAF7-1452-42FC-2B28-526B461C5C86}"/>
                  </a:ext>
                </a:extLst>
              </p:cNvPr>
              <p:cNvSpPr txBox="1"/>
              <p:nvPr/>
            </p:nvSpPr>
            <p:spPr>
              <a:xfrm>
                <a:off x="4914170" y="3435766"/>
                <a:ext cx="372291" cy="1440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GND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025B29-CB3F-C384-82BE-5811C778BAEB}"/>
                </a:ext>
              </a:extLst>
            </p:cNvPr>
            <p:cNvSpPr txBox="1"/>
            <p:nvPr/>
          </p:nvSpPr>
          <p:spPr>
            <a:xfrm>
              <a:off x="4054024" y="4211044"/>
              <a:ext cx="1082584" cy="617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Super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Capacitor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771D-B35A-817C-F27B-FCCA93183C4A}"/>
                </a:ext>
              </a:extLst>
            </p:cNvPr>
            <p:cNvSpPr txBox="1"/>
            <p:nvPr/>
          </p:nvSpPr>
          <p:spPr>
            <a:xfrm>
              <a:off x="5051772" y="5706444"/>
              <a:ext cx="1737360" cy="798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LT8392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Buck Converter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0F09B61-A395-B7B3-B415-786ED74B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3603" y="3975364"/>
              <a:ext cx="114300" cy="11430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876F940D-D97C-8049-93FC-8C670E6A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744" y="3982916"/>
              <a:ext cx="114300" cy="11430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19FA11B4-7A84-768B-2208-3F251B3B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482" y="5130235"/>
              <a:ext cx="114300" cy="11430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BDF8552-B06F-32B0-436D-9F87BC5EE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043" y="5130235"/>
              <a:ext cx="114300" cy="114300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D5435951-A954-694B-39CE-DB36220BC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3705" y="5146584"/>
              <a:ext cx="114300" cy="1143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B4C442-8B41-F8B7-097F-E9C3617F7FB5}"/>
                </a:ext>
              </a:extLst>
            </p:cNvPr>
            <p:cNvSpPr txBox="1"/>
            <p:nvPr/>
          </p:nvSpPr>
          <p:spPr>
            <a:xfrm>
              <a:off x="7725166" y="4721356"/>
              <a:ext cx="1737360" cy="749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LTM4656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Boost Regulator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6A6AC3-A5F3-1915-D05A-3030319643AB}"/>
                </a:ext>
              </a:extLst>
            </p:cNvPr>
            <p:cNvSpPr txBox="1"/>
            <p:nvPr/>
          </p:nvSpPr>
          <p:spPr>
            <a:xfrm>
              <a:off x="5495092" y="4507221"/>
              <a:ext cx="1241061" cy="10391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MAX38890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Reversible Buck/Boost  Regulator</a:t>
              </a: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D7C5648-0F4F-3416-86BE-B88DE39F47BB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3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52">
        <p:fade/>
      </p:transition>
    </mc:Choice>
    <mc:Fallback xmlns="">
      <p:transition spd="med" advTm="1445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5" y="640080"/>
            <a:ext cx="11358000" cy="450000"/>
          </a:xfrm>
        </p:spPr>
        <p:txBody>
          <a:bodyPr/>
          <a:lstStyle/>
          <a:p>
            <a:r>
              <a:rPr lang="en-US" b="1" dirty="0"/>
              <a:t>Power Glitches will NOT Stop the Robot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5495A-1F5C-315A-29DA-FB5C86E1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8BA2-AE60-C586-044A-8E48C209ED79}"/>
              </a:ext>
            </a:extLst>
          </p:cNvPr>
          <p:cNvSpPr txBox="1"/>
          <p:nvPr/>
        </p:nvSpPr>
        <p:spPr>
          <a:xfrm>
            <a:off x="166127" y="1264068"/>
            <a:ext cx="4429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System Voltage Protect &amp;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SuperCap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Alarm for Over-Temperature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LED Alert for Switch to Backup Power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2AA1C-7F1C-803A-0AF2-C67C0A79E5F8}"/>
              </a:ext>
            </a:extLst>
          </p:cNvPr>
          <p:cNvSpPr txBox="1"/>
          <p:nvPr/>
        </p:nvSpPr>
        <p:spPr>
          <a:xfrm>
            <a:off x="7072378" y="1275502"/>
            <a:ext cx="4558229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LTC4421 Prioritized PowerPath Controller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Connects Valid Supply to Output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OV &amp; UV &amp; OC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Limit Inrush Current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C1C9F4E-632E-7B7A-E6B8-25CCD0864D94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4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B0AB6D-F1E7-1DC3-7EC8-7C8DEDDA5044}"/>
              </a:ext>
            </a:extLst>
          </p:cNvPr>
          <p:cNvGrpSpPr/>
          <p:nvPr/>
        </p:nvGrpSpPr>
        <p:grpSpPr>
          <a:xfrm>
            <a:off x="185466" y="2708041"/>
            <a:ext cx="11863757" cy="3809415"/>
            <a:chOff x="185466" y="2708041"/>
            <a:chExt cx="11863757" cy="380941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6F22C4-936E-FFB6-4B30-0B72F92A7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164" y="5196312"/>
              <a:ext cx="1151694" cy="172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894726-B16B-AC9F-4B5D-EBB5FFC2AFC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1369840" y="5910338"/>
              <a:ext cx="2480959" cy="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77ED7B-929E-D7BC-3921-9DCB51F0CA06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1045702" y="4736886"/>
              <a:ext cx="279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4A4139-EE20-9A72-3C7D-103034576654}"/>
                </a:ext>
              </a:extLst>
            </p:cNvPr>
            <p:cNvSpPr txBox="1"/>
            <p:nvPr/>
          </p:nvSpPr>
          <p:spPr>
            <a:xfrm>
              <a:off x="185466" y="4115721"/>
              <a:ext cx="1526011" cy="1067586"/>
            </a:xfrm>
            <a:prstGeom prst="rect">
              <a:avLst/>
            </a:prstGeom>
            <a:solidFill>
              <a:srgbClr val="1B9CD0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(bench)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610366-9A14-8DC3-8E2E-BAEB3FBBA3FF}"/>
                </a:ext>
              </a:extLst>
            </p:cNvPr>
            <p:cNvSpPr txBox="1"/>
            <p:nvPr/>
          </p:nvSpPr>
          <p:spPr>
            <a:xfrm>
              <a:off x="185467" y="5459985"/>
              <a:ext cx="1523828" cy="105747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2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Backup 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(laptop adapter)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15D9DB-7F92-620B-B188-DBD73FA27544}"/>
                </a:ext>
              </a:extLst>
            </p:cNvPr>
            <p:cNvSpPr txBox="1"/>
            <p:nvPr/>
          </p:nvSpPr>
          <p:spPr>
            <a:xfrm>
              <a:off x="2425507" y="4571318"/>
              <a:ext cx="1257943" cy="1452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LTC4421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Prioritized PowerPath Controller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275FC3-8CD0-AD54-9E17-359DA5408827}"/>
                </a:ext>
              </a:extLst>
            </p:cNvPr>
            <p:cNvSpPr txBox="1"/>
            <p:nvPr/>
          </p:nvSpPr>
          <p:spPr>
            <a:xfrm>
              <a:off x="9218781" y="2750013"/>
              <a:ext cx="2284102" cy="1480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0" rIns="9144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LTC2977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DPSM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 Voltage Monitor</a:t>
              </a:r>
            </a:p>
          </p:txBody>
        </p:sp>
        <p:cxnSp>
          <p:nvCxnSpPr>
            <p:cNvPr id="24" name="Connector: Elbow 19">
              <a:extLst>
                <a:ext uri="{FF2B5EF4-FFF2-40B4-BE49-F238E27FC236}">
                  <a16:creationId xmlns:a16="http://schemas.microsoft.com/office/drawing/2014/main" id="{1204D6E5-055B-79A8-16DD-4AEBC9CE4A52}"/>
                </a:ext>
              </a:extLst>
            </p:cNvPr>
            <p:cNvCxnSpPr>
              <a:cxnSpLocks/>
              <a:stCxn id="76" idx="2"/>
              <a:endCxn id="80" idx="1"/>
            </p:cNvCxnSpPr>
            <p:nvPr/>
          </p:nvCxnSpPr>
          <p:spPr>
            <a:xfrm rot="16200000" flipH="1">
              <a:off x="3817137" y="4871269"/>
              <a:ext cx="1311868" cy="115740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42EECBE-2020-D8D6-9510-321FF64FFE86}"/>
                </a:ext>
              </a:extLst>
            </p:cNvPr>
            <p:cNvSpPr/>
            <p:nvPr/>
          </p:nvSpPr>
          <p:spPr>
            <a:xfrm>
              <a:off x="3850799" y="5865120"/>
              <a:ext cx="98401" cy="904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457200">
                <a:spcBef>
                  <a:spcPts val="600"/>
                </a:spcBef>
                <a:spcAft>
                  <a:spcPts val="800"/>
                </a:spcAft>
                <a:buClr>
                  <a:schemeClr val="accent1"/>
                </a:buClr>
                <a:buSzPct val="70000"/>
              </a:pPr>
              <a:endParaRPr lang="en-US" dirty="0" err="1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585273-62CA-8851-DCB1-A2151C87FF7F}"/>
                </a:ext>
              </a:extLst>
            </p:cNvPr>
            <p:cNvSpPr txBox="1"/>
            <p:nvPr/>
          </p:nvSpPr>
          <p:spPr>
            <a:xfrm>
              <a:off x="1803236" y="4468010"/>
              <a:ext cx="429404" cy="1695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1CE1CE-678C-63A2-CA43-CCE9DAF9EB89}"/>
                </a:ext>
              </a:extLst>
            </p:cNvPr>
            <p:cNvSpPr txBox="1"/>
            <p:nvPr/>
          </p:nvSpPr>
          <p:spPr>
            <a:xfrm>
              <a:off x="3836972" y="6130138"/>
              <a:ext cx="1238426" cy="27206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 or 19.5 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412AD0-76EC-2552-79ED-A25B332E13C0}"/>
                </a:ext>
              </a:extLst>
            </p:cNvPr>
            <p:cNvSpPr txBox="1"/>
            <p:nvPr/>
          </p:nvSpPr>
          <p:spPr>
            <a:xfrm>
              <a:off x="1832204" y="5623802"/>
              <a:ext cx="593969" cy="2468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19.5 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B2D330-8B09-4A5F-2672-DB9F4207A14F}"/>
                </a:ext>
              </a:extLst>
            </p:cNvPr>
            <p:cNvSpPr txBox="1"/>
            <p:nvPr/>
          </p:nvSpPr>
          <p:spPr>
            <a:xfrm>
              <a:off x="6926849" y="6120818"/>
              <a:ext cx="513567" cy="28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pic>
          <p:nvPicPr>
            <p:cNvPr id="33" name="Graphic 32" descr="Robot Hand with solid fill">
              <a:extLst>
                <a:ext uri="{FF2B5EF4-FFF2-40B4-BE49-F238E27FC236}">
                  <a16:creationId xmlns:a16="http://schemas.microsoft.com/office/drawing/2014/main" id="{0FA9B4D0-6839-944E-F386-8A5F04782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67" y="4112323"/>
              <a:ext cx="1942556" cy="194255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914D98-B92F-3241-FFD1-486EFD231AAE}"/>
                </a:ext>
              </a:extLst>
            </p:cNvPr>
            <p:cNvSpPr txBox="1"/>
            <p:nvPr/>
          </p:nvSpPr>
          <p:spPr>
            <a:xfrm>
              <a:off x="6804642" y="4903168"/>
              <a:ext cx="535473" cy="24243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D7B651-A68D-9FA9-995A-CAACD9FB4ACB}"/>
                </a:ext>
              </a:extLst>
            </p:cNvPr>
            <p:cNvSpPr txBox="1"/>
            <p:nvPr/>
          </p:nvSpPr>
          <p:spPr>
            <a:xfrm>
              <a:off x="9600161" y="4925319"/>
              <a:ext cx="423976" cy="20008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7.5 V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3D6E18-9B74-4FA6-75EE-AC7688276DD3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flipV="1">
              <a:off x="4513603" y="4028082"/>
              <a:ext cx="2776317" cy="44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950CEFA-AFBE-EF9F-5B08-C608E6AB2D38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78" y="4661332"/>
              <a:ext cx="1681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DBAC3D7-8B1A-1D75-DD13-FF3B8E46AF4F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14" y="4066881"/>
              <a:ext cx="4183" cy="10167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035F31-28B5-09EB-BB95-5DF87278515C}"/>
                </a:ext>
              </a:extLst>
            </p:cNvPr>
            <p:cNvSpPr txBox="1"/>
            <p:nvPr/>
          </p:nvSpPr>
          <p:spPr>
            <a:xfrm>
              <a:off x="6795426" y="4475854"/>
              <a:ext cx="431465" cy="17756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3.7 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93C961-3DFF-FC80-F561-5B840389F11D}"/>
                </a:ext>
              </a:extLst>
            </p:cNvPr>
            <p:cNvSpPr txBox="1"/>
            <p:nvPr/>
          </p:nvSpPr>
          <p:spPr>
            <a:xfrm>
              <a:off x="5639695" y="3896055"/>
              <a:ext cx="933345" cy="3079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Inductor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B48458-F5DE-F160-F05B-4386AB96C951}"/>
                </a:ext>
              </a:extLst>
            </p:cNvPr>
            <p:cNvSpPr txBox="1"/>
            <p:nvPr/>
          </p:nvSpPr>
          <p:spPr>
            <a:xfrm>
              <a:off x="7757976" y="5691816"/>
              <a:ext cx="1737360" cy="7931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MAX31827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Temp Sensor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ECA3CB-B385-41B2-C718-F7E172DF783A}"/>
                </a:ext>
              </a:extLst>
            </p:cNvPr>
            <p:cNvSpPr txBox="1"/>
            <p:nvPr/>
          </p:nvSpPr>
          <p:spPr>
            <a:xfrm>
              <a:off x="7843965" y="2708041"/>
              <a:ext cx="1293532" cy="233946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Input Voltage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7A51FCA-8622-13C0-441A-554C9FFC7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978" y="4040067"/>
              <a:ext cx="0" cy="62126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62974F-FB90-D699-5078-851A7B70C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920" y="4027899"/>
              <a:ext cx="0" cy="71549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717B2F3-034F-EE74-E3DF-1E9169CF4D06}"/>
                </a:ext>
              </a:extLst>
            </p:cNvPr>
            <p:cNvCxnSpPr>
              <a:cxnSpLocks/>
            </p:cNvCxnSpPr>
            <p:nvPr/>
          </p:nvCxnSpPr>
          <p:spPr>
            <a:xfrm>
              <a:off x="6637393" y="4743390"/>
              <a:ext cx="652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1B19C6A-D476-9EB8-0F4C-C2069C62F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77" y="5182560"/>
              <a:ext cx="1522023" cy="626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909279-A39F-0CE7-2D4E-AFCFE6BD879D}"/>
                </a:ext>
              </a:extLst>
            </p:cNvPr>
            <p:cNvSpPr txBox="1"/>
            <p:nvPr/>
          </p:nvSpPr>
          <p:spPr>
            <a:xfrm>
              <a:off x="7380782" y="3068408"/>
              <a:ext cx="1756716" cy="190552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SuperCap Voltage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4F521D-89D6-299B-46AE-95B617F8EAA2}"/>
                </a:ext>
              </a:extLst>
            </p:cNvPr>
            <p:cNvSpPr txBox="1"/>
            <p:nvPr/>
          </p:nvSpPr>
          <p:spPr>
            <a:xfrm>
              <a:off x="7289920" y="3390046"/>
              <a:ext cx="1847577" cy="285087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Regulator Voltage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3E7590-3AEB-A560-4099-B9ED8E941158}"/>
                </a:ext>
              </a:extLst>
            </p:cNvPr>
            <p:cNvSpPr txBox="1"/>
            <p:nvPr/>
          </p:nvSpPr>
          <p:spPr>
            <a:xfrm>
              <a:off x="7725166" y="3751286"/>
              <a:ext cx="1412332" cy="2263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Output Voltage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DCB61A0-B453-29E2-6E6A-3EFFA3A1E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4596" y="3346244"/>
              <a:ext cx="46541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6A0626B-BF0B-FDF1-0F3C-A14B6AF12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237" y="3691085"/>
              <a:ext cx="16575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9C2C0F-CAA4-792D-E4C7-DA9BD85CF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038625"/>
              <a:ext cx="12816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6054FB-E9B1-7EE6-DE2F-C7354C669EBD}"/>
                </a:ext>
              </a:extLst>
            </p:cNvPr>
            <p:cNvCxnSpPr>
              <a:cxnSpLocks/>
            </p:cNvCxnSpPr>
            <p:nvPr/>
          </p:nvCxnSpPr>
          <p:spPr>
            <a:xfrm>
              <a:off x="4564596" y="3346244"/>
              <a:ext cx="1" cy="6938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BF6C35-72BB-642E-A38E-E96DC72DA7CA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40" y="5206976"/>
              <a:ext cx="0" cy="8956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326E3E-609F-EB17-81AA-A7EF2971E8C8}"/>
                </a:ext>
              </a:extLst>
            </p:cNvPr>
            <p:cNvCxnSpPr>
              <a:cxnSpLocks/>
            </p:cNvCxnSpPr>
            <p:nvPr/>
          </p:nvCxnSpPr>
          <p:spPr>
            <a:xfrm>
              <a:off x="7937162" y="4038625"/>
              <a:ext cx="0" cy="4503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782906-06BC-A2DF-B6B9-255027AC5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475854"/>
              <a:ext cx="216950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28755E7-CFFD-A1AC-CDF5-2FEB956B118D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961" y="4475854"/>
              <a:ext cx="0" cy="70978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2F052E9-FEAD-BB55-E397-36D97C11E6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93" y="6102666"/>
              <a:ext cx="692761" cy="54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15B824E-5094-689E-0525-C91972E8861D}"/>
                </a:ext>
              </a:extLst>
            </p:cNvPr>
            <p:cNvCxnSpPr>
              <a:cxnSpLocks/>
            </p:cNvCxnSpPr>
            <p:nvPr/>
          </p:nvCxnSpPr>
          <p:spPr>
            <a:xfrm>
              <a:off x="7561237" y="3708678"/>
              <a:ext cx="0" cy="14562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8C2921-9E4F-2CB0-72A6-E5C44545269F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3894371" y="3001771"/>
              <a:ext cx="0" cy="17922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021353-8C51-830C-50AD-E710853618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4370" y="3001771"/>
              <a:ext cx="53244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5EC59D7-8B7F-D53F-666B-BAFC56EC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221" y="4679736"/>
              <a:ext cx="114300" cy="114300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8D6AD95-E7BF-FEDC-A00C-78B0BB3031B1}"/>
                </a:ext>
              </a:extLst>
            </p:cNvPr>
            <p:cNvGrpSpPr/>
            <p:nvPr/>
          </p:nvGrpSpPr>
          <p:grpSpPr>
            <a:xfrm>
              <a:off x="4062353" y="5025361"/>
              <a:ext cx="1018846" cy="888488"/>
              <a:chOff x="4780495" y="3347570"/>
              <a:chExt cx="654178" cy="570478"/>
            </a:xfrm>
          </p:grpSpPr>
          <p:sp>
            <p:nvSpPr>
              <p:cNvPr id="94" name="Isosceles Triangle 60">
                <a:extLst>
                  <a:ext uri="{FF2B5EF4-FFF2-40B4-BE49-F238E27FC236}">
                    <a16:creationId xmlns:a16="http://schemas.microsoft.com/office/drawing/2014/main" id="{FEB6AF1D-A79D-1C6D-0E25-203C97BECF0C}"/>
                  </a:ext>
                </a:extLst>
              </p:cNvPr>
              <p:cNvSpPr/>
              <p:nvPr/>
            </p:nvSpPr>
            <p:spPr>
              <a:xfrm flipV="1">
                <a:off x="4780495" y="3347570"/>
                <a:ext cx="654178" cy="570478"/>
              </a:xfrm>
              <a:prstGeom prst="triangle">
                <a:avLst/>
              </a:prstGeom>
              <a:solidFill>
                <a:srgbClr val="1B9CD0"/>
              </a:solidFill>
              <a:ln w="12700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 dirty="0" err="1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9D9649D-BF5D-2AC9-03C9-F86209D6479F}"/>
                  </a:ext>
                </a:extLst>
              </p:cNvPr>
              <p:cNvSpPr txBox="1"/>
              <p:nvPr/>
            </p:nvSpPr>
            <p:spPr>
              <a:xfrm>
                <a:off x="4914170" y="3435766"/>
                <a:ext cx="372291" cy="1440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GND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7A8A05-22A6-CF25-BE7A-9A3B05F6492E}"/>
                </a:ext>
              </a:extLst>
            </p:cNvPr>
            <p:cNvSpPr txBox="1"/>
            <p:nvPr/>
          </p:nvSpPr>
          <p:spPr>
            <a:xfrm>
              <a:off x="4054024" y="4211044"/>
              <a:ext cx="1082584" cy="617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Super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Capacitor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E439DF9-A8DB-E749-675E-E009FC61FFE8}"/>
                </a:ext>
              </a:extLst>
            </p:cNvPr>
            <p:cNvSpPr txBox="1"/>
            <p:nvPr/>
          </p:nvSpPr>
          <p:spPr>
            <a:xfrm>
              <a:off x="5051772" y="5706444"/>
              <a:ext cx="1737360" cy="798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LT8392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Buck Converter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6164A08-2DD2-842B-8DF7-F9AE1C2B9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3603" y="3975364"/>
              <a:ext cx="114300" cy="1143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B201063-973F-F5C0-B54E-254ECF343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744" y="3982916"/>
              <a:ext cx="114300" cy="1143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6512B9E-18E1-EEC1-C7C4-328209D6B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482" y="5130235"/>
              <a:ext cx="114300" cy="1143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3EA395D-45CE-5C39-4B0B-22C0BBBA2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043" y="5130235"/>
              <a:ext cx="114300" cy="1143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DCC0C04-5243-FC13-1BA9-DF248E56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3705" y="5146584"/>
              <a:ext cx="114300" cy="1143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E837459-69C5-6F14-9FAE-14CCC439D50B}"/>
                </a:ext>
              </a:extLst>
            </p:cNvPr>
            <p:cNvSpPr txBox="1"/>
            <p:nvPr/>
          </p:nvSpPr>
          <p:spPr>
            <a:xfrm>
              <a:off x="7725166" y="4721356"/>
              <a:ext cx="1737360" cy="749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LTM4656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Boost Regulator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5DCFACC-33ED-0225-6B0E-C9FBFF09A72B}"/>
                </a:ext>
              </a:extLst>
            </p:cNvPr>
            <p:cNvSpPr txBox="1"/>
            <p:nvPr/>
          </p:nvSpPr>
          <p:spPr>
            <a:xfrm>
              <a:off x="5495092" y="4507221"/>
              <a:ext cx="1241061" cy="10391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MAX38890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Reversible Buck/Boost  Regulator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E4F90A-7C7A-1C1E-955F-E3B1480F9132}"/>
              </a:ext>
            </a:extLst>
          </p:cNvPr>
          <p:cNvSpPr/>
          <p:nvPr/>
        </p:nvSpPr>
        <p:spPr>
          <a:xfrm>
            <a:off x="2412505" y="4539427"/>
            <a:ext cx="1265936" cy="1483955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62">
        <p:fade/>
      </p:transition>
    </mc:Choice>
    <mc:Fallback xmlns="">
      <p:transition spd="med" advTm="2046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5" y="640080"/>
            <a:ext cx="11358000" cy="450000"/>
          </a:xfrm>
        </p:spPr>
        <p:txBody>
          <a:bodyPr/>
          <a:lstStyle/>
          <a:p>
            <a:r>
              <a:rPr lang="en-US" b="1" dirty="0"/>
              <a:t>No Power is No Problem for this Robot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5495A-1F5C-315A-29DA-FB5C86E1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8BA2-AE60-C586-044A-8E48C209ED79}"/>
              </a:ext>
            </a:extLst>
          </p:cNvPr>
          <p:cNvSpPr txBox="1"/>
          <p:nvPr/>
        </p:nvSpPr>
        <p:spPr>
          <a:xfrm>
            <a:off x="166127" y="1264068"/>
            <a:ext cx="4429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System Voltage Protect &amp;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SuperCap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Alarm for Over-Temperature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LED Alert for Switch to Backup Power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2AA1C-7F1C-803A-0AF2-C67C0A79E5F8}"/>
              </a:ext>
            </a:extLst>
          </p:cNvPr>
          <p:cNvSpPr txBox="1"/>
          <p:nvPr/>
        </p:nvSpPr>
        <p:spPr>
          <a:xfrm>
            <a:off x="7072378" y="1275502"/>
            <a:ext cx="4740407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MAX38890 Super Capacitor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Controlled Shutdowns – Current &amp;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SuperCap Charge &amp; Discharge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94%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C8C3D5A-4F2E-D766-5FAD-625384E3F8CF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5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3B77DB-D099-41EE-8BF3-BB679F27A3DC}"/>
              </a:ext>
            </a:extLst>
          </p:cNvPr>
          <p:cNvGrpSpPr/>
          <p:nvPr/>
        </p:nvGrpSpPr>
        <p:grpSpPr>
          <a:xfrm>
            <a:off x="185466" y="2708041"/>
            <a:ext cx="11863757" cy="3809415"/>
            <a:chOff x="185466" y="2708041"/>
            <a:chExt cx="11863757" cy="380941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3F54BE-7B7F-AA6B-CAA1-D30FA3621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164" y="5196312"/>
              <a:ext cx="1151694" cy="172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8C1E5A-F2FD-910E-C72E-58E47EC35562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1369840" y="5910338"/>
              <a:ext cx="2480959" cy="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B53EA8-9633-3811-E37B-4EB1E9C42892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1045702" y="4736886"/>
              <a:ext cx="279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14C21-00C2-A0E8-6389-2E0A0B5ACDBD}"/>
                </a:ext>
              </a:extLst>
            </p:cNvPr>
            <p:cNvSpPr txBox="1"/>
            <p:nvPr/>
          </p:nvSpPr>
          <p:spPr>
            <a:xfrm>
              <a:off x="185466" y="4115721"/>
              <a:ext cx="1526011" cy="1067586"/>
            </a:xfrm>
            <a:prstGeom prst="rect">
              <a:avLst/>
            </a:prstGeom>
            <a:solidFill>
              <a:srgbClr val="1B9CD0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(bench)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A80107-23CB-E4E4-C7FA-7A73D3ED2352}"/>
                </a:ext>
              </a:extLst>
            </p:cNvPr>
            <p:cNvSpPr txBox="1"/>
            <p:nvPr/>
          </p:nvSpPr>
          <p:spPr>
            <a:xfrm>
              <a:off x="185467" y="5459985"/>
              <a:ext cx="1523828" cy="105747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2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Backup 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(laptop adapter)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F774D1-4BBC-D473-325D-8D59B93BACA5}"/>
                </a:ext>
              </a:extLst>
            </p:cNvPr>
            <p:cNvSpPr txBox="1"/>
            <p:nvPr/>
          </p:nvSpPr>
          <p:spPr>
            <a:xfrm>
              <a:off x="2425507" y="4571318"/>
              <a:ext cx="1257943" cy="1452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LTC4421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Prioritized PowerPath Controller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1E75CB-95BA-5B73-4C63-0F1341562A08}"/>
                </a:ext>
              </a:extLst>
            </p:cNvPr>
            <p:cNvSpPr txBox="1"/>
            <p:nvPr/>
          </p:nvSpPr>
          <p:spPr>
            <a:xfrm>
              <a:off x="9218781" y="2750013"/>
              <a:ext cx="2284102" cy="1480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0" rIns="9144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LTC2977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DPSM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 Voltage Monitor</a:t>
              </a:r>
            </a:p>
          </p:txBody>
        </p:sp>
        <p:cxnSp>
          <p:nvCxnSpPr>
            <p:cNvPr id="24" name="Connector: Elbow 19">
              <a:extLst>
                <a:ext uri="{FF2B5EF4-FFF2-40B4-BE49-F238E27FC236}">
                  <a16:creationId xmlns:a16="http://schemas.microsoft.com/office/drawing/2014/main" id="{47138313-9FDD-3A28-34C9-C6A20E7F64A2}"/>
                </a:ext>
              </a:extLst>
            </p:cNvPr>
            <p:cNvCxnSpPr>
              <a:cxnSpLocks/>
              <a:stCxn id="76" idx="2"/>
              <a:endCxn id="80" idx="1"/>
            </p:cNvCxnSpPr>
            <p:nvPr/>
          </p:nvCxnSpPr>
          <p:spPr>
            <a:xfrm rot="16200000" flipH="1">
              <a:off x="3817137" y="4871269"/>
              <a:ext cx="1311868" cy="115740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5FE11-A900-0E76-DA4A-2FDEDFB790EE}"/>
                </a:ext>
              </a:extLst>
            </p:cNvPr>
            <p:cNvSpPr/>
            <p:nvPr/>
          </p:nvSpPr>
          <p:spPr>
            <a:xfrm>
              <a:off x="3850799" y="5865120"/>
              <a:ext cx="98401" cy="904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457200">
                <a:spcBef>
                  <a:spcPts val="600"/>
                </a:spcBef>
                <a:spcAft>
                  <a:spcPts val="800"/>
                </a:spcAft>
                <a:buClr>
                  <a:schemeClr val="accent1"/>
                </a:buClr>
                <a:buSzPct val="70000"/>
              </a:pPr>
              <a:endParaRPr lang="en-US" dirty="0" err="1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6DFF4E-149E-B0AE-E3B8-ED4D4E424AC1}"/>
                </a:ext>
              </a:extLst>
            </p:cNvPr>
            <p:cNvSpPr txBox="1"/>
            <p:nvPr/>
          </p:nvSpPr>
          <p:spPr>
            <a:xfrm>
              <a:off x="1803236" y="4468010"/>
              <a:ext cx="429404" cy="1695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7139BD-9570-9527-1C0F-6CC3570ECB4B}"/>
                </a:ext>
              </a:extLst>
            </p:cNvPr>
            <p:cNvSpPr txBox="1"/>
            <p:nvPr/>
          </p:nvSpPr>
          <p:spPr>
            <a:xfrm>
              <a:off x="3836972" y="6130138"/>
              <a:ext cx="1238426" cy="27206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 or 19.5 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87E1CA-D122-6FB5-13D8-583B28BC7860}"/>
                </a:ext>
              </a:extLst>
            </p:cNvPr>
            <p:cNvSpPr txBox="1"/>
            <p:nvPr/>
          </p:nvSpPr>
          <p:spPr>
            <a:xfrm>
              <a:off x="1832204" y="5623802"/>
              <a:ext cx="593969" cy="2468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19.5 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854E9E-0BF9-749D-0E02-7A0C8DA2212D}"/>
                </a:ext>
              </a:extLst>
            </p:cNvPr>
            <p:cNvSpPr txBox="1"/>
            <p:nvPr/>
          </p:nvSpPr>
          <p:spPr>
            <a:xfrm>
              <a:off x="6926849" y="6120818"/>
              <a:ext cx="513567" cy="28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pic>
          <p:nvPicPr>
            <p:cNvPr id="33" name="Graphic 32" descr="Robot Hand with solid fill">
              <a:extLst>
                <a:ext uri="{FF2B5EF4-FFF2-40B4-BE49-F238E27FC236}">
                  <a16:creationId xmlns:a16="http://schemas.microsoft.com/office/drawing/2014/main" id="{C0301E81-1B26-DF55-D8AA-CC4AF672E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67" y="4112323"/>
              <a:ext cx="1942556" cy="194255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8137EC-193C-4BE6-CF84-F441F5AC0DC5}"/>
                </a:ext>
              </a:extLst>
            </p:cNvPr>
            <p:cNvSpPr txBox="1"/>
            <p:nvPr/>
          </p:nvSpPr>
          <p:spPr>
            <a:xfrm>
              <a:off x="6804642" y="4903168"/>
              <a:ext cx="535473" cy="24243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5D8DFA-73A8-84DA-6694-1A411B1CF556}"/>
                </a:ext>
              </a:extLst>
            </p:cNvPr>
            <p:cNvSpPr txBox="1"/>
            <p:nvPr/>
          </p:nvSpPr>
          <p:spPr>
            <a:xfrm>
              <a:off x="9600161" y="4925319"/>
              <a:ext cx="423976" cy="20008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7.5 V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632C1F-EA82-3646-D6A1-53647F8A9D9A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flipV="1">
              <a:off x="4513603" y="4028082"/>
              <a:ext cx="2776317" cy="44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92005D6-E107-47F3-AE24-0163DAD45EED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78" y="4661332"/>
              <a:ext cx="1681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9EF18E-7A22-72B4-F31C-EE7E45C679A7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14" y="4066881"/>
              <a:ext cx="4183" cy="10167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4E926DB-DBCF-DDAF-49FF-8720CCD29015}"/>
                </a:ext>
              </a:extLst>
            </p:cNvPr>
            <p:cNvSpPr txBox="1"/>
            <p:nvPr/>
          </p:nvSpPr>
          <p:spPr>
            <a:xfrm>
              <a:off x="6795426" y="4475854"/>
              <a:ext cx="431465" cy="17756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3.7 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A4430D-CC4C-7911-30F6-64B34AC86576}"/>
                </a:ext>
              </a:extLst>
            </p:cNvPr>
            <p:cNvSpPr txBox="1"/>
            <p:nvPr/>
          </p:nvSpPr>
          <p:spPr>
            <a:xfrm>
              <a:off x="5639695" y="3896055"/>
              <a:ext cx="933345" cy="3079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Inductor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698AD-3702-3C19-10F5-8A385B98B1CA}"/>
                </a:ext>
              </a:extLst>
            </p:cNvPr>
            <p:cNvSpPr txBox="1"/>
            <p:nvPr/>
          </p:nvSpPr>
          <p:spPr>
            <a:xfrm>
              <a:off x="7757976" y="5691816"/>
              <a:ext cx="1737360" cy="7931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MAX31827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Temp Sensor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355706-9106-2B99-99C2-06A000CD1289}"/>
                </a:ext>
              </a:extLst>
            </p:cNvPr>
            <p:cNvSpPr txBox="1"/>
            <p:nvPr/>
          </p:nvSpPr>
          <p:spPr>
            <a:xfrm>
              <a:off x="7843965" y="2708041"/>
              <a:ext cx="1293532" cy="233946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Input Voltage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FF601A6-26BF-B7BB-F7E2-536A1EAF2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978" y="4040067"/>
              <a:ext cx="0" cy="62126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0715A0F-5C5E-6C2A-5AA8-B94F15555F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920" y="4027899"/>
              <a:ext cx="0" cy="71549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01C95A8-7CA2-A73D-2FCD-2ECCCA217A00}"/>
                </a:ext>
              </a:extLst>
            </p:cNvPr>
            <p:cNvCxnSpPr>
              <a:cxnSpLocks/>
            </p:cNvCxnSpPr>
            <p:nvPr/>
          </p:nvCxnSpPr>
          <p:spPr>
            <a:xfrm>
              <a:off x="6637393" y="4743390"/>
              <a:ext cx="652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633EC1-3C3D-9017-7A9F-B1D316C86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77" y="5182560"/>
              <a:ext cx="1522023" cy="626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BF9B21-2F8A-1799-B66D-7DC180CA8939}"/>
                </a:ext>
              </a:extLst>
            </p:cNvPr>
            <p:cNvSpPr txBox="1"/>
            <p:nvPr/>
          </p:nvSpPr>
          <p:spPr>
            <a:xfrm>
              <a:off x="7380782" y="3068408"/>
              <a:ext cx="1756716" cy="190552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SuperCap Voltage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92BC26-E3CA-0083-B08A-9E2B3B47C051}"/>
                </a:ext>
              </a:extLst>
            </p:cNvPr>
            <p:cNvSpPr txBox="1"/>
            <p:nvPr/>
          </p:nvSpPr>
          <p:spPr>
            <a:xfrm>
              <a:off x="7289920" y="3390046"/>
              <a:ext cx="1847577" cy="285087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Regulator Voltage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AE6893-A612-580E-4E7A-B32EBDE273A0}"/>
                </a:ext>
              </a:extLst>
            </p:cNvPr>
            <p:cNvSpPr txBox="1"/>
            <p:nvPr/>
          </p:nvSpPr>
          <p:spPr>
            <a:xfrm>
              <a:off x="7725166" y="3751286"/>
              <a:ext cx="1412332" cy="2263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Output Voltage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29DCF7-A5B5-2CF6-8970-7821EDC595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4596" y="3346244"/>
              <a:ext cx="46541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06D9E2-D5E2-4FDD-23AA-9AADBB20B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237" y="3691085"/>
              <a:ext cx="16575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F1551B8-33CC-3F62-1AB5-24DEA2D28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038625"/>
              <a:ext cx="12816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21B466-9A52-8758-1430-8561EC1DC2F9}"/>
                </a:ext>
              </a:extLst>
            </p:cNvPr>
            <p:cNvCxnSpPr>
              <a:cxnSpLocks/>
            </p:cNvCxnSpPr>
            <p:nvPr/>
          </p:nvCxnSpPr>
          <p:spPr>
            <a:xfrm>
              <a:off x="4564596" y="3346244"/>
              <a:ext cx="1" cy="6938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88C1C41-DEB9-8E8F-DA54-CE57E34889D4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40" y="5206976"/>
              <a:ext cx="0" cy="8956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BB2EC9-5133-8219-FAF6-AFFB2D81E966}"/>
                </a:ext>
              </a:extLst>
            </p:cNvPr>
            <p:cNvCxnSpPr>
              <a:cxnSpLocks/>
            </p:cNvCxnSpPr>
            <p:nvPr/>
          </p:nvCxnSpPr>
          <p:spPr>
            <a:xfrm>
              <a:off x="7937162" y="4038625"/>
              <a:ext cx="0" cy="4503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4A4310A-427F-EC0B-FD21-2200C1546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475854"/>
              <a:ext cx="216950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4745DF-D00A-E8DF-30D8-D4C56AB53CD9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961" y="4475854"/>
              <a:ext cx="0" cy="70978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AACF817-63DB-3E48-7D4C-C1D95C941D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93" y="6102666"/>
              <a:ext cx="692761" cy="54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471DFF0-2184-25EF-205F-52B16ED8067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237" y="3708678"/>
              <a:ext cx="0" cy="14562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B2A3E8-4967-F1C5-494C-3359504CA2CD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3894371" y="3001771"/>
              <a:ext cx="0" cy="17922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7BE161-4BBF-7FCA-B23A-0ABF6CD790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4370" y="3001771"/>
              <a:ext cx="53244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3BC49E1-9528-A94A-81B9-6B8504ED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221" y="4679736"/>
              <a:ext cx="114300" cy="114300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8E0CDB4-82F9-BA97-18E1-12734F1DB1E6}"/>
                </a:ext>
              </a:extLst>
            </p:cNvPr>
            <p:cNvGrpSpPr/>
            <p:nvPr/>
          </p:nvGrpSpPr>
          <p:grpSpPr>
            <a:xfrm>
              <a:off x="4062353" y="5025361"/>
              <a:ext cx="1018846" cy="888488"/>
              <a:chOff x="4780495" y="3347570"/>
              <a:chExt cx="654178" cy="570478"/>
            </a:xfrm>
          </p:grpSpPr>
          <p:sp>
            <p:nvSpPr>
              <p:cNvPr id="94" name="Isosceles Triangle 60">
                <a:extLst>
                  <a:ext uri="{FF2B5EF4-FFF2-40B4-BE49-F238E27FC236}">
                    <a16:creationId xmlns:a16="http://schemas.microsoft.com/office/drawing/2014/main" id="{A0FB05FB-D13D-FA87-C425-A29B0FC91FFB}"/>
                  </a:ext>
                </a:extLst>
              </p:cNvPr>
              <p:cNvSpPr/>
              <p:nvPr/>
            </p:nvSpPr>
            <p:spPr>
              <a:xfrm flipV="1">
                <a:off x="4780495" y="3347570"/>
                <a:ext cx="654178" cy="570478"/>
              </a:xfrm>
              <a:prstGeom prst="triangle">
                <a:avLst/>
              </a:prstGeom>
              <a:solidFill>
                <a:srgbClr val="1B9CD0"/>
              </a:solidFill>
              <a:ln w="12700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 dirty="0" err="1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354FEC-1DE5-9C9C-D89A-CE0F32DF97E5}"/>
                  </a:ext>
                </a:extLst>
              </p:cNvPr>
              <p:cNvSpPr txBox="1"/>
              <p:nvPr/>
            </p:nvSpPr>
            <p:spPr>
              <a:xfrm>
                <a:off x="4914170" y="3435766"/>
                <a:ext cx="372291" cy="1440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GND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6E3C67-6739-D89B-1B07-9A7221E37502}"/>
                </a:ext>
              </a:extLst>
            </p:cNvPr>
            <p:cNvSpPr txBox="1"/>
            <p:nvPr/>
          </p:nvSpPr>
          <p:spPr>
            <a:xfrm>
              <a:off x="4054024" y="4211044"/>
              <a:ext cx="1082584" cy="617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Super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Capacitor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5D4AD9-EF90-4F95-2A3D-AA7CDEB11B26}"/>
                </a:ext>
              </a:extLst>
            </p:cNvPr>
            <p:cNvSpPr txBox="1"/>
            <p:nvPr/>
          </p:nvSpPr>
          <p:spPr>
            <a:xfrm>
              <a:off x="5051772" y="5706444"/>
              <a:ext cx="1737360" cy="798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LT8392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Buck Converter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56511C7-1C32-6C14-2A44-84EC60BA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3603" y="3975364"/>
              <a:ext cx="114300" cy="1143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DA3EB74-209D-842C-2DCD-FF9A4ED94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744" y="3982916"/>
              <a:ext cx="114300" cy="1143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CB04306-2F5B-D64F-DE9C-20B02A72B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482" y="5130235"/>
              <a:ext cx="114300" cy="1143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13DC505-1090-EEEB-277F-49C2FB76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043" y="5130235"/>
              <a:ext cx="114300" cy="1143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EB70819-B6C7-7CEA-D083-0634D20E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3705" y="5146584"/>
              <a:ext cx="114300" cy="1143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B71BCCB-0805-7068-4BF6-9654AB864CC1}"/>
                </a:ext>
              </a:extLst>
            </p:cNvPr>
            <p:cNvSpPr txBox="1"/>
            <p:nvPr/>
          </p:nvSpPr>
          <p:spPr>
            <a:xfrm>
              <a:off x="7725166" y="4721356"/>
              <a:ext cx="1737360" cy="749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LTM4656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Boost Regulator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074052A-0E14-F20F-7AE9-CC1D6D9593D2}"/>
                </a:ext>
              </a:extLst>
            </p:cNvPr>
            <p:cNvSpPr txBox="1"/>
            <p:nvPr/>
          </p:nvSpPr>
          <p:spPr>
            <a:xfrm>
              <a:off x="5495092" y="4507221"/>
              <a:ext cx="1241061" cy="10391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MAX38890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Reversible Buck/Boost  Regulator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E4F90A-7C7A-1C1E-955F-E3B1480F9132}"/>
              </a:ext>
            </a:extLst>
          </p:cNvPr>
          <p:cNvSpPr/>
          <p:nvPr/>
        </p:nvSpPr>
        <p:spPr>
          <a:xfrm>
            <a:off x="5467065" y="4488928"/>
            <a:ext cx="1265936" cy="1057471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59">
        <p:fade/>
      </p:transition>
    </mc:Choice>
    <mc:Fallback xmlns="">
      <p:transition spd="med" advTm="1255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5" y="640080"/>
            <a:ext cx="11358000" cy="450000"/>
          </a:xfrm>
        </p:spPr>
        <p:txBody>
          <a:bodyPr/>
          <a:lstStyle/>
          <a:p>
            <a:r>
              <a:rPr lang="en-US" b="1" dirty="0"/>
              <a:t>Monitor Temperature and Catch Problems Early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5495A-1F5C-315A-29DA-FB5C86E1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8BA2-AE60-C586-044A-8E48C209ED79}"/>
              </a:ext>
            </a:extLst>
          </p:cNvPr>
          <p:cNvSpPr txBox="1"/>
          <p:nvPr/>
        </p:nvSpPr>
        <p:spPr>
          <a:xfrm>
            <a:off x="166127" y="1264068"/>
            <a:ext cx="4429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System Voltage Protect &amp;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SuperCap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Alarm for Over-Temperature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LED Alert for Switch to Backup Power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2AA1C-7F1C-803A-0AF2-C67C0A79E5F8}"/>
              </a:ext>
            </a:extLst>
          </p:cNvPr>
          <p:cNvSpPr txBox="1"/>
          <p:nvPr/>
        </p:nvSpPr>
        <p:spPr>
          <a:xfrm>
            <a:off x="7072378" y="1275502"/>
            <a:ext cx="4558229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MAX31827 Temperature Monitor &amp;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Low Power with I2C and SMBus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-45°C to 145°C Temperature Range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Tiny 6-bump WLP: 1.048 x 1.268 mm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C1B55BE-6E03-3C37-4950-E364BDD7EB85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6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54DCFB-100C-32E9-62C2-4FFCB22E3A30}"/>
              </a:ext>
            </a:extLst>
          </p:cNvPr>
          <p:cNvGrpSpPr/>
          <p:nvPr/>
        </p:nvGrpSpPr>
        <p:grpSpPr>
          <a:xfrm>
            <a:off x="185466" y="2708041"/>
            <a:ext cx="11863757" cy="3809415"/>
            <a:chOff x="185466" y="2708041"/>
            <a:chExt cx="11863757" cy="380941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03E1C8-3B21-2311-9F89-DC456215E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164" y="5196312"/>
              <a:ext cx="1151694" cy="172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21C6FA-DF49-CD36-E560-76FBC5F95B5E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1369840" y="5910338"/>
              <a:ext cx="2480959" cy="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2E637E-9B2D-7686-FD85-E8F85DE3DD69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1045702" y="4736886"/>
              <a:ext cx="279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393AF2-12BB-46E4-442C-2FEC16079B4C}"/>
                </a:ext>
              </a:extLst>
            </p:cNvPr>
            <p:cNvSpPr txBox="1"/>
            <p:nvPr/>
          </p:nvSpPr>
          <p:spPr>
            <a:xfrm>
              <a:off x="185466" y="4115721"/>
              <a:ext cx="1526011" cy="1067586"/>
            </a:xfrm>
            <a:prstGeom prst="rect">
              <a:avLst/>
            </a:prstGeom>
            <a:solidFill>
              <a:srgbClr val="1B9CD0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(bench)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538F5B-F83E-90E0-490A-4AC2DA19753B}"/>
                </a:ext>
              </a:extLst>
            </p:cNvPr>
            <p:cNvSpPr txBox="1"/>
            <p:nvPr/>
          </p:nvSpPr>
          <p:spPr>
            <a:xfrm>
              <a:off x="185467" y="5459985"/>
              <a:ext cx="1523828" cy="105747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2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Backup 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(laptop adapter)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3E9B18-B160-70DE-5ADF-3334A05B3E0D}"/>
                </a:ext>
              </a:extLst>
            </p:cNvPr>
            <p:cNvSpPr txBox="1"/>
            <p:nvPr/>
          </p:nvSpPr>
          <p:spPr>
            <a:xfrm>
              <a:off x="2425507" y="4571318"/>
              <a:ext cx="1257943" cy="1452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LTC4421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Prioritized </a:t>
              </a:r>
              <a:r>
                <a:rPr lang="en-US" sz="1600" dirty="0" err="1">
                  <a:solidFill>
                    <a:schemeClr val="bg1"/>
                  </a:solidFill>
                </a:rPr>
                <a:t>PowerPath</a:t>
              </a:r>
              <a:r>
                <a:rPr lang="en-US" sz="1600" dirty="0">
                  <a:solidFill>
                    <a:schemeClr val="bg1"/>
                  </a:solidFill>
                </a:rPr>
                <a:t> Controller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2B0631-7F99-1D43-DD36-84B811B85DC7}"/>
                </a:ext>
              </a:extLst>
            </p:cNvPr>
            <p:cNvSpPr txBox="1"/>
            <p:nvPr/>
          </p:nvSpPr>
          <p:spPr>
            <a:xfrm>
              <a:off x="9218781" y="2750013"/>
              <a:ext cx="2284102" cy="1480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0" rIns="9144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LTC2977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DPSM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 Voltage Monitor</a:t>
              </a:r>
            </a:p>
          </p:txBody>
        </p:sp>
        <p:cxnSp>
          <p:nvCxnSpPr>
            <p:cNvPr id="24" name="Connector: Elbow 19">
              <a:extLst>
                <a:ext uri="{FF2B5EF4-FFF2-40B4-BE49-F238E27FC236}">
                  <a16:creationId xmlns:a16="http://schemas.microsoft.com/office/drawing/2014/main" id="{4222C10B-55FA-24E4-E89D-81CD4C6BB127}"/>
                </a:ext>
              </a:extLst>
            </p:cNvPr>
            <p:cNvCxnSpPr>
              <a:cxnSpLocks/>
              <a:stCxn id="76" idx="2"/>
              <a:endCxn id="80" idx="1"/>
            </p:cNvCxnSpPr>
            <p:nvPr/>
          </p:nvCxnSpPr>
          <p:spPr>
            <a:xfrm rot="16200000" flipH="1">
              <a:off x="3817137" y="4871269"/>
              <a:ext cx="1311868" cy="115740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4231CDF-F81A-65C2-C8AF-3DA502B8A781}"/>
                </a:ext>
              </a:extLst>
            </p:cNvPr>
            <p:cNvSpPr/>
            <p:nvPr/>
          </p:nvSpPr>
          <p:spPr>
            <a:xfrm>
              <a:off x="3850799" y="5865120"/>
              <a:ext cx="98401" cy="904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457200">
                <a:spcBef>
                  <a:spcPts val="600"/>
                </a:spcBef>
                <a:spcAft>
                  <a:spcPts val="800"/>
                </a:spcAft>
                <a:buClr>
                  <a:schemeClr val="accent1"/>
                </a:buClr>
                <a:buSzPct val="70000"/>
              </a:pPr>
              <a:endParaRPr lang="en-US" dirty="0" err="1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EC717E-6958-562A-7D42-3F0A99FA181B}"/>
                </a:ext>
              </a:extLst>
            </p:cNvPr>
            <p:cNvSpPr txBox="1"/>
            <p:nvPr/>
          </p:nvSpPr>
          <p:spPr>
            <a:xfrm>
              <a:off x="1803236" y="4468010"/>
              <a:ext cx="429404" cy="1695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57B8C7-DC1C-5BDD-BDB7-D81F11D2A15C}"/>
                </a:ext>
              </a:extLst>
            </p:cNvPr>
            <p:cNvSpPr txBox="1"/>
            <p:nvPr/>
          </p:nvSpPr>
          <p:spPr>
            <a:xfrm>
              <a:off x="3836972" y="6130138"/>
              <a:ext cx="1238426" cy="27206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 or 19.5 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29B468-79CF-0187-3DD3-04EA279D4AA8}"/>
                </a:ext>
              </a:extLst>
            </p:cNvPr>
            <p:cNvSpPr txBox="1"/>
            <p:nvPr/>
          </p:nvSpPr>
          <p:spPr>
            <a:xfrm>
              <a:off x="1832204" y="5623802"/>
              <a:ext cx="593969" cy="2468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19.5 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E34479-775A-2703-0612-A6026A5BFAD4}"/>
                </a:ext>
              </a:extLst>
            </p:cNvPr>
            <p:cNvSpPr txBox="1"/>
            <p:nvPr/>
          </p:nvSpPr>
          <p:spPr>
            <a:xfrm>
              <a:off x="6926849" y="6120818"/>
              <a:ext cx="513567" cy="28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pic>
          <p:nvPicPr>
            <p:cNvPr id="33" name="Graphic 32" descr="Robot Hand with solid fill">
              <a:extLst>
                <a:ext uri="{FF2B5EF4-FFF2-40B4-BE49-F238E27FC236}">
                  <a16:creationId xmlns:a16="http://schemas.microsoft.com/office/drawing/2014/main" id="{FEC112BE-46EE-4157-BC67-C9ED0027A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67" y="4112323"/>
              <a:ext cx="1942556" cy="194255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68D3D2-FCCB-9016-FF44-92C01C75E2A1}"/>
                </a:ext>
              </a:extLst>
            </p:cNvPr>
            <p:cNvSpPr txBox="1"/>
            <p:nvPr/>
          </p:nvSpPr>
          <p:spPr>
            <a:xfrm>
              <a:off x="6804642" y="4903168"/>
              <a:ext cx="535473" cy="24243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93A6A9-880E-7C61-6E5D-8745720AA644}"/>
                </a:ext>
              </a:extLst>
            </p:cNvPr>
            <p:cNvSpPr txBox="1"/>
            <p:nvPr/>
          </p:nvSpPr>
          <p:spPr>
            <a:xfrm>
              <a:off x="9600161" y="4925319"/>
              <a:ext cx="423976" cy="20008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7.5 V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32CCA4-99E8-0D76-7F66-D03D335C9D03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flipV="1">
              <a:off x="4513603" y="4028082"/>
              <a:ext cx="2776317" cy="44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80A129-24D7-8BB1-9FCA-8D8CB17F284C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78" y="4661332"/>
              <a:ext cx="1681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509D75-7CCD-2F8F-A23E-90601DF63CE6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14" y="4066881"/>
              <a:ext cx="4183" cy="10167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B45A04-4A39-1E4A-1323-65EFA7D51EB2}"/>
                </a:ext>
              </a:extLst>
            </p:cNvPr>
            <p:cNvSpPr txBox="1"/>
            <p:nvPr/>
          </p:nvSpPr>
          <p:spPr>
            <a:xfrm>
              <a:off x="6795426" y="4475854"/>
              <a:ext cx="431465" cy="17756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3.7 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CD5B41-8D7F-250C-930B-D9FEC8F15ABD}"/>
                </a:ext>
              </a:extLst>
            </p:cNvPr>
            <p:cNvSpPr txBox="1"/>
            <p:nvPr/>
          </p:nvSpPr>
          <p:spPr>
            <a:xfrm>
              <a:off x="5639695" y="3896055"/>
              <a:ext cx="933345" cy="3079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Inductor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D34F15-04BF-67F9-FB8B-AB63A4DCE718}"/>
                </a:ext>
              </a:extLst>
            </p:cNvPr>
            <p:cNvSpPr txBox="1"/>
            <p:nvPr/>
          </p:nvSpPr>
          <p:spPr>
            <a:xfrm>
              <a:off x="7757976" y="5691816"/>
              <a:ext cx="1737360" cy="7931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MAX31827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Temp Sensor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3D63A4-C6A8-5C53-A6C2-D22053C1518A}"/>
                </a:ext>
              </a:extLst>
            </p:cNvPr>
            <p:cNvSpPr txBox="1"/>
            <p:nvPr/>
          </p:nvSpPr>
          <p:spPr>
            <a:xfrm>
              <a:off x="7843965" y="2708041"/>
              <a:ext cx="1293532" cy="233946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Input Voltage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219A12-891A-4FA4-5026-69B1680B2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978" y="4040067"/>
              <a:ext cx="0" cy="62126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EF9821F-5195-75B5-7401-270435182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920" y="4027899"/>
              <a:ext cx="0" cy="71549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51DA27-4DC3-A7F3-54CB-7B7F222F6C58}"/>
                </a:ext>
              </a:extLst>
            </p:cNvPr>
            <p:cNvCxnSpPr>
              <a:cxnSpLocks/>
            </p:cNvCxnSpPr>
            <p:nvPr/>
          </p:nvCxnSpPr>
          <p:spPr>
            <a:xfrm>
              <a:off x="6637393" y="4743390"/>
              <a:ext cx="652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5C1F57-04A0-18E0-D5A2-498351C34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77" y="5182560"/>
              <a:ext cx="1522023" cy="626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5A9854-27E8-3E27-55E0-60D2A2CF15CA}"/>
                </a:ext>
              </a:extLst>
            </p:cNvPr>
            <p:cNvSpPr txBox="1"/>
            <p:nvPr/>
          </p:nvSpPr>
          <p:spPr>
            <a:xfrm>
              <a:off x="7380782" y="3068408"/>
              <a:ext cx="1756716" cy="190552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SuperCap Voltage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CCC16E2-A674-50DF-D1B1-B84D2FE1377E}"/>
                </a:ext>
              </a:extLst>
            </p:cNvPr>
            <p:cNvSpPr txBox="1"/>
            <p:nvPr/>
          </p:nvSpPr>
          <p:spPr>
            <a:xfrm>
              <a:off x="7289920" y="3390046"/>
              <a:ext cx="1847577" cy="285087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Regulator Voltage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67CAF6C-940B-5040-CC14-8ECCACAEFE4D}"/>
                </a:ext>
              </a:extLst>
            </p:cNvPr>
            <p:cNvSpPr txBox="1"/>
            <p:nvPr/>
          </p:nvSpPr>
          <p:spPr>
            <a:xfrm>
              <a:off x="7725166" y="3751286"/>
              <a:ext cx="1412332" cy="2263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Output Voltage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F5D65B-70EB-7C77-15E9-B9A3FCC2D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4596" y="3346244"/>
              <a:ext cx="46541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4339EE-366E-8E86-2A72-652C7FA0B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237" y="3691085"/>
              <a:ext cx="16575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47BF9DD-99A0-BA1F-FCA9-15DB8BBE77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038625"/>
              <a:ext cx="12816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E99589C-DB5F-9D14-931D-E515650DB01A}"/>
                </a:ext>
              </a:extLst>
            </p:cNvPr>
            <p:cNvCxnSpPr>
              <a:cxnSpLocks/>
            </p:cNvCxnSpPr>
            <p:nvPr/>
          </p:nvCxnSpPr>
          <p:spPr>
            <a:xfrm>
              <a:off x="4564596" y="3346244"/>
              <a:ext cx="1" cy="6938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D01AB8E-A413-C3D9-D3AD-CA40C44CA1AD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40" y="5206976"/>
              <a:ext cx="0" cy="8956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F04293-8B5B-C8D5-4EB4-15FC20C5DC6B}"/>
                </a:ext>
              </a:extLst>
            </p:cNvPr>
            <p:cNvCxnSpPr>
              <a:cxnSpLocks/>
            </p:cNvCxnSpPr>
            <p:nvPr/>
          </p:nvCxnSpPr>
          <p:spPr>
            <a:xfrm>
              <a:off x="7937162" y="4038625"/>
              <a:ext cx="0" cy="4503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64A0F43-208D-3441-7AD3-780C30758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475854"/>
              <a:ext cx="216950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65FE47F-08BD-24C0-6EDE-20718DDEF539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961" y="4475854"/>
              <a:ext cx="0" cy="70978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EAFA475-F4DA-61FE-31D5-D5E61CE28E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93" y="6102666"/>
              <a:ext cx="692761" cy="54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B7DD6D-AAAB-AC50-A97B-51383B1ECFD6}"/>
                </a:ext>
              </a:extLst>
            </p:cNvPr>
            <p:cNvCxnSpPr>
              <a:cxnSpLocks/>
            </p:cNvCxnSpPr>
            <p:nvPr/>
          </p:nvCxnSpPr>
          <p:spPr>
            <a:xfrm>
              <a:off x="7561237" y="3708678"/>
              <a:ext cx="0" cy="14562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28ED502-A413-0F81-DDAE-577D3CE41114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3894371" y="3001771"/>
              <a:ext cx="0" cy="17922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10106AF-BC27-6EE8-6124-BA233B999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4370" y="3001771"/>
              <a:ext cx="53244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D5992F0-4DD6-A349-1030-C426B545D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221" y="4679736"/>
              <a:ext cx="114300" cy="114300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CFAFB85-9B1E-EAC7-246E-652E4CE755C5}"/>
                </a:ext>
              </a:extLst>
            </p:cNvPr>
            <p:cNvGrpSpPr/>
            <p:nvPr/>
          </p:nvGrpSpPr>
          <p:grpSpPr>
            <a:xfrm>
              <a:off x="4062353" y="5025361"/>
              <a:ext cx="1018846" cy="888488"/>
              <a:chOff x="4780495" y="3347570"/>
              <a:chExt cx="654178" cy="570478"/>
            </a:xfrm>
          </p:grpSpPr>
          <p:sp>
            <p:nvSpPr>
              <p:cNvPr id="94" name="Isosceles Triangle 60">
                <a:extLst>
                  <a:ext uri="{FF2B5EF4-FFF2-40B4-BE49-F238E27FC236}">
                    <a16:creationId xmlns:a16="http://schemas.microsoft.com/office/drawing/2014/main" id="{8263ADB2-85DF-D409-E286-C5E8EF3319C3}"/>
                  </a:ext>
                </a:extLst>
              </p:cNvPr>
              <p:cNvSpPr/>
              <p:nvPr/>
            </p:nvSpPr>
            <p:spPr>
              <a:xfrm flipV="1">
                <a:off x="4780495" y="3347570"/>
                <a:ext cx="654178" cy="570478"/>
              </a:xfrm>
              <a:prstGeom prst="triangle">
                <a:avLst/>
              </a:prstGeom>
              <a:solidFill>
                <a:srgbClr val="1B9CD0"/>
              </a:solidFill>
              <a:ln w="12700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 dirty="0" err="1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AE8E1D6-BFFF-C009-8A42-544E362DC601}"/>
                  </a:ext>
                </a:extLst>
              </p:cNvPr>
              <p:cNvSpPr txBox="1"/>
              <p:nvPr/>
            </p:nvSpPr>
            <p:spPr>
              <a:xfrm>
                <a:off x="4914170" y="3435766"/>
                <a:ext cx="372291" cy="1440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GND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EB88F5C-9407-BC95-3C22-AE918339E6B7}"/>
                </a:ext>
              </a:extLst>
            </p:cNvPr>
            <p:cNvSpPr txBox="1"/>
            <p:nvPr/>
          </p:nvSpPr>
          <p:spPr>
            <a:xfrm>
              <a:off x="4054024" y="4211044"/>
              <a:ext cx="1082584" cy="617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Super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Capacitor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6A496D3-C0F0-216D-4B6F-3A97CD3CE9DC}"/>
                </a:ext>
              </a:extLst>
            </p:cNvPr>
            <p:cNvSpPr txBox="1"/>
            <p:nvPr/>
          </p:nvSpPr>
          <p:spPr>
            <a:xfrm>
              <a:off x="5051772" y="5706444"/>
              <a:ext cx="1737360" cy="798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LT8392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Buck Converter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7957442-A5AD-3EE8-C372-E0C28B1F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3603" y="3975364"/>
              <a:ext cx="114300" cy="1143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9D6A626-1135-85EB-770E-BB3B76D93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744" y="3982916"/>
              <a:ext cx="114300" cy="1143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BBCC7CC-A262-EE36-D95A-ADC8DB175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482" y="5130235"/>
              <a:ext cx="114300" cy="1143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8406C6F-27BA-2F9E-31F6-DD38E546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043" y="5130235"/>
              <a:ext cx="114300" cy="1143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CA791E0-F84D-BA15-F5CC-96528A944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3705" y="5146584"/>
              <a:ext cx="114300" cy="1143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0EF0BA-0554-D7F0-2783-27983F576D04}"/>
                </a:ext>
              </a:extLst>
            </p:cNvPr>
            <p:cNvSpPr txBox="1"/>
            <p:nvPr/>
          </p:nvSpPr>
          <p:spPr>
            <a:xfrm>
              <a:off x="7725166" y="4721356"/>
              <a:ext cx="1737360" cy="749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LTM4656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Boost Regulator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536F24-EB97-F4AF-1E35-7E807D2260D8}"/>
                </a:ext>
              </a:extLst>
            </p:cNvPr>
            <p:cNvSpPr txBox="1"/>
            <p:nvPr/>
          </p:nvSpPr>
          <p:spPr>
            <a:xfrm>
              <a:off x="5495092" y="4507221"/>
              <a:ext cx="1241061" cy="10391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MAX38890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Reversible Buck/Boost  Regulator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E4F90A-7C7A-1C1E-955F-E3B1480F9132}"/>
              </a:ext>
            </a:extLst>
          </p:cNvPr>
          <p:cNvSpPr/>
          <p:nvPr/>
        </p:nvSpPr>
        <p:spPr>
          <a:xfrm>
            <a:off x="7763531" y="5705305"/>
            <a:ext cx="1737360" cy="821287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720">
        <p:fade/>
      </p:transition>
    </mc:Choice>
    <mc:Fallback xmlns="">
      <p:transition spd="med" advTm="117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CC364E4-4B0D-EF7D-F438-E900EF4A9668}"/>
              </a:ext>
            </a:extLst>
          </p:cNvPr>
          <p:cNvGrpSpPr/>
          <p:nvPr/>
        </p:nvGrpSpPr>
        <p:grpSpPr>
          <a:xfrm>
            <a:off x="185466" y="2708041"/>
            <a:ext cx="11863757" cy="3809415"/>
            <a:chOff x="185466" y="2708041"/>
            <a:chExt cx="11863757" cy="380941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320DCE-F800-144D-8FB0-E3B3E6C5B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0164" y="5196312"/>
              <a:ext cx="1151694" cy="172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8D8405-E78B-9F6A-03D1-C5F453623B5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1369840" y="5910338"/>
              <a:ext cx="2480959" cy="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DCC37E-DB5E-EA76-5A9B-FB7F55061A6B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1045702" y="4736886"/>
              <a:ext cx="279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6EE6FB-159C-582B-B1AF-4428F1E3D390}"/>
                </a:ext>
              </a:extLst>
            </p:cNvPr>
            <p:cNvSpPr txBox="1"/>
            <p:nvPr/>
          </p:nvSpPr>
          <p:spPr>
            <a:xfrm>
              <a:off x="185466" y="4115721"/>
              <a:ext cx="1526011" cy="1067586"/>
            </a:xfrm>
            <a:prstGeom prst="rect">
              <a:avLst/>
            </a:prstGeom>
            <a:solidFill>
              <a:srgbClr val="1B9CD0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(bench)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4AE0B-2FF6-5DE9-8659-BDAFBFC6D491}"/>
                </a:ext>
              </a:extLst>
            </p:cNvPr>
            <p:cNvSpPr txBox="1"/>
            <p:nvPr/>
          </p:nvSpPr>
          <p:spPr>
            <a:xfrm>
              <a:off x="185467" y="5459985"/>
              <a:ext cx="1523828" cy="105747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Source 2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Backup Power Supply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(laptop adapter)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5BEF4A-4837-DAA1-69C0-31FA1FB6AFD0}"/>
                </a:ext>
              </a:extLst>
            </p:cNvPr>
            <p:cNvSpPr txBox="1"/>
            <p:nvPr/>
          </p:nvSpPr>
          <p:spPr>
            <a:xfrm>
              <a:off x="2425507" y="4571318"/>
              <a:ext cx="1257943" cy="14520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LTC4421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Prioritized PowerPath Controller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5C2A2C-B5B3-B3A3-4B9A-D555B482D502}"/>
                </a:ext>
              </a:extLst>
            </p:cNvPr>
            <p:cNvSpPr txBox="1"/>
            <p:nvPr/>
          </p:nvSpPr>
          <p:spPr>
            <a:xfrm>
              <a:off x="9218781" y="2750013"/>
              <a:ext cx="2284102" cy="1480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91440" tIns="0" rIns="9144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LTC2977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DPSM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System Voltage Monitor</a:t>
              </a:r>
            </a:p>
          </p:txBody>
        </p:sp>
        <p:cxnSp>
          <p:nvCxnSpPr>
            <p:cNvPr id="24" name="Connector: Elbow 19">
              <a:extLst>
                <a:ext uri="{FF2B5EF4-FFF2-40B4-BE49-F238E27FC236}">
                  <a16:creationId xmlns:a16="http://schemas.microsoft.com/office/drawing/2014/main" id="{15A1BF46-3825-61B0-5CFF-245D04EE68AB}"/>
                </a:ext>
              </a:extLst>
            </p:cNvPr>
            <p:cNvCxnSpPr>
              <a:cxnSpLocks/>
              <a:stCxn id="76" idx="2"/>
              <a:endCxn id="80" idx="1"/>
            </p:cNvCxnSpPr>
            <p:nvPr/>
          </p:nvCxnSpPr>
          <p:spPr>
            <a:xfrm rot="16200000" flipH="1">
              <a:off x="3817137" y="4871269"/>
              <a:ext cx="1311868" cy="115740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D05FA39-1D50-2FA6-3161-E9900578E5A7}"/>
                </a:ext>
              </a:extLst>
            </p:cNvPr>
            <p:cNvSpPr/>
            <p:nvPr/>
          </p:nvSpPr>
          <p:spPr>
            <a:xfrm>
              <a:off x="3850799" y="5865120"/>
              <a:ext cx="98401" cy="904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457200">
                <a:spcBef>
                  <a:spcPts val="600"/>
                </a:spcBef>
                <a:spcAft>
                  <a:spcPts val="800"/>
                </a:spcAft>
                <a:buClr>
                  <a:schemeClr val="accent1"/>
                </a:buClr>
                <a:buSzPct val="70000"/>
              </a:pPr>
              <a:endParaRPr lang="en-US" dirty="0" err="1">
                <a:solidFill>
                  <a:srgbClr val="000000"/>
                </a:solidFill>
                <a:latin typeface="Barlow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C975A0-0C02-0A37-E715-D9DEEF665843}"/>
                </a:ext>
              </a:extLst>
            </p:cNvPr>
            <p:cNvSpPr txBox="1"/>
            <p:nvPr/>
          </p:nvSpPr>
          <p:spPr>
            <a:xfrm>
              <a:off x="1803236" y="4468010"/>
              <a:ext cx="429404" cy="1695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A80D34-0FE7-C5E4-30C9-D78D3C4A12E0}"/>
                </a:ext>
              </a:extLst>
            </p:cNvPr>
            <p:cNvSpPr txBox="1"/>
            <p:nvPr/>
          </p:nvSpPr>
          <p:spPr>
            <a:xfrm>
              <a:off x="3836972" y="6130138"/>
              <a:ext cx="1238426" cy="27206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12 V or 19.5 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E200ED-8274-836C-BBE7-B8836AD7C229}"/>
                </a:ext>
              </a:extLst>
            </p:cNvPr>
            <p:cNvSpPr txBox="1"/>
            <p:nvPr/>
          </p:nvSpPr>
          <p:spPr>
            <a:xfrm>
              <a:off x="1832204" y="5623802"/>
              <a:ext cx="593969" cy="24685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19.5 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5C4597-52E7-873B-B841-A1E761A2212B}"/>
                </a:ext>
              </a:extLst>
            </p:cNvPr>
            <p:cNvSpPr txBox="1"/>
            <p:nvPr/>
          </p:nvSpPr>
          <p:spPr>
            <a:xfrm>
              <a:off x="6926849" y="6120818"/>
              <a:ext cx="513567" cy="28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pic>
          <p:nvPicPr>
            <p:cNvPr id="33" name="Graphic 32" descr="Robot Hand with solid fill">
              <a:extLst>
                <a:ext uri="{FF2B5EF4-FFF2-40B4-BE49-F238E27FC236}">
                  <a16:creationId xmlns:a16="http://schemas.microsoft.com/office/drawing/2014/main" id="{E8C09560-C64C-7F51-55CA-85841530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67" y="4112323"/>
              <a:ext cx="1942556" cy="194255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398F68-923C-9443-1E96-69C0EAB01B12}"/>
                </a:ext>
              </a:extLst>
            </p:cNvPr>
            <p:cNvSpPr txBox="1"/>
            <p:nvPr/>
          </p:nvSpPr>
          <p:spPr>
            <a:xfrm>
              <a:off x="6804642" y="4903168"/>
              <a:ext cx="535473" cy="24243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5.6 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AE9973-FA06-EFF5-CC36-1F122BDAD66E}"/>
                </a:ext>
              </a:extLst>
            </p:cNvPr>
            <p:cNvSpPr txBox="1"/>
            <p:nvPr/>
          </p:nvSpPr>
          <p:spPr>
            <a:xfrm>
              <a:off x="9600161" y="4925319"/>
              <a:ext cx="423976" cy="20008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7.5 V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EDCF53-A971-0F3C-778B-FDC27514EFB7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flipV="1">
              <a:off x="4513603" y="4028082"/>
              <a:ext cx="2776317" cy="44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AF4392-2C14-1181-0E1C-9D02ACCA90DD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78" y="4661332"/>
              <a:ext cx="1681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D4F5E4-A614-750E-D69D-32021C63AC87}"/>
                </a:ext>
              </a:extLst>
            </p:cNvPr>
            <p:cNvCxnSpPr>
              <a:cxnSpLocks/>
            </p:cNvCxnSpPr>
            <p:nvPr/>
          </p:nvCxnSpPr>
          <p:spPr>
            <a:xfrm>
              <a:off x="4566914" y="4066881"/>
              <a:ext cx="4183" cy="10167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C2871A-9253-8DA5-D6A8-D3D87200EA67}"/>
                </a:ext>
              </a:extLst>
            </p:cNvPr>
            <p:cNvSpPr txBox="1"/>
            <p:nvPr/>
          </p:nvSpPr>
          <p:spPr>
            <a:xfrm>
              <a:off x="6795426" y="4475854"/>
              <a:ext cx="431465" cy="177563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3.7 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19C93B-812B-850F-9A55-30E9D8E1B41A}"/>
                </a:ext>
              </a:extLst>
            </p:cNvPr>
            <p:cNvSpPr txBox="1"/>
            <p:nvPr/>
          </p:nvSpPr>
          <p:spPr>
            <a:xfrm>
              <a:off x="5639695" y="3896055"/>
              <a:ext cx="933345" cy="3079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Inductor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CE1723A-8FC7-145E-D93F-111E66CFAF1E}"/>
                </a:ext>
              </a:extLst>
            </p:cNvPr>
            <p:cNvSpPr txBox="1"/>
            <p:nvPr/>
          </p:nvSpPr>
          <p:spPr>
            <a:xfrm>
              <a:off x="7757976" y="5691816"/>
              <a:ext cx="1737360" cy="7931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MAX31827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Temp Sensor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F0F34E-71FB-6AE4-6F60-D9B33D193AE3}"/>
                </a:ext>
              </a:extLst>
            </p:cNvPr>
            <p:cNvSpPr txBox="1"/>
            <p:nvPr/>
          </p:nvSpPr>
          <p:spPr>
            <a:xfrm>
              <a:off x="7843965" y="2708041"/>
              <a:ext cx="1293532" cy="233946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Input Voltage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225354B-119C-A1E2-927D-9804B1306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6978" y="4040067"/>
              <a:ext cx="0" cy="62126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E025D74-471A-9F8E-AD77-393AF2B5F4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920" y="4027899"/>
              <a:ext cx="0" cy="71549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90FB742-97ED-351E-524C-4A65DA3E580D}"/>
                </a:ext>
              </a:extLst>
            </p:cNvPr>
            <p:cNvCxnSpPr>
              <a:cxnSpLocks/>
            </p:cNvCxnSpPr>
            <p:nvPr/>
          </p:nvCxnSpPr>
          <p:spPr>
            <a:xfrm>
              <a:off x="6637393" y="4743390"/>
              <a:ext cx="6525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C441AD-F3FF-0689-E94D-CA1ADB70A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77" y="5182560"/>
              <a:ext cx="1522023" cy="626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1BDB4E-177E-8DAD-DB21-F15016A7BA5A}"/>
                </a:ext>
              </a:extLst>
            </p:cNvPr>
            <p:cNvSpPr txBox="1"/>
            <p:nvPr/>
          </p:nvSpPr>
          <p:spPr>
            <a:xfrm>
              <a:off x="7380782" y="3068408"/>
              <a:ext cx="1756716" cy="190552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SuperCap Voltage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1EDDC1-CEBA-9EF4-B6CB-6F96F6848314}"/>
                </a:ext>
              </a:extLst>
            </p:cNvPr>
            <p:cNvSpPr txBox="1"/>
            <p:nvPr/>
          </p:nvSpPr>
          <p:spPr>
            <a:xfrm>
              <a:off x="7289920" y="3390046"/>
              <a:ext cx="1847577" cy="285087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Regulator Voltage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DD6DAA1-A84D-3695-1DC2-6A9D3839F790}"/>
                </a:ext>
              </a:extLst>
            </p:cNvPr>
            <p:cNvSpPr txBox="1"/>
            <p:nvPr/>
          </p:nvSpPr>
          <p:spPr>
            <a:xfrm>
              <a:off x="7725166" y="3751286"/>
              <a:ext cx="1412332" cy="2263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Output Voltage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B3042B2-8F12-E70C-C2D1-A2ED3D962B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4596" y="3346244"/>
              <a:ext cx="46541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1279B9-D260-E71B-CEE6-EBB00DA59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237" y="3691085"/>
              <a:ext cx="16575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0EFE0CF-1B22-8CCC-F53A-A6441EC921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038625"/>
              <a:ext cx="12816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003D38-70F9-411E-B6DE-26CEB78EAE9B}"/>
                </a:ext>
              </a:extLst>
            </p:cNvPr>
            <p:cNvCxnSpPr>
              <a:cxnSpLocks/>
            </p:cNvCxnSpPr>
            <p:nvPr/>
          </p:nvCxnSpPr>
          <p:spPr>
            <a:xfrm>
              <a:off x="4564596" y="3346244"/>
              <a:ext cx="1" cy="69382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1F417A3-42AF-C43F-C9F0-A4714C55994B}"/>
                </a:ext>
              </a:extLst>
            </p:cNvPr>
            <p:cNvCxnSpPr>
              <a:cxnSpLocks/>
            </p:cNvCxnSpPr>
            <p:nvPr/>
          </p:nvCxnSpPr>
          <p:spPr>
            <a:xfrm>
              <a:off x="7321240" y="5206976"/>
              <a:ext cx="0" cy="8956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E91C31-C313-4FE5-0A95-1B42CEE0CDA6}"/>
                </a:ext>
              </a:extLst>
            </p:cNvPr>
            <p:cNvCxnSpPr>
              <a:cxnSpLocks/>
            </p:cNvCxnSpPr>
            <p:nvPr/>
          </p:nvCxnSpPr>
          <p:spPr>
            <a:xfrm>
              <a:off x="7937162" y="4038625"/>
              <a:ext cx="0" cy="4503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F0A1675-7141-374E-FEB7-FF6635EFA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162" y="4475854"/>
              <a:ext cx="216950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3C38109-83F9-3421-9F48-3FF0413B490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961" y="4475854"/>
              <a:ext cx="0" cy="70978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23D4C76-7F62-E53E-B2A5-21219A5C1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7393" y="6102666"/>
              <a:ext cx="692761" cy="54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2FDA91-B86E-C5ED-1A22-175D979BA21E}"/>
                </a:ext>
              </a:extLst>
            </p:cNvPr>
            <p:cNvCxnSpPr>
              <a:cxnSpLocks/>
            </p:cNvCxnSpPr>
            <p:nvPr/>
          </p:nvCxnSpPr>
          <p:spPr>
            <a:xfrm>
              <a:off x="7561237" y="3708678"/>
              <a:ext cx="0" cy="14562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8C45D05-DFE4-7AF8-A380-7855BB179DFD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3894371" y="3001771"/>
              <a:ext cx="0" cy="17922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3B04E8-7777-D879-89F4-26D89D03C4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4370" y="3001771"/>
              <a:ext cx="53244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4E356F6-758E-46D3-1603-1CDF1FB2C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7221" y="4679736"/>
              <a:ext cx="114300" cy="114300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328A6B0-CE0C-982E-768B-4F232FDFE3F5}"/>
                </a:ext>
              </a:extLst>
            </p:cNvPr>
            <p:cNvGrpSpPr/>
            <p:nvPr/>
          </p:nvGrpSpPr>
          <p:grpSpPr>
            <a:xfrm>
              <a:off x="4062353" y="5025361"/>
              <a:ext cx="1018846" cy="888488"/>
              <a:chOff x="4780495" y="3347570"/>
              <a:chExt cx="654178" cy="570478"/>
            </a:xfrm>
          </p:grpSpPr>
          <p:sp>
            <p:nvSpPr>
              <p:cNvPr id="94" name="Isosceles Triangle 60">
                <a:extLst>
                  <a:ext uri="{FF2B5EF4-FFF2-40B4-BE49-F238E27FC236}">
                    <a16:creationId xmlns:a16="http://schemas.microsoft.com/office/drawing/2014/main" id="{C495C0A9-1BE9-92E1-F353-9CF9DA5C04EA}"/>
                  </a:ext>
                </a:extLst>
              </p:cNvPr>
              <p:cNvSpPr/>
              <p:nvPr/>
            </p:nvSpPr>
            <p:spPr>
              <a:xfrm flipV="1">
                <a:off x="4780495" y="3347570"/>
                <a:ext cx="654178" cy="570478"/>
              </a:xfrm>
              <a:prstGeom prst="triangle">
                <a:avLst/>
              </a:prstGeom>
              <a:solidFill>
                <a:srgbClr val="1B9CD0"/>
              </a:solidFill>
              <a:ln w="12700">
                <a:solidFill>
                  <a:schemeClr val="accent1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 dirty="0" err="1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E077B5-FA00-6705-A6EA-B2DC58F27BFF}"/>
                  </a:ext>
                </a:extLst>
              </p:cNvPr>
              <p:cNvSpPr txBox="1"/>
              <p:nvPr/>
            </p:nvSpPr>
            <p:spPr>
              <a:xfrm>
                <a:off x="4914170" y="3435766"/>
                <a:ext cx="372291" cy="14400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GND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41711BE-6259-CAD8-FAD1-08C1D703D25A}"/>
                </a:ext>
              </a:extLst>
            </p:cNvPr>
            <p:cNvSpPr txBox="1"/>
            <p:nvPr/>
          </p:nvSpPr>
          <p:spPr>
            <a:xfrm>
              <a:off x="4054024" y="4211044"/>
              <a:ext cx="1082584" cy="617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Super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Capacitor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9B9251C-0583-1D7A-D7D0-026673CC9D06}"/>
                </a:ext>
              </a:extLst>
            </p:cNvPr>
            <p:cNvSpPr txBox="1"/>
            <p:nvPr/>
          </p:nvSpPr>
          <p:spPr>
            <a:xfrm>
              <a:off x="5051772" y="5706444"/>
              <a:ext cx="1737360" cy="798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LT8392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Buck Converter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B2EF551-71F0-BB4E-6FF1-E45B1D3F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3603" y="3975364"/>
              <a:ext cx="114300" cy="1143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7404B7B-FBC0-ED8C-72E5-B8406373E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744" y="3982916"/>
              <a:ext cx="114300" cy="1143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0F94C6F-9FDC-A205-66FE-8CF9D9BB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482" y="5130235"/>
              <a:ext cx="114300" cy="1143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67FF8A0-E90E-C41D-8098-36D1177A2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4043" y="5130235"/>
              <a:ext cx="114300" cy="1143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DE1959D-A15B-1EA5-7BE0-56DF1E42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3705" y="5146584"/>
              <a:ext cx="114300" cy="1143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36D8D59-E98B-C3AD-05DF-7DA0F3896BA7}"/>
                </a:ext>
              </a:extLst>
            </p:cNvPr>
            <p:cNvSpPr txBox="1"/>
            <p:nvPr/>
          </p:nvSpPr>
          <p:spPr>
            <a:xfrm>
              <a:off x="7725166" y="4721356"/>
              <a:ext cx="1737360" cy="7497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LTM4656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Boost Regulator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D470E1-EC62-E613-7979-09EC5AD3B30D}"/>
                </a:ext>
              </a:extLst>
            </p:cNvPr>
            <p:cNvSpPr txBox="1"/>
            <p:nvPr/>
          </p:nvSpPr>
          <p:spPr>
            <a:xfrm>
              <a:off x="5495092" y="4507221"/>
              <a:ext cx="1241061" cy="103917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MAX38890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Reversible Buck/Boost  Regulator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5" y="640080"/>
            <a:ext cx="11358000" cy="450000"/>
          </a:xfrm>
        </p:spPr>
        <p:txBody>
          <a:bodyPr/>
          <a:lstStyle/>
          <a:p>
            <a:r>
              <a:rPr lang="en-US" b="1" dirty="0"/>
              <a:t>Keep Your System in the Know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5495A-1F5C-315A-29DA-FB5C86E1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8BA2-AE60-C586-044A-8E48C209ED79}"/>
              </a:ext>
            </a:extLst>
          </p:cNvPr>
          <p:cNvSpPr txBox="1"/>
          <p:nvPr/>
        </p:nvSpPr>
        <p:spPr>
          <a:xfrm>
            <a:off x="166127" y="1264068"/>
            <a:ext cx="4429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System Voltage Protect &amp;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SuperCap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Alarm for Over-Temperature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5"/>
                </a:solidFill>
              </a:rPr>
              <a:t>LED Alert for Switch to Backup Power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E4F90A-7C7A-1C1E-955F-E3B1480F9132}"/>
              </a:ext>
            </a:extLst>
          </p:cNvPr>
          <p:cNvSpPr/>
          <p:nvPr/>
        </p:nvSpPr>
        <p:spPr>
          <a:xfrm>
            <a:off x="9233043" y="2731802"/>
            <a:ext cx="2284102" cy="1486562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70000"/>
            </a:pPr>
            <a:endParaRPr lang="en-US" dirty="0" err="1">
              <a:solidFill>
                <a:srgbClr val="000000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2AA1C-7F1C-803A-0AF2-C67C0A79E5F8}"/>
              </a:ext>
            </a:extLst>
          </p:cNvPr>
          <p:cNvSpPr txBox="1"/>
          <p:nvPr/>
        </p:nvSpPr>
        <p:spPr>
          <a:xfrm>
            <a:off x="7072378" y="1275502"/>
            <a:ext cx="4740407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LTC2977 PMBus Power System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Monitor up to 8 voltages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Automatic fault logging to internal EEPROM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LTpowerPlay for setup, config &amp; debug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07D60A9-CE0A-BEB4-74B9-F2E5232D2B1C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7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34">
        <p:fade/>
      </p:transition>
    </mc:Choice>
    <mc:Fallback xmlns="">
      <p:transition spd="med" advTm="1463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C877-4EE8-4B0B-9EBC-E0B86A9B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 You Can Trust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F4A93-3477-4FDD-0C21-0377309C4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0325B-C4FC-DF46-2D55-0E000F551104}"/>
              </a:ext>
            </a:extLst>
          </p:cNvPr>
          <p:cNvSpPr txBox="1"/>
          <p:nvPr/>
        </p:nvSpPr>
        <p:spPr>
          <a:xfrm>
            <a:off x="946814" y="1968701"/>
            <a:ext cx="4418328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   Maintain Stable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BAAF1-8B69-0351-1C32-6CB87C76CEF5}"/>
              </a:ext>
            </a:extLst>
          </p:cNvPr>
          <p:cNvSpPr txBox="1"/>
          <p:nvPr/>
        </p:nvSpPr>
        <p:spPr>
          <a:xfrm>
            <a:off x="4761053" y="2735484"/>
            <a:ext cx="1111170" cy="2476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6BBB0-74D8-316B-6BAF-EA4CEC94BF12}"/>
              </a:ext>
            </a:extLst>
          </p:cNvPr>
          <p:cNvSpPr txBox="1"/>
          <p:nvPr/>
        </p:nvSpPr>
        <p:spPr>
          <a:xfrm>
            <a:off x="4348223" y="2681468"/>
            <a:ext cx="1755493" cy="1824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7BDB5E-AC84-89F6-4FCE-6708D81A6D5B}"/>
              </a:ext>
            </a:extLst>
          </p:cNvPr>
          <p:cNvGrpSpPr/>
          <p:nvPr/>
        </p:nvGrpSpPr>
        <p:grpSpPr>
          <a:xfrm>
            <a:off x="1415826" y="2560103"/>
            <a:ext cx="3480304" cy="914400"/>
            <a:chOff x="1290907" y="2560103"/>
            <a:chExt cx="3480304" cy="914400"/>
          </a:xfrm>
        </p:grpSpPr>
        <p:pic>
          <p:nvPicPr>
            <p:cNvPr id="14" name="Graphic 13" descr="Empty battery with solid fill">
              <a:extLst>
                <a:ext uri="{FF2B5EF4-FFF2-40B4-BE49-F238E27FC236}">
                  <a16:creationId xmlns:a16="http://schemas.microsoft.com/office/drawing/2014/main" id="{A21F8E8D-A901-6D05-E819-156D56DF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3859" y="2560103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Electric Tower with solid fill">
              <a:extLst>
                <a:ext uri="{FF2B5EF4-FFF2-40B4-BE49-F238E27FC236}">
                  <a16:creationId xmlns:a16="http://schemas.microsoft.com/office/drawing/2014/main" id="{6982E952-4FCD-B574-2420-384931509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0907" y="256010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Solar Panels with solid fill">
              <a:extLst>
                <a:ext uri="{FF2B5EF4-FFF2-40B4-BE49-F238E27FC236}">
                  <a16:creationId xmlns:a16="http://schemas.microsoft.com/office/drawing/2014/main" id="{CBC853B2-FF1E-97B3-3D2E-A112F7442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6811" y="2560103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B5538B3-DD4B-ACD3-FCB8-9DBA05683EF0}"/>
              </a:ext>
            </a:extLst>
          </p:cNvPr>
          <p:cNvSpPr txBox="1"/>
          <p:nvPr/>
        </p:nvSpPr>
        <p:spPr>
          <a:xfrm>
            <a:off x="885492" y="4385122"/>
            <a:ext cx="4540972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Mitigate Environment 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DAF9C-94E7-549D-CE0A-39963BCF4719}"/>
              </a:ext>
            </a:extLst>
          </p:cNvPr>
          <p:cNvSpPr txBox="1"/>
          <p:nvPr/>
        </p:nvSpPr>
        <p:spPr>
          <a:xfrm>
            <a:off x="5490090" y="1968701"/>
            <a:ext cx="6022402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Manage &amp; Monitor the Power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F0C1C9-5283-518A-3284-68E667D1D1D9}"/>
              </a:ext>
            </a:extLst>
          </p:cNvPr>
          <p:cNvSpPr txBox="1"/>
          <p:nvPr/>
        </p:nvSpPr>
        <p:spPr>
          <a:xfrm>
            <a:off x="6312481" y="4385122"/>
            <a:ext cx="4377620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Shut Down Gracefully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6A1050-5CB0-8EF0-8AD5-5F3DD444348B}"/>
              </a:ext>
            </a:extLst>
          </p:cNvPr>
          <p:cNvGrpSpPr/>
          <p:nvPr/>
        </p:nvGrpSpPr>
        <p:grpSpPr>
          <a:xfrm>
            <a:off x="1405264" y="4937207"/>
            <a:ext cx="3501429" cy="914400"/>
            <a:chOff x="1311749" y="4937207"/>
            <a:chExt cx="3501429" cy="914400"/>
          </a:xfrm>
        </p:grpSpPr>
        <p:pic>
          <p:nvPicPr>
            <p:cNvPr id="10" name="Graphic 9" descr="Thermometer with solid fill">
              <a:extLst>
                <a:ext uri="{FF2B5EF4-FFF2-40B4-BE49-F238E27FC236}">
                  <a16:creationId xmlns:a16="http://schemas.microsoft.com/office/drawing/2014/main" id="{6F4F627F-A536-32BB-2BA4-ABD485A0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73859" y="493720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Gauge with solid fill">
              <a:extLst>
                <a:ext uri="{FF2B5EF4-FFF2-40B4-BE49-F238E27FC236}">
                  <a16:creationId xmlns:a16="http://schemas.microsoft.com/office/drawing/2014/main" id="{02AF30C9-2364-B712-024B-DE0C3D7C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11749" y="4937207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Processor with solid fill">
              <a:extLst>
                <a:ext uri="{FF2B5EF4-FFF2-40B4-BE49-F238E27FC236}">
                  <a16:creationId xmlns:a16="http://schemas.microsoft.com/office/drawing/2014/main" id="{5DBBA749-68DE-7D99-ACE6-2CD798EA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98778" y="4937207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46085-0D4B-84F7-CA43-0F3CF25244EA}"/>
              </a:ext>
            </a:extLst>
          </p:cNvPr>
          <p:cNvGrpSpPr/>
          <p:nvPr/>
        </p:nvGrpSpPr>
        <p:grpSpPr>
          <a:xfrm>
            <a:off x="6646417" y="4937207"/>
            <a:ext cx="3709748" cy="914400"/>
            <a:chOff x="6730078" y="4937207"/>
            <a:chExt cx="3709748" cy="914400"/>
          </a:xfrm>
        </p:grpSpPr>
        <p:pic>
          <p:nvPicPr>
            <p:cNvPr id="11" name="Graphic 10" descr="Escalator Down with solid fill">
              <a:extLst>
                <a:ext uri="{FF2B5EF4-FFF2-40B4-BE49-F238E27FC236}">
                  <a16:creationId xmlns:a16="http://schemas.microsoft.com/office/drawing/2014/main" id="{629B950B-B6E3-0AF8-DBE2-0A588360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525426" y="4937207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Illustrator with solid fill">
              <a:extLst>
                <a:ext uri="{FF2B5EF4-FFF2-40B4-BE49-F238E27FC236}">
                  <a16:creationId xmlns:a16="http://schemas.microsoft.com/office/drawing/2014/main" id="{A119414A-9771-6854-DAFD-E7E965C3B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169319" y="4937207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ouble Tap Gesture with solid fill">
              <a:extLst>
                <a:ext uri="{FF2B5EF4-FFF2-40B4-BE49-F238E27FC236}">
                  <a16:creationId xmlns:a16="http://schemas.microsoft.com/office/drawing/2014/main" id="{0CCC6E11-39DF-DD34-6D15-F2BC6457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30078" y="4937207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BC2EEE-C20B-2C48-D4FF-CA0BF131C683}"/>
              </a:ext>
            </a:extLst>
          </p:cNvPr>
          <p:cNvGrpSpPr/>
          <p:nvPr/>
        </p:nvGrpSpPr>
        <p:grpSpPr>
          <a:xfrm>
            <a:off x="6646417" y="2560103"/>
            <a:ext cx="3709748" cy="914400"/>
            <a:chOff x="6730078" y="2560103"/>
            <a:chExt cx="3709748" cy="914400"/>
          </a:xfrm>
        </p:grpSpPr>
        <p:pic>
          <p:nvPicPr>
            <p:cNvPr id="8" name="Graphic 7" descr="Hierarchy with solid fill">
              <a:extLst>
                <a:ext uri="{FF2B5EF4-FFF2-40B4-BE49-F238E27FC236}">
                  <a16:creationId xmlns:a16="http://schemas.microsoft.com/office/drawing/2014/main" id="{D5D02E60-4A82-36B3-470F-3DB6220D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730078" y="2560103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ipboard with solid fill">
              <a:extLst>
                <a:ext uri="{FF2B5EF4-FFF2-40B4-BE49-F238E27FC236}">
                  <a16:creationId xmlns:a16="http://schemas.microsoft.com/office/drawing/2014/main" id="{3EDA3F5A-124C-F314-AD64-E3047ACF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169319" y="2560103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Cloud Computing with solid fill">
              <a:extLst>
                <a:ext uri="{FF2B5EF4-FFF2-40B4-BE49-F238E27FC236}">
                  <a16:creationId xmlns:a16="http://schemas.microsoft.com/office/drawing/2014/main" id="{A85B63F5-F8B0-90D6-C9AC-BD3F03AC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525426" y="2560103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6B1DC9B-F716-5787-7792-DE35303B1679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8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15">
        <p:fade/>
      </p:transition>
    </mc:Choice>
    <mc:Fallback>
      <p:transition spd="med" advTm="1281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C877-4EE8-4B0B-9EBC-E0B86A9B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 You Can Trust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F4A93-3477-4FDD-0C21-0377309C4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©2024 Analog Devices, Inc. All Rights Reserved. 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0325B-C4FC-DF46-2D55-0E000F551104}"/>
              </a:ext>
            </a:extLst>
          </p:cNvPr>
          <p:cNvSpPr txBox="1"/>
          <p:nvPr/>
        </p:nvSpPr>
        <p:spPr>
          <a:xfrm>
            <a:off x="946814" y="1228238"/>
            <a:ext cx="4418328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   Maintain Stable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BAAF1-8B69-0351-1C32-6CB87C76CEF5}"/>
              </a:ext>
            </a:extLst>
          </p:cNvPr>
          <p:cNvSpPr txBox="1"/>
          <p:nvPr/>
        </p:nvSpPr>
        <p:spPr>
          <a:xfrm>
            <a:off x="4761053" y="2735484"/>
            <a:ext cx="1111170" cy="2476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6BBB0-74D8-316B-6BAF-EA4CEC94BF12}"/>
              </a:ext>
            </a:extLst>
          </p:cNvPr>
          <p:cNvSpPr txBox="1"/>
          <p:nvPr/>
        </p:nvSpPr>
        <p:spPr>
          <a:xfrm>
            <a:off x="4348223" y="2681468"/>
            <a:ext cx="1755493" cy="1824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538B3-DD4B-ACD3-FCB8-9DBA05683EF0}"/>
              </a:ext>
            </a:extLst>
          </p:cNvPr>
          <p:cNvSpPr txBox="1"/>
          <p:nvPr/>
        </p:nvSpPr>
        <p:spPr>
          <a:xfrm>
            <a:off x="885492" y="3856149"/>
            <a:ext cx="4540972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Mitigate Environment 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DAF9C-94E7-549D-CE0A-39963BCF4719}"/>
              </a:ext>
            </a:extLst>
          </p:cNvPr>
          <p:cNvSpPr txBox="1"/>
          <p:nvPr/>
        </p:nvSpPr>
        <p:spPr>
          <a:xfrm>
            <a:off x="5490090" y="1228238"/>
            <a:ext cx="6022402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Manage &amp; Monitor the Power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F0C1C9-5283-518A-3284-68E667D1D1D9}"/>
              </a:ext>
            </a:extLst>
          </p:cNvPr>
          <p:cNvSpPr txBox="1"/>
          <p:nvPr/>
        </p:nvSpPr>
        <p:spPr>
          <a:xfrm>
            <a:off x="6312481" y="3856149"/>
            <a:ext cx="4377620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Shut Down Gracefully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6B1DC9B-F716-5787-7792-DE35303B1679}"/>
              </a:ext>
            </a:extLst>
          </p:cNvPr>
          <p:cNvSpPr txBox="1">
            <a:spLocks/>
          </p:cNvSpPr>
          <p:nvPr/>
        </p:nvSpPr>
        <p:spPr>
          <a:xfrm>
            <a:off x="0" y="6581775"/>
            <a:ext cx="247650" cy="144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fld id="{A9CE67A1-BA7F-A74E-B5D7-615746DEEC2B}" type="slidenum">
              <a:rPr lang="en-US" sz="600" smtClean="0">
                <a:solidFill>
                  <a:srgbClr val="FFFFFF"/>
                </a:solidFill>
                <a:latin typeface="Barlow" pitchFamily="2" charset="77"/>
                <a:cs typeface="Arial" panose="020B0604020202020204" pitchFamily="34" charset="0"/>
              </a:rPr>
              <a:pPr>
                <a:lnSpc>
                  <a:spcPct val="80000"/>
                </a:lnSpc>
                <a:defRPr/>
              </a:pPr>
              <a:t>9</a:t>
            </a:fld>
            <a:endParaRPr lang="en-US" sz="600">
              <a:solidFill>
                <a:srgbClr val="FFFFFF"/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21" name="Picture 20" descr="A solar panels in a field&#10;&#10;Description automatically generated">
            <a:extLst>
              <a:ext uri="{FF2B5EF4-FFF2-40B4-BE49-F238E27FC236}">
                <a16:creationId xmlns:a16="http://schemas.microsoft.com/office/drawing/2014/main" id="{54D61D85-0F06-4631-70D1-61E1C5EC8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" b="11653"/>
          <a:stretch/>
        </p:blipFill>
        <p:spPr>
          <a:xfrm>
            <a:off x="1517678" y="1765391"/>
            <a:ext cx="3276601" cy="188463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26" name="Picture 25" descr="A person holding a light bulb with a plant inside&#10;&#10;Description automatically generated">
            <a:extLst>
              <a:ext uri="{FF2B5EF4-FFF2-40B4-BE49-F238E27FC236}">
                <a16:creationId xmlns:a16="http://schemas.microsoft.com/office/drawing/2014/main" id="{22EF283F-6028-C05E-F73C-66044E632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1517678" y="4476362"/>
            <a:ext cx="3276600" cy="1913469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407B5F-8A50-F5EF-92A7-77954DF0A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/>
          <a:stretch/>
        </p:blipFill>
        <p:spPr>
          <a:xfrm>
            <a:off x="6821190" y="1793166"/>
            <a:ext cx="3360202" cy="188463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32" name="Picture 31" descr="A close-up of a power button&#10;&#10;Description automatically generated">
            <a:extLst>
              <a:ext uri="{FF2B5EF4-FFF2-40B4-BE49-F238E27FC236}">
                <a16:creationId xmlns:a16="http://schemas.microsoft.com/office/drawing/2014/main" id="{5092DEFF-D78D-73D4-A5DB-ACDEAB0F6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90" y="4490779"/>
            <a:ext cx="3360202" cy="188463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862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15">
        <p:fade/>
      </p:transition>
    </mc:Choice>
    <mc:Fallback>
      <p:transition spd="med" advTm="12815">
        <p:fade/>
      </p:transition>
    </mc:Fallback>
  </mc:AlternateContent>
</p:sld>
</file>

<file path=ppt/theme/theme1.xml><?xml version="1.0" encoding="utf-8"?>
<a:theme xmlns:a="http://schemas.openxmlformats.org/drawingml/2006/main" name="ADI-Brand-PowerPoint-Template-Standard">
  <a:themeElements>
    <a:clrScheme name="ADI Colors 2">
      <a:dk1>
        <a:srgbClr val="000000"/>
      </a:dk1>
      <a:lt1>
        <a:srgbClr val="FFFFFF"/>
      </a:lt1>
      <a:dk2>
        <a:srgbClr val="0067B9"/>
      </a:dk2>
      <a:lt2>
        <a:srgbClr val="9EA1AE"/>
      </a:lt2>
      <a:accent1>
        <a:srgbClr val="00325C"/>
      </a:accent1>
      <a:accent2>
        <a:srgbClr val="1B9CD0"/>
      </a:accent2>
      <a:accent3>
        <a:srgbClr val="8637BA"/>
      </a:accent3>
      <a:accent4>
        <a:srgbClr val="179963"/>
      </a:accent4>
      <a:accent5>
        <a:srgbClr val="FED141"/>
      </a:accent5>
      <a:accent6>
        <a:srgbClr val="C81A28"/>
      </a:accent6>
      <a:hlink>
        <a:srgbClr val="0067B9"/>
      </a:hlink>
      <a:folHlink>
        <a:srgbClr val="3C4157"/>
      </a:folHlink>
    </a:clrScheme>
    <a:fontScheme name="Custom 3">
      <a:majorFont>
        <a:latin typeface="Barlow Medium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miter lim="800000"/>
        </a:ln>
        <a:effectLst/>
      </a:spPr>
      <a:bodyPr rtlCol="0" anchor="ctr"/>
      <a:lstStyle>
        <a:defPPr algn="l" defTabSz="457200">
          <a:spcBef>
            <a:spcPts val="600"/>
          </a:spcBef>
          <a:spcAft>
            <a:spcPts val="800"/>
          </a:spcAft>
          <a:buClr>
            <a:schemeClr val="accent1"/>
          </a:buClr>
          <a:buSzPct val="70000"/>
          <a:defRPr dirty="0" err="1">
            <a:solidFill>
              <a:srgbClr val="000000"/>
            </a:solidFill>
            <a:latin typeface="Barlow" pitchFamily="2" charset="77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I-Brand-PowerPoint-Template-Standard-2024-v1" id="{36BC9E65-CCF3-2B45-8ACD-0F81A6F2DFFC}" vid="{010CDAF9-41B1-CB48-ACA6-B6052F9E2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2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3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4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0BD1CDCE622428EBCF2857CEB5BC6" ma:contentTypeVersion="15" ma:contentTypeDescription="Create a new document." ma:contentTypeScope="" ma:versionID="cea0bef2e96bdb6a9468890b388288b1">
  <xsd:schema xmlns:xsd="http://www.w3.org/2001/XMLSchema" xmlns:xs="http://www.w3.org/2001/XMLSchema" xmlns:p="http://schemas.microsoft.com/office/2006/metadata/properties" xmlns:ns2="055b2fe3-e30a-4339-a427-aac9befd1318" xmlns:ns3="3ab35bf3-ac59-4509-8bdb-023b28afd2db" targetNamespace="http://schemas.microsoft.com/office/2006/metadata/properties" ma:root="true" ma:fieldsID="c5d110562fc0c21f02961d00037446fe" ns2:_="" ns3:_="">
    <xsd:import namespace="055b2fe3-e30a-4339-a427-aac9befd1318"/>
    <xsd:import namespace="3ab35bf3-ac59-4509-8bdb-023b28afd2d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b2fe3-e30a-4339-a427-aac9befd131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45de00c-9d84-443a-8c85-ac8257283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35bf3-ac59-4509-8bdb-023b28afd2d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ea4fab9-6cb8-473d-ad00-c779002b3589}" ma:internalName="TaxCatchAll" ma:showField="CatchAllData" ma:web="3ab35bf3-ac59-4509-8bdb-023b28afd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5b2fe3-e30a-4339-a427-aac9befd1318">
      <Terms xmlns="http://schemas.microsoft.com/office/infopath/2007/PartnerControls"/>
    </lcf76f155ced4ddcb4097134ff3c332f>
    <TaxCatchAll xmlns="3ab35bf3-ac59-4509-8bdb-023b28afd2db" xsi:nil="true"/>
  </documentManagement>
</p:properties>
</file>

<file path=customXml/itemProps1.xml><?xml version="1.0" encoding="utf-8"?>
<ds:datastoreItem xmlns:ds="http://schemas.openxmlformats.org/officeDocument/2006/customXml" ds:itemID="{910F17C3-5027-48B4-BF16-330717133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b2fe3-e30a-4339-a427-aac9befd1318"/>
    <ds:schemaRef ds:uri="3ab35bf3-ac59-4509-8bdb-023b28afd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D62161-A54D-49BC-81E1-9C693C4A5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B9140-26E6-4E72-9154-F59756961C05}">
  <ds:schemaRefs>
    <ds:schemaRef ds:uri="055b2fe3-e30a-4339-a427-aac9befd1318"/>
    <ds:schemaRef ds:uri="3542d541-bde2-496f-b98d-1eb5cfe33e34"/>
    <ds:schemaRef ds:uri="3ab35bf3-ac59-4509-8bdb-023b28afd2db"/>
    <ds:schemaRef ds:uri="cf6b8ade-fe7a-4cef-8baf-a5f3f527de7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ADI-Brand-PowerPoint-Template-Standard</Template>
  <TotalTime>2945</TotalTime>
  <Words>781</Words>
  <Application>Microsoft Macintosh PowerPoint</Application>
  <PresentationFormat>Widescreen</PresentationFormat>
  <Paragraphs>247</Paragraphs>
  <Slides>9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Barlow</vt:lpstr>
      <vt:lpstr>Barlow SemiBold</vt:lpstr>
      <vt:lpstr>Wingdings 3</vt:lpstr>
      <vt:lpstr>Calibri</vt:lpstr>
      <vt:lpstr>Barlow Semi Condensed SemiBold</vt:lpstr>
      <vt:lpstr>Wingdings</vt:lpstr>
      <vt:lpstr>Arial</vt:lpstr>
      <vt:lpstr>Barlow Medium</vt:lpstr>
      <vt:lpstr>ADI-Brand-PowerPoint-Template-Standard</vt:lpstr>
      <vt:lpstr>PowerPoint Presentation</vt:lpstr>
      <vt:lpstr>Application Areas Requiring Robust Power</vt:lpstr>
      <vt:lpstr>Robust Power System Block Diagram</vt:lpstr>
      <vt:lpstr>Power Glitches will NOT Stop the Robot</vt:lpstr>
      <vt:lpstr>No Power is No Problem for this Robot</vt:lpstr>
      <vt:lpstr>Monitor Temperature and Catch Problems Early</vt:lpstr>
      <vt:lpstr>Keep Your System in the Know</vt:lpstr>
      <vt:lpstr>Power You Can Trust</vt:lpstr>
      <vt:lpstr>Power You Can Trust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Fisher, Hayley</dc:creator>
  <cp:keywords/>
  <dc:description>2024 Version 1
© 2024 Analog Devices, Inc. All Rights Reserved</dc:description>
  <cp:lastModifiedBy>Apicella, Albert</cp:lastModifiedBy>
  <cp:revision>9</cp:revision>
  <cp:lastPrinted>2015-04-02T14:52:35Z</cp:lastPrinted>
  <dcterms:created xsi:type="dcterms:W3CDTF">2024-08-02T11:20:37Z</dcterms:created>
  <dcterms:modified xsi:type="dcterms:W3CDTF">2024-08-09T21:37:48Z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0x010100FB10BD1CDCE622428EBCF2857CEB5BC6</vt:lpwstr>
  </property>
</Properties>
</file>