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5" r:id="rId4"/>
  </p:sldMasterIdLst>
  <p:notesMasterIdLst>
    <p:notesMasterId r:id="rId16"/>
  </p:notesMasterIdLst>
  <p:handoutMasterIdLst>
    <p:handoutMasterId r:id="rId17"/>
  </p:handoutMasterIdLst>
  <p:sldIdLst>
    <p:sldId id="2147479806" r:id="rId5"/>
    <p:sldId id="2147483210" r:id="rId6"/>
    <p:sldId id="2147483226" r:id="rId7"/>
    <p:sldId id="2147483221" r:id="rId8"/>
    <p:sldId id="2147483228" r:id="rId9"/>
    <p:sldId id="2147483222" r:id="rId10"/>
    <p:sldId id="2147483229" r:id="rId11"/>
    <p:sldId id="2147483223" r:id="rId12"/>
    <p:sldId id="2147483231" r:id="rId13"/>
    <p:sldId id="2147483230" r:id="rId14"/>
    <p:sldId id="2147483227" r:id="rId15"/>
  </p:sldIdLst>
  <p:sldSz cx="12192000" cy="6858000"/>
  <p:notesSz cx="7010400" cy="9296400"/>
  <p:embeddedFontLst>
    <p:embeddedFont>
      <p:font typeface="Barlow" pitchFamily="2" charset="77"/>
      <p:regular r:id="rId18"/>
      <p:bold r:id="rId19"/>
      <p:italic r:id="rId20"/>
      <p:boldItalic r:id="rId21"/>
    </p:embeddedFont>
    <p:embeddedFont>
      <p:font typeface="Barlow Medium" pitchFamily="2" charset="77"/>
      <p:regular r:id="rId22"/>
      <p:italic r:id="rId23"/>
    </p:embeddedFont>
    <p:embeddedFont>
      <p:font typeface="Barlow Semi Condensed SemiBold" pitchFamily="2" charset="77"/>
      <p:regular r:id="rId24"/>
      <p:bold r:id="rId25"/>
      <p:italic r:id="rId26"/>
      <p:boldItalic r:id="rId27"/>
    </p:embeddedFont>
    <p:embeddedFont>
      <p:font typeface="Barlow SemiBold" pitchFamily="2" charset="77"/>
      <p:regular r:id="rId28"/>
      <p:bold r:id="rId29"/>
      <p:italic r:id="rId30"/>
      <p:boldItalic r:id="rId31"/>
    </p:embeddedFont>
    <p:embeddedFont>
      <p:font typeface="Wingdings 3" pitchFamily="2" charset="2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DC9343AB-3633-0040-8C20-EE436A4C326C}">
          <p14:sldIdLst>
            <p14:sldId id="2147479806"/>
          </p14:sldIdLst>
        </p14:section>
        <p14:section name="Presentation Slides" id="{946C8B3A-61C4-AF40-8103-203EBE56DE26}">
          <p14:sldIdLst>
            <p14:sldId id="2147483210"/>
            <p14:sldId id="2147483226"/>
            <p14:sldId id="2147483221"/>
            <p14:sldId id="2147483228"/>
            <p14:sldId id="2147483222"/>
            <p14:sldId id="2147483229"/>
            <p14:sldId id="2147483223"/>
            <p14:sldId id="2147483231"/>
            <p14:sldId id="2147483230"/>
            <p14:sldId id="21474832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151DE2-766A-42B1-0845-564F1EFC92C8}" name="Corley, Chuck" initials="CC" userId="S::Chuck.Corley@analog.com::9b82cf21-72de-4287-943d-2b8797d81e32" providerId="AD"/>
  <p188:author id="{B32441EB-C32A-3CA3-B2FD-35A7E093F3DD}" name="Shaw, Shelly" initials="SS" userId="S::shelly.shaw@analog.com::fffc5d37-691b-410b-b340-04c3784de47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E9EC"/>
    <a:srgbClr val="6DE1EC"/>
    <a:srgbClr val="F0F0F2"/>
    <a:srgbClr val="ECECEF"/>
    <a:srgbClr val="E2E3E6"/>
    <a:srgbClr val="D9D9DE"/>
    <a:srgbClr val="9EA1AE"/>
    <a:srgbClr val="D9E1E4"/>
    <a:srgbClr val="E7ECEC"/>
    <a:srgbClr val="ECEFF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DF495-920F-45A6-9711-5F5E3C73B856}" v="1" dt="2025-03-11T22:56:35.347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3"/>
    <p:restoredTop sz="94678"/>
  </p:normalViewPr>
  <p:slideViewPr>
    <p:cSldViewPr snapToGrid="0">
      <p:cViewPr varScale="1">
        <p:scale>
          <a:sx n="116" d="100"/>
          <a:sy n="116" d="100"/>
        </p:scale>
        <p:origin x="22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8/10/relationships/authors" Target="authors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Barlow" pitchFamily="2" charset="77"/>
                <a:cs typeface="Arial" panose="020B0604020202020204" pitchFamily="34" charset="0"/>
              </a:rPr>
              <a:t>‹#›</a:t>
            </a:fld>
            <a:endParaRPr lang="en-US">
              <a:solidFill>
                <a:schemeClr val="bg1">
                  <a:lumMod val="50000"/>
                </a:schemeClr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 b="0" i="0"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 b="0" i="0">
                <a:latin typeface="Barlow" pitchFamily="2" charset="77"/>
              </a:defRPr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 b="0" i="0">
                <a:latin typeface="Barlow" pitchFamily="2" charset="77"/>
              </a:defRPr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pPr/>
              <a:t>3/24/25</a:t>
            </a:fld>
            <a:endParaRPr lang="en-US" sz="100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Just some of the application areas where we see tremendous potential and interest from customers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B8651-D313-4300-801F-83656702695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Barlow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7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arlow SemiBold" panose="00000700000000000000" pitchFamily="2" charset="0"/>
              </a:rPr>
              <a:t>Demo Interaction: 1, 2 ,3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0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F2B82-441F-A639-848F-8CA248763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589D5-F27A-5B9F-D328-E22376E49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DBA0EA-F003-7396-4AEF-CA418C483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arlow SemiBold" panose="00000700000000000000" pitchFamily="2" charset="0"/>
              </a:rPr>
              <a:t>Demo Interaction: 1, 2 ,3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60207-C7D7-89B8-B639-E5417BB022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6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8A225-A74B-77BD-A273-D7355BCFA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0BE484-9D83-3DD0-BE1E-2549F3C03C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FCC128-AABA-3217-BE9B-F89E78D4C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arlow SemiBold" panose="00000700000000000000" pitchFamily="2" charset="0"/>
              </a:rPr>
              <a:t>Demo Interaction: 1, 2 ,3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E90AB-BE2E-CBF5-4E53-6223F00C9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B8651-D313-4300-801F-83656702695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Barlow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26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55CF-2B52-7167-6984-B10F19C6A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90340C-0759-DFBB-4001-483A5D2E37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4D4865-A9D5-6F56-DEEA-D4B031F2B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arlow SemiBold" panose="00000700000000000000" pitchFamily="2" charset="0"/>
              </a:rPr>
              <a:t>Demo Interaction: 1, 2 ,3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10090-3B10-77D1-D59A-797BB5A0D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B8651-D313-4300-801F-83656702695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Barlow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36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72272-4CAD-9759-FD5F-279B90B33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2BDAFC-F36C-B815-C09A-2A9EAF5651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A0807D-F70D-7C49-B801-54B26EE6F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arlow SemiBold" panose="00000700000000000000" pitchFamily="2" charset="0"/>
              </a:rPr>
              <a:t>Demo Interaction: 1, 2 ,3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201E0-1F3A-6C79-44F0-06B42730A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B8651-D313-4300-801F-83656702695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Barlow" pitchFamily="2" charset="77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1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hyperlink" Target="https://www.analog.com/en/index.html" TargetMode="Externa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5894BE-66DB-3F03-080B-972703B67A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82DBB19-BE83-0541-3635-12CD5C3F5854}"/>
              </a:ext>
            </a:extLst>
          </p:cNvPr>
          <p:cNvGrpSpPr/>
          <p:nvPr userDrawn="1"/>
        </p:nvGrpSpPr>
        <p:grpSpPr>
          <a:xfrm>
            <a:off x="0" y="0"/>
            <a:ext cx="7617658" cy="6862572"/>
            <a:chOff x="1" y="-4572"/>
            <a:chExt cx="7617658" cy="686257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5FC119F-E5C1-1AE1-32E6-4233A6DC8728}"/>
                </a:ext>
              </a:extLst>
            </p:cNvPr>
            <p:cNvSpPr/>
            <p:nvPr userDrawn="1"/>
          </p:nvSpPr>
          <p:spPr>
            <a:xfrm>
              <a:off x="104172" y="205255"/>
              <a:ext cx="7513487" cy="6652745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859925 w 7513487"/>
                <a:gd name="connsiteY3" fmla="*/ 6638374 h 6858000"/>
                <a:gd name="connsiteX4" fmla="*/ 0 w 7513487"/>
                <a:gd name="connsiteY4" fmla="*/ 6858000 h 6858000"/>
                <a:gd name="connsiteX5" fmla="*/ 0 w 7513487"/>
                <a:gd name="connsiteY5" fmla="*/ 0 h 6858000"/>
                <a:gd name="connsiteX0" fmla="*/ 0 w 7513487"/>
                <a:gd name="connsiteY0" fmla="*/ 0 h 6649933"/>
                <a:gd name="connsiteX1" fmla="*/ 1541566 w 7513487"/>
                <a:gd name="connsiteY1" fmla="*/ 0 h 6649933"/>
                <a:gd name="connsiteX2" fmla="*/ 7513487 w 7513487"/>
                <a:gd name="connsiteY2" fmla="*/ 3417425 h 6649933"/>
                <a:gd name="connsiteX3" fmla="*/ 1859925 w 7513487"/>
                <a:gd name="connsiteY3" fmla="*/ 6638374 h 6649933"/>
                <a:gd name="connsiteX4" fmla="*/ 0 w 7513487"/>
                <a:gd name="connsiteY4" fmla="*/ 6649933 h 6649933"/>
                <a:gd name="connsiteX5" fmla="*/ 0 w 7513487"/>
                <a:gd name="connsiteY5" fmla="*/ 0 h 6649933"/>
                <a:gd name="connsiteX0" fmla="*/ 0 w 7513487"/>
                <a:gd name="connsiteY0" fmla="*/ 0 h 6643886"/>
                <a:gd name="connsiteX1" fmla="*/ 1541566 w 7513487"/>
                <a:gd name="connsiteY1" fmla="*/ 0 h 6643886"/>
                <a:gd name="connsiteX2" fmla="*/ 7513487 w 7513487"/>
                <a:gd name="connsiteY2" fmla="*/ 3417425 h 6643886"/>
                <a:gd name="connsiteX3" fmla="*/ 1859925 w 7513487"/>
                <a:gd name="connsiteY3" fmla="*/ 6638374 h 6643886"/>
                <a:gd name="connsiteX4" fmla="*/ 0 w 7513487"/>
                <a:gd name="connsiteY4" fmla="*/ 6643886 h 6643886"/>
                <a:gd name="connsiteX5" fmla="*/ 0 w 7513487"/>
                <a:gd name="connsiteY5" fmla="*/ 0 h 664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3487" h="6643886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859925" y="6638374"/>
                  </a:lnTo>
                  <a:lnTo>
                    <a:pt x="0" y="664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520706B-777E-9595-D3C1-9BB1612CF2D4}"/>
                </a:ext>
              </a:extLst>
            </p:cNvPr>
            <p:cNvSpPr/>
            <p:nvPr userDrawn="1"/>
          </p:nvSpPr>
          <p:spPr>
            <a:xfrm>
              <a:off x="1" y="-4572"/>
              <a:ext cx="7513487" cy="6862572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487" h="6858000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50111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588744DB-1311-FD44-08B4-4C38AD1A2307}"/>
              </a:ext>
            </a:extLst>
          </p:cNvPr>
          <p:cNvSpPr txBox="1"/>
          <p:nvPr userDrawn="1"/>
        </p:nvSpPr>
        <p:spPr>
          <a:xfrm>
            <a:off x="432854" y="6204857"/>
            <a:ext cx="949632" cy="2068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Barlow"/>
              <a:buNone/>
              <a:tabLst/>
              <a:defRPr/>
            </a:pPr>
            <a:r>
              <a:rPr lang="en-IE" sz="1400" b="0" i="0" u="none" spc="0" baseline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arlow Medium" pitchFamily="2" charset="77"/>
              </a:rPr>
              <a:t>analog.com</a:t>
            </a:r>
            <a:endParaRPr lang="en-IE" sz="1400" b="0" i="0" u="none" spc="100" baseline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arlow Medium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0870D2-F55C-0902-1516-C408670EB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293" y="4667812"/>
            <a:ext cx="3600000" cy="2700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 i="0" spc="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ADD AUTHOR NAME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581A5B-08A0-55E5-A119-CF48B3A0CB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293" y="4963932"/>
            <a:ext cx="2880000" cy="39038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ADD JOB TITLE (OPTIONAL)</a:t>
            </a:r>
          </a:p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8773706-0913-69B7-97E3-DC0A1AF275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03" y="2448560"/>
            <a:ext cx="5040000" cy="197900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ADD TITLE, 3 LINES MAX, 44 PT., ALL CAPS</a:t>
            </a:r>
          </a:p>
        </p:txBody>
      </p:sp>
      <p:pic>
        <p:nvPicPr>
          <p:cNvPr id="18" name="Picture 17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FE9AF60-187B-32D6-5918-807D87C9AF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71" y="1194385"/>
            <a:ext cx="2772076" cy="693019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6D5AEDC-0FFE-ABB7-1D07-2EC55A51A5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293" y="5573532"/>
            <a:ext cx="2644187" cy="16686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ADD  MONTH DAY,  YEAR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68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Blank"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B3EDFCD4-7929-70C4-9432-340F7330D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1358000" cy="450000"/>
          </a:xfrm>
        </p:spPr>
        <p:txBody>
          <a:bodyPr anchor="t" anchorCtr="0"/>
          <a:lstStyle>
            <a:lvl1pPr>
              <a:defRPr sz="3400" spc="0" baseline="0"/>
            </a:lvl1pPr>
          </a:lstStyle>
          <a:p>
            <a:r>
              <a:rPr lang="en-GB"/>
              <a:t>Click to Add Title in Barlow Medium 34 pt. Title Case</a:t>
            </a:r>
            <a:endParaRPr lang="en-US"/>
          </a:p>
        </p:txBody>
      </p:sp>
      <p:sp>
        <p:nvSpPr>
          <p:cNvPr id="5" name="Legal Statement">
            <a:extLst>
              <a:ext uri="{FF2B5EF4-FFF2-40B4-BE49-F238E27FC236}">
                <a16:creationId xmlns:a16="http://schemas.microsoft.com/office/drawing/2014/main" id="{7871367D-7375-6375-389F-F115B4BF6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" y="6582557"/>
            <a:ext cx="1624423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0799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lternate"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E1006A-6F73-6CC5-9A6B-003C025FE1E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299113" y="1611369"/>
            <a:ext cx="5473925" cy="4752217"/>
          </a:xfrm>
          <a:prstGeom prst="roundRect">
            <a:avLst>
              <a:gd name="adj" fmla="val 5234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lIns="144000" tIns="396000" rIns="144000" bIns="144000"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B4FFC0-576B-550B-4CBA-830C438E3C7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8400" y="1611369"/>
            <a:ext cx="5473925" cy="4752217"/>
          </a:xfrm>
          <a:prstGeom prst="roundRect">
            <a:avLst>
              <a:gd name="adj" fmla="val 5234"/>
            </a:avLst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lIns="144000" tIns="396000" rIns="144000" bIns="144000"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9584966-DCD6-8C56-A7AE-A5F3EED448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39425" y="1424722"/>
            <a:ext cx="4320000" cy="450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9525" indent="0" algn="ctr">
              <a:buNone/>
              <a:defRPr sz="1800" b="1" i="0" cap="all" spc="0" baseline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D966385-8094-359F-8BF6-14B20C45B0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8225" y="1424722"/>
            <a:ext cx="4320000" cy="450000"/>
          </a:xfrm>
          <a:prstGeom prst="round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9525" indent="0" algn="ctr">
              <a:buNone/>
              <a:defRPr sz="1800" b="1" i="0" cap="all" spc="0" baseline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E8E69EFB-DB84-85D7-5A08-DEB0A4239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1358000" cy="450000"/>
          </a:xfrm>
        </p:spPr>
        <p:txBody>
          <a:bodyPr anchor="t" anchorCtr="0"/>
          <a:lstStyle>
            <a:lvl1pPr>
              <a:defRPr sz="3400" spc="0" baseline="0"/>
            </a:lvl1pPr>
          </a:lstStyle>
          <a:p>
            <a:r>
              <a:rPr lang="en-GB"/>
              <a:t>Click to Add Title in Barlow Medium 34 pt. Title Case</a:t>
            </a:r>
            <a:endParaRPr lang="en-US"/>
          </a:p>
        </p:txBody>
      </p:sp>
      <p:sp>
        <p:nvSpPr>
          <p:cNvPr id="4" name="Legal Statement">
            <a:extLst>
              <a:ext uri="{FF2B5EF4-FFF2-40B4-BE49-F238E27FC236}">
                <a16:creationId xmlns:a16="http://schemas.microsoft.com/office/drawing/2014/main" id="{A4172DC8-DAEB-DA65-B7D0-4375BAAF4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" y="6582557"/>
            <a:ext cx="1624423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1300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rimary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A95C4C3B-10C4-0120-AC38-37772A15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1358000" cy="450000"/>
          </a:xfrm>
        </p:spPr>
        <p:txBody>
          <a:bodyPr anchor="t" anchorCtr="0"/>
          <a:lstStyle>
            <a:lvl1pPr>
              <a:defRPr sz="3400" spc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in Barlow Medium 34 pt. Title Case</a:t>
            </a:r>
            <a:endParaRPr lang="en-US"/>
          </a:p>
        </p:txBody>
      </p:sp>
      <p:sp>
        <p:nvSpPr>
          <p:cNvPr id="5" name="Legal Statement">
            <a:extLst>
              <a:ext uri="{FF2B5EF4-FFF2-40B4-BE49-F238E27FC236}">
                <a16:creationId xmlns:a16="http://schemas.microsoft.com/office/drawing/2014/main" id="{66C39159-BCC2-B041-F567-DE7D235B6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" y="6582557"/>
            <a:ext cx="1624423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 dirty="0"/>
              <a:t>©2025 Analog Devices, Inc. All Rights Reserved.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2C34F2-A2E5-C931-892C-CE8C345AC02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353312"/>
            <a:ext cx="11358000" cy="5094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12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12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6pPr>
            <a:lvl7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7pPr>
            <a:lvl8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8pPr>
            <a:lvl9pPr marL="1371600" indent="-230400"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470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57C6E2E-8F5E-F1DF-8F0B-648B5D0CC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8EBEF964-9A29-D2F2-948D-360000444C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1358000" cy="450000"/>
          </a:xfrm>
        </p:spPr>
        <p:txBody>
          <a:bodyPr anchor="t" anchorCtr="0"/>
          <a:lstStyle>
            <a:lvl1pPr>
              <a:defRPr sz="3400" spc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in Barlow Medium 34 pt. Title Case</a:t>
            </a:r>
            <a:endParaRPr lang="en-US"/>
          </a:p>
        </p:txBody>
      </p:sp>
      <p:sp>
        <p:nvSpPr>
          <p:cNvPr id="5" name="Legal Statement">
            <a:extLst>
              <a:ext uri="{FF2B5EF4-FFF2-40B4-BE49-F238E27FC236}">
                <a16:creationId xmlns:a16="http://schemas.microsoft.com/office/drawing/2014/main" id="{AA466246-E68E-2DF8-CC5A-210C44FF9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" y="6582557"/>
            <a:ext cx="1624423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B10E12-5D30-25F8-D19C-B3E68E6B38A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353312"/>
            <a:ext cx="11358000" cy="5094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12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12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6pPr>
            <a:lvl7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7pPr>
            <a:lvl8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8pPr>
            <a:lvl9pPr marL="1371600" indent="-230400"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28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Content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5898252-C3CF-CD46-BD88-276FF4E0E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74B564B-7F9F-32DC-1EEB-57A3EFAD5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1358000" cy="842400"/>
          </a:xfrm>
        </p:spPr>
        <p:txBody>
          <a:bodyPr anchor="t" anchorCtr="0"/>
          <a:lstStyle>
            <a:lvl1pPr>
              <a:defRPr sz="3400" spc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in Barlow Medium 34 pt. </a:t>
            </a:r>
            <a:br>
              <a:rPr lang="en-GB"/>
            </a:br>
            <a:r>
              <a:rPr lang="en-GB"/>
              <a:t>Max Two Lines, Title Case</a:t>
            </a:r>
            <a:endParaRPr lang="en-US"/>
          </a:p>
        </p:txBody>
      </p:sp>
      <p:sp>
        <p:nvSpPr>
          <p:cNvPr id="2" name="Legal Statement">
            <a:extLst>
              <a:ext uri="{FF2B5EF4-FFF2-40B4-BE49-F238E27FC236}">
                <a16:creationId xmlns:a16="http://schemas.microsoft.com/office/drawing/2014/main" id="{96C2EE1C-CA24-D970-76FC-D2E23B102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" y="6582557"/>
            <a:ext cx="1624423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298877-00D0-02CC-EA8B-6319826E66D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771752"/>
            <a:ext cx="11358000" cy="4675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12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12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622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0021C05-CF9A-D3A5-93AA-D05F445FB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DEF11BB-C904-5C9F-F364-E905AEE951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600" y="1364400"/>
            <a:ext cx="11344500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 algn="ctr">
              <a:buNone/>
              <a:defRPr sz="2400" b="0" i="0" cap="none" baseline="0">
                <a:solidFill>
                  <a:schemeClr val="accent2">
                    <a:lumMod val="60000"/>
                    <a:lumOff val="40000"/>
                  </a:schemeClr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/>
              <a:t>Click to Add Sub-header in Barlow Semi-Bold 24 pt., Max One Line, Title Case</a:t>
            </a:r>
            <a:endParaRPr 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1E4E7D8B-83B3-3321-869F-C9C8A2B79C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1358000" cy="450000"/>
          </a:xfrm>
        </p:spPr>
        <p:txBody>
          <a:bodyPr anchor="t" anchorCtr="0"/>
          <a:lstStyle>
            <a:lvl1pPr>
              <a:defRPr sz="3400" spc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in Barlow Medium 34 pt. Title Case</a:t>
            </a:r>
            <a:endParaRPr lang="en-US"/>
          </a:p>
        </p:txBody>
      </p:sp>
      <p:sp>
        <p:nvSpPr>
          <p:cNvPr id="7" name="Legal Statement">
            <a:extLst>
              <a:ext uri="{FF2B5EF4-FFF2-40B4-BE49-F238E27FC236}">
                <a16:creationId xmlns:a16="http://schemas.microsoft.com/office/drawing/2014/main" id="{EA4DFC21-C73F-9FAE-6039-F9C56CE56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" y="6582557"/>
            <a:ext cx="1624423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CE1D38-81B1-47D3-6B92-0B801584030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993900"/>
            <a:ext cx="11358000" cy="445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12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12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6pPr>
            <a:lvl7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7pPr>
            <a:lvl8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8pPr>
            <a:lvl9pPr marL="1371600" indent="-230400"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55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Two Column"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1A14D5-995E-5049-13B6-FC45A2D4487E}"/>
              </a:ext>
            </a:extLst>
          </p:cNvPr>
          <p:cNvSpPr/>
          <p:nvPr userDrawn="1"/>
        </p:nvSpPr>
        <p:spPr>
          <a:xfrm>
            <a:off x="0" y="0"/>
            <a:ext cx="5902326" cy="6857828"/>
          </a:xfrm>
          <a:prstGeom prst="rect">
            <a:avLst/>
          </a:prstGeom>
          <a:solidFill>
            <a:schemeClr val="tx2"/>
          </a:solidFill>
          <a:ln>
            <a:noFill/>
            <a:miter lim="800000"/>
          </a:ln>
          <a:effectLst>
            <a:outerShdw blurRad="254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B2220010-7E9D-4CC5-9800-C952B9D6E5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9099" y="990000"/>
            <a:ext cx="5137200" cy="5463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tabLst>
                <a:tab pos="3508375" algn="l"/>
              </a:tabLst>
              <a:defRPr sz="5000" b="1" i="0" baseline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/>
              <a:t>Big Statement/Quote</a:t>
            </a:r>
            <a:br>
              <a:rPr lang="en-GB"/>
            </a:br>
            <a:r>
              <a:rPr lang="en-GB"/>
              <a:t>Two Columns, Barlow SemiBold, 50 pt., Click to Edit</a:t>
            </a:r>
            <a:endParaRPr lang="en-US"/>
          </a:p>
        </p:txBody>
      </p:sp>
      <p:sp>
        <p:nvSpPr>
          <p:cNvPr id="3" name="Legal Statement">
            <a:extLst>
              <a:ext uri="{FF2B5EF4-FFF2-40B4-BE49-F238E27FC236}">
                <a16:creationId xmlns:a16="http://schemas.microsoft.com/office/drawing/2014/main" id="{26EADC4D-5B2B-3D12-B8CA-1341D8116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" y="6582557"/>
            <a:ext cx="1624423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FB1CEA-241B-C08C-3640-F02DC0334BA2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289675" y="990000"/>
            <a:ext cx="5498289" cy="54567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50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Two Column - Blu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FD656A-E3C4-4BA8-DF1E-CB4494C9233C}"/>
              </a:ext>
            </a:extLst>
          </p:cNvPr>
          <p:cNvSpPr/>
          <p:nvPr userDrawn="1"/>
        </p:nvSpPr>
        <p:spPr>
          <a:xfrm>
            <a:off x="0" y="172"/>
            <a:ext cx="12192000" cy="6857828"/>
          </a:xfrm>
          <a:prstGeom prst="rect">
            <a:avLst/>
          </a:prstGeom>
          <a:solidFill>
            <a:schemeClr val="accent1"/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1A14D5-995E-5049-13B6-FC45A2D4487E}"/>
              </a:ext>
            </a:extLst>
          </p:cNvPr>
          <p:cNvSpPr/>
          <p:nvPr userDrawn="1"/>
        </p:nvSpPr>
        <p:spPr>
          <a:xfrm>
            <a:off x="0" y="172"/>
            <a:ext cx="5902325" cy="6857828"/>
          </a:xfrm>
          <a:prstGeom prst="rect">
            <a:avLst/>
          </a:prstGeom>
          <a:solidFill>
            <a:schemeClr val="tx2"/>
          </a:soli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gal Statement">
            <a:extLst>
              <a:ext uri="{FF2B5EF4-FFF2-40B4-BE49-F238E27FC236}">
                <a16:creationId xmlns:a16="http://schemas.microsoft.com/office/drawing/2014/main" id="{DCF9FB73-AA40-3459-25EF-67096F788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" y="6582557"/>
            <a:ext cx="1624423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AC019C-E00B-1BBC-26AB-EE9B29FD795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77310" y="990001"/>
            <a:ext cx="5498289" cy="54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Clr>
                <a:schemeClr val="bg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-228600">
              <a:spcAft>
                <a:spcPts val="12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2pPr>
            <a:lvl3pPr marL="866775" indent="-222250">
              <a:spcAft>
                <a:spcPts val="1200"/>
              </a:spcAft>
              <a:buClr>
                <a:schemeClr val="bg1"/>
              </a:buClr>
              <a:tabLst/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5pPr>
            <a:lvl6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6pPr>
            <a:lvl7pPr marL="1371600" indent="-2286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7pPr>
            <a:lvl8pPr marL="1371600" indent="-23040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8pPr>
            <a:lvl9pPr marL="1371600" indent="-230400">
              <a:spcAft>
                <a:spcPts val="600"/>
              </a:spcAft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9C1F5516-CC31-561F-0EAD-9AB7B32E92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9099" y="990000"/>
            <a:ext cx="5137200" cy="5463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buFontTx/>
              <a:buNone/>
              <a:tabLst>
                <a:tab pos="3508375" algn="l"/>
              </a:tabLst>
              <a:defRPr sz="5000" b="1" i="0" baseline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/>
              <a:t>Big Statement/Quote</a:t>
            </a:r>
            <a:br>
              <a:rPr lang="en-GB"/>
            </a:br>
            <a:r>
              <a:rPr lang="en-GB"/>
              <a:t>Two Columns, Barlow SemiBold, 50 pt., 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Primary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B2220010-7E9D-4CC5-9800-C952B9D6E5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9101" y="418246"/>
            <a:ext cx="11353799" cy="603587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90000"/>
              </a:lnSpc>
              <a:buFontTx/>
              <a:buNone/>
              <a:tabLst>
                <a:tab pos="3508375" algn="l"/>
              </a:tabLst>
              <a:defRPr sz="5000" b="1" i="0">
                <a:solidFill>
                  <a:schemeClr val="bg1"/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/>
              <a:t>Big Statement/Quote, One Column,</a:t>
            </a:r>
            <a:br>
              <a:rPr lang="en-GB"/>
            </a:br>
            <a:r>
              <a:rPr lang="en-GB"/>
              <a:t>Barlow SemiBold, 50 pt., Click to Edit</a:t>
            </a:r>
            <a:endParaRPr lang="en-US"/>
          </a:p>
        </p:txBody>
      </p:sp>
      <p:sp>
        <p:nvSpPr>
          <p:cNvPr id="4" name="Legal Statement">
            <a:extLst>
              <a:ext uri="{FF2B5EF4-FFF2-40B4-BE49-F238E27FC236}">
                <a16:creationId xmlns:a16="http://schemas.microsoft.com/office/drawing/2014/main" id="{30CDB8DE-F191-17EC-B67F-BE4CECC7F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" y="6582557"/>
            <a:ext cx="1624423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bg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0950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44B91048-928D-46CA-F288-0674C5E34E11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3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9525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the Icon to Add a Video</a:t>
            </a:r>
          </a:p>
        </p:txBody>
      </p:sp>
    </p:spTree>
    <p:extLst>
      <p:ext uri="{BB962C8B-B14F-4D97-AF65-F5344CB8AC3E}">
        <p14:creationId xmlns:p14="http://schemas.microsoft.com/office/powerpoint/2010/main" val="387220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gal Statement">
            <a:extLst>
              <a:ext uri="{FF2B5EF4-FFF2-40B4-BE49-F238E27FC236}">
                <a16:creationId xmlns:a16="http://schemas.microsoft.com/office/drawing/2014/main" id="{220CA2F4-C8CF-2DEA-5C55-43B0C3A72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" y="6582557"/>
            <a:ext cx="1624423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75A93E-07A2-EBD4-1717-2BC5B458C0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600" y="1353312"/>
            <a:ext cx="11358000" cy="509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E74B564B-7F9F-32DC-1EEB-57A3EFAD5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1358000" cy="450000"/>
          </a:xfrm>
        </p:spPr>
        <p:txBody>
          <a:bodyPr anchor="t" anchorCtr="0"/>
          <a:lstStyle>
            <a:lvl1pPr algn="ctr">
              <a:defRPr sz="3400" b="0" i="0" spc="0" baseline="0">
                <a:latin typeface="Barlow Medium" pitchFamily="2" charset="77"/>
              </a:defRPr>
            </a:lvl1pPr>
          </a:lstStyle>
          <a:p>
            <a:r>
              <a:rPr lang="en-GB"/>
              <a:t>Click to Add Title in Barlow Medium 34 pt. Title 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ard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F4ABC63-B0E1-6BAC-832F-F4A639CEBF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CBD4353F-D62D-2F4C-3041-F34431E54F85}"/>
              </a:ext>
            </a:extLst>
          </p:cNvPr>
          <p:cNvSpPr txBox="1"/>
          <p:nvPr userDrawn="1"/>
        </p:nvSpPr>
        <p:spPr>
          <a:xfrm>
            <a:off x="0" y="2493988"/>
            <a:ext cx="12192000" cy="6093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indent="0" algn="ctr" defTabSz="457200">
              <a:lnSpc>
                <a:spcPct val="90000"/>
              </a:lnSpc>
              <a:spcBef>
                <a:spcPts val="1000"/>
              </a:spcBef>
              <a:buClr>
                <a:srgbClr val="1E4056"/>
              </a:buClr>
              <a:buSzPct val="75000"/>
              <a:buFont typeface="Barlow"/>
              <a:buNone/>
            </a:pPr>
            <a:r>
              <a:rPr lang="en-US" sz="4400" b="0" i="0" spc="-100" baseline="0">
                <a:solidFill>
                  <a:schemeClr val="bg1"/>
                </a:solidFill>
                <a:latin typeface="Barlow Medium" pitchFamily="2" charset="77"/>
              </a:rPr>
              <a:t>INNOVATE </a:t>
            </a:r>
            <a:r>
              <a:rPr lang="en-CA" sz="44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US" sz="4400" b="0" i="0" spc="-100" baseline="0">
                <a:solidFill>
                  <a:schemeClr val="bg1"/>
                </a:solidFill>
                <a:latin typeface="Barlow Medium" pitchFamily="2" charset="77"/>
              </a:rPr>
              <a:t> COLLABORATE </a:t>
            </a:r>
            <a:r>
              <a:rPr lang="en-CA" sz="44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US" sz="4400" b="0" i="0" spc="-100" baseline="0">
                <a:solidFill>
                  <a:schemeClr val="bg1"/>
                </a:solidFill>
                <a:latin typeface="Barlow Medium" pitchFamily="2" charset="77"/>
              </a:rPr>
              <a:t> TRANSFORM</a:t>
            </a:r>
            <a:endParaRPr lang="en-US" sz="4400" b="0" i="0" spc="-100" baseline="25000">
              <a:solidFill>
                <a:schemeClr val="bg1"/>
              </a:solidFill>
              <a:latin typeface="Barlow Medium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B9611C-2544-31F0-337A-5ACA47B9BFEE}"/>
              </a:ext>
            </a:extLst>
          </p:cNvPr>
          <p:cNvSpPr txBox="1"/>
          <p:nvPr userDrawn="1"/>
        </p:nvSpPr>
        <p:spPr>
          <a:xfrm>
            <a:off x="0" y="6559905"/>
            <a:ext cx="12193200" cy="18466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en-IE" sz="600" b="0" i="0">
                <a:solidFill>
                  <a:schemeClr val="bg1"/>
                </a:solidFill>
                <a:latin typeface="Barlow" pitchFamily="2" charset="77"/>
              </a:rPr>
              <a:t>©2025 Analog Devices, Inc. All Rights Reserved. </a:t>
            </a:r>
          </a:p>
        </p:txBody>
      </p:sp>
      <p:pic>
        <p:nvPicPr>
          <p:cNvPr id="4" name="Picture 3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B1C74F7-51F3-8286-B4B1-DC8FF77866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100" y="3717667"/>
            <a:ext cx="2772076" cy="69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35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Content"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gal Statement">
            <a:extLst>
              <a:ext uri="{FF2B5EF4-FFF2-40B4-BE49-F238E27FC236}">
                <a16:creationId xmlns:a16="http://schemas.microsoft.com/office/drawing/2014/main" id="{96C2EE1C-CA24-D970-76FC-D2E23B102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" y="6582557"/>
            <a:ext cx="1624423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298877-00D0-02CC-EA8B-6319826E66D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771752"/>
            <a:ext cx="11358000" cy="4675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E74B564B-7F9F-32DC-1EEB-57A3EFAD5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1358000" cy="842400"/>
          </a:xfrm>
        </p:spPr>
        <p:txBody>
          <a:bodyPr anchor="t" anchorCtr="0"/>
          <a:lstStyle>
            <a:lvl1pPr>
              <a:defRPr sz="3400" spc="0" baseline="0"/>
            </a:lvl1pPr>
          </a:lstStyle>
          <a:p>
            <a:r>
              <a:rPr lang="en-GB"/>
              <a:t>Click to Add Title in Barlow Medium 34 pt. </a:t>
            </a:r>
            <a:br>
              <a:rPr lang="en-GB"/>
            </a:br>
            <a:r>
              <a:rPr lang="en-GB"/>
              <a:t>Max Two Lines, Title 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7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with Image"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1C2808-BDE7-8ABB-F0EA-1D7A09146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1EACFA0-4622-1854-E7EC-69DFA41EFB70}"/>
              </a:ext>
            </a:extLst>
          </p:cNvPr>
          <p:cNvGrpSpPr/>
          <p:nvPr userDrawn="1"/>
        </p:nvGrpSpPr>
        <p:grpSpPr>
          <a:xfrm>
            <a:off x="0" y="0"/>
            <a:ext cx="7617658" cy="6862572"/>
            <a:chOff x="1" y="-4572"/>
            <a:chExt cx="7617658" cy="686257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B8C73B0-C737-8198-B2E2-177A1B2C687F}"/>
                </a:ext>
              </a:extLst>
            </p:cNvPr>
            <p:cNvSpPr/>
            <p:nvPr userDrawn="1"/>
          </p:nvSpPr>
          <p:spPr>
            <a:xfrm>
              <a:off x="104172" y="205255"/>
              <a:ext cx="7513487" cy="6652745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859925 w 7513487"/>
                <a:gd name="connsiteY3" fmla="*/ 6638374 h 6858000"/>
                <a:gd name="connsiteX4" fmla="*/ 0 w 7513487"/>
                <a:gd name="connsiteY4" fmla="*/ 6858000 h 6858000"/>
                <a:gd name="connsiteX5" fmla="*/ 0 w 7513487"/>
                <a:gd name="connsiteY5" fmla="*/ 0 h 6858000"/>
                <a:gd name="connsiteX0" fmla="*/ 0 w 7513487"/>
                <a:gd name="connsiteY0" fmla="*/ 0 h 6649933"/>
                <a:gd name="connsiteX1" fmla="*/ 1541566 w 7513487"/>
                <a:gd name="connsiteY1" fmla="*/ 0 h 6649933"/>
                <a:gd name="connsiteX2" fmla="*/ 7513487 w 7513487"/>
                <a:gd name="connsiteY2" fmla="*/ 3417425 h 6649933"/>
                <a:gd name="connsiteX3" fmla="*/ 1859925 w 7513487"/>
                <a:gd name="connsiteY3" fmla="*/ 6638374 h 6649933"/>
                <a:gd name="connsiteX4" fmla="*/ 0 w 7513487"/>
                <a:gd name="connsiteY4" fmla="*/ 6649933 h 6649933"/>
                <a:gd name="connsiteX5" fmla="*/ 0 w 7513487"/>
                <a:gd name="connsiteY5" fmla="*/ 0 h 6649933"/>
                <a:gd name="connsiteX0" fmla="*/ 0 w 7513487"/>
                <a:gd name="connsiteY0" fmla="*/ 0 h 6643886"/>
                <a:gd name="connsiteX1" fmla="*/ 1541566 w 7513487"/>
                <a:gd name="connsiteY1" fmla="*/ 0 h 6643886"/>
                <a:gd name="connsiteX2" fmla="*/ 7513487 w 7513487"/>
                <a:gd name="connsiteY2" fmla="*/ 3417425 h 6643886"/>
                <a:gd name="connsiteX3" fmla="*/ 1859925 w 7513487"/>
                <a:gd name="connsiteY3" fmla="*/ 6638374 h 6643886"/>
                <a:gd name="connsiteX4" fmla="*/ 0 w 7513487"/>
                <a:gd name="connsiteY4" fmla="*/ 6643886 h 6643886"/>
                <a:gd name="connsiteX5" fmla="*/ 0 w 7513487"/>
                <a:gd name="connsiteY5" fmla="*/ 0 h 664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3487" h="6643886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859925" y="6638374"/>
                  </a:lnTo>
                  <a:lnTo>
                    <a:pt x="0" y="664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F42323A-FE67-5746-795D-3FDE067E044E}"/>
                </a:ext>
              </a:extLst>
            </p:cNvPr>
            <p:cNvSpPr/>
            <p:nvPr userDrawn="1"/>
          </p:nvSpPr>
          <p:spPr>
            <a:xfrm>
              <a:off x="1" y="-4572"/>
              <a:ext cx="7513487" cy="6862572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487" h="6858000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50111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C3B7511-D4D6-97F5-9A0E-4933AEDD2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03" y="2448560"/>
            <a:ext cx="5040000" cy="197900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ADD SECTION TITLE, 3 LINES MAX, 44 PT., ALL CAPS</a:t>
            </a:r>
          </a:p>
        </p:txBody>
      </p:sp>
    </p:spTree>
    <p:extLst>
      <p:ext uri="{BB962C8B-B14F-4D97-AF65-F5344CB8AC3E}">
        <p14:creationId xmlns:p14="http://schemas.microsoft.com/office/powerpoint/2010/main" val="106278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Pattern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D60E70-32AD-72EE-B1DB-7DDA206A7E59}"/>
              </a:ext>
            </a:extLst>
          </p:cNvPr>
          <p:cNvGrpSpPr/>
          <p:nvPr userDrawn="1"/>
        </p:nvGrpSpPr>
        <p:grpSpPr>
          <a:xfrm>
            <a:off x="0" y="0"/>
            <a:ext cx="7617658" cy="6862572"/>
            <a:chOff x="1" y="-4572"/>
            <a:chExt cx="7617658" cy="6862572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99A5004D-7C58-27D4-EB7C-CAEEB8F6A5B8}"/>
                </a:ext>
              </a:extLst>
            </p:cNvPr>
            <p:cNvSpPr/>
            <p:nvPr userDrawn="1"/>
          </p:nvSpPr>
          <p:spPr>
            <a:xfrm>
              <a:off x="104172" y="205255"/>
              <a:ext cx="7513487" cy="6652745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859925 w 7513487"/>
                <a:gd name="connsiteY3" fmla="*/ 6638374 h 6858000"/>
                <a:gd name="connsiteX4" fmla="*/ 0 w 7513487"/>
                <a:gd name="connsiteY4" fmla="*/ 6858000 h 6858000"/>
                <a:gd name="connsiteX5" fmla="*/ 0 w 7513487"/>
                <a:gd name="connsiteY5" fmla="*/ 0 h 6858000"/>
                <a:gd name="connsiteX0" fmla="*/ 0 w 7513487"/>
                <a:gd name="connsiteY0" fmla="*/ 0 h 6649933"/>
                <a:gd name="connsiteX1" fmla="*/ 1541566 w 7513487"/>
                <a:gd name="connsiteY1" fmla="*/ 0 h 6649933"/>
                <a:gd name="connsiteX2" fmla="*/ 7513487 w 7513487"/>
                <a:gd name="connsiteY2" fmla="*/ 3417425 h 6649933"/>
                <a:gd name="connsiteX3" fmla="*/ 1859925 w 7513487"/>
                <a:gd name="connsiteY3" fmla="*/ 6638374 h 6649933"/>
                <a:gd name="connsiteX4" fmla="*/ 0 w 7513487"/>
                <a:gd name="connsiteY4" fmla="*/ 6649933 h 6649933"/>
                <a:gd name="connsiteX5" fmla="*/ 0 w 7513487"/>
                <a:gd name="connsiteY5" fmla="*/ 0 h 6649933"/>
                <a:gd name="connsiteX0" fmla="*/ 0 w 7513487"/>
                <a:gd name="connsiteY0" fmla="*/ 0 h 6643886"/>
                <a:gd name="connsiteX1" fmla="*/ 1541566 w 7513487"/>
                <a:gd name="connsiteY1" fmla="*/ 0 h 6643886"/>
                <a:gd name="connsiteX2" fmla="*/ 7513487 w 7513487"/>
                <a:gd name="connsiteY2" fmla="*/ 3417425 h 6643886"/>
                <a:gd name="connsiteX3" fmla="*/ 1859925 w 7513487"/>
                <a:gd name="connsiteY3" fmla="*/ 6638374 h 6643886"/>
                <a:gd name="connsiteX4" fmla="*/ 0 w 7513487"/>
                <a:gd name="connsiteY4" fmla="*/ 6643886 h 6643886"/>
                <a:gd name="connsiteX5" fmla="*/ 0 w 7513487"/>
                <a:gd name="connsiteY5" fmla="*/ 0 h 664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3487" h="6643886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859925" y="6638374"/>
                  </a:lnTo>
                  <a:lnTo>
                    <a:pt x="0" y="664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AB5AFC3-5343-064B-A219-1AE7209A8C04}"/>
                </a:ext>
              </a:extLst>
            </p:cNvPr>
            <p:cNvSpPr/>
            <p:nvPr userDrawn="1"/>
          </p:nvSpPr>
          <p:spPr>
            <a:xfrm>
              <a:off x="1" y="-4572"/>
              <a:ext cx="7513487" cy="6862572"/>
            </a:xfrm>
            <a:custGeom>
              <a:avLst/>
              <a:gdLst>
                <a:gd name="connsiteX0" fmla="*/ 0 w 7513487"/>
                <a:gd name="connsiteY0" fmla="*/ 0 h 6858000"/>
                <a:gd name="connsiteX1" fmla="*/ 1541566 w 7513487"/>
                <a:gd name="connsiteY1" fmla="*/ 0 h 6858000"/>
                <a:gd name="connsiteX2" fmla="*/ 7513487 w 7513487"/>
                <a:gd name="connsiteY2" fmla="*/ 3417425 h 6858000"/>
                <a:gd name="connsiteX3" fmla="*/ 1501110 w 7513487"/>
                <a:gd name="connsiteY3" fmla="*/ 6858000 h 6858000"/>
                <a:gd name="connsiteX4" fmla="*/ 0 w 7513487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3487" h="6858000">
                  <a:moveTo>
                    <a:pt x="0" y="0"/>
                  </a:moveTo>
                  <a:lnTo>
                    <a:pt x="1541566" y="0"/>
                  </a:lnTo>
                  <a:lnTo>
                    <a:pt x="7513487" y="3417425"/>
                  </a:lnTo>
                  <a:lnTo>
                    <a:pt x="150111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4989052-EE69-64F1-6BE3-DC1E7ED8C0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03" y="2448560"/>
            <a:ext cx="5040000" cy="197900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spc="0" baseline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ADD SECTION TITLE, 3 LINES MAX, 44 PT., ALL CAPS</a:t>
            </a:r>
          </a:p>
        </p:txBody>
      </p:sp>
    </p:spTree>
    <p:extLst>
      <p:ext uri="{BB962C8B-B14F-4D97-AF65-F5344CB8AC3E}">
        <p14:creationId xmlns:p14="http://schemas.microsoft.com/office/powerpoint/2010/main" val="532668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55C4963B-0E8F-8D9F-01AA-19C974C32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1358000" cy="450000"/>
          </a:xfrm>
        </p:spPr>
        <p:txBody>
          <a:bodyPr anchor="t" anchorCtr="0"/>
          <a:lstStyle>
            <a:lvl1pPr>
              <a:defRPr sz="3400" spc="0" baseline="0"/>
            </a:lvl1pPr>
          </a:lstStyle>
          <a:p>
            <a:r>
              <a:rPr lang="en-GB"/>
              <a:t>Click to Add Title in Barlow Medium 34 pt. Title Case</a:t>
            </a:r>
            <a:endParaRPr lang="en-US"/>
          </a:p>
        </p:txBody>
      </p:sp>
      <p:sp>
        <p:nvSpPr>
          <p:cNvPr id="2" name="Legal Statement">
            <a:extLst>
              <a:ext uri="{FF2B5EF4-FFF2-40B4-BE49-F238E27FC236}">
                <a16:creationId xmlns:a16="http://schemas.microsoft.com/office/drawing/2014/main" id="{33C2D77A-B51F-CEE6-CE7E-79EDAE449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" y="6582557"/>
            <a:ext cx="1624423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0F7495-C78C-5BD8-12F5-D3FE1407E08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600" y="1364400"/>
            <a:ext cx="5486400" cy="509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E58A3-0A5D-732B-0055-E391B11ABCF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94293" y="1364400"/>
            <a:ext cx="5486400" cy="509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2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 Header"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DEF11BB-C904-5C9F-F364-E905AEE951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600" y="1364400"/>
            <a:ext cx="11344500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 algn="ctr">
              <a:buNone/>
              <a:defRPr sz="2400" b="0" i="0" cap="none" baseline="0">
                <a:solidFill>
                  <a:schemeClr val="bg2">
                    <a:lumMod val="75000"/>
                  </a:schemeClr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/>
              <a:t>Click to Add </a:t>
            </a:r>
            <a:r>
              <a:rPr lang="en-GB" err="1"/>
              <a:t>Subheader</a:t>
            </a:r>
            <a:r>
              <a:rPr lang="en-GB"/>
              <a:t> in Barlow </a:t>
            </a:r>
            <a:r>
              <a:rPr lang="en-GB" err="1"/>
              <a:t>SemiBold</a:t>
            </a:r>
            <a:r>
              <a:rPr lang="en-GB"/>
              <a:t> 24 pt., Max One Line, Title Case</a:t>
            </a:r>
            <a:endParaRPr 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151D9003-A699-571C-46B6-D97C0C3817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1358000" cy="450000"/>
          </a:xfrm>
        </p:spPr>
        <p:txBody>
          <a:bodyPr anchor="t" anchorCtr="0"/>
          <a:lstStyle>
            <a:lvl1pPr>
              <a:defRPr sz="3400" spc="0" baseline="0"/>
            </a:lvl1pPr>
          </a:lstStyle>
          <a:p>
            <a:r>
              <a:rPr lang="en-GB"/>
              <a:t>Click to Add Title in Barlow Medium 34 pt. Title Case</a:t>
            </a:r>
            <a:endParaRPr lang="en-US"/>
          </a:p>
        </p:txBody>
      </p:sp>
      <p:sp>
        <p:nvSpPr>
          <p:cNvPr id="5" name="Legal Statement">
            <a:extLst>
              <a:ext uri="{FF2B5EF4-FFF2-40B4-BE49-F238E27FC236}">
                <a16:creationId xmlns:a16="http://schemas.microsoft.com/office/drawing/2014/main" id="{E482CF39-4B66-1130-914F-8CE82D2BD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" y="6582557"/>
            <a:ext cx="1624423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935695-BFE1-8BD6-08ED-49D19A252EC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993900"/>
            <a:ext cx="11358000" cy="445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301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 Header Two Column"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943F822-F879-A359-A0CB-E4E9D060DA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87100" y="1362881"/>
            <a:ext cx="5486400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 algn="l">
              <a:buNone/>
              <a:defRPr sz="2400" b="0" i="0" cap="none" baseline="0">
                <a:solidFill>
                  <a:schemeClr val="bg2">
                    <a:lumMod val="75000"/>
                  </a:schemeClr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436D999-58A8-2BE5-FFFE-3347C537C4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599" y="1362881"/>
            <a:ext cx="5486400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525" indent="0" algn="l">
              <a:buNone/>
              <a:defRPr sz="2400" b="0" i="0" cap="none" baseline="0">
                <a:solidFill>
                  <a:schemeClr val="bg2">
                    <a:lumMod val="75000"/>
                  </a:schemeClr>
                </a:solidFill>
                <a:latin typeface="Barlow SemiBold" pitchFamily="2" charset="77"/>
              </a:defRPr>
            </a:lvl1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5DFE2285-E157-4C21-B265-4EC6FB07EC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00" y="640080"/>
            <a:ext cx="11358000" cy="450000"/>
          </a:xfrm>
        </p:spPr>
        <p:txBody>
          <a:bodyPr anchor="t" anchorCtr="0"/>
          <a:lstStyle>
            <a:lvl1pPr>
              <a:defRPr sz="3400" spc="0" baseline="0"/>
            </a:lvl1pPr>
          </a:lstStyle>
          <a:p>
            <a:r>
              <a:rPr lang="en-GB"/>
              <a:t>Click to Add Title in Barlow Medium 34 pt. Title Case</a:t>
            </a:r>
            <a:endParaRPr lang="en-US"/>
          </a:p>
        </p:txBody>
      </p:sp>
      <p:sp>
        <p:nvSpPr>
          <p:cNvPr id="8" name="Legal Statement">
            <a:extLst>
              <a:ext uri="{FF2B5EF4-FFF2-40B4-BE49-F238E27FC236}">
                <a16:creationId xmlns:a16="http://schemas.microsoft.com/office/drawing/2014/main" id="{456DA395-BA9B-B207-381B-EC7F5A044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" y="6582557"/>
            <a:ext cx="1624423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17CAD3-45BB-FDDB-D008-5419EA5DB3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0" y="1993900"/>
            <a:ext cx="5486399" cy="445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4CBD0C-A49D-E688-875B-662AD4E5C923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01565" y="1993900"/>
            <a:ext cx="5486399" cy="445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27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solidFill>
          <a:srgbClr val="F0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6FD505D-77D2-F2AA-38CA-7D137C31B20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22066" y="635620"/>
            <a:ext cx="5958000" cy="581169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Barlow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ADFE071F-83A9-FEE7-214E-2FCD9E1F5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598" y="640080"/>
            <a:ext cx="5040000" cy="1298448"/>
          </a:xfrm>
        </p:spPr>
        <p:txBody>
          <a:bodyPr anchor="t"/>
          <a:lstStyle>
            <a:lvl1pPr algn="l">
              <a:defRPr sz="3400" spc="0" baseline="0"/>
            </a:lvl1pPr>
          </a:lstStyle>
          <a:p>
            <a:r>
              <a:rPr lang="en-GB"/>
              <a:t>Click to Add Title in Barlow Medium 34 pt. Max Three Lines, Title Case</a:t>
            </a:r>
            <a:endParaRPr lang="en-US"/>
          </a:p>
        </p:txBody>
      </p:sp>
      <p:sp>
        <p:nvSpPr>
          <p:cNvPr id="2" name="Legal Statement">
            <a:extLst>
              <a:ext uri="{FF2B5EF4-FFF2-40B4-BE49-F238E27FC236}">
                <a16:creationId xmlns:a16="http://schemas.microsoft.com/office/drawing/2014/main" id="{4BDFB9D9-D441-10C6-2B7F-B2AC69917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" y="6582557"/>
            <a:ext cx="1624423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C0673C-A7DF-F8F0-75F9-2DE7661FFE5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7601" y="2163726"/>
            <a:ext cx="5040000" cy="4283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2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-22860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2pPr>
            <a:lvl3pPr marL="866775" indent="-222250">
              <a:spcAft>
                <a:spcPts val="1200"/>
              </a:spcAft>
              <a:tabLst/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 marL="1371600" indent="-228600">
              <a:buSzPct val="90000"/>
              <a:buFont typeface="Arial" panose="020B0604020202020204" pitchFamily="34" charset="0"/>
              <a:buChar char="•"/>
              <a:defRPr sz="1200"/>
            </a:lvl5pPr>
            <a:lvl6pPr marL="1371600" indent="-228600">
              <a:buSzPct val="90000"/>
              <a:buFont typeface="Arial" panose="020B0604020202020204" pitchFamily="34" charset="0"/>
              <a:buChar char="•"/>
              <a:defRPr sz="1200"/>
            </a:lvl6pPr>
            <a:lvl7pPr marL="1371600" indent="-228600">
              <a:buSzPct val="90000"/>
              <a:buFont typeface="Arial" panose="020B0604020202020204" pitchFamily="34" charset="0"/>
              <a:buChar char="•"/>
              <a:defRPr sz="1200"/>
            </a:lvl7pPr>
            <a:lvl8pPr marL="1371600" indent="-228600">
              <a:buSzPct val="90000"/>
              <a:buFont typeface="Arial" panose="020B0604020202020204" pitchFamily="34" charset="0"/>
              <a:buChar char="•"/>
              <a:defRPr sz="1200"/>
            </a:lvl8pPr>
            <a:lvl9pPr marL="1371600" indent="-23040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1171D4C-9683-BD15-3D7B-0F5C911FF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600" y="1353312"/>
            <a:ext cx="11358000" cy="509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17600" y="640080"/>
            <a:ext cx="11358000" cy="45900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Legal Statement">
            <a:extLst>
              <a:ext uri="{FF2B5EF4-FFF2-40B4-BE49-F238E27FC236}">
                <a16:creationId xmlns:a16="http://schemas.microsoft.com/office/drawing/2014/main" id="{DE5E6988-117B-C15D-74FD-D885D1BF0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600" y="6582557"/>
            <a:ext cx="1624423" cy="14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90000"/>
              </a:lnSpc>
              <a:defRPr lang="en-US" sz="600" b="0" i="0" smtClean="0">
                <a:solidFill>
                  <a:schemeClr val="tx1"/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IE"/>
              <a:t>©2024 Analog Devices, Inc.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678" r:id="rId2"/>
    <p:sldLayoutId id="2147483753" r:id="rId3"/>
    <p:sldLayoutId id="2147483770" r:id="rId4"/>
    <p:sldLayoutId id="2147483752" r:id="rId5"/>
    <p:sldLayoutId id="2147483709" r:id="rId6"/>
    <p:sldLayoutId id="2147483739" r:id="rId7"/>
    <p:sldLayoutId id="2147483743" r:id="rId8"/>
    <p:sldLayoutId id="2147483681" r:id="rId9"/>
    <p:sldLayoutId id="2147483722" r:id="rId10"/>
    <p:sldLayoutId id="2147483716" r:id="rId11"/>
    <p:sldLayoutId id="2147483762" r:id="rId12"/>
    <p:sldLayoutId id="2147483763" r:id="rId13"/>
    <p:sldLayoutId id="2147483769" r:id="rId14"/>
    <p:sldLayoutId id="2147483764" r:id="rId15"/>
    <p:sldLayoutId id="2147483724" r:id="rId16"/>
    <p:sldLayoutId id="2147483761" r:id="rId17"/>
    <p:sldLayoutId id="2147483758" r:id="rId18"/>
    <p:sldLayoutId id="2147483744" r:id="rId19"/>
    <p:sldLayoutId id="214748375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ctr" defTabSz="457200" rtl="0" eaLnBrk="1" latinLnBrk="0" hangingPunct="1">
        <a:lnSpc>
          <a:spcPct val="85000"/>
        </a:lnSpc>
        <a:spcBef>
          <a:spcPct val="0"/>
        </a:spcBef>
        <a:buNone/>
        <a:defRPr sz="3400" b="0" i="0" kern="1200" spc="0" baseline="0">
          <a:solidFill>
            <a:schemeClr val="tx2"/>
          </a:solidFill>
          <a:latin typeface="Barlow Medium" pitchFamily="2" charset="77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1"/>
        </a:buClr>
        <a:buSzPct val="90000"/>
        <a:buFontTx/>
        <a:buNone/>
        <a:tabLst/>
        <a:defRPr lang="en-US" sz="2200" b="0" i="0" kern="1200" baseline="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1pPr>
      <a:lvl2pPr marL="4572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lang="en-US" sz="2000" b="0" i="0" kern="1200" baseline="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2pPr>
      <a:lvl3pPr marL="867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lang="en-US" sz="1800" b="0" i="0" kern="1200" baseline="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3pPr>
      <a:lvl4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lang="en-US" sz="1200" b="0" i="0" kern="120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4pPr>
      <a:lvl5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lang="en-US" sz="1400" b="0" i="0" kern="1200" cap="none" spc="0" baseline="0" dirty="0">
          <a:solidFill>
            <a:schemeClr val="tx1"/>
          </a:solidFill>
          <a:latin typeface="Barlow" pitchFamily="2" charset="77"/>
          <a:ea typeface="+mn-ea"/>
          <a:cs typeface="Arial" panose="020B0604020202020204" pitchFamily="34" charset="0"/>
        </a:defRPr>
      </a:lvl5pPr>
      <a:lvl6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sz="1400" b="0" i="0" kern="1200" cap="none" spc="0" baseline="0">
          <a:solidFill>
            <a:schemeClr val="tx1"/>
          </a:solidFill>
          <a:latin typeface="Barlow" pitchFamily="2" charset="77"/>
          <a:ea typeface="+mn-ea"/>
          <a:cs typeface="+mn-cs"/>
        </a:defRPr>
      </a:lvl6pPr>
      <a:lvl7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7pPr>
      <a:lvl8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8pPr>
      <a:lvl9pPr marL="1371600" indent="-228600" algn="l" defTabSz="4572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64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5116" userDrawn="1">
          <p15:clr>
            <a:srgbClr val="F26B43"/>
          </p15:clr>
        </p15:guide>
        <p15:guide id="8" pos="6266" userDrawn="1">
          <p15:clr>
            <a:srgbClr val="F26B43"/>
          </p15:clr>
        </p15:guide>
        <p15:guide id="9" pos="7416" userDrawn="1">
          <p15:clr>
            <a:srgbClr val="F26B43"/>
          </p15:clr>
        </p15:guide>
        <p15:guide id="10" orient="horz" userDrawn="1">
          <p15:clr>
            <a:srgbClr val="F26B43"/>
          </p15:clr>
        </p15:guide>
        <p15:guide id="11" orient="horz" pos="4320" userDrawn="1">
          <p15:clr>
            <a:srgbClr val="F26B43"/>
          </p15:clr>
        </p15:guide>
        <p15:guide id="12" orient="horz" pos="624" userDrawn="1">
          <p15:clr>
            <a:srgbClr val="F26B43"/>
          </p15:clr>
        </p15:guide>
        <p15:guide id="20" orient="horz" pos="3920" userDrawn="1">
          <p15:clr>
            <a:srgbClr val="F26B43"/>
          </p15:clr>
        </p15:guide>
        <p15:guide id="22" pos="3962" userDrawn="1">
          <p15:clr>
            <a:srgbClr val="F26B43"/>
          </p15:clr>
        </p15:guide>
        <p15:guide id="23" pos="2570" userDrawn="1">
          <p15:clr>
            <a:srgbClr val="F26B43"/>
          </p15:clr>
        </p15:guide>
        <p15:guide id="24" pos="37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E2BF73-71A0-F373-C088-2419961DE4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Robert Westby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60CB3-2182-60B4-D931-A90AC32239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292" y="4963932"/>
            <a:ext cx="3263947" cy="390388"/>
          </a:xfrm>
        </p:spPr>
        <p:txBody>
          <a:bodyPr/>
          <a:lstStyle/>
          <a:p>
            <a:r>
              <a:rPr lang="en-US"/>
              <a:t>Principal Engineer, Power Solutions Engineering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56A76-672E-536A-F5E2-163F4560FF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042" y="2042160"/>
            <a:ext cx="6113717" cy="1979006"/>
          </a:xfrm>
        </p:spPr>
        <p:txBody>
          <a:bodyPr/>
          <a:lstStyle/>
          <a:p>
            <a:r>
              <a:rPr lang="en-US"/>
              <a:t>POWERING THE INTELLIGENT EDGE WITH GAN TECHNOLOGY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7ED33-1C85-23BD-4B9E-743351212A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Mar. 4, 2025</a:t>
            </a:r>
          </a:p>
        </p:txBody>
      </p:sp>
    </p:spTree>
    <p:extLst>
      <p:ext uri="{BB962C8B-B14F-4D97-AF65-F5344CB8AC3E}">
        <p14:creationId xmlns:p14="http://schemas.microsoft.com/office/powerpoint/2010/main" val="10428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99009-B8FA-335D-FEEA-B00AD9C47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01A9D0-BF0B-25FF-61FF-3F0F3952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ADI GaN Controllers Simplify Design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96CE4-2D64-1DC9-F346-C3EB17492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/>
              <a:t>©2025 Analog Devices, Inc. All Rights Reserved.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BE5B6-B784-6428-0DAD-91C8022A187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Dead-Time Control Down to Near 0nS:  </a:t>
            </a:r>
          </a:p>
          <a:p>
            <a:pPr marL="742950" lvl="1" indent="-285750"/>
            <a:r>
              <a:rPr lang="en-US" dirty="0"/>
              <a:t>Smart dead-time control minimizes reverse current loses in the synchronized GaN FET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Internal Bootstrap Switch:  </a:t>
            </a:r>
          </a:p>
          <a:p>
            <a:pPr marL="742950" lvl="1" indent="-285750"/>
            <a:r>
              <a:rPr lang="en-US" dirty="0"/>
              <a:t>Prevents over charging the bootstrap capacitor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Adjustable Gate Drive Voltage:</a:t>
            </a:r>
            <a:r>
              <a:rPr lang="en-US" b="1" dirty="0"/>
              <a:t>  </a:t>
            </a:r>
          </a:p>
          <a:p>
            <a:pPr marL="742950" lvl="1" indent="-285750"/>
            <a:r>
              <a:rPr lang="en-US" dirty="0"/>
              <a:t>Gate drive voltage can be set from 4.0 V to 5.5 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Adjustable Undervoltage Lockout:   </a:t>
            </a:r>
          </a:p>
          <a:p>
            <a:pPr marL="742950" lvl="1" indent="-285750"/>
            <a:r>
              <a:rPr lang="en-US" dirty="0"/>
              <a:t>Falling UVLO can be set from 3.6 V to 4.75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Split Gate Drivers:  </a:t>
            </a:r>
          </a:p>
          <a:p>
            <a:pPr marL="742950" lvl="1" indent="-285750"/>
            <a:r>
              <a:rPr lang="en-US" dirty="0"/>
              <a:t>Separate pullup and pulldown gate drives for independent transition control</a:t>
            </a:r>
          </a:p>
          <a:p>
            <a:pPr marL="742950" lvl="1" indent="-28575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43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392">
        <p:fade/>
      </p:transition>
    </mc:Choice>
    <mc:Fallback xmlns="">
      <p:transition spd="med" advTm="10392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C877-4EE8-4B0B-9EBC-E0B86A9B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 for Reliable Power Systems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57FC6-9453-CBF6-DCC0-4605CFF3E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/>
              <a:t>©2025 Analog Devices, Inc. All Rights Reserved.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0325B-C4FC-DF46-2D55-0E000F551104}"/>
              </a:ext>
            </a:extLst>
          </p:cNvPr>
          <p:cNvSpPr txBox="1"/>
          <p:nvPr/>
        </p:nvSpPr>
        <p:spPr>
          <a:xfrm>
            <a:off x="1058587" y="1228238"/>
            <a:ext cx="4418328" cy="5572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Select Optimal Power Source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BAAF1-8B69-0351-1C32-6CB87C76CEF5}"/>
              </a:ext>
            </a:extLst>
          </p:cNvPr>
          <p:cNvSpPr txBox="1"/>
          <p:nvPr/>
        </p:nvSpPr>
        <p:spPr>
          <a:xfrm>
            <a:off x="4761053" y="2735484"/>
            <a:ext cx="1111170" cy="247698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6BBB0-74D8-316B-6BAF-EA4CEC94BF12}"/>
              </a:ext>
            </a:extLst>
          </p:cNvPr>
          <p:cNvSpPr txBox="1"/>
          <p:nvPr/>
        </p:nvSpPr>
        <p:spPr>
          <a:xfrm>
            <a:off x="4348223" y="2681468"/>
            <a:ext cx="1755493" cy="18249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5538B3-DD4B-ACD3-FCB8-9DBA05683EF0}"/>
              </a:ext>
            </a:extLst>
          </p:cNvPr>
          <p:cNvSpPr txBox="1"/>
          <p:nvPr/>
        </p:nvSpPr>
        <p:spPr>
          <a:xfrm>
            <a:off x="996988" y="3856149"/>
            <a:ext cx="4540972" cy="48386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Monitor Temperature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EDAF9C-94E7-549D-CE0A-39963BCF4719}"/>
              </a:ext>
            </a:extLst>
          </p:cNvPr>
          <p:cNvSpPr txBox="1"/>
          <p:nvPr/>
        </p:nvSpPr>
        <p:spPr>
          <a:xfrm>
            <a:off x="5490090" y="1228238"/>
            <a:ext cx="6022402" cy="5572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Manage the Power System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F0C1C9-5283-518A-3284-68E667D1D1D9}"/>
              </a:ext>
            </a:extLst>
          </p:cNvPr>
          <p:cNvSpPr txBox="1"/>
          <p:nvPr/>
        </p:nvSpPr>
        <p:spPr>
          <a:xfrm>
            <a:off x="6095705" y="3856149"/>
            <a:ext cx="4765189" cy="48386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chemeClr val="bg2">
                    <a:lumMod val="40000"/>
                    <a:lumOff val="60000"/>
                  </a:schemeClr>
                </a:solidFill>
                <a:latin typeface="Barlow"/>
              </a:rPr>
              <a:t>Backup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 and Shut Down Gracefully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D61D85-0F06-4631-70D1-61E1C5EC8E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946" y="1765391"/>
            <a:ext cx="3276601" cy="1884634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4407B5F-8A50-F5EF-92A7-77954DF0A3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1190" y="1793166"/>
            <a:ext cx="3360202" cy="1884635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32" name="Picture 31" descr="A close-up of a power button&#10;&#10;Description automatically generated">
            <a:extLst>
              <a:ext uri="{FF2B5EF4-FFF2-40B4-BE49-F238E27FC236}">
                <a16:creationId xmlns:a16="http://schemas.microsoft.com/office/drawing/2014/main" id="{5092DEFF-D78D-73D4-A5DB-ACDEAB0F6C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190" y="4456489"/>
            <a:ext cx="3360202" cy="1884634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E9C54E-13B4-9A76-C907-25E0210753D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"/>
          <a:stretch/>
        </p:blipFill>
        <p:spPr>
          <a:xfrm>
            <a:off x="1638072" y="4476888"/>
            <a:ext cx="3257050" cy="190252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8578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56">
        <p:fade/>
      </p:transition>
    </mc:Choice>
    <mc:Fallback xmlns="">
      <p:transition spd="med" advTm="775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34573E-9F1D-1178-AA4A-D3DD2F09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Critical Applications Require Robust Power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D4EF70F7-C350-D4E9-9C1C-2395C434D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/>
              <a:t>©2025 Analog Devices, Inc. All Rights Reserved.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F563E-01B4-E3AB-3BA3-B4AD14F99E0F}"/>
              </a:ext>
            </a:extLst>
          </p:cNvPr>
          <p:cNvPicPr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6"/>
          <a:stretch/>
        </p:blipFill>
        <p:spPr>
          <a:xfrm>
            <a:off x="6987824" y="1710265"/>
            <a:ext cx="2721044" cy="3816627"/>
          </a:xfrm>
          <a:custGeom>
            <a:avLst/>
            <a:gdLst>
              <a:gd name="connsiteX0" fmla="*/ 534228 w 2136913"/>
              <a:gd name="connsiteY0" fmla="*/ 0 h 3816627"/>
              <a:gd name="connsiteX1" fmla="*/ 2136913 w 2136913"/>
              <a:gd name="connsiteY1" fmla="*/ 0 h 3816627"/>
              <a:gd name="connsiteX2" fmla="*/ 1602685 w 2136913"/>
              <a:gd name="connsiteY2" fmla="*/ 3816627 h 3816627"/>
              <a:gd name="connsiteX3" fmla="*/ 0 w 2136913"/>
              <a:gd name="connsiteY3" fmla="*/ 3816627 h 38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6913" h="3816627">
                <a:moveTo>
                  <a:pt x="534228" y="0"/>
                </a:moveTo>
                <a:lnTo>
                  <a:pt x="2136913" y="0"/>
                </a:lnTo>
                <a:lnTo>
                  <a:pt x="1602685" y="3816627"/>
                </a:lnTo>
                <a:lnTo>
                  <a:pt x="0" y="3816627"/>
                </a:lnTo>
                <a:close/>
              </a:path>
            </a:pathLst>
          </a:cu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B62E70-D38D-286C-ECFE-EA614F015DBB}"/>
              </a:ext>
            </a:extLst>
          </p:cNvPr>
          <p:cNvPicPr>
            <a:picLocks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3"/>
          <a:stretch/>
        </p:blipFill>
        <p:spPr>
          <a:xfrm>
            <a:off x="140009" y="1710265"/>
            <a:ext cx="2719008" cy="3816627"/>
          </a:xfrm>
          <a:custGeom>
            <a:avLst/>
            <a:gdLst>
              <a:gd name="connsiteX0" fmla="*/ 534228 w 2136913"/>
              <a:gd name="connsiteY0" fmla="*/ 0 h 3816627"/>
              <a:gd name="connsiteX1" fmla="*/ 2136913 w 2136913"/>
              <a:gd name="connsiteY1" fmla="*/ 0 h 3816627"/>
              <a:gd name="connsiteX2" fmla="*/ 1602685 w 2136913"/>
              <a:gd name="connsiteY2" fmla="*/ 3816627 h 3816627"/>
              <a:gd name="connsiteX3" fmla="*/ 0 w 2136913"/>
              <a:gd name="connsiteY3" fmla="*/ 3816627 h 38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6913" h="3816627">
                <a:moveTo>
                  <a:pt x="534228" y="0"/>
                </a:moveTo>
                <a:lnTo>
                  <a:pt x="2136913" y="0"/>
                </a:lnTo>
                <a:lnTo>
                  <a:pt x="1602685" y="3816627"/>
                </a:lnTo>
                <a:lnTo>
                  <a:pt x="0" y="3816627"/>
                </a:lnTo>
                <a:close/>
              </a:path>
            </a:pathLst>
          </a:cu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D6E35C-B59F-FF0D-F589-E793FA47AFB9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8526" y="1710265"/>
            <a:ext cx="2739086" cy="3816627"/>
          </a:xfrm>
          <a:custGeom>
            <a:avLst/>
            <a:gdLst>
              <a:gd name="connsiteX0" fmla="*/ 534228 w 2136913"/>
              <a:gd name="connsiteY0" fmla="*/ 0 h 3816627"/>
              <a:gd name="connsiteX1" fmla="*/ 2136913 w 2136913"/>
              <a:gd name="connsiteY1" fmla="*/ 0 h 3816627"/>
              <a:gd name="connsiteX2" fmla="*/ 1602685 w 2136913"/>
              <a:gd name="connsiteY2" fmla="*/ 3816627 h 3816627"/>
              <a:gd name="connsiteX3" fmla="*/ 0 w 2136913"/>
              <a:gd name="connsiteY3" fmla="*/ 3816627 h 38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6913" h="3816627">
                <a:moveTo>
                  <a:pt x="534228" y="0"/>
                </a:moveTo>
                <a:lnTo>
                  <a:pt x="2136913" y="0"/>
                </a:lnTo>
                <a:lnTo>
                  <a:pt x="1602685" y="3816627"/>
                </a:lnTo>
                <a:lnTo>
                  <a:pt x="0" y="3816627"/>
                </a:lnTo>
                <a:close/>
              </a:path>
            </a:pathLst>
          </a:cu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B7F2E7-6180-1E75-4CE7-7CA3556849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9079" y="1710265"/>
            <a:ext cx="2739086" cy="3816627"/>
          </a:xfrm>
          <a:custGeom>
            <a:avLst/>
            <a:gdLst>
              <a:gd name="connsiteX0" fmla="*/ 534228 w 2136913"/>
              <a:gd name="connsiteY0" fmla="*/ 0 h 3816627"/>
              <a:gd name="connsiteX1" fmla="*/ 2136913 w 2136913"/>
              <a:gd name="connsiteY1" fmla="*/ 0 h 3816627"/>
              <a:gd name="connsiteX2" fmla="*/ 1602685 w 2136913"/>
              <a:gd name="connsiteY2" fmla="*/ 3816627 h 3816627"/>
              <a:gd name="connsiteX3" fmla="*/ 0 w 2136913"/>
              <a:gd name="connsiteY3" fmla="*/ 3816627 h 38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6913" h="3816627">
                <a:moveTo>
                  <a:pt x="534228" y="0"/>
                </a:moveTo>
                <a:lnTo>
                  <a:pt x="2136913" y="0"/>
                </a:lnTo>
                <a:lnTo>
                  <a:pt x="1602685" y="3816627"/>
                </a:lnTo>
                <a:lnTo>
                  <a:pt x="0" y="3816627"/>
                </a:lnTo>
                <a:close/>
              </a:path>
            </a:pathLst>
          </a:cu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C3CD8C-8412-53C0-FF58-444C425B06FF}"/>
              </a:ext>
            </a:extLst>
          </p:cNvPr>
          <p:cNvSpPr txBox="1"/>
          <p:nvPr/>
        </p:nvSpPr>
        <p:spPr>
          <a:xfrm>
            <a:off x="4748008" y="5533254"/>
            <a:ext cx="2041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Semi Condensed SemiBold" panose="00000706000000000000" pitchFamily="2" charset="0"/>
                <a:ea typeface="+mn-ea"/>
                <a:cs typeface="+mn-cs"/>
              </a:rPr>
              <a:t>Data Center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2E5D5-D436-9873-1B17-1EF6D561718E}"/>
              </a:ext>
            </a:extLst>
          </p:cNvPr>
          <p:cNvSpPr txBox="1"/>
          <p:nvPr/>
        </p:nvSpPr>
        <p:spPr>
          <a:xfrm>
            <a:off x="-205545" y="5533254"/>
            <a:ext cx="291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Semi Condensed SemiBold" panose="00000706000000000000" pitchFamily="2" charset="0"/>
                <a:ea typeface="+mn-ea"/>
                <a:cs typeface="+mn-cs"/>
              </a:rPr>
              <a:t>Industrial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FB673A-E7E6-6A41-5E67-68A50D5C54BD}"/>
              </a:ext>
            </a:extLst>
          </p:cNvPr>
          <p:cNvSpPr txBox="1"/>
          <p:nvPr/>
        </p:nvSpPr>
        <p:spPr>
          <a:xfrm>
            <a:off x="7143422" y="5533254"/>
            <a:ext cx="1934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Semi Condensed SemiBold" panose="00000706000000000000" pitchFamily="2" charset="0"/>
                <a:ea typeface="+mn-ea"/>
                <a:cs typeface="+mn-cs"/>
              </a:rPr>
              <a:t>Aerospace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17341-3229-431E-81D8-FDDF1E2535EA}"/>
              </a:ext>
            </a:extLst>
          </p:cNvPr>
          <p:cNvSpPr txBox="1"/>
          <p:nvPr/>
        </p:nvSpPr>
        <p:spPr>
          <a:xfrm>
            <a:off x="9211327" y="5533254"/>
            <a:ext cx="2085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Semi Condensed SemiBold" panose="00000706000000000000" pitchFamily="2" charset="0"/>
                <a:ea typeface="+mn-ea"/>
                <a:cs typeface="+mn-cs"/>
              </a:rPr>
              <a:t>Digital Healthcare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FAE09D-B012-7501-15D4-39E2687B64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9228" y="1710265"/>
            <a:ext cx="2739086" cy="3816627"/>
          </a:xfrm>
          <a:custGeom>
            <a:avLst/>
            <a:gdLst>
              <a:gd name="connsiteX0" fmla="*/ 534228 w 2136913"/>
              <a:gd name="connsiteY0" fmla="*/ 0 h 3816627"/>
              <a:gd name="connsiteX1" fmla="*/ 2136913 w 2136913"/>
              <a:gd name="connsiteY1" fmla="*/ 0 h 3816627"/>
              <a:gd name="connsiteX2" fmla="*/ 1602685 w 2136913"/>
              <a:gd name="connsiteY2" fmla="*/ 3816627 h 3816627"/>
              <a:gd name="connsiteX3" fmla="*/ 0 w 2136913"/>
              <a:gd name="connsiteY3" fmla="*/ 3816627 h 38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6913" h="3816627">
                <a:moveTo>
                  <a:pt x="534228" y="0"/>
                </a:moveTo>
                <a:lnTo>
                  <a:pt x="2136913" y="0"/>
                </a:lnTo>
                <a:lnTo>
                  <a:pt x="1602685" y="3816627"/>
                </a:lnTo>
                <a:lnTo>
                  <a:pt x="0" y="3816627"/>
                </a:lnTo>
                <a:close/>
              </a:path>
            </a:pathLst>
          </a:cu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EED809-8F2C-CE7F-7FDB-77B140DAEBAD}"/>
              </a:ext>
            </a:extLst>
          </p:cNvPr>
          <p:cNvSpPr txBox="1"/>
          <p:nvPr/>
        </p:nvSpPr>
        <p:spPr>
          <a:xfrm>
            <a:off x="2380903" y="5533254"/>
            <a:ext cx="2085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Semi Condensed SemiBold" panose="00000706000000000000" pitchFamily="2" charset="0"/>
                <a:ea typeface="+mn-ea"/>
                <a:cs typeface="+mn-cs"/>
              </a:rPr>
              <a:t>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23116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03">
        <p:fade/>
      </p:transition>
    </mc:Choice>
    <mc:Fallback xmlns="">
      <p:transition spd="med" advTm="640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8667E3-D6BA-F6E5-45EA-42A68595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Power You Can Trust from ADI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A1217D-2B98-E118-3824-B0ACEBC9C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/>
              <a:t>©2025 Analog Devices, Inc. All Rights Reserved.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5D0CF1-0BCE-D51F-B7AB-4645401AF17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Decreases costly downtime in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Ensures patient safety in hospitals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Prevents vaccine and medicine loss in refrigeration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Avoids abrupt power dropout</a:t>
            </a:r>
          </a:p>
          <a:p>
            <a:pPr marL="742950" lvl="1" indent="-285750"/>
            <a:endParaRPr lang="en-US" b="1" dirty="0"/>
          </a:p>
        </p:txBody>
      </p:sp>
      <p:pic>
        <p:nvPicPr>
          <p:cNvPr id="6" name="Picture 5" descr="A close-up of a robotic arm&#10;&#10;Description automatically generated">
            <a:extLst>
              <a:ext uri="{FF2B5EF4-FFF2-40B4-BE49-F238E27FC236}">
                <a16:creationId xmlns:a16="http://schemas.microsoft.com/office/drawing/2014/main" id="{67883890-C5D1-DC7F-FFC9-97EA8F219B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0"/>
          <a:stretch/>
        </p:blipFill>
        <p:spPr>
          <a:xfrm>
            <a:off x="1911159" y="3628068"/>
            <a:ext cx="2466623" cy="2475764"/>
          </a:xfrm>
          <a:prstGeom prst="parallelogram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A person lying in a hospital bed&#10;&#10;Description automatically generated">
            <a:extLst>
              <a:ext uri="{FF2B5EF4-FFF2-40B4-BE49-F238E27FC236}">
                <a16:creationId xmlns:a16="http://schemas.microsoft.com/office/drawing/2014/main" id="{776A5033-9045-8F47-BB0E-6C638E3753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7055" y="3041046"/>
            <a:ext cx="2466623" cy="2466623"/>
          </a:xfrm>
          <a:prstGeom prst="parallelogram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FCADDD-6C87-D129-C4C4-8EC322FDDFC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7277" y="3628068"/>
            <a:ext cx="2466623" cy="2466623"/>
          </a:xfrm>
          <a:prstGeom prst="parallelogram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A person in a yellow jacket using a tablet&#10;&#10;Description automatically generated">
            <a:extLst>
              <a:ext uri="{FF2B5EF4-FFF2-40B4-BE49-F238E27FC236}">
                <a16:creationId xmlns:a16="http://schemas.microsoft.com/office/drawing/2014/main" id="{36E9453B-80AE-ADE2-942A-9F807EEBED1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26"/>
          <a:stretch/>
        </p:blipFill>
        <p:spPr>
          <a:xfrm>
            <a:off x="7783171" y="3041045"/>
            <a:ext cx="2457740" cy="2466623"/>
          </a:xfrm>
          <a:prstGeom prst="parallelogram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658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392">
        <p:fade/>
      </p:transition>
    </mc:Choice>
    <mc:Fallback xmlns="">
      <p:transition spd="med" advTm="1039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7868-333B-F5B5-B948-ACFEF8CE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00" y="640080"/>
            <a:ext cx="11358000" cy="450000"/>
          </a:xfrm>
        </p:spPr>
        <p:txBody>
          <a:bodyPr/>
          <a:lstStyle/>
          <a:p>
            <a:r>
              <a:rPr lang="en-US" dirty="0"/>
              <a:t>Power Glitches will NOT Stop the Robot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12AA1C-7F1C-803A-0AF2-C67C0A79E5F8}"/>
              </a:ext>
            </a:extLst>
          </p:cNvPr>
          <p:cNvSpPr txBox="1"/>
          <p:nvPr/>
        </p:nvSpPr>
        <p:spPr>
          <a:xfrm>
            <a:off x="374904" y="1287843"/>
            <a:ext cx="4558229" cy="12909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LTC4421 Prioritized </a:t>
            </a:r>
            <a:r>
              <a:rPr lang="en-US" b="1" dirty="0" err="1">
                <a:solidFill>
                  <a:schemeClr val="accent5"/>
                </a:solidFill>
              </a:rPr>
              <a:t>PowerPath</a:t>
            </a:r>
            <a:r>
              <a:rPr lang="en-US" b="1" dirty="0">
                <a:solidFill>
                  <a:schemeClr val="accent5"/>
                </a:solidFill>
              </a:rPr>
              <a:t> Controller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Connects valid supply to power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OV &amp; UV &amp; OC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Limit inrush current</a:t>
            </a:r>
            <a:endParaRPr lang="en-US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666B67-ECAB-DC1F-C37F-A501ACC58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887" y="6626803"/>
            <a:ext cx="5236846" cy="144000"/>
          </a:xfrm>
        </p:spPr>
        <p:txBody>
          <a:bodyPr/>
          <a:lstStyle/>
          <a:p>
            <a:r>
              <a:rPr lang="en-IE" dirty="0"/>
              <a:t>©2025 Analog Devices, Inc. All Rights Reserved.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6EBC5D4-5B10-DFFB-A08C-0C013ABFD96F}"/>
              </a:ext>
            </a:extLst>
          </p:cNvPr>
          <p:cNvGrpSpPr/>
          <p:nvPr/>
        </p:nvGrpSpPr>
        <p:grpSpPr>
          <a:xfrm>
            <a:off x="231600" y="2303504"/>
            <a:ext cx="11863757" cy="3976376"/>
            <a:chOff x="231600" y="2303504"/>
            <a:chExt cx="11863757" cy="39763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237D0D0-8472-F6BD-CE88-A4559EA78C4D}"/>
                </a:ext>
              </a:extLst>
            </p:cNvPr>
            <p:cNvGrpSpPr/>
            <p:nvPr/>
          </p:nvGrpSpPr>
          <p:grpSpPr>
            <a:xfrm>
              <a:off x="231600" y="2303504"/>
              <a:ext cx="11863757" cy="3809415"/>
              <a:chOff x="231600" y="2623440"/>
              <a:chExt cx="11863757" cy="380941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EB0AB6D-F1E7-1DC3-7EC8-7C8DEDDA5044}"/>
                  </a:ext>
                </a:extLst>
              </p:cNvPr>
              <p:cNvGrpSpPr/>
              <p:nvPr/>
            </p:nvGrpSpPr>
            <p:grpSpPr>
              <a:xfrm>
                <a:off x="231600" y="2623440"/>
                <a:ext cx="11863757" cy="3809415"/>
                <a:chOff x="185466" y="2708041"/>
                <a:chExt cx="11863757" cy="3809415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B36F22C4-936E-FFB6-4B30-0B72F92A7C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90164" y="5196312"/>
                  <a:ext cx="1151694" cy="17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47894726-B16B-AC9F-4B5D-EBB5FFC2AF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56262" y="5955643"/>
                  <a:ext cx="25301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C377ED7B-929E-D7BC-3921-9DCB51F0C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0002" y="4736886"/>
                  <a:ext cx="27915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94A4139-EE20-9A72-3C7D-103034576654}"/>
                    </a:ext>
                  </a:extLst>
                </p:cNvPr>
                <p:cNvSpPr txBox="1"/>
                <p:nvPr/>
              </p:nvSpPr>
              <p:spPr>
                <a:xfrm>
                  <a:off x="185466" y="4115721"/>
                  <a:ext cx="1526011" cy="1067586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>
                      <a:solidFill>
                        <a:schemeClr val="bg1"/>
                      </a:solidFill>
                    </a:rPr>
                    <a:t>Source 1</a:t>
                  </a:r>
                </a:p>
                <a:p>
                  <a:pPr algn="ctr"/>
                  <a:r>
                    <a:rPr lang="en-US" sz="1600">
                      <a:solidFill>
                        <a:schemeClr val="bg1"/>
                      </a:solidFill>
                    </a:rPr>
                    <a:t>Main </a:t>
                  </a:r>
                </a:p>
                <a:p>
                  <a:pPr algn="ctr"/>
                  <a:r>
                    <a:rPr lang="en-US" sz="1600">
                      <a:solidFill>
                        <a:schemeClr val="bg1"/>
                      </a:solidFill>
                    </a:rPr>
                    <a:t>Power Supply</a:t>
                  </a:r>
                </a:p>
                <a:p>
                  <a:pPr algn="ctr"/>
                  <a:r>
                    <a:rPr lang="en-US" sz="1600">
                      <a:solidFill>
                        <a:schemeClr val="bg1"/>
                      </a:solidFill>
                    </a:rPr>
                    <a:t>(bench)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1610366-9A14-8DC3-8E2E-BAEB3FBBA3FF}"/>
                    </a:ext>
                  </a:extLst>
                </p:cNvPr>
                <p:cNvSpPr txBox="1"/>
                <p:nvPr/>
              </p:nvSpPr>
              <p:spPr>
                <a:xfrm>
                  <a:off x="185467" y="5459985"/>
                  <a:ext cx="1523828" cy="105747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>
                      <a:solidFill>
                        <a:schemeClr val="bg1"/>
                      </a:solidFill>
                    </a:rPr>
                    <a:t>Source 2</a:t>
                  </a:r>
                </a:p>
                <a:p>
                  <a:pPr algn="ctr"/>
                  <a:r>
                    <a:rPr lang="en-US" sz="1600">
                      <a:solidFill>
                        <a:schemeClr val="bg1"/>
                      </a:solidFill>
                    </a:rPr>
                    <a:t>Backup Power Supply</a:t>
                  </a:r>
                </a:p>
                <a:p>
                  <a:pPr algn="ctr"/>
                  <a:r>
                    <a:rPr lang="en-US" sz="1600">
                      <a:solidFill>
                        <a:schemeClr val="bg1"/>
                      </a:solidFill>
                    </a:rPr>
                    <a:t>(laptop adapter)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015D9DB-7F92-620B-B188-DBD73FA27544}"/>
                    </a:ext>
                  </a:extLst>
                </p:cNvPr>
                <p:cNvSpPr txBox="1"/>
                <p:nvPr/>
              </p:nvSpPr>
              <p:spPr>
                <a:xfrm>
                  <a:off x="2425507" y="4571318"/>
                  <a:ext cx="1257943" cy="14520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</a:rPr>
                    <a:t>LTC4421</a:t>
                  </a:r>
                </a:p>
                <a:p>
                  <a:pPr algn="ctr"/>
                  <a:r>
                    <a:rPr lang="en-US" sz="1600">
                      <a:solidFill>
                        <a:schemeClr val="bg1"/>
                      </a:solidFill>
                    </a:rPr>
                    <a:t>Prioritized PowerPath Controller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3275FC3-8CD0-AD54-9E17-359DA5408827}"/>
                    </a:ext>
                  </a:extLst>
                </p:cNvPr>
                <p:cNvSpPr txBox="1"/>
                <p:nvPr/>
              </p:nvSpPr>
              <p:spPr>
                <a:xfrm>
                  <a:off x="9218781" y="2750013"/>
                  <a:ext cx="2284102" cy="148034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91440" tIns="0" rIns="91440" bIns="0" rtlCol="0" anchor="ctr" anchorCtr="0">
                  <a:no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</a:rPr>
                    <a:t>LTC2977</a:t>
                  </a:r>
                  <a:r>
                    <a:rPr lang="en-US" sz="1600">
                      <a:solidFill>
                        <a:schemeClr val="bg1"/>
                      </a:solidFill>
                    </a:rPr>
                    <a:t> </a:t>
                  </a:r>
                  <a:br>
                    <a:rPr lang="en-US" sz="1600">
                      <a:solidFill>
                        <a:schemeClr val="bg1"/>
                      </a:solidFill>
                    </a:rPr>
                  </a:br>
                  <a:r>
                    <a:rPr lang="en-US" sz="1600">
                      <a:solidFill>
                        <a:schemeClr val="bg1"/>
                      </a:solidFill>
                    </a:rPr>
                    <a:t>DPSM</a:t>
                  </a:r>
                </a:p>
                <a:p>
                  <a:pPr algn="ctr"/>
                  <a:r>
                    <a:rPr lang="en-US" sz="1600">
                      <a:solidFill>
                        <a:schemeClr val="bg1"/>
                      </a:solidFill>
                    </a:rPr>
                    <a:t>System Voltage Monitor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9585273-62CA-8851-DCB1-A2151C87FF7F}"/>
                    </a:ext>
                  </a:extLst>
                </p:cNvPr>
                <p:cNvSpPr txBox="1"/>
                <p:nvPr/>
              </p:nvSpPr>
              <p:spPr>
                <a:xfrm>
                  <a:off x="1803236" y="4468010"/>
                  <a:ext cx="429404" cy="169568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l"/>
                  <a:r>
                    <a:rPr lang="en-US" sz="1600">
                      <a:solidFill>
                        <a:schemeClr val="bg1"/>
                      </a:solidFill>
                    </a:rPr>
                    <a:t>12 V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31CE1CE-678C-63A2-CA43-CCE9DAF9EB89}"/>
                    </a:ext>
                  </a:extLst>
                </p:cNvPr>
                <p:cNvSpPr txBox="1"/>
                <p:nvPr/>
              </p:nvSpPr>
              <p:spPr>
                <a:xfrm>
                  <a:off x="3836972" y="6130138"/>
                  <a:ext cx="1238426" cy="272061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l"/>
                  <a:r>
                    <a:rPr lang="en-US" sz="1600">
                      <a:solidFill>
                        <a:schemeClr val="bg1"/>
                      </a:solidFill>
                    </a:rPr>
                    <a:t>12 V or 19.5 V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F412AD0-76EC-2552-79ED-A25B332E13C0}"/>
                    </a:ext>
                  </a:extLst>
                </p:cNvPr>
                <p:cNvSpPr txBox="1"/>
                <p:nvPr/>
              </p:nvSpPr>
              <p:spPr>
                <a:xfrm>
                  <a:off x="1832204" y="5623802"/>
                  <a:ext cx="593969" cy="246859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l"/>
                  <a:r>
                    <a:rPr lang="en-US" sz="1600" dirty="0">
                      <a:solidFill>
                        <a:schemeClr val="bg1"/>
                      </a:solidFill>
                    </a:rPr>
                    <a:t>19.5 V</a:t>
                  </a:r>
                </a:p>
              </p:txBody>
            </p:sp>
            <p:pic>
              <p:nvPicPr>
                <p:cNvPr id="33" name="Graphic 32" descr="Robot Hand with solid fill">
                  <a:extLst>
                    <a:ext uri="{FF2B5EF4-FFF2-40B4-BE49-F238E27FC236}">
                      <a16:creationId xmlns:a16="http://schemas.microsoft.com/office/drawing/2014/main" id="{0FA9B4D0-6839-944E-F386-8A5F047826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06667" y="4112323"/>
                  <a:ext cx="1942556" cy="1942556"/>
                </a:xfrm>
                <a:prstGeom prst="rect">
                  <a:avLst/>
                </a:prstGeom>
              </p:spPr>
            </p:pic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B914D98-B92F-3241-FFD1-486EFD231AAE}"/>
                    </a:ext>
                  </a:extLst>
                </p:cNvPr>
                <p:cNvSpPr txBox="1"/>
                <p:nvPr/>
              </p:nvSpPr>
              <p:spPr>
                <a:xfrm>
                  <a:off x="6288023" y="4914024"/>
                  <a:ext cx="597816" cy="242435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l"/>
                  <a:r>
                    <a:rPr lang="en-US" sz="1600">
                      <a:solidFill>
                        <a:schemeClr val="bg1"/>
                      </a:solidFill>
                    </a:rPr>
                    <a:t>  9.0 V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ED7B651-A68D-9FA9-995A-CAACD9FB4ACB}"/>
                    </a:ext>
                  </a:extLst>
                </p:cNvPr>
                <p:cNvSpPr txBox="1"/>
                <p:nvPr/>
              </p:nvSpPr>
              <p:spPr>
                <a:xfrm>
                  <a:off x="9552032" y="4903168"/>
                  <a:ext cx="617265" cy="222235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l"/>
                  <a:r>
                    <a:rPr lang="en-US" sz="1600" dirty="0">
                      <a:solidFill>
                        <a:schemeClr val="bg1"/>
                      </a:solidFill>
                    </a:rPr>
                    <a:t>12.0 V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5B48458-F5DE-F160-F05B-4386AB96C951}"/>
                    </a:ext>
                  </a:extLst>
                </p:cNvPr>
                <p:cNvSpPr txBox="1"/>
                <p:nvPr/>
              </p:nvSpPr>
              <p:spPr>
                <a:xfrm>
                  <a:off x="7757976" y="5691816"/>
                  <a:ext cx="1737360" cy="793111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</a:rPr>
                    <a:t>MAX31827</a:t>
                  </a:r>
                  <a:br>
                    <a:rPr lang="en-US" sz="1600">
                      <a:solidFill>
                        <a:schemeClr val="bg1"/>
                      </a:solidFill>
                    </a:rPr>
                  </a:br>
                  <a:r>
                    <a:rPr lang="en-US" sz="1600">
                      <a:solidFill>
                        <a:schemeClr val="bg1"/>
                      </a:solidFill>
                    </a:rPr>
                    <a:t>Temp Sensor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6ECA3CB-B385-41B2-C718-F7E172DF783A}"/>
                    </a:ext>
                  </a:extLst>
                </p:cNvPr>
                <p:cNvSpPr txBox="1"/>
                <p:nvPr/>
              </p:nvSpPr>
              <p:spPr>
                <a:xfrm>
                  <a:off x="7843965" y="2708041"/>
                  <a:ext cx="1293532" cy="233946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r"/>
                  <a:r>
                    <a:rPr lang="en-US" sz="1600">
                      <a:solidFill>
                        <a:schemeClr val="bg1"/>
                      </a:solidFill>
                    </a:rPr>
                    <a:t>Input Voltage</a:t>
                  </a: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77A51FCA-8622-13C0-441A-554C9FFC75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8141" y="5217072"/>
                  <a:ext cx="0" cy="6212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41B19C6A-D476-9EB8-0F4C-C2069C62FE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02774" y="5193687"/>
                  <a:ext cx="216192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F909279-A39F-0CE7-2D4E-AFCFE6BD879D}"/>
                    </a:ext>
                  </a:extLst>
                </p:cNvPr>
                <p:cNvSpPr txBox="1"/>
                <p:nvPr/>
              </p:nvSpPr>
              <p:spPr>
                <a:xfrm>
                  <a:off x="7380782" y="3068408"/>
                  <a:ext cx="1756716" cy="190552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r"/>
                  <a:r>
                    <a:rPr lang="en-US" sz="1600">
                      <a:solidFill>
                        <a:schemeClr val="bg1"/>
                      </a:solidFill>
                    </a:rPr>
                    <a:t>Regulator Voltage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44F521D-89D6-299B-46AE-95B617F8EAA2}"/>
                    </a:ext>
                  </a:extLst>
                </p:cNvPr>
                <p:cNvSpPr txBox="1"/>
                <p:nvPr/>
              </p:nvSpPr>
              <p:spPr>
                <a:xfrm>
                  <a:off x="7289920" y="3390046"/>
                  <a:ext cx="1847577" cy="285087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r"/>
                  <a:r>
                    <a:rPr lang="en-US" sz="1600">
                      <a:solidFill>
                        <a:schemeClr val="bg1"/>
                      </a:solidFill>
                    </a:rPr>
                    <a:t>SuperCap Voltage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23E7590-3AEB-A560-4099-B9ED8E941158}"/>
                    </a:ext>
                  </a:extLst>
                </p:cNvPr>
                <p:cNvSpPr txBox="1"/>
                <p:nvPr/>
              </p:nvSpPr>
              <p:spPr>
                <a:xfrm>
                  <a:off x="7725166" y="3751286"/>
                  <a:ext cx="1412332" cy="226363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r"/>
                  <a:r>
                    <a:rPr lang="en-US" sz="1600">
                      <a:solidFill>
                        <a:schemeClr val="bg1"/>
                      </a:solidFill>
                    </a:rPr>
                    <a:t>Output Voltage</a:t>
                  </a: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6DCB61A0-B453-29E2-6E6A-3EFFA3A1E0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75406" y="3346244"/>
                  <a:ext cx="30433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69C2C0F-CAA4-792D-E4C7-DA9BD85CFA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37162" y="4038625"/>
                  <a:ext cx="12816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5E326E3E-609F-EB17-81AA-A7EF2971E8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37162" y="4038625"/>
                  <a:ext cx="0" cy="3832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21782906-06BC-A2DF-B6B9-255027AC56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37162" y="4421839"/>
                  <a:ext cx="216950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428755E7-CFFD-A1AC-CDF5-2FEB956B11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09961" y="4475854"/>
                  <a:ext cx="0" cy="70978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BA8C2921-9E4F-2CB0-72A6-E5C44545269F}"/>
                    </a:ext>
                  </a:extLst>
                </p:cNvPr>
                <p:cNvCxnSpPr>
                  <a:cxnSpLocks/>
                  <a:endCxn id="76" idx="2"/>
                </p:cNvCxnSpPr>
                <p:nvPr/>
              </p:nvCxnSpPr>
              <p:spPr>
                <a:xfrm>
                  <a:off x="3894371" y="3001771"/>
                  <a:ext cx="0" cy="17922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DA021353-8C51-830C-50AD-E710853618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94370" y="3001771"/>
                  <a:ext cx="532441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35EC59D7-8B7F-D53F-666B-BAFC56EC3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37221" y="4679736"/>
                  <a:ext cx="114300" cy="114300"/>
                </a:xfrm>
                <a:prstGeom prst="rect">
                  <a:avLst/>
                </a:prstGeom>
              </p:spPr>
            </p:pic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07A8A05-22A6-CF25-BE7A-9A3B05F6492E}"/>
                    </a:ext>
                  </a:extLst>
                </p:cNvPr>
                <p:cNvSpPr txBox="1"/>
                <p:nvPr/>
              </p:nvSpPr>
              <p:spPr>
                <a:xfrm>
                  <a:off x="6298198" y="5691948"/>
                  <a:ext cx="1082584" cy="617647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Super</a:t>
                  </a:r>
                </a:p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Capacitor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5E439DF9-A8DB-E749-675E-E009FC61FFE8}"/>
                    </a:ext>
                  </a:extLst>
                </p:cNvPr>
                <p:cNvSpPr txBox="1"/>
                <p:nvPr/>
              </p:nvSpPr>
              <p:spPr>
                <a:xfrm>
                  <a:off x="4244082" y="4671889"/>
                  <a:ext cx="1777373" cy="117799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LTC7891</a:t>
                  </a:r>
                  <a:br>
                    <a:rPr lang="en-US" sz="1600" dirty="0">
                      <a:solidFill>
                        <a:schemeClr val="bg1"/>
                      </a:solidFill>
                    </a:rPr>
                  </a:br>
                  <a:r>
                    <a:rPr lang="en-US" sz="1600" dirty="0">
                      <a:solidFill>
                        <a:schemeClr val="bg1"/>
                      </a:solidFill>
                    </a:rPr>
                    <a:t>Buck Converter</a:t>
                  </a:r>
                </a:p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with GaN FETS</a:t>
                  </a:r>
                </a:p>
              </p:txBody>
            </p:sp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16512B9E-18E1-EEC1-C7C4-328209D6B7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6108672" y="5129578"/>
                  <a:ext cx="133467" cy="133467"/>
                </a:xfrm>
                <a:prstGeom prst="rect">
                  <a:avLst/>
                </a:prstGeom>
              </p:spPr>
            </p:pic>
            <p:pic>
              <p:nvPicPr>
                <p:cNvPr id="90" name="Picture 89">
                  <a:extLst>
                    <a:ext uri="{FF2B5EF4-FFF2-40B4-BE49-F238E27FC236}">
                      <a16:creationId xmlns:a16="http://schemas.microsoft.com/office/drawing/2014/main" id="{1DCC0C04-5243-FC13-1BA9-DF248E5696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53705" y="5146584"/>
                  <a:ext cx="114300" cy="114300"/>
                </a:xfrm>
                <a:prstGeom prst="rect">
                  <a:avLst/>
                </a:prstGeom>
              </p:spPr>
            </p:pic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EE837459-69C5-6F14-9FAE-14CCC439D50B}"/>
                    </a:ext>
                  </a:extLst>
                </p:cNvPr>
                <p:cNvSpPr txBox="1"/>
                <p:nvPr/>
              </p:nvSpPr>
              <p:spPr>
                <a:xfrm>
                  <a:off x="7725166" y="4539428"/>
                  <a:ext cx="1737360" cy="93167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LTC7893</a:t>
                  </a:r>
                </a:p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Boost Regulator</a:t>
                  </a:r>
                </a:p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with GaN FETS</a:t>
                  </a: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CE4F90A-7C7A-1C1E-955F-E3B1480F9132}"/>
                  </a:ext>
                </a:extLst>
              </p:cNvPr>
              <p:cNvSpPr/>
              <p:nvPr/>
            </p:nvSpPr>
            <p:spPr>
              <a:xfrm>
                <a:off x="2500825" y="4461453"/>
                <a:ext cx="1206800" cy="145098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defTabSz="45720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  <a:buSzPct val="70000"/>
                </a:pPr>
                <a:endParaRPr lang="en-US">
                  <a:solidFill>
                    <a:srgbClr val="000000"/>
                  </a:solidFill>
                  <a:latin typeface="Barlow" pitchFamily="2" charset="77"/>
                  <a:cs typeface="Arial" panose="020B0604020202020204" pitchFamily="34" charset="0"/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A02C50B-0F83-CD42-30D1-CA60490F03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99342" y="3636101"/>
                <a:ext cx="1794516" cy="357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218BA2-AE60-C586-044A-8E48C209ED79}"/>
                  </a:ext>
                </a:extLst>
              </p:cNvPr>
              <p:cNvSpPr txBox="1"/>
              <p:nvPr/>
            </p:nvSpPr>
            <p:spPr>
              <a:xfrm>
                <a:off x="1834178" y="3670967"/>
                <a:ext cx="2581115" cy="64633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5"/>
                    </a:solidFill>
                  </a:rPr>
                  <a:t>Automatically select </a:t>
                </a:r>
                <a:br>
                  <a:rPr lang="en-US" b="1" dirty="0">
                    <a:solidFill>
                      <a:schemeClr val="accent5"/>
                    </a:solidFill>
                  </a:rPr>
                </a:br>
                <a:r>
                  <a:rPr lang="en-US" b="1" dirty="0">
                    <a:solidFill>
                      <a:schemeClr val="accent5"/>
                    </a:solidFill>
                  </a:rPr>
                  <a:t>incoming power source</a:t>
                </a:r>
                <a:endParaRPr lang="en-US" sz="1800" b="1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EB91CA-7B85-039F-DDA6-008CC2D0821F}"/>
                </a:ext>
              </a:extLst>
            </p:cNvPr>
            <p:cNvSpPr txBox="1"/>
            <p:nvPr/>
          </p:nvSpPr>
          <p:spPr>
            <a:xfrm>
              <a:off x="6602709" y="5910548"/>
              <a:ext cx="6891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8.9 V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1631AC-490B-6D81-D388-48CE9C86B2DB}"/>
                </a:ext>
              </a:extLst>
            </p:cNvPr>
            <p:cNvCxnSpPr>
              <a:cxnSpLocks/>
            </p:cNvCxnSpPr>
            <p:nvPr/>
          </p:nvCxnSpPr>
          <p:spPr>
            <a:xfrm>
              <a:off x="3934700" y="4784318"/>
              <a:ext cx="349712" cy="483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5498CD3-85A2-516A-EF16-0BB48B8708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2042" y="2975077"/>
              <a:ext cx="9497" cy="18060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A3A822-BD6A-4E55-EBB5-A562B931AB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7359" y="6112919"/>
              <a:ext cx="28588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3EC8245-7A03-5620-4BD5-9177717F4049}"/>
                </a:ext>
              </a:extLst>
            </p:cNvPr>
            <p:cNvCxnSpPr>
              <a:cxnSpLocks/>
            </p:cNvCxnSpPr>
            <p:nvPr/>
          </p:nvCxnSpPr>
          <p:spPr>
            <a:xfrm>
              <a:off x="7510950" y="3316165"/>
              <a:ext cx="22289" cy="279675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F71CC94-2557-BD97-EF66-016E9C2E4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893841" y="4725041"/>
              <a:ext cx="133467" cy="13346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0E9B66F-FBC1-A326-043C-617CF0A2C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3875069" y="4725041"/>
              <a:ext cx="133467" cy="133467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66A98E8-2527-8E1E-B76A-EA4A5209762E}"/>
                </a:ext>
              </a:extLst>
            </p:cNvPr>
            <p:cNvCxnSpPr>
              <a:cxnSpLocks/>
            </p:cNvCxnSpPr>
            <p:nvPr/>
          </p:nvCxnSpPr>
          <p:spPr>
            <a:xfrm>
              <a:off x="3940505" y="4275199"/>
              <a:ext cx="0" cy="128325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11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332">
        <p:fade/>
      </p:transition>
    </mc:Choice>
    <mc:Fallback xmlns="">
      <p:transition spd="med" advTm="1833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737E7-E204-FADE-441D-5DCB99E7A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D539E-FF1C-7D44-3822-E9ED5A1B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00" y="640080"/>
            <a:ext cx="11358000" cy="450000"/>
          </a:xfrm>
        </p:spPr>
        <p:txBody>
          <a:bodyPr/>
          <a:lstStyle/>
          <a:p>
            <a:r>
              <a:rPr lang="en-US" dirty="0"/>
              <a:t> GaN for Energy-Efficient Performance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B20E09-313F-998B-72DA-457F809DE0AF}"/>
              </a:ext>
            </a:extLst>
          </p:cNvPr>
          <p:cNvSpPr txBox="1"/>
          <p:nvPr/>
        </p:nvSpPr>
        <p:spPr>
          <a:xfrm>
            <a:off x="374904" y="1289304"/>
            <a:ext cx="6561381" cy="12909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LTC7891  GaN Buck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GaN drive technology fully optimized for GaN FETs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Eases design-in: no catch, clamp, or bootstrap diodes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Smart near-zero dead time and wide V</a:t>
            </a:r>
            <a:r>
              <a:rPr lang="en-US" b="1" baseline="-25000" dirty="0">
                <a:solidFill>
                  <a:schemeClr val="accent5"/>
                </a:solidFill>
              </a:rPr>
              <a:t>IN</a:t>
            </a:r>
            <a:r>
              <a:rPr lang="en-US" b="1" dirty="0">
                <a:solidFill>
                  <a:schemeClr val="accent5"/>
                </a:solidFill>
              </a:rPr>
              <a:t>  &amp; V</a:t>
            </a:r>
            <a:r>
              <a:rPr lang="en-US" b="1" baseline="-25000" dirty="0">
                <a:solidFill>
                  <a:schemeClr val="accent5"/>
                </a:solidFill>
              </a:rPr>
              <a:t>OUT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82567-DF89-582D-A9DB-4BD82352B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887" y="6626803"/>
            <a:ext cx="5236846" cy="144000"/>
          </a:xfrm>
        </p:spPr>
        <p:txBody>
          <a:bodyPr/>
          <a:lstStyle/>
          <a:p>
            <a:r>
              <a:rPr lang="en-IE" dirty="0"/>
              <a:t>©2025 Analog Devices, Inc. All Rights Reserved.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3C1D93-5058-E650-85F4-EFCE9394B1F8}"/>
              </a:ext>
            </a:extLst>
          </p:cNvPr>
          <p:cNvGrpSpPr/>
          <p:nvPr/>
        </p:nvGrpSpPr>
        <p:grpSpPr>
          <a:xfrm>
            <a:off x="231600" y="2302034"/>
            <a:ext cx="11863757" cy="3977846"/>
            <a:chOff x="231600" y="2302034"/>
            <a:chExt cx="11863757" cy="397784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2905EE7-812A-D9E2-6928-0A1898C52845}"/>
                </a:ext>
              </a:extLst>
            </p:cNvPr>
            <p:cNvCxnSpPr>
              <a:cxnSpLocks/>
            </p:cNvCxnSpPr>
            <p:nvPr/>
          </p:nvCxnSpPr>
          <p:spPr>
            <a:xfrm>
              <a:off x="1402396" y="5551106"/>
              <a:ext cx="2530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4F2383-5685-FA63-0180-6F7937C5E3E9}"/>
                </a:ext>
              </a:extLst>
            </p:cNvPr>
            <p:cNvCxnSpPr>
              <a:cxnSpLocks/>
            </p:cNvCxnSpPr>
            <p:nvPr/>
          </p:nvCxnSpPr>
          <p:spPr>
            <a:xfrm>
              <a:off x="3934700" y="4784318"/>
              <a:ext cx="349712" cy="483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09BA22A-2CD9-EFC8-A374-61D1A20663C3}"/>
                </a:ext>
              </a:extLst>
            </p:cNvPr>
            <p:cNvGrpSpPr/>
            <p:nvPr/>
          </p:nvGrpSpPr>
          <p:grpSpPr>
            <a:xfrm>
              <a:off x="231600" y="2302034"/>
              <a:ext cx="11863757" cy="3809415"/>
              <a:chOff x="231600" y="2623440"/>
              <a:chExt cx="11863757" cy="380941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24FF37-94A6-A725-E837-B527B0BE8942}"/>
                  </a:ext>
                </a:extLst>
              </p:cNvPr>
              <p:cNvSpPr txBox="1"/>
              <p:nvPr/>
            </p:nvSpPr>
            <p:spPr>
              <a:xfrm>
                <a:off x="4037041" y="3791193"/>
                <a:ext cx="2234160" cy="6478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5"/>
                    </a:solidFill>
                  </a:rPr>
                  <a:t>Enables a power dense solution</a:t>
                </a:r>
                <a:endParaRPr lang="en-US" sz="1800" b="1" dirty="0">
                  <a:solidFill>
                    <a:schemeClr val="accent5"/>
                  </a:solidFill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1298668-8359-A73B-1022-A90834407AE3}"/>
                  </a:ext>
                </a:extLst>
              </p:cNvPr>
              <p:cNvGrpSpPr/>
              <p:nvPr/>
            </p:nvGrpSpPr>
            <p:grpSpPr>
              <a:xfrm>
                <a:off x="231600" y="2623440"/>
                <a:ext cx="11863757" cy="3809415"/>
                <a:chOff x="185466" y="2708041"/>
                <a:chExt cx="11863757" cy="3809415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66C1610-90DA-310D-7684-484D05613C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90164" y="5196312"/>
                  <a:ext cx="1151694" cy="17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8B815298-455D-8F45-689A-6535F1F0E3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0002" y="4736886"/>
                  <a:ext cx="27915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5B9D9C7-5686-C1F5-974A-78597591C03F}"/>
                    </a:ext>
                  </a:extLst>
                </p:cNvPr>
                <p:cNvSpPr txBox="1"/>
                <p:nvPr/>
              </p:nvSpPr>
              <p:spPr>
                <a:xfrm>
                  <a:off x="185466" y="4115721"/>
                  <a:ext cx="1526011" cy="1067586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>
                      <a:solidFill>
                        <a:schemeClr val="bg1"/>
                      </a:solidFill>
                    </a:rPr>
                    <a:t>Source 1</a:t>
                  </a:r>
                </a:p>
                <a:p>
                  <a:pPr algn="ctr"/>
                  <a:r>
                    <a:rPr lang="en-US" sz="1600">
                      <a:solidFill>
                        <a:schemeClr val="bg1"/>
                      </a:solidFill>
                    </a:rPr>
                    <a:t>Main </a:t>
                  </a:r>
                </a:p>
                <a:p>
                  <a:pPr algn="ctr"/>
                  <a:r>
                    <a:rPr lang="en-US" sz="1600">
                      <a:solidFill>
                        <a:schemeClr val="bg1"/>
                      </a:solidFill>
                    </a:rPr>
                    <a:t>Power Supply</a:t>
                  </a:r>
                </a:p>
                <a:p>
                  <a:pPr algn="ctr"/>
                  <a:r>
                    <a:rPr lang="en-US" sz="1600">
                      <a:solidFill>
                        <a:schemeClr val="bg1"/>
                      </a:solidFill>
                    </a:rPr>
                    <a:t>(bench)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DF1AB91-6DE9-D1CE-FA96-BE5C34A2D182}"/>
                    </a:ext>
                  </a:extLst>
                </p:cNvPr>
                <p:cNvSpPr txBox="1"/>
                <p:nvPr/>
              </p:nvSpPr>
              <p:spPr>
                <a:xfrm>
                  <a:off x="185467" y="5459985"/>
                  <a:ext cx="1523828" cy="105747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>
                      <a:solidFill>
                        <a:schemeClr val="bg1"/>
                      </a:solidFill>
                    </a:rPr>
                    <a:t>Source 2</a:t>
                  </a:r>
                </a:p>
                <a:p>
                  <a:pPr algn="ctr"/>
                  <a:r>
                    <a:rPr lang="en-US" sz="1600">
                      <a:solidFill>
                        <a:schemeClr val="bg1"/>
                      </a:solidFill>
                    </a:rPr>
                    <a:t>Backup Power Supply</a:t>
                  </a:r>
                </a:p>
                <a:p>
                  <a:pPr algn="ctr"/>
                  <a:r>
                    <a:rPr lang="en-US" sz="1600">
                      <a:solidFill>
                        <a:schemeClr val="bg1"/>
                      </a:solidFill>
                    </a:rPr>
                    <a:t>(laptop adapter)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8094A95-340C-E625-89F0-58EFCCBAD5ED}"/>
                    </a:ext>
                  </a:extLst>
                </p:cNvPr>
                <p:cNvSpPr txBox="1"/>
                <p:nvPr/>
              </p:nvSpPr>
              <p:spPr>
                <a:xfrm>
                  <a:off x="2425507" y="4571318"/>
                  <a:ext cx="1257943" cy="14520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</a:rPr>
                    <a:t>LTC4421</a:t>
                  </a:r>
                </a:p>
                <a:p>
                  <a:pPr algn="ctr"/>
                  <a:r>
                    <a:rPr lang="en-US" sz="1600">
                      <a:solidFill>
                        <a:schemeClr val="bg1"/>
                      </a:solidFill>
                    </a:rPr>
                    <a:t>Prioritized PowerPath Controller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20D92E0-61FD-9BF5-14DD-AD05877EE34C}"/>
                    </a:ext>
                  </a:extLst>
                </p:cNvPr>
                <p:cNvSpPr txBox="1"/>
                <p:nvPr/>
              </p:nvSpPr>
              <p:spPr>
                <a:xfrm>
                  <a:off x="9218781" y="2750013"/>
                  <a:ext cx="2284102" cy="148034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91440" tIns="0" rIns="91440" bIns="0" rtlCol="0" anchor="ctr" anchorCtr="0">
                  <a:no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LTC2977</a:t>
                  </a:r>
                  <a:r>
                    <a:rPr lang="en-US" sz="1600" dirty="0">
                      <a:solidFill>
                        <a:schemeClr val="bg1"/>
                      </a:solidFill>
                    </a:rPr>
                    <a:t> </a:t>
                  </a:r>
                  <a:br>
                    <a:rPr lang="en-US" sz="1600" dirty="0">
                      <a:solidFill>
                        <a:schemeClr val="bg1"/>
                      </a:solidFill>
                    </a:rPr>
                  </a:br>
                  <a:r>
                    <a:rPr lang="en-US" sz="1600" dirty="0">
                      <a:solidFill>
                        <a:schemeClr val="bg1"/>
                      </a:solidFill>
                    </a:rPr>
                    <a:t>DPSM</a:t>
                  </a:r>
                </a:p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System Voltage Monitor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7288271-64E7-E22E-F4E7-B48ED2EDF5D7}"/>
                    </a:ext>
                  </a:extLst>
                </p:cNvPr>
                <p:cNvSpPr txBox="1"/>
                <p:nvPr/>
              </p:nvSpPr>
              <p:spPr>
                <a:xfrm>
                  <a:off x="1803236" y="4468010"/>
                  <a:ext cx="429404" cy="169568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l"/>
                  <a:r>
                    <a:rPr lang="en-US" sz="1600">
                      <a:solidFill>
                        <a:schemeClr val="bg1"/>
                      </a:solidFill>
                    </a:rPr>
                    <a:t>12 V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F6D9F15-30D6-EA24-E930-438E09ED7D7B}"/>
                    </a:ext>
                  </a:extLst>
                </p:cNvPr>
                <p:cNvSpPr txBox="1"/>
                <p:nvPr/>
              </p:nvSpPr>
              <p:spPr>
                <a:xfrm>
                  <a:off x="3836972" y="6130138"/>
                  <a:ext cx="1238426" cy="272061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l"/>
                  <a:r>
                    <a:rPr lang="en-US" sz="1600">
                      <a:solidFill>
                        <a:schemeClr val="bg1"/>
                      </a:solidFill>
                    </a:rPr>
                    <a:t>12 V or 19.5 V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6F8C1E7-03D1-BEA7-BD56-E5EB6B88FD29}"/>
                    </a:ext>
                  </a:extLst>
                </p:cNvPr>
                <p:cNvSpPr txBox="1"/>
                <p:nvPr/>
              </p:nvSpPr>
              <p:spPr>
                <a:xfrm>
                  <a:off x="1832204" y="5623802"/>
                  <a:ext cx="593969" cy="246859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l"/>
                  <a:r>
                    <a:rPr lang="en-US" sz="1600">
                      <a:solidFill>
                        <a:schemeClr val="bg1"/>
                      </a:solidFill>
                    </a:rPr>
                    <a:t>19.5 V</a:t>
                  </a:r>
                </a:p>
              </p:txBody>
            </p:sp>
            <p:pic>
              <p:nvPicPr>
                <p:cNvPr id="33" name="Graphic 32" descr="Robot Hand with solid fill">
                  <a:extLst>
                    <a:ext uri="{FF2B5EF4-FFF2-40B4-BE49-F238E27FC236}">
                      <a16:creationId xmlns:a16="http://schemas.microsoft.com/office/drawing/2014/main" id="{5D63A5D9-2DAE-BA60-DB70-770F9B5928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06667" y="4112323"/>
                  <a:ext cx="1942556" cy="1942556"/>
                </a:xfrm>
                <a:prstGeom prst="rect">
                  <a:avLst/>
                </a:prstGeom>
              </p:spPr>
            </p:pic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3768EBF-A1CC-8025-BB1F-CD66D73D5220}"/>
                    </a:ext>
                  </a:extLst>
                </p:cNvPr>
                <p:cNvSpPr txBox="1"/>
                <p:nvPr/>
              </p:nvSpPr>
              <p:spPr>
                <a:xfrm>
                  <a:off x="6288023" y="4914024"/>
                  <a:ext cx="597816" cy="242435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l"/>
                  <a:r>
                    <a:rPr lang="en-US" sz="1600">
                      <a:solidFill>
                        <a:schemeClr val="bg1"/>
                      </a:solidFill>
                    </a:rPr>
                    <a:t>  9.0 V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8823A67-BE7F-EB4E-9255-174B860FECF0}"/>
                    </a:ext>
                  </a:extLst>
                </p:cNvPr>
                <p:cNvSpPr txBox="1"/>
                <p:nvPr/>
              </p:nvSpPr>
              <p:spPr>
                <a:xfrm>
                  <a:off x="9552032" y="4903168"/>
                  <a:ext cx="617265" cy="222235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l"/>
                  <a:r>
                    <a:rPr lang="en-US" sz="1600" dirty="0">
                      <a:solidFill>
                        <a:schemeClr val="bg1"/>
                      </a:solidFill>
                    </a:rPr>
                    <a:t>12.0 V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8EA7569-FB11-6BA5-CBDB-3716784798B2}"/>
                    </a:ext>
                  </a:extLst>
                </p:cNvPr>
                <p:cNvSpPr txBox="1"/>
                <p:nvPr/>
              </p:nvSpPr>
              <p:spPr>
                <a:xfrm>
                  <a:off x="7757976" y="5691816"/>
                  <a:ext cx="1737360" cy="793111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bg1"/>
                      </a:solidFill>
                    </a:rPr>
                    <a:t>MAX31827</a:t>
                  </a:r>
                  <a:br>
                    <a:rPr lang="en-US" sz="1600">
                      <a:solidFill>
                        <a:schemeClr val="bg1"/>
                      </a:solidFill>
                    </a:rPr>
                  </a:br>
                  <a:r>
                    <a:rPr lang="en-US" sz="1600">
                      <a:solidFill>
                        <a:schemeClr val="bg1"/>
                      </a:solidFill>
                    </a:rPr>
                    <a:t>Temp Sensor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B62E967-7957-02FC-F863-1C5A45F69BB4}"/>
                    </a:ext>
                  </a:extLst>
                </p:cNvPr>
                <p:cNvSpPr txBox="1"/>
                <p:nvPr/>
              </p:nvSpPr>
              <p:spPr>
                <a:xfrm>
                  <a:off x="7843965" y="2708041"/>
                  <a:ext cx="1293532" cy="233946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r"/>
                  <a:r>
                    <a:rPr lang="en-US" sz="1600">
                      <a:solidFill>
                        <a:schemeClr val="bg1"/>
                      </a:solidFill>
                    </a:rPr>
                    <a:t>Input Voltage</a:t>
                  </a: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9BBA2A2-E062-9664-92F6-983AD4142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8141" y="5217072"/>
                  <a:ext cx="0" cy="6212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39D2D283-524D-F9A2-5121-CE91174380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02774" y="5193687"/>
                  <a:ext cx="216192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15843B1-5124-8801-B4D8-42D1AC1F3391}"/>
                    </a:ext>
                  </a:extLst>
                </p:cNvPr>
                <p:cNvSpPr txBox="1"/>
                <p:nvPr/>
              </p:nvSpPr>
              <p:spPr>
                <a:xfrm>
                  <a:off x="7380782" y="3068408"/>
                  <a:ext cx="1756716" cy="190552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r"/>
                  <a:r>
                    <a:rPr lang="en-US" sz="1600">
                      <a:solidFill>
                        <a:schemeClr val="bg1"/>
                      </a:solidFill>
                    </a:rPr>
                    <a:t>Regulator Voltage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75E455B4-4764-813C-E2C7-5BD1AB2A6EF3}"/>
                    </a:ext>
                  </a:extLst>
                </p:cNvPr>
                <p:cNvSpPr txBox="1"/>
                <p:nvPr/>
              </p:nvSpPr>
              <p:spPr>
                <a:xfrm>
                  <a:off x="7289920" y="3390046"/>
                  <a:ext cx="1847577" cy="285087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r"/>
                  <a:r>
                    <a:rPr lang="en-US" sz="1600">
                      <a:solidFill>
                        <a:schemeClr val="bg1"/>
                      </a:solidFill>
                    </a:rPr>
                    <a:t>SuperCap Voltage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7E67BCA-A3BD-2AE5-1C6E-7ED648DC0100}"/>
                    </a:ext>
                  </a:extLst>
                </p:cNvPr>
                <p:cNvSpPr txBox="1"/>
                <p:nvPr/>
              </p:nvSpPr>
              <p:spPr>
                <a:xfrm>
                  <a:off x="7725166" y="3751286"/>
                  <a:ext cx="1412332" cy="226363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algn="r"/>
                  <a:r>
                    <a:rPr lang="en-US" sz="1600">
                      <a:solidFill>
                        <a:schemeClr val="bg1"/>
                      </a:solidFill>
                    </a:rPr>
                    <a:t>Output Voltage</a:t>
                  </a: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CC91143-6F09-03A0-7453-7F57462AD7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75406" y="3346244"/>
                  <a:ext cx="30433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8F000337-A1CF-9C91-AB1A-2F932F7199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37162" y="4038625"/>
                  <a:ext cx="12816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5A5AA9FE-1175-621D-0ED3-4630746729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37162" y="4038625"/>
                  <a:ext cx="0" cy="3832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482FEA63-B044-A5F1-B42D-B883D5C93C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37162" y="4421839"/>
                  <a:ext cx="216950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869CE2AD-0860-2736-E794-370CD7D341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09961" y="4475854"/>
                  <a:ext cx="0" cy="70978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E1873493-D7C5-1571-D79A-D1B68BC8BD47}"/>
                    </a:ext>
                  </a:extLst>
                </p:cNvPr>
                <p:cNvCxnSpPr>
                  <a:cxnSpLocks/>
                  <a:endCxn id="76" idx="2"/>
                </p:cNvCxnSpPr>
                <p:nvPr/>
              </p:nvCxnSpPr>
              <p:spPr>
                <a:xfrm>
                  <a:off x="3894371" y="3001771"/>
                  <a:ext cx="0" cy="17922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B46813C1-120B-AC4C-CE2E-26C08F59E9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94370" y="3001771"/>
                  <a:ext cx="532441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51C219D1-DE73-C362-8F74-9EDC67BBEE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37221" y="4679736"/>
                  <a:ext cx="114300" cy="114300"/>
                </a:xfrm>
                <a:prstGeom prst="rect">
                  <a:avLst/>
                </a:prstGeom>
              </p:spPr>
            </p:pic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A509A4FB-942F-E957-D99B-E45BEE894DA5}"/>
                    </a:ext>
                  </a:extLst>
                </p:cNvPr>
                <p:cNvSpPr txBox="1"/>
                <p:nvPr/>
              </p:nvSpPr>
              <p:spPr>
                <a:xfrm>
                  <a:off x="6298198" y="5691948"/>
                  <a:ext cx="1082584" cy="617647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Super</a:t>
                  </a:r>
                </a:p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Capacitor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73CAE23B-4C26-FEBA-F529-E401D85BC555}"/>
                    </a:ext>
                  </a:extLst>
                </p:cNvPr>
                <p:cNvSpPr txBox="1"/>
                <p:nvPr/>
              </p:nvSpPr>
              <p:spPr>
                <a:xfrm>
                  <a:off x="4244082" y="4671889"/>
                  <a:ext cx="1777373" cy="117799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LTC7891</a:t>
                  </a:r>
                  <a:br>
                    <a:rPr lang="en-US" sz="1600" dirty="0">
                      <a:solidFill>
                        <a:schemeClr val="bg1"/>
                      </a:solidFill>
                    </a:rPr>
                  </a:br>
                  <a:r>
                    <a:rPr lang="en-US" sz="1600" dirty="0">
                      <a:solidFill>
                        <a:schemeClr val="bg1"/>
                      </a:solidFill>
                    </a:rPr>
                    <a:t>Buck Converter</a:t>
                  </a:r>
                </a:p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with GaN FETS</a:t>
                  </a:r>
                </a:p>
              </p:txBody>
            </p:sp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B994F5CD-6FA3-0F11-0BF0-6FCDDA0087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6108672" y="5129578"/>
                  <a:ext cx="133467" cy="133467"/>
                </a:xfrm>
                <a:prstGeom prst="rect">
                  <a:avLst/>
                </a:prstGeom>
              </p:spPr>
            </p:pic>
            <p:pic>
              <p:nvPicPr>
                <p:cNvPr id="90" name="Picture 89">
                  <a:extLst>
                    <a:ext uri="{FF2B5EF4-FFF2-40B4-BE49-F238E27FC236}">
                      <a16:creationId xmlns:a16="http://schemas.microsoft.com/office/drawing/2014/main" id="{74D94CC8-F81E-724B-9AAC-F2CC95A25B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53705" y="5146584"/>
                  <a:ext cx="114300" cy="114300"/>
                </a:xfrm>
                <a:prstGeom prst="rect">
                  <a:avLst/>
                </a:prstGeom>
              </p:spPr>
            </p:pic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8527163-D715-89A9-B8CB-AD78E0567A15}"/>
                    </a:ext>
                  </a:extLst>
                </p:cNvPr>
                <p:cNvSpPr txBox="1"/>
                <p:nvPr/>
              </p:nvSpPr>
              <p:spPr>
                <a:xfrm>
                  <a:off x="7725166" y="4539428"/>
                  <a:ext cx="1737360" cy="93167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LTC7893</a:t>
                  </a:r>
                </a:p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Boost Regulator</a:t>
                  </a:r>
                </a:p>
                <a:p>
                  <a:pPr algn="ctr"/>
                  <a:r>
                    <a:rPr lang="en-US" sz="1600" dirty="0">
                      <a:solidFill>
                        <a:schemeClr val="bg1"/>
                      </a:solidFill>
                    </a:rPr>
                    <a:t>with GaN FETS</a:t>
                  </a: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A868569-0588-E446-9514-3527F4D536C3}"/>
                  </a:ext>
                </a:extLst>
              </p:cNvPr>
              <p:cNvSpPr/>
              <p:nvPr/>
            </p:nvSpPr>
            <p:spPr>
              <a:xfrm>
                <a:off x="4258499" y="4570360"/>
                <a:ext cx="1824704" cy="121086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defTabSz="45720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  <a:buSzPct val="70000"/>
                </a:pPr>
                <a:endParaRPr lang="en-US">
                  <a:solidFill>
                    <a:srgbClr val="000000"/>
                  </a:solidFill>
                  <a:latin typeface="Barlow" pitchFamily="2" charset="77"/>
                  <a:cs typeface="Arial" panose="020B0604020202020204" pitchFamily="34" charset="0"/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554B98D-1369-D9F9-8AAE-5C955376B3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99342" y="3636101"/>
                <a:ext cx="1794516" cy="357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CFF4CB-7815-01FD-46BD-6D53923F0D8A}"/>
                </a:ext>
              </a:extLst>
            </p:cNvPr>
            <p:cNvSpPr txBox="1"/>
            <p:nvPr/>
          </p:nvSpPr>
          <p:spPr>
            <a:xfrm>
              <a:off x="6602709" y="5910548"/>
              <a:ext cx="6891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8.9 V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B3608A3-440C-E388-79FE-87F1C1FA2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3193" y="2975077"/>
              <a:ext cx="9497" cy="18060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C47472D-E98B-5894-0C65-9D5957AB5C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7359" y="6112919"/>
              <a:ext cx="28588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988A47-9B44-9D92-3958-406595682605}"/>
                </a:ext>
              </a:extLst>
            </p:cNvPr>
            <p:cNvCxnSpPr>
              <a:cxnSpLocks/>
            </p:cNvCxnSpPr>
            <p:nvPr/>
          </p:nvCxnSpPr>
          <p:spPr>
            <a:xfrm>
              <a:off x="7510950" y="3316165"/>
              <a:ext cx="22289" cy="279675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43BCFC-D931-D4E9-195C-AF9723ABE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893841" y="4725041"/>
              <a:ext cx="133467" cy="13346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853025F-839B-01EC-8E2F-600ED3097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3875069" y="4725041"/>
              <a:ext cx="133467" cy="133467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9DCB41D-0CB6-A83D-C872-5F3489DE9EF8}"/>
                </a:ext>
              </a:extLst>
            </p:cNvPr>
            <p:cNvCxnSpPr>
              <a:cxnSpLocks/>
            </p:cNvCxnSpPr>
            <p:nvPr/>
          </p:nvCxnSpPr>
          <p:spPr>
            <a:xfrm>
              <a:off x="3940505" y="4275199"/>
              <a:ext cx="0" cy="128325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43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332">
        <p:fade/>
      </p:transition>
    </mc:Choice>
    <mc:Fallback xmlns="">
      <p:transition spd="med" advTm="1833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DE614-A0FE-F6B9-B4B7-7CE6DDEB8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532E442-6163-ED39-60C6-22717AEA4693}"/>
              </a:ext>
            </a:extLst>
          </p:cNvPr>
          <p:cNvSpPr txBox="1"/>
          <p:nvPr/>
        </p:nvSpPr>
        <p:spPr>
          <a:xfrm>
            <a:off x="374904" y="1289304"/>
            <a:ext cx="4558229" cy="12909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D141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LTC2977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ED141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PMBus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D141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 Power System Manager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FED141"/>
                </a:solidFill>
                <a:latin typeface="Barlow"/>
              </a:rPr>
              <a:t>Monitor up to 8 voltages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D141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FED141"/>
                </a:solidFill>
                <a:latin typeface="Barlow"/>
              </a:rPr>
              <a:t>Automatic fault logging to internal EEPRM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D141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err="1">
                <a:solidFill>
                  <a:srgbClr val="FED141"/>
                </a:solidFill>
                <a:latin typeface="Barlow"/>
              </a:rPr>
              <a:t>LTpowerPlay</a:t>
            </a:r>
            <a:r>
              <a:rPr lang="en-US" b="1" dirty="0">
                <a:solidFill>
                  <a:srgbClr val="FED141"/>
                </a:solidFill>
                <a:latin typeface="Barlow"/>
              </a:rPr>
              <a:t> for setup, config &amp; debug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D141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D141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7AAA02E-35DA-736B-51CB-D1BF016F1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00" y="640080"/>
            <a:ext cx="11358000" cy="450000"/>
          </a:xfrm>
        </p:spPr>
        <p:txBody>
          <a:bodyPr/>
          <a:lstStyle/>
          <a:p>
            <a:r>
              <a:rPr lang="en-US" dirty="0"/>
              <a:t>Keep Your System in the Know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96779FF-6728-BA82-0332-896B8E999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887" y="6626803"/>
            <a:ext cx="5236846" cy="144000"/>
          </a:xfrm>
        </p:spPr>
        <p:txBody>
          <a:bodyPr/>
          <a:lstStyle/>
          <a:p>
            <a:r>
              <a:rPr lang="en-IE" dirty="0"/>
              <a:t>©2025 Analog Devices, Inc. All Rights Reserved.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F456B2-4402-8D19-722C-26151D5B268A}"/>
              </a:ext>
            </a:extLst>
          </p:cNvPr>
          <p:cNvGrpSpPr/>
          <p:nvPr/>
        </p:nvGrpSpPr>
        <p:grpSpPr>
          <a:xfrm>
            <a:off x="231600" y="1622239"/>
            <a:ext cx="11863757" cy="4657641"/>
            <a:chOff x="231600" y="1622239"/>
            <a:chExt cx="11863757" cy="465764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A779E83-6E45-9F93-19E8-49BC81AB9145}"/>
                </a:ext>
              </a:extLst>
            </p:cNvPr>
            <p:cNvCxnSpPr>
              <a:cxnSpLocks/>
            </p:cNvCxnSpPr>
            <p:nvPr/>
          </p:nvCxnSpPr>
          <p:spPr>
            <a:xfrm>
              <a:off x="1402396" y="5551106"/>
              <a:ext cx="2530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A51A00F-6E84-B7FF-6581-B856BE4277E2}"/>
                </a:ext>
              </a:extLst>
            </p:cNvPr>
            <p:cNvGrpSpPr/>
            <p:nvPr/>
          </p:nvGrpSpPr>
          <p:grpSpPr>
            <a:xfrm>
              <a:off x="231600" y="1622239"/>
              <a:ext cx="11863757" cy="4489210"/>
              <a:chOff x="231600" y="1937228"/>
              <a:chExt cx="11863757" cy="448921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9B3412-BA26-A046-C769-996C41EFA25D}"/>
                  </a:ext>
                </a:extLst>
              </p:cNvPr>
              <p:cNvSpPr txBox="1"/>
              <p:nvPr/>
            </p:nvSpPr>
            <p:spPr>
              <a:xfrm>
                <a:off x="8747389" y="1937228"/>
                <a:ext cx="3293028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srgbClr val="FED141"/>
                    </a:solidFill>
                    <a:latin typeface="Barlow"/>
                  </a:rPr>
                  <a:t>Send power system telemetry to external computer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D141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22676B9-0F0B-5799-7A35-FC4B2F1A1811}"/>
                  </a:ext>
                </a:extLst>
              </p:cNvPr>
              <p:cNvGrpSpPr/>
              <p:nvPr/>
            </p:nvGrpSpPr>
            <p:grpSpPr>
              <a:xfrm>
                <a:off x="231600" y="2614830"/>
                <a:ext cx="11863757" cy="3811608"/>
                <a:chOff x="185466" y="2705848"/>
                <a:chExt cx="11863757" cy="3811608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7353DCF4-8D9D-CFB9-DD2D-69B0C211EA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90164" y="5196312"/>
                  <a:ext cx="1151694" cy="17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FD7EA10B-5CA2-7B58-F15A-4B5C7A9676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0002" y="4736886"/>
                  <a:ext cx="27915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8D58574-5F1A-A044-52E3-D159A5C52CA1}"/>
                    </a:ext>
                  </a:extLst>
                </p:cNvPr>
                <p:cNvSpPr txBox="1"/>
                <p:nvPr/>
              </p:nvSpPr>
              <p:spPr>
                <a:xfrm>
                  <a:off x="185466" y="4115721"/>
                  <a:ext cx="1526011" cy="1067586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Source 1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Main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Power Supply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(bench)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9F84279-FC24-7310-96BE-0B3FEEC55938}"/>
                    </a:ext>
                  </a:extLst>
                </p:cNvPr>
                <p:cNvSpPr txBox="1"/>
                <p:nvPr/>
              </p:nvSpPr>
              <p:spPr>
                <a:xfrm>
                  <a:off x="185467" y="5459985"/>
                  <a:ext cx="1523828" cy="105747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Source 2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Backup Power Supply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(laptop adapter)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6729ACE-370C-5EE8-3A20-89631CB1D9A8}"/>
                    </a:ext>
                  </a:extLst>
                </p:cNvPr>
                <p:cNvSpPr txBox="1"/>
                <p:nvPr/>
              </p:nvSpPr>
              <p:spPr>
                <a:xfrm>
                  <a:off x="2425507" y="4571318"/>
                  <a:ext cx="1257943" cy="14520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LTC4421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Prioritized PowerPath Controller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4D283FB-944A-7635-9CB3-2050BC1B589D}"/>
                    </a:ext>
                  </a:extLst>
                </p:cNvPr>
                <p:cNvSpPr txBox="1"/>
                <p:nvPr/>
              </p:nvSpPr>
              <p:spPr>
                <a:xfrm>
                  <a:off x="9218781" y="2750013"/>
                  <a:ext cx="2284102" cy="148034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91440" tIns="0" rIns="9144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LTC2977</a:t>
                  </a: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 </a:t>
                  </a:r>
                  <a:b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</a:b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DPSM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System Voltage Monitor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4EA2E2D-70A1-42D3-E47F-5270C3CB09E4}"/>
                    </a:ext>
                  </a:extLst>
                </p:cNvPr>
                <p:cNvSpPr txBox="1"/>
                <p:nvPr/>
              </p:nvSpPr>
              <p:spPr>
                <a:xfrm>
                  <a:off x="1803236" y="4468010"/>
                  <a:ext cx="429404" cy="169568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12 V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B11F935-21AC-D231-8732-E5AAE37BB87C}"/>
                    </a:ext>
                  </a:extLst>
                </p:cNvPr>
                <p:cNvSpPr txBox="1"/>
                <p:nvPr/>
              </p:nvSpPr>
              <p:spPr>
                <a:xfrm>
                  <a:off x="3836972" y="6130138"/>
                  <a:ext cx="1238426" cy="272061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12 V or 19.5 V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C6FFC4E-8F4B-1564-B582-07D2FE421243}"/>
                    </a:ext>
                  </a:extLst>
                </p:cNvPr>
                <p:cNvSpPr txBox="1"/>
                <p:nvPr/>
              </p:nvSpPr>
              <p:spPr>
                <a:xfrm>
                  <a:off x="1832204" y="5623802"/>
                  <a:ext cx="593969" cy="246859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19.5 V</a:t>
                  </a:r>
                </a:p>
              </p:txBody>
            </p:sp>
            <p:pic>
              <p:nvPicPr>
                <p:cNvPr id="33" name="Graphic 32" descr="Robot Hand with solid fill">
                  <a:extLst>
                    <a:ext uri="{FF2B5EF4-FFF2-40B4-BE49-F238E27FC236}">
                      <a16:creationId xmlns:a16="http://schemas.microsoft.com/office/drawing/2014/main" id="{BD916050-211C-205D-6B68-CAB8B891D5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06667" y="4112323"/>
                  <a:ext cx="1942556" cy="1942556"/>
                </a:xfrm>
                <a:prstGeom prst="rect">
                  <a:avLst/>
                </a:prstGeom>
              </p:spPr>
            </p:pic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A91E841-61D1-2561-19B8-6BCE14C91F20}"/>
                    </a:ext>
                  </a:extLst>
                </p:cNvPr>
                <p:cNvSpPr txBox="1"/>
                <p:nvPr/>
              </p:nvSpPr>
              <p:spPr>
                <a:xfrm>
                  <a:off x="6288023" y="4914024"/>
                  <a:ext cx="597816" cy="242435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  9.0 V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396A2BC-3C69-D5F9-91AF-CB9FA39D4414}"/>
                    </a:ext>
                  </a:extLst>
                </p:cNvPr>
                <p:cNvSpPr txBox="1"/>
                <p:nvPr/>
              </p:nvSpPr>
              <p:spPr>
                <a:xfrm>
                  <a:off x="9552032" y="4903168"/>
                  <a:ext cx="617265" cy="222235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12.0 V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34D082B-21C1-EDE7-1CCE-32ABABB49885}"/>
                    </a:ext>
                  </a:extLst>
                </p:cNvPr>
                <p:cNvSpPr txBox="1"/>
                <p:nvPr/>
              </p:nvSpPr>
              <p:spPr>
                <a:xfrm>
                  <a:off x="7757976" y="5691816"/>
                  <a:ext cx="1737360" cy="793111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MAX31827</a:t>
                  </a:r>
                  <a:b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</a:b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Temp Sensor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49BBBA6-1ECE-E6F6-FE99-1492ED526BA7}"/>
                    </a:ext>
                  </a:extLst>
                </p:cNvPr>
                <p:cNvSpPr txBox="1"/>
                <p:nvPr/>
              </p:nvSpPr>
              <p:spPr>
                <a:xfrm>
                  <a:off x="7757976" y="2705848"/>
                  <a:ext cx="1293532" cy="233946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Input Voltage</a:t>
                  </a: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1CBCE2AD-1580-5778-3A2C-D98EE377C6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8141" y="5217072"/>
                  <a:ext cx="0" cy="6212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9B21B37C-BFAA-4A24-7003-1478801185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02774" y="5193687"/>
                  <a:ext cx="216192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3010455-21C7-9FCD-224F-1728F34B5D51}"/>
                    </a:ext>
                  </a:extLst>
                </p:cNvPr>
                <p:cNvSpPr txBox="1"/>
                <p:nvPr/>
              </p:nvSpPr>
              <p:spPr>
                <a:xfrm>
                  <a:off x="7330625" y="3016563"/>
                  <a:ext cx="1756716" cy="190552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Regulator Voltage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48646D3-905E-A7B8-587E-47A835840FE6}"/>
                    </a:ext>
                  </a:extLst>
                </p:cNvPr>
                <p:cNvSpPr txBox="1"/>
                <p:nvPr/>
              </p:nvSpPr>
              <p:spPr>
                <a:xfrm>
                  <a:off x="7201225" y="3369137"/>
                  <a:ext cx="1847577" cy="285087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SuperCap Voltage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4AAF9ED-0331-502F-10CD-D8568785B372}"/>
                    </a:ext>
                  </a:extLst>
                </p:cNvPr>
                <p:cNvSpPr txBox="1"/>
                <p:nvPr/>
              </p:nvSpPr>
              <p:spPr>
                <a:xfrm>
                  <a:off x="7636470" y="3733912"/>
                  <a:ext cx="1412332" cy="226363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Output Voltage</a:t>
                  </a: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D625072-4A50-F04E-2B05-154CE9E7E8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65907" y="3361079"/>
                  <a:ext cx="30433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05352934-A588-F9F9-2E2E-97986461BA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37162" y="4038625"/>
                  <a:ext cx="12816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7BCEDC6F-0257-6AEC-D797-BFDD466F5A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37162" y="4038625"/>
                  <a:ext cx="0" cy="3832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B644FFB1-C30B-7734-3506-B75D51DD9A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37162" y="4421839"/>
                  <a:ext cx="216950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7955E75-3AE5-AC52-27CC-CC163DDBFB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09961" y="4475854"/>
                  <a:ext cx="0" cy="70978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DA2D875-74AD-0FE1-C06F-9EB70E3F6CA8}"/>
                    </a:ext>
                  </a:extLst>
                </p:cNvPr>
                <p:cNvCxnSpPr>
                  <a:cxnSpLocks/>
                  <a:endCxn id="76" idx="2"/>
                </p:cNvCxnSpPr>
                <p:nvPr/>
              </p:nvCxnSpPr>
              <p:spPr>
                <a:xfrm>
                  <a:off x="3894371" y="3001771"/>
                  <a:ext cx="0" cy="17922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EE96824-CDAE-C9CD-D67C-7156433CF2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94370" y="3001771"/>
                  <a:ext cx="532441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3CE5515E-8155-3043-0E59-1FB02C7405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37221" y="4679736"/>
                  <a:ext cx="114300" cy="114300"/>
                </a:xfrm>
                <a:prstGeom prst="rect">
                  <a:avLst/>
                </a:prstGeom>
              </p:spPr>
            </p:pic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3D563BCC-66C8-42CF-EE99-B413850CD1FD}"/>
                    </a:ext>
                  </a:extLst>
                </p:cNvPr>
                <p:cNvSpPr txBox="1"/>
                <p:nvPr/>
              </p:nvSpPr>
              <p:spPr>
                <a:xfrm>
                  <a:off x="6298198" y="5691948"/>
                  <a:ext cx="1082584" cy="617647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Super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Capacitor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879FC76-0C53-AADD-DF5E-FE92B051AFE2}"/>
                    </a:ext>
                  </a:extLst>
                </p:cNvPr>
                <p:cNvSpPr txBox="1"/>
                <p:nvPr/>
              </p:nvSpPr>
              <p:spPr>
                <a:xfrm>
                  <a:off x="4244082" y="4671889"/>
                  <a:ext cx="1777373" cy="117799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LTC7891</a:t>
                  </a:r>
                  <a:b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</a:b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Buck Converter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with GaN FETS</a:t>
                  </a:r>
                </a:p>
              </p:txBody>
            </p:sp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D4723594-FEED-FE83-37E2-D8365B909A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6108672" y="5129578"/>
                  <a:ext cx="133467" cy="133467"/>
                </a:xfrm>
                <a:prstGeom prst="rect">
                  <a:avLst/>
                </a:prstGeom>
              </p:spPr>
            </p:pic>
            <p:pic>
              <p:nvPicPr>
                <p:cNvPr id="90" name="Picture 89">
                  <a:extLst>
                    <a:ext uri="{FF2B5EF4-FFF2-40B4-BE49-F238E27FC236}">
                      <a16:creationId xmlns:a16="http://schemas.microsoft.com/office/drawing/2014/main" id="{CA536C46-DB47-5223-F09B-04ED8BD948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53705" y="5146584"/>
                  <a:ext cx="114300" cy="114300"/>
                </a:xfrm>
                <a:prstGeom prst="rect">
                  <a:avLst/>
                </a:prstGeom>
              </p:spPr>
            </p:pic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FD3AE539-1C43-B90C-D74A-101DB896EF4B}"/>
                    </a:ext>
                  </a:extLst>
                </p:cNvPr>
                <p:cNvSpPr txBox="1"/>
                <p:nvPr/>
              </p:nvSpPr>
              <p:spPr>
                <a:xfrm>
                  <a:off x="7725166" y="4539428"/>
                  <a:ext cx="1737360" cy="93167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LTC7893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Boost Regulator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with GaN FETS</a:t>
                  </a:r>
                </a:p>
              </p:txBody>
            </p:sp>
          </p:grp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774A62C-2D42-D1EC-DCEA-6412553F18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99342" y="3629684"/>
                <a:ext cx="1794516" cy="357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663401-8A60-5D03-1E05-8D99138EC83E}"/>
                  </a:ext>
                </a:extLst>
              </p:cNvPr>
              <p:cNvSpPr/>
              <p:nvPr/>
            </p:nvSpPr>
            <p:spPr>
              <a:xfrm>
                <a:off x="9255416" y="2644394"/>
                <a:ext cx="2284102" cy="1486562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 defTabSz="45720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  <a:buSzPct val="70000"/>
                </a:pPr>
                <a:endParaRPr lang="en-US">
                  <a:solidFill>
                    <a:srgbClr val="000000"/>
                  </a:solidFill>
                  <a:latin typeface="Barlow" pitchFamily="2" charset="7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FC380F-593E-E9D0-9EB6-D94236F19474}"/>
                </a:ext>
              </a:extLst>
            </p:cNvPr>
            <p:cNvSpPr txBox="1"/>
            <p:nvPr/>
          </p:nvSpPr>
          <p:spPr>
            <a:xfrm>
              <a:off x="6602709" y="5910548"/>
              <a:ext cx="6891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8.9 V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2E05DF5-A88C-85AC-751B-B426D5FA9AFF}"/>
                </a:ext>
              </a:extLst>
            </p:cNvPr>
            <p:cNvCxnSpPr>
              <a:cxnSpLocks/>
            </p:cNvCxnSpPr>
            <p:nvPr/>
          </p:nvCxnSpPr>
          <p:spPr>
            <a:xfrm>
              <a:off x="3934700" y="4784318"/>
              <a:ext cx="349712" cy="483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C28E07-8180-2FB9-11DC-DA7FFCD724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7359" y="6112919"/>
              <a:ext cx="28588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0010B4D-CA5F-7C60-11DA-9AACFAE0864D}"/>
                </a:ext>
              </a:extLst>
            </p:cNvPr>
            <p:cNvCxnSpPr>
              <a:cxnSpLocks/>
            </p:cNvCxnSpPr>
            <p:nvPr/>
          </p:nvCxnSpPr>
          <p:spPr>
            <a:xfrm>
              <a:off x="7510950" y="3316165"/>
              <a:ext cx="22289" cy="279675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26E87A-2A99-5440-B155-F115504916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2042" y="2975077"/>
              <a:ext cx="9497" cy="18060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A71582F-4274-D857-A7AA-AE566923C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893841" y="4725041"/>
              <a:ext cx="133467" cy="13346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1AC16E3-88B0-BDE7-834B-E51D05685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3875069" y="4725041"/>
              <a:ext cx="133467" cy="133467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C0629A0-6BC4-79AD-F106-92C48EEB282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505" y="4275199"/>
              <a:ext cx="0" cy="128325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42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332">
        <p:fade/>
      </p:transition>
    </mc:Choice>
    <mc:Fallback xmlns="">
      <p:transition spd="med" advTm="18332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1CE9E-B91A-244C-2DC2-A4EFB7433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A7653B2-A50A-1317-090F-D56D3022B167}"/>
              </a:ext>
            </a:extLst>
          </p:cNvPr>
          <p:cNvSpPr txBox="1"/>
          <p:nvPr/>
        </p:nvSpPr>
        <p:spPr>
          <a:xfrm>
            <a:off x="374904" y="1289304"/>
            <a:ext cx="6011091" cy="12909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ED141"/>
                </a:solidFill>
                <a:latin typeface="Barlow"/>
              </a:rPr>
              <a:t>LTC7893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D141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FED141"/>
                </a:solidFill>
                <a:latin typeface="Barlow"/>
              </a:rPr>
              <a:t>GaN Drive Technology Fully Optimized for GaN FETs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chemeClr val="accent5"/>
                </a:solidFill>
              </a:rPr>
              <a:t>V</a:t>
            </a:r>
            <a:r>
              <a:rPr lang="en-US" b="1" baseline="-25000" dirty="0">
                <a:solidFill>
                  <a:schemeClr val="accent5"/>
                </a:solidFill>
              </a:rPr>
              <a:t>IN</a:t>
            </a:r>
            <a:r>
              <a:rPr lang="en-US" b="1" dirty="0">
                <a:solidFill>
                  <a:schemeClr val="accent5"/>
                </a:solidFill>
              </a:rPr>
              <a:t> down to 1 V after start-up &amp; V</a:t>
            </a:r>
            <a:r>
              <a:rPr lang="en-US" b="1" baseline="-25000" dirty="0">
                <a:solidFill>
                  <a:schemeClr val="accent5"/>
                </a:solidFill>
              </a:rPr>
              <a:t>OUT </a:t>
            </a:r>
            <a:r>
              <a:rPr lang="en-US" b="1" dirty="0">
                <a:solidFill>
                  <a:schemeClr val="accent5"/>
                </a:solidFill>
              </a:rPr>
              <a:t>up to 100 V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FED141"/>
                </a:solidFill>
                <a:latin typeface="Barlow"/>
              </a:rPr>
              <a:t>AEC-Q100 Qualified for Automotive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2F588-050E-B280-DC3D-39E28AF57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00" y="640080"/>
            <a:ext cx="11358000" cy="450000"/>
          </a:xfrm>
        </p:spPr>
        <p:txBody>
          <a:bodyPr/>
          <a:lstStyle/>
          <a:p>
            <a:r>
              <a:rPr lang="en-US" dirty="0"/>
              <a:t> Robust System Performance for Wide-Band Gap GaN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7FEC2-3364-8056-A234-7CFDB997E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887" y="6626803"/>
            <a:ext cx="5236846" cy="144000"/>
          </a:xfrm>
        </p:spPr>
        <p:txBody>
          <a:bodyPr/>
          <a:lstStyle/>
          <a:p>
            <a:r>
              <a:rPr lang="en-IE" dirty="0"/>
              <a:t>©2025 Analog Devices, Inc. All Rights Reserved.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E2349D-DC27-020A-5F89-F238C6ED92F7}"/>
              </a:ext>
            </a:extLst>
          </p:cNvPr>
          <p:cNvGrpSpPr/>
          <p:nvPr/>
        </p:nvGrpSpPr>
        <p:grpSpPr>
          <a:xfrm>
            <a:off x="231600" y="2303195"/>
            <a:ext cx="11863757" cy="4267605"/>
            <a:chOff x="231600" y="2303195"/>
            <a:chExt cx="11863757" cy="426760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2194F25-3F05-F73A-935B-82173F1E5BDE}"/>
                </a:ext>
              </a:extLst>
            </p:cNvPr>
            <p:cNvCxnSpPr>
              <a:cxnSpLocks/>
            </p:cNvCxnSpPr>
            <p:nvPr/>
          </p:nvCxnSpPr>
          <p:spPr>
            <a:xfrm>
              <a:off x="1402396" y="5551106"/>
              <a:ext cx="2530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A66568-FADD-4ADC-5FF4-44F4182BC650}"/>
                </a:ext>
              </a:extLst>
            </p:cNvPr>
            <p:cNvGrpSpPr/>
            <p:nvPr/>
          </p:nvGrpSpPr>
          <p:grpSpPr>
            <a:xfrm>
              <a:off x="231600" y="2303195"/>
              <a:ext cx="11863757" cy="4267605"/>
              <a:chOff x="231600" y="2621247"/>
              <a:chExt cx="11863757" cy="426760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95A773-4BAD-1123-DEA9-1FAF6DCFEC13}"/>
                  </a:ext>
                </a:extLst>
              </p:cNvPr>
              <p:cNvSpPr txBox="1"/>
              <p:nvPr/>
            </p:nvSpPr>
            <p:spPr>
              <a:xfrm>
                <a:off x="7668702" y="5385626"/>
                <a:ext cx="1942556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5"/>
                    </a:solidFill>
                  </a:rPr>
                  <a:t>Enables a power </a:t>
                </a:r>
              </a:p>
              <a:p>
                <a:pPr algn="ctr"/>
                <a:r>
                  <a:rPr lang="en-US" b="1" dirty="0">
                    <a:solidFill>
                      <a:schemeClr val="accent5"/>
                    </a:solidFill>
                  </a:rPr>
                  <a:t>dense solution</a:t>
                </a:r>
                <a:endParaRPr lang="en-US" sz="1800" b="1" dirty="0">
                  <a:solidFill>
                    <a:schemeClr val="accent5"/>
                  </a:solidFill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6F8FBCE-CC4A-3EA5-053C-83BCA64EFEA6}"/>
                  </a:ext>
                </a:extLst>
              </p:cNvPr>
              <p:cNvGrpSpPr/>
              <p:nvPr/>
            </p:nvGrpSpPr>
            <p:grpSpPr>
              <a:xfrm>
                <a:off x="231600" y="2621247"/>
                <a:ext cx="11863757" cy="4267605"/>
                <a:chOff x="185466" y="2705848"/>
                <a:chExt cx="11863757" cy="4267605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AE9F35A2-1F0D-ABE7-91B5-2B579DBDEB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90164" y="5196312"/>
                  <a:ext cx="1151694" cy="17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E7604008-7E7B-5750-C7E5-4B5CD0C9EF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0002" y="4736886"/>
                  <a:ext cx="27915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3FDAB69-E71C-6762-FE15-67F106AB7A38}"/>
                    </a:ext>
                  </a:extLst>
                </p:cNvPr>
                <p:cNvSpPr txBox="1"/>
                <p:nvPr/>
              </p:nvSpPr>
              <p:spPr>
                <a:xfrm>
                  <a:off x="185466" y="4115721"/>
                  <a:ext cx="1526011" cy="1067586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Source 1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Main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Power Supply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(bench)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6DC01BA-9CB5-2F51-2D54-019D863B991C}"/>
                    </a:ext>
                  </a:extLst>
                </p:cNvPr>
                <p:cNvSpPr txBox="1"/>
                <p:nvPr/>
              </p:nvSpPr>
              <p:spPr>
                <a:xfrm>
                  <a:off x="185467" y="5459985"/>
                  <a:ext cx="1523828" cy="105747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Source 2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Backup Power Supply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(laptop adapter)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35B9B4F-7BFE-E20F-F1C9-E16CC1C4403F}"/>
                    </a:ext>
                  </a:extLst>
                </p:cNvPr>
                <p:cNvSpPr txBox="1"/>
                <p:nvPr/>
              </p:nvSpPr>
              <p:spPr>
                <a:xfrm>
                  <a:off x="2425507" y="4571318"/>
                  <a:ext cx="1257943" cy="14520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LTC4421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Prioritized PowerPath Controller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0D41ECF-B0DB-1A1D-56CA-638362BF82DB}"/>
                    </a:ext>
                  </a:extLst>
                </p:cNvPr>
                <p:cNvSpPr txBox="1"/>
                <p:nvPr/>
              </p:nvSpPr>
              <p:spPr>
                <a:xfrm>
                  <a:off x="9218781" y="2750013"/>
                  <a:ext cx="2284102" cy="148034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91440" tIns="0" rIns="9144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LTC2977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 </a:t>
                  </a:r>
                  <a:b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</a:b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DPSM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System Voltage Monitor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7D34BBF-D43A-60DE-6748-172B50ECBD91}"/>
                    </a:ext>
                  </a:extLst>
                </p:cNvPr>
                <p:cNvSpPr txBox="1"/>
                <p:nvPr/>
              </p:nvSpPr>
              <p:spPr>
                <a:xfrm>
                  <a:off x="1803236" y="4468010"/>
                  <a:ext cx="429404" cy="169568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12 V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2659F8F-DBC0-F4E8-7BED-AFB54F9F31A9}"/>
                    </a:ext>
                  </a:extLst>
                </p:cNvPr>
                <p:cNvSpPr txBox="1"/>
                <p:nvPr/>
              </p:nvSpPr>
              <p:spPr>
                <a:xfrm>
                  <a:off x="3836972" y="6130138"/>
                  <a:ext cx="1238426" cy="272061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12 V or 19.5 V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B0123FF-2E84-F971-2AB5-61C213E50B71}"/>
                    </a:ext>
                  </a:extLst>
                </p:cNvPr>
                <p:cNvSpPr txBox="1"/>
                <p:nvPr/>
              </p:nvSpPr>
              <p:spPr>
                <a:xfrm>
                  <a:off x="1832204" y="5623802"/>
                  <a:ext cx="593969" cy="246859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19.5 V</a:t>
                  </a:r>
                </a:p>
              </p:txBody>
            </p:sp>
            <p:pic>
              <p:nvPicPr>
                <p:cNvPr id="33" name="Graphic 32" descr="Robot Hand with solid fill">
                  <a:extLst>
                    <a:ext uri="{FF2B5EF4-FFF2-40B4-BE49-F238E27FC236}">
                      <a16:creationId xmlns:a16="http://schemas.microsoft.com/office/drawing/2014/main" id="{95C19A55-79F1-B35F-5229-E44B86DF2E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06667" y="4112323"/>
                  <a:ext cx="1942556" cy="1942556"/>
                </a:xfrm>
                <a:prstGeom prst="rect">
                  <a:avLst/>
                </a:prstGeom>
              </p:spPr>
            </p:pic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0ECE064-9906-72C0-E2D1-E568EEBEA8A3}"/>
                    </a:ext>
                  </a:extLst>
                </p:cNvPr>
                <p:cNvSpPr txBox="1"/>
                <p:nvPr/>
              </p:nvSpPr>
              <p:spPr>
                <a:xfrm>
                  <a:off x="6288023" y="4914024"/>
                  <a:ext cx="597816" cy="242435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  9.0 V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3F028FB-8013-ECBD-BD0B-9FDE9EA350CB}"/>
                    </a:ext>
                  </a:extLst>
                </p:cNvPr>
                <p:cNvSpPr txBox="1"/>
                <p:nvPr/>
              </p:nvSpPr>
              <p:spPr>
                <a:xfrm>
                  <a:off x="9552032" y="4903168"/>
                  <a:ext cx="617265" cy="222235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12.0 V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D3F216D-7785-1043-6E07-F603E9FE3DAE}"/>
                    </a:ext>
                  </a:extLst>
                </p:cNvPr>
                <p:cNvSpPr txBox="1"/>
                <p:nvPr/>
              </p:nvSpPr>
              <p:spPr>
                <a:xfrm>
                  <a:off x="7757976" y="6180342"/>
                  <a:ext cx="1737360" cy="793111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MAX31827</a:t>
                  </a:r>
                  <a:b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</a:b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Temp Sensor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0D7F960-0BC2-EECF-BA08-9CF4A82D28F4}"/>
                    </a:ext>
                  </a:extLst>
                </p:cNvPr>
                <p:cNvSpPr txBox="1"/>
                <p:nvPr/>
              </p:nvSpPr>
              <p:spPr>
                <a:xfrm>
                  <a:off x="7757976" y="2705848"/>
                  <a:ext cx="1293532" cy="233946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Input Voltage</a:t>
                  </a: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4E462B84-DC05-449C-1632-CE4566A716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8141" y="5217072"/>
                  <a:ext cx="0" cy="6212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5F2CDEEE-B55A-CF39-558A-63F2AB11D1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02774" y="5193687"/>
                  <a:ext cx="216192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1FD0F3B-FCEA-FF8B-DCBB-322DEC70379C}"/>
                    </a:ext>
                  </a:extLst>
                </p:cNvPr>
                <p:cNvSpPr txBox="1"/>
                <p:nvPr/>
              </p:nvSpPr>
              <p:spPr>
                <a:xfrm>
                  <a:off x="7330625" y="3016563"/>
                  <a:ext cx="1756716" cy="190552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Regulator Voltage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0E63FE1-6599-774B-C702-67C667F094D4}"/>
                    </a:ext>
                  </a:extLst>
                </p:cNvPr>
                <p:cNvSpPr txBox="1"/>
                <p:nvPr/>
              </p:nvSpPr>
              <p:spPr>
                <a:xfrm>
                  <a:off x="7201225" y="3369137"/>
                  <a:ext cx="1847577" cy="285087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SuperCap Voltage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43EB05B-2A31-BA69-77E0-4492841D4961}"/>
                    </a:ext>
                  </a:extLst>
                </p:cNvPr>
                <p:cNvSpPr txBox="1"/>
                <p:nvPr/>
              </p:nvSpPr>
              <p:spPr>
                <a:xfrm>
                  <a:off x="7636470" y="3733912"/>
                  <a:ext cx="1412332" cy="226363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Output Voltage</a:t>
                  </a: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A3346D1-235C-05D2-D445-85C03A3C25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65907" y="3361079"/>
                  <a:ext cx="30433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6DA118B5-DD35-E59F-DA23-66C60A02CA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133743" y="6503796"/>
                  <a:ext cx="35763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4D08B83-FB29-2058-B5EC-BDCE19F6E9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37162" y="4038625"/>
                  <a:ext cx="12816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1E7E485B-2B4D-4D4F-CBAE-55FBF7A694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37162" y="4038625"/>
                  <a:ext cx="0" cy="3832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0E5B1752-E650-F4CF-C60A-B4A242DEAD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37162" y="4421839"/>
                  <a:ext cx="216950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DD72A7DE-0739-13CD-665D-B41CCB4FBF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09961" y="4475854"/>
                  <a:ext cx="0" cy="70978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CFCA71F-F346-E4BA-BE9A-D3A85DDA7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64816" y="3733912"/>
                  <a:ext cx="26557" cy="27835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604C98F3-49D1-61AE-9B50-2F0C0B93772D}"/>
                    </a:ext>
                  </a:extLst>
                </p:cNvPr>
                <p:cNvCxnSpPr>
                  <a:cxnSpLocks/>
                  <a:endCxn id="76" idx="2"/>
                </p:cNvCxnSpPr>
                <p:nvPr/>
              </p:nvCxnSpPr>
              <p:spPr>
                <a:xfrm>
                  <a:off x="3894371" y="3001771"/>
                  <a:ext cx="0" cy="17922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1CFBD82-176C-108D-25F0-D6B3F20E7F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94370" y="3001771"/>
                  <a:ext cx="532441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375F0E53-9BDA-6891-5310-83F5593C0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37221" y="4679736"/>
                  <a:ext cx="114300" cy="114300"/>
                </a:xfrm>
                <a:prstGeom prst="rect">
                  <a:avLst/>
                </a:prstGeom>
              </p:spPr>
            </p:pic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FE9728-70BC-AD1E-6AC6-79C9E65608E2}"/>
                    </a:ext>
                  </a:extLst>
                </p:cNvPr>
                <p:cNvSpPr txBox="1"/>
                <p:nvPr/>
              </p:nvSpPr>
              <p:spPr>
                <a:xfrm>
                  <a:off x="6298198" y="5691948"/>
                  <a:ext cx="1082584" cy="617647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Super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Capacitor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172882C-B0E9-CE8D-78F8-9214553950F5}"/>
                    </a:ext>
                  </a:extLst>
                </p:cNvPr>
                <p:cNvSpPr txBox="1"/>
                <p:nvPr/>
              </p:nvSpPr>
              <p:spPr>
                <a:xfrm>
                  <a:off x="4244082" y="4671889"/>
                  <a:ext cx="1777373" cy="117799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LTC7891</a:t>
                  </a:r>
                  <a:b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</a:b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Buck Converter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with GaN FETS</a:t>
                  </a:r>
                </a:p>
              </p:txBody>
            </p:sp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7ABFAE60-8DC4-501D-189F-BDA71A3767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6108672" y="5129578"/>
                  <a:ext cx="133467" cy="133467"/>
                </a:xfrm>
                <a:prstGeom prst="rect">
                  <a:avLst/>
                </a:prstGeom>
              </p:spPr>
            </p:pic>
            <p:pic>
              <p:nvPicPr>
                <p:cNvPr id="90" name="Picture 89">
                  <a:extLst>
                    <a:ext uri="{FF2B5EF4-FFF2-40B4-BE49-F238E27FC236}">
                      <a16:creationId xmlns:a16="http://schemas.microsoft.com/office/drawing/2014/main" id="{9620EC70-A89B-861E-5440-D9410DD5B3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53705" y="5146584"/>
                  <a:ext cx="114300" cy="114300"/>
                </a:xfrm>
                <a:prstGeom prst="rect">
                  <a:avLst/>
                </a:prstGeom>
              </p:spPr>
            </p:pic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899144F7-BB6B-A322-6406-C776E6F9428E}"/>
                    </a:ext>
                  </a:extLst>
                </p:cNvPr>
                <p:cNvSpPr txBox="1"/>
                <p:nvPr/>
              </p:nvSpPr>
              <p:spPr>
                <a:xfrm>
                  <a:off x="7725166" y="4517567"/>
                  <a:ext cx="1737360" cy="93167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LTC7893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Boost Regulator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with GaN FETS</a:t>
                  </a:r>
                </a:p>
              </p:txBody>
            </p:sp>
          </p:grp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0A110A1-B676-4637-3E61-9A20DD1936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99342" y="3636101"/>
                <a:ext cx="1794516" cy="357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3465A27-7E66-917C-3617-856F061B9CCA}"/>
                  </a:ext>
                </a:extLst>
              </p:cNvPr>
              <p:cNvSpPr/>
              <p:nvPr/>
            </p:nvSpPr>
            <p:spPr>
              <a:xfrm>
                <a:off x="7776626" y="4437238"/>
                <a:ext cx="1730752" cy="94864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800"/>
                  </a:spcAft>
                  <a:buClr>
                    <a:srgbClr val="00325C"/>
                  </a:buClr>
                  <a:buSzPct val="700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" pitchFamily="2" charset="77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AE2843-35E6-B98F-DB1B-E563FDFA94AC}"/>
                </a:ext>
              </a:extLst>
            </p:cNvPr>
            <p:cNvSpPr txBox="1"/>
            <p:nvPr/>
          </p:nvSpPr>
          <p:spPr>
            <a:xfrm>
              <a:off x="6602709" y="5910548"/>
              <a:ext cx="6891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8.9 V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3E9DB6C-FDB4-D845-661E-3FFF9E9C1B27}"/>
                </a:ext>
              </a:extLst>
            </p:cNvPr>
            <p:cNvCxnSpPr>
              <a:cxnSpLocks/>
            </p:cNvCxnSpPr>
            <p:nvPr/>
          </p:nvCxnSpPr>
          <p:spPr>
            <a:xfrm>
              <a:off x="3934700" y="4784318"/>
              <a:ext cx="349712" cy="483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CD11257-2F7E-2BCA-91E5-B6EF94D08E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2042" y="2975077"/>
              <a:ext cx="9497" cy="180602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4A48D41-71CB-45F7-EB16-46D723F0A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893841" y="4725041"/>
              <a:ext cx="133467" cy="13346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F5B4EB5-2038-0050-8613-B7004EBDD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3875069" y="4725041"/>
              <a:ext cx="133467" cy="133467"/>
            </a:xfrm>
            <a:prstGeom prst="rect">
              <a:avLst/>
            </a:prstGeom>
          </p:spPr>
        </p:pic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29087C4F-DE71-5D12-C7A7-7FDB2DCFC73E}"/>
                </a:ext>
              </a:extLst>
            </p:cNvPr>
            <p:cNvCxnSpPr>
              <a:cxnSpLocks/>
            </p:cNvCxnSpPr>
            <p:nvPr/>
          </p:nvCxnSpPr>
          <p:spPr>
            <a:xfrm>
              <a:off x="3940505" y="4275199"/>
              <a:ext cx="0" cy="128325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654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332">
        <p:fade/>
      </p:transition>
    </mc:Choice>
    <mc:Fallback xmlns="">
      <p:transition spd="med" advTm="18332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67D4D-DF15-69C0-BF74-CFB43B8CD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75FC3E7-FDED-F399-7946-9914633F5A14}"/>
              </a:ext>
            </a:extLst>
          </p:cNvPr>
          <p:cNvSpPr txBox="1"/>
          <p:nvPr/>
        </p:nvSpPr>
        <p:spPr>
          <a:xfrm>
            <a:off x="374904" y="1289304"/>
            <a:ext cx="4558229" cy="12909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ED141"/>
                </a:solidFill>
                <a:latin typeface="Barlow"/>
              </a:rPr>
              <a:t>MAX31827 Temperature Monitor &amp; Switch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D141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FED141"/>
                </a:solidFill>
                <a:latin typeface="Barlow"/>
              </a:rPr>
              <a:t>Low power with I</a:t>
            </a:r>
            <a:r>
              <a:rPr lang="en-US" b="1" baseline="30000" dirty="0">
                <a:solidFill>
                  <a:srgbClr val="FED141"/>
                </a:solidFill>
                <a:latin typeface="Barlow"/>
              </a:rPr>
              <a:t>2</a:t>
            </a:r>
            <a:r>
              <a:rPr lang="en-US" b="1" dirty="0">
                <a:solidFill>
                  <a:srgbClr val="FED141"/>
                </a:solidFill>
                <a:latin typeface="Barlow"/>
              </a:rPr>
              <a:t>C and </a:t>
            </a:r>
            <a:r>
              <a:rPr lang="en-US" b="1" dirty="0" err="1">
                <a:solidFill>
                  <a:srgbClr val="FED141"/>
                </a:solidFill>
                <a:latin typeface="Barlow"/>
              </a:rPr>
              <a:t>SMBus</a:t>
            </a:r>
            <a:r>
              <a:rPr lang="en-US" b="1" dirty="0">
                <a:solidFill>
                  <a:srgbClr val="FED141"/>
                </a:solidFill>
                <a:latin typeface="Barlow"/>
              </a:rPr>
              <a:t> support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D141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FED141"/>
                </a:solidFill>
                <a:latin typeface="Barlow"/>
              </a:rPr>
              <a:t>-45°C to 145°C temperature range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D141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FED141"/>
                </a:solidFill>
                <a:latin typeface="Barlow"/>
              </a:rPr>
              <a:t>Tiny 6-bump WLP:  1.048 mm x 1.268 mm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D141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ED141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039953D-C7FF-47D8-A9DC-755AB649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00" y="640080"/>
            <a:ext cx="11358000" cy="450000"/>
          </a:xfrm>
        </p:spPr>
        <p:txBody>
          <a:bodyPr/>
          <a:lstStyle/>
          <a:p>
            <a:r>
              <a:rPr lang="en-US" dirty="0"/>
              <a:t>Monitor Temperature and Catch Problems Early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10BAD-973F-362F-A27A-F2130FD11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887" y="6626803"/>
            <a:ext cx="5236846" cy="144000"/>
          </a:xfrm>
        </p:spPr>
        <p:txBody>
          <a:bodyPr/>
          <a:lstStyle/>
          <a:p>
            <a:r>
              <a:rPr lang="en-IE" dirty="0"/>
              <a:t>©2025 Analog Devices, Inc. All Rights Reserved.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6A53F1-F499-3E9C-C1BB-F27C06D3E428}"/>
              </a:ext>
            </a:extLst>
          </p:cNvPr>
          <p:cNvGrpSpPr/>
          <p:nvPr/>
        </p:nvGrpSpPr>
        <p:grpSpPr>
          <a:xfrm>
            <a:off x="231600" y="2301311"/>
            <a:ext cx="11863757" cy="4204080"/>
            <a:chOff x="231600" y="2301311"/>
            <a:chExt cx="11863757" cy="42040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2C3314E-8326-8085-8F71-AFF22BDB188B}"/>
                </a:ext>
              </a:extLst>
            </p:cNvPr>
            <p:cNvCxnSpPr>
              <a:cxnSpLocks/>
            </p:cNvCxnSpPr>
            <p:nvPr/>
          </p:nvCxnSpPr>
          <p:spPr>
            <a:xfrm>
              <a:off x="1402396" y="5551106"/>
              <a:ext cx="2530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7AC1F8-B7BC-7240-B562-92A7B90FDD0F}"/>
                </a:ext>
              </a:extLst>
            </p:cNvPr>
            <p:cNvSpPr txBox="1"/>
            <p:nvPr/>
          </p:nvSpPr>
          <p:spPr>
            <a:xfrm>
              <a:off x="7192939" y="6136059"/>
              <a:ext cx="3160188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rgbClr val="FED141"/>
                  </a:solidFill>
                  <a:latin typeface="Barlow"/>
                </a:rPr>
                <a:t>Alarm for over-temperature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D141"/>
                  </a:solidFill>
                  <a:effectLst/>
                  <a:uLnTx/>
                  <a:uFillTx/>
                  <a:latin typeface="Barlow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B82A61F-F593-3573-5606-BF7D9B8AB123}"/>
                </a:ext>
              </a:extLst>
            </p:cNvPr>
            <p:cNvGrpSpPr/>
            <p:nvPr/>
          </p:nvGrpSpPr>
          <p:grpSpPr>
            <a:xfrm>
              <a:off x="231600" y="2301311"/>
              <a:ext cx="11863757" cy="3978569"/>
              <a:chOff x="231600" y="2738814"/>
              <a:chExt cx="11863757" cy="3978569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B212C72-D4A8-C46B-8A23-BC2441AD87C5}"/>
                  </a:ext>
                </a:extLst>
              </p:cNvPr>
              <p:cNvGrpSpPr/>
              <p:nvPr/>
            </p:nvGrpSpPr>
            <p:grpSpPr>
              <a:xfrm>
                <a:off x="231600" y="2738814"/>
                <a:ext cx="11863757" cy="3811608"/>
                <a:chOff x="185466" y="2705848"/>
                <a:chExt cx="11863757" cy="3811608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FB2FE1B3-9670-5ADD-E513-98CFB2E641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290164" y="5196312"/>
                  <a:ext cx="1151694" cy="17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C138E703-0F20-5D2A-0B04-F26D1134A5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0002" y="4736886"/>
                  <a:ext cx="27915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AE89217-EF90-1E0A-EA64-791D1546CA7D}"/>
                    </a:ext>
                  </a:extLst>
                </p:cNvPr>
                <p:cNvSpPr txBox="1"/>
                <p:nvPr/>
              </p:nvSpPr>
              <p:spPr>
                <a:xfrm>
                  <a:off x="185466" y="4115721"/>
                  <a:ext cx="1526011" cy="1067586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Source 1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Main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Power Supply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(bench)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3AF83F4-91B2-ED07-AF3C-7814230221E2}"/>
                    </a:ext>
                  </a:extLst>
                </p:cNvPr>
                <p:cNvSpPr txBox="1"/>
                <p:nvPr/>
              </p:nvSpPr>
              <p:spPr>
                <a:xfrm>
                  <a:off x="185467" y="5459985"/>
                  <a:ext cx="1523828" cy="105747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Source 2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Backup Power Supply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(laptop adapter)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5F3E74E-E494-7FA4-7D46-6D8D918DE7B4}"/>
                    </a:ext>
                  </a:extLst>
                </p:cNvPr>
                <p:cNvSpPr txBox="1"/>
                <p:nvPr/>
              </p:nvSpPr>
              <p:spPr>
                <a:xfrm>
                  <a:off x="2425507" y="4571318"/>
                  <a:ext cx="1257943" cy="14520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LTC4421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Prioritized PowerPath Controller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2A300D0-DDF8-EF29-084C-834B69A8D3F4}"/>
                    </a:ext>
                  </a:extLst>
                </p:cNvPr>
                <p:cNvSpPr txBox="1"/>
                <p:nvPr/>
              </p:nvSpPr>
              <p:spPr>
                <a:xfrm>
                  <a:off x="9218781" y="2750013"/>
                  <a:ext cx="2284102" cy="148034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91440" tIns="0" rIns="9144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LTC2977</a:t>
                  </a: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 </a:t>
                  </a:r>
                  <a:b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</a:b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DPSM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System Voltage Monitor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26C651B-544D-8B8F-2C5C-ED062622D4AA}"/>
                    </a:ext>
                  </a:extLst>
                </p:cNvPr>
                <p:cNvSpPr txBox="1"/>
                <p:nvPr/>
              </p:nvSpPr>
              <p:spPr>
                <a:xfrm>
                  <a:off x="1803236" y="4468010"/>
                  <a:ext cx="429404" cy="169568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12 V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AFC9946-1546-C35D-A1E4-6A3A99C31993}"/>
                    </a:ext>
                  </a:extLst>
                </p:cNvPr>
                <p:cNvSpPr txBox="1"/>
                <p:nvPr/>
              </p:nvSpPr>
              <p:spPr>
                <a:xfrm>
                  <a:off x="3836972" y="6130138"/>
                  <a:ext cx="1238426" cy="272061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12 V or 19.5 V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7931F23-734E-194B-C885-FB440E3FBD60}"/>
                    </a:ext>
                  </a:extLst>
                </p:cNvPr>
                <p:cNvSpPr txBox="1"/>
                <p:nvPr/>
              </p:nvSpPr>
              <p:spPr>
                <a:xfrm>
                  <a:off x="1832204" y="5623802"/>
                  <a:ext cx="593969" cy="246859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19.5 V</a:t>
                  </a:r>
                </a:p>
              </p:txBody>
            </p:sp>
            <p:pic>
              <p:nvPicPr>
                <p:cNvPr id="33" name="Graphic 32" descr="Robot Hand with solid fill">
                  <a:extLst>
                    <a:ext uri="{FF2B5EF4-FFF2-40B4-BE49-F238E27FC236}">
                      <a16:creationId xmlns:a16="http://schemas.microsoft.com/office/drawing/2014/main" id="{18105146-41AC-7492-F07C-B7E02ADA9F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06667" y="4112323"/>
                  <a:ext cx="1942556" cy="1942556"/>
                </a:xfrm>
                <a:prstGeom prst="rect">
                  <a:avLst/>
                </a:prstGeom>
              </p:spPr>
            </p:pic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2D0F64F-4FF5-EE2D-EF92-6B65C89B816B}"/>
                    </a:ext>
                  </a:extLst>
                </p:cNvPr>
                <p:cNvSpPr txBox="1"/>
                <p:nvPr/>
              </p:nvSpPr>
              <p:spPr>
                <a:xfrm>
                  <a:off x="6288023" y="4914024"/>
                  <a:ext cx="597816" cy="242435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  9.0 V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422C60A-B924-8427-EC11-A8F1E83E19DF}"/>
                    </a:ext>
                  </a:extLst>
                </p:cNvPr>
                <p:cNvSpPr txBox="1"/>
                <p:nvPr/>
              </p:nvSpPr>
              <p:spPr>
                <a:xfrm>
                  <a:off x="9552032" y="4903168"/>
                  <a:ext cx="617265" cy="222235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12.0 V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CD17723-06F1-F06E-57DA-66E1EA403CC4}"/>
                    </a:ext>
                  </a:extLst>
                </p:cNvPr>
                <p:cNvSpPr txBox="1"/>
                <p:nvPr/>
              </p:nvSpPr>
              <p:spPr>
                <a:xfrm>
                  <a:off x="7725166" y="5676332"/>
                  <a:ext cx="1812538" cy="808596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MAX31827</a:t>
                  </a:r>
                  <a:b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</a:b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Temp Sensor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2AA7241-BECC-0901-938B-95AAB65E33F6}"/>
                    </a:ext>
                  </a:extLst>
                </p:cNvPr>
                <p:cNvSpPr txBox="1"/>
                <p:nvPr/>
              </p:nvSpPr>
              <p:spPr>
                <a:xfrm>
                  <a:off x="7757976" y="2705848"/>
                  <a:ext cx="1293532" cy="233946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Input Voltage</a:t>
                  </a: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FA5F07E-1B8B-D37E-5043-0624232666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18141" y="5217072"/>
                  <a:ext cx="0" cy="6212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366A485A-64C0-8BFC-238A-8A862DBF51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02774" y="5193687"/>
                  <a:ext cx="216192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F5BE239-45CD-E7FC-F73E-F6F22D34B78E}"/>
                    </a:ext>
                  </a:extLst>
                </p:cNvPr>
                <p:cNvSpPr txBox="1"/>
                <p:nvPr/>
              </p:nvSpPr>
              <p:spPr>
                <a:xfrm>
                  <a:off x="7330625" y="3016563"/>
                  <a:ext cx="1756716" cy="190552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Regulator Voltage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CF96EA0-020D-32DC-1AF9-6AE216F7930C}"/>
                    </a:ext>
                  </a:extLst>
                </p:cNvPr>
                <p:cNvSpPr txBox="1"/>
                <p:nvPr/>
              </p:nvSpPr>
              <p:spPr>
                <a:xfrm>
                  <a:off x="7201225" y="3369137"/>
                  <a:ext cx="1847577" cy="285087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SuperCap Voltage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A107820-3583-36B1-C5F0-46AAE434B2B2}"/>
                    </a:ext>
                  </a:extLst>
                </p:cNvPr>
                <p:cNvSpPr txBox="1"/>
                <p:nvPr/>
              </p:nvSpPr>
              <p:spPr>
                <a:xfrm>
                  <a:off x="7636470" y="3733912"/>
                  <a:ext cx="1412332" cy="226363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 anchor="t" anchorCtr="0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Output Voltage</a:t>
                  </a: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132202B0-205B-3AE6-53AC-E229DB3CF1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65907" y="3361079"/>
                  <a:ext cx="304337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DBAB8264-AB21-2AE3-483C-788E61FC49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201225" y="6517456"/>
                  <a:ext cx="28588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A46CA57A-501C-37A8-A5B8-9EF42B9BE9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37162" y="4038625"/>
                  <a:ext cx="12816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320BC788-A8D9-A9B9-CE21-F91A535A1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37162" y="4038625"/>
                  <a:ext cx="0" cy="3832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242EC361-776D-9035-70EF-EDA9B04763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37162" y="4421839"/>
                  <a:ext cx="216950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DFD2847F-173E-82ED-78A1-5831F81976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09961" y="4475854"/>
                  <a:ext cx="0" cy="70978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6B8D34B-7B05-ACFC-E3C9-36B360B048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64816" y="3720702"/>
                  <a:ext cx="22289" cy="2796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A8DD2A68-4E08-BB3A-82B4-C34CB576782B}"/>
                    </a:ext>
                  </a:extLst>
                </p:cNvPr>
                <p:cNvCxnSpPr>
                  <a:cxnSpLocks/>
                  <a:endCxn id="76" idx="2"/>
                </p:cNvCxnSpPr>
                <p:nvPr/>
              </p:nvCxnSpPr>
              <p:spPr>
                <a:xfrm>
                  <a:off x="3894371" y="3001771"/>
                  <a:ext cx="0" cy="179226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6646F891-D585-C88F-305D-032EB2263D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94370" y="3001771"/>
                  <a:ext cx="532441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ADAF33BB-B526-8AFA-784A-B5BAF485B3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37221" y="4679736"/>
                  <a:ext cx="114300" cy="114300"/>
                </a:xfrm>
                <a:prstGeom prst="rect">
                  <a:avLst/>
                </a:prstGeom>
              </p:spPr>
            </p:pic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3DE4102-41CE-853B-6572-97DAA59A9A98}"/>
                    </a:ext>
                  </a:extLst>
                </p:cNvPr>
                <p:cNvSpPr txBox="1"/>
                <p:nvPr/>
              </p:nvSpPr>
              <p:spPr>
                <a:xfrm>
                  <a:off x="6298198" y="5691948"/>
                  <a:ext cx="1082584" cy="617647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Super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Capacitor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35700B3-9A8B-3000-7BD8-45135613C4FA}"/>
                    </a:ext>
                  </a:extLst>
                </p:cNvPr>
                <p:cNvSpPr txBox="1"/>
                <p:nvPr/>
              </p:nvSpPr>
              <p:spPr>
                <a:xfrm>
                  <a:off x="4244082" y="4671889"/>
                  <a:ext cx="1777373" cy="117799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LTC7891</a:t>
                  </a:r>
                  <a:b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</a:b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Buck Converter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with GaN FETS</a:t>
                  </a:r>
                </a:p>
              </p:txBody>
            </p:sp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0339D229-4203-2789-D6CA-5D96DD212A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6108672" y="5129578"/>
                  <a:ext cx="133467" cy="133467"/>
                </a:xfrm>
                <a:prstGeom prst="rect">
                  <a:avLst/>
                </a:prstGeom>
              </p:spPr>
            </p:pic>
            <p:pic>
              <p:nvPicPr>
                <p:cNvPr id="90" name="Picture 89">
                  <a:extLst>
                    <a:ext uri="{FF2B5EF4-FFF2-40B4-BE49-F238E27FC236}">
                      <a16:creationId xmlns:a16="http://schemas.microsoft.com/office/drawing/2014/main" id="{F164A9CA-BA64-BAB4-F132-704299A2A6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53705" y="5146584"/>
                  <a:ext cx="114300" cy="114300"/>
                </a:xfrm>
                <a:prstGeom prst="rect">
                  <a:avLst/>
                </a:prstGeom>
              </p:spPr>
            </p:pic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C4B8FB1D-BC59-E0A2-E592-157D5C82A092}"/>
                    </a:ext>
                  </a:extLst>
                </p:cNvPr>
                <p:cNvSpPr txBox="1"/>
                <p:nvPr/>
              </p:nvSpPr>
              <p:spPr>
                <a:xfrm>
                  <a:off x="7725166" y="4539428"/>
                  <a:ext cx="1737360" cy="93167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wrap="square" lIns="0" tIns="0" rIns="0" bIns="0" rtlCol="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LTC7893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Boost Regulator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arlow"/>
                      <a:ea typeface="+mn-ea"/>
                      <a:cs typeface="+mn-cs"/>
                    </a:rPr>
                    <a:t>with GaN FETS</a:t>
                  </a:r>
                </a:p>
              </p:txBody>
            </p:sp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70589E14-C573-CE74-41EA-4F9089C685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6847707" y="5129578"/>
                  <a:ext cx="133467" cy="133467"/>
                </a:xfrm>
                <a:prstGeom prst="rect">
                  <a:avLst/>
                </a:prstGeom>
              </p:spPr>
            </p:pic>
            <p:pic>
              <p:nvPicPr>
                <p:cNvPr id="105" name="Picture 104">
                  <a:extLst>
                    <a:ext uri="{FF2B5EF4-FFF2-40B4-BE49-F238E27FC236}">
                      <a16:creationId xmlns:a16="http://schemas.microsoft.com/office/drawing/2014/main" id="{0B97DF46-083D-D8BD-9AEF-0F48E9A1E8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3828935" y="5129578"/>
                  <a:ext cx="133467" cy="133467"/>
                </a:xfrm>
                <a:prstGeom prst="rect">
                  <a:avLst/>
                </a:prstGeom>
              </p:spPr>
            </p:pic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8590902-F6D8-E791-535A-A5C363CB7C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4700" y="5221821"/>
                <a:ext cx="349712" cy="48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F4729F7-16ED-37D2-BA20-2086BE6FD478}"/>
                  </a:ext>
                </a:extLst>
              </p:cNvPr>
              <p:cNvSpPr txBox="1"/>
              <p:nvPr/>
            </p:nvSpPr>
            <p:spPr>
              <a:xfrm>
                <a:off x="6602709" y="6348051"/>
                <a:ext cx="6891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rlow"/>
                    <a:ea typeface="+mn-ea"/>
                    <a:cs typeface="+mn-cs"/>
                  </a:rPr>
                  <a:t>8.9 V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FDD8D62-0B4C-35E6-A1B8-8A7E9A40C5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99342" y="3753668"/>
                <a:ext cx="1794516" cy="357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D9EC5FA-7C2A-B84B-3334-3957AADD97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12042" y="3412580"/>
                <a:ext cx="9497" cy="180602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CB89C2-5CE7-4462-547F-A7B3B4F322A8}"/>
                  </a:ext>
                </a:extLst>
              </p:cNvPr>
              <p:cNvSpPr/>
              <p:nvPr/>
            </p:nvSpPr>
            <p:spPr>
              <a:xfrm>
                <a:off x="7771300" y="5690886"/>
                <a:ext cx="1812538" cy="827007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  <a:miter lim="800000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800"/>
                  </a:spcAft>
                  <a:buClr>
                    <a:srgbClr val="00325C"/>
                  </a:buClr>
                  <a:buSzPct val="70000"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rlow" pitchFamily="2" charset="77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1F05391B-2A81-409F-3B6E-7C73A14CEBA9}"/>
                </a:ext>
              </a:extLst>
            </p:cNvPr>
            <p:cNvCxnSpPr>
              <a:cxnSpLocks/>
            </p:cNvCxnSpPr>
            <p:nvPr/>
          </p:nvCxnSpPr>
          <p:spPr>
            <a:xfrm>
              <a:off x="3940505" y="4275199"/>
              <a:ext cx="0" cy="128325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6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332">
        <p:fade/>
      </p:transition>
    </mc:Choice>
    <mc:Fallback xmlns="">
      <p:transition spd="med" advTm="18332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4D244-906D-50E7-2876-499F6636B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84E43F-5FF9-1E5B-06D0-159F2BDE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ADI GaN Controllers Simplify Design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9F697-5D11-E264-3853-CC9FC17F8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 dirty="0"/>
              <a:t>©2025 Analog Devices, Inc. All Rights Reserved.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C15079-C785-E8E8-B746-9323F21D664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Robust</a:t>
            </a:r>
          </a:p>
          <a:p>
            <a:pPr marL="742950" lvl="1" indent="-285750"/>
            <a:r>
              <a:rPr lang="en-US" b="1" dirty="0"/>
              <a:t>Precise gate drive voltage optimizes performance and protects the GaN FET</a:t>
            </a:r>
          </a:p>
          <a:p>
            <a:pPr marL="742950" lvl="1" indent="-285750"/>
            <a:r>
              <a:rPr lang="en-US" b="1" dirty="0"/>
              <a:t>High switching frequency up to 3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Smart</a:t>
            </a:r>
          </a:p>
          <a:p>
            <a:pPr marL="742950" lvl="1" indent="-285750"/>
            <a:r>
              <a:rPr lang="en-US" b="1" dirty="0"/>
              <a:t>Smart integrated bootstrap switch</a:t>
            </a:r>
          </a:p>
          <a:p>
            <a:pPr marL="742950" lvl="1" indent="-285750"/>
            <a:r>
              <a:rPr lang="en-US" b="1" dirty="0"/>
              <a:t>Smart near-zero dead time increases efficiency and maximizes GaN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Control</a:t>
            </a:r>
          </a:p>
          <a:p>
            <a:pPr marL="742950" lvl="1" indent="-285750"/>
            <a:r>
              <a:rPr lang="en-US" b="1" dirty="0"/>
              <a:t>Split gate drive for pull-up and pull-down</a:t>
            </a:r>
          </a:p>
          <a:p>
            <a:pPr marL="742950" lvl="1" indent="-285750"/>
            <a:r>
              <a:rPr lang="en-US" b="1" dirty="0"/>
              <a:t>Dead time control adaptive or with a resistor</a:t>
            </a:r>
          </a:p>
        </p:txBody>
      </p:sp>
    </p:spTree>
    <p:extLst>
      <p:ext uri="{BB962C8B-B14F-4D97-AF65-F5344CB8AC3E}">
        <p14:creationId xmlns:p14="http://schemas.microsoft.com/office/powerpoint/2010/main" val="36659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392">
        <p:fade/>
      </p:transition>
    </mc:Choice>
    <mc:Fallback xmlns="">
      <p:transition spd="med" advTm="10392">
        <p:fade/>
      </p:transition>
    </mc:Fallback>
  </mc:AlternateContent>
</p:sld>
</file>

<file path=ppt/theme/theme1.xml><?xml version="1.0" encoding="utf-8"?>
<a:theme xmlns:a="http://schemas.openxmlformats.org/drawingml/2006/main" name="ADI-PowerPoint-Template-Trade-Show-Event">
  <a:themeElements>
    <a:clrScheme name="ADI Colors 2">
      <a:dk1>
        <a:srgbClr val="000000"/>
      </a:dk1>
      <a:lt1>
        <a:srgbClr val="FFFFFF"/>
      </a:lt1>
      <a:dk2>
        <a:srgbClr val="0067B9"/>
      </a:dk2>
      <a:lt2>
        <a:srgbClr val="9EA1AE"/>
      </a:lt2>
      <a:accent1>
        <a:srgbClr val="00325C"/>
      </a:accent1>
      <a:accent2>
        <a:srgbClr val="1B9CD0"/>
      </a:accent2>
      <a:accent3>
        <a:srgbClr val="8637BA"/>
      </a:accent3>
      <a:accent4>
        <a:srgbClr val="179963"/>
      </a:accent4>
      <a:accent5>
        <a:srgbClr val="FED141"/>
      </a:accent5>
      <a:accent6>
        <a:srgbClr val="C81A28"/>
      </a:accent6>
      <a:hlink>
        <a:srgbClr val="0067B9"/>
      </a:hlink>
      <a:folHlink>
        <a:srgbClr val="3C4157"/>
      </a:folHlink>
    </a:clrScheme>
    <a:fontScheme name="Custom 6">
      <a:majorFont>
        <a:latin typeface="Barlow Medium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  <a:miter lim="800000"/>
        </a:ln>
        <a:effectLst/>
      </a:spPr>
      <a:bodyPr rtlCol="0" anchor="ctr"/>
      <a:lstStyle>
        <a:defPPr algn="l" defTabSz="457200">
          <a:spcBef>
            <a:spcPts val="600"/>
          </a:spcBef>
          <a:spcAft>
            <a:spcPts val="800"/>
          </a:spcAft>
          <a:buClr>
            <a:schemeClr val="accent1"/>
          </a:buClr>
          <a:buSzPct val="70000"/>
          <a:defRPr dirty="0" err="1">
            <a:solidFill>
              <a:srgbClr val="000000"/>
            </a:solidFill>
            <a:latin typeface="Barlow" pitchFamily="2" charset="77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2" id="{1DF6D519-216F-B543-8F1C-409E59C1C625}" vid="{2995E136-3491-1341-BE1E-47A34A5DA0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DI Colors 2">
    <a:dk1>
      <a:srgbClr val="000000"/>
    </a:dk1>
    <a:lt1>
      <a:srgbClr val="FFFFFF"/>
    </a:lt1>
    <a:dk2>
      <a:srgbClr val="0067B9"/>
    </a:dk2>
    <a:lt2>
      <a:srgbClr val="9EA1AE"/>
    </a:lt2>
    <a:accent1>
      <a:srgbClr val="00325C"/>
    </a:accent1>
    <a:accent2>
      <a:srgbClr val="1B9CD0"/>
    </a:accent2>
    <a:accent3>
      <a:srgbClr val="8637BA"/>
    </a:accent3>
    <a:accent4>
      <a:srgbClr val="179963"/>
    </a:accent4>
    <a:accent5>
      <a:srgbClr val="FED141"/>
    </a:accent5>
    <a:accent6>
      <a:srgbClr val="C81A28"/>
    </a:accent6>
    <a:hlink>
      <a:srgbClr val="0067B9"/>
    </a:hlink>
    <a:folHlink>
      <a:srgbClr val="3C4157"/>
    </a:folHlink>
  </a:clrScheme>
</a:themeOverride>
</file>

<file path=ppt/theme/themeOverride2.xml><?xml version="1.0" encoding="utf-8"?>
<a:themeOverride xmlns:a="http://schemas.openxmlformats.org/drawingml/2006/main">
  <a:clrScheme name="ADI Colors 2">
    <a:dk1>
      <a:srgbClr val="000000"/>
    </a:dk1>
    <a:lt1>
      <a:srgbClr val="FFFFFF"/>
    </a:lt1>
    <a:dk2>
      <a:srgbClr val="0067B9"/>
    </a:dk2>
    <a:lt2>
      <a:srgbClr val="9EA1AE"/>
    </a:lt2>
    <a:accent1>
      <a:srgbClr val="00325C"/>
    </a:accent1>
    <a:accent2>
      <a:srgbClr val="1B9CD0"/>
    </a:accent2>
    <a:accent3>
      <a:srgbClr val="8637BA"/>
    </a:accent3>
    <a:accent4>
      <a:srgbClr val="179963"/>
    </a:accent4>
    <a:accent5>
      <a:srgbClr val="FED141"/>
    </a:accent5>
    <a:accent6>
      <a:srgbClr val="C81A28"/>
    </a:accent6>
    <a:hlink>
      <a:srgbClr val="0067B9"/>
    </a:hlink>
    <a:folHlink>
      <a:srgbClr val="3C4157"/>
    </a:folHlink>
  </a:clrScheme>
</a:themeOverride>
</file>

<file path=ppt/theme/themeOverride3.xml><?xml version="1.0" encoding="utf-8"?>
<a:themeOverride xmlns:a="http://schemas.openxmlformats.org/drawingml/2006/main">
  <a:clrScheme name="ADI Colors 2">
    <a:dk1>
      <a:srgbClr val="000000"/>
    </a:dk1>
    <a:lt1>
      <a:srgbClr val="FFFFFF"/>
    </a:lt1>
    <a:dk2>
      <a:srgbClr val="0067B9"/>
    </a:dk2>
    <a:lt2>
      <a:srgbClr val="9EA1AE"/>
    </a:lt2>
    <a:accent1>
      <a:srgbClr val="00325C"/>
    </a:accent1>
    <a:accent2>
      <a:srgbClr val="1B9CD0"/>
    </a:accent2>
    <a:accent3>
      <a:srgbClr val="8637BA"/>
    </a:accent3>
    <a:accent4>
      <a:srgbClr val="179963"/>
    </a:accent4>
    <a:accent5>
      <a:srgbClr val="FED141"/>
    </a:accent5>
    <a:accent6>
      <a:srgbClr val="C81A28"/>
    </a:accent6>
    <a:hlink>
      <a:srgbClr val="0067B9"/>
    </a:hlink>
    <a:folHlink>
      <a:srgbClr val="3C415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60FCED4A04E542972A7FF5EF02E88C" ma:contentTypeVersion="7" ma:contentTypeDescription="Create a new document." ma:contentTypeScope="" ma:versionID="b0ad7a5840e3c917f35eea5fb02fd08a">
  <xsd:schema xmlns:xsd="http://www.w3.org/2001/XMLSchema" xmlns:xs="http://www.w3.org/2001/XMLSchema" xmlns:p="http://schemas.microsoft.com/office/2006/metadata/properties" xmlns:ns2="621eb96d-0cfe-49f8-8606-bf9ad67458ee" targetNamespace="http://schemas.microsoft.com/office/2006/metadata/properties" ma:root="true" ma:fieldsID="5e141e61ba370a0ad05917c25bf11eac" ns2:_="">
    <xsd:import namespace="621eb96d-0cfe-49f8-8606-bf9ad67458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1eb96d-0cfe-49f8-8606-bf9ad67458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9ECE1A-0DB1-4B95-B8C8-D94A9344AB09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621eb96d-0cfe-49f8-8606-bf9ad67458e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4E11354-7BA8-4804-A288-5BECF6F645E6}">
  <ds:schemaRefs>
    <ds:schemaRef ds:uri="621eb96d-0cfe-49f8-8606-bf9ad67458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79FED3-2E4B-42E6-88E3-D68B08C9DD6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aa689b4-8f87-40e0-9c6f-7228de4d754a}" enabled="0" method="" siteId="{eaa689b4-8f87-40e0-9c6f-7228de4d754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ADI-PowerPoint-Template-Trade-Show-Event</Template>
  <TotalTime>4647</TotalTime>
  <Words>929</Words>
  <Application>Microsoft Macintosh PowerPoint</Application>
  <PresentationFormat>Widescreen</PresentationFormat>
  <Paragraphs>239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Wingdings 3</vt:lpstr>
      <vt:lpstr>Barlow Semi Condensed SemiBold</vt:lpstr>
      <vt:lpstr>Wingdings</vt:lpstr>
      <vt:lpstr>arial</vt:lpstr>
      <vt:lpstr>Barlow Medium</vt:lpstr>
      <vt:lpstr>Barlow</vt:lpstr>
      <vt:lpstr>Barlow SemiBold</vt:lpstr>
      <vt:lpstr>ADI-PowerPoint-Template-Trade-Show-Event</vt:lpstr>
      <vt:lpstr>PowerPoint Presentation</vt:lpstr>
      <vt:lpstr>Mission Critical Applications Require Robust Power</vt:lpstr>
      <vt:lpstr>Robust Power You Can Trust from ADI</vt:lpstr>
      <vt:lpstr>Power Glitches will NOT Stop the Robot</vt:lpstr>
      <vt:lpstr> GaN for Energy-Efficient Performance</vt:lpstr>
      <vt:lpstr>Keep Your System in the Know</vt:lpstr>
      <vt:lpstr> Robust System Performance for Wide-Band Gap GaN</vt:lpstr>
      <vt:lpstr>Monitor Temperature and Catch Problems Early</vt:lpstr>
      <vt:lpstr>ADI GaN Controllers Simplify Design</vt:lpstr>
      <vt:lpstr>ADI GaN Controllers Simplify Design</vt:lpstr>
      <vt:lpstr>Key Concepts for Reliable Power Systems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Ahuja, Gian</dc:creator>
  <cp:keywords/>
  <dc:description>2024 Version 1
© 2024 Analog Devices, Inc. All Rights Reserved</dc:description>
  <cp:lastModifiedBy>Apicella, Albert</cp:lastModifiedBy>
  <cp:revision>13</cp:revision>
  <cp:lastPrinted>2015-04-02T14:52:35Z</cp:lastPrinted>
  <dcterms:created xsi:type="dcterms:W3CDTF">2024-01-08T21:42:09Z</dcterms:created>
  <dcterms:modified xsi:type="dcterms:W3CDTF">2025-03-24T16:46:23Z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0x0101000D60FCED4A04E542972A7FF5EF02E88C</vt:lpwstr>
  </property>
</Properties>
</file>