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9" r:id="rId5"/>
    <p:sldId id="258" r:id="rId6"/>
    <p:sldId id="270" r:id="rId7"/>
    <p:sldId id="259" r:id="rId8"/>
    <p:sldId id="271" r:id="rId9"/>
    <p:sldId id="261" r:id="rId10"/>
    <p:sldId id="264" r:id="rId11"/>
    <p:sldId id="263" r:id="rId12"/>
    <p:sldId id="265" r:id="rId13"/>
    <p:sldId id="266" r:id="rId14"/>
    <p:sldId id="268" r:id="rId15"/>
    <p:sldId id="267" r:id="rId16"/>
    <p:sldId id="26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83" d="100"/>
          <a:sy n="83" d="100"/>
        </p:scale>
        <p:origin x="8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246C-1630-4C06-A389-789B2C8047B3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199F-A4A7-4EA5-9375-ACB6CDD2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86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246C-1630-4C06-A389-789B2C8047B3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199F-A4A7-4EA5-9375-ACB6CDD2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5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246C-1630-4C06-A389-789B2C8047B3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199F-A4A7-4EA5-9375-ACB6CDD2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47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246C-1630-4C06-A389-789B2C8047B3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199F-A4A7-4EA5-9375-ACB6CDD2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92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246C-1630-4C06-A389-789B2C8047B3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199F-A4A7-4EA5-9375-ACB6CDD2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00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246C-1630-4C06-A389-789B2C8047B3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199F-A4A7-4EA5-9375-ACB6CDD2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31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246C-1630-4C06-A389-789B2C8047B3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199F-A4A7-4EA5-9375-ACB6CDD2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2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246C-1630-4C06-A389-789B2C8047B3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199F-A4A7-4EA5-9375-ACB6CDD2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4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246C-1630-4C06-A389-789B2C8047B3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199F-A4A7-4EA5-9375-ACB6CDD2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9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246C-1630-4C06-A389-789B2C8047B3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199F-A4A7-4EA5-9375-ACB6CDD2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9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246C-1630-4C06-A389-789B2C8047B3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199F-A4A7-4EA5-9375-ACB6CDD2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4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7246C-1630-4C06-A389-789B2C8047B3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9199F-A4A7-4EA5-9375-ACB6CDD2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90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67000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dirty="0"/>
              <a:t>{portraits}</a:t>
            </a:r>
          </a:p>
        </p:txBody>
      </p:sp>
    </p:spTree>
    <p:extLst>
      <p:ext uri="{BB962C8B-B14F-4D97-AF65-F5344CB8AC3E}">
        <p14:creationId xmlns:p14="http://schemas.microsoft.com/office/powerpoint/2010/main" val="1372376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Casual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99" y="3886200"/>
            <a:ext cx="3806605" cy="25428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D68A6F-6A3D-443E-8CC9-3F23C870B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90987"/>
            <a:ext cx="3564051" cy="2542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7C5EC9-C98B-4D43-B948-2ADB79554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888" y="1190987"/>
            <a:ext cx="4572000" cy="2571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D3133E-E54A-4140-B112-FAAFD33AB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441" y="4038600"/>
            <a:ext cx="4252175" cy="23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2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43000"/>
            <a:ext cx="2339131" cy="3154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118" y="4419600"/>
            <a:ext cx="3137682" cy="2090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084" y="1103650"/>
            <a:ext cx="2603109" cy="3233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14" y="4422321"/>
            <a:ext cx="2719684" cy="20880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4419600"/>
            <a:ext cx="1676400" cy="2095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0290" y="1125873"/>
            <a:ext cx="2112310" cy="316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32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8563B-149E-482C-8920-72390A4C4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Studio Lighting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FA8F9-53AA-4073-A19B-D9A8A7487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Point Lighting </a:t>
            </a:r>
          </a:p>
          <a:p>
            <a:pPr lvl="1"/>
            <a:r>
              <a:rPr lang="en-US" dirty="0"/>
              <a:t>Key Light</a:t>
            </a:r>
          </a:p>
          <a:p>
            <a:pPr lvl="1"/>
            <a:r>
              <a:rPr lang="en-US" dirty="0"/>
              <a:t>Fill Light</a:t>
            </a:r>
          </a:p>
          <a:p>
            <a:pPr lvl="1"/>
            <a:r>
              <a:rPr lang="en-US" dirty="0"/>
              <a:t>Hair Light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BCE7AE-466C-4CBD-8983-ED7AD2640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62200"/>
            <a:ext cx="547687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3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F20A6-774A-4453-B4B9-3A3B2DF98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Studio Lighting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EF1C0B-C7AC-4F6B-9DE9-C4043D2D1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4126" y="1600200"/>
            <a:ext cx="511574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77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61385-0432-454D-B05D-82DD56BF1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Studio Lighting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78DC0-19A2-4C89-A3FC-3CCCE3AF0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 Point Lighting</a:t>
            </a:r>
          </a:p>
          <a:p>
            <a:pPr lvl="1"/>
            <a:r>
              <a:rPr lang="en-US" dirty="0"/>
              <a:t>Key Light</a:t>
            </a:r>
          </a:p>
          <a:p>
            <a:pPr lvl="1"/>
            <a:r>
              <a:rPr lang="en-US" dirty="0"/>
              <a:t>Fill Light</a:t>
            </a:r>
          </a:p>
          <a:p>
            <a:pPr lvl="1"/>
            <a:r>
              <a:rPr lang="en-US" dirty="0"/>
              <a:t>Hair light </a:t>
            </a:r>
          </a:p>
          <a:p>
            <a:pPr lvl="2"/>
            <a:r>
              <a:rPr lang="en-US" dirty="0"/>
              <a:t>(not Pictured) </a:t>
            </a:r>
          </a:p>
          <a:p>
            <a:pPr lvl="1"/>
            <a:r>
              <a:rPr lang="en-US" dirty="0"/>
              <a:t>Kicker Light x2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0E4B6-92F2-46C8-9046-1F491A55F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1" y="2275532"/>
            <a:ext cx="4936088" cy="32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3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509A9-1575-48FD-B30D-C832EA565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Studio Lighting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17C2C0-14D1-46EE-B382-C6BD5C86B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4100" y="1422256"/>
            <a:ext cx="4495800" cy="477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04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</a:t>
            </a:r>
            <a:r>
              <a:rPr lang="en-US" b="1" dirty="0"/>
              <a:t>BOLD</a:t>
            </a:r>
            <a:r>
              <a:rPr lang="en-US" dirty="0"/>
              <a:t> not </a:t>
            </a:r>
            <a:r>
              <a:rPr lang="en-US" i="1" dirty="0"/>
              <a:t>lame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Pictures should evoke a sense of feeling and create a story.</a:t>
            </a:r>
          </a:p>
          <a:p>
            <a:endParaRPr lang="en-US" dirty="0"/>
          </a:p>
          <a:p>
            <a:r>
              <a:rPr lang="en-US" dirty="0"/>
              <a:t>Take LOTS of photos before you decide which one is the best. SHOOT </a:t>
            </a:r>
            <a:r>
              <a:rPr lang="en-US" dirty="0" err="1"/>
              <a:t>SHOOT</a:t>
            </a:r>
            <a:r>
              <a:rPr lang="en-US" dirty="0"/>
              <a:t> </a:t>
            </a:r>
            <a:r>
              <a:rPr lang="en-US" dirty="0" err="1"/>
              <a:t>SHOOT</a:t>
            </a:r>
            <a:endParaRPr lang="en-US" dirty="0"/>
          </a:p>
          <a:p>
            <a:endParaRPr lang="en-US" dirty="0"/>
          </a:p>
          <a:p>
            <a:r>
              <a:rPr lang="en-US" dirty="0"/>
              <a:t>Above all be CREATIVE!</a:t>
            </a:r>
          </a:p>
        </p:txBody>
      </p:sp>
    </p:spTree>
    <p:extLst>
      <p:ext uri="{BB962C8B-B14F-4D97-AF65-F5344CB8AC3E}">
        <p14:creationId xmlns:p14="http://schemas.microsoft.com/office/powerpoint/2010/main" val="62580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Portrait?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painting, drawing, photograph, or engraving of a person, especially one depicting only the face or head and shoulders.</a:t>
            </a:r>
          </a:p>
          <a:p>
            <a:endParaRPr lang="en-US" dirty="0"/>
          </a:p>
          <a:p>
            <a:r>
              <a:rPr lang="en-US" dirty="0"/>
              <a:t>Casual or Professional?</a:t>
            </a:r>
          </a:p>
          <a:p>
            <a:endParaRPr lang="en-US" dirty="0"/>
          </a:p>
          <a:p>
            <a:r>
              <a:rPr lang="en-US" dirty="0"/>
              <a:t>Landscape or Portrait?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39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Landscape or Portrait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Orientation is important</a:t>
            </a:r>
          </a:p>
          <a:p>
            <a:pPr lvl="1"/>
            <a:r>
              <a:rPr lang="en-US" dirty="0"/>
              <a:t>Portrait Format</a:t>
            </a:r>
          </a:p>
          <a:p>
            <a:pPr lvl="2"/>
            <a:r>
              <a:rPr lang="en-US" dirty="0"/>
              <a:t>Is always taller than it is wide.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Landscape Format</a:t>
            </a:r>
          </a:p>
          <a:p>
            <a:pPr lvl="2"/>
            <a:r>
              <a:rPr lang="en-US" dirty="0"/>
              <a:t>Is always wider than it is tall. 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19800" y="1981200"/>
            <a:ext cx="137160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86400" y="4801829"/>
            <a:ext cx="2438400" cy="16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3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C8586-EDCE-6B46-647D-E9924CE9E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Portraits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D5D45-F8B0-8C36-82ED-986124E32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portraits are three quarter or quarter shots</a:t>
            </a:r>
          </a:p>
          <a:p>
            <a:pPr lvl="1"/>
            <a:r>
              <a:rPr lang="en-US" dirty="0"/>
              <a:t>Image is of the persons upper torso or shoulders and head</a:t>
            </a:r>
          </a:p>
          <a:p>
            <a:pPr lvl="1"/>
            <a:r>
              <a:rPr lang="en-US" dirty="0"/>
              <a:t>Can also be called a “bust” (think of old Greek Stone head sculptures </a:t>
            </a:r>
          </a:p>
          <a:p>
            <a:r>
              <a:rPr lang="en-US" dirty="0"/>
              <a:t> The “Original” Portrait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899F3-1364-5D4D-2143-6A35BF22A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4267200"/>
            <a:ext cx="180975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3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Casual Portrait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informal picture of a person or individual with a more relaxed feel.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740408"/>
            <a:ext cx="2362200" cy="35452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8E2B82-FF51-433D-9716-BA3778089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8" y="2898533"/>
            <a:ext cx="48482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65F0B-B6B3-1400-31CA-071C2553E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Causal Portraits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57BB3-B18E-ED4D-6FA7-CCFD529C0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ALL portrait rules apply to a casual portrait </a:t>
            </a:r>
          </a:p>
          <a:p>
            <a:r>
              <a:rPr lang="en-US" dirty="0"/>
              <a:t>Images can be “professional” looking, but not follow the basic rules</a:t>
            </a:r>
          </a:p>
          <a:p>
            <a:r>
              <a:rPr lang="en-US" dirty="0"/>
              <a:t>Using Depth of Field (DOF) is important to separate from the background</a:t>
            </a:r>
          </a:p>
          <a:p>
            <a:r>
              <a:rPr lang="en-US" dirty="0"/>
              <a:t>Usually naturally lighted</a:t>
            </a:r>
          </a:p>
        </p:txBody>
      </p:sp>
    </p:spTree>
    <p:extLst>
      <p:ext uri="{BB962C8B-B14F-4D97-AF65-F5344CB8AC3E}">
        <p14:creationId xmlns:p14="http://schemas.microsoft.com/office/powerpoint/2010/main" val="2105455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Portrait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Picture taken with corrected light, simulated or otherwise background, setup required.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474DE-06E9-4AB3-968D-5E146A1A8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75" y="2829935"/>
            <a:ext cx="558165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8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099FC-AEBC-60B4-7EA6-F013A469D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Portraits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ED1C6-3EC0-A6D3-11FE-97E32791B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Professional portraits do not require the individual to be dressed “professionally”</a:t>
            </a:r>
          </a:p>
          <a:p>
            <a:r>
              <a:rPr lang="en-US" dirty="0"/>
              <a:t>Lighting correction helps the photographer control the image captured</a:t>
            </a:r>
          </a:p>
          <a:p>
            <a:r>
              <a:rPr lang="en-US" dirty="0"/>
              <a:t> Often uses flat lighting pattern to show the face with no shadows</a:t>
            </a:r>
          </a:p>
          <a:p>
            <a:r>
              <a:rPr lang="en-US" dirty="0"/>
              <a:t>Up to the professional’s discretion </a:t>
            </a:r>
          </a:p>
        </p:txBody>
      </p:sp>
    </p:spTree>
    <p:extLst>
      <p:ext uri="{BB962C8B-B14F-4D97-AF65-F5344CB8AC3E}">
        <p14:creationId xmlns:p14="http://schemas.microsoft.com/office/powerpoint/2010/main" val="937117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Casual or Professional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243739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048432"/>
            <a:ext cx="18764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84" y="1219200"/>
            <a:ext cx="28479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68" y="4041058"/>
            <a:ext cx="2743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62701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465" y="347048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41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2890</TotalTime>
  <Words>299</Words>
  <Application>Microsoft Office PowerPoint</Application>
  <PresentationFormat>On-screen Show (4:3)</PresentationFormat>
  <Paragraphs>58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{portraits}</vt:lpstr>
      <vt:lpstr>What is a Portrait?</vt:lpstr>
      <vt:lpstr>Landscape or Portrait</vt:lpstr>
      <vt:lpstr>Portraits</vt:lpstr>
      <vt:lpstr>Casual Portrait </vt:lpstr>
      <vt:lpstr>Causal Portraits</vt:lpstr>
      <vt:lpstr>Professional Portrait</vt:lpstr>
      <vt:lpstr>Professional Portraits</vt:lpstr>
      <vt:lpstr>Casual or Professional</vt:lpstr>
      <vt:lpstr>Casual</vt:lpstr>
      <vt:lpstr>Professional</vt:lpstr>
      <vt:lpstr>Studio Lighting</vt:lpstr>
      <vt:lpstr>Studio Lighting</vt:lpstr>
      <vt:lpstr>Studio Lighting</vt:lpstr>
      <vt:lpstr>Studio Lighting</vt:lpstr>
      <vt:lpstr>Be BOLD not lame</vt:lpstr>
    </vt:vector>
  </TitlesOfParts>
  <Company>Syracuse City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{portraits}</dc:title>
  <dc:creator>English, Bryan</dc:creator>
  <cp:lastModifiedBy>English, Bryan</cp:lastModifiedBy>
  <cp:revision>22</cp:revision>
  <dcterms:created xsi:type="dcterms:W3CDTF">2015-01-13T14:01:21Z</dcterms:created>
  <dcterms:modified xsi:type="dcterms:W3CDTF">2025-01-27T14:00:10Z</dcterms:modified>
</cp:coreProperties>
</file>