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66" r:id="rId4"/>
    <p:sldId id="265" r:id="rId5"/>
    <p:sldId id="284" r:id="rId6"/>
    <p:sldId id="257" r:id="rId7"/>
    <p:sldId id="285" r:id="rId8"/>
    <p:sldId id="286" r:id="rId9"/>
    <p:sldId id="258" r:id="rId10"/>
    <p:sldId id="269" r:id="rId11"/>
    <p:sldId id="268" r:id="rId12"/>
    <p:sldId id="260" r:id="rId13"/>
    <p:sldId id="277" r:id="rId14"/>
    <p:sldId id="279" r:id="rId15"/>
    <p:sldId id="261" r:id="rId16"/>
    <p:sldId id="281" r:id="rId17"/>
    <p:sldId id="280" r:id="rId18"/>
    <p:sldId id="262" r:id="rId19"/>
    <p:sldId id="282" r:id="rId20"/>
    <p:sldId id="264" r:id="rId21"/>
    <p:sldId id="259" r:id="rId22"/>
    <p:sldId id="270" r:id="rId23"/>
    <p:sldId id="272" r:id="rId24"/>
    <p:sldId id="271" r:id="rId25"/>
    <p:sldId id="275" r:id="rId26"/>
    <p:sldId id="273" r:id="rId27"/>
    <p:sldId id="274" r:id="rId28"/>
    <p:sldId id="276" r:id="rId29"/>
    <p:sldId id="263" r:id="rId30"/>
    <p:sldId id="287" r:id="rId31"/>
    <p:sldId id="288" r:id="rId32"/>
    <p:sldId id="289" r:id="rId33"/>
    <p:sldId id="290" r:id="rId34"/>
    <p:sldId id="29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87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8A-4CCE-421C-ACF0-03B08CF2C6C7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D978-9967-44B9-9D5C-339226AA96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8A-4CCE-421C-ACF0-03B08CF2C6C7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D978-9967-44B9-9D5C-339226AA96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8A-4CCE-421C-ACF0-03B08CF2C6C7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D978-9967-44B9-9D5C-339226AA96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8A-4CCE-421C-ACF0-03B08CF2C6C7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D978-9967-44B9-9D5C-339226AA96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8A-4CCE-421C-ACF0-03B08CF2C6C7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D978-9967-44B9-9D5C-339226AA96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8A-4CCE-421C-ACF0-03B08CF2C6C7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D978-9967-44B9-9D5C-339226AA96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8A-4CCE-421C-ACF0-03B08CF2C6C7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D978-9967-44B9-9D5C-339226AA96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8A-4CCE-421C-ACF0-03B08CF2C6C7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D978-9967-44B9-9D5C-339226AA96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8A-4CCE-421C-ACF0-03B08CF2C6C7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D978-9967-44B9-9D5C-339226AA96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8A-4CCE-421C-ACF0-03B08CF2C6C7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D978-9967-44B9-9D5C-339226AA96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708A-4CCE-421C-ACF0-03B08CF2C6C7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D978-9967-44B9-9D5C-339226AA96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D708A-4CCE-421C-ACF0-03B08CF2C6C7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CD978-9967-44B9-9D5C-339226AA96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 descr="Digital Camera">
            <a:extLst>
              <a:ext uri="{FF2B5EF4-FFF2-40B4-BE49-F238E27FC236}">
                <a16:creationId xmlns:a16="http://schemas.microsoft.com/office/drawing/2014/main" id="{38CE6A20-3A74-3D7E-A60E-A2590F598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21" r="-1" b="-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485" y="1122363"/>
            <a:ext cx="301752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200" b="1"/>
              <a:t>The Camera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DOF </a:t>
            </a:r>
            <a:r>
              <a:rPr lang="en-US" dirty="0" err="1"/>
              <a:t>vs</a:t>
            </a:r>
            <a:r>
              <a:rPr lang="en-US" dirty="0"/>
              <a:t> Aperture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8229600" cy="518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Aperture/ F Stops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524000"/>
            <a:ext cx="5410200" cy="515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r>
              <a:rPr lang="en-US" dirty="0"/>
              <a:t>Camera Sensor is in the back of the camera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Device that captures the light from the lens and converts it into a stored digital signal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7DC29-2A8C-4DEE-9C87-0C25CE7D1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521" y="1676400"/>
            <a:ext cx="4830957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0712" y="1653381"/>
            <a:ext cx="53625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5000"/>
          <a:stretch>
            <a:fillRect/>
          </a:stretch>
        </p:blipFill>
        <p:spPr bwMode="auto">
          <a:xfrm>
            <a:off x="838200" y="1371600"/>
            <a:ext cx="729053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562600" y="5943600"/>
            <a:ext cx="1143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err="1"/>
              <a:t>Pentaprism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image that comes through the lens of the camera to be flipped and corrected for the eye to see</a:t>
            </a:r>
          </a:p>
          <a:p>
            <a:endParaRPr lang="en-US" dirty="0"/>
          </a:p>
          <a:p>
            <a:r>
              <a:rPr lang="en-US" dirty="0"/>
              <a:t>Used to create a SLR image</a:t>
            </a:r>
          </a:p>
          <a:p>
            <a:endParaRPr lang="en-US" dirty="0"/>
          </a:p>
          <a:p>
            <a:r>
              <a:rPr lang="en-US" dirty="0"/>
              <a:t>Image viewed will be exact same as image captured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Diagram 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77086"/>
            <a:ext cx="7168257" cy="467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0" y="3352800"/>
            <a:ext cx="2286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 t="8602" r="66232"/>
          <a:stretch>
            <a:fillRect/>
          </a:stretch>
        </p:blipFill>
        <p:spPr bwMode="auto">
          <a:xfrm>
            <a:off x="3276600" y="3733800"/>
            <a:ext cx="25146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</a:t>
            </a: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1584717"/>
            <a:ext cx="3825543" cy="306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200400" y="6096000"/>
            <a:ext cx="1143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200452"/>
            <a:ext cx="2971800" cy="482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Shutter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 device that allows light to pass for a determined period of time</a:t>
            </a:r>
          </a:p>
          <a:p>
            <a:endParaRPr lang="en-US" dirty="0"/>
          </a:p>
          <a:p>
            <a:r>
              <a:rPr lang="en-US" dirty="0"/>
              <a:t>Expressed in seconds and fractions of a second, lowest setting holds the shutter open</a:t>
            </a:r>
          </a:p>
          <a:p>
            <a:endParaRPr lang="en-US" b="1" dirty="0"/>
          </a:p>
          <a:p>
            <a:r>
              <a:rPr lang="en-US" dirty="0"/>
              <a:t>Bulb, 4, 2, 1 , 1/4, 1/60, 1/500, 1/3200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Shutter Action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3596217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8956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8956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48768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Shutter Device		     Close in Camera	 	   Open in Camera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4404A-5589-434B-A0AF-7F26F77DE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View </a:t>
            </a:r>
            <a:r>
              <a:rPr lang="en-US" dirty="0"/>
              <a:t>Finder Camera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C325A6-1B1E-4597-A700-882351698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948656"/>
            <a:ext cx="5715000" cy="3829050"/>
          </a:xfrm>
        </p:spPr>
      </p:pic>
    </p:spTree>
    <p:extLst>
      <p:ext uri="{BB962C8B-B14F-4D97-AF65-F5344CB8AC3E}">
        <p14:creationId xmlns:p14="http://schemas.microsoft.com/office/powerpoint/2010/main" val="1105428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Shutter Speeds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00" y="2362200"/>
            <a:ext cx="26162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362200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362200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44196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1 Second		         1/120 second	      	           1/500 second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Lens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glass elements of the camera made up of multiple different components to focus the light to the sensor</a:t>
            </a:r>
          </a:p>
          <a:p>
            <a:endParaRPr lang="en-US" dirty="0"/>
          </a:p>
          <a:p>
            <a:r>
              <a:rPr lang="en-US" dirty="0"/>
              <a:t>A 300mm lens has a longer distance between elements then a 25mm lens</a:t>
            </a:r>
          </a:p>
          <a:p>
            <a:endParaRPr lang="en-US" dirty="0"/>
          </a:p>
          <a:p>
            <a:r>
              <a:rPr lang="en-US" dirty="0"/>
              <a:t>Lenses over 100mm are called zoom a lens</a:t>
            </a:r>
          </a:p>
          <a:p>
            <a:endParaRPr lang="en-US" dirty="0"/>
          </a:p>
          <a:p>
            <a:r>
              <a:rPr lang="en-US" dirty="0"/>
              <a:t>Multiple different types of specialty lenses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Length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478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Elements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703" y="1600200"/>
            <a:ext cx="753059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Single Lens Design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640836" cy="481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Focusing of Light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81200"/>
            <a:ext cx="7924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Lenses</a:t>
            </a: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7543800" cy="528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Specialty Lenses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Tilt Shift</a:t>
            </a:r>
          </a:p>
          <a:p>
            <a:r>
              <a:rPr lang="en-US" dirty="0"/>
              <a:t>Fisheye</a:t>
            </a:r>
          </a:p>
          <a:p>
            <a:r>
              <a:rPr lang="en-US" dirty="0"/>
              <a:t>Perspective</a:t>
            </a:r>
          </a:p>
          <a:p>
            <a:r>
              <a:rPr lang="en-US" dirty="0"/>
              <a:t>Macro/ Micro</a:t>
            </a:r>
          </a:p>
          <a:p>
            <a:r>
              <a:rPr lang="en-US" dirty="0"/>
              <a:t>Zoom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14478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524000"/>
            <a:ext cx="20955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/>
          <a:srcRect l="2667" t="2667" r="4000" b="4000"/>
          <a:stretch>
            <a:fillRect/>
          </a:stretch>
        </p:blipFill>
        <p:spPr bwMode="auto">
          <a:xfrm>
            <a:off x="5943600" y="38100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1492" y="4114800"/>
            <a:ext cx="343524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7848600" cy="528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image is comprised of light entering the camera lens </a:t>
            </a:r>
          </a:p>
          <a:p>
            <a:r>
              <a:rPr lang="en-US" dirty="0"/>
              <a:t>Light is processed by the CCD and stored as digital information to be processed or printed</a:t>
            </a:r>
          </a:p>
          <a:p>
            <a:r>
              <a:rPr lang="en-US" dirty="0"/>
              <a:t>Without light there would be image</a:t>
            </a:r>
          </a:p>
          <a:p>
            <a:endParaRPr lang="en-US" dirty="0"/>
          </a:p>
          <a:p>
            <a:r>
              <a:rPr lang="en-US" dirty="0"/>
              <a:t>Two Primary Types of Light</a:t>
            </a:r>
          </a:p>
          <a:p>
            <a:pPr lvl="1"/>
            <a:r>
              <a:rPr lang="en-US" dirty="0"/>
              <a:t>Natural </a:t>
            </a:r>
          </a:p>
          <a:p>
            <a:pPr lvl="1"/>
            <a:r>
              <a:rPr lang="en-US" dirty="0"/>
              <a:t>Artificial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Finder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25963"/>
          </a:xfrm>
        </p:spPr>
        <p:txBody>
          <a:bodyPr/>
          <a:lstStyle/>
          <a:p>
            <a:r>
              <a:rPr lang="en-US" dirty="0"/>
              <a:t>Image can be considerably different from what will be captured.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8163"/>
          <a:stretch>
            <a:fillRect/>
          </a:stretch>
        </p:blipFill>
        <p:spPr bwMode="auto">
          <a:xfrm>
            <a:off x="1828800" y="2743200"/>
            <a:ext cx="537667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05B6A-E090-433B-BAC4-4503F65E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84600-F5C7-48B9-B309-4C948E483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 light cam come from various sources</a:t>
            </a:r>
          </a:p>
          <a:p>
            <a:pPr lvl="1"/>
            <a:r>
              <a:rPr lang="en-US" dirty="0"/>
              <a:t>The Sun</a:t>
            </a:r>
          </a:p>
          <a:p>
            <a:pPr lvl="1"/>
            <a:r>
              <a:rPr lang="en-US" dirty="0"/>
              <a:t>The Moon (REFLECTED light from the sun)</a:t>
            </a:r>
          </a:p>
          <a:p>
            <a:pPr lvl="1"/>
            <a:r>
              <a:rPr lang="en-US" dirty="0"/>
              <a:t>Starlight (other stars in the galaxy)</a:t>
            </a:r>
          </a:p>
          <a:p>
            <a:pPr lvl="1"/>
            <a:r>
              <a:rPr lang="en-US" dirty="0"/>
              <a:t>Fire (Candles, burning wood, etc.)</a:t>
            </a:r>
          </a:p>
          <a:p>
            <a:pPr lvl="1"/>
            <a:r>
              <a:rPr lang="en-US" dirty="0"/>
              <a:t>Bioluminescence</a:t>
            </a:r>
          </a:p>
          <a:p>
            <a:pPr lvl="2"/>
            <a:r>
              <a:rPr lang="en-US" dirty="0"/>
              <a:t>Bugs, Ocean Animals</a:t>
            </a:r>
          </a:p>
          <a:p>
            <a:pPr lvl="1"/>
            <a:r>
              <a:rPr lang="en-US" dirty="0"/>
              <a:t> Lighting Storms (natural electricity) </a:t>
            </a:r>
          </a:p>
        </p:txBody>
      </p:sp>
    </p:spTree>
    <p:extLst>
      <p:ext uri="{BB962C8B-B14F-4D97-AF65-F5344CB8AC3E}">
        <p14:creationId xmlns:p14="http://schemas.microsoft.com/office/powerpoint/2010/main" val="241962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DB21C-5F76-4CC1-9FD3-890A93787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Light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52AA66-4D7E-46A8-9014-A79D16E2E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38303"/>
            <a:ext cx="3672765" cy="244789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59C8C8-CFBB-40FE-A0A0-C35E4F923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46052"/>
            <a:ext cx="4736592" cy="4291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0517A1-3988-4A56-BE80-A826ECC8D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96651"/>
            <a:ext cx="4736592" cy="248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0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3218D-7953-45D1-8DAD-4F2F50F1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7BB93-6DBB-4EEB-8F46-6DC9A1E23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Artificial Light not produced by a natural phenomenon. </a:t>
            </a:r>
          </a:p>
          <a:p>
            <a:r>
              <a:rPr lang="en-US" dirty="0"/>
              <a:t>Light Bulbs</a:t>
            </a:r>
          </a:p>
          <a:p>
            <a:pPr lvl="1"/>
            <a:r>
              <a:rPr lang="en-US" dirty="0"/>
              <a:t>Incandescent </a:t>
            </a:r>
          </a:p>
          <a:p>
            <a:pPr lvl="1"/>
            <a:r>
              <a:rPr lang="en-US" dirty="0"/>
              <a:t>Fluorescent </a:t>
            </a:r>
          </a:p>
          <a:p>
            <a:pPr lvl="1"/>
            <a:r>
              <a:rPr lang="en-US" dirty="0"/>
              <a:t>CFL</a:t>
            </a:r>
          </a:p>
          <a:p>
            <a:pPr lvl="1"/>
            <a:r>
              <a:rPr lang="en-US" dirty="0"/>
              <a:t>LED</a:t>
            </a:r>
          </a:p>
          <a:p>
            <a:r>
              <a:rPr lang="en-US" dirty="0"/>
              <a:t>Flashes/ Strobes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25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D28C6-4D9E-4840-8493-3461B842C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Light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D990C6-82D1-4C83-A9B6-CECBFAFD6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79119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BA57F-D8E0-4004-A4DA-E3F1D55BB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b="1" dirty="0"/>
              <a:t>THE END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823222-AD01-4691-97F3-1C67070B9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72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Lens Reflex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Commonly known as an SLR Camera</a:t>
            </a:r>
          </a:p>
          <a:p>
            <a:endParaRPr lang="en-US" dirty="0"/>
          </a:p>
          <a:p>
            <a:r>
              <a:rPr lang="en-US" dirty="0"/>
              <a:t>Camera uses a mirror and prism system</a:t>
            </a:r>
          </a:p>
          <a:p>
            <a:endParaRPr lang="en-US" dirty="0"/>
          </a:p>
          <a:p>
            <a:r>
              <a:rPr lang="en-US" dirty="0"/>
              <a:t>Single Lens mounts to the front of the camera</a:t>
            </a:r>
          </a:p>
          <a:p>
            <a:endParaRPr lang="en-US" dirty="0"/>
          </a:p>
          <a:p>
            <a:r>
              <a:rPr lang="en-US" dirty="0"/>
              <a:t>DSLR</a:t>
            </a:r>
          </a:p>
          <a:p>
            <a:pPr lvl="1"/>
            <a:r>
              <a:rPr lang="en-US" dirty="0"/>
              <a:t>Digital SLR, moved from film to digital storage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DCD60-1AD2-4267-8507-8F978912F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SLR Camera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05D433-9B9C-4DBA-87B5-94DA28BCF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1491853"/>
            <a:ext cx="5165724" cy="3874293"/>
          </a:xfrm>
        </p:spPr>
      </p:pic>
    </p:spTree>
    <p:extLst>
      <p:ext uri="{BB962C8B-B14F-4D97-AF65-F5344CB8AC3E}">
        <p14:creationId xmlns:p14="http://schemas.microsoft.com/office/powerpoint/2010/main" val="1665115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DSLR Camera Components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600200"/>
            <a:ext cx="6843336" cy="46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4F2BC-DC11-4ACC-9EE4-28186B8B4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DLSR Camera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39C83C-3806-487E-8C1A-14830A01A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1352775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293D9-21ED-4E2A-B9A3-655F4042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Mirrorless Camera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12DC39-CE5E-40B3-8D77-9879D15A5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7" b="9894"/>
          <a:stretch/>
        </p:blipFill>
        <p:spPr>
          <a:xfrm>
            <a:off x="1828800" y="1281377"/>
            <a:ext cx="5486400" cy="4295245"/>
          </a:xfrm>
        </p:spPr>
      </p:pic>
    </p:spTree>
    <p:extLst>
      <p:ext uri="{BB962C8B-B14F-4D97-AF65-F5344CB8AC3E}">
        <p14:creationId xmlns:p14="http://schemas.microsoft.com/office/powerpoint/2010/main" val="1124338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Aperture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opening in the camera that controls the amount of light onto the sensor</a:t>
            </a:r>
          </a:p>
          <a:p>
            <a:endParaRPr lang="en-US" dirty="0"/>
          </a:p>
          <a:p>
            <a:r>
              <a:rPr lang="en-US" dirty="0"/>
              <a:t>Found inside the lens</a:t>
            </a:r>
          </a:p>
          <a:p>
            <a:endParaRPr lang="en-US" dirty="0"/>
          </a:p>
          <a:p>
            <a:r>
              <a:rPr lang="en-US" dirty="0"/>
              <a:t>Expressed in </a:t>
            </a:r>
            <a:r>
              <a:rPr lang="en-US" b="1" dirty="0"/>
              <a:t>F Stops </a:t>
            </a:r>
          </a:p>
          <a:p>
            <a:endParaRPr lang="en-US" b="1" dirty="0"/>
          </a:p>
          <a:p>
            <a:r>
              <a:rPr lang="en-US" dirty="0"/>
              <a:t>Each aperture opening is 1/2 the previous size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435</Words>
  <Application>Microsoft Office PowerPoint</Application>
  <PresentationFormat>On-screen Show (4:3)</PresentationFormat>
  <Paragraphs>103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The Camera</vt:lpstr>
      <vt:lpstr>View Finder Camera</vt:lpstr>
      <vt:lpstr>View Finder Camera</vt:lpstr>
      <vt:lpstr>Single Lens Reflex</vt:lpstr>
      <vt:lpstr>SLR Camera</vt:lpstr>
      <vt:lpstr>DSLR Camera Components</vt:lpstr>
      <vt:lpstr>DLSR Camera</vt:lpstr>
      <vt:lpstr>Mirrorless Camera</vt:lpstr>
      <vt:lpstr>Aperture</vt:lpstr>
      <vt:lpstr>DOF vs Aperture</vt:lpstr>
      <vt:lpstr>Aperture/ F Stops</vt:lpstr>
      <vt:lpstr>Sensor</vt:lpstr>
      <vt:lpstr>Sensor</vt:lpstr>
      <vt:lpstr>Function</vt:lpstr>
      <vt:lpstr>Pentaprism</vt:lpstr>
      <vt:lpstr>Diagram </vt:lpstr>
      <vt:lpstr>Function</vt:lpstr>
      <vt:lpstr>Shutter</vt:lpstr>
      <vt:lpstr>Shutter Action</vt:lpstr>
      <vt:lpstr>Shutter Speeds</vt:lpstr>
      <vt:lpstr>Lens</vt:lpstr>
      <vt:lpstr>Focal Length</vt:lpstr>
      <vt:lpstr>Lens Elements</vt:lpstr>
      <vt:lpstr>Simple Single Lens Design</vt:lpstr>
      <vt:lpstr>Focusing of Light</vt:lpstr>
      <vt:lpstr>Lenses</vt:lpstr>
      <vt:lpstr>Specialty Lenses</vt:lpstr>
      <vt:lpstr>Zoom</vt:lpstr>
      <vt:lpstr>Light</vt:lpstr>
      <vt:lpstr>Natural Light</vt:lpstr>
      <vt:lpstr>Natural Light</vt:lpstr>
      <vt:lpstr>Artificial Light</vt:lpstr>
      <vt:lpstr>Artificial Light</vt:lpstr>
      <vt:lpstr>THE END</vt:lpstr>
    </vt:vector>
  </TitlesOfParts>
  <Company>SCSD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Camera</dc:title>
  <dc:creator>user</dc:creator>
  <cp:lastModifiedBy>English, Bryan</cp:lastModifiedBy>
  <cp:revision>23</cp:revision>
  <dcterms:created xsi:type="dcterms:W3CDTF">2012-02-07T14:37:16Z</dcterms:created>
  <dcterms:modified xsi:type="dcterms:W3CDTF">2024-12-02T14:03:44Z</dcterms:modified>
</cp:coreProperties>
</file>