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61" r:id="rId5"/>
    <p:sldId id="262" r:id="rId6"/>
    <p:sldId id="263" r:id="rId7"/>
    <p:sldId id="259" r:id="rId8"/>
    <p:sldId id="260" r:id="rId9"/>
    <p:sldId id="264" r:id="rId10"/>
    <p:sldId id="265" r:id="rId11"/>
    <p:sldId id="271"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6" d="100"/>
          <a:sy n="116" d="100"/>
        </p:scale>
        <p:origin x="10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5/7/2025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80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5/7/2025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3151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5/7/2025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2963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5/7/2025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7981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5/7/2025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140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5/7/2025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18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5/7/2025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143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5/7/2025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1697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5/7/2025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422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5/7/2025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2573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5/7/2025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091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5/7/2025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3947044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23" r:id="rId6"/>
    <p:sldLayoutId id="2147483719" r:id="rId7"/>
    <p:sldLayoutId id="2147483720" r:id="rId8"/>
    <p:sldLayoutId id="2147483721" r:id="rId9"/>
    <p:sldLayoutId id="2147483722"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4CoEsqePADw" TargetMode="External"/><Relationship Id="rId2" Type="http://schemas.openxmlformats.org/officeDocument/2006/relationships/slideLayout" Target="../slideLayouts/slideLayout2.xml"/><Relationship Id="rId1" Type="http://schemas.openxmlformats.org/officeDocument/2006/relationships/video" Target="https://www.youtube.com/embed/4CoEsqePADw?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77C6E32D-58A1-4803-B369-C6AE28964DB3}"/>
              </a:ext>
            </a:extLst>
          </p:cNvPr>
          <p:cNvPicPr>
            <a:picLocks noChangeAspect="1"/>
          </p:cNvPicPr>
          <p:nvPr/>
        </p:nvPicPr>
        <p:blipFill rotWithShape="1">
          <a:blip r:embed="rId2"/>
          <a:srcRect l="13386" r="5138" b="-9"/>
          <a:stretch/>
        </p:blipFill>
        <p:spPr>
          <a:xfrm>
            <a:off x="20" y="10"/>
            <a:ext cx="8668492" cy="6857990"/>
          </a:xfrm>
          <a:prstGeom prst="rect">
            <a:avLst/>
          </a:prstGeom>
        </p:spPr>
      </p:pic>
      <p:sp>
        <p:nvSpPr>
          <p:cNvPr id="12"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48600" y="1122363"/>
            <a:ext cx="4023360" cy="3204134"/>
          </a:xfrm>
        </p:spPr>
        <p:txBody>
          <a:bodyPr anchor="b">
            <a:normAutofit/>
          </a:bodyPr>
          <a:lstStyle/>
          <a:p>
            <a:r>
              <a:rPr lang="en-US" sz="4800" dirty="0"/>
              <a:t>Camera</a:t>
            </a:r>
            <a:br>
              <a:rPr lang="en-US" sz="4800" dirty="0"/>
            </a:br>
            <a:r>
              <a:rPr lang="en-US" sz="4800" dirty="0"/>
              <a:t>Lenses</a:t>
            </a:r>
          </a:p>
        </p:txBody>
      </p:sp>
      <p:sp>
        <p:nvSpPr>
          <p:cNvPr id="3" name="Subtitle 2"/>
          <p:cNvSpPr>
            <a:spLocks noGrp="1"/>
          </p:cNvSpPr>
          <p:nvPr>
            <p:ph type="subTitle" idx="1"/>
          </p:nvPr>
        </p:nvSpPr>
        <p:spPr>
          <a:xfrm>
            <a:off x="7848600" y="4872922"/>
            <a:ext cx="4023360" cy="1208141"/>
          </a:xfrm>
        </p:spPr>
        <p:txBody>
          <a:bodyPr vert="horz" lIns="91440" tIns="45720" rIns="91440" bIns="45720" rtlCol="0" anchor="t">
            <a:normAutofit/>
          </a:bodyPr>
          <a:lstStyle/>
          <a:p>
            <a:r>
              <a:rPr lang="en-US" sz="2000" dirty="0"/>
              <a:t>Digital Photography</a:t>
            </a:r>
          </a:p>
        </p:txBody>
      </p:sp>
      <p:sp>
        <p:nvSpPr>
          <p:cNvPr id="14"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7EB7-A283-4EDD-97E0-D4EF3BF2AE83}"/>
              </a:ext>
            </a:extLst>
          </p:cNvPr>
          <p:cNvSpPr>
            <a:spLocks noGrp="1"/>
          </p:cNvSpPr>
          <p:nvPr>
            <p:ph type="title"/>
          </p:nvPr>
        </p:nvSpPr>
        <p:spPr/>
        <p:txBody>
          <a:bodyPr/>
          <a:lstStyle/>
          <a:p>
            <a:r>
              <a:rPr lang="en-US" dirty="0"/>
              <a:t>Zoom Lenses</a:t>
            </a:r>
          </a:p>
        </p:txBody>
      </p:sp>
      <p:pic>
        <p:nvPicPr>
          <p:cNvPr id="4" name="Picture 4" descr="A picture containing indoor, bottle, table, sitting&#10;&#10;Description automatically generated">
            <a:extLst>
              <a:ext uri="{FF2B5EF4-FFF2-40B4-BE49-F238E27FC236}">
                <a16:creationId xmlns:a16="http://schemas.microsoft.com/office/drawing/2014/main" id="{86FFDE18-4DFD-4873-AACF-A05A61DE024E}"/>
              </a:ext>
            </a:extLst>
          </p:cNvPr>
          <p:cNvPicPr>
            <a:picLocks noGrp="1" noChangeAspect="1"/>
          </p:cNvPicPr>
          <p:nvPr>
            <p:ph idx="1"/>
          </p:nvPr>
        </p:nvPicPr>
        <p:blipFill>
          <a:blip r:embed="rId2"/>
          <a:stretch>
            <a:fillRect/>
          </a:stretch>
        </p:blipFill>
        <p:spPr>
          <a:xfrm>
            <a:off x="4659319" y="-771"/>
            <a:ext cx="7487374" cy="6852343"/>
          </a:xfrm>
        </p:spPr>
      </p:pic>
    </p:spTree>
    <p:extLst>
      <p:ext uri="{BB962C8B-B14F-4D97-AF65-F5344CB8AC3E}">
        <p14:creationId xmlns:p14="http://schemas.microsoft.com/office/powerpoint/2010/main" val="402867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8357-8A4C-4100-A5C6-7230AC25F54F}"/>
              </a:ext>
            </a:extLst>
          </p:cNvPr>
          <p:cNvSpPr>
            <a:spLocks noGrp="1"/>
          </p:cNvSpPr>
          <p:nvPr>
            <p:ph type="title"/>
          </p:nvPr>
        </p:nvSpPr>
        <p:spPr/>
        <p:txBody>
          <a:bodyPr/>
          <a:lstStyle/>
          <a:p>
            <a:r>
              <a:rPr lang="en-US" dirty="0"/>
              <a:t>Zoom Lenses</a:t>
            </a:r>
          </a:p>
        </p:txBody>
      </p:sp>
      <p:pic>
        <p:nvPicPr>
          <p:cNvPr id="4" name="Content Placeholder 3">
            <a:extLst>
              <a:ext uri="{FF2B5EF4-FFF2-40B4-BE49-F238E27FC236}">
                <a16:creationId xmlns:a16="http://schemas.microsoft.com/office/drawing/2014/main" id="{3F59C710-D940-4593-95D5-36E589A5F0BB}"/>
              </a:ext>
            </a:extLst>
          </p:cNvPr>
          <p:cNvPicPr>
            <a:picLocks noGrp="1" noChangeAspect="1"/>
          </p:cNvPicPr>
          <p:nvPr>
            <p:ph idx="1"/>
          </p:nvPr>
        </p:nvPicPr>
        <p:blipFill>
          <a:blip r:embed="rId2"/>
          <a:stretch>
            <a:fillRect/>
          </a:stretch>
        </p:blipFill>
        <p:spPr>
          <a:xfrm>
            <a:off x="2016758" y="2099146"/>
            <a:ext cx="8158483" cy="4589147"/>
          </a:xfrm>
          <a:prstGeom prst="rect">
            <a:avLst/>
          </a:prstGeom>
        </p:spPr>
      </p:pic>
    </p:spTree>
    <p:extLst>
      <p:ext uri="{BB962C8B-B14F-4D97-AF65-F5344CB8AC3E}">
        <p14:creationId xmlns:p14="http://schemas.microsoft.com/office/powerpoint/2010/main" val="203693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D53D-FC07-47FD-8DB3-F5C87C16F213}"/>
              </a:ext>
            </a:extLst>
          </p:cNvPr>
          <p:cNvSpPr>
            <a:spLocks noGrp="1"/>
          </p:cNvSpPr>
          <p:nvPr>
            <p:ph type="title"/>
          </p:nvPr>
        </p:nvSpPr>
        <p:spPr/>
        <p:txBody>
          <a:bodyPr/>
          <a:lstStyle/>
          <a:p>
            <a:r>
              <a:rPr lang="en-US" dirty="0"/>
              <a:t>Specialty Lenses</a:t>
            </a:r>
          </a:p>
        </p:txBody>
      </p:sp>
      <p:sp>
        <p:nvSpPr>
          <p:cNvPr id="3" name="Content Placeholder 2">
            <a:extLst>
              <a:ext uri="{FF2B5EF4-FFF2-40B4-BE49-F238E27FC236}">
                <a16:creationId xmlns:a16="http://schemas.microsoft.com/office/drawing/2014/main" id="{423DDAE6-0B32-4C52-A563-DD69716B4F55}"/>
              </a:ext>
            </a:extLst>
          </p:cNvPr>
          <p:cNvSpPr>
            <a:spLocks noGrp="1"/>
          </p:cNvSpPr>
          <p:nvPr>
            <p:ph idx="1"/>
          </p:nvPr>
        </p:nvSpPr>
        <p:spPr/>
        <p:txBody>
          <a:bodyPr vert="horz" lIns="91440" tIns="45720" rIns="91440" bIns="45720" rtlCol="0" anchor="t">
            <a:normAutofit/>
          </a:bodyPr>
          <a:lstStyle/>
          <a:p>
            <a:r>
              <a:rPr lang="en-US" dirty="0"/>
              <a:t>There are dozens if not hundreds of Specialty Lenses </a:t>
            </a:r>
          </a:p>
          <a:p>
            <a:r>
              <a:rPr lang="en-US" dirty="0"/>
              <a:t>Some commonly used ones:</a:t>
            </a:r>
          </a:p>
          <a:p>
            <a:pPr lvl="1"/>
            <a:r>
              <a:rPr lang="en-US" dirty="0"/>
              <a:t>Fish Eye</a:t>
            </a:r>
          </a:p>
          <a:p>
            <a:pPr lvl="1"/>
            <a:r>
              <a:rPr lang="en-US" dirty="0"/>
              <a:t>Macro</a:t>
            </a:r>
          </a:p>
          <a:p>
            <a:pPr lvl="1"/>
            <a:r>
              <a:rPr lang="en-US" dirty="0"/>
              <a:t>Tilt-Shift</a:t>
            </a:r>
          </a:p>
          <a:p>
            <a:r>
              <a:rPr lang="en-US" dirty="0"/>
              <a:t>Each of these have special effect on photographs</a:t>
            </a:r>
          </a:p>
        </p:txBody>
      </p:sp>
    </p:spTree>
    <p:extLst>
      <p:ext uri="{BB962C8B-B14F-4D97-AF65-F5344CB8AC3E}">
        <p14:creationId xmlns:p14="http://schemas.microsoft.com/office/powerpoint/2010/main" val="85985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D41D-E8CB-4CB0-920B-5EDF75740F07}"/>
              </a:ext>
            </a:extLst>
          </p:cNvPr>
          <p:cNvSpPr>
            <a:spLocks noGrp="1"/>
          </p:cNvSpPr>
          <p:nvPr>
            <p:ph type="title"/>
          </p:nvPr>
        </p:nvSpPr>
        <p:spPr/>
        <p:txBody>
          <a:bodyPr/>
          <a:lstStyle/>
          <a:p>
            <a:r>
              <a:rPr lang="en-US" dirty="0"/>
              <a:t>Fisheye</a:t>
            </a:r>
          </a:p>
        </p:txBody>
      </p:sp>
      <p:pic>
        <p:nvPicPr>
          <p:cNvPr id="4" name="Picture 4" descr="A close up of electronics&#10;&#10;Description automatically generated">
            <a:extLst>
              <a:ext uri="{FF2B5EF4-FFF2-40B4-BE49-F238E27FC236}">
                <a16:creationId xmlns:a16="http://schemas.microsoft.com/office/drawing/2014/main" id="{657892E9-0839-4614-897B-324609067923}"/>
              </a:ext>
            </a:extLst>
          </p:cNvPr>
          <p:cNvPicPr>
            <a:picLocks noGrp="1" noChangeAspect="1"/>
          </p:cNvPicPr>
          <p:nvPr>
            <p:ph idx="1"/>
          </p:nvPr>
        </p:nvPicPr>
        <p:blipFill>
          <a:blip r:embed="rId2"/>
          <a:stretch>
            <a:fillRect/>
          </a:stretch>
        </p:blipFill>
        <p:spPr>
          <a:xfrm>
            <a:off x="202857" y="2220964"/>
            <a:ext cx="3694176" cy="3694176"/>
          </a:xfrm>
        </p:spPr>
      </p:pic>
      <p:pic>
        <p:nvPicPr>
          <p:cNvPr id="5" name="Picture 5" descr="A picture containing building, city, person, street&#10;&#10;Description automatically generated">
            <a:extLst>
              <a:ext uri="{FF2B5EF4-FFF2-40B4-BE49-F238E27FC236}">
                <a16:creationId xmlns:a16="http://schemas.microsoft.com/office/drawing/2014/main" id="{F0693188-EB9F-4660-B35D-7BB8EE628AD9}"/>
              </a:ext>
            </a:extLst>
          </p:cNvPr>
          <p:cNvPicPr>
            <a:picLocks noChangeAspect="1"/>
          </p:cNvPicPr>
          <p:nvPr/>
        </p:nvPicPr>
        <p:blipFill>
          <a:blip r:embed="rId3"/>
          <a:stretch>
            <a:fillRect/>
          </a:stretch>
        </p:blipFill>
        <p:spPr>
          <a:xfrm>
            <a:off x="3953219" y="1243089"/>
            <a:ext cx="7755874" cy="5216450"/>
          </a:xfrm>
          <a:prstGeom prst="rect">
            <a:avLst/>
          </a:prstGeom>
        </p:spPr>
      </p:pic>
    </p:spTree>
    <p:extLst>
      <p:ext uri="{BB962C8B-B14F-4D97-AF65-F5344CB8AC3E}">
        <p14:creationId xmlns:p14="http://schemas.microsoft.com/office/powerpoint/2010/main" val="152123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8E17-06E0-40C3-82B6-7BDB84B9702B}"/>
              </a:ext>
            </a:extLst>
          </p:cNvPr>
          <p:cNvSpPr>
            <a:spLocks noGrp="1"/>
          </p:cNvSpPr>
          <p:nvPr>
            <p:ph type="title"/>
          </p:nvPr>
        </p:nvSpPr>
        <p:spPr/>
        <p:txBody>
          <a:bodyPr/>
          <a:lstStyle/>
          <a:p>
            <a:r>
              <a:rPr lang="en-US" dirty="0"/>
              <a:t>Macro</a:t>
            </a:r>
          </a:p>
        </p:txBody>
      </p:sp>
      <p:pic>
        <p:nvPicPr>
          <p:cNvPr id="4" name="Picture 4" descr="A close up of a lens&#10;&#10;Description automatically generated">
            <a:extLst>
              <a:ext uri="{FF2B5EF4-FFF2-40B4-BE49-F238E27FC236}">
                <a16:creationId xmlns:a16="http://schemas.microsoft.com/office/drawing/2014/main" id="{97CFA0C4-307B-46B0-8663-EE2703CDCB59}"/>
              </a:ext>
            </a:extLst>
          </p:cNvPr>
          <p:cNvPicPr>
            <a:picLocks noGrp="1" noChangeAspect="1"/>
          </p:cNvPicPr>
          <p:nvPr>
            <p:ph idx="1"/>
          </p:nvPr>
        </p:nvPicPr>
        <p:blipFill>
          <a:blip r:embed="rId2"/>
          <a:stretch>
            <a:fillRect/>
          </a:stretch>
        </p:blipFill>
        <p:spPr>
          <a:xfrm>
            <a:off x="482623" y="2610898"/>
            <a:ext cx="3153004" cy="3153004"/>
          </a:xfrm>
        </p:spPr>
      </p:pic>
      <p:pic>
        <p:nvPicPr>
          <p:cNvPr id="5" name="Picture 5" descr="A insect on the ground&#10;&#10;Description automatically generated">
            <a:extLst>
              <a:ext uri="{FF2B5EF4-FFF2-40B4-BE49-F238E27FC236}">
                <a16:creationId xmlns:a16="http://schemas.microsoft.com/office/drawing/2014/main" id="{B4F0ABB9-7C0E-486D-9728-97119D7B3796}"/>
              </a:ext>
            </a:extLst>
          </p:cNvPr>
          <p:cNvPicPr>
            <a:picLocks noChangeAspect="1"/>
          </p:cNvPicPr>
          <p:nvPr/>
        </p:nvPicPr>
        <p:blipFill>
          <a:blip r:embed="rId3"/>
          <a:stretch>
            <a:fillRect/>
          </a:stretch>
        </p:blipFill>
        <p:spPr>
          <a:xfrm>
            <a:off x="4448978" y="2240603"/>
            <a:ext cx="6351224" cy="3689636"/>
          </a:xfrm>
          <a:prstGeom prst="rect">
            <a:avLst/>
          </a:prstGeom>
        </p:spPr>
      </p:pic>
    </p:spTree>
    <p:extLst>
      <p:ext uri="{BB962C8B-B14F-4D97-AF65-F5344CB8AC3E}">
        <p14:creationId xmlns:p14="http://schemas.microsoft.com/office/powerpoint/2010/main" val="422352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87DA-B82F-40F9-B1F8-D7E08CE6D4BF}"/>
              </a:ext>
            </a:extLst>
          </p:cNvPr>
          <p:cNvSpPr>
            <a:spLocks noGrp="1"/>
          </p:cNvSpPr>
          <p:nvPr>
            <p:ph type="title"/>
          </p:nvPr>
        </p:nvSpPr>
        <p:spPr/>
        <p:txBody>
          <a:bodyPr/>
          <a:lstStyle/>
          <a:p>
            <a:r>
              <a:rPr lang="en-US" dirty="0"/>
              <a:t>Tilt-Shift</a:t>
            </a:r>
          </a:p>
        </p:txBody>
      </p:sp>
      <p:pic>
        <p:nvPicPr>
          <p:cNvPr id="4" name="Picture 4" descr="A picture containing car, sitting, table, driving&#10;&#10;Description automatically generated">
            <a:extLst>
              <a:ext uri="{FF2B5EF4-FFF2-40B4-BE49-F238E27FC236}">
                <a16:creationId xmlns:a16="http://schemas.microsoft.com/office/drawing/2014/main" id="{9316A1E7-1F30-434A-A7B7-E2D4F9939216}"/>
              </a:ext>
            </a:extLst>
          </p:cNvPr>
          <p:cNvPicPr>
            <a:picLocks noGrp="1" noChangeAspect="1"/>
          </p:cNvPicPr>
          <p:nvPr>
            <p:ph idx="1"/>
          </p:nvPr>
        </p:nvPicPr>
        <p:blipFill>
          <a:blip r:embed="rId2"/>
          <a:stretch>
            <a:fillRect/>
          </a:stretch>
        </p:blipFill>
        <p:spPr>
          <a:xfrm>
            <a:off x="129411" y="2220963"/>
            <a:ext cx="3694176" cy="3694176"/>
          </a:xfrm>
        </p:spPr>
      </p:pic>
      <p:pic>
        <p:nvPicPr>
          <p:cNvPr id="3" name="Picture 2">
            <a:extLst>
              <a:ext uri="{FF2B5EF4-FFF2-40B4-BE49-F238E27FC236}">
                <a16:creationId xmlns:a16="http://schemas.microsoft.com/office/drawing/2014/main" id="{A0596221-2B0B-DED2-6687-2265050C17F1}"/>
              </a:ext>
            </a:extLst>
          </p:cNvPr>
          <p:cNvPicPr>
            <a:picLocks noChangeAspect="1"/>
          </p:cNvPicPr>
          <p:nvPr/>
        </p:nvPicPr>
        <p:blipFill>
          <a:blip r:embed="rId3"/>
          <a:stretch>
            <a:fillRect/>
          </a:stretch>
        </p:blipFill>
        <p:spPr>
          <a:xfrm>
            <a:off x="4777388" y="733982"/>
            <a:ext cx="5715000" cy="5000625"/>
          </a:xfrm>
          <a:prstGeom prst="rect">
            <a:avLst/>
          </a:prstGeom>
        </p:spPr>
      </p:pic>
    </p:spTree>
    <p:extLst>
      <p:ext uri="{BB962C8B-B14F-4D97-AF65-F5344CB8AC3E}">
        <p14:creationId xmlns:p14="http://schemas.microsoft.com/office/powerpoint/2010/main" val="139817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F080-A8E8-4390-93FF-CB6C13EF3F4C}"/>
              </a:ext>
            </a:extLst>
          </p:cNvPr>
          <p:cNvSpPr>
            <a:spLocks noGrp="1"/>
          </p:cNvSpPr>
          <p:nvPr>
            <p:ph type="title"/>
          </p:nvPr>
        </p:nvSpPr>
        <p:spPr/>
        <p:txBody>
          <a:bodyPr/>
          <a:lstStyle/>
          <a:p>
            <a:r>
              <a:rPr lang="en-US" dirty="0"/>
              <a:t>Focal Length Explained </a:t>
            </a:r>
          </a:p>
        </p:txBody>
      </p:sp>
      <p:sp>
        <p:nvSpPr>
          <p:cNvPr id="3" name="Content Placeholder 2">
            <a:extLst>
              <a:ext uri="{FF2B5EF4-FFF2-40B4-BE49-F238E27FC236}">
                <a16:creationId xmlns:a16="http://schemas.microsoft.com/office/drawing/2014/main" id="{7BBA6ED3-3177-4F4C-84ED-7E533B98D23D}"/>
              </a:ext>
            </a:extLst>
          </p:cNvPr>
          <p:cNvSpPr>
            <a:spLocks noGrp="1"/>
          </p:cNvSpPr>
          <p:nvPr>
            <p:ph idx="1"/>
          </p:nvPr>
        </p:nvSpPr>
        <p:spPr>
          <a:xfrm>
            <a:off x="533263" y="6272101"/>
            <a:ext cx="3433686" cy="351612"/>
          </a:xfrm>
        </p:spPr>
        <p:txBody>
          <a:bodyPr>
            <a:normAutofit/>
          </a:bodyPr>
          <a:lstStyle/>
          <a:p>
            <a:pPr marL="0" indent="0">
              <a:buNone/>
            </a:pPr>
            <a:r>
              <a:rPr lang="en-US" sz="1000" dirty="0">
                <a:solidFill>
                  <a:srgbClr val="FFC000"/>
                </a:solidFill>
                <a:hlinkClick r:id="rId3"/>
              </a:rPr>
              <a:t>https://www.youtube.com/watch?v=4CoEsqePADw</a:t>
            </a:r>
            <a:r>
              <a:rPr lang="en-US" sz="1000" dirty="0">
                <a:solidFill>
                  <a:srgbClr val="FFC000"/>
                </a:solidFill>
              </a:rPr>
              <a:t> </a:t>
            </a:r>
          </a:p>
        </p:txBody>
      </p:sp>
      <p:pic>
        <p:nvPicPr>
          <p:cNvPr id="4" name="Online Media 3" title="Camera Basics - Focal Length">
            <a:hlinkClick r:id="" action="ppaction://media"/>
            <a:extLst>
              <a:ext uri="{FF2B5EF4-FFF2-40B4-BE49-F238E27FC236}">
                <a16:creationId xmlns:a16="http://schemas.microsoft.com/office/drawing/2014/main" id="{B3C7FE80-D5E1-46B7-A076-D938F1A75BA8}"/>
              </a:ext>
            </a:extLst>
          </p:cNvPr>
          <p:cNvPicPr>
            <a:picLocks noRot="1" noChangeAspect="1"/>
          </p:cNvPicPr>
          <p:nvPr>
            <a:videoFile r:link="rId1"/>
          </p:nvPr>
        </p:nvPicPr>
        <p:blipFill>
          <a:blip r:embed="rId4"/>
          <a:stretch>
            <a:fillRect/>
          </a:stretch>
        </p:blipFill>
        <p:spPr>
          <a:xfrm>
            <a:off x="2123743" y="1728216"/>
            <a:ext cx="7528244" cy="4253458"/>
          </a:xfrm>
          <a:prstGeom prst="rect">
            <a:avLst/>
          </a:prstGeom>
        </p:spPr>
      </p:pic>
    </p:spTree>
    <p:extLst>
      <p:ext uri="{BB962C8B-B14F-4D97-AF65-F5344CB8AC3E}">
        <p14:creationId xmlns:p14="http://schemas.microsoft.com/office/powerpoint/2010/main" val="111992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8E25-4DCF-4282-931D-0C86FF3B6444}"/>
              </a:ext>
            </a:extLst>
          </p:cNvPr>
          <p:cNvSpPr>
            <a:spLocks noGrp="1"/>
          </p:cNvSpPr>
          <p:nvPr>
            <p:ph type="title"/>
          </p:nvPr>
        </p:nvSpPr>
        <p:spPr/>
        <p:txBody>
          <a:bodyPr/>
          <a:lstStyle/>
          <a:p>
            <a:r>
              <a:rPr lang="en-US" dirty="0"/>
              <a:t>Camera Lenses</a:t>
            </a:r>
          </a:p>
        </p:txBody>
      </p:sp>
      <p:sp>
        <p:nvSpPr>
          <p:cNvPr id="3" name="Content Placeholder 2">
            <a:extLst>
              <a:ext uri="{FF2B5EF4-FFF2-40B4-BE49-F238E27FC236}">
                <a16:creationId xmlns:a16="http://schemas.microsoft.com/office/drawing/2014/main" id="{FA24D34B-6B19-4CB9-95B0-C5EE7FBB984B}"/>
              </a:ext>
            </a:extLst>
          </p:cNvPr>
          <p:cNvSpPr>
            <a:spLocks noGrp="1"/>
          </p:cNvSpPr>
          <p:nvPr>
            <p:ph idx="1"/>
          </p:nvPr>
        </p:nvSpPr>
        <p:spPr/>
        <p:txBody>
          <a:bodyPr vert="horz" lIns="91440" tIns="45720" rIns="91440" bIns="45720" rtlCol="0" anchor="t">
            <a:normAutofit/>
          </a:bodyPr>
          <a:lstStyle/>
          <a:p>
            <a:r>
              <a:rPr lang="en-US" dirty="0"/>
              <a:t>There are many different types of Camera lenes. Each lenes has a different purpose. There are form factors for camera lenses as well. </a:t>
            </a:r>
          </a:p>
          <a:p>
            <a:endParaRPr lang="en-US" dirty="0"/>
          </a:p>
          <a:p>
            <a:r>
              <a:rPr lang="en-US" dirty="0"/>
              <a:t>We will just cover the basics of camera lenses because there is enough information to fill an entire course! </a:t>
            </a:r>
          </a:p>
        </p:txBody>
      </p:sp>
    </p:spTree>
    <p:extLst>
      <p:ext uri="{BB962C8B-B14F-4D97-AF65-F5344CB8AC3E}">
        <p14:creationId xmlns:p14="http://schemas.microsoft.com/office/powerpoint/2010/main" val="313293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A2CD-D5E6-4300-B5D6-9AFC4A90F57D}"/>
              </a:ext>
            </a:extLst>
          </p:cNvPr>
          <p:cNvSpPr>
            <a:spLocks noGrp="1"/>
          </p:cNvSpPr>
          <p:nvPr>
            <p:ph type="title"/>
          </p:nvPr>
        </p:nvSpPr>
        <p:spPr/>
        <p:txBody>
          <a:bodyPr/>
          <a:lstStyle/>
          <a:p>
            <a:r>
              <a:rPr lang="en-US" dirty="0"/>
              <a:t>Lens Types</a:t>
            </a:r>
          </a:p>
        </p:txBody>
      </p:sp>
      <p:sp>
        <p:nvSpPr>
          <p:cNvPr id="3" name="Content Placeholder 2">
            <a:extLst>
              <a:ext uri="{FF2B5EF4-FFF2-40B4-BE49-F238E27FC236}">
                <a16:creationId xmlns:a16="http://schemas.microsoft.com/office/drawing/2014/main" id="{F681889E-F8E3-461F-A616-26B0383E1AAC}"/>
              </a:ext>
            </a:extLst>
          </p:cNvPr>
          <p:cNvSpPr>
            <a:spLocks noGrp="1"/>
          </p:cNvSpPr>
          <p:nvPr>
            <p:ph idx="1"/>
          </p:nvPr>
        </p:nvSpPr>
        <p:spPr/>
        <p:txBody>
          <a:bodyPr vert="horz" lIns="91440" tIns="45720" rIns="91440" bIns="45720" rtlCol="0" anchor="t">
            <a:normAutofit lnSpcReduction="10000"/>
          </a:bodyPr>
          <a:lstStyle/>
          <a:p>
            <a:r>
              <a:rPr lang="en-US" dirty="0"/>
              <a:t>Prime Lenses</a:t>
            </a:r>
          </a:p>
          <a:p>
            <a:pPr lvl="1"/>
            <a:r>
              <a:rPr lang="en-US" dirty="0"/>
              <a:t>Non-zoom or fixed focal length </a:t>
            </a:r>
          </a:p>
          <a:p>
            <a:pPr lvl="2"/>
            <a:r>
              <a:rPr lang="en-US" dirty="0"/>
              <a:t>Examples 35mm, 50mm, 18 mm</a:t>
            </a:r>
          </a:p>
          <a:p>
            <a:r>
              <a:rPr lang="en-US" dirty="0"/>
              <a:t>Zoom Lenses</a:t>
            </a:r>
          </a:p>
          <a:p>
            <a:pPr lvl="1"/>
            <a:r>
              <a:rPr lang="en-US" dirty="0"/>
              <a:t>Variable length lenses </a:t>
            </a:r>
          </a:p>
          <a:p>
            <a:pPr lvl="2"/>
            <a:r>
              <a:rPr lang="en-US" dirty="0"/>
              <a:t>Examples 18-55mm, 100-300mm, 400-600mm</a:t>
            </a:r>
          </a:p>
          <a:p>
            <a:r>
              <a:rPr lang="en-US" dirty="0"/>
              <a:t>Specialty Lenses</a:t>
            </a:r>
          </a:p>
          <a:p>
            <a:pPr lvl="1"/>
            <a:r>
              <a:rPr lang="en-US" dirty="0"/>
              <a:t>Many different types and we will cover a few later in this lesson</a:t>
            </a:r>
          </a:p>
        </p:txBody>
      </p:sp>
    </p:spTree>
    <p:extLst>
      <p:ext uri="{BB962C8B-B14F-4D97-AF65-F5344CB8AC3E}">
        <p14:creationId xmlns:p14="http://schemas.microsoft.com/office/powerpoint/2010/main" val="394857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6D6-412B-4DDC-8629-9358649A228E}"/>
              </a:ext>
            </a:extLst>
          </p:cNvPr>
          <p:cNvSpPr>
            <a:spLocks noGrp="1"/>
          </p:cNvSpPr>
          <p:nvPr>
            <p:ph type="title"/>
          </p:nvPr>
        </p:nvSpPr>
        <p:spPr/>
        <p:txBody>
          <a:bodyPr/>
          <a:lstStyle/>
          <a:p>
            <a:r>
              <a:rPr lang="en-US" dirty="0"/>
              <a:t>Lens Focal Length</a:t>
            </a:r>
          </a:p>
        </p:txBody>
      </p:sp>
      <p:sp>
        <p:nvSpPr>
          <p:cNvPr id="3" name="Content Placeholder 2">
            <a:extLst>
              <a:ext uri="{FF2B5EF4-FFF2-40B4-BE49-F238E27FC236}">
                <a16:creationId xmlns:a16="http://schemas.microsoft.com/office/drawing/2014/main" id="{2E1E21B2-977F-4C52-9FF7-42B869C1291A}"/>
              </a:ext>
            </a:extLst>
          </p:cNvPr>
          <p:cNvSpPr>
            <a:spLocks noGrp="1"/>
          </p:cNvSpPr>
          <p:nvPr>
            <p:ph idx="1"/>
          </p:nvPr>
        </p:nvSpPr>
        <p:spPr/>
        <p:txBody>
          <a:bodyPr vert="horz" lIns="91440" tIns="45720" rIns="91440" bIns="45720" rtlCol="0" anchor="t">
            <a:normAutofit/>
          </a:bodyPr>
          <a:lstStyle/>
          <a:p>
            <a:r>
              <a:rPr lang="en-US" dirty="0"/>
              <a:t>First important thing to know and understand is what the Term FOCAL LENGTH means and how it relates to lenses. </a:t>
            </a:r>
          </a:p>
          <a:p>
            <a:r>
              <a:rPr lang="en-US" dirty="0"/>
              <a:t>Focal Length is the effective length the camera lenses can focus. This is the distance between the Convergence Point and the Sensor/ CCD and it determines how "far" the camera can actually focus a picture. </a:t>
            </a:r>
          </a:p>
          <a:p>
            <a:r>
              <a:rPr lang="en-US" dirty="0"/>
              <a:t>This is also true for cellphones and any digital camera. </a:t>
            </a:r>
          </a:p>
        </p:txBody>
      </p:sp>
    </p:spTree>
    <p:extLst>
      <p:ext uri="{BB962C8B-B14F-4D97-AF65-F5344CB8AC3E}">
        <p14:creationId xmlns:p14="http://schemas.microsoft.com/office/powerpoint/2010/main" val="37271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72DB-1CB5-4ADA-A754-2FA8C43653E7}"/>
              </a:ext>
            </a:extLst>
          </p:cNvPr>
          <p:cNvSpPr>
            <a:spLocks noGrp="1"/>
          </p:cNvSpPr>
          <p:nvPr>
            <p:ph type="title"/>
          </p:nvPr>
        </p:nvSpPr>
        <p:spPr/>
        <p:txBody>
          <a:bodyPr/>
          <a:lstStyle/>
          <a:p>
            <a:r>
              <a:rPr lang="en-US" dirty="0"/>
              <a:t>Convergence Point</a:t>
            </a:r>
          </a:p>
        </p:txBody>
      </p:sp>
      <p:pic>
        <p:nvPicPr>
          <p:cNvPr id="4" name="Picture 4" descr="Diagram&#10;&#10;Description automatically generated">
            <a:extLst>
              <a:ext uri="{FF2B5EF4-FFF2-40B4-BE49-F238E27FC236}">
                <a16:creationId xmlns:a16="http://schemas.microsoft.com/office/drawing/2014/main" id="{C7B9C60C-EF0D-4F35-861F-07B10F4D55A5}"/>
              </a:ext>
            </a:extLst>
          </p:cNvPr>
          <p:cNvPicPr>
            <a:picLocks noGrp="1" noChangeAspect="1"/>
          </p:cNvPicPr>
          <p:nvPr>
            <p:ph idx="1"/>
          </p:nvPr>
        </p:nvPicPr>
        <p:blipFill rotWithShape="1">
          <a:blip r:embed="rId2"/>
          <a:srcRect l="-463" t="11805" r="463" b="12153"/>
          <a:stretch/>
        </p:blipFill>
        <p:spPr>
          <a:xfrm>
            <a:off x="1540416" y="2139985"/>
            <a:ext cx="9116463" cy="4627272"/>
          </a:xfrm>
        </p:spPr>
      </p:pic>
    </p:spTree>
    <p:extLst>
      <p:ext uri="{BB962C8B-B14F-4D97-AF65-F5344CB8AC3E}">
        <p14:creationId xmlns:p14="http://schemas.microsoft.com/office/powerpoint/2010/main" val="120942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55FE-FA1F-460D-ADF1-DE53777D56EE}"/>
              </a:ext>
            </a:extLst>
          </p:cNvPr>
          <p:cNvSpPr>
            <a:spLocks noGrp="1"/>
          </p:cNvSpPr>
          <p:nvPr>
            <p:ph type="title"/>
          </p:nvPr>
        </p:nvSpPr>
        <p:spPr/>
        <p:txBody>
          <a:bodyPr/>
          <a:lstStyle/>
          <a:p>
            <a:r>
              <a:rPr lang="en-US" dirty="0"/>
              <a:t>Focal Length</a:t>
            </a:r>
          </a:p>
        </p:txBody>
      </p:sp>
      <p:pic>
        <p:nvPicPr>
          <p:cNvPr id="11" name="Picture 11" descr="Diagram&#10;&#10;Description automatically generated">
            <a:extLst>
              <a:ext uri="{FF2B5EF4-FFF2-40B4-BE49-F238E27FC236}">
                <a16:creationId xmlns:a16="http://schemas.microsoft.com/office/drawing/2014/main" id="{E3EB2F6C-650D-4D23-8CCB-77C0AFBFC153}"/>
              </a:ext>
            </a:extLst>
          </p:cNvPr>
          <p:cNvPicPr>
            <a:picLocks noGrp="1" noChangeAspect="1"/>
          </p:cNvPicPr>
          <p:nvPr>
            <p:ph idx="1"/>
          </p:nvPr>
        </p:nvPicPr>
        <p:blipFill>
          <a:blip r:embed="rId2"/>
          <a:stretch>
            <a:fillRect/>
          </a:stretch>
        </p:blipFill>
        <p:spPr>
          <a:xfrm>
            <a:off x="105688" y="2338654"/>
            <a:ext cx="11976730" cy="3899471"/>
          </a:xfrm>
        </p:spPr>
      </p:pic>
    </p:spTree>
    <p:extLst>
      <p:ext uri="{BB962C8B-B14F-4D97-AF65-F5344CB8AC3E}">
        <p14:creationId xmlns:p14="http://schemas.microsoft.com/office/powerpoint/2010/main" val="161787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F47-E66F-4493-9D91-B8EAFAA84AB8}"/>
              </a:ext>
            </a:extLst>
          </p:cNvPr>
          <p:cNvSpPr>
            <a:spLocks noGrp="1"/>
          </p:cNvSpPr>
          <p:nvPr>
            <p:ph type="title"/>
          </p:nvPr>
        </p:nvSpPr>
        <p:spPr/>
        <p:txBody>
          <a:bodyPr/>
          <a:lstStyle/>
          <a:p>
            <a:r>
              <a:rPr lang="en-US" dirty="0"/>
              <a:t>Prime Lenses</a:t>
            </a:r>
          </a:p>
        </p:txBody>
      </p:sp>
      <p:sp>
        <p:nvSpPr>
          <p:cNvPr id="3" name="Content Placeholder 2">
            <a:extLst>
              <a:ext uri="{FF2B5EF4-FFF2-40B4-BE49-F238E27FC236}">
                <a16:creationId xmlns:a16="http://schemas.microsoft.com/office/drawing/2014/main" id="{A69B5E88-9F72-41F6-ABCE-9CAE9E73338A}"/>
              </a:ext>
            </a:extLst>
          </p:cNvPr>
          <p:cNvSpPr>
            <a:spLocks noGrp="1"/>
          </p:cNvSpPr>
          <p:nvPr>
            <p:ph idx="1"/>
          </p:nvPr>
        </p:nvSpPr>
        <p:spPr/>
        <p:txBody>
          <a:bodyPr vert="horz" lIns="91440" tIns="45720" rIns="91440" bIns="45720" rtlCol="0" anchor="t">
            <a:normAutofit/>
          </a:bodyPr>
          <a:lstStyle/>
          <a:p>
            <a:r>
              <a:rPr lang="en-US" dirty="0"/>
              <a:t>These lenses are fixed in length and cannot be adjusted. They are used generally for close up photography and are excellent for portrait work or any work where your subject does not move. </a:t>
            </a:r>
          </a:p>
          <a:p>
            <a:r>
              <a:rPr lang="en-US" dirty="0"/>
              <a:t>Can provide and excellent amount of light and generally have some of the largest Apertures. </a:t>
            </a:r>
          </a:p>
        </p:txBody>
      </p:sp>
    </p:spTree>
    <p:extLst>
      <p:ext uri="{BB962C8B-B14F-4D97-AF65-F5344CB8AC3E}">
        <p14:creationId xmlns:p14="http://schemas.microsoft.com/office/powerpoint/2010/main" val="36527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5B55-6604-47AA-B573-ADADC2FBCD40}"/>
              </a:ext>
            </a:extLst>
          </p:cNvPr>
          <p:cNvSpPr>
            <a:spLocks noGrp="1"/>
          </p:cNvSpPr>
          <p:nvPr>
            <p:ph type="title"/>
          </p:nvPr>
        </p:nvSpPr>
        <p:spPr/>
        <p:txBody>
          <a:bodyPr/>
          <a:lstStyle/>
          <a:p>
            <a:r>
              <a:rPr lang="en-US" dirty="0"/>
              <a:t>Prime Lenses</a:t>
            </a:r>
          </a:p>
        </p:txBody>
      </p:sp>
      <p:pic>
        <p:nvPicPr>
          <p:cNvPr id="4" name="Picture 4" descr="A close up of electronics&#10;&#10;Description automatically generated">
            <a:extLst>
              <a:ext uri="{FF2B5EF4-FFF2-40B4-BE49-F238E27FC236}">
                <a16:creationId xmlns:a16="http://schemas.microsoft.com/office/drawing/2014/main" id="{BA3C47D6-9870-4772-992F-1D394EE42143}"/>
              </a:ext>
            </a:extLst>
          </p:cNvPr>
          <p:cNvPicPr>
            <a:picLocks noGrp="1" noChangeAspect="1"/>
          </p:cNvPicPr>
          <p:nvPr>
            <p:ph idx="1"/>
          </p:nvPr>
        </p:nvPicPr>
        <p:blipFill>
          <a:blip r:embed="rId2"/>
          <a:stretch>
            <a:fillRect/>
          </a:stretch>
        </p:blipFill>
        <p:spPr>
          <a:xfrm>
            <a:off x="412295" y="1055013"/>
            <a:ext cx="11684840" cy="6283138"/>
          </a:xfrm>
        </p:spPr>
      </p:pic>
    </p:spTree>
    <p:extLst>
      <p:ext uri="{BB962C8B-B14F-4D97-AF65-F5344CB8AC3E}">
        <p14:creationId xmlns:p14="http://schemas.microsoft.com/office/powerpoint/2010/main" val="372116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0F76-4024-46D2-9DF2-E40DC1854548}"/>
              </a:ext>
            </a:extLst>
          </p:cNvPr>
          <p:cNvSpPr>
            <a:spLocks noGrp="1"/>
          </p:cNvSpPr>
          <p:nvPr>
            <p:ph type="title"/>
          </p:nvPr>
        </p:nvSpPr>
        <p:spPr/>
        <p:txBody>
          <a:bodyPr/>
          <a:lstStyle/>
          <a:p>
            <a:r>
              <a:rPr lang="en-US" dirty="0"/>
              <a:t>Zoom Lenses</a:t>
            </a:r>
          </a:p>
        </p:txBody>
      </p:sp>
      <p:sp>
        <p:nvSpPr>
          <p:cNvPr id="3" name="Content Placeholder 2">
            <a:extLst>
              <a:ext uri="{FF2B5EF4-FFF2-40B4-BE49-F238E27FC236}">
                <a16:creationId xmlns:a16="http://schemas.microsoft.com/office/drawing/2014/main" id="{971D3A53-B2D2-4C68-929C-38B449DE4700}"/>
              </a:ext>
            </a:extLst>
          </p:cNvPr>
          <p:cNvSpPr>
            <a:spLocks noGrp="1"/>
          </p:cNvSpPr>
          <p:nvPr>
            <p:ph idx="1"/>
          </p:nvPr>
        </p:nvSpPr>
        <p:spPr/>
        <p:txBody>
          <a:bodyPr vert="horz" lIns="91440" tIns="45720" rIns="91440" bIns="45720" rtlCol="0" anchor="t">
            <a:normAutofit fontScale="92500"/>
          </a:bodyPr>
          <a:lstStyle/>
          <a:p>
            <a:r>
              <a:rPr lang="en-US" dirty="0"/>
              <a:t>Variable Length lenses come in all different sizes, but typically the longer length lenses over 100mm are considered Zoom. </a:t>
            </a:r>
          </a:p>
          <a:p>
            <a:r>
              <a:rPr lang="en-US" dirty="0"/>
              <a:t>The ability of the lenses to change size or "zoom in and out" is what these lenses are all about. </a:t>
            </a:r>
          </a:p>
          <a:p>
            <a:r>
              <a:rPr lang="en-US" dirty="0"/>
              <a:t>By extended the camera you change the Focal Length of the Lenses and therefore Zoom into something.</a:t>
            </a:r>
          </a:p>
          <a:p>
            <a:r>
              <a:rPr lang="en-US" dirty="0"/>
              <a:t>Also called Telephoto Lenses </a:t>
            </a:r>
          </a:p>
        </p:txBody>
      </p:sp>
    </p:spTree>
    <p:extLst>
      <p:ext uri="{BB962C8B-B14F-4D97-AF65-F5344CB8AC3E}">
        <p14:creationId xmlns:p14="http://schemas.microsoft.com/office/powerpoint/2010/main" val="2732481359"/>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1D2333"/>
      </a:dk2>
      <a:lt2>
        <a:srgbClr val="E8E4E2"/>
      </a:lt2>
      <a:accent1>
        <a:srgbClr val="22ADE6"/>
      </a:accent1>
      <a:accent2>
        <a:srgbClr val="174ED5"/>
      </a:accent2>
      <a:accent3>
        <a:srgbClr val="4129E7"/>
      </a:accent3>
      <a:accent4>
        <a:srgbClr val="7E17D5"/>
      </a:accent4>
      <a:accent5>
        <a:srgbClr val="DF29E7"/>
      </a:accent5>
      <a:accent6>
        <a:srgbClr val="D5178E"/>
      </a:accent6>
      <a:hlink>
        <a:srgbClr val="BF64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1976</TotalTime>
  <Words>348</Words>
  <Application>Microsoft Office PowerPoint</Application>
  <PresentationFormat>Widescreen</PresentationFormat>
  <Paragraphs>44</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Avenir Next LT Pro</vt:lpstr>
      <vt:lpstr>Calibri</vt:lpstr>
      <vt:lpstr>AccentBoxVTI</vt:lpstr>
      <vt:lpstr>Camera Lenses</vt:lpstr>
      <vt:lpstr>Camera Lenses</vt:lpstr>
      <vt:lpstr>Lens Types</vt:lpstr>
      <vt:lpstr>Lens Focal Length</vt:lpstr>
      <vt:lpstr>Convergence Point</vt:lpstr>
      <vt:lpstr>Focal Length</vt:lpstr>
      <vt:lpstr>Prime Lenses</vt:lpstr>
      <vt:lpstr>Prime Lenses</vt:lpstr>
      <vt:lpstr>Zoom Lenses</vt:lpstr>
      <vt:lpstr>Zoom Lenses</vt:lpstr>
      <vt:lpstr>Zoom Lenses</vt:lpstr>
      <vt:lpstr>Specialty Lenses</vt:lpstr>
      <vt:lpstr>Fisheye</vt:lpstr>
      <vt:lpstr>Macro</vt:lpstr>
      <vt:lpstr>Tilt-Shift</vt:lpstr>
      <vt:lpstr>Focal Length Explained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English, Bryan</dc:creator>
  <cp:lastModifiedBy>English, Bryan</cp:lastModifiedBy>
  <cp:revision>154</cp:revision>
  <dcterms:created xsi:type="dcterms:W3CDTF">2020-12-21T18:53:39Z</dcterms:created>
  <dcterms:modified xsi:type="dcterms:W3CDTF">2025-05-07T13:25:32Z</dcterms:modified>
</cp:coreProperties>
</file>