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6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6" r:id="rId1"/>
    <p:sldMasterId id="2147483677" r:id="rId2"/>
    <p:sldMasterId id="2147483813" r:id="rId3"/>
    <p:sldMasterId id="2147483825" r:id="rId4"/>
    <p:sldMasterId id="2147483831" r:id="rId5"/>
    <p:sldMasterId id="2147483833" r:id="rId6"/>
    <p:sldMasterId id="2147483838" r:id="rId7"/>
  </p:sldMasterIdLst>
  <p:notesMasterIdLst>
    <p:notesMasterId r:id="rId40"/>
  </p:notesMasterIdLst>
  <p:sldIdLst>
    <p:sldId id="384" r:id="rId8"/>
    <p:sldId id="303" r:id="rId9"/>
    <p:sldId id="298" r:id="rId10"/>
    <p:sldId id="299" r:id="rId11"/>
    <p:sldId id="385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95" r:id="rId20"/>
    <p:sldId id="333" r:id="rId21"/>
    <p:sldId id="317" r:id="rId22"/>
    <p:sldId id="318" r:id="rId23"/>
    <p:sldId id="319" r:id="rId24"/>
    <p:sldId id="398" r:id="rId25"/>
    <p:sldId id="399" r:id="rId26"/>
    <p:sldId id="407" r:id="rId27"/>
    <p:sldId id="400" r:id="rId28"/>
    <p:sldId id="401" r:id="rId29"/>
    <p:sldId id="402" r:id="rId30"/>
    <p:sldId id="403" r:id="rId31"/>
    <p:sldId id="370" r:id="rId32"/>
    <p:sldId id="404" r:id="rId33"/>
    <p:sldId id="405" r:id="rId34"/>
    <p:sldId id="386" r:id="rId35"/>
    <p:sldId id="387" r:id="rId36"/>
    <p:sldId id="373" r:id="rId37"/>
    <p:sldId id="391" r:id="rId38"/>
    <p:sldId id="379" r:id="rId39"/>
  </p:sldIdLst>
  <p:sldSz cx="9144000" cy="5143500" type="screen16x9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B1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79" autoAdjust="0"/>
  </p:normalViewPr>
  <p:slideViewPr>
    <p:cSldViewPr snapToGrid="0">
      <p:cViewPr varScale="1">
        <p:scale>
          <a:sx n="145" d="100"/>
          <a:sy n="145" d="100"/>
        </p:scale>
        <p:origin x="62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2" d="100"/>
          <a:sy n="52" d="100"/>
        </p:scale>
        <p:origin x="2680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theme" Target="theme/theme1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3659254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3229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9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b="1"/>
              <a:t>If you’re like me, those numbers are staggering and it’s hard to imagine that the 5.8 million Americans are estimated to have dementia today will double in the next 30 years.</a:t>
            </a: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b="1"/>
              <a:t>So what is dementia and what is Alzheimer’s? The simplest way to explain it is that dementia is an umbrella term we use to describe a group of symptoms related to cognitive decline. </a:t>
            </a:r>
            <a:endParaRPr b="1"/>
          </a:p>
          <a:p>
            <a:pPr marL="174708" lvl="0" indent="-174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Symptoms of dementia include difficulties with memory, language, problem-solving and other cognitive skills that affect a person’s ability to perform everyday activities. </a:t>
            </a:r>
            <a:endParaRPr/>
          </a:p>
          <a:p>
            <a:pPr marL="174708" marR="0" lvl="0" indent="-174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b="1"/>
              <a:t>Alzheimer’s disease </a:t>
            </a:r>
            <a:r>
              <a:rPr lang="en-US"/>
              <a:t>is the most common form of dementia and the one we hear about the most. But other causes of dementia include:</a:t>
            </a:r>
            <a:endParaRPr/>
          </a:p>
          <a:p>
            <a:pPr marL="174707" marR="0" lvl="0" indent="-17470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b="1"/>
              <a:t>Vascular dementia</a:t>
            </a:r>
            <a:r>
              <a:rPr lang="en-US"/>
              <a:t>: previously called multi-infarct or post-stroke dementia or even hardening of the arteries. It can occur in people who have had mini-strokes. Some estimates say that as many of 50% of people with Alzheimer’s also show signs of infarcts or mini-strokes. </a:t>
            </a:r>
            <a:endParaRPr/>
          </a:p>
          <a:p>
            <a:pPr marL="174707" lvl="0" indent="-17470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b="1"/>
              <a:t>Dementia with Lewy Bodies</a:t>
            </a:r>
            <a:r>
              <a:rPr lang="en-US"/>
              <a:t>:  Some symptoms of AD, however early symptoms can also include sleep disturbances, visual impairments, visual hallucinations, gait problems and Parkinsonian movement features. </a:t>
            </a:r>
            <a:endParaRPr/>
          </a:p>
          <a:p>
            <a:pPr marL="174708" lvl="0" indent="-17470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b="1"/>
              <a:t>Fronto-temporal lobar degeneration (FTLD) </a:t>
            </a:r>
            <a:r>
              <a:rPr lang="en-US" b="0"/>
              <a:t>Includes primary progressive aphasia, Pick’s disease, and several other dementias affecting the fronto-temporal lobe. Unlike Alzheimer’s, memory is typically not affected first. Instead typical early symptoms include marked changes in personality and behavior and or difficulty with producing or comprehending language. </a:t>
            </a:r>
            <a:endParaRPr b="0"/>
          </a:p>
          <a:p>
            <a:pPr marL="171450" lvl="0" indent="-95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b="1"/>
              <a:t>There are other conditions like Parkinson’s disease that can cause dementia. And some situations are reversible like hormone or vitamin deficiencies. That’s why getting a diagnosis is so important.</a:t>
            </a:r>
            <a:endParaRPr b="1"/>
          </a:p>
          <a:p>
            <a:pPr marL="171450" lvl="0" indent="-95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b="1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{</a:t>
            </a:r>
            <a:r>
              <a:rPr lang="en-US" sz="1100" b="1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LAUNCH POLL QUESTION After Slide 7:</a:t>
            </a:r>
            <a:r>
              <a:rPr lang="en-US" sz="11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Before this webinar did you know that Alzheimer's is the most common cause of dementia? Yes or No}</a:t>
            </a:r>
            <a:endParaRPr sz="1100"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71450" lvl="0" indent="-952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b="1"/>
          </a:p>
        </p:txBody>
      </p:sp>
      <p:sp>
        <p:nvSpPr>
          <p:cNvPr id="161" name="Google Shape;161;p9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9e3b09cc78_2_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1" name="Google Shape;261;g9e3b09cc78_2_229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051" tIns="46512" rIns="93051" bIns="46512" anchor="t" anchorCtr="0">
            <a:noAutofit/>
          </a:bodyPr>
          <a:lstStyle/>
          <a:p>
            <a:pPr marL="0" indent="0">
              <a:buSzPts val="1400"/>
              <a:buNone/>
            </a:pPr>
            <a:endParaRPr sz="1400" dirty="0"/>
          </a:p>
        </p:txBody>
      </p:sp>
      <p:sp>
        <p:nvSpPr>
          <p:cNvPr id="262" name="Google Shape;262;g9e3b09cc78_2_229:notes"/>
          <p:cNvSpPr txBox="1">
            <a:spLocks noGrp="1"/>
          </p:cNvSpPr>
          <p:nvPr>
            <p:ph type="sldNum" idx="12"/>
          </p:nvPr>
        </p:nvSpPr>
        <p:spPr>
          <a:xfrm>
            <a:off x="3970938" y="8829968"/>
            <a:ext cx="3037840" cy="466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051" tIns="46512" rIns="93051" bIns="46512" anchor="b" anchorCtr="0">
            <a:noAutofit/>
          </a:bodyPr>
          <a:lstStyle/>
          <a:p>
            <a:pPr>
              <a:buSzPts val="1200"/>
            </a:pPr>
            <a:fld id="{00000000-1234-1234-1234-123412341234}" type="slidenum">
              <a:rPr lang="en"/>
              <a:pPr>
                <a:buSzPts val="1200"/>
              </a:pPr>
              <a:t>25</a:t>
            </a:fld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p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Alzheimer’s Association 24/7 Helpline (800.272.3900) is available around the clock, 365 days a year. Through this free service, specialists and master’s-level clinicians offer confidential support and information to people living with the disease, caregivers, families and the public.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Call the 24/7 Helpline day or night to:</a:t>
            </a:r>
            <a:endParaRPr dirty="0"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Speak confidentially with master’s-level care consultants for decision-making</a:t>
            </a:r>
            <a:b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support, crisis assistance and education on issues families face every day.</a:t>
            </a:r>
            <a:endParaRPr dirty="0"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Learn about the symptoms of Alzheimer’s and other dementias.</a:t>
            </a:r>
            <a:endParaRPr dirty="0"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Find out about local programs and services.</a:t>
            </a:r>
            <a:endParaRPr dirty="0"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Get general information about legal, financial and care decisions, as well as treatment options for managing symptoms.</a:t>
            </a:r>
            <a:endParaRPr dirty="0"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Receive help in your preferred language through our bilingual staff or translation service, which accommodates more than 200 languages.</a:t>
            </a:r>
            <a:endParaRPr dirty="0"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 sz="1200" b="0" i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Access support through our TTY service (TTY: 866.403.3073) if assistance is required via a teletype device.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21" name="Google Shape;221;p9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26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9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All Alzheimer’s Association programs are now available online as we await the time that it’s safe for us to get back to in person programs. We have a variety of our education programs that you can take on demand. And our ALZ Navigator is a tremendous resource helping guide Caregivers to answers by creating a personalized action plan and linking you to information, support and local resources.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You can also receive a personalized phone or virtual Care Consultation to help you design a plan by calling our 24/7 Helpline at 800-272-3900. There you can talk to a social worker about your family’s unique needs and how to support the person you’re caring for.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31" name="Google Shape;231;p9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/>
                </a:buClr>
                <a:buSzPts val="1200"/>
                <a:buFont typeface="Calibri"/>
                <a:buNone/>
                <a:tabLst/>
                <a:defRPr/>
              </a:pPr>
              <a:t>28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9" name="Google Shape;239;p9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 b="1" dirty="0"/>
              <a:t>** Pause for Polling Question at the END of this slide*****</a:t>
            </a:r>
            <a:endParaRPr sz="1200" b="1"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endParaRPr sz="1200"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rPr lang="en-US" sz="1200" dirty="0"/>
              <a:t>Support groups offer excellent opportunities to learn directly from other experienced caregivers and gain support. Groups help caregivers work through their challenges and share coping strategies.</a:t>
            </a:r>
            <a:endParaRPr dirty="0"/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endParaRPr sz="12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wealth of community-based resources available in your area, including 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long term care and community based services, local Association offices and their offering of programs and support services.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</a:t>
            </a:r>
            <a:r>
              <a:rPr lang="en-US" sz="1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Visit alz.org/CRF</a:t>
            </a:r>
            <a:endParaRPr sz="1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b="1" dirty="0"/>
              <a:t>For those of you who are interested in a support, but without the formal group, I’d encourage you to check out ALZ Connected.</a:t>
            </a:r>
            <a:endParaRPr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b="1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9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tabLst/>
                <a:defRPr/>
              </a:pPr>
              <a:t>29</a:t>
            </a:fld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4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94" name="Google Shape;94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43150" y="4449384"/>
            <a:ext cx="3429000" cy="2940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 Background 1" type="obj">
  <p:cSld name="White Background 1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624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body" idx="1"/>
          </p:nvPr>
        </p:nvSpPr>
        <p:spPr>
          <a:xfrm>
            <a:off x="457200" y="833272"/>
            <a:ext cx="8229600" cy="372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Google Shape;80;p20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>
                <a:solidFill>
                  <a:srgbClr val="FFFFFF"/>
                </a:solidFill>
              </a:rPr>
              <a:pPr/>
              <a:t>‹#›</a:t>
            </a:fld>
            <a:endParaRPr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791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>
            <a:spLocks noGrp="1"/>
          </p:cNvSpPr>
          <p:nvPr>
            <p:ph type="title"/>
          </p:nvPr>
        </p:nvSpPr>
        <p:spPr>
          <a:xfrm>
            <a:off x="457200" y="1517061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97" name="Google Shape;97;p25" descr="C:\Users\rfuller\Downloads\alz_horizontal_bbsytag_white_rgb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982439" y="4397191"/>
            <a:ext cx="3168736" cy="5942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2709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 Background 1" type="obj">
  <p:cSld name="White Background 1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624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body" idx="1"/>
          </p:nvPr>
        </p:nvSpPr>
        <p:spPr>
          <a:xfrm>
            <a:off x="457200" y="833272"/>
            <a:ext cx="8229600" cy="372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Google Shape;80;p20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>
                <a:solidFill>
                  <a:srgbClr val="FFFFFF"/>
                </a:solidFill>
              </a:rPr>
              <a:pPr/>
              <a:t>‹#›</a:t>
            </a:fld>
            <a:endParaRPr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72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4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94" name="Google Shape;94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43150" y="4449384"/>
            <a:ext cx="3429000" cy="2940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9856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>
            <a:spLocks noGrp="1"/>
          </p:cNvSpPr>
          <p:nvPr>
            <p:ph type="title"/>
          </p:nvPr>
        </p:nvSpPr>
        <p:spPr>
          <a:xfrm>
            <a:off x="457200" y="1517061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97" name="Google Shape;97;p25" descr="C:\Users\rfuller\Downloads\alz_horizontal_bbsytag_white_rgb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982439" y="4397191"/>
            <a:ext cx="3168736" cy="5942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7797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 Background 1" type="obj">
  <p:cSld name="White Background 1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624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body" idx="1"/>
          </p:nvPr>
        </p:nvSpPr>
        <p:spPr>
          <a:xfrm>
            <a:off x="457200" y="833272"/>
            <a:ext cx="8229600" cy="372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0" name="Google Shape;80;p20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>
                <a:solidFill>
                  <a:srgbClr val="FFFFFF"/>
                </a:solidFill>
              </a:rPr>
              <a:pPr/>
              <a:t>‹#›</a:t>
            </a:fld>
            <a:endParaRPr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128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4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94" name="Google Shape;94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43150" y="4449384"/>
            <a:ext cx="3429000" cy="2940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4078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>
            <a:spLocks noGrp="1"/>
          </p:cNvSpPr>
          <p:nvPr>
            <p:ph type="title"/>
          </p:nvPr>
        </p:nvSpPr>
        <p:spPr>
          <a:xfrm>
            <a:off x="457200" y="1517061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97" name="Google Shape;97;p25" descr="C:\Users\rfuller\Downloads\alz_horizontal_bbsytag_white_rgb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982439" y="4397191"/>
            <a:ext cx="3168736" cy="5942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2061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5"/>
          <p:cNvSpPr txBox="1"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58" name="Google Shape;58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43150" y="4449386"/>
            <a:ext cx="3429000" cy="2940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3545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 Background 1" type="obj">
  <p:cSld name="White Background 1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7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624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75"/>
          <p:cNvSpPr txBox="1">
            <a:spLocks noGrp="1"/>
          </p:cNvSpPr>
          <p:nvPr>
            <p:ph type="body" idx="1"/>
          </p:nvPr>
        </p:nvSpPr>
        <p:spPr>
          <a:xfrm>
            <a:off x="457200" y="833272"/>
            <a:ext cx="8229600" cy="372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75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8239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 Background 2" type="twoObj">
  <p:cSld name="White Background 2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624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74"/>
          <p:cNvSpPr txBox="1">
            <a:spLocks noGrp="1"/>
          </p:cNvSpPr>
          <p:nvPr>
            <p:ph type="body" idx="1"/>
          </p:nvPr>
        </p:nvSpPr>
        <p:spPr>
          <a:xfrm>
            <a:off x="457200" y="835726"/>
            <a:ext cx="4038600" cy="3737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Google Shape;20;p74"/>
          <p:cNvSpPr txBox="1">
            <a:spLocks noGrp="1"/>
          </p:cNvSpPr>
          <p:nvPr>
            <p:ph type="body" idx="2"/>
          </p:nvPr>
        </p:nvSpPr>
        <p:spPr>
          <a:xfrm>
            <a:off x="4648200" y="835726"/>
            <a:ext cx="4038600" cy="3737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Google Shape;21;p7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1648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ission">
  <p:cSld name="Mission">
    <p:bg>
      <p:bgPr>
        <a:solidFill>
          <a:srgbClr val="E5E5E6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77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6809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White Background 3">
  <p:cSld name="White Background 3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8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5221224" cy="1222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85"/>
          <p:cNvSpPr txBox="1">
            <a:spLocks noGrp="1"/>
          </p:cNvSpPr>
          <p:nvPr>
            <p:ph type="body" idx="1"/>
          </p:nvPr>
        </p:nvSpPr>
        <p:spPr>
          <a:xfrm>
            <a:off x="457200" y="1428750"/>
            <a:ext cx="5221224" cy="3137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85"/>
          <p:cNvSpPr txBox="1">
            <a:spLocks noGrp="1"/>
          </p:cNvSpPr>
          <p:nvPr>
            <p:ph type="body" idx="2"/>
          </p:nvPr>
        </p:nvSpPr>
        <p:spPr>
          <a:xfrm>
            <a:off x="5720795" y="0"/>
            <a:ext cx="3419856" cy="4588002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85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8175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White Backgroun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624078"/>
          </a:xfrm>
          <a:prstGeom prst="rect">
            <a:avLst/>
          </a:prstGeom>
        </p:spPr>
        <p:txBody>
          <a:bodyPr/>
          <a:lstStyle>
            <a:lvl1pPr algn="l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3272"/>
            <a:ext cx="8229600" cy="3729822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39232-8DE6-4906-83C6-25E5FB93B92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03595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White Backgroun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624078"/>
          </a:xfrm>
          <a:prstGeom prst="rect">
            <a:avLst/>
          </a:prstGeom>
        </p:spPr>
        <p:txBody>
          <a:bodyPr/>
          <a:lstStyle>
            <a:lvl1pPr algn="l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35726"/>
            <a:ext cx="4038600" cy="3737372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35726"/>
            <a:ext cx="4038600" cy="3737372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4A58DC9F-EF16-41A8-8B48-28636B45A995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3730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White Backgroun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5221224" cy="1222771"/>
          </a:xfrm>
          <a:prstGeom prst="rect">
            <a:avLst/>
          </a:prstGeom>
        </p:spPr>
        <p:txBody>
          <a:bodyPr/>
          <a:lstStyle>
            <a:lvl1pPr algn="l"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28750"/>
            <a:ext cx="5221224" cy="313732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720795" y="0"/>
            <a:ext cx="3419856" cy="4588002"/>
          </a:xfrm>
          <a:prstGeom prst="rect">
            <a:avLst/>
          </a:prstGeom>
          <a:solidFill>
            <a:schemeClr val="bg2"/>
          </a:solidFill>
        </p:spPr>
        <p:txBody>
          <a:bodyPr anchor="ctr"/>
          <a:lstStyle>
            <a:lvl1pPr marL="0" indent="0">
              <a:buNone/>
              <a:defRPr sz="2400" baseline="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Insert text/graph/photo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39232-8DE6-4906-83C6-25E5FB93B92D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386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.pn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14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.png"/><Relationship Id="rId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/>
          <p:nvPr/>
        </p:nvSpPr>
        <p:spPr>
          <a:xfrm>
            <a:off x="0" y="4589494"/>
            <a:ext cx="9144000" cy="554006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40000" dist="23000" dir="5400000" rotWithShape="0">
              <a:srgbClr val="000000">
                <a:alpha val="3254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9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  <p:pic>
        <p:nvPicPr>
          <p:cNvPr id="76" name="Google Shape;76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79574" y="4758834"/>
            <a:ext cx="1999210" cy="2286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/>
          <p:nvPr/>
        </p:nvSpPr>
        <p:spPr>
          <a:xfrm>
            <a:off x="0" y="4589494"/>
            <a:ext cx="9144000" cy="554006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40000" dist="23000" dir="5400000" rotWithShape="0">
              <a:srgbClr val="000000">
                <a:alpha val="3254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 dirty="0">
              <a:solidFill>
                <a:srgbClr val="FFFFFF"/>
              </a:solidFill>
            </a:endParaRPr>
          </a:p>
        </p:txBody>
      </p:sp>
      <p:sp>
        <p:nvSpPr>
          <p:cNvPr id="75" name="Google Shape;75;p19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>
                <a:solidFill>
                  <a:srgbClr val="FFFFFF"/>
                </a:solidFill>
              </a:rPr>
              <a:pPr/>
              <a:t>‹#›</a:t>
            </a:fld>
            <a:endParaRPr dirty="0">
              <a:solidFill>
                <a:srgbClr val="FFFFFF"/>
              </a:solidFill>
            </a:endParaRPr>
          </a:p>
        </p:txBody>
      </p:sp>
      <p:pic>
        <p:nvPicPr>
          <p:cNvPr id="76" name="Google Shape;7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79574" y="4758834"/>
            <a:ext cx="1999210" cy="228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201042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8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/>
          <p:nvPr/>
        </p:nvSpPr>
        <p:spPr>
          <a:xfrm>
            <a:off x="0" y="4589494"/>
            <a:ext cx="9144000" cy="554006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40000" dist="23000" dir="5400000" rotWithShape="0">
              <a:srgbClr val="000000">
                <a:alpha val="3254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 dirty="0">
              <a:solidFill>
                <a:srgbClr val="FFFFFF"/>
              </a:solidFill>
            </a:endParaRPr>
          </a:p>
        </p:txBody>
      </p:sp>
      <p:sp>
        <p:nvSpPr>
          <p:cNvPr id="75" name="Google Shape;75;p19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>
                <a:solidFill>
                  <a:srgbClr val="FFFFFF"/>
                </a:solidFill>
              </a:rPr>
              <a:pPr/>
              <a:t>‹#›</a:t>
            </a:fld>
            <a:endParaRPr dirty="0">
              <a:solidFill>
                <a:srgbClr val="FFFFFF"/>
              </a:solidFill>
            </a:endParaRPr>
          </a:p>
        </p:txBody>
      </p:sp>
      <p:pic>
        <p:nvPicPr>
          <p:cNvPr id="76" name="Google Shape;76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79574" y="4758834"/>
            <a:ext cx="1999210" cy="228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387325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/>
          <p:nvPr/>
        </p:nvSpPr>
        <p:spPr>
          <a:xfrm>
            <a:off x="0" y="4589494"/>
            <a:ext cx="9144000" cy="554006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40000" dist="23000" dir="5400000" rotWithShape="0">
              <a:srgbClr val="000000">
                <a:alpha val="3254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 dirty="0">
              <a:solidFill>
                <a:srgbClr val="FFFFFF"/>
              </a:solidFill>
            </a:endParaRPr>
          </a:p>
        </p:txBody>
      </p:sp>
      <p:sp>
        <p:nvSpPr>
          <p:cNvPr id="75" name="Google Shape;75;p19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>
                <a:solidFill>
                  <a:srgbClr val="FFFFFF"/>
                </a:solidFill>
              </a:rPr>
              <a:pPr/>
              <a:t>‹#›</a:t>
            </a:fld>
            <a:endParaRPr dirty="0">
              <a:solidFill>
                <a:srgbClr val="FFFFFF"/>
              </a:solidFill>
            </a:endParaRPr>
          </a:p>
        </p:txBody>
      </p:sp>
      <p:pic>
        <p:nvPicPr>
          <p:cNvPr id="76" name="Google Shape;76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79574" y="4758834"/>
            <a:ext cx="1999210" cy="228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077667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 rotWithShape="1">
          <a:blip r:embed="rId3">
            <a:alphaModFix/>
          </a:blip>
          <a:srcRect b="27679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3" descr="https://insite.alz.org/downloads/communications/logos/alz_association/PeopleAndScienceBrandSymbol_cmyk.jpg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SzPts val="1800"/>
            </a:pPr>
            <a:endParaRPr sz="1800" dirty="0">
              <a:solidFill>
                <a:srgbClr val="4A0D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67404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3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3"/>
          <p:cNvSpPr/>
          <p:nvPr/>
        </p:nvSpPr>
        <p:spPr>
          <a:xfrm>
            <a:off x="0" y="4589494"/>
            <a:ext cx="9144000" cy="554006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0">
              <a:solidFill>
                <a:srgbClr val="FFFFFF"/>
              </a:solidFill>
            </a:endParaRPr>
          </a:p>
        </p:txBody>
      </p:sp>
      <p:sp>
        <p:nvSpPr>
          <p:cNvPr id="11" name="Google Shape;11;p73"/>
          <p:cNvSpPr txBox="1">
            <a:spLocks noGrp="1"/>
          </p:cNvSpPr>
          <p:nvPr>
            <p:ph type="sldNum" idx="12"/>
          </p:nvPr>
        </p:nvSpPr>
        <p:spPr>
          <a:xfrm>
            <a:off x="8001000" y="4766310"/>
            <a:ext cx="609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>
                <a:solidFill>
                  <a:srgbClr val="FFFFFF"/>
                </a:solidFill>
              </a:rPr>
              <a:pPr/>
              <a:t>‹#›</a:t>
            </a:fld>
            <a:endParaRPr>
              <a:solidFill>
                <a:srgbClr val="FFFFFF"/>
              </a:solidFill>
            </a:endParaRPr>
          </a:p>
        </p:txBody>
      </p:sp>
      <p:pic>
        <p:nvPicPr>
          <p:cNvPr id="12" name="Google Shape;12;p7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579574" y="4758834"/>
            <a:ext cx="1999210" cy="228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431064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4589494"/>
            <a:ext cx="9144000" cy="55400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en-US" sz="1800" kern="1200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01000" y="4766310"/>
            <a:ext cx="609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/>
                </a:solidFill>
              </a:defRPr>
            </a:lvl1pPr>
          </a:lstStyle>
          <a:p>
            <a:pPr>
              <a:buClrTx/>
              <a:buFontTx/>
              <a:buNone/>
            </a:pPr>
            <a:fld id="{36839232-8DE6-4906-83C6-25E5FB93B92D}" type="slidenum">
              <a:rPr lang="en-US" kern="1200" smtClean="0">
                <a:solidFill>
                  <a:prstClr val="white"/>
                </a:solidFill>
                <a:ea typeface="+mn-ea"/>
              </a:rPr>
              <a:pPr>
                <a:buClrTx/>
                <a:buFontTx/>
                <a:buNone/>
              </a:pPr>
              <a:t>‹#›</a:t>
            </a:fld>
            <a:endParaRPr lang="en-US" kern="1200" dirty="0">
              <a:solidFill>
                <a:prstClr val="white"/>
              </a:solidFill>
              <a:ea typeface="+mn-ea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574" y="4758834"/>
            <a:ext cx="1999210" cy="228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95860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hyperlink" Target="https://pixnio.com/people/crowd/public-availability-session-meeting" TargetMode="Externa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9.jpeg"/><Relationship Id="rId5" Type="http://schemas.openxmlformats.org/officeDocument/2006/relationships/hyperlink" Target="https://www.pexels.com/photo/people-taking-pictures-during-daytime-186452/" TargetMode="External"/><Relationship Id="rId4" Type="http://schemas.openxmlformats.org/officeDocument/2006/relationships/image" Target="../media/image3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lz.or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2423675"/>
          </a:xfrm>
        </p:spPr>
        <p:txBody>
          <a:bodyPr/>
          <a:lstStyle/>
          <a:p>
            <a:r>
              <a:rPr lang="en-US" sz="3600" dirty="0"/>
              <a:t>Alzheimer’s Association</a:t>
            </a:r>
            <a:br>
              <a:rPr lang="en-US" sz="3600" dirty="0"/>
            </a:br>
            <a:r>
              <a:rPr lang="en-US" sz="3600" dirty="0"/>
              <a:t>SC Chapter</a:t>
            </a:r>
          </a:p>
        </p:txBody>
      </p:sp>
    </p:spTree>
    <p:extLst>
      <p:ext uri="{BB962C8B-B14F-4D97-AF65-F5344CB8AC3E}">
        <p14:creationId xmlns:p14="http://schemas.microsoft.com/office/powerpoint/2010/main" val="171780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31086" cy="5189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 descr="C:\Users\swiley\AppData\Local\Microsoft\Windows\Temporary Internet Files\Content.IE5\XTSGSB6K\brain_power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714" y="1752813"/>
            <a:ext cx="5100915" cy="3437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136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9528" y="0"/>
            <a:ext cx="9642192" cy="5421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9574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8343" y="-38100"/>
            <a:ext cx="9869374" cy="5548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194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9"/>
          <p:cNvSpPr txBox="1">
            <a:spLocks noGrp="1"/>
          </p:cNvSpPr>
          <p:nvPr>
            <p:ph type="title"/>
          </p:nvPr>
        </p:nvSpPr>
        <p:spPr>
          <a:xfrm>
            <a:off x="232845" y="73399"/>
            <a:ext cx="8678310" cy="624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/>
              <a:t>What is Dementia &amp; Alzheimer’s?</a:t>
            </a:r>
            <a:endParaRPr/>
          </a:p>
        </p:txBody>
      </p:sp>
      <p:sp>
        <p:nvSpPr>
          <p:cNvPr id="164" name="Google Shape;164;p9"/>
          <p:cNvSpPr txBox="1">
            <a:spLocks noGrp="1"/>
          </p:cNvSpPr>
          <p:nvPr>
            <p:ph type="body" idx="1"/>
          </p:nvPr>
        </p:nvSpPr>
        <p:spPr>
          <a:xfrm>
            <a:off x="232849" y="511875"/>
            <a:ext cx="2967900" cy="37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  <a:p>
            <a:pPr marL="342900" lvl="0" indent="-342900" algn="l" rtl="0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 dirty="0"/>
              <a:t>Dementia is a collection of symptoms related to cognitive decline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 dirty="0"/>
              <a:t>Can include cognitive, behavioral and psychological symptoms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 dirty="0"/>
              <a:t>Due to biological changes in the brain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1800" dirty="0"/>
              <a:t>Alzheimer’s is most common cause</a:t>
            </a:r>
            <a:endParaRPr dirty="0"/>
          </a:p>
          <a:p>
            <a:pPr marL="342900" lvl="0" indent="-342900" algn="l" rtl="0">
              <a:lnSpc>
                <a:spcPct val="100000"/>
              </a:lnSpc>
              <a:spcBef>
                <a:spcPts val="7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endParaRPr dirty="0"/>
          </a:p>
        </p:txBody>
      </p:sp>
      <p:pic>
        <p:nvPicPr>
          <p:cNvPr id="165" name="Google Shape;165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55100" y="772000"/>
            <a:ext cx="5003575" cy="3629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3963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1630" y="0"/>
            <a:ext cx="9995807" cy="561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 descr="C:\Users\swiley\AppData\Local\Microsoft\Windows\Temporary Internet Files\Content.IE5\VYJN7MWO\13994747444_60d2d7a2d8_b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6171" y="1203693"/>
            <a:ext cx="3145971" cy="3460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7767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8931" y="-76200"/>
            <a:ext cx="9748682" cy="5480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9373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4165" y="-174173"/>
            <a:ext cx="10055622" cy="5653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 descr="C:\Users\swiley\AppData\Local\Microsoft\Windows\Temporary Internet Files\Content.IE5\YTF2PGSD\11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021" y="914400"/>
            <a:ext cx="3450771" cy="345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7234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517" y="0"/>
            <a:ext cx="10029428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 descr="C:\Users\swiley\AppData\Local\Microsoft\Windows\Temporary Internet Files\Content.IE5\6YL25EZV\240px-Immunostaining_(brown)_of_alpha-synuclein_in_Lewy_Bodies_and_Lewy_Neurites_in_the_neocortex_of_a_patient_with_Lewy_Body_Disease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319892"/>
            <a:ext cx="3365863" cy="3365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983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73826" y="-136072"/>
            <a:ext cx="10392740" cy="58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3460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4063" y="-304802"/>
            <a:ext cx="10687732" cy="6008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 descr="C:\Users\swiley\AppData\Local\Microsoft\Windows\Temporary Internet Files\Content.IE5\XTSGSB6K\Multiple-sclerosis-45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620" y="857246"/>
            <a:ext cx="3684817" cy="3684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460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4790" y="-272143"/>
            <a:ext cx="10224747" cy="574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 descr="C:\Users\swiley\AppData\Local\Microsoft\Windows\Temporary Internet Files\Content.IE5\OQDJUYIK\number6_PNG18594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628" y="3336462"/>
            <a:ext cx="236514" cy="236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6818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76" y="-74646"/>
            <a:ext cx="8762609" cy="492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3352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5094" y="-96171"/>
            <a:ext cx="9987501" cy="5615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Picture 9" descr="C:\Users\swiley\AppData\Local\Microsoft\Windows\Temporary Internet Files\Content.IE5\YTF2PGSD\ADfactsheetbrainimagessmaller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943" y="924155"/>
            <a:ext cx="2804996" cy="4039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1732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4543" y="-89301"/>
            <a:ext cx="9897834" cy="5564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07270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6058" y="-201570"/>
            <a:ext cx="10271779" cy="5775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9624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0182" y="-195943"/>
            <a:ext cx="10048790" cy="5649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11582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1800" dirty="0"/>
              <a:t>HOW IS ALZHEIMER'S DISEASE DIAGNOSED?</a:t>
            </a:r>
            <a:br>
              <a:rPr lang="en-US" sz="1800" dirty="0"/>
            </a:br>
            <a:r>
              <a:rPr lang="en-US" sz="1800" dirty="0"/>
              <a:t>Medical Tests for Diagnosing Alzheimer's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Medical History</a:t>
            </a:r>
          </a:p>
          <a:p>
            <a:r>
              <a:rPr lang="en-US" dirty="0"/>
              <a:t>Physical exam and diagnostic test</a:t>
            </a:r>
          </a:p>
          <a:p>
            <a:r>
              <a:rPr lang="en-US" dirty="0"/>
              <a:t>Neurological exam</a:t>
            </a:r>
          </a:p>
          <a:p>
            <a:r>
              <a:rPr lang="en-US" dirty="0"/>
              <a:t>Mental Cognitive Status test</a:t>
            </a:r>
          </a:p>
          <a:p>
            <a:r>
              <a:rPr lang="en-US" dirty="0"/>
              <a:t>Brain Imaging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127" y="2052735"/>
            <a:ext cx="2867236" cy="1925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63891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/>
              <a:t>Drugs – may change disease progression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err="1"/>
              <a:t>Aduhelm</a:t>
            </a:r>
            <a:r>
              <a:rPr lang="en-US" b="1" dirty="0"/>
              <a:t> (</a:t>
            </a:r>
            <a:r>
              <a:rPr lang="en-US" b="1" dirty="0" err="1"/>
              <a:t>aducanumab</a:t>
            </a:r>
            <a:r>
              <a:rPr lang="en-US" b="1" dirty="0"/>
              <a:t>) </a:t>
            </a:r>
            <a:r>
              <a:rPr lang="en-US" dirty="0"/>
              <a:t>– anti-amyloid IV infusion therapy.</a:t>
            </a:r>
          </a:p>
          <a:p>
            <a:pPr lvl="1"/>
            <a:r>
              <a:rPr lang="en-US" sz="2000" dirty="0"/>
              <a:t>Targeting beta-</a:t>
            </a:r>
            <a:r>
              <a:rPr lang="en-US" sz="2000" dirty="0" err="1"/>
              <a:t>amployid</a:t>
            </a:r>
            <a:r>
              <a:rPr lang="en-US" sz="2000" dirty="0"/>
              <a:t> </a:t>
            </a:r>
            <a:r>
              <a:rPr lang="en-US" sz="1800" i="1" dirty="0"/>
              <a:t>(microscopic protein fragment that forms in brain &amp; accumulates into plaques).</a:t>
            </a:r>
          </a:p>
          <a:p>
            <a:pPr lvl="1"/>
            <a:endParaRPr lang="en-US" sz="1800" i="1" dirty="0"/>
          </a:p>
          <a:p>
            <a:pPr lvl="1"/>
            <a:endParaRPr lang="en-US" sz="1800" i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243" y="2668555"/>
            <a:ext cx="3033139" cy="1706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0488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06AD3-7130-4780-99E2-B110C7342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4A0D66"/>
                </a:solidFill>
              </a:rPr>
              <a:t>Drugs – may change disease progression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BA6D98-AA57-4D16-ACF0-130331E5EF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0800" indent="0">
              <a:buNone/>
            </a:pPr>
            <a:r>
              <a:rPr lang="en-US" b="1" dirty="0" err="1"/>
              <a:t>Lecanemab</a:t>
            </a:r>
            <a:r>
              <a:rPr lang="en-US" b="1" dirty="0"/>
              <a:t> (</a:t>
            </a:r>
            <a:r>
              <a:rPr lang="en-US" b="1" dirty="0" err="1"/>
              <a:t>Leqembi</a:t>
            </a:r>
            <a:r>
              <a:rPr lang="en-US" b="1" dirty="0"/>
              <a:t>) </a:t>
            </a:r>
            <a:r>
              <a:rPr lang="en-US" dirty="0"/>
              <a:t>– </a:t>
            </a:r>
          </a:p>
          <a:p>
            <a:r>
              <a:rPr lang="en-US" sz="2000" dirty="0"/>
              <a:t>2</a:t>
            </a:r>
            <a:r>
              <a:rPr lang="en-US" sz="2000" baseline="30000" dirty="0"/>
              <a:t>nd</a:t>
            </a:r>
            <a:r>
              <a:rPr lang="en-US" sz="2000" dirty="0"/>
              <a:t> approved treatment that addresses biology of Alzheimer’s and changes the course of the disease in meaningful way</a:t>
            </a:r>
          </a:p>
          <a:p>
            <a:pPr marL="50800" indent="0">
              <a:buNone/>
            </a:pPr>
            <a:endParaRPr lang="en-US" sz="2000" dirty="0"/>
          </a:p>
          <a:p>
            <a:r>
              <a:rPr lang="en-US" sz="2000" dirty="0"/>
              <a:t>Early Alzheimer’s w/ confirmation elevated beta-amyloid</a:t>
            </a:r>
          </a:p>
          <a:p>
            <a:pPr marL="50800" indent="0">
              <a:buNone/>
            </a:pPr>
            <a:endParaRPr lang="en-US" sz="2000" dirty="0"/>
          </a:p>
          <a:p>
            <a:r>
              <a:rPr lang="en-US" sz="2000" dirty="0"/>
              <a:t>IV infusion every 2 weeks (lasting 45-60 minutes)</a:t>
            </a:r>
          </a:p>
          <a:p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6354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/>
              <a:t>Drugs that Treat Symptoms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/>
              <a:t>Cholinesterase </a:t>
            </a:r>
            <a:r>
              <a:rPr lang="en-US" sz="1600" u="sng" dirty="0"/>
              <a:t>(KOH-</a:t>
            </a:r>
            <a:r>
              <a:rPr lang="en-US" sz="1600" u="sng" dirty="0" err="1"/>
              <a:t>luh</a:t>
            </a:r>
            <a:r>
              <a:rPr lang="en-US" sz="1600" u="sng" dirty="0"/>
              <a:t>-NES-</a:t>
            </a:r>
            <a:r>
              <a:rPr lang="en-US" sz="1600" u="sng" dirty="0" err="1"/>
              <a:t>ter</a:t>
            </a:r>
            <a:r>
              <a:rPr lang="en-US" sz="1600" u="sng" dirty="0"/>
              <a:t>-</a:t>
            </a:r>
            <a:r>
              <a:rPr lang="en-US" sz="1600" u="sng" dirty="0" err="1"/>
              <a:t>ays</a:t>
            </a:r>
            <a:r>
              <a:rPr lang="en-US" sz="1600" u="sng" dirty="0"/>
              <a:t>) </a:t>
            </a:r>
            <a:r>
              <a:rPr lang="en-US" u="sng" dirty="0"/>
              <a:t>inhibitors</a:t>
            </a:r>
          </a:p>
          <a:p>
            <a:pPr lvl="1"/>
            <a:r>
              <a:rPr lang="en-US" b="1" u="sng" dirty="0"/>
              <a:t>Aricept</a:t>
            </a:r>
            <a:r>
              <a:rPr lang="en-US" b="1" dirty="0"/>
              <a:t> – </a:t>
            </a:r>
            <a:r>
              <a:rPr lang="en-US" b="1" u="sng" dirty="0"/>
              <a:t>Exelon</a:t>
            </a:r>
            <a:r>
              <a:rPr lang="en-US" b="1" dirty="0"/>
              <a:t> – </a:t>
            </a:r>
            <a:r>
              <a:rPr lang="en-US" b="1" u="sng" dirty="0" err="1"/>
              <a:t>Razadyne</a:t>
            </a:r>
            <a:endParaRPr lang="en-US" sz="2000" u="sng" dirty="0"/>
          </a:p>
          <a:p>
            <a:pPr lvl="2"/>
            <a:r>
              <a:rPr lang="en-US" sz="1800" dirty="0"/>
              <a:t>Treat symptoms related to memory, thinking, language, judgment, and other thought processes</a:t>
            </a:r>
            <a:r>
              <a:rPr lang="en-US" dirty="0"/>
              <a:t>.</a:t>
            </a:r>
          </a:p>
          <a:p>
            <a:pPr marL="1016000" lvl="2" indent="0">
              <a:buNone/>
            </a:pPr>
            <a:endParaRPr lang="en-US" dirty="0"/>
          </a:p>
          <a:p>
            <a:pPr lvl="2"/>
            <a:r>
              <a:rPr lang="en-US" sz="1800" dirty="0"/>
              <a:t>Medications prevent the breakdown of acetylcholine (a-SEA-</a:t>
            </a:r>
            <a:r>
              <a:rPr lang="en-US" sz="1800" dirty="0" err="1"/>
              <a:t>til</a:t>
            </a:r>
            <a:r>
              <a:rPr lang="en-US" sz="1800" dirty="0"/>
              <a:t>-</a:t>
            </a:r>
            <a:r>
              <a:rPr lang="en-US" sz="1800" dirty="0" err="1"/>
              <a:t>KOHlean</a:t>
            </a:r>
            <a:r>
              <a:rPr lang="en-US" sz="1800" dirty="0"/>
              <a:t>), chemical messenger important for memory and learning.</a:t>
            </a:r>
          </a:p>
          <a:p>
            <a:pPr marL="1016000" lvl="2" indent="0">
              <a:buNone/>
            </a:pPr>
            <a:endParaRPr lang="en-US" sz="1800" dirty="0"/>
          </a:p>
          <a:p>
            <a:pPr lvl="2"/>
            <a:r>
              <a:rPr lang="en-US" sz="1800" dirty="0"/>
              <a:t>These drugs support communication between nerve cells.</a:t>
            </a:r>
          </a:p>
          <a:p>
            <a:pPr lvl="1"/>
            <a:endParaRPr lang="en-US" sz="2800" dirty="0"/>
          </a:p>
          <a:p>
            <a:pPr marL="533400" lvl="1" indent="0">
              <a:buNone/>
            </a:pPr>
            <a:endParaRPr 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3719" y="1074235"/>
            <a:ext cx="1361931" cy="762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72" y="3851791"/>
            <a:ext cx="897811" cy="505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23585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Drugs that Treat Symptoms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u="sng" dirty="0"/>
              <a:t>Cholinesterase (</a:t>
            </a:r>
            <a:r>
              <a:rPr lang="en-US" sz="1600" u="sng" dirty="0"/>
              <a:t>KOH-</a:t>
            </a:r>
            <a:r>
              <a:rPr lang="en-US" sz="1600" u="sng" dirty="0" err="1"/>
              <a:t>luh</a:t>
            </a:r>
            <a:r>
              <a:rPr lang="en-US" sz="1600" u="sng" dirty="0"/>
              <a:t>-NES-</a:t>
            </a:r>
            <a:r>
              <a:rPr lang="en-US" sz="1600" u="sng" dirty="0" err="1"/>
              <a:t>ter</a:t>
            </a:r>
            <a:r>
              <a:rPr lang="en-US" sz="1600" u="sng" dirty="0"/>
              <a:t>-</a:t>
            </a:r>
            <a:r>
              <a:rPr lang="en-US" sz="1600" u="sng" dirty="0" err="1"/>
              <a:t>ays</a:t>
            </a:r>
            <a:r>
              <a:rPr lang="en-US" sz="2400" u="sng" dirty="0"/>
              <a:t>) inhibitors</a:t>
            </a:r>
          </a:p>
          <a:p>
            <a:pPr marL="50800" indent="0">
              <a:buNone/>
            </a:pPr>
            <a:endParaRPr lang="en-US" sz="2400" u="sng" dirty="0"/>
          </a:p>
          <a:p>
            <a:pPr lvl="1"/>
            <a:r>
              <a:rPr lang="en-US" u="sng" dirty="0"/>
              <a:t>Aricept</a:t>
            </a:r>
            <a:r>
              <a:rPr lang="en-US" dirty="0"/>
              <a:t> (</a:t>
            </a:r>
            <a:r>
              <a:rPr lang="en-US" b="1" dirty="0"/>
              <a:t>Donepezi</a:t>
            </a:r>
            <a:r>
              <a:rPr lang="en-US" dirty="0"/>
              <a:t>l) – </a:t>
            </a:r>
            <a:r>
              <a:rPr lang="en-US" sz="1400" dirty="0"/>
              <a:t>approved treat all stages of Alzheimer’s disease</a:t>
            </a:r>
          </a:p>
          <a:p>
            <a:pPr marL="50800" indent="0">
              <a:buNone/>
            </a:pPr>
            <a:endParaRPr lang="en-US" sz="1400" dirty="0"/>
          </a:p>
          <a:p>
            <a:pPr lvl="1"/>
            <a:r>
              <a:rPr lang="en-US" u="sng" dirty="0"/>
              <a:t>Exelon</a:t>
            </a:r>
            <a:r>
              <a:rPr lang="en-US" dirty="0"/>
              <a:t> (</a:t>
            </a:r>
            <a:r>
              <a:rPr lang="en-US" b="1" dirty="0" err="1"/>
              <a:t>Rivastigmine</a:t>
            </a:r>
            <a:r>
              <a:rPr lang="en-US" dirty="0"/>
              <a:t>) – </a:t>
            </a:r>
            <a:r>
              <a:rPr lang="en-US" sz="1400" dirty="0"/>
              <a:t>approved mild-to-moderate Alzheimer’s </a:t>
            </a:r>
          </a:p>
          <a:p>
            <a:pPr lvl="2"/>
            <a:r>
              <a:rPr lang="en-US" sz="1600" dirty="0"/>
              <a:t>(also mild-to-moderate dementia associated w/ Parkinson’s)</a:t>
            </a:r>
          </a:p>
          <a:p>
            <a:pPr lvl="2"/>
            <a:endParaRPr lang="en-US" sz="1600" dirty="0"/>
          </a:p>
          <a:p>
            <a:pPr lvl="1"/>
            <a:r>
              <a:rPr lang="en-US" u="sng" dirty="0" err="1"/>
              <a:t>Razadyne</a:t>
            </a:r>
            <a:r>
              <a:rPr lang="en-US" dirty="0"/>
              <a:t> (</a:t>
            </a:r>
            <a:r>
              <a:rPr lang="en-US" b="1" dirty="0" err="1"/>
              <a:t>Galantamine</a:t>
            </a:r>
            <a:r>
              <a:rPr lang="en-US" dirty="0"/>
              <a:t>) – </a:t>
            </a:r>
            <a:r>
              <a:rPr lang="en-US" sz="1400" dirty="0"/>
              <a:t>approved mild-to-moderate stages of Alzheimer's disease</a:t>
            </a:r>
          </a:p>
          <a:p>
            <a:pPr lvl="2"/>
            <a:endParaRPr lang="en-US" sz="1600" dirty="0"/>
          </a:p>
          <a:p>
            <a:pPr lvl="2"/>
            <a:endParaRPr lang="en-US" sz="1600" dirty="0"/>
          </a:p>
          <a:p>
            <a:pPr marL="5588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1955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/>
              <a:t>Drugs that Treat Symptoms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u="sng" dirty="0"/>
              <a:t>Glutamate regulators </a:t>
            </a:r>
          </a:p>
          <a:p>
            <a:pPr marL="533400" lvl="1" indent="0">
              <a:buNone/>
            </a:pPr>
            <a:r>
              <a:rPr lang="en-US" dirty="0"/>
              <a:t>              - </a:t>
            </a:r>
            <a:r>
              <a:rPr lang="en-US" u="sng" dirty="0"/>
              <a:t>Namenda</a:t>
            </a:r>
            <a:r>
              <a:rPr lang="en-US" dirty="0"/>
              <a:t> (</a:t>
            </a:r>
            <a:r>
              <a:rPr lang="en-US" b="1" dirty="0" err="1"/>
              <a:t>Memantine</a:t>
            </a:r>
            <a:r>
              <a:rPr lang="en-US" dirty="0"/>
              <a:t>) - </a:t>
            </a:r>
          </a:p>
          <a:p>
            <a:pPr marL="50800" indent="0">
              <a:buNone/>
            </a:pPr>
            <a:endParaRPr lang="en-US" u="sng" dirty="0"/>
          </a:p>
          <a:p>
            <a:pPr lvl="1"/>
            <a:r>
              <a:rPr lang="en-US" sz="1800" dirty="0"/>
              <a:t>Prescribed to improve memory, attention, reason, language, and the ability to perform simple tasks.</a:t>
            </a:r>
          </a:p>
          <a:p>
            <a:pPr marL="533400" lvl="1" indent="0">
              <a:buNone/>
            </a:pPr>
            <a:endParaRPr lang="en-US" sz="1800" dirty="0"/>
          </a:p>
          <a:p>
            <a:pPr lvl="1"/>
            <a:r>
              <a:rPr lang="en-US" sz="1800" dirty="0"/>
              <a:t>Drug works by regulating the activity of the glutamate (different chemical messenger helps brain process information.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6248" y="877077"/>
            <a:ext cx="1186179" cy="1358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08684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/>
              <a:t>Drugs that Treat Symptoms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u="sng" dirty="0"/>
              <a:t>Cholinesterase inhibito</a:t>
            </a:r>
            <a:r>
              <a:rPr lang="en-US" sz="2400" dirty="0"/>
              <a:t>r + </a:t>
            </a:r>
            <a:r>
              <a:rPr lang="en-US" sz="2400" u="sng" dirty="0"/>
              <a:t>glutamate regulator</a:t>
            </a:r>
          </a:p>
          <a:p>
            <a:pPr marL="533400" lvl="1" indent="0">
              <a:buNone/>
            </a:pPr>
            <a:endParaRPr lang="en-US" sz="2000" u="sng" dirty="0"/>
          </a:p>
          <a:p>
            <a:pPr marL="50800" indent="0">
              <a:buNone/>
            </a:pPr>
            <a:endParaRPr lang="en-US" sz="2400" u="sng" dirty="0"/>
          </a:p>
          <a:p>
            <a:pPr marL="533400" lvl="1" indent="0">
              <a:buNone/>
            </a:pPr>
            <a:r>
              <a:rPr lang="en-US" sz="2000" dirty="0"/>
              <a:t>          - </a:t>
            </a:r>
            <a:r>
              <a:rPr lang="en-US" u="sng" dirty="0" err="1"/>
              <a:t>Namzaric</a:t>
            </a:r>
            <a:r>
              <a:rPr lang="en-US" dirty="0"/>
              <a:t> (</a:t>
            </a:r>
            <a:r>
              <a:rPr lang="en-US" b="1" dirty="0"/>
              <a:t>Donepezil</a:t>
            </a:r>
            <a:r>
              <a:rPr lang="en-US" dirty="0"/>
              <a:t> &amp; </a:t>
            </a:r>
            <a:r>
              <a:rPr lang="en-US" b="1" dirty="0" err="1"/>
              <a:t>Memantine</a:t>
            </a:r>
            <a:r>
              <a:rPr lang="en-US" dirty="0"/>
              <a:t>)</a:t>
            </a:r>
            <a:r>
              <a:rPr lang="en-US" sz="2000" dirty="0"/>
              <a:t> </a:t>
            </a:r>
          </a:p>
          <a:p>
            <a:pPr marL="533400" lvl="1" indent="0">
              <a:buNone/>
            </a:pPr>
            <a:endParaRPr lang="en-US" sz="2000" dirty="0"/>
          </a:p>
          <a:p>
            <a:pPr lvl="1"/>
            <a:r>
              <a:rPr lang="en-US" sz="2000" dirty="0"/>
              <a:t>Approved for moderate-to-severe Alzheimer’s disease</a:t>
            </a:r>
          </a:p>
          <a:p>
            <a:pPr marL="533400" lvl="1" indent="0">
              <a:buNone/>
            </a:pPr>
            <a:endParaRPr lang="en-US" sz="20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458" y="1017035"/>
            <a:ext cx="1438790" cy="16474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95316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6"/>
          <p:cNvSpPr txBox="1">
            <a:spLocks noGrp="1"/>
          </p:cNvSpPr>
          <p:nvPr>
            <p:ph type="title"/>
          </p:nvPr>
        </p:nvSpPr>
        <p:spPr>
          <a:xfrm>
            <a:off x="457200" y="1785158"/>
            <a:ext cx="8229600" cy="14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6000" dirty="0"/>
              <a:t>Resources</a:t>
            </a:r>
            <a:endParaRPr sz="1800" b="0" dirty="0">
              <a:solidFill>
                <a:srgbClr val="B7B7B7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endParaRPr sz="1800" b="0" dirty="0">
              <a:solidFill>
                <a:srgbClr val="B7B7B7"/>
              </a:solidFill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endParaRPr sz="1800" b="0" dirty="0">
              <a:solidFill>
                <a:srgbClr val="B7B7B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202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92"/>
          <p:cNvSpPr/>
          <p:nvPr/>
        </p:nvSpPr>
        <p:spPr>
          <a:xfrm>
            <a:off x="12" y="-5988"/>
            <a:ext cx="9143999" cy="5149487"/>
          </a:xfrm>
          <a:prstGeom prst="rect">
            <a:avLst/>
          </a:prstGeom>
          <a:solidFill>
            <a:srgbClr val="490D6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224" name="Google Shape;224;p92"/>
          <p:cNvPicPr preferRelativeResize="0"/>
          <p:nvPr/>
        </p:nvPicPr>
        <p:blipFill rotWithShape="1">
          <a:blip r:embed="rId3">
            <a:alphaModFix/>
          </a:blip>
          <a:srcRect r="25479"/>
          <a:stretch/>
        </p:blipFill>
        <p:spPr>
          <a:xfrm>
            <a:off x="3886200" y="596811"/>
            <a:ext cx="5118376" cy="3803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9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53200" y="4423492"/>
            <a:ext cx="1524000" cy="434258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92"/>
          <p:cNvSpPr txBox="1"/>
          <p:nvPr/>
        </p:nvSpPr>
        <p:spPr>
          <a:xfrm>
            <a:off x="488812" y="1072098"/>
            <a:ext cx="5105400" cy="3416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Available around the clock, 365 days a year.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Helpline specialists and master’s-level clinicians offer confidential support and information.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Bilingual staff and translation service in 200+ languages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Live chat available.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TTY Service 866.403.3073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7" name="Google Shape;227;p92"/>
          <p:cNvSpPr txBox="1">
            <a:spLocks noGrp="1"/>
          </p:cNvSpPr>
          <p:nvPr>
            <p:ph type="title"/>
          </p:nvPr>
        </p:nvSpPr>
        <p:spPr>
          <a:xfrm>
            <a:off x="228600" y="124510"/>
            <a:ext cx="8229600" cy="624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Arial"/>
              <a:buNone/>
            </a:pPr>
            <a:r>
              <a:rPr lang="en-US" dirty="0">
                <a:solidFill>
                  <a:schemeClr val="accent1"/>
                </a:solidFill>
              </a:rPr>
              <a:t>24/7 Helpline</a:t>
            </a:r>
            <a:endParaRPr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267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11690" y="205978"/>
            <a:ext cx="8520620" cy="1222771"/>
          </a:xfrm>
        </p:spPr>
        <p:txBody>
          <a:bodyPr/>
          <a:lstStyle/>
          <a:p>
            <a:r>
              <a:rPr lang="en-US" sz="3200" dirty="0">
                <a:latin typeface="Houschka Alt Pro Bold" pitchFamily="50" charset="0"/>
              </a:rPr>
              <a:t>   In-Person 		                         Virtual</a:t>
            </a:r>
            <a:br>
              <a:rPr lang="en-US" i="1" dirty="0">
                <a:latin typeface="Houschka Alt Pro Bold" pitchFamily="50" charset="0"/>
              </a:rPr>
            </a:br>
            <a:endParaRPr lang="en-US" i="1" dirty="0">
              <a:latin typeface="Houschka Alt Pro Bold" pitchFamily="50" charset="0"/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318" y="762226"/>
            <a:ext cx="3219048" cy="18095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799" y="2713474"/>
            <a:ext cx="3276600" cy="18430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50C3E23-944D-4009-890C-7CA97795E3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11690" y="819555"/>
            <a:ext cx="2743200" cy="18300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30CFF9A-927F-420E-93B3-1B0433DB6D7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311690" y="2724150"/>
            <a:ext cx="2781719" cy="1854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721047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9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6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dirty="0"/>
              <a:t>Educational Programs</a:t>
            </a:r>
            <a:endParaRPr dirty="0"/>
          </a:p>
        </p:txBody>
      </p:sp>
      <p:sp>
        <p:nvSpPr>
          <p:cNvPr id="234" name="Google Shape;234;p93"/>
          <p:cNvSpPr txBox="1">
            <a:spLocks noGrp="1"/>
          </p:cNvSpPr>
          <p:nvPr>
            <p:ph type="body" idx="1"/>
          </p:nvPr>
        </p:nvSpPr>
        <p:spPr>
          <a:xfrm>
            <a:off x="333775" y="833275"/>
            <a:ext cx="4652100" cy="37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/>
              <a:t>Free online e-learnings available at </a:t>
            </a:r>
            <a:r>
              <a:rPr lang="en-US" sz="2400" u="sng" dirty="0">
                <a:solidFill>
                  <a:schemeClr val="hlink"/>
                </a:solidFill>
                <a:hlinkClick r:id="rId3"/>
              </a:rPr>
              <a:t>www.alz.org</a:t>
            </a:r>
            <a:r>
              <a:rPr lang="en-US" sz="2400" u="sng" dirty="0">
                <a:solidFill>
                  <a:schemeClr val="hlink"/>
                </a:solidFill>
              </a:rPr>
              <a:t>/sc</a:t>
            </a:r>
            <a:endParaRPr sz="2400" dirty="0"/>
          </a:p>
          <a:p>
            <a:pPr marL="742950" lvl="1" indent="-28575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</a:pPr>
            <a:r>
              <a:rPr lang="en-US" sz="1800" dirty="0"/>
              <a:t>10 Warning Signs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</a:pPr>
            <a:r>
              <a:rPr lang="en-US" sz="1800" dirty="0"/>
              <a:t>Understanding Alzheimer’s and Dementia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</a:pPr>
            <a:r>
              <a:rPr lang="en-US" sz="1800" dirty="0"/>
              <a:t>Dementia Conversations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</a:pPr>
            <a:r>
              <a:rPr lang="en-US" sz="1800" dirty="0"/>
              <a:t>Effective Communication Strategies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</a:pPr>
            <a:r>
              <a:rPr lang="en-US" sz="1800" dirty="0"/>
              <a:t>Legal and Financial Planning</a:t>
            </a:r>
            <a:endParaRPr dirty="0"/>
          </a:p>
          <a:p>
            <a:pPr marL="742950" lvl="1" indent="-28575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</a:pPr>
            <a:r>
              <a:rPr lang="en-US" sz="1800" dirty="0"/>
              <a:t>Understanding and Responding to Dementia-Related Behaviors</a:t>
            </a:r>
            <a:endParaRPr dirty="0"/>
          </a:p>
          <a:p>
            <a:pPr marL="11430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br>
              <a:rPr lang="en-US" sz="1800" dirty="0"/>
            </a:br>
            <a:endParaRPr sz="1800" dirty="0"/>
          </a:p>
          <a:p>
            <a:pPr marL="342900" lvl="0" indent="-1905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/>
          </a:p>
        </p:txBody>
      </p:sp>
      <p:pic>
        <p:nvPicPr>
          <p:cNvPr id="235" name="Google Shape;235;p9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96840" y="781624"/>
            <a:ext cx="3718560" cy="2040108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93"/>
          <p:cNvSpPr/>
          <p:nvPr/>
        </p:nvSpPr>
        <p:spPr>
          <a:xfrm>
            <a:off x="5196840" y="2956977"/>
            <a:ext cx="3718560" cy="10772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4A0D6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ALZ Navigator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2023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95"/>
          <p:cNvSpPr/>
          <p:nvPr/>
        </p:nvSpPr>
        <p:spPr>
          <a:xfrm>
            <a:off x="4489580" y="1200150"/>
            <a:ext cx="4121020" cy="274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3" name="Google Shape;243;p95"/>
          <p:cNvSpPr/>
          <p:nvPr/>
        </p:nvSpPr>
        <p:spPr>
          <a:xfrm>
            <a:off x="493486" y="1047756"/>
            <a:ext cx="4154714" cy="3139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0D66"/>
              </a:buClr>
              <a:buSzPts val="1800"/>
              <a:buFont typeface="Arial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4A0D6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Peer-to-peer exchange of information, challenges and possible solutions</a:t>
            </a:r>
            <a:b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4A0D6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4A0D66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0D66"/>
              </a:buClr>
              <a:buSzPts val="1800"/>
              <a:buFont typeface="Arial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4A0D6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Helps caregiver work through feelings &amp; share coping strategies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4A0D66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0D66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4A0D66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0D66"/>
              </a:buClr>
              <a:buSzPts val="1800"/>
              <a:buFont typeface="Arial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4A0D6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Emphasize importance of maintaining physical and mental health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0D66"/>
              </a:buClr>
              <a:buSzPts val="1800"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4A0D66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4" name="Google Shape;244;p9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624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dirty="0"/>
              <a:t>Benefits of Support Group</a:t>
            </a:r>
            <a:endParaRPr dirty="0"/>
          </a:p>
        </p:txBody>
      </p:sp>
      <p:pic>
        <p:nvPicPr>
          <p:cNvPr id="245" name="Google Shape;245;p9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54420" y="1047750"/>
            <a:ext cx="4114800" cy="274320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9411"/>
              </a:srgbClr>
            </a:outerShdw>
          </a:effectLst>
        </p:spPr>
      </p:pic>
      <p:sp>
        <p:nvSpPr>
          <p:cNvPr id="246" name="Google Shape;246;p95"/>
          <p:cNvSpPr/>
          <p:nvPr/>
        </p:nvSpPr>
        <p:spPr>
          <a:xfrm>
            <a:off x="0" y="4019550"/>
            <a:ext cx="9144000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A0D66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To find a local support group, visit </a:t>
            </a:r>
            <a:r>
              <a:rPr kumimoji="0" lang="en-US" sz="1600" b="0" i="0" u="sng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www.alz.org/sc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658960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2752" y="-163286"/>
            <a:ext cx="10116557" cy="5687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87403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Early </a:t>
            </a:r>
            <a:r>
              <a:rPr lang="en-US" sz="3200" i="1" dirty="0"/>
              <a:t>Stage</a:t>
            </a:r>
            <a:r>
              <a:rPr lang="en-US" i="1" dirty="0"/>
              <a:t> Engagements - </a:t>
            </a:r>
            <a:r>
              <a:rPr lang="en-US" sz="1400" i="1" u="sng" dirty="0"/>
              <a:t>www.alz.org/sc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830532"/>
            <a:ext cx="8534400" cy="3737372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*Furman Lacrosse Game   *Swamp Rabbit Hockey Game  *Zoo</a:t>
            </a:r>
          </a:p>
          <a:p>
            <a:pPr marL="0" indent="0">
              <a:buNone/>
            </a:pPr>
            <a:r>
              <a:rPr lang="en-US" sz="2000" dirty="0"/>
              <a:t>*Color &amp; Coffee     *Upstate Senior Band     *Music by the Lake</a:t>
            </a:r>
          </a:p>
          <a:p>
            <a:pPr marL="0" indent="0">
              <a:buNone/>
            </a:pPr>
            <a:r>
              <a:rPr lang="en-US" sz="2000" dirty="0"/>
              <a:t>*Picnic in the Park   *Ice-cream social  *Cupcake Creations</a:t>
            </a:r>
          </a:p>
          <a:p>
            <a:pPr marL="0" indent="0">
              <a:buNone/>
            </a:pPr>
            <a:r>
              <a:rPr lang="en-US" sz="2000" dirty="0"/>
              <a:t>*Pizza &amp; Puzzles  *Donuts for Dad  *Board Games   *Paint Flower Pots</a:t>
            </a:r>
          </a:p>
          <a:p>
            <a:pPr marL="0" indent="0">
              <a:buNone/>
            </a:pPr>
            <a:r>
              <a:rPr lang="en-US" sz="2000" dirty="0"/>
              <a:t>*Sky Top Orchard   *Pizza &amp; Pool  *BINGO   *Botanical Garden Tour</a:t>
            </a:r>
          </a:p>
          <a:p>
            <a:pPr marL="0" indent="0">
              <a:buNone/>
            </a:pPr>
            <a:r>
              <a:rPr lang="en-US" sz="2000" dirty="0"/>
              <a:t>*Puppies &amp; Popsicles  *ELVIS  *Scrapbooking  *Valentine craft</a:t>
            </a:r>
          </a:p>
          <a:p>
            <a:pPr marL="0" indent="0">
              <a:buNone/>
            </a:pPr>
            <a:r>
              <a:rPr lang="en-US" sz="2000" dirty="0"/>
              <a:t>*Guitarist    *Color Me Happy   *Lunch  *Various Holiday Parties</a:t>
            </a:r>
          </a:p>
          <a:p>
            <a:pPr marL="0" indent="0">
              <a:buNone/>
            </a:pPr>
            <a:r>
              <a:rPr lang="en-US" sz="2000" dirty="0"/>
              <a:t>*Nature Walks  *Cookouts   *Birdhouse creation   *Centre Stage</a:t>
            </a:r>
          </a:p>
          <a:p>
            <a:pPr marL="0" indent="0">
              <a:buNone/>
            </a:pPr>
            <a:r>
              <a:rPr lang="en-US" sz="2000" dirty="0"/>
              <a:t>*Goat Farm   *Model Train Museum  *Stained Glass Designs </a:t>
            </a:r>
          </a:p>
          <a:p>
            <a:pPr marL="0" indent="0">
              <a:buNone/>
            </a:pPr>
            <a:r>
              <a:rPr lang="en-US" sz="2000" dirty="0"/>
              <a:t>*Pay your own way | Companies to sponsor | FREE | Indoor | Outdoor</a:t>
            </a:r>
          </a:p>
        </p:txBody>
      </p:sp>
    </p:spTree>
    <p:extLst>
      <p:ext uri="{BB962C8B-B14F-4D97-AF65-F5344CB8AC3E}">
        <p14:creationId xmlns:p14="http://schemas.microsoft.com/office/powerpoint/2010/main" val="15550251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Q &amp; A</a:t>
            </a:r>
          </a:p>
        </p:txBody>
      </p:sp>
    </p:spTree>
    <p:extLst>
      <p:ext uri="{BB962C8B-B14F-4D97-AF65-F5344CB8AC3E}">
        <p14:creationId xmlns:p14="http://schemas.microsoft.com/office/powerpoint/2010/main" val="4116693995"/>
      </p:ext>
    </p:extLst>
  </p:cSld>
  <p:clrMapOvr>
    <a:masterClrMapping/>
  </p:clrMapOvr>
</p:sld>
</file>

<file path=ppt/theme/theme1.xml><?xml version="1.0" encoding="utf-8"?>
<a:theme xmlns:a="http://schemas.openxmlformats.org/drawingml/2006/main" name="White Background">
  <a:themeElements>
    <a:clrScheme name="Alzheimer's Association">
      <a:dk1>
        <a:srgbClr val="4A0D66"/>
      </a:dk1>
      <a:lt1>
        <a:srgbClr val="FFFFFF"/>
      </a:lt1>
      <a:dk2>
        <a:srgbClr val="4A0D66"/>
      </a:dk2>
      <a:lt2>
        <a:srgbClr val="34D9C3"/>
      </a:lt2>
      <a:accent1>
        <a:srgbClr val="FFA400"/>
      </a:accent1>
      <a:accent2>
        <a:srgbClr val="808285"/>
      </a:accent2>
      <a:accent3>
        <a:srgbClr val="BCBEC0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White Background">
  <a:themeElements>
    <a:clrScheme name="Alzheimer's Association">
      <a:dk1>
        <a:srgbClr val="4A0D66"/>
      </a:dk1>
      <a:lt1>
        <a:srgbClr val="FFFFFF"/>
      </a:lt1>
      <a:dk2>
        <a:srgbClr val="4A0D66"/>
      </a:dk2>
      <a:lt2>
        <a:srgbClr val="34D9C3"/>
      </a:lt2>
      <a:accent1>
        <a:srgbClr val="FFA400"/>
      </a:accent1>
      <a:accent2>
        <a:srgbClr val="808285"/>
      </a:accent2>
      <a:accent3>
        <a:srgbClr val="BCBEC0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5_White Background">
  <a:themeElements>
    <a:clrScheme name="Alzheimer's Association">
      <a:dk1>
        <a:srgbClr val="4A0D66"/>
      </a:dk1>
      <a:lt1>
        <a:srgbClr val="FFFFFF"/>
      </a:lt1>
      <a:dk2>
        <a:srgbClr val="4A0D66"/>
      </a:dk2>
      <a:lt2>
        <a:srgbClr val="34D9C3"/>
      </a:lt2>
      <a:accent1>
        <a:srgbClr val="FFA400"/>
      </a:accent1>
      <a:accent2>
        <a:srgbClr val="808285"/>
      </a:accent2>
      <a:accent3>
        <a:srgbClr val="BCBEC0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8_White Background">
  <a:themeElements>
    <a:clrScheme name="Alzheimer's Association">
      <a:dk1>
        <a:srgbClr val="4A0D66"/>
      </a:dk1>
      <a:lt1>
        <a:srgbClr val="FFFFFF"/>
      </a:lt1>
      <a:dk2>
        <a:srgbClr val="4A0D66"/>
      </a:dk2>
      <a:lt2>
        <a:srgbClr val="34D9C3"/>
      </a:lt2>
      <a:accent1>
        <a:srgbClr val="FFA400"/>
      </a:accent1>
      <a:accent2>
        <a:srgbClr val="808285"/>
      </a:accent2>
      <a:accent3>
        <a:srgbClr val="BCBEC0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ission Symbol">
  <a:themeElements>
    <a:clrScheme name="Alzheimer's Association">
      <a:dk1>
        <a:srgbClr val="4A0D66"/>
      </a:dk1>
      <a:lt1>
        <a:srgbClr val="FFFFFF"/>
      </a:lt1>
      <a:dk2>
        <a:srgbClr val="4A0D66"/>
      </a:dk2>
      <a:lt2>
        <a:srgbClr val="34D9C3"/>
      </a:lt2>
      <a:accent1>
        <a:srgbClr val="FFA400"/>
      </a:accent1>
      <a:accent2>
        <a:srgbClr val="808285"/>
      </a:accent2>
      <a:accent3>
        <a:srgbClr val="BCBEC0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3_White Background">
  <a:themeElements>
    <a:clrScheme name="Alzheimer's Association">
      <a:dk1>
        <a:srgbClr val="4A0D66"/>
      </a:dk1>
      <a:lt1>
        <a:srgbClr val="FFFFFF"/>
      </a:lt1>
      <a:dk2>
        <a:srgbClr val="4A0D66"/>
      </a:dk2>
      <a:lt2>
        <a:srgbClr val="34D9C3"/>
      </a:lt2>
      <a:accent1>
        <a:srgbClr val="FFA400"/>
      </a:accent1>
      <a:accent2>
        <a:srgbClr val="808285"/>
      </a:accent2>
      <a:accent3>
        <a:srgbClr val="BCBEC0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White Background">
  <a:themeElements>
    <a:clrScheme name="Alzheimer's Association">
      <a:dk1>
        <a:srgbClr val="4A0D66"/>
      </a:dk1>
      <a:lt1>
        <a:sysClr val="window" lastClr="FFFFFF"/>
      </a:lt1>
      <a:dk2>
        <a:srgbClr val="4A0D66"/>
      </a:dk2>
      <a:lt2>
        <a:srgbClr val="34D9C3"/>
      </a:lt2>
      <a:accent1>
        <a:srgbClr val="FFA400"/>
      </a:accent1>
      <a:accent2>
        <a:srgbClr val="808285"/>
      </a:accent2>
      <a:accent3>
        <a:srgbClr val="BCBEC0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18364</TotalTime>
  <Words>1287</Words>
  <Application>Microsoft Office PowerPoint</Application>
  <PresentationFormat>On-screen Show (16:9)</PresentationFormat>
  <Paragraphs>128</Paragraphs>
  <Slides>32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32</vt:i4>
      </vt:variant>
    </vt:vector>
  </HeadingPairs>
  <TitlesOfParts>
    <vt:vector size="43" baseType="lpstr">
      <vt:lpstr>Arial</vt:lpstr>
      <vt:lpstr>Calibri</vt:lpstr>
      <vt:lpstr>Houschka Alt Pro Bold</vt:lpstr>
      <vt:lpstr>Noto Sans Symbols</vt:lpstr>
      <vt:lpstr>White Background</vt:lpstr>
      <vt:lpstr>1_White Background</vt:lpstr>
      <vt:lpstr>35_White Background</vt:lpstr>
      <vt:lpstr>38_White Background</vt:lpstr>
      <vt:lpstr>Mission Symbol</vt:lpstr>
      <vt:lpstr>33_White Background</vt:lpstr>
      <vt:lpstr>2_White Background</vt:lpstr>
      <vt:lpstr>Alzheimer’s Association SC Chapter</vt:lpstr>
      <vt:lpstr>PowerPoint Presentation</vt:lpstr>
      <vt:lpstr>PowerPoint Presentation</vt:lpstr>
      <vt:lpstr>PowerPoint Presentation</vt:lpstr>
      <vt:lpstr>What is Dementia &amp; Alzheimer’s?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IS ALZHEIMER'S DISEASE DIAGNOSED? Medical Tests for Diagnosing Alzheimer's</vt:lpstr>
      <vt:lpstr>Drugs – may change disease progression</vt:lpstr>
      <vt:lpstr>Drugs – may change disease progression</vt:lpstr>
      <vt:lpstr>Drugs that Treat Symptoms</vt:lpstr>
      <vt:lpstr>Drugs that Treat Symptoms</vt:lpstr>
      <vt:lpstr>Drugs that Treat Symptoms</vt:lpstr>
      <vt:lpstr>Drugs that Treat Symptoms</vt:lpstr>
      <vt:lpstr>Resources  </vt:lpstr>
      <vt:lpstr>24/7 Helpline</vt:lpstr>
      <vt:lpstr>   In-Person                            Virtual </vt:lpstr>
      <vt:lpstr>Educational Programs</vt:lpstr>
      <vt:lpstr>Benefits of Support Group</vt:lpstr>
      <vt:lpstr>PowerPoint Presentation</vt:lpstr>
      <vt:lpstr>Early Stage Engagements - www.alz.org/sc </vt:lpstr>
      <vt:lpstr>Q &amp; 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meeting will begin at ________.   Your audio &amp; video is muted. Please keep yourself on mute until the Q&amp;A portion.   If you have questions, use the chat feature to ask them.</dc:title>
  <dc:creator>Tanya Carter</dc:creator>
  <cp:lastModifiedBy>Joseph G Miller</cp:lastModifiedBy>
  <cp:revision>142</cp:revision>
  <cp:lastPrinted>2021-12-13T16:12:42Z</cp:lastPrinted>
  <dcterms:modified xsi:type="dcterms:W3CDTF">2023-06-26T14:33:23Z</dcterms:modified>
</cp:coreProperties>
</file>