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 id="2147483664" r:id="rId5"/>
    <p:sldMasterId id="2147483678" r:id="rId6"/>
    <p:sldMasterId id="2147483684" r:id="rId7"/>
  </p:sldMasterIdLst>
  <p:notesMasterIdLst>
    <p:notesMasterId r:id="rId28"/>
  </p:notesMasterIdLst>
  <p:sldIdLst>
    <p:sldId id="256" r:id="rId8"/>
    <p:sldId id="272" r:id="rId9"/>
    <p:sldId id="297" r:id="rId10"/>
    <p:sldId id="285" r:id="rId11"/>
    <p:sldId id="288" r:id="rId12"/>
    <p:sldId id="283" r:id="rId13"/>
    <p:sldId id="271" r:id="rId14"/>
    <p:sldId id="286" r:id="rId15"/>
    <p:sldId id="287" r:id="rId16"/>
    <p:sldId id="284" r:id="rId17"/>
    <p:sldId id="273" r:id="rId18"/>
    <p:sldId id="290" r:id="rId19"/>
    <p:sldId id="277" r:id="rId20"/>
    <p:sldId id="276" r:id="rId21"/>
    <p:sldId id="279" r:id="rId22"/>
    <p:sldId id="294" r:id="rId23"/>
    <p:sldId id="281" r:id="rId24"/>
    <p:sldId id="282" r:id="rId25"/>
    <p:sldId id="275" r:id="rId26"/>
    <p:sldId id="267" r:id="rId27"/>
  </p:sldIdLst>
  <p:sldSz cx="9144000" cy="6858000" type="screen4x3"/>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2748"/>
    <a:srgbClr val="C61D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78"/>
    <p:restoredTop sz="94694"/>
  </p:normalViewPr>
  <p:slideViewPr>
    <p:cSldViewPr snapToGrid="0" snapToObjects="1">
      <p:cViewPr varScale="1">
        <p:scale>
          <a:sx n="105" d="100"/>
          <a:sy n="105" d="100"/>
        </p:scale>
        <p:origin x="14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B87EC5-2928-2046-A9D1-CC74F2042640}" type="datetimeFigureOut">
              <a:rPr lang="en-US" smtClean="0"/>
              <a:t>9/8/26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47741F-6891-D246-9429-E49ACB054B59}" type="slidenum">
              <a:rPr lang="en-US" smtClean="0"/>
              <a:t>‹#›</a:t>
            </a:fld>
            <a:endParaRPr lang="en-US"/>
          </a:p>
        </p:txBody>
      </p:sp>
    </p:spTree>
    <p:extLst>
      <p:ext uri="{BB962C8B-B14F-4D97-AF65-F5344CB8AC3E}">
        <p14:creationId xmlns:p14="http://schemas.microsoft.com/office/powerpoint/2010/main" val="146212644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5BD186-D5BA-2E48-90D9-54AD8B2178DC}"/>
              </a:ext>
            </a:extLst>
          </p:cNvPr>
          <p:cNvSpPr>
            <a:spLocks noGrp="1"/>
          </p:cNvSpPr>
          <p:nvPr>
            <p:ph type="body" sz="quarter" idx="10" hasCustomPrompt="1"/>
          </p:nvPr>
        </p:nvSpPr>
        <p:spPr>
          <a:xfrm>
            <a:off x="664548" y="1161015"/>
            <a:ext cx="6684433" cy="671932"/>
          </a:xfrm>
          <a:prstGeom prst="rect">
            <a:avLst/>
          </a:prstGeom>
        </p:spPr>
        <p:txBody>
          <a:bodyPr/>
          <a:lstStyle>
            <a:lvl1pPr marL="0" indent="0">
              <a:buNone/>
              <a:defRPr sz="4267">
                <a:solidFill>
                  <a:srgbClr val="112748"/>
                </a:solidFill>
              </a:defRPr>
            </a:lvl1pPr>
          </a:lstStyle>
          <a:p>
            <a:pPr lvl="0"/>
            <a:r>
              <a:rPr lang="en-US" dirty="0"/>
              <a:t>Click to edit Master title</a:t>
            </a:r>
          </a:p>
        </p:txBody>
      </p:sp>
      <p:sp>
        <p:nvSpPr>
          <p:cNvPr id="5" name="Text Placeholder 4">
            <a:extLst>
              <a:ext uri="{FF2B5EF4-FFF2-40B4-BE49-F238E27FC236}">
                <a16:creationId xmlns:a16="http://schemas.microsoft.com/office/drawing/2014/main" id="{0283830B-EFAA-B945-858B-F9238236830F}"/>
              </a:ext>
            </a:extLst>
          </p:cNvPr>
          <p:cNvSpPr>
            <a:spLocks noGrp="1"/>
          </p:cNvSpPr>
          <p:nvPr>
            <p:ph type="body" sz="quarter" idx="11" hasCustomPrompt="1"/>
          </p:nvPr>
        </p:nvSpPr>
        <p:spPr>
          <a:xfrm>
            <a:off x="664547" y="1990382"/>
            <a:ext cx="5539317" cy="671932"/>
          </a:xfrm>
          <a:prstGeom prst="rect">
            <a:avLst/>
          </a:prstGeom>
        </p:spPr>
        <p:txBody>
          <a:bodyPr/>
          <a:lstStyle>
            <a:lvl1pPr marL="0" indent="0">
              <a:buNone/>
              <a:defRPr>
                <a:solidFill>
                  <a:schemeClr val="tx1"/>
                </a:solidFill>
              </a:defRPr>
            </a:lvl1pPr>
          </a:lstStyle>
          <a:p>
            <a:pPr lvl="0"/>
            <a:r>
              <a:rPr lang="en-US" dirty="0"/>
              <a:t>Click to edit Master subtitle</a:t>
            </a:r>
          </a:p>
        </p:txBody>
      </p:sp>
      <p:sp>
        <p:nvSpPr>
          <p:cNvPr id="7" name="Text Placeholder 6">
            <a:extLst>
              <a:ext uri="{FF2B5EF4-FFF2-40B4-BE49-F238E27FC236}">
                <a16:creationId xmlns:a16="http://schemas.microsoft.com/office/drawing/2014/main" id="{EE87CA4C-0700-DF47-945F-B5D096AAF381}"/>
              </a:ext>
            </a:extLst>
          </p:cNvPr>
          <p:cNvSpPr>
            <a:spLocks noGrp="1"/>
          </p:cNvSpPr>
          <p:nvPr>
            <p:ph type="body" sz="quarter" idx="12" hasCustomPrompt="1"/>
          </p:nvPr>
        </p:nvSpPr>
        <p:spPr>
          <a:xfrm>
            <a:off x="664634" y="3491681"/>
            <a:ext cx="3233489" cy="555475"/>
          </a:xfrm>
          <a:prstGeom prst="rect">
            <a:avLst/>
          </a:prstGeom>
        </p:spPr>
        <p:txBody>
          <a:bodyPr/>
          <a:lstStyle>
            <a:lvl1pPr marL="0" indent="0">
              <a:buNone/>
              <a:defRPr sz="1867"/>
            </a:lvl1pPr>
          </a:lstStyle>
          <a:p>
            <a:pPr lvl="0"/>
            <a:r>
              <a:rPr lang="en-US" dirty="0"/>
              <a:t>Click to edit Master date</a:t>
            </a:r>
          </a:p>
        </p:txBody>
      </p:sp>
    </p:spTree>
    <p:extLst>
      <p:ext uri="{BB962C8B-B14F-4D97-AF65-F5344CB8AC3E}">
        <p14:creationId xmlns:p14="http://schemas.microsoft.com/office/powerpoint/2010/main" val="3347620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2D2F-31FE-594A-8E1E-435F64B6FCD7}"/>
              </a:ext>
            </a:extLst>
          </p:cNvPr>
          <p:cNvSpPr>
            <a:spLocks noGrp="1"/>
          </p:cNvSpPr>
          <p:nvPr>
            <p:ph type="ctrTitle" hasCustomPrompt="1"/>
          </p:nvPr>
        </p:nvSpPr>
        <p:spPr>
          <a:xfrm>
            <a:off x="1143000" y="2584600"/>
            <a:ext cx="6858000" cy="844400"/>
          </a:xfrm>
          <a:prstGeom prst="rect">
            <a:avLst/>
          </a:prstGeom>
        </p:spPr>
        <p:txBody>
          <a:bodyPr anchor="b">
            <a:normAutofit/>
          </a:bodyPr>
          <a:lstStyle>
            <a:lvl1pPr algn="ctr">
              <a:defRPr sz="32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58518C6-0B07-D94A-B12B-2F8CC2844695}"/>
              </a:ext>
            </a:extLst>
          </p:cNvPr>
          <p:cNvSpPr>
            <a:spLocks noGrp="1"/>
          </p:cNvSpPr>
          <p:nvPr>
            <p:ph type="sldNum" sz="quarter" idx="12"/>
          </p:nvPr>
        </p:nvSpPr>
        <p:spPr/>
        <p:txBody>
          <a:bodyPr/>
          <a:lstStyle>
            <a:lvl1pPr>
              <a:defRPr/>
            </a:lvl1pPr>
          </a:lstStyle>
          <a:p>
            <a:fld id="{F7F29325-645C-C847-999C-1A43F7A2BC2C}" type="slidenum">
              <a:rPr lang="en-US" smtClean="0"/>
              <a:pPr/>
              <a:t>‹#›</a:t>
            </a:fld>
            <a:endParaRPr lang="en-US" dirty="0"/>
          </a:p>
        </p:txBody>
      </p:sp>
    </p:spTree>
    <p:extLst>
      <p:ext uri="{BB962C8B-B14F-4D97-AF65-F5344CB8AC3E}">
        <p14:creationId xmlns:p14="http://schemas.microsoft.com/office/powerpoint/2010/main" val="831734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Head +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2D2F-31FE-594A-8E1E-435F64B6FCD7}"/>
              </a:ext>
            </a:extLst>
          </p:cNvPr>
          <p:cNvSpPr>
            <a:spLocks noGrp="1"/>
          </p:cNvSpPr>
          <p:nvPr>
            <p:ph type="ctrTitle" hasCustomPrompt="1"/>
          </p:nvPr>
        </p:nvSpPr>
        <p:spPr>
          <a:xfrm>
            <a:off x="1143000" y="1861683"/>
            <a:ext cx="6858000" cy="844400"/>
          </a:xfrm>
          <a:prstGeom prst="rect">
            <a:avLst/>
          </a:prstGeom>
        </p:spPr>
        <p:txBody>
          <a:bodyPr anchor="b">
            <a:normAutofit/>
          </a:bodyPr>
          <a:lstStyle>
            <a:lvl1pPr algn="ctr">
              <a:defRPr sz="32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976F3373-2FEF-2240-B65D-DFE35F55787E}"/>
              </a:ext>
            </a:extLst>
          </p:cNvPr>
          <p:cNvSpPr>
            <a:spLocks noGrp="1"/>
          </p:cNvSpPr>
          <p:nvPr>
            <p:ph type="subTitle" idx="1"/>
          </p:nvPr>
        </p:nvSpPr>
        <p:spPr>
          <a:xfrm>
            <a:off x="1143000" y="2799219"/>
            <a:ext cx="6858000" cy="1655233"/>
          </a:xfrm>
          <a:prstGeom prst="rect">
            <a:avLst/>
          </a:prstGeom>
        </p:spPr>
        <p:txBody>
          <a:bodyPr/>
          <a:lstStyle>
            <a:lvl1pPr marL="0" indent="0" algn="ctr">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A58518C6-0B07-D94A-B12B-2F8CC2844695}"/>
              </a:ext>
            </a:extLst>
          </p:cNvPr>
          <p:cNvSpPr>
            <a:spLocks noGrp="1"/>
          </p:cNvSpPr>
          <p:nvPr>
            <p:ph type="sldNum" sz="quarter" idx="12"/>
          </p:nvPr>
        </p:nvSpPr>
        <p:spPr/>
        <p:txBody>
          <a:bodyPr/>
          <a:lstStyle/>
          <a:p>
            <a:fld id="{53D8EDCA-7271-CA4B-9492-A10C52A9EC6E}" type="slidenum">
              <a:rPr lang="en-US" smtClean="0"/>
              <a:t>‹#›</a:t>
            </a:fld>
            <a:endParaRPr lang="en-US"/>
          </a:p>
        </p:txBody>
      </p:sp>
    </p:spTree>
    <p:extLst>
      <p:ext uri="{BB962C8B-B14F-4D97-AF65-F5344CB8AC3E}">
        <p14:creationId xmlns:p14="http://schemas.microsoft.com/office/powerpoint/2010/main" val="4159597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5BD186-D5BA-2E48-90D9-54AD8B2178DC}"/>
              </a:ext>
            </a:extLst>
          </p:cNvPr>
          <p:cNvSpPr>
            <a:spLocks noGrp="1"/>
          </p:cNvSpPr>
          <p:nvPr>
            <p:ph type="body" sz="quarter" idx="10" hasCustomPrompt="1"/>
          </p:nvPr>
        </p:nvSpPr>
        <p:spPr>
          <a:xfrm>
            <a:off x="664548" y="1161015"/>
            <a:ext cx="6684433" cy="671932"/>
          </a:xfrm>
          <a:prstGeom prst="rect">
            <a:avLst/>
          </a:prstGeom>
        </p:spPr>
        <p:txBody>
          <a:bodyPr/>
          <a:lstStyle>
            <a:lvl1pPr marL="0" indent="0">
              <a:buNone/>
              <a:defRPr sz="4267">
                <a:solidFill>
                  <a:srgbClr val="112748"/>
                </a:solidFill>
              </a:defRPr>
            </a:lvl1pPr>
          </a:lstStyle>
          <a:p>
            <a:pPr lvl="0"/>
            <a:r>
              <a:rPr lang="en-US" dirty="0"/>
              <a:t>Click to edit Master title</a:t>
            </a:r>
          </a:p>
        </p:txBody>
      </p:sp>
      <p:sp>
        <p:nvSpPr>
          <p:cNvPr id="5" name="Text Placeholder 4">
            <a:extLst>
              <a:ext uri="{FF2B5EF4-FFF2-40B4-BE49-F238E27FC236}">
                <a16:creationId xmlns:a16="http://schemas.microsoft.com/office/drawing/2014/main" id="{0283830B-EFAA-B945-858B-F9238236830F}"/>
              </a:ext>
            </a:extLst>
          </p:cNvPr>
          <p:cNvSpPr>
            <a:spLocks noGrp="1"/>
          </p:cNvSpPr>
          <p:nvPr>
            <p:ph type="body" sz="quarter" idx="11" hasCustomPrompt="1"/>
          </p:nvPr>
        </p:nvSpPr>
        <p:spPr>
          <a:xfrm>
            <a:off x="664547" y="1990382"/>
            <a:ext cx="5539317" cy="671932"/>
          </a:xfrm>
          <a:prstGeom prst="rect">
            <a:avLst/>
          </a:prstGeom>
        </p:spPr>
        <p:txBody>
          <a:bodyPr/>
          <a:lstStyle>
            <a:lvl1pPr marL="0" indent="0">
              <a:buNone/>
              <a:defRPr>
                <a:solidFill>
                  <a:schemeClr val="tx1"/>
                </a:solidFill>
              </a:defRPr>
            </a:lvl1pPr>
          </a:lstStyle>
          <a:p>
            <a:pPr lvl="0"/>
            <a:r>
              <a:rPr lang="en-US" dirty="0"/>
              <a:t>Click to edit Master subtitle</a:t>
            </a:r>
          </a:p>
        </p:txBody>
      </p:sp>
      <p:sp>
        <p:nvSpPr>
          <p:cNvPr id="7" name="Text Placeholder 6">
            <a:extLst>
              <a:ext uri="{FF2B5EF4-FFF2-40B4-BE49-F238E27FC236}">
                <a16:creationId xmlns:a16="http://schemas.microsoft.com/office/drawing/2014/main" id="{EE87CA4C-0700-DF47-945F-B5D096AAF381}"/>
              </a:ext>
            </a:extLst>
          </p:cNvPr>
          <p:cNvSpPr>
            <a:spLocks noGrp="1"/>
          </p:cNvSpPr>
          <p:nvPr>
            <p:ph type="body" sz="quarter" idx="12" hasCustomPrompt="1"/>
          </p:nvPr>
        </p:nvSpPr>
        <p:spPr>
          <a:xfrm>
            <a:off x="664634" y="3491681"/>
            <a:ext cx="3233489" cy="555475"/>
          </a:xfrm>
          <a:prstGeom prst="rect">
            <a:avLst/>
          </a:prstGeom>
        </p:spPr>
        <p:txBody>
          <a:bodyPr/>
          <a:lstStyle>
            <a:lvl1pPr marL="0" indent="0">
              <a:buNone/>
              <a:defRPr sz="1867"/>
            </a:lvl1pPr>
          </a:lstStyle>
          <a:p>
            <a:pPr lvl="0"/>
            <a:r>
              <a:rPr lang="en-US" dirty="0"/>
              <a:t>Click to edit Master date</a:t>
            </a:r>
          </a:p>
        </p:txBody>
      </p:sp>
    </p:spTree>
    <p:extLst>
      <p:ext uri="{BB962C8B-B14F-4D97-AF65-F5344CB8AC3E}">
        <p14:creationId xmlns:p14="http://schemas.microsoft.com/office/powerpoint/2010/main" val="1249155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ullets: 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F4F-2C81-3F49-8823-E05FE1BA50F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455E926-046E-4B48-A01E-96E37A1BF1E1}"/>
              </a:ext>
            </a:extLst>
          </p:cNvPr>
          <p:cNvSpPr>
            <a:spLocks noGrp="1"/>
          </p:cNvSpPr>
          <p:nvPr>
            <p:ph idx="1"/>
          </p:nvPr>
        </p:nvSpPr>
        <p:spPr>
          <a:xfrm>
            <a:off x="628651" y="1572686"/>
            <a:ext cx="7886700" cy="3806209"/>
          </a:xfrm>
          <a:prstGeom prst="rect">
            <a:avLst/>
          </a:prstGeom>
        </p:spPr>
        <p:txBody>
          <a:bodyPr/>
          <a:lstStyle>
            <a:lvl1pPr marL="342891" indent="-342891" algn="l">
              <a:buFont typeface="Arial" panose="020B0604020202020204" pitchFamily="34" charset="0"/>
              <a:buChar char="•"/>
              <a:defRPr sz="1600" b="1" i="0">
                <a:latin typeface="Calibri" panose="020F0502020204030204" pitchFamily="34" charset="0"/>
                <a:cs typeface="Calibri" panose="020F0502020204030204" pitchFamily="34" charset="0"/>
              </a:defRPr>
            </a:lvl1pPr>
            <a:lvl2pPr marL="457189" marR="0" indent="0" algn="l" defTabSz="914377" rtl="0" eaLnBrk="1" fontAlgn="auto" latinLnBrk="0" hangingPunct="1">
              <a:lnSpc>
                <a:spcPct val="90000"/>
              </a:lnSpc>
              <a:spcBef>
                <a:spcPts val="500"/>
              </a:spcBef>
              <a:spcAft>
                <a:spcPts val="0"/>
              </a:spcAft>
              <a:buClrTx/>
              <a:buSzTx/>
              <a:buFont typeface="Arial" panose="020B0604020202020204" pitchFamily="34" charset="0"/>
              <a:buNone/>
              <a:tabLst/>
              <a:defRPr sz="1200"/>
            </a:lvl2pPr>
            <a:lvl3pPr marL="1371566" indent="-457189">
              <a:buFont typeface="+mj-lt"/>
              <a:buAutoNum type="arabicPeriod"/>
              <a:defRPr/>
            </a:lvl3pPr>
            <a:lvl4pPr marL="1714457" indent="-342891">
              <a:buFont typeface="+mj-lt"/>
              <a:buAutoNum type="arabicPeriod"/>
              <a:defRPr/>
            </a:lvl4pPr>
            <a:lvl5pPr marL="2171646" indent="-342891">
              <a:buFont typeface="+mj-lt"/>
              <a:buAutoNum type="arabicPeriod"/>
              <a:defRPr/>
            </a:lvl5pPr>
          </a:lstStyle>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p:txBody>
      </p:sp>
      <p:sp>
        <p:nvSpPr>
          <p:cNvPr id="6" name="Slide Number Placeholder 5">
            <a:extLst>
              <a:ext uri="{FF2B5EF4-FFF2-40B4-BE49-F238E27FC236}">
                <a16:creationId xmlns:a16="http://schemas.microsoft.com/office/drawing/2014/main" id="{B7946824-ED7E-C540-B7F1-A6334A859745}"/>
              </a:ext>
            </a:extLst>
          </p:cNvPr>
          <p:cNvSpPr>
            <a:spLocks noGrp="1"/>
          </p:cNvSpPr>
          <p:nvPr>
            <p:ph type="sldNum" sz="quarter" idx="12"/>
          </p:nvPr>
        </p:nvSpPr>
        <p:spPr/>
        <p:txBody>
          <a:bodyPr/>
          <a:lstStyle>
            <a:lvl1pPr>
              <a:defRPr/>
            </a:lvl1pPr>
          </a:lstStyle>
          <a:p>
            <a:fld id="{FC5C8C96-88EC-B846-8BDD-F1D41FF34A70}" type="slidenum">
              <a:rPr lang="en-US" smtClean="0"/>
              <a:pPr/>
              <a:t>‹#›</a:t>
            </a:fld>
            <a:endParaRPr lang="en-US" dirty="0"/>
          </a:p>
        </p:txBody>
      </p:sp>
    </p:spTree>
    <p:extLst>
      <p:ext uri="{BB962C8B-B14F-4D97-AF65-F5344CB8AC3E}">
        <p14:creationId xmlns:p14="http://schemas.microsoft.com/office/powerpoint/2010/main" val="3971339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Head +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F4F-2C81-3F49-8823-E05FE1BA50FB}"/>
              </a:ext>
            </a:extLst>
          </p:cNvPr>
          <p:cNvSpPr>
            <a:spLocks noGrp="1"/>
          </p:cNvSpPr>
          <p:nvPr>
            <p:ph type="title"/>
          </p:nvPr>
        </p:nvSpPr>
        <p:spPr/>
        <p:txBody>
          <a:bodyPr/>
          <a:lstStyle>
            <a:lvl1pPr>
              <a:defRPr>
                <a:solidFill>
                  <a:srgbClr val="112748"/>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455E926-046E-4B48-A01E-96E37A1BF1E1}"/>
              </a:ext>
            </a:extLst>
          </p:cNvPr>
          <p:cNvSpPr>
            <a:spLocks noGrp="1"/>
          </p:cNvSpPr>
          <p:nvPr>
            <p:ph idx="1"/>
          </p:nvPr>
        </p:nvSpPr>
        <p:spPr>
          <a:xfrm>
            <a:off x="628651" y="1975566"/>
            <a:ext cx="7886700" cy="3358436"/>
          </a:xfrm>
          <a:prstGeom prst="rect">
            <a:avLst/>
          </a:prstGeom>
        </p:spPr>
        <p:txBody>
          <a:bodyPr/>
          <a:lstStyle>
            <a:lvl1pPr marL="342891" indent="-342891" algn="l">
              <a:buFont typeface="Arial" panose="020B0604020202020204" pitchFamily="34" charset="0"/>
              <a:buChar char="•"/>
              <a:defRPr sz="1600" b="1" i="0">
                <a:latin typeface="Calibri" panose="020F0502020204030204" pitchFamily="34" charset="0"/>
                <a:cs typeface="Calibri" panose="020F0502020204030204" pitchFamily="34" charset="0"/>
              </a:defRPr>
            </a:lvl1pPr>
            <a:lvl2pPr marL="457189" marR="0" indent="0" algn="l" defTabSz="914377" rtl="0" eaLnBrk="1" fontAlgn="auto" latinLnBrk="0" hangingPunct="1">
              <a:lnSpc>
                <a:spcPct val="90000"/>
              </a:lnSpc>
              <a:spcBef>
                <a:spcPts val="500"/>
              </a:spcBef>
              <a:spcAft>
                <a:spcPts val="0"/>
              </a:spcAft>
              <a:buClrTx/>
              <a:buSzTx/>
              <a:buFont typeface="Arial" panose="020B0604020202020204" pitchFamily="34" charset="0"/>
              <a:buNone/>
              <a:tabLst/>
              <a:defRPr sz="1200"/>
            </a:lvl2pPr>
            <a:lvl3pPr marL="1371566" indent="-457189">
              <a:buFont typeface="+mj-lt"/>
              <a:buAutoNum type="arabicPeriod"/>
              <a:defRPr/>
            </a:lvl3pPr>
            <a:lvl4pPr marL="1714457" indent="-342891">
              <a:buFont typeface="+mj-lt"/>
              <a:buAutoNum type="arabicPeriod"/>
              <a:defRPr/>
            </a:lvl4pPr>
            <a:lvl5pPr marL="2171646" indent="-342891">
              <a:buFont typeface="+mj-lt"/>
              <a:buAutoNum type="arabicPeriod"/>
              <a:defRPr/>
            </a:lvl5pPr>
          </a:lstStyle>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p:txBody>
      </p:sp>
      <p:sp>
        <p:nvSpPr>
          <p:cNvPr id="6" name="Slide Number Placeholder 5">
            <a:extLst>
              <a:ext uri="{FF2B5EF4-FFF2-40B4-BE49-F238E27FC236}">
                <a16:creationId xmlns:a16="http://schemas.microsoft.com/office/drawing/2014/main" id="{B7946824-ED7E-C540-B7F1-A6334A859745}"/>
              </a:ext>
            </a:extLst>
          </p:cNvPr>
          <p:cNvSpPr>
            <a:spLocks noGrp="1"/>
          </p:cNvSpPr>
          <p:nvPr>
            <p:ph type="sldNum" sz="quarter" idx="12"/>
          </p:nvPr>
        </p:nvSpPr>
        <p:spPr/>
        <p:txBody>
          <a:bodyPr/>
          <a:lstStyle/>
          <a:p>
            <a:fld id="{15E70252-3D0F-7F42-BC66-BF8D3B4DE311}" type="slidenum">
              <a:rPr lang="en-US" smtClean="0"/>
              <a:t>‹#›</a:t>
            </a:fld>
            <a:endParaRPr lang="en-US"/>
          </a:p>
        </p:txBody>
      </p:sp>
      <p:sp>
        <p:nvSpPr>
          <p:cNvPr id="7" name="Text Placeholder 6">
            <a:extLst>
              <a:ext uri="{FF2B5EF4-FFF2-40B4-BE49-F238E27FC236}">
                <a16:creationId xmlns:a16="http://schemas.microsoft.com/office/drawing/2014/main" id="{C747EC26-4D3D-E841-A954-982FCF19D5E7}"/>
              </a:ext>
            </a:extLst>
          </p:cNvPr>
          <p:cNvSpPr>
            <a:spLocks noGrp="1"/>
          </p:cNvSpPr>
          <p:nvPr>
            <p:ph type="body" sz="quarter" idx="13" hasCustomPrompt="1"/>
          </p:nvPr>
        </p:nvSpPr>
        <p:spPr>
          <a:xfrm>
            <a:off x="628651" y="1337389"/>
            <a:ext cx="7886700" cy="429208"/>
          </a:xfrm>
          <a:prstGeom prst="rect">
            <a:avLst/>
          </a:prstGeom>
        </p:spPr>
        <p:txBody>
          <a:bodyPr/>
          <a:lstStyle>
            <a:lvl1pPr marL="0" indent="0">
              <a:buNone/>
              <a:defRPr sz="2133" b="1" i="0">
                <a:solidFill>
                  <a:srgbClr val="112748"/>
                </a:solidFill>
                <a:latin typeface="Calibri" panose="020F0502020204030204" pitchFamily="34" charset="0"/>
                <a:cs typeface="Calibri" panose="020F0502020204030204" pitchFamily="34" charset="0"/>
              </a:defRPr>
            </a:lvl1pPr>
            <a:lvl2pPr marL="457189" indent="0">
              <a:buNone/>
              <a:defRPr sz="2133" b="1" i="0">
                <a:solidFill>
                  <a:srgbClr val="112748"/>
                </a:solidFill>
                <a:latin typeface="Calibri" panose="020F0502020204030204" pitchFamily="34" charset="0"/>
                <a:cs typeface="Calibri" panose="020F0502020204030204" pitchFamily="34" charset="0"/>
              </a:defRPr>
            </a:lvl2pPr>
            <a:lvl3pPr marL="914377" indent="0">
              <a:buNone/>
              <a:defRPr sz="2133" b="1" i="0">
                <a:solidFill>
                  <a:srgbClr val="112748"/>
                </a:solidFill>
                <a:latin typeface="Calibri" panose="020F0502020204030204" pitchFamily="34" charset="0"/>
                <a:cs typeface="Calibri" panose="020F0502020204030204" pitchFamily="34" charset="0"/>
              </a:defRPr>
            </a:lvl3pPr>
            <a:lvl4pPr marL="1371566" indent="0">
              <a:buNone/>
              <a:defRPr sz="2133" b="1" i="0">
                <a:solidFill>
                  <a:srgbClr val="112748"/>
                </a:solidFill>
                <a:latin typeface="Calibri" panose="020F0502020204030204" pitchFamily="34" charset="0"/>
                <a:cs typeface="Calibri" panose="020F0502020204030204" pitchFamily="34" charset="0"/>
              </a:defRPr>
            </a:lvl4pPr>
            <a:lvl5pPr marL="1828754" indent="0">
              <a:buNone/>
              <a:defRPr sz="2133" b="1" i="0">
                <a:solidFill>
                  <a:srgbClr val="112748"/>
                </a:solidFill>
                <a:latin typeface="Calibri" panose="020F0502020204030204" pitchFamily="34" charset="0"/>
                <a:cs typeface="Calibri" panose="020F0502020204030204" pitchFamily="34" charset="0"/>
              </a:defRPr>
            </a:lvl5pPr>
          </a:lstStyle>
          <a:p>
            <a:pPr lvl="0"/>
            <a:r>
              <a:rPr lang="en-US" dirty="0"/>
              <a:t>CLICK TO ADD SUBTITLE</a:t>
            </a:r>
          </a:p>
        </p:txBody>
      </p:sp>
    </p:spTree>
    <p:extLst>
      <p:ext uri="{BB962C8B-B14F-4D97-AF65-F5344CB8AC3E}">
        <p14:creationId xmlns:p14="http://schemas.microsoft.com/office/powerpoint/2010/main" val="3662735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s: Head + Red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F4F-2C81-3F49-8823-E05FE1BA50FB}"/>
              </a:ext>
            </a:extLst>
          </p:cNvPr>
          <p:cNvSpPr>
            <a:spLocks noGrp="1"/>
          </p:cNvSpPr>
          <p:nvPr>
            <p:ph type="title"/>
          </p:nvPr>
        </p:nvSpPr>
        <p:spPr/>
        <p:txBody>
          <a:bodyPr/>
          <a:lstStyle>
            <a:lvl1pPr>
              <a:defRPr>
                <a:solidFill>
                  <a:srgbClr val="112748"/>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455E926-046E-4B48-A01E-96E37A1BF1E1}"/>
              </a:ext>
            </a:extLst>
          </p:cNvPr>
          <p:cNvSpPr>
            <a:spLocks noGrp="1"/>
          </p:cNvSpPr>
          <p:nvPr>
            <p:ph idx="1"/>
          </p:nvPr>
        </p:nvSpPr>
        <p:spPr>
          <a:xfrm>
            <a:off x="628651" y="1975566"/>
            <a:ext cx="7886700" cy="3349969"/>
          </a:xfrm>
          <a:prstGeom prst="rect">
            <a:avLst/>
          </a:prstGeom>
        </p:spPr>
        <p:txBody>
          <a:bodyPr/>
          <a:lstStyle>
            <a:lvl1pPr marL="342891" indent="-342891" algn="l">
              <a:buFont typeface="Arial" panose="020B0604020202020204" pitchFamily="34" charset="0"/>
              <a:buChar char="•"/>
              <a:defRPr sz="1600" b="1" i="0">
                <a:latin typeface="Calibri" panose="020F0502020204030204" pitchFamily="34" charset="0"/>
                <a:cs typeface="Calibri" panose="020F0502020204030204" pitchFamily="34" charset="0"/>
              </a:defRPr>
            </a:lvl1pPr>
            <a:lvl2pPr marL="457189" marR="0" indent="0" algn="l" defTabSz="914377" rtl="0" eaLnBrk="1" fontAlgn="auto" latinLnBrk="0" hangingPunct="1">
              <a:lnSpc>
                <a:spcPct val="90000"/>
              </a:lnSpc>
              <a:spcBef>
                <a:spcPts val="500"/>
              </a:spcBef>
              <a:spcAft>
                <a:spcPts val="0"/>
              </a:spcAft>
              <a:buClrTx/>
              <a:buSzTx/>
              <a:buFont typeface="Arial" panose="020B0604020202020204" pitchFamily="34" charset="0"/>
              <a:buNone/>
              <a:tabLst/>
              <a:defRPr sz="1200"/>
            </a:lvl2pPr>
            <a:lvl3pPr marL="1371566" indent="-457189">
              <a:buFont typeface="+mj-lt"/>
              <a:buAutoNum type="arabicPeriod"/>
              <a:defRPr/>
            </a:lvl3pPr>
            <a:lvl4pPr marL="1714457" indent="-342891">
              <a:buFont typeface="+mj-lt"/>
              <a:buAutoNum type="arabicPeriod"/>
              <a:defRPr/>
            </a:lvl4pPr>
            <a:lvl5pPr marL="2171646" indent="-342891">
              <a:buFont typeface="+mj-lt"/>
              <a:buAutoNum type="arabicPeriod"/>
              <a:defRPr/>
            </a:lvl5pPr>
          </a:lstStyle>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p:txBody>
      </p:sp>
      <p:sp>
        <p:nvSpPr>
          <p:cNvPr id="6" name="Slide Number Placeholder 5">
            <a:extLst>
              <a:ext uri="{FF2B5EF4-FFF2-40B4-BE49-F238E27FC236}">
                <a16:creationId xmlns:a16="http://schemas.microsoft.com/office/drawing/2014/main" id="{B7946824-ED7E-C540-B7F1-A6334A859745}"/>
              </a:ext>
            </a:extLst>
          </p:cNvPr>
          <p:cNvSpPr>
            <a:spLocks noGrp="1"/>
          </p:cNvSpPr>
          <p:nvPr>
            <p:ph type="sldNum" sz="quarter" idx="12"/>
          </p:nvPr>
        </p:nvSpPr>
        <p:spPr/>
        <p:txBody>
          <a:bodyPr/>
          <a:lstStyle/>
          <a:p>
            <a:fld id="{15E70252-3D0F-7F42-BC66-BF8D3B4DE311}" type="slidenum">
              <a:rPr lang="en-US" smtClean="0"/>
              <a:t>‹#›</a:t>
            </a:fld>
            <a:endParaRPr lang="en-US"/>
          </a:p>
        </p:txBody>
      </p:sp>
      <p:sp>
        <p:nvSpPr>
          <p:cNvPr id="7" name="Text Placeholder 6">
            <a:extLst>
              <a:ext uri="{FF2B5EF4-FFF2-40B4-BE49-F238E27FC236}">
                <a16:creationId xmlns:a16="http://schemas.microsoft.com/office/drawing/2014/main" id="{26E71390-7DF9-724C-B87A-5C1FE7B7CDFF}"/>
              </a:ext>
            </a:extLst>
          </p:cNvPr>
          <p:cNvSpPr>
            <a:spLocks noGrp="1"/>
          </p:cNvSpPr>
          <p:nvPr>
            <p:ph type="body" sz="quarter" idx="13" hasCustomPrompt="1"/>
          </p:nvPr>
        </p:nvSpPr>
        <p:spPr>
          <a:xfrm>
            <a:off x="628650" y="1328799"/>
            <a:ext cx="7886700" cy="429504"/>
          </a:xfrm>
          <a:prstGeom prst="rect">
            <a:avLst/>
          </a:prstGeom>
        </p:spPr>
        <p:txBody>
          <a:bodyPr/>
          <a:lstStyle>
            <a:lvl1pPr marL="0" indent="0">
              <a:buNone/>
              <a:defRPr sz="2133" b="1" i="0">
                <a:solidFill>
                  <a:srgbClr val="C61D29"/>
                </a:solidFill>
                <a:latin typeface="Calibri" panose="020F0502020204030204" pitchFamily="34" charset="0"/>
                <a:cs typeface="Calibri" panose="020F0502020204030204" pitchFamily="34" charset="0"/>
              </a:defRPr>
            </a:lvl1pPr>
            <a:lvl2pPr marL="457189" indent="0">
              <a:buNone/>
              <a:defRPr sz="2133" b="1" i="0">
                <a:solidFill>
                  <a:srgbClr val="C61D29"/>
                </a:solidFill>
                <a:latin typeface="Calibri" panose="020F0502020204030204" pitchFamily="34" charset="0"/>
                <a:cs typeface="Calibri" panose="020F0502020204030204" pitchFamily="34" charset="0"/>
              </a:defRPr>
            </a:lvl2pPr>
            <a:lvl3pPr marL="914377" indent="0">
              <a:buNone/>
              <a:defRPr sz="2133" b="1" i="0">
                <a:solidFill>
                  <a:srgbClr val="C61D29"/>
                </a:solidFill>
                <a:latin typeface="Calibri" panose="020F0502020204030204" pitchFamily="34" charset="0"/>
                <a:cs typeface="Calibri" panose="020F0502020204030204" pitchFamily="34" charset="0"/>
              </a:defRPr>
            </a:lvl3pPr>
            <a:lvl4pPr marL="1371566" indent="0">
              <a:buNone/>
              <a:defRPr sz="2133" b="1" i="0">
                <a:solidFill>
                  <a:srgbClr val="C61D29"/>
                </a:solidFill>
                <a:latin typeface="Calibri" panose="020F0502020204030204" pitchFamily="34" charset="0"/>
                <a:cs typeface="Calibri" panose="020F0502020204030204" pitchFamily="34" charset="0"/>
              </a:defRPr>
            </a:lvl4pPr>
            <a:lvl5pPr marL="1828754" indent="0">
              <a:buNone/>
              <a:defRPr sz="2133" b="1" i="0">
                <a:solidFill>
                  <a:srgbClr val="C61D29"/>
                </a:solidFill>
                <a:latin typeface="Calibri" panose="020F0502020204030204" pitchFamily="34" charset="0"/>
                <a:cs typeface="Calibri" panose="020F0502020204030204" pitchFamily="34" charset="0"/>
              </a:defRPr>
            </a:lvl5pPr>
          </a:lstStyle>
          <a:p>
            <a:pPr lvl="0"/>
            <a:r>
              <a:rPr lang="en-US" dirty="0"/>
              <a:t>CLICK TO ADD SUBTITLE</a:t>
            </a:r>
          </a:p>
        </p:txBody>
      </p:sp>
    </p:spTree>
    <p:extLst>
      <p:ext uri="{BB962C8B-B14F-4D97-AF65-F5344CB8AC3E}">
        <p14:creationId xmlns:p14="http://schemas.microsoft.com/office/powerpoint/2010/main" val="1261986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Numbers: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F4F-2C81-3F49-8823-E05FE1BA50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55E926-046E-4B48-A01E-96E37A1BF1E1}"/>
              </a:ext>
            </a:extLst>
          </p:cNvPr>
          <p:cNvSpPr>
            <a:spLocks noGrp="1"/>
          </p:cNvSpPr>
          <p:nvPr>
            <p:ph idx="1"/>
          </p:nvPr>
        </p:nvSpPr>
        <p:spPr>
          <a:xfrm>
            <a:off x="628651" y="1572686"/>
            <a:ext cx="7886700" cy="3752849"/>
          </a:xfrm>
          <a:prstGeom prst="rect">
            <a:avLst/>
          </a:prstGeom>
        </p:spPr>
        <p:txBody>
          <a:bodyPr/>
          <a:lstStyle>
            <a:lvl1pPr marL="342891" indent="-342891" algn="l">
              <a:buFont typeface="+mj-lt"/>
              <a:buAutoNum type="arabicPeriod"/>
              <a:defRPr sz="1600" b="1" i="0">
                <a:latin typeface="Calibri" panose="020F0502020204030204" pitchFamily="34" charset="0"/>
                <a:cs typeface="Calibri" panose="020F0502020204030204" pitchFamily="34" charset="0"/>
              </a:defRPr>
            </a:lvl1pPr>
            <a:lvl2pPr marL="685783" marR="0" indent="-228594" algn="l" defTabSz="914377" rtl="0" eaLnBrk="1" fontAlgn="auto" latinLnBrk="0" hangingPunct="1">
              <a:lnSpc>
                <a:spcPct val="90000"/>
              </a:lnSpc>
              <a:spcBef>
                <a:spcPts val="500"/>
              </a:spcBef>
              <a:spcAft>
                <a:spcPts val="0"/>
              </a:spcAft>
              <a:buClrTx/>
              <a:buSzTx/>
              <a:buFont typeface="+mj-lt"/>
              <a:buNone/>
              <a:tabLst/>
              <a:defRPr sz="1200"/>
            </a:lvl2pPr>
            <a:lvl3pPr marL="1371566" indent="-457189">
              <a:buFont typeface="+mj-lt"/>
              <a:buAutoNum type="arabicPeriod"/>
              <a:defRPr/>
            </a:lvl3pPr>
            <a:lvl4pPr marL="1714457" indent="-342891">
              <a:buFont typeface="+mj-lt"/>
              <a:buAutoNum type="arabicPeriod"/>
              <a:defRPr/>
            </a:lvl4pPr>
            <a:lvl5pPr marL="2171646" indent="-342891">
              <a:buFont typeface="+mj-lt"/>
              <a:buAutoNum type="arabicPeriod"/>
              <a:defRPr/>
            </a:lvl5pPr>
          </a:lstStyle>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p:txBody>
      </p:sp>
      <p:sp>
        <p:nvSpPr>
          <p:cNvPr id="6" name="Slide Number Placeholder 5">
            <a:extLst>
              <a:ext uri="{FF2B5EF4-FFF2-40B4-BE49-F238E27FC236}">
                <a16:creationId xmlns:a16="http://schemas.microsoft.com/office/drawing/2014/main" id="{B7946824-ED7E-C540-B7F1-A6334A859745}"/>
              </a:ext>
            </a:extLst>
          </p:cNvPr>
          <p:cNvSpPr>
            <a:spLocks noGrp="1"/>
          </p:cNvSpPr>
          <p:nvPr>
            <p:ph type="sldNum" sz="quarter" idx="12"/>
          </p:nvPr>
        </p:nvSpPr>
        <p:spPr/>
        <p:txBody>
          <a:bodyPr/>
          <a:lstStyle/>
          <a:p>
            <a:fld id="{15E70252-3D0F-7F42-BC66-BF8D3B4DE311}" type="slidenum">
              <a:rPr lang="en-US" smtClean="0"/>
              <a:t>‹#›</a:t>
            </a:fld>
            <a:endParaRPr lang="en-US"/>
          </a:p>
        </p:txBody>
      </p:sp>
    </p:spTree>
    <p:extLst>
      <p:ext uri="{BB962C8B-B14F-4D97-AF65-F5344CB8AC3E}">
        <p14:creationId xmlns:p14="http://schemas.microsoft.com/office/powerpoint/2010/main" val="3772725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mbers: Head +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F4F-2C81-3F49-8823-E05FE1BA50F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455E926-046E-4B48-A01E-96E37A1BF1E1}"/>
              </a:ext>
            </a:extLst>
          </p:cNvPr>
          <p:cNvSpPr>
            <a:spLocks noGrp="1"/>
          </p:cNvSpPr>
          <p:nvPr>
            <p:ph idx="1"/>
          </p:nvPr>
        </p:nvSpPr>
        <p:spPr>
          <a:xfrm>
            <a:off x="628651" y="1975566"/>
            <a:ext cx="7886700" cy="3358436"/>
          </a:xfrm>
          <a:prstGeom prst="rect">
            <a:avLst/>
          </a:prstGeom>
        </p:spPr>
        <p:txBody>
          <a:bodyPr/>
          <a:lstStyle>
            <a:lvl1pPr marL="342891" indent="-342891" algn="l">
              <a:buFont typeface="+mj-lt"/>
              <a:buAutoNum type="arabicPeriod"/>
              <a:defRPr sz="1600" b="1" i="0">
                <a:latin typeface="Calibri" panose="020F0502020204030204" pitchFamily="34" charset="0"/>
                <a:cs typeface="Calibri" panose="020F0502020204030204" pitchFamily="34" charset="0"/>
              </a:defRPr>
            </a:lvl1pPr>
            <a:lvl2pPr marL="685783" marR="0" indent="-228594" algn="l" defTabSz="914377" rtl="0" eaLnBrk="1" fontAlgn="auto" latinLnBrk="0" hangingPunct="1">
              <a:lnSpc>
                <a:spcPct val="90000"/>
              </a:lnSpc>
              <a:spcBef>
                <a:spcPts val="500"/>
              </a:spcBef>
              <a:spcAft>
                <a:spcPts val="0"/>
              </a:spcAft>
              <a:buClrTx/>
              <a:buSzTx/>
              <a:buFont typeface="+mj-lt"/>
              <a:buNone/>
              <a:tabLst/>
              <a:defRPr sz="1200"/>
            </a:lvl2pPr>
            <a:lvl3pPr marL="1371566" indent="-457189">
              <a:buFont typeface="+mj-lt"/>
              <a:buAutoNum type="arabicPeriod"/>
              <a:defRPr/>
            </a:lvl3pPr>
            <a:lvl4pPr marL="1714457" indent="-342891">
              <a:buFont typeface="+mj-lt"/>
              <a:buAutoNum type="arabicPeriod"/>
              <a:defRPr/>
            </a:lvl4pPr>
            <a:lvl5pPr marL="2171646" indent="-342891">
              <a:buFont typeface="+mj-lt"/>
              <a:buAutoNum type="arabicPeriod"/>
              <a:defRPr/>
            </a:lvl5pPr>
          </a:lstStyle>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p:txBody>
      </p:sp>
      <p:sp>
        <p:nvSpPr>
          <p:cNvPr id="6" name="Slide Number Placeholder 5">
            <a:extLst>
              <a:ext uri="{FF2B5EF4-FFF2-40B4-BE49-F238E27FC236}">
                <a16:creationId xmlns:a16="http://schemas.microsoft.com/office/drawing/2014/main" id="{B7946824-ED7E-C540-B7F1-A6334A859745}"/>
              </a:ext>
            </a:extLst>
          </p:cNvPr>
          <p:cNvSpPr>
            <a:spLocks noGrp="1"/>
          </p:cNvSpPr>
          <p:nvPr>
            <p:ph type="sldNum" sz="quarter" idx="12"/>
          </p:nvPr>
        </p:nvSpPr>
        <p:spPr/>
        <p:txBody>
          <a:bodyPr/>
          <a:lstStyle/>
          <a:p>
            <a:fld id="{15E70252-3D0F-7F42-BC66-BF8D3B4DE311}" type="slidenum">
              <a:rPr lang="en-US" smtClean="0"/>
              <a:t>‹#›</a:t>
            </a:fld>
            <a:endParaRPr lang="en-US"/>
          </a:p>
        </p:txBody>
      </p:sp>
      <p:sp>
        <p:nvSpPr>
          <p:cNvPr id="7" name="Text Placeholder 6">
            <a:extLst>
              <a:ext uri="{FF2B5EF4-FFF2-40B4-BE49-F238E27FC236}">
                <a16:creationId xmlns:a16="http://schemas.microsoft.com/office/drawing/2014/main" id="{E076053F-1B02-0446-A4C5-AC2468931FDA}"/>
              </a:ext>
            </a:extLst>
          </p:cNvPr>
          <p:cNvSpPr>
            <a:spLocks noGrp="1"/>
          </p:cNvSpPr>
          <p:nvPr>
            <p:ph type="body" sz="quarter" idx="13" hasCustomPrompt="1"/>
          </p:nvPr>
        </p:nvSpPr>
        <p:spPr>
          <a:xfrm>
            <a:off x="628651" y="1327020"/>
            <a:ext cx="7886700" cy="472752"/>
          </a:xfrm>
          <a:prstGeom prst="rect">
            <a:avLst/>
          </a:prstGeom>
        </p:spPr>
        <p:txBody>
          <a:bodyPr/>
          <a:lstStyle>
            <a:lvl1pPr marL="0" indent="0">
              <a:buNone/>
              <a:defRPr sz="2133" b="1" i="0">
                <a:solidFill>
                  <a:srgbClr val="112748"/>
                </a:solidFill>
                <a:latin typeface="Calibri" panose="020F0502020204030204" pitchFamily="34" charset="0"/>
                <a:cs typeface="Calibri" panose="020F0502020204030204" pitchFamily="34" charset="0"/>
              </a:defRPr>
            </a:lvl1pPr>
            <a:lvl2pPr marL="457189" indent="0">
              <a:buNone/>
              <a:defRPr sz="2133" b="1" i="0">
                <a:solidFill>
                  <a:srgbClr val="112748"/>
                </a:solidFill>
                <a:latin typeface="Calibri" panose="020F0502020204030204" pitchFamily="34" charset="0"/>
                <a:cs typeface="Calibri" panose="020F0502020204030204" pitchFamily="34" charset="0"/>
              </a:defRPr>
            </a:lvl2pPr>
            <a:lvl3pPr marL="914377" indent="0">
              <a:buNone/>
              <a:defRPr sz="2133" b="1" i="0">
                <a:solidFill>
                  <a:srgbClr val="112748"/>
                </a:solidFill>
                <a:latin typeface="Calibri" panose="020F0502020204030204" pitchFamily="34" charset="0"/>
                <a:cs typeface="Calibri" panose="020F0502020204030204" pitchFamily="34" charset="0"/>
              </a:defRPr>
            </a:lvl3pPr>
            <a:lvl4pPr marL="1371566" indent="0">
              <a:buNone/>
              <a:defRPr sz="2133" b="1" i="0">
                <a:solidFill>
                  <a:srgbClr val="112748"/>
                </a:solidFill>
                <a:latin typeface="Calibri" panose="020F0502020204030204" pitchFamily="34" charset="0"/>
                <a:cs typeface="Calibri" panose="020F0502020204030204" pitchFamily="34" charset="0"/>
              </a:defRPr>
            </a:lvl4pPr>
            <a:lvl5pPr marL="1828754" indent="0">
              <a:buNone/>
              <a:defRPr sz="2133" b="1" i="0">
                <a:solidFill>
                  <a:srgbClr val="112748"/>
                </a:solidFill>
                <a:latin typeface="Calibri" panose="020F0502020204030204" pitchFamily="34" charset="0"/>
                <a:cs typeface="Calibri" panose="020F0502020204030204" pitchFamily="34" charset="0"/>
              </a:defRPr>
            </a:lvl5pPr>
          </a:lstStyle>
          <a:p>
            <a:pPr lvl="0"/>
            <a:r>
              <a:rPr lang="en-US" dirty="0"/>
              <a:t>CLICK TO ADD SUBTITLE</a:t>
            </a:r>
          </a:p>
        </p:txBody>
      </p:sp>
    </p:spTree>
    <p:extLst>
      <p:ext uri="{BB962C8B-B14F-4D97-AF65-F5344CB8AC3E}">
        <p14:creationId xmlns:p14="http://schemas.microsoft.com/office/powerpoint/2010/main" val="1290439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mbers: Head + Red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FF4F-2C81-3F49-8823-E05FE1BA50F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455E926-046E-4B48-A01E-96E37A1BF1E1}"/>
              </a:ext>
            </a:extLst>
          </p:cNvPr>
          <p:cNvSpPr>
            <a:spLocks noGrp="1"/>
          </p:cNvSpPr>
          <p:nvPr>
            <p:ph idx="1"/>
          </p:nvPr>
        </p:nvSpPr>
        <p:spPr>
          <a:xfrm>
            <a:off x="628651" y="1975566"/>
            <a:ext cx="7886700" cy="3349969"/>
          </a:xfrm>
          <a:prstGeom prst="rect">
            <a:avLst/>
          </a:prstGeom>
        </p:spPr>
        <p:txBody>
          <a:bodyPr/>
          <a:lstStyle>
            <a:lvl1pPr marL="342891" indent="-342891" algn="l">
              <a:buFont typeface="+mj-lt"/>
              <a:buAutoNum type="arabicPeriod"/>
              <a:defRPr sz="1600" b="1" i="0">
                <a:latin typeface="Calibri" panose="020F0502020204030204" pitchFamily="34" charset="0"/>
                <a:cs typeface="Calibri" panose="020F0502020204030204" pitchFamily="34" charset="0"/>
              </a:defRPr>
            </a:lvl1pPr>
            <a:lvl2pPr marL="685783" marR="0" indent="-228594" algn="l" defTabSz="914377" rtl="0" eaLnBrk="1" fontAlgn="auto" latinLnBrk="0" hangingPunct="1">
              <a:lnSpc>
                <a:spcPct val="90000"/>
              </a:lnSpc>
              <a:spcBef>
                <a:spcPts val="500"/>
              </a:spcBef>
              <a:spcAft>
                <a:spcPts val="0"/>
              </a:spcAft>
              <a:buClrTx/>
              <a:buSzTx/>
              <a:buFont typeface="+mj-lt"/>
              <a:buNone/>
              <a:tabLst/>
              <a:defRPr sz="1200"/>
            </a:lvl2pPr>
            <a:lvl3pPr marL="1371566" indent="-457189">
              <a:buFont typeface="+mj-lt"/>
              <a:buAutoNum type="arabicPeriod"/>
              <a:defRPr/>
            </a:lvl3pPr>
            <a:lvl4pPr marL="1714457" indent="-342891">
              <a:buFont typeface="+mj-lt"/>
              <a:buAutoNum type="arabicPeriod"/>
              <a:defRPr/>
            </a:lvl4pPr>
            <a:lvl5pPr marL="2171646" indent="-342891">
              <a:buFont typeface="+mj-lt"/>
              <a:buAutoNum type="arabicPeriod"/>
              <a:defRPr/>
            </a:lvl5pPr>
          </a:lstStyle>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a:p>
            <a:pPr lvl="0"/>
            <a:r>
              <a:rPr lang="en-US" dirty="0"/>
              <a:t>Click to edit Master text styles</a:t>
            </a:r>
          </a:p>
          <a:p>
            <a:pPr marL="685783" marR="0" lvl="1" indent="-228594" algn="l" defTabSz="914377" rtl="0" eaLnBrk="1" fontAlgn="auto" latinLnBrk="0" hangingPunct="1">
              <a:lnSpc>
                <a:spcPct val="90000"/>
              </a:lnSpc>
              <a:spcBef>
                <a:spcPts val="500"/>
              </a:spcBef>
              <a:spcAft>
                <a:spcPts val="0"/>
              </a:spcAft>
              <a:buClrTx/>
              <a:buSzTx/>
              <a:tabLst/>
              <a:defRPr/>
            </a:pPr>
            <a:r>
              <a:rPr lang="en-US" dirty="0"/>
              <a:t>Click to edit Master text styles</a:t>
            </a:r>
          </a:p>
        </p:txBody>
      </p:sp>
      <p:sp>
        <p:nvSpPr>
          <p:cNvPr id="6" name="Slide Number Placeholder 5">
            <a:extLst>
              <a:ext uri="{FF2B5EF4-FFF2-40B4-BE49-F238E27FC236}">
                <a16:creationId xmlns:a16="http://schemas.microsoft.com/office/drawing/2014/main" id="{B7946824-ED7E-C540-B7F1-A6334A859745}"/>
              </a:ext>
            </a:extLst>
          </p:cNvPr>
          <p:cNvSpPr>
            <a:spLocks noGrp="1"/>
          </p:cNvSpPr>
          <p:nvPr>
            <p:ph type="sldNum" sz="quarter" idx="12"/>
          </p:nvPr>
        </p:nvSpPr>
        <p:spPr/>
        <p:txBody>
          <a:bodyPr/>
          <a:lstStyle>
            <a:lvl1pPr>
              <a:defRPr/>
            </a:lvl1pPr>
          </a:lstStyle>
          <a:p>
            <a:fld id="{FA4BE140-16F5-0D4C-B05D-E6CCDCFC02F0}" type="slidenum">
              <a:rPr lang="en-US" smtClean="0"/>
              <a:pPr/>
              <a:t>‹#›</a:t>
            </a:fld>
            <a:endParaRPr lang="en-US" dirty="0"/>
          </a:p>
        </p:txBody>
      </p:sp>
      <p:sp>
        <p:nvSpPr>
          <p:cNvPr id="7" name="Text Placeholder 6">
            <a:extLst>
              <a:ext uri="{FF2B5EF4-FFF2-40B4-BE49-F238E27FC236}">
                <a16:creationId xmlns:a16="http://schemas.microsoft.com/office/drawing/2014/main" id="{78C4AEB8-4D7D-3F46-BA8B-9D67C6316F88}"/>
              </a:ext>
            </a:extLst>
          </p:cNvPr>
          <p:cNvSpPr>
            <a:spLocks noGrp="1"/>
          </p:cNvSpPr>
          <p:nvPr>
            <p:ph type="body" sz="quarter" idx="13" hasCustomPrompt="1"/>
          </p:nvPr>
        </p:nvSpPr>
        <p:spPr>
          <a:xfrm>
            <a:off x="628651" y="1310616"/>
            <a:ext cx="7886700" cy="472569"/>
          </a:xfrm>
          <a:prstGeom prst="rect">
            <a:avLst/>
          </a:prstGeom>
        </p:spPr>
        <p:txBody>
          <a:bodyPr/>
          <a:lstStyle>
            <a:lvl1pPr marL="0" indent="0">
              <a:buNone/>
              <a:defRPr sz="2133" b="1" i="0">
                <a:solidFill>
                  <a:srgbClr val="C61D29"/>
                </a:solidFill>
                <a:latin typeface="Calibri" panose="020F0502020204030204" pitchFamily="34" charset="0"/>
                <a:cs typeface="Calibri" panose="020F0502020204030204" pitchFamily="34" charset="0"/>
              </a:defRPr>
            </a:lvl1pPr>
            <a:lvl2pPr marL="457189" indent="0">
              <a:buNone/>
              <a:defRPr sz="2667" b="1" i="0">
                <a:solidFill>
                  <a:srgbClr val="C61D29"/>
                </a:solidFill>
                <a:latin typeface="Calibri" panose="020F0502020204030204" pitchFamily="34" charset="0"/>
                <a:cs typeface="Calibri" panose="020F0502020204030204" pitchFamily="34" charset="0"/>
              </a:defRPr>
            </a:lvl2pPr>
            <a:lvl3pPr marL="914377" indent="0">
              <a:buNone/>
              <a:defRPr sz="2667" b="1" i="0">
                <a:solidFill>
                  <a:srgbClr val="C61D29"/>
                </a:solidFill>
                <a:latin typeface="Calibri" panose="020F0502020204030204" pitchFamily="34" charset="0"/>
                <a:cs typeface="Calibri" panose="020F0502020204030204" pitchFamily="34" charset="0"/>
              </a:defRPr>
            </a:lvl3pPr>
            <a:lvl4pPr marL="1371566" indent="0">
              <a:buNone/>
              <a:defRPr sz="2667" b="1" i="0">
                <a:solidFill>
                  <a:srgbClr val="C61D29"/>
                </a:solidFill>
                <a:latin typeface="Calibri" panose="020F0502020204030204" pitchFamily="34" charset="0"/>
                <a:cs typeface="Calibri" panose="020F0502020204030204" pitchFamily="34" charset="0"/>
              </a:defRPr>
            </a:lvl4pPr>
            <a:lvl5pPr marL="1828754" indent="0">
              <a:buNone/>
              <a:defRPr sz="2667" b="1" i="0">
                <a:solidFill>
                  <a:srgbClr val="C61D29"/>
                </a:solidFill>
                <a:latin typeface="Calibri" panose="020F0502020204030204" pitchFamily="34" charset="0"/>
                <a:cs typeface="Calibri" panose="020F0502020204030204" pitchFamily="34" charset="0"/>
              </a:defRPr>
            </a:lvl5pPr>
          </a:lstStyle>
          <a:p>
            <a:pPr lvl="0"/>
            <a:r>
              <a:rPr lang="en-US" dirty="0"/>
              <a:t>CLICK TO ADD SUBTITLE</a:t>
            </a:r>
          </a:p>
        </p:txBody>
      </p:sp>
    </p:spTree>
    <p:extLst>
      <p:ext uri="{BB962C8B-B14F-4D97-AF65-F5344CB8AC3E}">
        <p14:creationId xmlns:p14="http://schemas.microsoft.com/office/powerpoint/2010/main" val="2476471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5592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7.xml"/><Relationship Id="rId7"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289815"/>
      </p:ext>
    </p:extLst>
  </p:cSld>
  <p:clrMap bg1="lt1" tx1="dk1" bg2="lt2" tx2="dk2" accent1="accent1" accent2="accent2" accent3="accent3" accent4="accent4" accent5="accent5" accent6="accent6" hlink="hlink" folHlink="folHlink"/>
  <p:sldLayoutIdLst>
    <p:sldLayoutId id="2147483687" r:id="rId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7228EE7-74A4-0240-A925-01609E8259C0}"/>
              </a:ext>
            </a:extLst>
          </p:cNvPr>
          <p:cNvSpPr>
            <a:spLocks noGrp="1"/>
          </p:cNvSpPr>
          <p:nvPr>
            <p:ph type="sldNum" sz="quarter" idx="4"/>
          </p:nvPr>
        </p:nvSpPr>
        <p:spPr>
          <a:xfrm>
            <a:off x="3543300" y="6336380"/>
            <a:ext cx="2057400" cy="332893"/>
          </a:xfrm>
          <a:prstGeom prst="rect">
            <a:avLst/>
          </a:prstGeom>
        </p:spPr>
        <p:txBody>
          <a:bodyPr vert="horz" lIns="91440" tIns="45720" rIns="91440" bIns="45720" rtlCol="0" anchor="ctr"/>
          <a:lstStyle>
            <a:lvl1pPr algn="ctr">
              <a:defRPr sz="1000">
                <a:solidFill>
                  <a:schemeClr val="bg1"/>
                </a:solidFill>
              </a:defRPr>
            </a:lvl1pPr>
          </a:lstStyle>
          <a:p>
            <a:fld id="{53D8EDCA-7271-CA4B-9492-A10C52A9EC6E}" type="slidenum">
              <a:rPr lang="en-US" smtClean="0"/>
              <a:pPr/>
              <a:t>‹#›</a:t>
            </a:fld>
            <a:endParaRPr lang="en-US" dirty="0"/>
          </a:p>
        </p:txBody>
      </p:sp>
    </p:spTree>
    <p:extLst>
      <p:ext uri="{BB962C8B-B14F-4D97-AF65-F5344CB8AC3E}">
        <p14:creationId xmlns:p14="http://schemas.microsoft.com/office/powerpoint/2010/main" val="1039401201"/>
      </p:ext>
    </p:extLst>
  </p:cSld>
  <p:clrMap bg1="lt1" tx1="dk1" bg2="lt2" tx2="dk2" accent1="accent1" accent2="accent2" accent3="accent3" accent4="accent4" accent5="accent5" accent6="accent6" hlink="hlink" folHlink="folHlink"/>
  <p:sldLayoutIdLst>
    <p:sldLayoutId id="2147483667" r:id="rId1"/>
    <p:sldLayoutId id="2147483666" r:id="rId2"/>
    <p:sldLayoutId id="2147483697" r:id="rId3"/>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64BBB9-18CD-6E48-B5F0-7E9613A320CB}"/>
              </a:ext>
            </a:extLst>
          </p:cNvPr>
          <p:cNvSpPr>
            <a:spLocks noGrp="1"/>
          </p:cNvSpPr>
          <p:nvPr>
            <p:ph type="title"/>
          </p:nvPr>
        </p:nvSpPr>
        <p:spPr>
          <a:xfrm>
            <a:off x="628651" y="1"/>
            <a:ext cx="7886700" cy="1219200"/>
          </a:xfrm>
          <a:prstGeom prst="rect">
            <a:avLst/>
          </a:prstGeom>
        </p:spPr>
        <p:txBody>
          <a:bodyPr vert="horz" lIns="91440" tIns="45720" rIns="91440" bIns="45720" rtlCol="0" anchor="ctr">
            <a:normAutofit/>
          </a:bodyPr>
          <a:lstStyle/>
          <a:p>
            <a:r>
              <a:rPr lang="en-US" dirty="0"/>
              <a:t>Click to edit Master title style</a:t>
            </a:r>
          </a:p>
        </p:txBody>
      </p:sp>
      <p:sp>
        <p:nvSpPr>
          <p:cNvPr id="6" name="Slide Number Placeholder 5">
            <a:extLst>
              <a:ext uri="{FF2B5EF4-FFF2-40B4-BE49-F238E27FC236}">
                <a16:creationId xmlns:a16="http://schemas.microsoft.com/office/drawing/2014/main" id="{A0B2DF90-0B97-094F-95A0-B218A168406F}"/>
              </a:ext>
            </a:extLst>
          </p:cNvPr>
          <p:cNvSpPr>
            <a:spLocks noGrp="1"/>
          </p:cNvSpPr>
          <p:nvPr>
            <p:ph type="sldNum" sz="quarter" idx="4"/>
          </p:nvPr>
        </p:nvSpPr>
        <p:spPr>
          <a:xfrm>
            <a:off x="3543300" y="6319737"/>
            <a:ext cx="2057400" cy="366183"/>
          </a:xfrm>
          <a:prstGeom prst="rect">
            <a:avLst/>
          </a:prstGeom>
        </p:spPr>
        <p:txBody>
          <a:bodyPr vert="horz" lIns="91440" tIns="45720" rIns="91440" bIns="45720" rtlCol="0" anchor="ctr"/>
          <a:lstStyle>
            <a:lvl1pPr algn="ctr">
              <a:defRPr sz="1000">
                <a:solidFill>
                  <a:srgbClr val="112748"/>
                </a:solidFill>
              </a:defRPr>
            </a:lvl1pPr>
          </a:lstStyle>
          <a:p>
            <a:fld id="{9F22F012-ADFB-DB40-8D68-472F9FA6418E}" type="slidenum">
              <a:rPr lang="en-US" smtClean="0"/>
              <a:pPr/>
              <a:t>‹#›</a:t>
            </a:fld>
            <a:endParaRPr lang="en-US" dirty="0"/>
          </a:p>
        </p:txBody>
      </p:sp>
    </p:spTree>
    <p:extLst>
      <p:ext uri="{BB962C8B-B14F-4D97-AF65-F5344CB8AC3E}">
        <p14:creationId xmlns:p14="http://schemas.microsoft.com/office/powerpoint/2010/main" val="314332532"/>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95" r:id="rId3"/>
    <p:sldLayoutId id="2147483681" r:id="rId4"/>
    <p:sldLayoutId id="2147483680" r:id="rId5"/>
    <p:sldLayoutId id="2147483696" r:id="rId6"/>
  </p:sldLayoutIdLst>
  <p:hf hdr="0" ftr="0" dt="0"/>
  <p:txStyles>
    <p:titleStyle>
      <a:lvl1pPr algn="l" defTabSz="914377" rtl="0" eaLnBrk="1" latinLnBrk="0" hangingPunct="1">
        <a:lnSpc>
          <a:spcPct val="90000"/>
        </a:lnSpc>
        <a:spcBef>
          <a:spcPct val="0"/>
        </a:spcBef>
        <a:buNone/>
        <a:defRPr sz="2800" b="0" i="0" kern="1200">
          <a:solidFill>
            <a:srgbClr val="112748"/>
          </a:solidFill>
          <a:latin typeface="Calibri" panose="020F0502020204030204" pitchFamily="34" charset="0"/>
          <a:ea typeface="+mj-ea"/>
          <a:cs typeface="Calibri" panose="020F050202020403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0870150"/>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eftp.mbakerintl.com/link/BM5mprHmJgQkgCnMMh29AO" TargetMode="External"/><Relationship Id="rId2" Type="http://schemas.openxmlformats.org/officeDocument/2006/relationships/hyperlink" Target="https://eftp.mbakerintl.com/link/U5RG18SNeQuPRZlSdoT0rZ" TargetMode="External"/><Relationship Id="rId1" Type="http://schemas.openxmlformats.org/officeDocument/2006/relationships/slideLayout" Target="../slideLayouts/slideLayout6.xml"/><Relationship Id="rId5" Type="http://schemas.openxmlformats.org/officeDocument/2006/relationships/hyperlink" Target="https://eftp.mbakerintl.com/link/ridkUhrFj1iXuvmuEvX05t" TargetMode="External"/><Relationship Id="rId4" Type="http://schemas.openxmlformats.org/officeDocument/2006/relationships/hyperlink" Target="https://eftp.mbakerintl.com/link/tY5UXCCFpaZ7BtkGzBTz88"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5D81CD4-4583-5547-80F4-5FAD75812199}"/>
              </a:ext>
            </a:extLst>
          </p:cNvPr>
          <p:cNvSpPr>
            <a:spLocks noGrp="1"/>
          </p:cNvSpPr>
          <p:nvPr>
            <p:ph type="body" sz="quarter" idx="10"/>
          </p:nvPr>
        </p:nvSpPr>
        <p:spPr/>
        <p:txBody>
          <a:bodyPr/>
          <a:lstStyle/>
          <a:p>
            <a:r>
              <a:rPr lang="en-US" sz="4000" dirty="0">
                <a:solidFill>
                  <a:srgbClr val="004474"/>
                </a:solidFill>
                <a:latin typeface="Apex New Medium"/>
                <a:ea typeface="Apex New Medium" charset="0"/>
                <a:cs typeface="Apex New Medium" charset="0"/>
              </a:rPr>
              <a:t>Sea Island Rd. Corridor Study</a:t>
            </a:r>
          </a:p>
          <a:p>
            <a:endParaRPr lang="en-US" dirty="0"/>
          </a:p>
        </p:txBody>
      </p:sp>
    </p:spTree>
    <p:extLst>
      <p:ext uri="{BB962C8B-B14F-4D97-AF65-F5344CB8AC3E}">
        <p14:creationId xmlns:p14="http://schemas.microsoft.com/office/powerpoint/2010/main" val="3911720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D58A-235D-B2E1-2895-EB972757BC98}"/>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Updates</a:t>
            </a:r>
          </a:p>
        </p:txBody>
      </p:sp>
      <p:sp>
        <p:nvSpPr>
          <p:cNvPr id="3" name="Content Placeholder 2">
            <a:extLst>
              <a:ext uri="{FF2B5EF4-FFF2-40B4-BE49-F238E27FC236}">
                <a16:creationId xmlns:a16="http://schemas.microsoft.com/office/drawing/2014/main" id="{68670988-AD1C-9822-435C-CF4083860705}"/>
              </a:ext>
            </a:extLst>
          </p:cNvPr>
          <p:cNvSpPr>
            <a:spLocks noGrp="1"/>
          </p:cNvSpPr>
          <p:nvPr>
            <p:ph idx="1"/>
          </p:nvPr>
        </p:nvSpPr>
        <p:spPr>
          <a:xfrm>
            <a:off x="628650" y="1255435"/>
            <a:ext cx="7886700" cy="2542842"/>
          </a:xfrm>
        </p:spPr>
        <p:txBody>
          <a:bodyPr/>
          <a:lstStyle/>
          <a:p>
            <a:r>
              <a:rPr lang="en-US" dirty="0">
                <a:latin typeface="Apex New Medium" panose="02010600040501010103" pitchFamily="50" charset="0"/>
                <a:ea typeface="Apex New Medium" panose="02010600040501010103" pitchFamily="50" charset="0"/>
              </a:rPr>
              <a:t>30-Day Comment Period End 7/12/2023</a:t>
            </a:r>
          </a:p>
          <a:p>
            <a:r>
              <a:rPr lang="en-US" dirty="0">
                <a:latin typeface="Apex New Medium" panose="02010600040501010103" pitchFamily="50" charset="0"/>
                <a:ea typeface="Apex New Medium" panose="02010600040501010103" pitchFamily="50" charset="0"/>
              </a:rPr>
              <a:t>All comments compiled &amp; summarized</a:t>
            </a:r>
          </a:p>
          <a:p>
            <a:r>
              <a:rPr lang="en-US" dirty="0">
                <a:latin typeface="Apex New Medium" panose="02010600040501010103" pitchFamily="50" charset="0"/>
                <a:ea typeface="Apex New Medium" panose="02010600040501010103" pitchFamily="50" charset="0"/>
              </a:rPr>
              <a:t>Key Stakeholders Meeting held 7/20/2023</a:t>
            </a:r>
          </a:p>
          <a:p>
            <a:r>
              <a:rPr lang="en-US" dirty="0">
                <a:latin typeface="Apex New Medium" panose="02010600040501010103" pitchFamily="50" charset="0"/>
                <a:ea typeface="Apex New Medium" panose="02010600040501010103" pitchFamily="50" charset="0"/>
              </a:rPr>
              <a:t>Revisions made to Corridor Study Report &amp; Measures of Effectiveness based on public comments and discussions held at Key Stakeholders Meeting</a:t>
            </a:r>
          </a:p>
          <a:p>
            <a:r>
              <a:rPr lang="en-US" dirty="0">
                <a:latin typeface="Apex New Medium" panose="02010600040501010103" pitchFamily="50" charset="0"/>
                <a:ea typeface="Apex New Medium" panose="02010600040501010103" pitchFamily="50" charset="0"/>
              </a:rPr>
              <a:t>Draft Concept developed for deliverable</a:t>
            </a:r>
          </a:p>
          <a:p>
            <a:r>
              <a:rPr lang="en-US" dirty="0">
                <a:latin typeface="Apex New Medium" panose="02010600040501010103" pitchFamily="50" charset="0"/>
                <a:ea typeface="Apex New Medium" panose="02010600040501010103" pitchFamily="50" charset="0"/>
              </a:rPr>
              <a:t>Final Deliverables submitted to Glynn Co.</a:t>
            </a:r>
          </a:p>
          <a:p>
            <a:endParaRPr lang="en-US" dirty="0">
              <a:latin typeface="Apex New Medium" panose="02010600040501010103" pitchFamily="50" charset="0"/>
              <a:ea typeface="Apex New Medium" panose="02010600040501010103" pitchFamily="50" charset="0"/>
            </a:endParaRPr>
          </a:p>
        </p:txBody>
      </p:sp>
      <p:sp>
        <p:nvSpPr>
          <p:cNvPr id="4" name="Slide Number Placeholder 3">
            <a:extLst>
              <a:ext uri="{FF2B5EF4-FFF2-40B4-BE49-F238E27FC236}">
                <a16:creationId xmlns:a16="http://schemas.microsoft.com/office/drawing/2014/main" id="{093F7552-2202-3509-52BA-362772D8A4E4}"/>
              </a:ext>
            </a:extLst>
          </p:cNvPr>
          <p:cNvSpPr>
            <a:spLocks noGrp="1"/>
          </p:cNvSpPr>
          <p:nvPr>
            <p:ph type="sldNum" sz="quarter" idx="12"/>
          </p:nvPr>
        </p:nvSpPr>
        <p:spPr/>
        <p:txBody>
          <a:bodyPr/>
          <a:lstStyle/>
          <a:p>
            <a:fld id="{15E70252-3D0F-7F42-BC66-BF8D3B4DE311}" type="slidenum">
              <a:rPr lang="en-US" smtClean="0"/>
              <a:t>2</a:t>
            </a:fld>
            <a:endParaRPr lang="en-US"/>
          </a:p>
        </p:txBody>
      </p:sp>
    </p:spTree>
    <p:extLst>
      <p:ext uri="{BB962C8B-B14F-4D97-AF65-F5344CB8AC3E}">
        <p14:creationId xmlns:p14="http://schemas.microsoft.com/office/powerpoint/2010/main" val="1539136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08CD7-80AC-7BAA-50DF-14F490494D81}"/>
              </a:ext>
            </a:extLst>
          </p:cNvPr>
          <p:cNvSpPr>
            <a:spLocks noGrp="1"/>
          </p:cNvSpPr>
          <p:nvPr>
            <p:ph type="title"/>
          </p:nvPr>
        </p:nvSpPr>
        <p:spPr/>
        <p:txBody>
          <a:bodyPr/>
          <a:lstStyle/>
          <a:p>
            <a:r>
              <a:rPr lang="en-US" dirty="0"/>
              <a:t>MPO Process Overview	</a:t>
            </a:r>
          </a:p>
        </p:txBody>
      </p:sp>
      <p:sp>
        <p:nvSpPr>
          <p:cNvPr id="3" name="Content Placeholder 2">
            <a:extLst>
              <a:ext uri="{FF2B5EF4-FFF2-40B4-BE49-F238E27FC236}">
                <a16:creationId xmlns:a16="http://schemas.microsoft.com/office/drawing/2014/main" id="{276989A9-4F7F-4744-260C-4268727C8C3D}"/>
              </a:ext>
            </a:extLst>
          </p:cNvPr>
          <p:cNvSpPr>
            <a:spLocks noGrp="1"/>
          </p:cNvSpPr>
          <p:nvPr>
            <p:ph idx="1"/>
          </p:nvPr>
        </p:nvSpPr>
        <p:spPr>
          <a:xfrm>
            <a:off x="628651" y="1975566"/>
            <a:ext cx="7886700" cy="3682284"/>
          </a:xfrm>
        </p:spPr>
        <p:txBody>
          <a:bodyPr/>
          <a:lstStyle/>
          <a:p>
            <a:r>
              <a:rPr lang="en-US" dirty="0"/>
              <a:t>Oversight of policies and procedures are the responsibility of the Federal and State Government (Federal Highway Association &amp; GDOT)</a:t>
            </a:r>
          </a:p>
          <a:p>
            <a:r>
              <a:rPr lang="en-US" dirty="0"/>
              <a:t>Those processes are to ensure certain standards are met &amp; maintained</a:t>
            </a:r>
          </a:p>
          <a:p>
            <a:r>
              <a:rPr lang="en-US" dirty="0"/>
              <a:t>Some of the ways this is accomplished are:</a:t>
            </a:r>
          </a:p>
          <a:p>
            <a:pPr marL="800100" lvl="1" indent="-342900">
              <a:buFont typeface="Arial" panose="020B0604020202020204" pitchFamily="34" charset="0"/>
              <a:buChar char="•"/>
            </a:pPr>
            <a:r>
              <a:rPr lang="en-US" sz="1400" dirty="0"/>
              <a:t>High level Regional Planning Studies (i.e. Glynn Co., or BATS MPO Area)</a:t>
            </a:r>
          </a:p>
          <a:p>
            <a:pPr marL="800100" lvl="1" indent="-344488">
              <a:buFont typeface="Arial" panose="020B0604020202020204" pitchFamily="34" charset="0"/>
              <a:buChar char="•"/>
            </a:pPr>
            <a:r>
              <a:rPr lang="en-US" sz="1400" dirty="0"/>
              <a:t>Area Studies (i.e. St. Simons Island Area Study completed a few years ago)</a:t>
            </a:r>
          </a:p>
          <a:p>
            <a:pPr marL="800100" lvl="1" indent="-342900">
              <a:buFont typeface="Arial" panose="020B0604020202020204" pitchFamily="34" charset="0"/>
              <a:buChar char="•"/>
            </a:pPr>
            <a:r>
              <a:rPr lang="en-US" sz="1400" dirty="0"/>
              <a:t>Project Specific or Corridor Studies (i.e. Sea Island Rd.)</a:t>
            </a:r>
          </a:p>
          <a:p>
            <a:pPr marL="342900" indent="-342900"/>
            <a:r>
              <a:rPr lang="en-US" dirty="0"/>
              <a:t>Substandard findings in any given study must be addressed with further detail</a:t>
            </a:r>
          </a:p>
          <a:p>
            <a:pPr marL="800100" lvl="1" indent="-342900">
              <a:buFont typeface="Arial" panose="020B0604020202020204" pitchFamily="34" charset="0"/>
              <a:buChar char="•"/>
            </a:pPr>
            <a:r>
              <a:rPr lang="en-US" sz="1400" dirty="0"/>
              <a:t>In this case, the Planning Study identified locations of substandard Level of Service (LOS) along several roadways and intersections</a:t>
            </a:r>
          </a:p>
          <a:p>
            <a:pPr marL="800100" lvl="1" indent="-342900">
              <a:buFont typeface="Arial" panose="020B0604020202020204" pitchFamily="34" charset="0"/>
              <a:buChar char="•"/>
            </a:pPr>
            <a:r>
              <a:rPr lang="en-US" sz="1400" dirty="0"/>
              <a:t>St. Simons Island Area Study produced several locations below LOS standards (i.e. Frederica Rd. @ Sea Island Rd., the Gateway at </a:t>
            </a:r>
            <a:r>
              <a:rPr lang="en-US" sz="1400" dirty="0" err="1"/>
              <a:t>Torras</a:t>
            </a:r>
            <a:r>
              <a:rPr lang="en-US" sz="1400" dirty="0"/>
              <a:t> Causeway @ </a:t>
            </a:r>
            <a:r>
              <a:rPr lang="en-US" sz="1400" dirty="0" err="1"/>
              <a:t>Demere</a:t>
            </a:r>
            <a:r>
              <a:rPr lang="en-US" sz="1400" dirty="0"/>
              <a:t> Rd. &amp; Sea Island Rd. Corridor)</a:t>
            </a:r>
          </a:p>
          <a:p>
            <a:pPr marL="342900" indent="-342900"/>
            <a:r>
              <a:rPr lang="en-US" dirty="0"/>
              <a:t>LOS’s below “C” must be monitored and sufficiently improved.</a:t>
            </a:r>
          </a:p>
          <a:p>
            <a:pPr marL="628639" lvl="1"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F6440C1-7CEA-AF5C-50C2-90D41A0D93B0}"/>
              </a:ext>
            </a:extLst>
          </p:cNvPr>
          <p:cNvSpPr>
            <a:spLocks noGrp="1"/>
          </p:cNvSpPr>
          <p:nvPr>
            <p:ph type="sldNum" sz="quarter" idx="12"/>
          </p:nvPr>
        </p:nvSpPr>
        <p:spPr/>
        <p:txBody>
          <a:bodyPr/>
          <a:lstStyle/>
          <a:p>
            <a:fld id="{15E70252-3D0F-7F42-BC66-BF8D3B4DE311}" type="slidenum">
              <a:rPr lang="en-US" smtClean="0"/>
              <a:t>3</a:t>
            </a:fld>
            <a:endParaRPr lang="en-US"/>
          </a:p>
        </p:txBody>
      </p:sp>
      <p:sp>
        <p:nvSpPr>
          <p:cNvPr id="5" name="Text Placeholder 4">
            <a:extLst>
              <a:ext uri="{FF2B5EF4-FFF2-40B4-BE49-F238E27FC236}">
                <a16:creationId xmlns:a16="http://schemas.microsoft.com/office/drawing/2014/main" id="{DCBF31A4-507A-4CD4-BBFE-9C1985A77F68}"/>
              </a:ext>
            </a:extLst>
          </p:cNvPr>
          <p:cNvSpPr>
            <a:spLocks noGrp="1"/>
          </p:cNvSpPr>
          <p:nvPr>
            <p:ph type="body" sz="quarter" idx="13"/>
          </p:nvPr>
        </p:nvSpPr>
        <p:spPr/>
        <p:txBody>
          <a:bodyPr/>
          <a:lstStyle/>
          <a:p>
            <a:r>
              <a:rPr lang="en-US" dirty="0"/>
              <a:t>Federal &amp; State Oversight </a:t>
            </a:r>
          </a:p>
        </p:txBody>
      </p:sp>
    </p:spTree>
    <p:extLst>
      <p:ext uri="{BB962C8B-B14F-4D97-AF65-F5344CB8AC3E}">
        <p14:creationId xmlns:p14="http://schemas.microsoft.com/office/powerpoint/2010/main" val="2835647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8108-8206-9005-E224-420B6122F00B}"/>
              </a:ext>
            </a:extLst>
          </p:cNvPr>
          <p:cNvSpPr>
            <a:spLocks noGrp="1"/>
          </p:cNvSpPr>
          <p:nvPr>
            <p:ph type="title"/>
          </p:nvPr>
        </p:nvSpPr>
        <p:spPr>
          <a:xfrm>
            <a:off x="628651" y="172079"/>
            <a:ext cx="7886700" cy="750041"/>
          </a:xfrm>
        </p:spPr>
        <p:txBody>
          <a:bodyPr/>
          <a:lstStyle/>
          <a:p>
            <a:r>
              <a:rPr lang="en-US" dirty="0">
                <a:latin typeface="Apex New Medium" panose="02010600040501010103" pitchFamily="50" charset="0"/>
                <a:ea typeface="Apex New Medium" panose="02010600040501010103" pitchFamily="50" charset="0"/>
              </a:rPr>
              <a:t>Study Overview</a:t>
            </a:r>
          </a:p>
        </p:txBody>
      </p:sp>
      <p:sp>
        <p:nvSpPr>
          <p:cNvPr id="3" name="Content Placeholder 2">
            <a:extLst>
              <a:ext uri="{FF2B5EF4-FFF2-40B4-BE49-F238E27FC236}">
                <a16:creationId xmlns:a16="http://schemas.microsoft.com/office/drawing/2014/main" id="{4C91294F-4657-A200-3D1F-AEE51021DAD9}"/>
              </a:ext>
            </a:extLst>
          </p:cNvPr>
          <p:cNvSpPr>
            <a:spLocks noGrp="1"/>
          </p:cNvSpPr>
          <p:nvPr>
            <p:ph idx="1"/>
          </p:nvPr>
        </p:nvSpPr>
        <p:spPr>
          <a:xfrm>
            <a:off x="530995" y="2808566"/>
            <a:ext cx="8328920" cy="2789168"/>
          </a:xfrm>
        </p:spPr>
        <p:txBody>
          <a:bodyPr/>
          <a:lstStyle/>
          <a:p>
            <a:pPr marL="0" marR="0" indent="0" algn="just">
              <a:spcBef>
                <a:spcPts val="0"/>
              </a:spcBef>
              <a:spcAft>
                <a:spcPts val="800"/>
              </a:spcAft>
              <a:buNone/>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The Study:</a:t>
            </a:r>
          </a:p>
          <a:p>
            <a:pPr marL="0" marR="0" algn="just">
              <a:spcBef>
                <a:spcPts val="0"/>
              </a:spcBef>
              <a:spcAft>
                <a:spcPts val="800"/>
              </a:spcAf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Developed a detailed analysis of the corridor</a:t>
            </a:r>
          </a:p>
          <a:p>
            <a:pPr marL="0" marR="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Sought public input concerning the corridor</a:t>
            </a:r>
          </a:p>
          <a:p>
            <a:pPr marL="0" marR="0" algn="just">
              <a:spcBef>
                <a:spcPts val="0"/>
              </a:spcBef>
              <a:spcAft>
                <a:spcPts val="800"/>
              </a:spcAf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Developed a set of measures that will evaluate each proposed alternative</a:t>
            </a:r>
          </a:p>
          <a:p>
            <a:pPr marL="0" marR="0" algn="just">
              <a:spcBef>
                <a:spcPts val="0"/>
              </a:spcBef>
              <a:spcAft>
                <a:spcPts val="800"/>
              </a:spcAf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Presents a preferred construction alternative based on the measures</a:t>
            </a:r>
          </a:p>
          <a:p>
            <a:pPr marL="0" marR="0" indent="0" algn="just">
              <a:spcBef>
                <a:spcPts val="0"/>
              </a:spcBef>
              <a:spcAft>
                <a:spcPts val="800"/>
              </a:spcAft>
              <a:buNone/>
            </a:pPr>
            <a:endParaRPr lang="en-US" sz="1800" dirty="0">
              <a:effectLst/>
              <a:latin typeface="Apex New Medium" panose="02010600040501010103" pitchFamily="50" charset="0"/>
              <a:ea typeface="Apex New Medium" panose="02010600040501010103" pitchFamily="50" charset="0"/>
              <a:cs typeface="Times New Roman" panose="02020603050405020304" pitchFamily="18" charset="0"/>
            </a:endParaRPr>
          </a:p>
          <a:p>
            <a:pPr marL="0" marR="0" indent="0" algn="just">
              <a:spcBef>
                <a:spcPts val="0"/>
              </a:spcBef>
              <a:spcAft>
                <a:spcPts val="800"/>
              </a:spcAft>
              <a:buNone/>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The preferred alternative of this work will help inform other planning and design activities occurring at either end of the study area and at the GDOT Dunbar Creek bridge replacement project</a:t>
            </a:r>
          </a:p>
          <a:p>
            <a:endParaRPr lang="en-US" dirty="0"/>
          </a:p>
        </p:txBody>
      </p:sp>
      <p:sp>
        <p:nvSpPr>
          <p:cNvPr id="4" name="Slide Number Placeholder 3">
            <a:extLst>
              <a:ext uri="{FF2B5EF4-FFF2-40B4-BE49-F238E27FC236}">
                <a16:creationId xmlns:a16="http://schemas.microsoft.com/office/drawing/2014/main" id="{04164750-368C-3EAE-0B74-9A1B52EDC41C}"/>
              </a:ext>
            </a:extLst>
          </p:cNvPr>
          <p:cNvSpPr>
            <a:spLocks noGrp="1"/>
          </p:cNvSpPr>
          <p:nvPr>
            <p:ph type="sldNum" sz="quarter" idx="12"/>
          </p:nvPr>
        </p:nvSpPr>
        <p:spPr/>
        <p:txBody>
          <a:bodyPr/>
          <a:lstStyle/>
          <a:p>
            <a:fld id="{15E70252-3D0F-7F42-BC66-BF8D3B4DE311}" type="slidenum">
              <a:rPr lang="en-US" smtClean="0"/>
              <a:t>4</a:t>
            </a:fld>
            <a:endParaRPr lang="en-US"/>
          </a:p>
        </p:txBody>
      </p:sp>
      <p:sp>
        <p:nvSpPr>
          <p:cNvPr id="6" name="TextBox 5">
            <a:extLst>
              <a:ext uri="{FF2B5EF4-FFF2-40B4-BE49-F238E27FC236}">
                <a16:creationId xmlns:a16="http://schemas.microsoft.com/office/drawing/2014/main" id="{8C7FDAC5-2B80-CDB5-2A63-C922526BA1B1}"/>
              </a:ext>
            </a:extLst>
          </p:cNvPr>
          <p:cNvSpPr txBox="1"/>
          <p:nvPr/>
        </p:nvSpPr>
        <p:spPr>
          <a:xfrm>
            <a:off x="238031" y="1075090"/>
            <a:ext cx="8472628" cy="1569660"/>
          </a:xfrm>
          <a:prstGeom prst="rect">
            <a:avLst/>
          </a:prstGeom>
          <a:noFill/>
        </p:spPr>
        <p:txBody>
          <a:bodyPr wrap="square">
            <a:spAutoFit/>
          </a:bodyPr>
          <a:lstStyle/>
          <a:p>
            <a:pPr marL="0" marR="0" indent="0" algn="just">
              <a:spcBef>
                <a:spcPts val="0"/>
              </a:spcBef>
              <a:spcAft>
                <a:spcPts val="800"/>
              </a:spcAft>
              <a:buNone/>
            </a:pPr>
            <a:r>
              <a:rPr lang="en-US" sz="2400" i="1" dirty="0">
                <a:effectLst/>
                <a:latin typeface="Apex New Medium" panose="02010600040501010103" pitchFamily="50" charset="0"/>
                <a:ea typeface="Apex New Medium" panose="02010600040501010103" pitchFamily="50" charset="0"/>
                <a:cs typeface="Times New Roman" panose="02020603050405020304" pitchFamily="18" charset="0"/>
              </a:rPr>
              <a:t>The purpose of the Sea Island Corridor Study was to examine the roadway between </a:t>
            </a:r>
            <a:r>
              <a:rPr lang="en-US" sz="2400" i="1" dirty="0" err="1">
                <a:effectLst/>
                <a:latin typeface="Apex New Medium" panose="02010600040501010103" pitchFamily="50" charset="0"/>
                <a:ea typeface="Apex New Medium" panose="02010600040501010103" pitchFamily="50" charset="0"/>
                <a:cs typeface="Times New Roman" panose="02020603050405020304" pitchFamily="18" charset="0"/>
              </a:rPr>
              <a:t>Demere</a:t>
            </a:r>
            <a:r>
              <a:rPr lang="en-US" sz="2400" i="1" dirty="0">
                <a:effectLst/>
                <a:latin typeface="Apex New Medium" panose="02010600040501010103" pitchFamily="50" charset="0"/>
                <a:ea typeface="Apex New Medium" panose="02010600040501010103" pitchFamily="50" charset="0"/>
                <a:cs typeface="Times New Roman" panose="02020603050405020304" pitchFamily="18" charset="0"/>
              </a:rPr>
              <a:t> Road and Frederica Road and propose alternatives that would address current and future needs.</a:t>
            </a:r>
          </a:p>
        </p:txBody>
      </p:sp>
    </p:spTree>
    <p:extLst>
      <p:ext uri="{BB962C8B-B14F-4D97-AF65-F5344CB8AC3E}">
        <p14:creationId xmlns:p14="http://schemas.microsoft.com/office/powerpoint/2010/main" val="2305061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8108-8206-9005-E224-420B6122F00B}"/>
              </a:ext>
            </a:extLst>
          </p:cNvPr>
          <p:cNvSpPr>
            <a:spLocks noGrp="1"/>
          </p:cNvSpPr>
          <p:nvPr>
            <p:ph type="title"/>
          </p:nvPr>
        </p:nvSpPr>
        <p:spPr>
          <a:xfrm>
            <a:off x="628651" y="172079"/>
            <a:ext cx="7886700" cy="750041"/>
          </a:xfrm>
        </p:spPr>
        <p:txBody>
          <a:bodyPr/>
          <a:lstStyle/>
          <a:p>
            <a:r>
              <a:rPr lang="en-US" dirty="0">
                <a:latin typeface="Apex New Medium" panose="02010600040501010103" pitchFamily="50" charset="0"/>
                <a:ea typeface="Apex New Medium" panose="02010600040501010103" pitchFamily="50" charset="0"/>
              </a:rPr>
              <a:t>Objectives of the Corridor</a:t>
            </a:r>
          </a:p>
        </p:txBody>
      </p:sp>
      <p:sp>
        <p:nvSpPr>
          <p:cNvPr id="3" name="Content Placeholder 2">
            <a:extLst>
              <a:ext uri="{FF2B5EF4-FFF2-40B4-BE49-F238E27FC236}">
                <a16:creationId xmlns:a16="http://schemas.microsoft.com/office/drawing/2014/main" id="{4C91294F-4657-A200-3D1F-AEE51021DAD9}"/>
              </a:ext>
            </a:extLst>
          </p:cNvPr>
          <p:cNvSpPr>
            <a:spLocks noGrp="1"/>
          </p:cNvSpPr>
          <p:nvPr>
            <p:ph idx="1"/>
          </p:nvPr>
        </p:nvSpPr>
        <p:spPr>
          <a:xfrm>
            <a:off x="407540" y="1132165"/>
            <a:ext cx="8328920" cy="3458885"/>
          </a:xfrm>
        </p:spPr>
        <p:txBody>
          <a:bodyPr/>
          <a:lstStyle/>
          <a:p>
            <a:pPr marL="0" marR="0" indent="0" algn="just">
              <a:spcBef>
                <a:spcPts val="0"/>
              </a:spcBef>
              <a:spcAft>
                <a:spcPts val="800"/>
              </a:spcAft>
              <a:buNone/>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From discussions with the County, the Public Comments from the Public Workshop and 30-Day Comment Period, the most important issues to address were:</a:t>
            </a:r>
          </a:p>
          <a:p>
            <a:pPr marL="0" marR="0" algn="just">
              <a:spcBef>
                <a:spcPts val="0"/>
              </a:spcBef>
              <a:spcAft>
                <a:spcPts val="800"/>
              </a:spcAft>
            </a:pPr>
            <a:endParaRPr lang="en-US" sz="1800" dirty="0">
              <a:latin typeface="Apex New Medium" panose="02010600040501010103" pitchFamily="50" charset="0"/>
              <a:ea typeface="Apex New Medium" panose="02010600040501010103" pitchFamily="50" charset="0"/>
              <a:cs typeface="Times New Roman" panose="02020603050405020304" pitchFamily="18" charset="0"/>
            </a:endParaRPr>
          </a:p>
          <a:p>
            <a:pPr marL="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Environmental Resources</a:t>
            </a:r>
          </a:p>
          <a:p>
            <a:pPr marL="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Traffic Operations</a:t>
            </a:r>
          </a:p>
          <a:p>
            <a:pPr marL="0" marR="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Safety</a:t>
            </a:r>
          </a:p>
          <a:p>
            <a:pPr marL="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Multi-modal access (pedestrians and bicycles)</a:t>
            </a:r>
          </a:p>
          <a:p>
            <a:pPr marL="0" algn="just">
              <a:spcBef>
                <a:spcPts val="0"/>
              </a:spcBef>
              <a:spcAft>
                <a:spcPts val="800"/>
              </a:spcAf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Evacu</a:t>
            </a:r>
            <a:r>
              <a:rPr lang="en-US" sz="1800" dirty="0">
                <a:latin typeface="Apex New Medium" panose="02010600040501010103" pitchFamily="50" charset="0"/>
                <a:ea typeface="Apex New Medium" panose="02010600040501010103" pitchFamily="50" charset="0"/>
                <a:cs typeface="Times New Roman" panose="02020603050405020304" pitchFamily="18" charset="0"/>
              </a:rPr>
              <a:t>ation</a:t>
            </a:r>
          </a:p>
          <a:p>
            <a:pPr marL="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Public Involvement </a:t>
            </a:r>
          </a:p>
          <a:p>
            <a:pPr marL="0" algn="just">
              <a:spcBef>
                <a:spcPts val="0"/>
              </a:spcBef>
              <a:spcAft>
                <a:spcPts val="800"/>
              </a:spcAft>
            </a:pPr>
            <a:r>
              <a:rPr lang="en-US" sz="1800" dirty="0">
                <a:latin typeface="Apex New Medium" panose="02010600040501010103" pitchFamily="50" charset="0"/>
                <a:ea typeface="Apex New Medium" panose="02010600040501010103" pitchFamily="50" charset="0"/>
                <a:cs typeface="Times New Roman" panose="02020603050405020304" pitchFamily="18" charset="0"/>
              </a:rPr>
              <a:t>ROW</a:t>
            </a:r>
          </a:p>
          <a:p>
            <a:pPr marL="0" algn="just">
              <a:spcBef>
                <a:spcPts val="0"/>
              </a:spcBef>
              <a:spcAft>
                <a:spcPts val="800"/>
              </a:spcAft>
            </a:pPr>
            <a:endParaRPr lang="en-US" sz="1800" dirty="0">
              <a:effectLst/>
              <a:latin typeface="Apex New Medium" panose="02010600040501010103" pitchFamily="50" charset="0"/>
              <a:ea typeface="Apex New Medium" panose="02010600040501010103" pitchFamily="50" charset="0"/>
              <a:cs typeface="Times New Roman" panose="02020603050405020304" pitchFamily="18" charset="0"/>
            </a:endParaRPr>
          </a:p>
          <a:p>
            <a:pPr marL="0" marR="0" algn="just">
              <a:spcBef>
                <a:spcPts val="0"/>
              </a:spcBef>
              <a:spcAft>
                <a:spcPts val="800"/>
              </a:spcAft>
            </a:pPr>
            <a:endParaRPr lang="en-US" sz="1800" dirty="0">
              <a:latin typeface="Apex New Medium" panose="02010600040501010103" pitchFamily="50" charset="0"/>
              <a:ea typeface="Apex New Medium" panose="02010600040501010103" pitchFamily="50" charset="0"/>
              <a:cs typeface="Times New Roman" panose="02020603050405020304" pitchFamily="18" charset="0"/>
            </a:endParaRPr>
          </a:p>
          <a:p>
            <a:pPr marL="0" marR="0" indent="0" algn="just">
              <a:spcBef>
                <a:spcPts val="0"/>
              </a:spcBef>
              <a:spcAft>
                <a:spcPts val="800"/>
              </a:spcAft>
              <a:buNone/>
            </a:pPr>
            <a:endParaRPr lang="en-US" sz="1800" dirty="0">
              <a:effectLst/>
              <a:latin typeface="Apex New Medium" panose="02010600040501010103" pitchFamily="50" charset="0"/>
              <a:ea typeface="Apex New Medium" panose="02010600040501010103" pitchFamily="50"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4164750-368C-3EAE-0B74-9A1B52EDC41C}"/>
              </a:ext>
            </a:extLst>
          </p:cNvPr>
          <p:cNvSpPr>
            <a:spLocks noGrp="1"/>
          </p:cNvSpPr>
          <p:nvPr>
            <p:ph type="sldNum" sz="quarter" idx="12"/>
          </p:nvPr>
        </p:nvSpPr>
        <p:spPr/>
        <p:txBody>
          <a:bodyPr/>
          <a:lstStyle/>
          <a:p>
            <a:fld id="{15E70252-3D0F-7F42-BC66-BF8D3B4DE311}" type="slidenum">
              <a:rPr lang="en-US" smtClean="0"/>
              <a:t>5</a:t>
            </a:fld>
            <a:endParaRPr lang="en-US"/>
          </a:p>
        </p:txBody>
      </p:sp>
    </p:spTree>
    <p:extLst>
      <p:ext uri="{BB962C8B-B14F-4D97-AF65-F5344CB8AC3E}">
        <p14:creationId xmlns:p14="http://schemas.microsoft.com/office/powerpoint/2010/main" val="2655639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777-43D9-FA76-0001-7A7D43592833}"/>
              </a:ext>
            </a:extLst>
          </p:cNvPr>
          <p:cNvSpPr>
            <a:spLocks noGrp="1"/>
          </p:cNvSpPr>
          <p:nvPr>
            <p:ph type="title"/>
          </p:nvPr>
        </p:nvSpPr>
        <p:spPr>
          <a:xfrm>
            <a:off x="628651" y="1"/>
            <a:ext cx="7886700" cy="1219200"/>
          </a:xfrm>
        </p:spPr>
        <p:txBody>
          <a:bodyPr/>
          <a:lstStyle/>
          <a:p>
            <a:r>
              <a:rPr lang="en-US" dirty="0">
                <a:latin typeface="Apex New Medium" panose="02010600040501010103" pitchFamily="50" charset="0"/>
                <a:ea typeface="Apex New Medium" panose="02010600040501010103" pitchFamily="50" charset="0"/>
              </a:rPr>
              <a:t>Traffic</a:t>
            </a:r>
          </a:p>
        </p:txBody>
      </p:sp>
      <p:pic>
        <p:nvPicPr>
          <p:cNvPr id="7" name="Content Placeholder 6">
            <a:extLst>
              <a:ext uri="{FF2B5EF4-FFF2-40B4-BE49-F238E27FC236}">
                <a16:creationId xmlns:a16="http://schemas.microsoft.com/office/drawing/2014/main" id="{E350729E-F149-1495-ECE0-473964B4C7DA}"/>
              </a:ext>
            </a:extLst>
          </p:cNvPr>
          <p:cNvPicPr>
            <a:picLocks noGrp="1" noChangeAspect="1"/>
          </p:cNvPicPr>
          <p:nvPr>
            <p:ph idx="1"/>
          </p:nvPr>
        </p:nvPicPr>
        <p:blipFill>
          <a:blip r:embed="rId2"/>
          <a:stretch>
            <a:fillRect/>
          </a:stretch>
        </p:blipFill>
        <p:spPr>
          <a:xfrm>
            <a:off x="810323" y="1884785"/>
            <a:ext cx="8068777" cy="1818129"/>
          </a:xfrm>
        </p:spPr>
      </p:pic>
      <p:sp>
        <p:nvSpPr>
          <p:cNvPr id="4" name="Slide Number Placeholder 3">
            <a:extLst>
              <a:ext uri="{FF2B5EF4-FFF2-40B4-BE49-F238E27FC236}">
                <a16:creationId xmlns:a16="http://schemas.microsoft.com/office/drawing/2014/main" id="{98DCDB3C-183F-B73E-506E-0D877538EDA2}"/>
              </a:ext>
            </a:extLst>
          </p:cNvPr>
          <p:cNvSpPr>
            <a:spLocks noGrp="1"/>
          </p:cNvSpPr>
          <p:nvPr>
            <p:ph type="sldNum" sz="quarter" idx="12"/>
          </p:nvPr>
        </p:nvSpPr>
        <p:spPr/>
        <p:txBody>
          <a:bodyPr/>
          <a:lstStyle/>
          <a:p>
            <a:fld id="{15E70252-3D0F-7F42-BC66-BF8D3B4DE311}" type="slidenum">
              <a:rPr lang="en-US" smtClean="0"/>
              <a:t>6</a:t>
            </a:fld>
            <a:endParaRPr lang="en-US"/>
          </a:p>
        </p:txBody>
      </p:sp>
      <p:sp>
        <p:nvSpPr>
          <p:cNvPr id="5" name="Text Placeholder 4">
            <a:extLst>
              <a:ext uri="{FF2B5EF4-FFF2-40B4-BE49-F238E27FC236}">
                <a16:creationId xmlns:a16="http://schemas.microsoft.com/office/drawing/2014/main" id="{DCDD3A0E-C5B2-C934-BCF5-F5014F506AAE}"/>
              </a:ext>
            </a:extLst>
          </p:cNvPr>
          <p:cNvSpPr>
            <a:spLocks noGrp="1"/>
          </p:cNvSpPr>
          <p:nvPr>
            <p:ph type="body" sz="quarter" idx="13"/>
          </p:nvPr>
        </p:nvSpPr>
        <p:spPr/>
        <p:txBody>
          <a:bodyPr/>
          <a:lstStyle/>
          <a:p>
            <a:r>
              <a:rPr lang="en-US" dirty="0"/>
              <a:t>Current vs. Projected</a:t>
            </a:r>
          </a:p>
        </p:txBody>
      </p:sp>
    </p:spTree>
    <p:extLst>
      <p:ext uri="{BB962C8B-B14F-4D97-AF65-F5344CB8AC3E}">
        <p14:creationId xmlns:p14="http://schemas.microsoft.com/office/powerpoint/2010/main" val="331335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8108-8206-9005-E224-420B6122F00B}"/>
              </a:ext>
            </a:extLst>
          </p:cNvPr>
          <p:cNvSpPr>
            <a:spLocks noGrp="1"/>
          </p:cNvSpPr>
          <p:nvPr>
            <p:ph type="title"/>
          </p:nvPr>
        </p:nvSpPr>
        <p:spPr>
          <a:xfrm>
            <a:off x="628651" y="172079"/>
            <a:ext cx="7886700" cy="750041"/>
          </a:xfrm>
        </p:spPr>
        <p:txBody>
          <a:bodyPr/>
          <a:lstStyle/>
          <a:p>
            <a:r>
              <a:rPr lang="en-US" dirty="0">
                <a:latin typeface="Apex New Medium" panose="02010600040501010103" pitchFamily="50" charset="0"/>
                <a:ea typeface="Apex New Medium" panose="02010600040501010103" pitchFamily="50" charset="0"/>
              </a:rPr>
              <a:t>Alternatives Examined</a:t>
            </a:r>
          </a:p>
        </p:txBody>
      </p:sp>
      <p:sp>
        <p:nvSpPr>
          <p:cNvPr id="3" name="Content Placeholder 2">
            <a:extLst>
              <a:ext uri="{FF2B5EF4-FFF2-40B4-BE49-F238E27FC236}">
                <a16:creationId xmlns:a16="http://schemas.microsoft.com/office/drawing/2014/main" id="{4C91294F-4657-A200-3D1F-AEE51021DAD9}"/>
              </a:ext>
            </a:extLst>
          </p:cNvPr>
          <p:cNvSpPr>
            <a:spLocks noGrp="1"/>
          </p:cNvSpPr>
          <p:nvPr>
            <p:ph idx="1"/>
          </p:nvPr>
        </p:nvSpPr>
        <p:spPr>
          <a:xfrm>
            <a:off x="628651" y="1071214"/>
            <a:ext cx="7886700" cy="1876171"/>
          </a:xfrm>
        </p:spPr>
        <p:txBody>
          <a:bodyPr/>
          <a:lstStyle/>
          <a:p>
            <a:pPr defTabSz="914400"/>
            <a:r>
              <a:rPr lang="en-US" sz="1600" kern="1200" dirty="0">
                <a:solidFill>
                  <a:schemeClr val="tx1"/>
                </a:solidFill>
                <a:latin typeface="Apex New Medium" panose="02010600040501010103" pitchFamily="50" charset="0"/>
                <a:ea typeface="Apex New Medium" panose="02010600040501010103" pitchFamily="50" charset="0"/>
                <a:cs typeface="+mn-cs"/>
              </a:rPr>
              <a:t>Alternative 1-4 – Four-Lane Widening Alternatives</a:t>
            </a:r>
          </a:p>
          <a:p>
            <a:pPr lvl="1" defTabSz="914400"/>
            <a:r>
              <a:rPr lang="en-US" dirty="0">
                <a:latin typeface="Apex New Medium" panose="02010600040501010103" pitchFamily="50" charset="0"/>
                <a:ea typeface="Apex New Medium" panose="02010600040501010103" pitchFamily="50" charset="0"/>
              </a:rPr>
              <a:t>Each four-lane widening alternative was slightly different to account for different approaches to widening the roadway</a:t>
            </a:r>
            <a:endParaRPr lang="en-US" kern="1200" dirty="0">
              <a:solidFill>
                <a:schemeClr val="tx1"/>
              </a:solidFill>
              <a:latin typeface="Apex New Medium" panose="02010600040501010103" pitchFamily="50" charset="0"/>
              <a:ea typeface="Apex New Medium" panose="02010600040501010103" pitchFamily="50" charset="0"/>
              <a:cs typeface="+mn-cs"/>
            </a:endParaRPr>
          </a:p>
          <a:p>
            <a:pPr defTabSz="914400"/>
            <a:r>
              <a:rPr lang="en-US" sz="1600" kern="1200" dirty="0">
                <a:solidFill>
                  <a:schemeClr val="tx1"/>
                </a:solidFill>
                <a:latin typeface="Apex New Medium" panose="02010600040501010103" pitchFamily="50" charset="0"/>
                <a:ea typeface="Apex New Medium" panose="02010600040501010103" pitchFamily="50" charset="0"/>
                <a:cs typeface="+mn-cs"/>
              </a:rPr>
              <a:t>Alternative 5 – Three-Lane Section</a:t>
            </a:r>
          </a:p>
          <a:p>
            <a:pPr lvl="1" defTabSz="914400"/>
            <a:r>
              <a:rPr lang="en-US" dirty="0">
                <a:latin typeface="Apex New Medium" panose="02010600040501010103" pitchFamily="50" charset="0"/>
                <a:ea typeface="Apex New Medium" panose="02010600040501010103" pitchFamily="50" charset="0"/>
              </a:rPr>
              <a:t>The three-lane section examined adding a center turn lane</a:t>
            </a:r>
            <a:endParaRPr lang="en-US" kern="1200" dirty="0">
              <a:solidFill>
                <a:schemeClr val="tx1"/>
              </a:solidFill>
              <a:latin typeface="Apex New Medium" panose="02010600040501010103" pitchFamily="50" charset="0"/>
              <a:ea typeface="Apex New Medium" panose="02010600040501010103" pitchFamily="50" charset="0"/>
              <a:cs typeface="+mn-cs"/>
            </a:endParaRPr>
          </a:p>
          <a:p>
            <a:pPr defTabSz="914400"/>
            <a:r>
              <a:rPr lang="en-US" sz="1600" dirty="0">
                <a:solidFill>
                  <a:schemeClr val="tx1"/>
                </a:solidFill>
                <a:latin typeface="Apex New Medium" panose="02010600040501010103" pitchFamily="50" charset="0"/>
                <a:ea typeface="Apex New Medium" panose="02010600040501010103" pitchFamily="50" charset="0"/>
                <a:cs typeface="+mn-cs"/>
              </a:rPr>
              <a:t>Alternative 6 – Two-Lane Operation Improvements Only</a:t>
            </a:r>
          </a:p>
          <a:p>
            <a:pPr lvl="1" defTabSz="914400"/>
            <a:r>
              <a:rPr lang="en-US" dirty="0">
                <a:latin typeface="Apex New Medium" panose="02010600040501010103" pitchFamily="50" charset="0"/>
                <a:ea typeface="Apex New Medium" panose="02010600040501010103" pitchFamily="50" charset="0"/>
              </a:rPr>
              <a:t>The two-lane section would remain as in the existing condition with the addition of turn bays at key intersections</a:t>
            </a:r>
            <a:endParaRPr lang="en-US" dirty="0">
              <a:solidFill>
                <a:schemeClr val="tx1"/>
              </a:solidFill>
              <a:latin typeface="Apex New Medium" panose="02010600040501010103" pitchFamily="50" charset="0"/>
              <a:ea typeface="Apex New Medium" panose="02010600040501010103" pitchFamily="50" charset="0"/>
              <a:cs typeface="+mn-cs"/>
            </a:endParaRPr>
          </a:p>
          <a:p>
            <a:pPr lvl="1" defTabSz="914400"/>
            <a:endParaRPr lang="en-US" kern="1200" dirty="0">
              <a:solidFill>
                <a:schemeClr val="tx1"/>
              </a:solidFill>
              <a:latin typeface="Apex New Medium" panose="02010600040501010103" pitchFamily="50" charset="0"/>
              <a:ea typeface="Apex New Medium" panose="02010600040501010103" pitchFamily="50" charset="0"/>
              <a:cs typeface="+mn-cs"/>
            </a:endParaRPr>
          </a:p>
          <a:p>
            <a:endParaRPr lang="en-US" dirty="0"/>
          </a:p>
        </p:txBody>
      </p:sp>
      <p:sp>
        <p:nvSpPr>
          <p:cNvPr id="4" name="Slide Number Placeholder 3">
            <a:extLst>
              <a:ext uri="{FF2B5EF4-FFF2-40B4-BE49-F238E27FC236}">
                <a16:creationId xmlns:a16="http://schemas.microsoft.com/office/drawing/2014/main" id="{04164750-368C-3EAE-0B74-9A1B52EDC41C}"/>
              </a:ext>
            </a:extLst>
          </p:cNvPr>
          <p:cNvSpPr>
            <a:spLocks noGrp="1"/>
          </p:cNvSpPr>
          <p:nvPr>
            <p:ph type="sldNum" sz="quarter" idx="12"/>
          </p:nvPr>
        </p:nvSpPr>
        <p:spPr/>
        <p:txBody>
          <a:bodyPr/>
          <a:lstStyle/>
          <a:p>
            <a:fld id="{15E70252-3D0F-7F42-BC66-BF8D3B4DE311}" type="slidenum">
              <a:rPr lang="en-US" smtClean="0"/>
              <a:t>7</a:t>
            </a:fld>
            <a:endParaRPr lang="en-US"/>
          </a:p>
        </p:txBody>
      </p:sp>
      <p:pic>
        <p:nvPicPr>
          <p:cNvPr id="7" name="Picture 6">
            <a:extLst>
              <a:ext uri="{FF2B5EF4-FFF2-40B4-BE49-F238E27FC236}">
                <a16:creationId xmlns:a16="http://schemas.microsoft.com/office/drawing/2014/main" id="{AE9D0A90-9DC8-FE58-D209-6C8619544491}"/>
              </a:ext>
            </a:extLst>
          </p:cNvPr>
          <p:cNvPicPr>
            <a:picLocks noChangeAspect="1"/>
          </p:cNvPicPr>
          <p:nvPr/>
        </p:nvPicPr>
        <p:blipFill>
          <a:blip r:embed="rId2"/>
          <a:stretch>
            <a:fillRect/>
          </a:stretch>
        </p:blipFill>
        <p:spPr>
          <a:xfrm>
            <a:off x="391885" y="3527706"/>
            <a:ext cx="8360229" cy="1609000"/>
          </a:xfrm>
          <a:prstGeom prst="rect">
            <a:avLst/>
          </a:prstGeom>
        </p:spPr>
      </p:pic>
    </p:spTree>
    <p:extLst>
      <p:ext uri="{BB962C8B-B14F-4D97-AF65-F5344CB8AC3E}">
        <p14:creationId xmlns:p14="http://schemas.microsoft.com/office/powerpoint/2010/main" val="2953416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8108-8206-9005-E224-420B6122F00B}"/>
              </a:ext>
            </a:extLst>
          </p:cNvPr>
          <p:cNvSpPr>
            <a:spLocks noGrp="1"/>
          </p:cNvSpPr>
          <p:nvPr>
            <p:ph type="title"/>
          </p:nvPr>
        </p:nvSpPr>
        <p:spPr>
          <a:xfrm>
            <a:off x="628651" y="172079"/>
            <a:ext cx="7886700" cy="750041"/>
          </a:xfrm>
        </p:spPr>
        <p:txBody>
          <a:bodyPr/>
          <a:lstStyle/>
          <a:p>
            <a:r>
              <a:rPr lang="en-US" dirty="0" err="1">
                <a:latin typeface="Apex New Medium" panose="02010600040501010103" pitchFamily="50" charset="0"/>
                <a:ea typeface="Apex New Medium" panose="02010600040501010103" pitchFamily="50" charset="0"/>
              </a:rPr>
              <a:t>Demere</a:t>
            </a:r>
            <a:r>
              <a:rPr lang="en-US" dirty="0">
                <a:latin typeface="Apex New Medium" panose="02010600040501010103" pitchFamily="50" charset="0"/>
                <a:ea typeface="Apex New Medium" panose="02010600040501010103" pitchFamily="50" charset="0"/>
              </a:rPr>
              <a:t> Road and Frederica Road</a:t>
            </a:r>
          </a:p>
        </p:txBody>
      </p:sp>
      <p:sp>
        <p:nvSpPr>
          <p:cNvPr id="3" name="Content Placeholder 2">
            <a:extLst>
              <a:ext uri="{FF2B5EF4-FFF2-40B4-BE49-F238E27FC236}">
                <a16:creationId xmlns:a16="http://schemas.microsoft.com/office/drawing/2014/main" id="{4C91294F-4657-A200-3D1F-AEE51021DAD9}"/>
              </a:ext>
            </a:extLst>
          </p:cNvPr>
          <p:cNvSpPr>
            <a:spLocks noGrp="1"/>
          </p:cNvSpPr>
          <p:nvPr>
            <p:ph idx="1"/>
          </p:nvPr>
        </p:nvSpPr>
        <p:spPr>
          <a:xfrm>
            <a:off x="628651" y="1071215"/>
            <a:ext cx="7886700" cy="914928"/>
          </a:xfrm>
        </p:spPr>
        <p:txBody>
          <a:bodyPr/>
          <a:lstStyle/>
          <a:p>
            <a:pPr defTabSz="914400"/>
            <a:r>
              <a:rPr lang="en-US" sz="2400" kern="1200" dirty="0">
                <a:solidFill>
                  <a:schemeClr val="tx1"/>
                </a:solidFill>
                <a:latin typeface="Apex New Medium" panose="02010600040501010103" pitchFamily="50" charset="0"/>
                <a:ea typeface="Apex New Medium" panose="02010600040501010103" pitchFamily="50" charset="0"/>
                <a:cs typeface="+mn-cs"/>
              </a:rPr>
              <a:t>Corridor study takes into account future work potential from the St. Simon’s Gateway Study</a:t>
            </a:r>
          </a:p>
          <a:p>
            <a:pPr defTabSz="914400"/>
            <a:r>
              <a:rPr lang="en-US" sz="2400" kern="1200" dirty="0">
                <a:solidFill>
                  <a:schemeClr val="tx1"/>
                </a:solidFill>
                <a:latin typeface="Apex New Medium" panose="02010600040501010103" pitchFamily="50" charset="0"/>
                <a:ea typeface="Apex New Medium" panose="02010600040501010103" pitchFamily="50" charset="0"/>
                <a:cs typeface="+mn-cs"/>
              </a:rPr>
              <a:t>Corridor study ties into the Frederica Road roundabout</a:t>
            </a:r>
          </a:p>
          <a:p>
            <a:endParaRPr lang="en-US" dirty="0"/>
          </a:p>
        </p:txBody>
      </p:sp>
      <p:sp>
        <p:nvSpPr>
          <p:cNvPr id="4" name="Slide Number Placeholder 3">
            <a:extLst>
              <a:ext uri="{FF2B5EF4-FFF2-40B4-BE49-F238E27FC236}">
                <a16:creationId xmlns:a16="http://schemas.microsoft.com/office/drawing/2014/main" id="{04164750-368C-3EAE-0B74-9A1B52EDC41C}"/>
              </a:ext>
            </a:extLst>
          </p:cNvPr>
          <p:cNvSpPr>
            <a:spLocks noGrp="1"/>
          </p:cNvSpPr>
          <p:nvPr>
            <p:ph type="sldNum" sz="quarter" idx="12"/>
          </p:nvPr>
        </p:nvSpPr>
        <p:spPr/>
        <p:txBody>
          <a:bodyPr/>
          <a:lstStyle/>
          <a:p>
            <a:fld id="{15E70252-3D0F-7F42-BC66-BF8D3B4DE311}" type="slidenum">
              <a:rPr lang="en-US" smtClean="0"/>
              <a:t>8</a:t>
            </a:fld>
            <a:endParaRPr lang="en-US"/>
          </a:p>
        </p:txBody>
      </p:sp>
      <p:pic>
        <p:nvPicPr>
          <p:cNvPr id="9" name="Picture 8">
            <a:extLst>
              <a:ext uri="{FF2B5EF4-FFF2-40B4-BE49-F238E27FC236}">
                <a16:creationId xmlns:a16="http://schemas.microsoft.com/office/drawing/2014/main" id="{D4DB60AC-9062-CC2E-1B71-4A1EBE615BBF}"/>
              </a:ext>
            </a:extLst>
          </p:cNvPr>
          <p:cNvPicPr>
            <a:picLocks noChangeAspect="1"/>
          </p:cNvPicPr>
          <p:nvPr/>
        </p:nvPicPr>
        <p:blipFill>
          <a:blip r:embed="rId2"/>
          <a:stretch>
            <a:fillRect/>
          </a:stretch>
        </p:blipFill>
        <p:spPr>
          <a:xfrm>
            <a:off x="5530788" y="3248809"/>
            <a:ext cx="2903590" cy="2080988"/>
          </a:xfrm>
          <a:prstGeom prst="rect">
            <a:avLst/>
          </a:prstGeom>
        </p:spPr>
      </p:pic>
      <p:pic>
        <p:nvPicPr>
          <p:cNvPr id="6" name="Picture 5">
            <a:extLst>
              <a:ext uri="{FF2B5EF4-FFF2-40B4-BE49-F238E27FC236}">
                <a16:creationId xmlns:a16="http://schemas.microsoft.com/office/drawing/2014/main" id="{3E703348-CF3C-775E-67C7-E307FFDAE9B3}"/>
              </a:ext>
            </a:extLst>
          </p:cNvPr>
          <p:cNvPicPr>
            <a:picLocks noChangeAspect="1"/>
          </p:cNvPicPr>
          <p:nvPr/>
        </p:nvPicPr>
        <p:blipFill>
          <a:blip r:embed="rId3"/>
          <a:stretch>
            <a:fillRect/>
          </a:stretch>
        </p:blipFill>
        <p:spPr>
          <a:xfrm>
            <a:off x="308314" y="3249404"/>
            <a:ext cx="4793062" cy="2080393"/>
          </a:xfrm>
          <a:prstGeom prst="rect">
            <a:avLst/>
          </a:prstGeom>
        </p:spPr>
      </p:pic>
    </p:spTree>
    <p:extLst>
      <p:ext uri="{BB962C8B-B14F-4D97-AF65-F5344CB8AC3E}">
        <p14:creationId xmlns:p14="http://schemas.microsoft.com/office/powerpoint/2010/main" val="601121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8108-8206-9005-E224-420B6122F00B}"/>
              </a:ext>
            </a:extLst>
          </p:cNvPr>
          <p:cNvSpPr>
            <a:spLocks noGrp="1"/>
          </p:cNvSpPr>
          <p:nvPr>
            <p:ph type="title"/>
          </p:nvPr>
        </p:nvSpPr>
        <p:spPr>
          <a:xfrm>
            <a:off x="628651" y="172079"/>
            <a:ext cx="7886700" cy="750041"/>
          </a:xfrm>
        </p:spPr>
        <p:txBody>
          <a:bodyPr/>
          <a:lstStyle/>
          <a:p>
            <a:r>
              <a:rPr lang="en-US" dirty="0">
                <a:latin typeface="Apex New Medium" panose="02010600040501010103" pitchFamily="50" charset="0"/>
                <a:ea typeface="Apex New Medium" panose="02010600040501010103" pitchFamily="50" charset="0"/>
              </a:rPr>
              <a:t>Public Input Concerning Corridor</a:t>
            </a:r>
          </a:p>
        </p:txBody>
      </p:sp>
      <p:sp>
        <p:nvSpPr>
          <p:cNvPr id="3" name="Content Placeholder 2">
            <a:extLst>
              <a:ext uri="{FF2B5EF4-FFF2-40B4-BE49-F238E27FC236}">
                <a16:creationId xmlns:a16="http://schemas.microsoft.com/office/drawing/2014/main" id="{4C91294F-4657-A200-3D1F-AEE51021DAD9}"/>
              </a:ext>
            </a:extLst>
          </p:cNvPr>
          <p:cNvSpPr>
            <a:spLocks noGrp="1"/>
          </p:cNvSpPr>
          <p:nvPr>
            <p:ph idx="1"/>
          </p:nvPr>
        </p:nvSpPr>
        <p:spPr>
          <a:xfrm>
            <a:off x="628651" y="1071215"/>
            <a:ext cx="7886700" cy="914928"/>
          </a:xfrm>
        </p:spPr>
        <p:txBody>
          <a:bodyPr/>
          <a:lstStyle/>
          <a:p>
            <a:pPr marL="342900" marR="0" lvl="0" indent="-342900">
              <a:spcBef>
                <a:spcPts val="600"/>
              </a:spcBef>
              <a:spcAft>
                <a:spcPts val="300"/>
              </a:spcAft>
              <a:buFont typeface="Symbol" panose="05050102010706020507" pitchFamily="18" charset="2"/>
              <a:buChar char=""/>
              <a:tabLst>
                <a:tab pos="228600" algn="l"/>
              </a:tabLs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Public Workshop – March 8, 2023</a:t>
            </a:r>
          </a:p>
          <a:p>
            <a:pPr marL="342900" marR="0" lvl="0" indent="-342900">
              <a:spcBef>
                <a:spcPts val="600"/>
              </a:spcBef>
              <a:spcAft>
                <a:spcPts val="300"/>
              </a:spcAft>
              <a:buFont typeface="Symbol" panose="05050102010706020507" pitchFamily="18" charset="2"/>
              <a:buChar char=""/>
              <a:tabLst>
                <a:tab pos="228600" algn="l"/>
              </a:tabLs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Brunswick Area Transportation Study (BATS) Policy Committee meeting – April 10, 2023</a:t>
            </a:r>
          </a:p>
          <a:p>
            <a:pPr marL="342900" marR="0" lvl="0" indent="-342900">
              <a:spcBef>
                <a:spcPts val="600"/>
              </a:spcBef>
              <a:spcAft>
                <a:spcPts val="300"/>
              </a:spcAft>
              <a:buFont typeface="Symbol" panose="05050102010706020507" pitchFamily="18" charset="2"/>
              <a:buChar char=""/>
              <a:tabLst>
                <a:tab pos="228600" algn="l"/>
              </a:tabLs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Brunswick Area Transportation Study (BATS) Technical Coordinating Committee  –May 8, 2023</a:t>
            </a:r>
          </a:p>
          <a:p>
            <a:pPr marL="342900" marR="0" lvl="0" indent="-342900">
              <a:spcBef>
                <a:spcPts val="600"/>
              </a:spcBef>
              <a:spcAft>
                <a:spcPts val="300"/>
              </a:spcAft>
              <a:buFont typeface="Symbol" panose="05050102010706020507" pitchFamily="18" charset="2"/>
              <a:buChar char=""/>
              <a:tabLst>
                <a:tab pos="228600" algn="l"/>
              </a:tabLs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Brunswick Area Transportation Study (BATS) Citizens Advisory Committee  – May 8, 2023  </a:t>
            </a:r>
          </a:p>
          <a:p>
            <a:pPr marL="342900" marR="0" lvl="0" indent="-342900">
              <a:spcBef>
                <a:spcPts val="600"/>
              </a:spcBef>
              <a:spcAft>
                <a:spcPts val="300"/>
              </a:spcAft>
              <a:buFont typeface="Symbol" panose="05050102010706020507" pitchFamily="18" charset="2"/>
              <a:buChar char=""/>
              <a:tabLst>
                <a:tab pos="228600" algn="l"/>
              </a:tabLs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Brunswick Area Transportation Study (BATS) Policy Committee meeting – June 12, 2023  </a:t>
            </a:r>
          </a:p>
          <a:p>
            <a:pPr marL="342900" marR="0" lvl="0" indent="-342900">
              <a:spcBef>
                <a:spcPts val="600"/>
              </a:spcBef>
              <a:spcAft>
                <a:spcPts val="300"/>
              </a:spcAft>
              <a:buFont typeface="Symbol" panose="05050102010706020507" pitchFamily="18" charset="2"/>
              <a:buChar char=""/>
              <a:tabLst>
                <a:tab pos="228600" algn="l"/>
              </a:tabLst>
            </a:pPr>
            <a:r>
              <a:rPr lang="en-US" sz="1800" dirty="0">
                <a:effectLst/>
                <a:latin typeface="Apex New Medium" panose="02010600040501010103" pitchFamily="50" charset="0"/>
                <a:ea typeface="Apex New Medium" panose="02010600040501010103" pitchFamily="50" charset="0"/>
                <a:cs typeface="Times New Roman" panose="02020603050405020304" pitchFamily="18" charset="0"/>
              </a:rPr>
              <a:t>Public Comment Period – From June 12, 2023, to July 12, 2023, the Draft Sea Island Corridor Study was available to the public for review and comment. </a:t>
            </a:r>
            <a:endParaRPr lang="en-US" dirty="0">
              <a:latin typeface="Apex New Medium" panose="02010600040501010103" pitchFamily="50" charset="0"/>
              <a:ea typeface="Apex New Medium" panose="02010600040501010103" pitchFamily="50" charset="0"/>
            </a:endParaRPr>
          </a:p>
        </p:txBody>
      </p:sp>
      <p:sp>
        <p:nvSpPr>
          <p:cNvPr id="4" name="Slide Number Placeholder 3">
            <a:extLst>
              <a:ext uri="{FF2B5EF4-FFF2-40B4-BE49-F238E27FC236}">
                <a16:creationId xmlns:a16="http://schemas.microsoft.com/office/drawing/2014/main" id="{04164750-368C-3EAE-0B74-9A1B52EDC41C}"/>
              </a:ext>
            </a:extLst>
          </p:cNvPr>
          <p:cNvSpPr>
            <a:spLocks noGrp="1"/>
          </p:cNvSpPr>
          <p:nvPr>
            <p:ph type="sldNum" sz="quarter" idx="12"/>
          </p:nvPr>
        </p:nvSpPr>
        <p:spPr/>
        <p:txBody>
          <a:bodyPr/>
          <a:lstStyle/>
          <a:p>
            <a:fld id="{15E70252-3D0F-7F42-BC66-BF8D3B4DE311}" type="slidenum">
              <a:rPr lang="en-US" smtClean="0"/>
              <a:t>9</a:t>
            </a:fld>
            <a:endParaRPr lang="en-US"/>
          </a:p>
        </p:txBody>
      </p:sp>
    </p:spTree>
    <p:extLst>
      <p:ext uri="{BB962C8B-B14F-4D97-AF65-F5344CB8AC3E}">
        <p14:creationId xmlns:p14="http://schemas.microsoft.com/office/powerpoint/2010/main" val="285222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D523-1775-7927-EFFC-6E14D9F4E0E5}"/>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Public Comments</a:t>
            </a:r>
          </a:p>
        </p:txBody>
      </p:sp>
      <p:graphicFrame>
        <p:nvGraphicFramePr>
          <p:cNvPr id="6" name="Content Placeholder 5">
            <a:extLst>
              <a:ext uri="{FF2B5EF4-FFF2-40B4-BE49-F238E27FC236}">
                <a16:creationId xmlns:a16="http://schemas.microsoft.com/office/drawing/2014/main" id="{CC383CAC-84D7-A144-85EA-6F03AE3755D3}"/>
              </a:ext>
            </a:extLst>
          </p:cNvPr>
          <p:cNvGraphicFramePr>
            <a:graphicFrameLocks noGrp="1"/>
          </p:cNvGraphicFramePr>
          <p:nvPr>
            <p:ph idx="1"/>
            <p:extLst>
              <p:ext uri="{D42A27DB-BD31-4B8C-83A1-F6EECF244321}">
                <p14:modId xmlns:p14="http://schemas.microsoft.com/office/powerpoint/2010/main" val="3170481570"/>
              </p:ext>
            </p:extLst>
          </p:nvPr>
        </p:nvGraphicFramePr>
        <p:xfrm>
          <a:off x="180870" y="1339482"/>
          <a:ext cx="8782260" cy="3725612"/>
        </p:xfrm>
        <a:graphic>
          <a:graphicData uri="http://schemas.openxmlformats.org/drawingml/2006/table">
            <a:tbl>
              <a:tblPr>
                <a:tableStyleId>{5C22544A-7EE6-4342-B048-85BDC9FD1C3A}</a:tableStyleId>
              </a:tblPr>
              <a:tblGrid>
                <a:gridCol w="843559">
                  <a:extLst>
                    <a:ext uri="{9D8B030D-6E8A-4147-A177-3AD203B41FA5}">
                      <a16:colId xmlns:a16="http://schemas.microsoft.com/office/drawing/2014/main" val="4234223907"/>
                    </a:ext>
                  </a:extLst>
                </a:gridCol>
                <a:gridCol w="843559">
                  <a:extLst>
                    <a:ext uri="{9D8B030D-6E8A-4147-A177-3AD203B41FA5}">
                      <a16:colId xmlns:a16="http://schemas.microsoft.com/office/drawing/2014/main" val="1127682920"/>
                    </a:ext>
                  </a:extLst>
                </a:gridCol>
                <a:gridCol w="843559">
                  <a:extLst>
                    <a:ext uri="{9D8B030D-6E8A-4147-A177-3AD203B41FA5}">
                      <a16:colId xmlns:a16="http://schemas.microsoft.com/office/drawing/2014/main" val="4049228055"/>
                    </a:ext>
                  </a:extLst>
                </a:gridCol>
                <a:gridCol w="843559">
                  <a:extLst>
                    <a:ext uri="{9D8B030D-6E8A-4147-A177-3AD203B41FA5}">
                      <a16:colId xmlns:a16="http://schemas.microsoft.com/office/drawing/2014/main" val="653365230"/>
                    </a:ext>
                  </a:extLst>
                </a:gridCol>
                <a:gridCol w="1016894">
                  <a:extLst>
                    <a:ext uri="{9D8B030D-6E8A-4147-A177-3AD203B41FA5}">
                      <a16:colId xmlns:a16="http://schemas.microsoft.com/office/drawing/2014/main" val="1034733439"/>
                    </a:ext>
                  </a:extLst>
                </a:gridCol>
                <a:gridCol w="1016894">
                  <a:extLst>
                    <a:ext uri="{9D8B030D-6E8A-4147-A177-3AD203B41FA5}">
                      <a16:colId xmlns:a16="http://schemas.microsoft.com/office/drawing/2014/main" val="3109086603"/>
                    </a:ext>
                  </a:extLst>
                </a:gridCol>
                <a:gridCol w="843559">
                  <a:extLst>
                    <a:ext uri="{9D8B030D-6E8A-4147-A177-3AD203B41FA5}">
                      <a16:colId xmlns:a16="http://schemas.microsoft.com/office/drawing/2014/main" val="1693164804"/>
                    </a:ext>
                  </a:extLst>
                </a:gridCol>
                <a:gridCol w="843559">
                  <a:extLst>
                    <a:ext uri="{9D8B030D-6E8A-4147-A177-3AD203B41FA5}">
                      <a16:colId xmlns:a16="http://schemas.microsoft.com/office/drawing/2014/main" val="1168366691"/>
                    </a:ext>
                  </a:extLst>
                </a:gridCol>
                <a:gridCol w="843559">
                  <a:extLst>
                    <a:ext uri="{9D8B030D-6E8A-4147-A177-3AD203B41FA5}">
                      <a16:colId xmlns:a16="http://schemas.microsoft.com/office/drawing/2014/main" val="2694300800"/>
                    </a:ext>
                  </a:extLst>
                </a:gridCol>
                <a:gridCol w="843559">
                  <a:extLst>
                    <a:ext uri="{9D8B030D-6E8A-4147-A177-3AD203B41FA5}">
                      <a16:colId xmlns:a16="http://schemas.microsoft.com/office/drawing/2014/main" val="326931505"/>
                    </a:ext>
                  </a:extLst>
                </a:gridCol>
              </a:tblGrid>
              <a:tr h="284323">
                <a:tc gridSpan="10">
                  <a:txBody>
                    <a:bodyPr/>
                    <a:lstStyle/>
                    <a:p>
                      <a:pPr algn="l" fontAlgn="t"/>
                      <a:r>
                        <a:rPr lang="en-US" sz="1300" u="none" strike="noStrike" dirty="0">
                          <a:effectLst/>
                        </a:rPr>
                        <a:t>Sea Island Corridor Study Public Workshop 3/8/23</a:t>
                      </a:r>
                      <a:endParaRPr lang="en-US" sz="1300" b="1" i="0" u="none" strike="noStrike" dirty="0">
                        <a:solidFill>
                          <a:srgbClr val="000000"/>
                        </a:solidFill>
                        <a:effectLst/>
                        <a:latin typeface="Calibri" panose="020F0502020204030204" pitchFamily="34" charset="0"/>
                      </a:endParaRPr>
                    </a:p>
                  </a:txBody>
                  <a:tcPr marL="7783" marR="7783" marT="7783"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6707139"/>
                  </a:ext>
                </a:extLst>
              </a:tr>
              <a:tr h="392170">
                <a:tc>
                  <a:txBody>
                    <a:bodyPr/>
                    <a:lstStyle/>
                    <a:p>
                      <a:pPr algn="l" fontAlgn="b"/>
                      <a:r>
                        <a:rPr lang="en-US" sz="900" u="none" strike="noStrike" dirty="0">
                          <a:effectLst/>
                        </a:rPr>
                        <a:t>Attendees</a:t>
                      </a:r>
                      <a:endParaRPr lang="en-US" sz="900" b="0" i="0" u="none" strike="noStrike" dirty="0">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Comments</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For</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Against</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Conditional</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Uncommitted</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Multi-use path</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Twitty Park</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No alternatives presented</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Live Oak Trees</a:t>
                      </a:r>
                      <a:endParaRPr lang="en-US" sz="900" b="0" i="0" u="none" strike="noStrike">
                        <a:solidFill>
                          <a:srgbClr val="000000"/>
                        </a:solidFill>
                        <a:effectLst/>
                        <a:latin typeface="Calibri" panose="020F0502020204030204" pitchFamily="34" charset="0"/>
                      </a:endParaRPr>
                    </a:p>
                  </a:txBody>
                  <a:tcPr marL="7783" marR="7783" marT="7783" marB="0" anchor="b"/>
                </a:tc>
                <a:extLst>
                  <a:ext uri="{0D108BD9-81ED-4DB2-BD59-A6C34878D82A}">
                    <a16:rowId xmlns:a16="http://schemas.microsoft.com/office/drawing/2014/main" val="894294135"/>
                  </a:ext>
                </a:extLst>
              </a:tr>
              <a:tr h="196085">
                <a:tc>
                  <a:txBody>
                    <a:bodyPr/>
                    <a:lstStyle/>
                    <a:p>
                      <a:pPr algn="l" fontAlgn="b"/>
                      <a:r>
                        <a:rPr lang="en-US" sz="900" u="none" strike="noStrike">
                          <a:effectLst/>
                        </a:rPr>
                        <a:t>42 w/o staff</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55</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14</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25</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dirty="0">
                          <a:effectLst/>
                        </a:rPr>
                        <a:t>7</a:t>
                      </a:r>
                      <a:endParaRPr lang="en-US" sz="900" b="0" i="0" u="none" strike="noStrike" dirty="0">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5</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24</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4</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7</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9</a:t>
                      </a:r>
                      <a:endParaRPr lang="en-US" sz="900" b="0" i="0" u="none" strike="noStrike">
                        <a:solidFill>
                          <a:srgbClr val="000000"/>
                        </a:solidFill>
                        <a:effectLst/>
                        <a:latin typeface="Calibri" panose="020F0502020204030204" pitchFamily="34" charset="0"/>
                      </a:endParaRPr>
                    </a:p>
                  </a:txBody>
                  <a:tcPr marL="7783" marR="7783" marT="7783" marB="0" anchor="b"/>
                </a:tc>
                <a:extLst>
                  <a:ext uri="{0D108BD9-81ED-4DB2-BD59-A6C34878D82A}">
                    <a16:rowId xmlns:a16="http://schemas.microsoft.com/office/drawing/2014/main" val="1986259688"/>
                  </a:ext>
                </a:extLst>
              </a:tr>
              <a:tr h="196085">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tc>
                  <a:txBody>
                    <a:bodyPr/>
                    <a:lstStyle/>
                    <a:p>
                      <a:pPr algn="l" fontAlgn="b"/>
                      <a:endParaRPr lang="en-US" sz="900" b="0" i="0" u="none" strike="noStrike" dirty="0">
                        <a:solidFill>
                          <a:srgbClr val="000000"/>
                        </a:solidFill>
                        <a:effectLst/>
                        <a:highlight>
                          <a:srgbClr val="808080"/>
                        </a:highlight>
                        <a:latin typeface="Calibri" panose="020F0502020204030204" pitchFamily="34" charset="0"/>
                      </a:endParaRPr>
                    </a:p>
                  </a:txBody>
                  <a:tcPr marL="7783" marR="7783" marT="7783" marB="0" anchor="b"/>
                </a:tc>
                <a:extLst>
                  <a:ext uri="{0D108BD9-81ED-4DB2-BD59-A6C34878D82A}">
                    <a16:rowId xmlns:a16="http://schemas.microsoft.com/office/drawing/2014/main" val="1840116124"/>
                  </a:ext>
                </a:extLst>
              </a:tr>
              <a:tr h="284323">
                <a:tc gridSpan="10">
                  <a:txBody>
                    <a:bodyPr/>
                    <a:lstStyle/>
                    <a:p>
                      <a:pPr algn="l" fontAlgn="b"/>
                      <a:r>
                        <a:rPr lang="en-US" sz="1300" u="none" strike="noStrike" dirty="0">
                          <a:effectLst/>
                        </a:rPr>
                        <a:t>Sea Island Corridor Study - 30-Day Public Comment Period Comments 6/12/23 - 7/12/23</a:t>
                      </a:r>
                      <a:endParaRPr lang="en-US" sz="1300" b="1" i="0" u="none" strike="noStrike" dirty="0">
                        <a:solidFill>
                          <a:srgbClr val="000000"/>
                        </a:solidFill>
                        <a:effectLst/>
                        <a:latin typeface="Calibri" panose="020F0502020204030204" pitchFamily="34" charset="0"/>
                      </a:endParaRPr>
                    </a:p>
                  </a:txBody>
                  <a:tcPr marL="7783" marR="7783" marT="778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4632900"/>
                  </a:ext>
                </a:extLst>
              </a:tr>
              <a:tr h="2166738">
                <a:tc>
                  <a:txBody>
                    <a:bodyPr/>
                    <a:lstStyle/>
                    <a:p>
                      <a:pPr algn="l" fontAlgn="b"/>
                      <a:r>
                        <a:rPr lang="en-US" sz="900" u="none" strike="noStrike">
                          <a:effectLst/>
                        </a:rPr>
                        <a:t># People Commented</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dirty="0">
                          <a:effectLst/>
                        </a:rPr>
                        <a:t>Comments submitted</a:t>
                      </a:r>
                      <a:endParaRPr lang="en-US" sz="900" b="0" i="0" u="none" strike="noStrike" dirty="0">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Explicit support for option 6 , multi-use path, or bike lanes </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dirty="0">
                          <a:effectLst/>
                        </a:rPr>
                        <a:t>Oppose road widening because it would not resolve traffic issues</a:t>
                      </a:r>
                      <a:endParaRPr lang="en-US" sz="900" b="0" i="0" u="none" strike="noStrike" dirty="0">
                        <a:solidFill>
                          <a:srgbClr val="000000"/>
                        </a:solidFill>
                        <a:effectLst/>
                        <a:latin typeface="Calibri" panose="020F0502020204030204" pitchFamily="34" charset="0"/>
                      </a:endParaRPr>
                    </a:p>
                  </a:txBody>
                  <a:tcPr marL="7783" marR="7783" marT="7783" marB="0" anchor="b"/>
                </a:tc>
                <a:tc>
                  <a:txBody>
                    <a:bodyPr/>
                    <a:lstStyle/>
                    <a:p>
                      <a:pPr algn="ctr" fontAlgn="b"/>
                      <a:r>
                        <a:rPr lang="en-US" sz="900" u="none" strike="noStrike" dirty="0">
                          <a:effectLst/>
                        </a:rPr>
                        <a:t>Oppose road widening because of ecological resources impacts (live oaks, tree canopy, salt marsh, wildlife habitat)</a:t>
                      </a:r>
                      <a:endParaRPr lang="en-US" sz="900" b="0" i="0" u="none" strike="noStrike" dirty="0">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Oppose road widening because of safety concerns for speeding, increased colisions, entrances, children, cyclists, pets, families</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Oppose road widening because of increased noise and/or loss of  buffers</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Oppose road widening because of loss of asthetics, natural beauty, charm, scenery, character, ambience</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Oppose road widening due to concerns about eminent domain</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l" fontAlgn="b"/>
                      <a:r>
                        <a:rPr lang="en-US" sz="900" u="none" strike="noStrike">
                          <a:effectLst/>
                        </a:rPr>
                        <a:t>Oppose road widening due to concerned about loss of property value</a:t>
                      </a:r>
                      <a:endParaRPr lang="en-US" sz="900" b="0" i="0" u="none" strike="noStrike">
                        <a:solidFill>
                          <a:srgbClr val="000000"/>
                        </a:solidFill>
                        <a:effectLst/>
                        <a:latin typeface="Calibri" panose="020F0502020204030204" pitchFamily="34" charset="0"/>
                      </a:endParaRPr>
                    </a:p>
                  </a:txBody>
                  <a:tcPr marL="7783" marR="7783" marT="7783" marB="0" anchor="b"/>
                </a:tc>
                <a:extLst>
                  <a:ext uri="{0D108BD9-81ED-4DB2-BD59-A6C34878D82A}">
                    <a16:rowId xmlns:a16="http://schemas.microsoft.com/office/drawing/2014/main" val="775750457"/>
                  </a:ext>
                </a:extLst>
              </a:tr>
              <a:tr h="205888">
                <a:tc>
                  <a:txBody>
                    <a:bodyPr/>
                    <a:lstStyle/>
                    <a:p>
                      <a:pPr algn="r" fontAlgn="b"/>
                      <a:r>
                        <a:rPr lang="en-US" sz="900" u="none" strike="noStrike">
                          <a:effectLst/>
                        </a:rPr>
                        <a:t>147</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362</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26</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94</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91</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50</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24</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42</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a:effectLst/>
                        </a:rPr>
                        <a:t>16</a:t>
                      </a:r>
                      <a:endParaRPr lang="en-US" sz="900" b="0" i="0" u="none" strike="noStrike">
                        <a:solidFill>
                          <a:srgbClr val="000000"/>
                        </a:solidFill>
                        <a:effectLst/>
                        <a:latin typeface="Calibri" panose="020F0502020204030204" pitchFamily="34" charset="0"/>
                      </a:endParaRPr>
                    </a:p>
                  </a:txBody>
                  <a:tcPr marL="7783" marR="7783" marT="7783" marB="0" anchor="b"/>
                </a:tc>
                <a:tc>
                  <a:txBody>
                    <a:bodyPr/>
                    <a:lstStyle/>
                    <a:p>
                      <a:pPr algn="r" fontAlgn="b"/>
                      <a:r>
                        <a:rPr lang="en-US" sz="900" u="none" strike="noStrike" dirty="0">
                          <a:effectLst/>
                        </a:rPr>
                        <a:t>8</a:t>
                      </a:r>
                      <a:endParaRPr lang="en-US" sz="900" b="0" i="0" u="none" strike="noStrike" dirty="0">
                        <a:solidFill>
                          <a:srgbClr val="000000"/>
                        </a:solidFill>
                        <a:effectLst/>
                        <a:latin typeface="Calibri" panose="020F0502020204030204" pitchFamily="34" charset="0"/>
                      </a:endParaRPr>
                    </a:p>
                  </a:txBody>
                  <a:tcPr marL="7783" marR="7783" marT="7783" marB="0" anchor="b"/>
                </a:tc>
                <a:extLst>
                  <a:ext uri="{0D108BD9-81ED-4DB2-BD59-A6C34878D82A}">
                    <a16:rowId xmlns:a16="http://schemas.microsoft.com/office/drawing/2014/main" val="588944362"/>
                  </a:ext>
                </a:extLst>
              </a:tr>
            </a:tbl>
          </a:graphicData>
        </a:graphic>
      </p:graphicFrame>
      <p:sp>
        <p:nvSpPr>
          <p:cNvPr id="4" name="Slide Number Placeholder 3">
            <a:extLst>
              <a:ext uri="{FF2B5EF4-FFF2-40B4-BE49-F238E27FC236}">
                <a16:creationId xmlns:a16="http://schemas.microsoft.com/office/drawing/2014/main" id="{F70B99A2-06E4-9DB7-24D4-6CEC0C172C15}"/>
              </a:ext>
            </a:extLst>
          </p:cNvPr>
          <p:cNvSpPr>
            <a:spLocks noGrp="1"/>
          </p:cNvSpPr>
          <p:nvPr>
            <p:ph type="sldNum" sz="quarter" idx="12"/>
          </p:nvPr>
        </p:nvSpPr>
        <p:spPr/>
        <p:txBody>
          <a:bodyPr/>
          <a:lstStyle/>
          <a:p>
            <a:fld id="{15E70252-3D0F-7F42-BC66-BF8D3B4DE311}" type="slidenum">
              <a:rPr lang="en-US" smtClean="0"/>
              <a:t>10</a:t>
            </a:fld>
            <a:endParaRPr lang="en-US" dirty="0"/>
          </a:p>
        </p:txBody>
      </p:sp>
      <p:sp>
        <p:nvSpPr>
          <p:cNvPr id="5" name="Text Placeholder 4">
            <a:extLst>
              <a:ext uri="{FF2B5EF4-FFF2-40B4-BE49-F238E27FC236}">
                <a16:creationId xmlns:a16="http://schemas.microsoft.com/office/drawing/2014/main" id="{C4D198F1-8A74-D42F-58A2-E9E6973DE14D}"/>
              </a:ext>
            </a:extLst>
          </p:cNvPr>
          <p:cNvSpPr>
            <a:spLocks noGrp="1"/>
          </p:cNvSpPr>
          <p:nvPr>
            <p:ph type="body" sz="quarter" idx="13"/>
          </p:nvPr>
        </p:nvSpPr>
        <p:spPr>
          <a:xfrm>
            <a:off x="628653" y="989502"/>
            <a:ext cx="7886700" cy="429208"/>
          </a:xfrm>
        </p:spPr>
        <p:txBody>
          <a:bodyPr/>
          <a:lstStyle/>
          <a:p>
            <a:r>
              <a:rPr lang="en-US" dirty="0"/>
              <a:t>Summary – Public Workshop &amp; 30 Day Comment Period</a:t>
            </a:r>
          </a:p>
        </p:txBody>
      </p:sp>
      <p:sp>
        <p:nvSpPr>
          <p:cNvPr id="8" name="TextBox 7">
            <a:extLst>
              <a:ext uri="{FF2B5EF4-FFF2-40B4-BE49-F238E27FC236}">
                <a16:creationId xmlns:a16="http://schemas.microsoft.com/office/drawing/2014/main" id="{C51D38AB-4653-3662-FE97-75D6C8E4A85E}"/>
              </a:ext>
            </a:extLst>
          </p:cNvPr>
          <p:cNvSpPr txBox="1"/>
          <p:nvPr/>
        </p:nvSpPr>
        <p:spPr>
          <a:xfrm>
            <a:off x="558312" y="5144754"/>
            <a:ext cx="7886700" cy="1015663"/>
          </a:xfrm>
          <a:prstGeom prst="rect">
            <a:avLst/>
          </a:prstGeom>
          <a:noFill/>
        </p:spPr>
        <p:txBody>
          <a:bodyPr wrap="square">
            <a:spAutoFit/>
          </a:bodyPr>
          <a:lstStyle/>
          <a:p>
            <a:pPr marL="285750" indent="-285750">
              <a:buFont typeface="Arial" panose="020B0604020202020204" pitchFamily="34" charset="0"/>
              <a:buChar char="•"/>
            </a:pPr>
            <a:r>
              <a:rPr lang="en-US" sz="1200" b="1" dirty="0"/>
              <a:t>The 147 people who provided comments make up less than 1% of the island’s overall population. </a:t>
            </a:r>
          </a:p>
          <a:p>
            <a:pPr marL="895335" lvl="1" indent="-285750">
              <a:buFont typeface="Arial" panose="020B0604020202020204" pitchFamily="34" charset="0"/>
              <a:buChar char="•"/>
            </a:pPr>
            <a:r>
              <a:rPr lang="en-US" sz="1200" b="1" dirty="0"/>
              <a:t>This does NOT take into consideration commuters to and from mainland Brunswick for work.</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a:t>The 147 people who provided comments make up approximately 10-15% of the population of Epworth and Hamilton Landing residences. </a:t>
            </a:r>
          </a:p>
        </p:txBody>
      </p:sp>
    </p:spTree>
    <p:extLst>
      <p:ext uri="{BB962C8B-B14F-4D97-AF65-F5344CB8AC3E}">
        <p14:creationId xmlns:p14="http://schemas.microsoft.com/office/powerpoint/2010/main" val="2227017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Environmental</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11</a:t>
            </a:fld>
            <a:endParaRPr lang="en-US"/>
          </a:p>
        </p:txBody>
      </p:sp>
      <p:sp>
        <p:nvSpPr>
          <p:cNvPr id="5" name="TextBox 4">
            <a:extLst>
              <a:ext uri="{FF2B5EF4-FFF2-40B4-BE49-F238E27FC236}">
                <a16:creationId xmlns:a16="http://schemas.microsoft.com/office/drawing/2014/main" id="{908B98EE-D4B8-5D88-9221-1419C826DA2A}"/>
              </a:ext>
            </a:extLst>
          </p:cNvPr>
          <p:cNvSpPr txBox="1"/>
          <p:nvPr/>
        </p:nvSpPr>
        <p:spPr>
          <a:xfrm>
            <a:off x="120578" y="3951676"/>
            <a:ext cx="8862647" cy="1785104"/>
          </a:xfrm>
          <a:prstGeom prst="rect">
            <a:avLst/>
          </a:prstGeom>
          <a:noFill/>
        </p:spPr>
        <p:txBody>
          <a:bodyPr wrap="square">
            <a:spAutoFit/>
          </a:bodyPr>
          <a:lstStyle/>
          <a:p>
            <a:r>
              <a:rPr lang="en-US" sz="1600" b="1" dirty="0">
                <a:latin typeface="Apex New Medium" panose="02010600040501010103" pitchFamily="50" charset="0"/>
                <a:ea typeface="Apex New Medium" panose="02010600040501010103" pitchFamily="50" charset="0"/>
              </a:rPr>
              <a:t>Environmental weighting was originally a 1 and was increased to a 3 prior to the June Policy Committee meeting due to public concerns and comments received.</a:t>
            </a:r>
          </a:p>
          <a:p>
            <a:endParaRPr lang="en-US" sz="1600" b="1" dirty="0">
              <a:latin typeface="Apex New Medium" panose="02010600040501010103" pitchFamily="50" charset="0"/>
              <a:ea typeface="Apex New Medium" panose="02010600040501010103" pitchFamily="50" charset="0"/>
            </a:endParaRPr>
          </a:p>
          <a:p>
            <a:r>
              <a:rPr lang="en-US" sz="1600" b="1" dirty="0">
                <a:latin typeface="Apex New Medium" panose="02010600040501010103" pitchFamily="50" charset="0"/>
                <a:ea typeface="Apex New Medium" panose="02010600040501010103" pitchFamily="50" charset="0"/>
              </a:rPr>
              <a:t>The weighting was further increased to a 5 after the Key Stakeholder Group meeting due to public concerns and comments received.</a:t>
            </a:r>
          </a:p>
          <a:p>
            <a:pPr marL="285750" indent="-285750">
              <a:buFont typeface="Arial" panose="020B0604020202020204" pitchFamily="34" charset="0"/>
              <a:buChar char="•"/>
            </a:pPr>
            <a:endParaRPr lang="en-US" sz="1600" b="1" dirty="0">
              <a:latin typeface="Apex New Medium" panose="02010600040501010103" pitchFamily="50" charset="0"/>
              <a:ea typeface="Apex New Medium" panose="02010600040501010103" pitchFamily="50" charset="0"/>
            </a:endParaRPr>
          </a:p>
          <a:p>
            <a:pPr marL="285750" indent="-285750">
              <a:buFont typeface="Arial" panose="020B0604020202020204" pitchFamily="34" charset="0"/>
              <a:buChar char="•"/>
            </a:pPr>
            <a:endParaRPr lang="en-US" sz="1400" dirty="0">
              <a:latin typeface="Apex New Medium" panose="02010600040501010103" pitchFamily="50" charset="0"/>
              <a:ea typeface="Apex New Medium" panose="02010600040501010103" pitchFamily="50" charset="0"/>
            </a:endParaRPr>
          </a:p>
        </p:txBody>
      </p:sp>
      <p:pic>
        <p:nvPicPr>
          <p:cNvPr id="3" name="Picture 2">
            <a:extLst>
              <a:ext uri="{FF2B5EF4-FFF2-40B4-BE49-F238E27FC236}">
                <a16:creationId xmlns:a16="http://schemas.microsoft.com/office/drawing/2014/main" id="{EAAE5D77-0202-631A-2227-3E3D6F488CD7}"/>
              </a:ext>
            </a:extLst>
          </p:cNvPr>
          <p:cNvPicPr>
            <a:picLocks noChangeAspect="1"/>
          </p:cNvPicPr>
          <p:nvPr/>
        </p:nvPicPr>
        <p:blipFill>
          <a:blip r:embed="rId2"/>
          <a:stretch>
            <a:fillRect/>
          </a:stretch>
        </p:blipFill>
        <p:spPr>
          <a:xfrm>
            <a:off x="120578" y="1085400"/>
            <a:ext cx="8862647" cy="2521957"/>
          </a:xfrm>
          <a:prstGeom prst="rect">
            <a:avLst/>
          </a:prstGeom>
        </p:spPr>
      </p:pic>
    </p:spTree>
    <p:extLst>
      <p:ext uri="{BB962C8B-B14F-4D97-AF65-F5344CB8AC3E}">
        <p14:creationId xmlns:p14="http://schemas.microsoft.com/office/powerpoint/2010/main" val="3838130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Operations</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12</a:t>
            </a:fld>
            <a:endParaRPr lang="en-US"/>
          </a:p>
        </p:txBody>
      </p:sp>
      <p:sp>
        <p:nvSpPr>
          <p:cNvPr id="3" name="TextBox 2">
            <a:extLst>
              <a:ext uri="{FF2B5EF4-FFF2-40B4-BE49-F238E27FC236}">
                <a16:creationId xmlns:a16="http://schemas.microsoft.com/office/drawing/2014/main" id="{CE4F60CF-3D53-0510-DA54-625A2B1CC121}"/>
              </a:ext>
            </a:extLst>
          </p:cNvPr>
          <p:cNvSpPr txBox="1"/>
          <p:nvPr/>
        </p:nvSpPr>
        <p:spPr>
          <a:xfrm>
            <a:off x="155748" y="3149801"/>
            <a:ext cx="8862647" cy="2523768"/>
          </a:xfrm>
          <a:prstGeom prst="rect">
            <a:avLst/>
          </a:prstGeom>
          <a:noFill/>
        </p:spPr>
        <p:txBody>
          <a:bodyPr wrap="square">
            <a:spAutoFit/>
          </a:bodyPr>
          <a:lstStyle/>
          <a:p>
            <a:r>
              <a:rPr lang="en-US" sz="1600" b="1" dirty="0">
                <a:latin typeface="Apex New Medium" panose="02010600040501010103" pitchFamily="50" charset="0"/>
                <a:ea typeface="Apex New Medium" panose="02010600040501010103" pitchFamily="50" charset="0"/>
              </a:rPr>
              <a:t>Scoring methodology was revised based on public comment &amp; previous comments from Policy Committee member – Best alternative tied for top (1-4) positions, next best received next position, etc.</a:t>
            </a:r>
          </a:p>
          <a:p>
            <a:endParaRPr lang="en-US" sz="1600" b="1" dirty="0">
              <a:latin typeface="Apex New Medium" panose="02010600040501010103" pitchFamily="50" charset="0"/>
              <a:ea typeface="Apex New Medium" panose="02010600040501010103" pitchFamily="50" charset="0"/>
            </a:endParaRPr>
          </a:p>
          <a:p>
            <a:r>
              <a:rPr lang="en-US" sz="1600" b="1" dirty="0">
                <a:latin typeface="Apex New Medium" panose="02010600040501010103" pitchFamily="50" charset="0"/>
                <a:ea typeface="Apex New Medium" panose="02010600040501010103" pitchFamily="50" charset="0"/>
              </a:rPr>
              <a:t>Rankings were changed to 1-6 rather than 1-5 to be consistent per request at TCC meeting on 8/11/2023</a:t>
            </a:r>
          </a:p>
          <a:p>
            <a:endParaRPr lang="en-US" sz="1600" b="1" dirty="0">
              <a:latin typeface="Apex New Medium" panose="02010600040501010103" pitchFamily="50" charset="0"/>
              <a:ea typeface="Apex New Medium" panose="02010600040501010103" pitchFamily="50" charset="0"/>
            </a:endParaRPr>
          </a:p>
          <a:p>
            <a:r>
              <a:rPr lang="en-US" sz="1600" b="1" dirty="0">
                <a:latin typeface="Apex New Medium" panose="02010600040501010103" pitchFamily="50" charset="0"/>
                <a:ea typeface="Apex New Medium" panose="02010600040501010103" pitchFamily="50" charset="0"/>
              </a:rPr>
              <a:t>MBI recommended an intersection analyses be performed during future design phase, particularly the intersection of Hamilton Landing.</a:t>
            </a:r>
          </a:p>
          <a:p>
            <a:endParaRPr lang="en-US" sz="1400" dirty="0"/>
          </a:p>
        </p:txBody>
      </p:sp>
      <p:pic>
        <p:nvPicPr>
          <p:cNvPr id="9" name="Picture 8">
            <a:extLst>
              <a:ext uri="{FF2B5EF4-FFF2-40B4-BE49-F238E27FC236}">
                <a16:creationId xmlns:a16="http://schemas.microsoft.com/office/drawing/2014/main" id="{84908283-C7B0-54C7-1834-233D19033112}"/>
              </a:ext>
            </a:extLst>
          </p:cNvPr>
          <p:cNvPicPr>
            <a:picLocks noChangeAspect="1"/>
          </p:cNvPicPr>
          <p:nvPr/>
        </p:nvPicPr>
        <p:blipFill>
          <a:blip r:embed="rId2"/>
          <a:stretch>
            <a:fillRect/>
          </a:stretch>
        </p:blipFill>
        <p:spPr>
          <a:xfrm>
            <a:off x="135651" y="1755642"/>
            <a:ext cx="8872695" cy="1094612"/>
          </a:xfrm>
          <a:prstGeom prst="rect">
            <a:avLst/>
          </a:prstGeom>
        </p:spPr>
      </p:pic>
      <p:pic>
        <p:nvPicPr>
          <p:cNvPr id="11" name="Picture 10">
            <a:extLst>
              <a:ext uri="{FF2B5EF4-FFF2-40B4-BE49-F238E27FC236}">
                <a16:creationId xmlns:a16="http://schemas.microsoft.com/office/drawing/2014/main" id="{EB0951A4-7AD3-C8E4-05F2-FA831489ADF7}"/>
              </a:ext>
            </a:extLst>
          </p:cNvPr>
          <p:cNvPicPr>
            <a:picLocks noChangeAspect="1"/>
          </p:cNvPicPr>
          <p:nvPr/>
        </p:nvPicPr>
        <p:blipFill>
          <a:blip r:embed="rId3"/>
          <a:stretch>
            <a:fillRect/>
          </a:stretch>
        </p:blipFill>
        <p:spPr>
          <a:xfrm>
            <a:off x="135652" y="1093288"/>
            <a:ext cx="8872695" cy="707494"/>
          </a:xfrm>
          <a:prstGeom prst="rect">
            <a:avLst/>
          </a:prstGeom>
        </p:spPr>
      </p:pic>
    </p:spTree>
    <p:extLst>
      <p:ext uri="{BB962C8B-B14F-4D97-AF65-F5344CB8AC3E}">
        <p14:creationId xmlns:p14="http://schemas.microsoft.com/office/powerpoint/2010/main" val="3022657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Safety</a:t>
            </a:r>
          </a:p>
        </p:txBody>
      </p:sp>
      <p:sp>
        <p:nvSpPr>
          <p:cNvPr id="3" name="Content Placeholder 2">
            <a:extLst>
              <a:ext uri="{FF2B5EF4-FFF2-40B4-BE49-F238E27FC236}">
                <a16:creationId xmlns:a16="http://schemas.microsoft.com/office/drawing/2014/main" id="{566D0302-51EE-D710-40D6-AF3800F0E387}"/>
              </a:ext>
            </a:extLst>
          </p:cNvPr>
          <p:cNvSpPr>
            <a:spLocks noGrp="1"/>
          </p:cNvSpPr>
          <p:nvPr>
            <p:ph idx="1"/>
          </p:nvPr>
        </p:nvSpPr>
        <p:spPr>
          <a:xfrm>
            <a:off x="140416" y="3408210"/>
            <a:ext cx="8863165" cy="2118383"/>
          </a:xfrm>
        </p:spPr>
        <p:txBody>
          <a:bodyPr/>
          <a:lstStyle/>
          <a:p>
            <a:pPr marL="0" indent="0">
              <a:buNone/>
            </a:pPr>
            <a:r>
              <a:rPr lang="en-US" sz="1600" b="1" dirty="0">
                <a:latin typeface="Apex New Medium" panose="02010600040501010103" pitchFamily="50" charset="0"/>
                <a:ea typeface="Apex New Medium" panose="02010600040501010103" pitchFamily="50" charset="0"/>
              </a:rPr>
              <a:t>Rankings were changed to 1-6 rather than 1-5 to be consistent per request at TCC meeting on 8/11/2023</a:t>
            </a:r>
            <a:endParaRPr lang="en-US" dirty="0">
              <a:latin typeface="Apex New Medium" panose="02010600040501010103" pitchFamily="50" charset="0"/>
              <a:ea typeface="Apex New Medium" panose="02010600040501010103" pitchFamily="50" charset="0"/>
            </a:endParaRPr>
          </a:p>
          <a:p>
            <a:pPr marL="0" indent="0">
              <a:buNone/>
            </a:pPr>
            <a:endParaRPr lang="en-US" dirty="0">
              <a:latin typeface="Apex New Medium" panose="02010600040501010103" pitchFamily="50" charset="0"/>
              <a:ea typeface="Apex New Medium" panose="02010600040501010103" pitchFamily="50" charset="0"/>
            </a:endParaRPr>
          </a:p>
          <a:p>
            <a:pPr marL="0" indent="0">
              <a:buNone/>
            </a:pPr>
            <a:r>
              <a:rPr lang="en-US" dirty="0">
                <a:latin typeface="Apex New Medium" panose="02010600040501010103" pitchFamily="50" charset="0"/>
                <a:ea typeface="Apex New Medium" panose="02010600040501010103" pitchFamily="50" charset="0"/>
              </a:rPr>
              <a:t>MBI’s recommendation for speed reduction is to reduce the speed limit from 45mph to 35mph.</a:t>
            </a:r>
          </a:p>
          <a:p>
            <a:pPr marL="628639" lvl="1" indent="-171450">
              <a:buFont typeface="Arial" panose="020B0604020202020204" pitchFamily="34" charset="0"/>
              <a:buChar char="•"/>
            </a:pPr>
            <a:r>
              <a:rPr lang="en-US" sz="1600" b="1" dirty="0">
                <a:latin typeface="Apex New Medium" panose="02010600040501010103" pitchFamily="50" charset="0"/>
                <a:ea typeface="Apex New Medium" panose="02010600040501010103" pitchFamily="50" charset="0"/>
              </a:rPr>
              <a:t>Provides a safer roadway.</a:t>
            </a:r>
          </a:p>
          <a:p>
            <a:pPr marL="628639" lvl="1" indent="-171450">
              <a:buFont typeface="Arial" panose="020B0604020202020204" pitchFamily="34" charset="0"/>
              <a:buChar char="•"/>
            </a:pPr>
            <a:r>
              <a:rPr lang="en-US" sz="1600" b="1" dirty="0">
                <a:latin typeface="Apex New Medium" panose="02010600040501010103" pitchFamily="50" charset="0"/>
                <a:ea typeface="Apex New Medium" panose="02010600040501010103" pitchFamily="50" charset="0"/>
              </a:rPr>
              <a:t>Provides opportunities to reduce the overall footprint to minimum, thereby reducing impacts to Environmental Resources and Right of Way impacts to adjacent properties.</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13</a:t>
            </a:fld>
            <a:endParaRPr lang="en-US"/>
          </a:p>
        </p:txBody>
      </p:sp>
      <p:pic>
        <p:nvPicPr>
          <p:cNvPr id="6" name="Picture 5">
            <a:extLst>
              <a:ext uri="{FF2B5EF4-FFF2-40B4-BE49-F238E27FC236}">
                <a16:creationId xmlns:a16="http://schemas.microsoft.com/office/drawing/2014/main" id="{72AE891E-4288-DBA9-4B19-3B00E7DB6AFF}"/>
              </a:ext>
            </a:extLst>
          </p:cNvPr>
          <p:cNvPicPr>
            <a:picLocks noChangeAspect="1"/>
          </p:cNvPicPr>
          <p:nvPr/>
        </p:nvPicPr>
        <p:blipFill>
          <a:blip r:embed="rId2"/>
          <a:stretch>
            <a:fillRect/>
          </a:stretch>
        </p:blipFill>
        <p:spPr>
          <a:xfrm>
            <a:off x="135652" y="1093288"/>
            <a:ext cx="8872695" cy="707494"/>
          </a:xfrm>
          <a:prstGeom prst="rect">
            <a:avLst/>
          </a:prstGeom>
        </p:spPr>
      </p:pic>
      <p:pic>
        <p:nvPicPr>
          <p:cNvPr id="8" name="Picture 7">
            <a:extLst>
              <a:ext uri="{FF2B5EF4-FFF2-40B4-BE49-F238E27FC236}">
                <a16:creationId xmlns:a16="http://schemas.microsoft.com/office/drawing/2014/main" id="{5EE03851-85A2-3CB7-41E1-3B50EAC449DE}"/>
              </a:ext>
            </a:extLst>
          </p:cNvPr>
          <p:cNvPicPr>
            <a:picLocks noChangeAspect="1"/>
          </p:cNvPicPr>
          <p:nvPr/>
        </p:nvPicPr>
        <p:blipFill>
          <a:blip r:embed="rId3"/>
          <a:stretch>
            <a:fillRect/>
          </a:stretch>
        </p:blipFill>
        <p:spPr>
          <a:xfrm>
            <a:off x="130886" y="1787862"/>
            <a:ext cx="8872695" cy="1141769"/>
          </a:xfrm>
          <a:prstGeom prst="rect">
            <a:avLst/>
          </a:prstGeom>
        </p:spPr>
      </p:pic>
    </p:spTree>
    <p:extLst>
      <p:ext uri="{BB962C8B-B14F-4D97-AF65-F5344CB8AC3E}">
        <p14:creationId xmlns:p14="http://schemas.microsoft.com/office/powerpoint/2010/main" val="316197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Public Support</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14</a:t>
            </a:fld>
            <a:endParaRPr lang="en-US"/>
          </a:p>
        </p:txBody>
      </p:sp>
      <p:sp>
        <p:nvSpPr>
          <p:cNvPr id="3" name="TextBox 2">
            <a:extLst>
              <a:ext uri="{FF2B5EF4-FFF2-40B4-BE49-F238E27FC236}">
                <a16:creationId xmlns:a16="http://schemas.microsoft.com/office/drawing/2014/main" id="{87E4F0DA-D0B4-66F7-1337-90DDA19C6F77}"/>
              </a:ext>
            </a:extLst>
          </p:cNvPr>
          <p:cNvSpPr txBox="1"/>
          <p:nvPr/>
        </p:nvSpPr>
        <p:spPr>
          <a:xfrm>
            <a:off x="247440" y="3381923"/>
            <a:ext cx="8862647" cy="1538883"/>
          </a:xfrm>
          <a:prstGeom prst="rect">
            <a:avLst/>
          </a:prstGeom>
          <a:noFill/>
        </p:spPr>
        <p:txBody>
          <a:bodyPr wrap="square">
            <a:spAutoFit/>
          </a:bodyPr>
          <a:lstStyle/>
          <a:p>
            <a:r>
              <a:rPr lang="en-US" sz="1600" b="1" dirty="0">
                <a:latin typeface="Apex New Medium" panose="02010600040501010103" pitchFamily="50" charset="0"/>
                <a:ea typeface="Apex New Medium" panose="02010600040501010103" pitchFamily="50" charset="0"/>
              </a:rPr>
              <a:t>Public Support weighting was increased from a 3 to a 4 due to the public concerns and comments received.</a:t>
            </a:r>
          </a:p>
          <a:p>
            <a:endParaRPr lang="en-US" sz="1600" b="1" dirty="0">
              <a:latin typeface="Apex New Medium" panose="02010600040501010103" pitchFamily="50" charset="0"/>
              <a:ea typeface="Apex New Medium" panose="02010600040501010103" pitchFamily="50" charset="0"/>
            </a:endParaRPr>
          </a:p>
          <a:p>
            <a:r>
              <a:rPr lang="en-US" sz="1600" b="1" dirty="0">
                <a:latin typeface="Apex New Medium" panose="02010600040501010103" pitchFamily="50" charset="0"/>
                <a:ea typeface="Apex New Medium" panose="02010600040501010103" pitchFamily="50" charset="0"/>
              </a:rPr>
              <a:t>Rankings were changed to 1-6 rather than 1-5 to be consistent per request at TCC meeting on 8/11/2023</a:t>
            </a:r>
          </a:p>
          <a:p>
            <a:endParaRPr lang="en-US" sz="1400" dirty="0">
              <a:latin typeface="Apex New Medium" panose="02010600040501010103" pitchFamily="50" charset="0"/>
              <a:ea typeface="Apex New Medium" panose="02010600040501010103" pitchFamily="50" charset="0"/>
            </a:endParaRPr>
          </a:p>
        </p:txBody>
      </p:sp>
      <p:pic>
        <p:nvPicPr>
          <p:cNvPr id="5" name="Picture 4">
            <a:extLst>
              <a:ext uri="{FF2B5EF4-FFF2-40B4-BE49-F238E27FC236}">
                <a16:creationId xmlns:a16="http://schemas.microsoft.com/office/drawing/2014/main" id="{4037D656-6C9E-2D87-D000-DAE23D50289A}"/>
              </a:ext>
            </a:extLst>
          </p:cNvPr>
          <p:cNvPicPr>
            <a:picLocks noChangeAspect="1"/>
          </p:cNvPicPr>
          <p:nvPr/>
        </p:nvPicPr>
        <p:blipFill>
          <a:blip r:embed="rId2"/>
          <a:stretch>
            <a:fillRect/>
          </a:stretch>
        </p:blipFill>
        <p:spPr>
          <a:xfrm>
            <a:off x="135652" y="1093288"/>
            <a:ext cx="8872695" cy="707494"/>
          </a:xfrm>
          <a:prstGeom prst="rect">
            <a:avLst/>
          </a:prstGeom>
        </p:spPr>
      </p:pic>
      <p:pic>
        <p:nvPicPr>
          <p:cNvPr id="7" name="Picture 6">
            <a:extLst>
              <a:ext uri="{FF2B5EF4-FFF2-40B4-BE49-F238E27FC236}">
                <a16:creationId xmlns:a16="http://schemas.microsoft.com/office/drawing/2014/main" id="{2AC7221F-37ED-3FDB-7CE9-B0E7E2F1415F}"/>
              </a:ext>
            </a:extLst>
          </p:cNvPr>
          <p:cNvPicPr>
            <a:picLocks noChangeAspect="1"/>
          </p:cNvPicPr>
          <p:nvPr/>
        </p:nvPicPr>
        <p:blipFill>
          <a:blip r:embed="rId3"/>
          <a:stretch>
            <a:fillRect/>
          </a:stretch>
        </p:blipFill>
        <p:spPr>
          <a:xfrm>
            <a:off x="135652" y="1800782"/>
            <a:ext cx="8862648" cy="1181686"/>
          </a:xfrm>
          <a:prstGeom prst="rect">
            <a:avLst/>
          </a:prstGeom>
        </p:spPr>
      </p:pic>
    </p:spTree>
    <p:extLst>
      <p:ext uri="{BB962C8B-B14F-4D97-AF65-F5344CB8AC3E}">
        <p14:creationId xmlns:p14="http://schemas.microsoft.com/office/powerpoint/2010/main" val="1201142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Evacuation</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15</a:t>
            </a:fld>
            <a:endParaRPr lang="en-US" dirty="0"/>
          </a:p>
        </p:txBody>
      </p:sp>
      <p:sp>
        <p:nvSpPr>
          <p:cNvPr id="3" name="TextBox 2">
            <a:extLst>
              <a:ext uri="{FF2B5EF4-FFF2-40B4-BE49-F238E27FC236}">
                <a16:creationId xmlns:a16="http://schemas.microsoft.com/office/drawing/2014/main" id="{AADE8E39-E2FC-4E0F-EDBC-95F3F1C24932}"/>
              </a:ext>
            </a:extLst>
          </p:cNvPr>
          <p:cNvSpPr txBox="1"/>
          <p:nvPr/>
        </p:nvSpPr>
        <p:spPr>
          <a:xfrm>
            <a:off x="96717" y="3302499"/>
            <a:ext cx="8862647" cy="2462213"/>
          </a:xfrm>
          <a:prstGeom prst="rect">
            <a:avLst/>
          </a:prstGeom>
          <a:noFill/>
        </p:spPr>
        <p:txBody>
          <a:bodyPr wrap="square">
            <a:spAutoFit/>
          </a:bodyPr>
          <a:lstStyle/>
          <a:p>
            <a:r>
              <a:rPr lang="en-US" sz="1400" b="1" dirty="0">
                <a:latin typeface="Apex New Medium" panose="02010600040501010103" pitchFamily="50" charset="0"/>
                <a:ea typeface="Apex New Medium" panose="02010600040501010103" pitchFamily="50" charset="0"/>
              </a:rPr>
              <a:t>Evacuation weighting was decreased from a 5 to a 3 due to the public concerns and comments received.  </a:t>
            </a:r>
          </a:p>
          <a:p>
            <a:endParaRPr lang="en-US" sz="1400" b="1" dirty="0">
              <a:latin typeface="Apex New Medium" panose="02010600040501010103" pitchFamily="50" charset="0"/>
              <a:ea typeface="Apex New Medium" panose="02010600040501010103" pitchFamily="50" charset="0"/>
            </a:endParaRPr>
          </a:p>
          <a:p>
            <a:r>
              <a:rPr lang="en-US" sz="1400" b="1" dirty="0">
                <a:latin typeface="Apex New Medium" panose="02010600040501010103" pitchFamily="50" charset="0"/>
                <a:ea typeface="Apex New Medium" panose="02010600040501010103" pitchFamily="50" charset="0"/>
              </a:rPr>
              <a:t>Rankings were changed to 1-6 rather than 1-5 to be consistent per request at TCC meeting on 8/11/2023</a:t>
            </a:r>
          </a:p>
          <a:p>
            <a:endParaRPr lang="en-US" sz="1400" b="1" dirty="0">
              <a:latin typeface="Apex New Medium" panose="02010600040501010103" pitchFamily="50" charset="0"/>
              <a:ea typeface="Apex New Medium" panose="02010600040501010103" pitchFamily="50" charset="0"/>
            </a:endParaRPr>
          </a:p>
          <a:p>
            <a:r>
              <a:rPr lang="en-US" sz="1400" b="1" dirty="0">
                <a:latin typeface="Apex New Medium" panose="02010600040501010103" pitchFamily="50" charset="0"/>
                <a:ea typeface="Apex New Medium" panose="02010600040501010103" pitchFamily="50" charset="0"/>
              </a:rPr>
              <a:t>The previous reference to “faster” was not intended to refer to speed (note MBI’s recommendation to reduce speed limit from 45mph to 35mph), it was in reference to how quickly evacuation procedures would be comparing a 2-lane, 3-lane and 4-lane roadways</a:t>
            </a:r>
          </a:p>
          <a:p>
            <a:endParaRPr lang="en-US" sz="1400" b="1" dirty="0">
              <a:latin typeface="Apex New Medium" panose="02010600040501010103" pitchFamily="50" charset="0"/>
              <a:ea typeface="Apex New Medium" panose="02010600040501010103" pitchFamily="50" charset="0"/>
            </a:endParaRPr>
          </a:p>
          <a:p>
            <a:r>
              <a:rPr lang="en-US" sz="1400" b="1" dirty="0">
                <a:latin typeface="Apex New Medium" panose="02010600040501010103" pitchFamily="50" charset="0"/>
                <a:ea typeface="Apex New Medium" panose="02010600040501010103" pitchFamily="50" charset="0"/>
              </a:rPr>
              <a:t>The comment was also made regarding there being plenty of time to evacuate (typically 3-4 days in advance).</a:t>
            </a:r>
          </a:p>
          <a:p>
            <a:pPr marL="682625" indent="-450850">
              <a:buFont typeface="Arial" panose="020B0604020202020204" pitchFamily="34" charset="0"/>
              <a:buChar char="•"/>
            </a:pPr>
            <a:r>
              <a:rPr lang="en-US" sz="1400" b="1" dirty="0">
                <a:latin typeface="Apex New Medium" panose="02010600040501010103" pitchFamily="50" charset="0"/>
                <a:ea typeface="Apex New Medium" panose="02010600040501010103" pitchFamily="50" charset="0"/>
              </a:rPr>
              <a:t>While this is true, re-entry is a different matter altogether and should be considered in a situation such as this.</a:t>
            </a:r>
            <a:endParaRPr lang="en-US" sz="1400" dirty="0">
              <a:latin typeface="Apex New Medium" panose="02010600040501010103" pitchFamily="50" charset="0"/>
              <a:ea typeface="Apex New Medium" panose="02010600040501010103" pitchFamily="50" charset="0"/>
            </a:endParaRPr>
          </a:p>
        </p:txBody>
      </p:sp>
      <p:pic>
        <p:nvPicPr>
          <p:cNvPr id="5" name="Picture 4">
            <a:extLst>
              <a:ext uri="{FF2B5EF4-FFF2-40B4-BE49-F238E27FC236}">
                <a16:creationId xmlns:a16="http://schemas.microsoft.com/office/drawing/2014/main" id="{C2317873-7292-E1E6-C7B5-0B6461DC80F2}"/>
              </a:ext>
            </a:extLst>
          </p:cNvPr>
          <p:cNvPicPr>
            <a:picLocks noChangeAspect="1"/>
          </p:cNvPicPr>
          <p:nvPr/>
        </p:nvPicPr>
        <p:blipFill>
          <a:blip r:embed="rId2"/>
          <a:stretch>
            <a:fillRect/>
          </a:stretch>
        </p:blipFill>
        <p:spPr>
          <a:xfrm>
            <a:off x="135652" y="1093288"/>
            <a:ext cx="8872695" cy="707494"/>
          </a:xfrm>
          <a:prstGeom prst="rect">
            <a:avLst/>
          </a:prstGeom>
        </p:spPr>
      </p:pic>
      <p:pic>
        <p:nvPicPr>
          <p:cNvPr id="7" name="Picture 6">
            <a:extLst>
              <a:ext uri="{FF2B5EF4-FFF2-40B4-BE49-F238E27FC236}">
                <a16:creationId xmlns:a16="http://schemas.microsoft.com/office/drawing/2014/main" id="{EDBEB4DA-4A02-BE27-2C4E-CCB512B04728}"/>
              </a:ext>
            </a:extLst>
          </p:cNvPr>
          <p:cNvPicPr>
            <a:picLocks noChangeAspect="1"/>
          </p:cNvPicPr>
          <p:nvPr/>
        </p:nvPicPr>
        <p:blipFill>
          <a:blip r:embed="rId3"/>
          <a:stretch>
            <a:fillRect/>
          </a:stretch>
        </p:blipFill>
        <p:spPr>
          <a:xfrm>
            <a:off x="110533" y="1778390"/>
            <a:ext cx="8900742" cy="1015052"/>
          </a:xfrm>
          <a:prstGeom prst="rect">
            <a:avLst/>
          </a:prstGeom>
        </p:spPr>
      </p:pic>
    </p:spTree>
    <p:extLst>
      <p:ext uri="{BB962C8B-B14F-4D97-AF65-F5344CB8AC3E}">
        <p14:creationId xmlns:p14="http://schemas.microsoft.com/office/powerpoint/2010/main" val="2959482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Multi-Model Access</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16</a:t>
            </a:fld>
            <a:endParaRPr lang="en-US"/>
          </a:p>
        </p:txBody>
      </p:sp>
      <p:sp>
        <p:nvSpPr>
          <p:cNvPr id="9" name="TextBox 8">
            <a:extLst>
              <a:ext uri="{FF2B5EF4-FFF2-40B4-BE49-F238E27FC236}">
                <a16:creationId xmlns:a16="http://schemas.microsoft.com/office/drawing/2014/main" id="{A376DEE9-4EE6-D256-6292-3C8A823F5D50}"/>
              </a:ext>
            </a:extLst>
          </p:cNvPr>
          <p:cNvSpPr txBox="1"/>
          <p:nvPr/>
        </p:nvSpPr>
        <p:spPr>
          <a:xfrm>
            <a:off x="153651" y="3645879"/>
            <a:ext cx="8862647" cy="1323439"/>
          </a:xfrm>
          <a:prstGeom prst="rect">
            <a:avLst/>
          </a:prstGeom>
          <a:noFill/>
        </p:spPr>
        <p:txBody>
          <a:bodyPr wrap="square">
            <a:spAutoFit/>
          </a:bodyPr>
          <a:lstStyle/>
          <a:p>
            <a:r>
              <a:rPr lang="en-US" sz="1600" b="1" dirty="0">
                <a:latin typeface="Apex New Medium" panose="02010600040501010103" pitchFamily="50" charset="0"/>
                <a:ea typeface="Apex New Medium" panose="02010600040501010103" pitchFamily="50" charset="0"/>
              </a:rPr>
              <a:t>Rankings were changed to 1-6 rather than 1-5 to be consistent per request at TCC meeting on 8/11/2023</a:t>
            </a:r>
          </a:p>
          <a:p>
            <a:endParaRPr lang="en-US" sz="1600" b="1" dirty="0">
              <a:latin typeface="Apex New Medium" panose="02010600040501010103" pitchFamily="50" charset="0"/>
              <a:ea typeface="Apex New Medium" panose="02010600040501010103" pitchFamily="50" charset="0"/>
            </a:endParaRPr>
          </a:p>
          <a:p>
            <a:endParaRPr lang="en-US" sz="1600" b="1" dirty="0">
              <a:latin typeface="Apex New Medium" panose="02010600040501010103" pitchFamily="50" charset="0"/>
              <a:ea typeface="Apex New Medium" panose="02010600040501010103" pitchFamily="50" charset="0"/>
            </a:endParaRPr>
          </a:p>
          <a:p>
            <a:r>
              <a:rPr lang="en-US" sz="1600" b="1" dirty="0">
                <a:latin typeface="Apex New Medium" panose="02010600040501010103" pitchFamily="50" charset="0"/>
                <a:ea typeface="Apex New Medium" panose="02010600040501010103" pitchFamily="50" charset="0"/>
              </a:rPr>
              <a:t>All alternatives ranked the same due as all include a multi-use path.</a:t>
            </a:r>
            <a:endParaRPr lang="en-US" sz="1600" dirty="0">
              <a:latin typeface="Apex New Medium" panose="02010600040501010103" pitchFamily="50" charset="0"/>
              <a:ea typeface="Apex New Medium" panose="02010600040501010103" pitchFamily="50" charset="0"/>
            </a:endParaRPr>
          </a:p>
        </p:txBody>
      </p:sp>
      <p:pic>
        <p:nvPicPr>
          <p:cNvPr id="3" name="Picture 2">
            <a:extLst>
              <a:ext uri="{FF2B5EF4-FFF2-40B4-BE49-F238E27FC236}">
                <a16:creationId xmlns:a16="http://schemas.microsoft.com/office/drawing/2014/main" id="{AED52AB3-BF11-45AE-66D3-A9CC5ED394CC}"/>
              </a:ext>
            </a:extLst>
          </p:cNvPr>
          <p:cNvPicPr>
            <a:picLocks noChangeAspect="1"/>
          </p:cNvPicPr>
          <p:nvPr/>
        </p:nvPicPr>
        <p:blipFill>
          <a:blip r:embed="rId2"/>
          <a:stretch>
            <a:fillRect/>
          </a:stretch>
        </p:blipFill>
        <p:spPr>
          <a:xfrm>
            <a:off x="135652" y="1093288"/>
            <a:ext cx="8872695" cy="707494"/>
          </a:xfrm>
          <a:prstGeom prst="rect">
            <a:avLst/>
          </a:prstGeom>
        </p:spPr>
      </p:pic>
      <p:pic>
        <p:nvPicPr>
          <p:cNvPr id="6" name="Picture 5">
            <a:extLst>
              <a:ext uri="{FF2B5EF4-FFF2-40B4-BE49-F238E27FC236}">
                <a16:creationId xmlns:a16="http://schemas.microsoft.com/office/drawing/2014/main" id="{C9AB3D11-0BC5-5D87-388D-43D7CBE4F282}"/>
              </a:ext>
            </a:extLst>
          </p:cNvPr>
          <p:cNvPicPr>
            <a:picLocks noChangeAspect="1"/>
          </p:cNvPicPr>
          <p:nvPr/>
        </p:nvPicPr>
        <p:blipFill>
          <a:blip r:embed="rId3"/>
          <a:stretch>
            <a:fillRect/>
          </a:stretch>
        </p:blipFill>
        <p:spPr>
          <a:xfrm>
            <a:off x="135652" y="1800781"/>
            <a:ext cx="8867671" cy="1338593"/>
          </a:xfrm>
          <a:prstGeom prst="rect">
            <a:avLst/>
          </a:prstGeom>
        </p:spPr>
      </p:pic>
    </p:spTree>
    <p:extLst>
      <p:ext uri="{BB962C8B-B14F-4D97-AF65-F5344CB8AC3E}">
        <p14:creationId xmlns:p14="http://schemas.microsoft.com/office/powerpoint/2010/main" val="1023694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Right of Way</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17</a:t>
            </a:fld>
            <a:endParaRPr lang="en-US"/>
          </a:p>
        </p:txBody>
      </p:sp>
      <p:sp>
        <p:nvSpPr>
          <p:cNvPr id="3" name="TextBox 2">
            <a:extLst>
              <a:ext uri="{FF2B5EF4-FFF2-40B4-BE49-F238E27FC236}">
                <a16:creationId xmlns:a16="http://schemas.microsoft.com/office/drawing/2014/main" id="{D4124AA4-020E-2274-4E2D-0DC94CBD2B26}"/>
              </a:ext>
            </a:extLst>
          </p:cNvPr>
          <p:cNvSpPr txBox="1"/>
          <p:nvPr/>
        </p:nvSpPr>
        <p:spPr>
          <a:xfrm>
            <a:off x="158675" y="3691545"/>
            <a:ext cx="8862647" cy="584775"/>
          </a:xfrm>
          <a:prstGeom prst="rect">
            <a:avLst/>
          </a:prstGeom>
          <a:noFill/>
        </p:spPr>
        <p:txBody>
          <a:bodyPr wrap="square">
            <a:spAutoFit/>
          </a:bodyPr>
          <a:lstStyle/>
          <a:p>
            <a:r>
              <a:rPr lang="en-US" sz="1600" b="1" dirty="0">
                <a:latin typeface="Apex New Medium" panose="02010600040501010103" pitchFamily="50" charset="0"/>
                <a:ea typeface="Apex New Medium" panose="02010600040501010103" pitchFamily="50" charset="0"/>
              </a:rPr>
              <a:t>Right of Way weighting was originally a 1 but was increased to a 3 prior to the June Policy Committee meeting due to the public concerns and comments received.</a:t>
            </a:r>
          </a:p>
        </p:txBody>
      </p:sp>
      <p:pic>
        <p:nvPicPr>
          <p:cNvPr id="5" name="Picture 4">
            <a:extLst>
              <a:ext uri="{FF2B5EF4-FFF2-40B4-BE49-F238E27FC236}">
                <a16:creationId xmlns:a16="http://schemas.microsoft.com/office/drawing/2014/main" id="{C40E7858-C9B0-1C28-E65E-EDC7754851C0}"/>
              </a:ext>
            </a:extLst>
          </p:cNvPr>
          <p:cNvPicPr>
            <a:picLocks noChangeAspect="1"/>
          </p:cNvPicPr>
          <p:nvPr/>
        </p:nvPicPr>
        <p:blipFill>
          <a:blip r:embed="rId2"/>
          <a:stretch>
            <a:fillRect/>
          </a:stretch>
        </p:blipFill>
        <p:spPr>
          <a:xfrm>
            <a:off x="135652" y="1093288"/>
            <a:ext cx="8872695" cy="707494"/>
          </a:xfrm>
          <a:prstGeom prst="rect">
            <a:avLst/>
          </a:prstGeom>
        </p:spPr>
      </p:pic>
      <p:pic>
        <p:nvPicPr>
          <p:cNvPr id="7" name="Picture 6">
            <a:extLst>
              <a:ext uri="{FF2B5EF4-FFF2-40B4-BE49-F238E27FC236}">
                <a16:creationId xmlns:a16="http://schemas.microsoft.com/office/drawing/2014/main" id="{F7942A59-702C-0642-CE2B-373272C6B48F}"/>
              </a:ext>
            </a:extLst>
          </p:cNvPr>
          <p:cNvPicPr>
            <a:picLocks noChangeAspect="1"/>
          </p:cNvPicPr>
          <p:nvPr/>
        </p:nvPicPr>
        <p:blipFill>
          <a:blip r:embed="rId3"/>
          <a:stretch>
            <a:fillRect/>
          </a:stretch>
        </p:blipFill>
        <p:spPr>
          <a:xfrm>
            <a:off x="130628" y="1767739"/>
            <a:ext cx="8872695" cy="1335830"/>
          </a:xfrm>
          <a:prstGeom prst="rect">
            <a:avLst/>
          </a:prstGeom>
        </p:spPr>
      </p:pic>
    </p:spTree>
    <p:extLst>
      <p:ext uri="{BB962C8B-B14F-4D97-AF65-F5344CB8AC3E}">
        <p14:creationId xmlns:p14="http://schemas.microsoft.com/office/powerpoint/2010/main" val="1705866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Evaluation Criteria – Results</a:t>
            </a: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18</a:t>
            </a:fld>
            <a:endParaRPr lang="en-US"/>
          </a:p>
        </p:txBody>
      </p:sp>
      <p:sp>
        <p:nvSpPr>
          <p:cNvPr id="3" name="TextBox 2">
            <a:extLst>
              <a:ext uri="{FF2B5EF4-FFF2-40B4-BE49-F238E27FC236}">
                <a16:creationId xmlns:a16="http://schemas.microsoft.com/office/drawing/2014/main" id="{ECE3CB9D-E927-9F37-42D0-D6706367A302}"/>
              </a:ext>
            </a:extLst>
          </p:cNvPr>
          <p:cNvSpPr txBox="1"/>
          <p:nvPr/>
        </p:nvSpPr>
        <p:spPr>
          <a:xfrm>
            <a:off x="155748" y="2901579"/>
            <a:ext cx="8862647" cy="830997"/>
          </a:xfrm>
          <a:prstGeom prst="rect">
            <a:avLst/>
          </a:prstGeom>
          <a:noFill/>
        </p:spPr>
        <p:txBody>
          <a:bodyPr wrap="square">
            <a:spAutoFit/>
          </a:bodyPr>
          <a:lstStyle/>
          <a:p>
            <a:r>
              <a:rPr lang="en-US" sz="1600" b="1" dirty="0">
                <a:latin typeface="Apex New Medium" panose="02010600040501010103" pitchFamily="50" charset="0"/>
                <a:ea typeface="Apex New Medium" panose="02010600040501010103" pitchFamily="50" charset="0"/>
              </a:rPr>
              <a:t>Note:  Overall scores throughout the alternatives changed slightly due to revisions in weighting and scoring methodology from previous MPO committee comments and public concerns; however, the Preferred Alternative remains the 4-lane Weaving Alternative.</a:t>
            </a:r>
            <a:endParaRPr lang="en-US" sz="1400" dirty="0">
              <a:latin typeface="Apex New Medium" panose="02010600040501010103" pitchFamily="50" charset="0"/>
              <a:ea typeface="Apex New Medium" panose="02010600040501010103" pitchFamily="50" charset="0"/>
            </a:endParaRPr>
          </a:p>
        </p:txBody>
      </p:sp>
      <p:pic>
        <p:nvPicPr>
          <p:cNvPr id="5" name="Picture 4">
            <a:extLst>
              <a:ext uri="{FF2B5EF4-FFF2-40B4-BE49-F238E27FC236}">
                <a16:creationId xmlns:a16="http://schemas.microsoft.com/office/drawing/2014/main" id="{A62B72D5-A57A-D26A-CE93-65C45DD3BE1A}"/>
              </a:ext>
            </a:extLst>
          </p:cNvPr>
          <p:cNvPicPr>
            <a:picLocks noChangeAspect="1"/>
          </p:cNvPicPr>
          <p:nvPr/>
        </p:nvPicPr>
        <p:blipFill>
          <a:blip r:embed="rId2"/>
          <a:stretch>
            <a:fillRect/>
          </a:stretch>
        </p:blipFill>
        <p:spPr>
          <a:xfrm>
            <a:off x="135652" y="1093288"/>
            <a:ext cx="8872695" cy="707494"/>
          </a:xfrm>
          <a:prstGeom prst="rect">
            <a:avLst/>
          </a:prstGeom>
        </p:spPr>
      </p:pic>
      <p:pic>
        <p:nvPicPr>
          <p:cNvPr id="7" name="Picture 6">
            <a:extLst>
              <a:ext uri="{FF2B5EF4-FFF2-40B4-BE49-F238E27FC236}">
                <a16:creationId xmlns:a16="http://schemas.microsoft.com/office/drawing/2014/main" id="{B1595FF6-88D5-1C62-3EE6-E404397DF050}"/>
              </a:ext>
            </a:extLst>
          </p:cNvPr>
          <p:cNvPicPr>
            <a:picLocks noChangeAspect="1"/>
          </p:cNvPicPr>
          <p:nvPr/>
        </p:nvPicPr>
        <p:blipFill>
          <a:blip r:embed="rId3"/>
          <a:stretch>
            <a:fillRect/>
          </a:stretch>
        </p:blipFill>
        <p:spPr>
          <a:xfrm>
            <a:off x="135652" y="1757159"/>
            <a:ext cx="8872695" cy="433382"/>
          </a:xfrm>
          <a:prstGeom prst="rect">
            <a:avLst/>
          </a:prstGeom>
        </p:spPr>
      </p:pic>
    </p:spTree>
    <p:extLst>
      <p:ext uri="{BB962C8B-B14F-4D97-AF65-F5344CB8AC3E}">
        <p14:creationId xmlns:p14="http://schemas.microsoft.com/office/powerpoint/2010/main" val="160887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D61F0-2B76-3B60-B393-EF4F75D8528D}"/>
              </a:ext>
            </a:extLst>
          </p:cNvPr>
          <p:cNvSpPr>
            <a:spLocks noGrp="1"/>
          </p:cNvSpPr>
          <p:nvPr>
            <p:ph type="title"/>
          </p:nvPr>
        </p:nvSpPr>
        <p:spPr/>
        <p:txBody>
          <a:bodyPr/>
          <a:lstStyle/>
          <a:p>
            <a:r>
              <a:rPr lang="en-US" dirty="0">
                <a:latin typeface="Apex New Medium" panose="02010600040501010103" pitchFamily="50" charset="0"/>
                <a:ea typeface="Apex New Medium" panose="02010600040501010103" pitchFamily="50" charset="0"/>
              </a:rPr>
              <a:t>Project File Links</a:t>
            </a:r>
          </a:p>
        </p:txBody>
      </p:sp>
      <p:sp>
        <p:nvSpPr>
          <p:cNvPr id="3" name="Content Placeholder 2">
            <a:extLst>
              <a:ext uri="{FF2B5EF4-FFF2-40B4-BE49-F238E27FC236}">
                <a16:creationId xmlns:a16="http://schemas.microsoft.com/office/drawing/2014/main" id="{14B439E8-E7A3-8266-F2CA-B31FB59AD8D3}"/>
              </a:ext>
            </a:extLst>
          </p:cNvPr>
          <p:cNvSpPr>
            <a:spLocks noGrp="1"/>
          </p:cNvSpPr>
          <p:nvPr>
            <p:ph idx="1"/>
          </p:nvPr>
        </p:nvSpPr>
        <p:spPr>
          <a:xfrm>
            <a:off x="120580" y="954593"/>
            <a:ext cx="8943033" cy="3203939"/>
          </a:xfrm>
        </p:spPr>
        <p:txBody>
          <a:bodyPr/>
          <a:lstStyle/>
          <a:p>
            <a:endParaRPr lang="en-US" dirty="0">
              <a:latin typeface="Apex New Medium" panose="02010600040501010103" pitchFamily="50" charset="0"/>
              <a:ea typeface="Apex New Medium" panose="02010600040501010103" pitchFamily="50" charset="0"/>
            </a:endParaRPr>
          </a:p>
          <a:p>
            <a:r>
              <a:rPr lang="en-US" dirty="0">
                <a:latin typeface="Apex New Medium" panose="02010600040501010103" pitchFamily="50" charset="0"/>
                <a:ea typeface="Apex New Medium" panose="02010600040501010103" pitchFamily="50" charset="0"/>
              </a:rPr>
              <a:t>Final Corridor Study Report – </a:t>
            </a:r>
            <a:r>
              <a:rPr lang="en-US" dirty="0">
                <a:latin typeface="Apex New Medium" panose="02010600040501010103" pitchFamily="50" charset="0"/>
                <a:ea typeface="Apex New Medium" panose="02010600040501010103" pitchFamily="50" charset="0"/>
                <a:hlinkClick r:id="rId2"/>
              </a:rPr>
              <a:t>https://eFTP.mbakerintl.com/link/U5RG18SNeQuPRZlSdoT0rZ</a:t>
            </a:r>
            <a:endParaRPr lang="en-US" dirty="0">
              <a:latin typeface="Apex New Medium" panose="02010600040501010103" pitchFamily="50" charset="0"/>
              <a:ea typeface="Apex New Medium" panose="02010600040501010103" pitchFamily="50" charset="0"/>
            </a:endParaRPr>
          </a:p>
          <a:p>
            <a:endParaRPr lang="en-US" dirty="0">
              <a:highlight>
                <a:srgbClr val="FFFF00"/>
              </a:highlight>
              <a:latin typeface="Apex New Medium" panose="02010600040501010103" pitchFamily="50" charset="0"/>
              <a:ea typeface="Apex New Medium" panose="02010600040501010103" pitchFamily="50" charset="0"/>
            </a:endParaRPr>
          </a:p>
          <a:p>
            <a:r>
              <a:rPr lang="en-US" dirty="0">
                <a:latin typeface="Apex New Medium" panose="02010600040501010103" pitchFamily="50" charset="0"/>
                <a:ea typeface="Apex New Medium" panose="02010600040501010103" pitchFamily="50" charset="0"/>
              </a:rPr>
              <a:t>Supplemental Appendices – </a:t>
            </a:r>
            <a:r>
              <a:rPr lang="en-US" dirty="0">
                <a:latin typeface="Apex New Medium" panose="02010600040501010103" pitchFamily="50" charset="0"/>
                <a:ea typeface="Apex New Medium" panose="02010600040501010103" pitchFamily="50" charset="0"/>
                <a:hlinkClick r:id="rId3"/>
              </a:rPr>
              <a:t>https://eftp.mbakerintl.com/link/BM5mprHmJgQkgCnMMh29AO</a:t>
            </a:r>
            <a:endParaRPr lang="en-US" dirty="0">
              <a:latin typeface="Apex New Medium" panose="02010600040501010103" pitchFamily="50" charset="0"/>
              <a:ea typeface="Apex New Medium" panose="02010600040501010103" pitchFamily="50" charset="0"/>
            </a:endParaRPr>
          </a:p>
          <a:p>
            <a:endParaRPr lang="en-US" dirty="0">
              <a:latin typeface="Apex New Medium" panose="02010600040501010103" pitchFamily="50" charset="0"/>
              <a:ea typeface="Apex New Medium" panose="02010600040501010103" pitchFamily="50" charset="0"/>
            </a:endParaRPr>
          </a:p>
          <a:p>
            <a:r>
              <a:rPr lang="en-US" dirty="0">
                <a:latin typeface="Apex New Medium" panose="02010600040501010103" pitchFamily="50" charset="0"/>
                <a:ea typeface="Apex New Medium" panose="02010600040501010103" pitchFamily="50" charset="0"/>
              </a:rPr>
              <a:t>Preferred Alternative (4-Lane Weaving Alternative) – </a:t>
            </a:r>
            <a:r>
              <a:rPr lang="en-US" dirty="0">
                <a:latin typeface="Apex New Medium" panose="02010600040501010103" pitchFamily="50" charset="0"/>
                <a:ea typeface="Apex New Medium" panose="02010600040501010103" pitchFamily="50" charset="0"/>
                <a:hlinkClick r:id="rId4"/>
              </a:rPr>
              <a:t>https://eftp.mbakerintl.com/link/tY5UXCCFpaZ7BtkGzBTz88</a:t>
            </a:r>
            <a:r>
              <a:rPr lang="en-US" dirty="0">
                <a:latin typeface="Apex New Medium" panose="02010600040501010103" pitchFamily="50" charset="0"/>
                <a:ea typeface="Apex New Medium" panose="02010600040501010103" pitchFamily="50" charset="0"/>
              </a:rPr>
              <a:t>	</a:t>
            </a:r>
          </a:p>
          <a:p>
            <a:endParaRPr lang="en-US" dirty="0">
              <a:latin typeface="Apex New Medium" panose="02010600040501010103" pitchFamily="50" charset="0"/>
              <a:ea typeface="Apex New Medium" panose="02010600040501010103" pitchFamily="50" charset="0"/>
            </a:endParaRPr>
          </a:p>
          <a:p>
            <a:r>
              <a:rPr lang="en-US" dirty="0">
                <a:latin typeface="Apex New Medium" panose="02010600040501010103" pitchFamily="50" charset="0"/>
                <a:ea typeface="Apex New Medium" panose="02010600040501010103" pitchFamily="50" charset="0"/>
              </a:rPr>
              <a:t>REVISED Evaluation Criteria – </a:t>
            </a:r>
            <a:r>
              <a:rPr lang="en-US" dirty="0">
                <a:latin typeface="Apex New Medium" panose="02010600040501010103" pitchFamily="50" charset="0"/>
                <a:ea typeface="Apex New Medium" panose="02010600040501010103" pitchFamily="50" charset="0"/>
                <a:hlinkClick r:id="rId5"/>
              </a:rPr>
              <a:t>https://eFTP.mbakerintl.com/link/ridkUhrFj1iXuvmuEvX05t</a:t>
            </a:r>
            <a:r>
              <a:rPr lang="en-US" dirty="0">
                <a:latin typeface="Apex New Medium" panose="02010600040501010103" pitchFamily="50" charset="0"/>
                <a:ea typeface="Apex New Medium" panose="02010600040501010103" pitchFamily="50" charset="0"/>
              </a:rPr>
              <a:t>	</a:t>
            </a:r>
          </a:p>
          <a:p>
            <a:endParaRPr lang="en-US" dirty="0">
              <a:latin typeface="Apex New Medium" panose="02010600040501010103" pitchFamily="50" charset="0"/>
              <a:ea typeface="Apex New Medium" panose="02010600040501010103" pitchFamily="50" charset="0"/>
            </a:endParaRPr>
          </a:p>
          <a:p>
            <a:pPr marL="0" indent="0">
              <a:buNone/>
            </a:pPr>
            <a:endParaRPr lang="en-US" dirty="0">
              <a:latin typeface="Apex New Medium" panose="02010600040501010103" pitchFamily="50" charset="0"/>
              <a:ea typeface="Apex New Medium" panose="02010600040501010103" pitchFamily="50" charset="0"/>
            </a:endParaRPr>
          </a:p>
        </p:txBody>
      </p:sp>
      <p:sp>
        <p:nvSpPr>
          <p:cNvPr id="4" name="Slide Number Placeholder 3">
            <a:extLst>
              <a:ext uri="{FF2B5EF4-FFF2-40B4-BE49-F238E27FC236}">
                <a16:creationId xmlns:a16="http://schemas.microsoft.com/office/drawing/2014/main" id="{898A5333-FEB2-8E6C-D50F-2244956DC718}"/>
              </a:ext>
            </a:extLst>
          </p:cNvPr>
          <p:cNvSpPr>
            <a:spLocks noGrp="1"/>
          </p:cNvSpPr>
          <p:nvPr>
            <p:ph type="sldNum" sz="quarter" idx="12"/>
          </p:nvPr>
        </p:nvSpPr>
        <p:spPr/>
        <p:txBody>
          <a:bodyPr/>
          <a:lstStyle/>
          <a:p>
            <a:fld id="{15E70252-3D0F-7F42-BC66-BF8D3B4DE311}" type="slidenum">
              <a:rPr lang="en-US" smtClean="0"/>
              <a:t>19</a:t>
            </a:fld>
            <a:endParaRPr lang="en-US"/>
          </a:p>
        </p:txBody>
      </p:sp>
    </p:spTree>
    <p:extLst>
      <p:ext uri="{BB962C8B-B14F-4D97-AF65-F5344CB8AC3E}">
        <p14:creationId xmlns:p14="http://schemas.microsoft.com/office/powerpoint/2010/main" val="4022626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B1BD0E-03CF-D562-8BE2-989877A71DA0}"/>
              </a:ext>
            </a:extLst>
          </p:cNvPr>
          <p:cNvSpPr>
            <a:spLocks noGrp="1"/>
          </p:cNvSpPr>
          <p:nvPr>
            <p:ph type="body" sz="quarter" idx="10"/>
          </p:nvPr>
        </p:nvSpPr>
        <p:spPr/>
        <p:txBody>
          <a:bodyPr/>
          <a:lstStyle/>
          <a:p>
            <a:pPr algn="ctr"/>
            <a:r>
              <a:rPr lang="en-US" dirty="0"/>
              <a:t>Questions</a:t>
            </a:r>
          </a:p>
        </p:txBody>
      </p:sp>
    </p:spTree>
    <p:extLst>
      <p:ext uri="{BB962C8B-B14F-4D97-AF65-F5344CB8AC3E}">
        <p14:creationId xmlns:p14="http://schemas.microsoft.com/office/powerpoint/2010/main" val="8083706"/>
      </p:ext>
    </p:extLst>
  </p:cSld>
  <p:clrMapOvr>
    <a:masterClrMapping/>
  </p:clrMapOvr>
</p:sld>
</file>

<file path=ppt/theme/theme1.xml><?xml version="1.0" encoding="utf-8"?>
<a:theme xmlns:a="http://schemas.openxmlformats.org/drawingml/2006/main" name="Front Cover">
  <a:themeElements>
    <a:clrScheme name="Extended Color System">
      <a:dk1>
        <a:srgbClr val="000000"/>
      </a:dk1>
      <a:lt1>
        <a:srgbClr val="FFFFFF"/>
      </a:lt1>
      <a:dk2>
        <a:srgbClr val="44546A"/>
      </a:dk2>
      <a:lt2>
        <a:srgbClr val="E7E6E6"/>
      </a:lt2>
      <a:accent1>
        <a:srgbClr val="202E54"/>
      </a:accent1>
      <a:accent2>
        <a:srgbClr val="4C5D8B"/>
      </a:accent2>
      <a:accent3>
        <a:srgbClr val="7382AE"/>
      </a:accent3>
      <a:accent4>
        <a:srgbClr val="ABB5D6"/>
      </a:accent4>
      <a:accent5>
        <a:srgbClr val="FFFFFF"/>
      </a:accent5>
      <a:accent6>
        <a:srgbClr val="FFFFF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ransi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ack Cov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06E2CBCC55F54D8FFCC1ECC0042E87" ma:contentTypeVersion="2" ma:contentTypeDescription="Create a new document." ma:contentTypeScope="" ma:versionID="f22e7931d6718e1d31167ef077c74a4f">
  <xsd:schema xmlns:xsd="http://www.w3.org/2001/XMLSchema" xmlns:xs="http://www.w3.org/2001/XMLSchema" xmlns:p="http://schemas.microsoft.com/office/2006/metadata/properties" xmlns:ns2="711b7d93-1d08-47f7-9830-184abdc046fc" targetNamespace="http://schemas.microsoft.com/office/2006/metadata/properties" ma:root="true" ma:fieldsID="f54f5e851a66e47e60bd6baf4d7df0d4" ns2:_="">
    <xsd:import namespace="711b7d93-1d08-47f7-9830-184abdc046fc"/>
    <xsd:element name="properties">
      <xsd:complexType>
        <xsd:sequence>
          <xsd:element name="documentManagement">
            <xsd:complexType>
              <xsd:all>
                <xsd:element ref="ns2:Date_x002f_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1b7d93-1d08-47f7-9830-184abdc046fc" elementFormDefault="qualified">
    <xsd:import namespace="http://schemas.microsoft.com/office/2006/documentManagement/types"/>
    <xsd:import namespace="http://schemas.microsoft.com/office/infopath/2007/PartnerControls"/>
    <xsd:element name="Date_x002f_Time" ma:index="8" nillable="true" ma:displayName="Date/Time" ma:format="DateTime" ma:internalName="Date_x002f_Tim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ate_x002f_Time xmlns="711b7d93-1d08-47f7-9830-184abdc046f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CBB80A-6ED7-45A2-BC51-698B59AB2C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1b7d93-1d08-47f7-9830-184abdc046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B8B3C9-CAED-4E50-A1E0-B9DAE1002D7E}">
  <ds:schemaRefs>
    <ds:schemaRef ds:uri="http://schemas.openxmlformats.org/package/2006/metadata/core-properties"/>
    <ds:schemaRef ds:uri="http://purl.org/dc/dcmitype/"/>
    <ds:schemaRef ds:uri="http://schemas.microsoft.com/office/2006/documentManagement/types"/>
    <ds:schemaRef ds:uri="711b7d93-1d08-47f7-9830-184abdc046fc"/>
    <ds:schemaRef ds:uri="http://purl.org/dc/elements/1.1/"/>
    <ds:schemaRef ds:uri="http://schemas.microsoft.com/office/2006/metadata/properties"/>
    <ds:schemaRef ds:uri="http://purl.org/dc/term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47B9F36E-A91D-460E-8031-5575EB4112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14853</TotalTime>
  <Words>1403</Words>
  <Application>Microsoft Macintosh PowerPoint</Application>
  <PresentationFormat>On-screen Show (4:3)</PresentationFormat>
  <Paragraphs>174</Paragraphs>
  <Slides>20</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20</vt:i4>
      </vt:variant>
    </vt:vector>
  </HeadingPairs>
  <TitlesOfParts>
    <vt:vector size="28" baseType="lpstr">
      <vt:lpstr>Apex New Medium</vt:lpstr>
      <vt:lpstr>Arial</vt:lpstr>
      <vt:lpstr>Calibri</vt:lpstr>
      <vt:lpstr>Symbol</vt:lpstr>
      <vt:lpstr>Front Cover</vt:lpstr>
      <vt:lpstr>Transition</vt:lpstr>
      <vt:lpstr>Content</vt:lpstr>
      <vt:lpstr>Back Cover</vt:lpstr>
      <vt:lpstr>PowerPoint Presentation</vt:lpstr>
      <vt:lpstr>Updates</vt:lpstr>
      <vt:lpstr>MPO Process Overview </vt:lpstr>
      <vt:lpstr>Study Overview</vt:lpstr>
      <vt:lpstr>Objectives of the Corridor</vt:lpstr>
      <vt:lpstr>Traffic</vt:lpstr>
      <vt:lpstr>Alternatives Examined</vt:lpstr>
      <vt:lpstr>Demere Road and Frederica Road</vt:lpstr>
      <vt:lpstr>Public Input Concerning Corridor</vt:lpstr>
      <vt:lpstr>Public Comments</vt:lpstr>
      <vt:lpstr>Evaluation Criteria - Environmental</vt:lpstr>
      <vt:lpstr>Evaluation Criteria – Operations</vt:lpstr>
      <vt:lpstr>Evaluation Criteria - Safety</vt:lpstr>
      <vt:lpstr>Evaluation Criteria – Public Support</vt:lpstr>
      <vt:lpstr>Evaluation Criteria – Evacuation</vt:lpstr>
      <vt:lpstr>Evaluation Criteria – Multi-Model Access</vt:lpstr>
      <vt:lpstr>Evaluation Criteria – Right of Way</vt:lpstr>
      <vt:lpstr>Evaluation Criteria – Results</vt:lpstr>
      <vt:lpstr>Project File Links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Boeh, Lauren</dc:creator>
  <cp:lastModifiedBy>James Frasche</cp:lastModifiedBy>
  <cp:revision>60</cp:revision>
  <dcterms:created xsi:type="dcterms:W3CDTF">2019-11-26T16:08:10Z</dcterms:created>
  <dcterms:modified xsi:type="dcterms:W3CDTF">2026-09-08T14:59:47Z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0x0101003B06E2CBCC55F54D8FFCC1ECC0042E87</vt:lpwstr>
  </property>
</Properties>
</file>